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12192000" cy="6858000"/>
  <p:notesSz cx="6858000" cy="9144000"/>
  <p:embeddedFontLst>
    <p:embeddedFont>
      <p:font typeface="Montserrat" panose="00000500000000000000" pitchFamily="2" charset="0"/>
      <p:regular r:id="rId16"/>
      <p:bold r:id="rId17"/>
      <p:italic r:id="rId18"/>
      <p:boldItalic r:id="rId19"/>
    </p:embeddedFont>
    <p:embeddedFont>
      <p:font typeface="Montserrat Light" panose="00000400000000000000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hwejONZtrp5ICPKfY1DxsBxgQLS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E4C12B-FB16-3DC9-CFE9-FD969383ECF3}" name="Gideon Bierer" initials="GB" userId="S::gideon@partissolutions.com::e0889337-4c96-47a4-be75-0f190daec79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60C3B2-FFAC-794A-9F91-7E5EFF3C0B52}" v="5" dt="2024-09-30T10:19:37.999"/>
    <p1510:client id="{FF9C5050-5A0F-4E01-9A2F-A98DAD604E27}" v="1" dt="2024-09-30T12:10:01.999"/>
  </p1510:revLst>
</p1510:revInfo>
</file>

<file path=ppt/tableStyles.xml><?xml version="1.0" encoding="utf-8"?>
<a:tblStyleLst xmlns:a="http://schemas.openxmlformats.org/drawingml/2006/main" def="{CFEB0E51-387D-4115-90B1-85290E4E3C6A}">
  <a:tblStyle styleId="{CFEB0E51-387D-4115-90B1-85290E4E3C6A}" styleName="Table_0">
    <a:wholeTbl>
      <a:tcTxStyle b="off" i="off">
        <a:font>
          <a:latin typeface="Montserrat"/>
          <a:ea typeface="Montserrat"/>
          <a:cs typeface="Montserrat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CE9"/>
          </a:solidFill>
        </a:fill>
      </a:tcStyle>
    </a:wholeTbl>
    <a:band1H>
      <a:tcTxStyle/>
      <a:tcStyle>
        <a:tcBdr/>
        <a:fill>
          <a:solidFill>
            <a:srgbClr val="CBD7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BD7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"/>
          <a:ea typeface="Montserrat"/>
          <a:cs typeface="Montserrat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48" y="-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customschemas.google.com/relationships/presentationmetadata" Target="meta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deon Bierer" userId="e0889337-4c96-47a4-be75-0f190daec797" providerId="ADAL" clId="{4D60C3B2-FFAC-794A-9F91-7E5EFF3C0B52}"/>
    <pc:docChg chg="modSld">
      <pc:chgData name="Gideon Bierer" userId="e0889337-4c96-47a4-be75-0f190daec797" providerId="ADAL" clId="{4D60C3B2-FFAC-794A-9F91-7E5EFF3C0B52}" dt="2024-09-30T10:19:37.999" v="4" actId="20577"/>
      <pc:docMkLst>
        <pc:docMk/>
      </pc:docMkLst>
      <pc:sldChg chg="modSp mod">
        <pc:chgData name="Gideon Bierer" userId="e0889337-4c96-47a4-be75-0f190daec797" providerId="ADAL" clId="{4D60C3B2-FFAC-794A-9F91-7E5EFF3C0B52}" dt="2024-09-30T10:19:37.999" v="4" actId="20577"/>
        <pc:sldMkLst>
          <pc:docMk/>
          <pc:sldMk cId="0" sldId="263"/>
        </pc:sldMkLst>
        <pc:spChg chg="mod">
          <ac:chgData name="Gideon Bierer" userId="e0889337-4c96-47a4-be75-0f190daec797" providerId="ADAL" clId="{4D60C3B2-FFAC-794A-9F91-7E5EFF3C0B52}" dt="2024-09-30T10:19:37.999" v="4" actId="20577"/>
          <ac:spMkLst>
            <pc:docMk/>
            <pc:sldMk cId="0" sldId="263"/>
            <ac:spMk id="174" creationId="{00000000-0000-0000-0000-000000000000}"/>
          </ac:spMkLst>
        </pc:spChg>
      </pc:sldChg>
      <pc:sldChg chg="modSp mod">
        <pc:chgData name="Gideon Bierer" userId="e0889337-4c96-47a4-be75-0f190daec797" providerId="ADAL" clId="{4D60C3B2-FFAC-794A-9F91-7E5EFF3C0B52}" dt="2024-09-30T10:19:09.048" v="1" actId="14100"/>
        <pc:sldMkLst>
          <pc:docMk/>
          <pc:sldMk cId="0" sldId="264"/>
        </pc:sldMkLst>
        <pc:spChg chg="mod">
          <ac:chgData name="Gideon Bierer" userId="e0889337-4c96-47a4-be75-0f190daec797" providerId="ADAL" clId="{4D60C3B2-FFAC-794A-9F91-7E5EFF3C0B52}" dt="2024-09-30T10:19:09.048" v="1" actId="14100"/>
          <ac:spMkLst>
            <pc:docMk/>
            <pc:sldMk cId="0" sldId="264"/>
            <ac:spMk id="4" creationId="{D2D910AB-5F06-CA37-630D-1132B65FD0E5}"/>
          </ac:spMkLst>
        </pc:spChg>
      </pc:sldChg>
    </pc:docChg>
  </pc:docChgLst>
  <pc:docChgLst>
    <pc:chgData name="Shannon Snell" userId="f126c84f-a28d-46e9-a096-690c9a99d61f" providerId="ADAL" clId="{FF9C5050-5A0F-4E01-9A2F-A98DAD604E27}"/>
    <pc:docChg chg="custSel modSld">
      <pc:chgData name="Shannon Snell" userId="f126c84f-a28d-46e9-a096-690c9a99d61f" providerId="ADAL" clId="{FF9C5050-5A0F-4E01-9A2F-A98DAD604E27}" dt="2024-09-30T12:10:04.138" v="3" actId="20577"/>
      <pc:docMkLst>
        <pc:docMk/>
      </pc:docMkLst>
      <pc:sldChg chg="addSp delSp modSp mod">
        <pc:chgData name="Shannon Snell" userId="f126c84f-a28d-46e9-a096-690c9a99d61f" providerId="ADAL" clId="{FF9C5050-5A0F-4E01-9A2F-A98DAD604E27}" dt="2024-09-30T12:10:04.138" v="3" actId="20577"/>
        <pc:sldMkLst>
          <pc:docMk/>
          <pc:sldMk cId="0" sldId="259"/>
        </pc:sldMkLst>
        <pc:graphicFrameChg chg="modGraphic">
          <ac:chgData name="Shannon Snell" userId="f126c84f-a28d-46e9-a096-690c9a99d61f" providerId="ADAL" clId="{FF9C5050-5A0F-4E01-9A2F-A98DAD604E27}" dt="2024-09-30T12:10:04.138" v="3" actId="20577"/>
          <ac:graphicFrameMkLst>
            <pc:docMk/>
            <pc:sldMk cId="0" sldId="259"/>
            <ac:graphicFrameMk id="74" creationId="{00000000-0000-0000-0000-000000000000}"/>
          </ac:graphicFrameMkLst>
        </pc:graphicFrameChg>
        <pc:picChg chg="add mod">
          <ac:chgData name="Shannon Snell" userId="f126c84f-a28d-46e9-a096-690c9a99d61f" providerId="ADAL" clId="{FF9C5050-5A0F-4E01-9A2F-A98DAD604E27}" dt="2024-09-30T12:10:01.999" v="1"/>
          <ac:picMkLst>
            <pc:docMk/>
            <pc:sldMk cId="0" sldId="259"/>
            <ac:picMk id="2" creationId="{4FF79B01-E42E-4A37-32C5-BC4AB3063CB6}"/>
          </ac:picMkLst>
        </pc:picChg>
        <pc:picChg chg="del">
          <ac:chgData name="Shannon Snell" userId="f126c84f-a28d-46e9-a096-690c9a99d61f" providerId="ADAL" clId="{FF9C5050-5A0F-4E01-9A2F-A98DAD604E27}" dt="2024-09-30T12:10:01.152" v="0" actId="478"/>
          <ac:picMkLst>
            <pc:docMk/>
            <pc:sldMk cId="0" sldId="259"/>
            <ac:picMk id="76" creationId="{00000000-0000-0000-0000-00000000000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ddddbfe39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" name="Google Shape;28;g2ddddbfe396_2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g2ddddbfe396_2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ddddbfe396_2_2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2ddddbfe396_2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2ddddbfe396_2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g2ddddbfe39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ddddbfe396_2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g2ddddbfe396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ddddbfe396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g2ddddbfe396_2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g2ddddbfe396_2_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ddddbfe396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" name="Google Shape;79;g2ddddbfe396_2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g2ddddbfe396_2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dddbfe396_2_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g2ddddbfe396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ddddbfe396_2_1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ddddbfe396_2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ddddbfe396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2ddddbfe396_2_1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ddddbfe396_2_1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ddddbfe396_2_1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2ddddbfe396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2"/>
          <p:cNvPicPr preferRelativeResize="0"/>
          <p:nvPr/>
        </p:nvPicPr>
        <p:blipFill rotWithShape="1">
          <a:blip r:embed="rId2">
            <a:alphaModFix amt="10000"/>
          </a:blip>
          <a:srcRect b="1505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4A313D-FD38-2252-8915-D843F90557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75926" y="2816250"/>
            <a:ext cx="5040147" cy="1225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" name="Google Shape;19;p13">
            <a:extLst>
              <a:ext uri="{FF2B5EF4-FFF2-40B4-BE49-F238E27FC236}">
                <a16:creationId xmlns:a16="http://schemas.microsoft.com/office/drawing/2014/main" id="{F08259E5-1924-377A-D4F2-5F5B53A669BD}"/>
              </a:ext>
            </a:extLst>
          </p:cNvPr>
          <p:cNvPicPr preferRelativeResize="0"/>
          <p:nvPr userDrawn="1"/>
        </p:nvPicPr>
        <p:blipFill>
          <a:blip r:embed="rId2"/>
          <a:srcRect l="280" t="-4261" r="63" b="-4479"/>
          <a:stretch/>
        </p:blipFill>
        <p:spPr>
          <a:xfrm>
            <a:off x="10890851" y="6416639"/>
            <a:ext cx="1115181" cy="296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dk2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14"/>
          <p:cNvPicPr preferRelativeResize="0"/>
          <p:nvPr/>
        </p:nvPicPr>
        <p:blipFill rotWithShape="1">
          <a:blip r:embed="rId2">
            <a:alphaModFix amt="10000"/>
          </a:blip>
          <a:srcRect t="7812" b="781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4"/>
          <p:cNvSpPr txBox="1">
            <a:spLocks noGrp="1"/>
          </p:cNvSpPr>
          <p:nvPr>
            <p:ph type="body" idx="1"/>
          </p:nvPr>
        </p:nvSpPr>
        <p:spPr>
          <a:xfrm>
            <a:off x="491319" y="2868720"/>
            <a:ext cx="11209361" cy="59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14"/>
          <p:cNvCxnSpPr/>
          <p:nvPr/>
        </p:nvCxnSpPr>
        <p:spPr>
          <a:xfrm>
            <a:off x="491319" y="3701770"/>
            <a:ext cx="11209361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Google Shape;19;p13">
            <a:extLst>
              <a:ext uri="{FF2B5EF4-FFF2-40B4-BE49-F238E27FC236}">
                <a16:creationId xmlns:a16="http://schemas.microsoft.com/office/drawing/2014/main" id="{076FBB77-3F94-1AE9-E1A5-0406468BD90C}"/>
              </a:ext>
            </a:extLst>
          </p:cNvPr>
          <p:cNvPicPr preferRelativeResize="0"/>
          <p:nvPr userDrawn="1"/>
        </p:nvPicPr>
        <p:blipFill>
          <a:blip r:embed="rId3"/>
          <a:srcRect t="534" b="534"/>
          <a:stretch/>
        </p:blipFill>
        <p:spPr>
          <a:xfrm>
            <a:off x="10890851" y="6425692"/>
            <a:ext cx="1115181" cy="268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5757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26" Type="http://schemas.openxmlformats.org/officeDocument/2006/relationships/image" Target="../media/image37.jpeg"/><Relationship Id="rId39" Type="http://schemas.openxmlformats.org/officeDocument/2006/relationships/image" Target="../media/image50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jpe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jpe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jpeg"/><Relationship Id="rId44" Type="http://schemas.openxmlformats.org/officeDocument/2006/relationships/image" Target="../media/image55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Relationship Id="rId27" Type="http://schemas.openxmlformats.org/officeDocument/2006/relationships/image" Target="../media/image38.jpeg"/><Relationship Id="rId30" Type="http://schemas.openxmlformats.org/officeDocument/2006/relationships/image" Target="../media/image41.jpe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jpe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jpeg"/><Relationship Id="rId20" Type="http://schemas.openxmlformats.org/officeDocument/2006/relationships/image" Target="../media/image31.png"/><Relationship Id="rId41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5" Type="http://schemas.openxmlformats.org/officeDocument/2006/relationships/image" Target="../media/image80.jp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2ddddbfe396_2_202"/>
          <p:cNvPicPr preferRelativeResize="0"/>
          <p:nvPr/>
        </p:nvPicPr>
        <p:blipFill rotWithShape="1">
          <a:blip r:embed="rId3">
            <a:alphaModFix/>
            <a:grayscl/>
          </a:blip>
          <a:srcRect l="4291" r="16841"/>
          <a:stretch/>
        </p:blipFill>
        <p:spPr>
          <a:xfrm>
            <a:off x="491318" y="491317"/>
            <a:ext cx="3537247" cy="587536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g2ddddbfe396_2_202"/>
          <p:cNvSpPr txBox="1">
            <a:spLocks noGrp="1"/>
          </p:cNvSpPr>
          <p:nvPr>
            <p:ph type="body" idx="1"/>
          </p:nvPr>
        </p:nvSpPr>
        <p:spPr>
          <a:xfrm>
            <a:off x="4319247" y="491317"/>
            <a:ext cx="7573929" cy="31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PARTIS BACKGROUND</a:t>
            </a:r>
            <a:endParaRPr/>
          </a:p>
        </p:txBody>
      </p:sp>
      <p:sp>
        <p:nvSpPr>
          <p:cNvPr id="242" name="Google Shape;242;g2ddddbfe396_2_202"/>
          <p:cNvSpPr txBox="1"/>
          <p:nvPr/>
        </p:nvSpPr>
        <p:spPr>
          <a:xfrm>
            <a:off x="4319248" y="967477"/>
            <a:ext cx="73814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Partis was founded in 2013 by Rob Dowling and Gideon Bierer to provide </a:t>
            </a:r>
            <a:r>
              <a:rPr lang="en-US" sz="110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specialised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scaled advisory services to the iGaming industry globally.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Partis is part of The Conexus Group, a portfolio of professional services firms providing industry-leading Human Capital and Advisory &amp; Managed Services solutions to the iGaming and Payments industries.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43" name="Google Shape;243;g2ddddbfe396_2_202"/>
          <p:cNvCxnSpPr/>
          <p:nvPr/>
        </p:nvCxnSpPr>
        <p:spPr>
          <a:xfrm>
            <a:off x="4319247" y="2060770"/>
            <a:ext cx="7349587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FB1EF096-86EC-C297-8A0C-C325B919B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" t="4633" r="49" b="5019"/>
          <a:stretch/>
        </p:blipFill>
        <p:spPr>
          <a:xfrm>
            <a:off x="4631518" y="2292895"/>
            <a:ext cx="6756893" cy="407378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g2ddddbfe396_2_5"/>
          <p:cNvPicPr preferRelativeResize="0"/>
          <p:nvPr/>
        </p:nvPicPr>
        <p:blipFill rotWithShape="1">
          <a:blip r:embed="rId3">
            <a:alphaModFix amt="10000"/>
          </a:blip>
          <a:srcRect/>
          <a:stretch/>
        </p:blipFill>
        <p:spPr>
          <a:xfrm flipH="1">
            <a:off x="1280155" y="287784"/>
            <a:ext cx="10911844" cy="657021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g2ddddbfe396_2_5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WELCOME TO PARTIS</a:t>
            </a:r>
            <a:endParaRPr/>
          </a:p>
        </p:txBody>
      </p:sp>
      <p:sp>
        <p:nvSpPr>
          <p:cNvPr id="37" name="Google Shape;37;g2ddddbfe396_2_5"/>
          <p:cNvSpPr txBox="1"/>
          <p:nvPr/>
        </p:nvSpPr>
        <p:spPr>
          <a:xfrm>
            <a:off x="485418" y="1241274"/>
            <a:ext cx="5234100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Imagine having a partner that doesn't just help you shape your business strategy but can actively help implement it, ensuring operational excellence</a:t>
            </a:r>
            <a:r>
              <a:rPr lang="en-US" sz="1100" b="0" i="0" u="none" strike="noStrike" cap="none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and accelerating your performance while reducing risk.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At Partis we are more than advisors, we are 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</a:t>
            </a: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aming experts with 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decades of</a:t>
            </a: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operational 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experience.</a:t>
            </a: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are t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he Gaming industry's leading specialist advisor and go-to implementation partner, </a:t>
            </a: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delivering a broad range of consulting, M&amp;A and managed services solutions to 400+ clients since 2013.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We provide:</a:t>
            </a:r>
            <a:endParaRPr lang="en-US" b="1">
              <a:solidFill>
                <a:schemeClr val="accent1"/>
              </a:solidFill>
            </a:endParaRPr>
          </a:p>
          <a:p>
            <a:pPr marL="182563" marR="0" lvl="0" indent="-182563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•"/>
            </a:pPr>
            <a:r>
              <a:rPr lang="en-US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Industry Expertise</a:t>
            </a:r>
            <a:endParaRPr lang="en-US" b="1">
              <a:solidFill>
                <a:schemeClr val="accent1"/>
              </a:solidFill>
            </a:endParaRPr>
          </a:p>
          <a:p>
            <a:pPr marL="182563" marR="0" lvl="0" indent="-182563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•"/>
            </a:pPr>
            <a:r>
              <a:rPr lang="en-US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An Unrivalled Global Network</a:t>
            </a:r>
          </a:p>
          <a:p>
            <a:pPr marL="182563" marR="0" lvl="0" indent="-182563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Arial"/>
              <a:buChar char="•"/>
            </a:pPr>
            <a:r>
              <a:rPr lang="en-US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Comprehensive Solutions</a:t>
            </a:r>
          </a:p>
        </p:txBody>
      </p:sp>
      <p:cxnSp>
        <p:nvCxnSpPr>
          <p:cNvPr id="38" name="Google Shape;38;g2ddddbfe396_2_5"/>
          <p:cNvCxnSpPr/>
          <p:nvPr/>
        </p:nvCxnSpPr>
        <p:spPr>
          <a:xfrm>
            <a:off x="491319" y="1018719"/>
            <a:ext cx="5234140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9" name="Google Shape;39;g2ddddbfe396_2_5"/>
          <p:cNvPicPr preferRelativeResize="0"/>
          <p:nvPr/>
        </p:nvPicPr>
        <p:blipFill rotWithShape="1">
          <a:blip r:embed="rId4">
            <a:alphaModFix/>
            <a:grayscl/>
          </a:blip>
          <a:srcRect l="18521" r="17603"/>
          <a:stretch/>
        </p:blipFill>
        <p:spPr>
          <a:xfrm>
            <a:off x="6305178" y="491317"/>
            <a:ext cx="5363656" cy="56031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ddddbfe396_2_14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WE OFFER SERVICES VIA TWO DIVISIONS</a:t>
            </a:r>
            <a:endParaRPr/>
          </a:p>
        </p:txBody>
      </p:sp>
      <p:sp>
        <p:nvSpPr>
          <p:cNvPr id="46" name="Google Shape;46;g2ddddbfe396_2_14"/>
          <p:cNvSpPr/>
          <p:nvPr/>
        </p:nvSpPr>
        <p:spPr>
          <a:xfrm>
            <a:off x="0" y="1631637"/>
            <a:ext cx="12192000" cy="5226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" name="Google Shape;47;g2ddddbfe396_2_14"/>
          <p:cNvPicPr preferRelativeResize="0"/>
          <p:nvPr/>
        </p:nvPicPr>
        <p:blipFill rotWithShape="1">
          <a:blip r:embed="rId3">
            <a:alphaModFix amt="10000"/>
          </a:blip>
          <a:srcRect l="993" r="994"/>
          <a:stretch/>
        </p:blipFill>
        <p:spPr>
          <a:xfrm>
            <a:off x="-14321" y="1631637"/>
            <a:ext cx="12206322" cy="522636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g2ddddbfe396_2_14"/>
          <p:cNvSpPr txBox="1"/>
          <p:nvPr/>
        </p:nvSpPr>
        <p:spPr>
          <a:xfrm>
            <a:off x="491319" y="967477"/>
            <a:ext cx="11177400" cy="42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Partis Capital provides corporate advisory services including fund raising, buy-side and sell-side M&amp;A advisory to the Gaming sector. Partis Solutions provides strategic consultancy and implementation solutions via consulting and managed services models.</a:t>
            </a:r>
            <a:endParaRPr lang="en-US"/>
          </a:p>
        </p:txBody>
      </p:sp>
      <p:grpSp>
        <p:nvGrpSpPr>
          <p:cNvPr id="49" name="Google Shape;49;g2ddddbfe396_2_14"/>
          <p:cNvGrpSpPr/>
          <p:nvPr/>
        </p:nvGrpSpPr>
        <p:grpSpPr>
          <a:xfrm>
            <a:off x="3151024" y="2127004"/>
            <a:ext cx="6060928" cy="3927703"/>
            <a:chOff x="3151024" y="2127004"/>
            <a:chExt cx="6060928" cy="3927703"/>
          </a:xfrm>
        </p:grpSpPr>
        <p:sp>
          <p:nvSpPr>
            <p:cNvPr id="50" name="Google Shape;50;g2ddddbfe396_2_14"/>
            <p:cNvSpPr/>
            <p:nvPr/>
          </p:nvSpPr>
          <p:spPr>
            <a:xfrm>
              <a:off x="3151025" y="2127004"/>
              <a:ext cx="3927703" cy="392770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" name="Google Shape;51;g2ddddbfe396_2_14"/>
            <p:cNvSpPr/>
            <p:nvPr/>
          </p:nvSpPr>
          <p:spPr>
            <a:xfrm>
              <a:off x="5098952" y="2127004"/>
              <a:ext cx="3927703" cy="3927703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2" name="Google Shape;52;g2ddddbfe396_2_14"/>
            <p:cNvSpPr txBox="1"/>
            <p:nvPr/>
          </p:nvSpPr>
          <p:spPr>
            <a:xfrm>
              <a:off x="3151024" y="3851339"/>
              <a:ext cx="1947927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8000" tIns="0" rIns="288000" bIns="0" anchor="t" anchorCtr="0">
              <a:spAutoFit/>
            </a:bodyPr>
            <a:lstStyle/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Buy-side M&amp;A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Sell-side M&amp;A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Fundraising</a:t>
              </a:r>
              <a:endParaRPr/>
            </a:p>
          </p:txBody>
        </p:sp>
        <p:sp>
          <p:nvSpPr>
            <p:cNvPr id="53" name="Google Shape;53;g2ddddbfe396_2_14"/>
            <p:cNvSpPr txBox="1"/>
            <p:nvPr/>
          </p:nvSpPr>
          <p:spPr>
            <a:xfrm>
              <a:off x="6868815" y="3766700"/>
              <a:ext cx="2343137" cy="6771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8000" tIns="0" rIns="288000" bIns="0" anchor="t" anchorCtr="0">
              <a:spAutoFit/>
            </a:bodyPr>
            <a:lstStyle/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Strategic Consulting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Business Development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Interim Management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Marketing Services</a:t>
              </a:r>
              <a:endParaRPr/>
            </a:p>
          </p:txBody>
        </p:sp>
        <p:sp>
          <p:nvSpPr>
            <p:cNvPr id="54" name="Google Shape;54;g2ddddbfe396_2_14"/>
            <p:cNvSpPr txBox="1"/>
            <p:nvPr/>
          </p:nvSpPr>
          <p:spPr>
            <a:xfrm>
              <a:off x="4913654" y="3851339"/>
              <a:ext cx="2448455" cy="507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8000" tIns="0" rIns="288000" bIns="0" anchor="t" anchorCtr="0">
              <a:spAutoFit/>
            </a:bodyPr>
            <a:lstStyle/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Buyside Strategy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Due Diligence</a:t>
              </a:r>
              <a:endParaRPr/>
            </a:p>
            <a:p>
              <a:pPr marL="120650" marR="0" lvl="0" indent="-120650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100"/>
                <a:buFont typeface="Arial"/>
                <a:buChar char="•"/>
              </a:pPr>
              <a:r>
                <a:rPr lang="en-US" sz="11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Post Merger Integration</a:t>
              </a:r>
              <a:endParaRPr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4504553-6835-9EB7-F4AD-AF99BC90F868}"/>
              </a:ext>
            </a:extLst>
          </p:cNvPr>
          <p:cNvSpPr/>
          <p:nvPr/>
        </p:nvSpPr>
        <p:spPr>
          <a:xfrm rot="19887042">
            <a:off x="3565258" y="2543945"/>
            <a:ext cx="2081436" cy="10771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579129"/>
              </a:avLst>
            </a:prstTxWarp>
            <a:spAutoFit/>
          </a:bodyPr>
          <a:lstStyle/>
          <a:p>
            <a:pPr algn="ctr"/>
            <a:r>
              <a:rPr lang="en-US" b="1" cap="none" spc="0">
                <a:ln w="0"/>
                <a:solidFill>
                  <a:schemeClr val="bg1"/>
                </a:solidFill>
                <a:latin typeface="+mj-lt"/>
              </a:rPr>
              <a:t>Partis Capital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DAF482-5993-2E9C-1358-294A1B41473F}"/>
              </a:ext>
            </a:extLst>
          </p:cNvPr>
          <p:cNvSpPr/>
          <p:nvPr/>
        </p:nvSpPr>
        <p:spPr>
          <a:xfrm rot="1740000">
            <a:off x="6585485" y="2543945"/>
            <a:ext cx="2081436" cy="10771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8579129"/>
              </a:avLst>
            </a:prstTxWarp>
            <a:spAutoFit/>
          </a:bodyPr>
          <a:lstStyle/>
          <a:p>
            <a:pPr algn="ctr"/>
            <a:r>
              <a:rPr lang="en-US" b="1" cap="none" spc="0">
                <a:ln w="0"/>
                <a:solidFill>
                  <a:schemeClr val="bg1"/>
                </a:solidFill>
                <a:latin typeface="+mj-lt"/>
              </a:rPr>
              <a:t>Partis Solutions</a:t>
            </a:r>
          </a:p>
        </p:txBody>
      </p:sp>
      <p:pic>
        <p:nvPicPr>
          <p:cNvPr id="4" name="Google Shape;19;p13">
            <a:extLst>
              <a:ext uri="{FF2B5EF4-FFF2-40B4-BE49-F238E27FC236}">
                <a16:creationId xmlns:a16="http://schemas.microsoft.com/office/drawing/2014/main" id="{89E21FC8-8B56-A3CA-C419-585EF71D95C5}"/>
              </a:ext>
            </a:extLst>
          </p:cNvPr>
          <p:cNvPicPr preferRelativeResize="0"/>
          <p:nvPr/>
        </p:nvPicPr>
        <p:blipFill>
          <a:blip r:embed="rId4"/>
          <a:srcRect t="534" b="534"/>
          <a:stretch/>
        </p:blipFill>
        <p:spPr>
          <a:xfrm>
            <a:off x="10890851" y="6425692"/>
            <a:ext cx="1115181" cy="268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ddddbfe396_2_30"/>
          <p:cNvSpPr txBox="1"/>
          <p:nvPr/>
        </p:nvSpPr>
        <p:spPr>
          <a:xfrm>
            <a:off x="491319" y="967477"/>
            <a:ext cx="11177515" cy="423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 provide end-to-end support to help clients in the Gaming industry execute strategies and transactions. Embracing a consultative methodology, we deliver holistic solutions spanning both of our divisions.</a:t>
            </a:r>
            <a:endParaRPr/>
          </a:p>
        </p:txBody>
      </p:sp>
      <p:sp>
        <p:nvSpPr>
          <p:cNvPr id="64" name="Google Shape;64;g2ddddbfe396_2_30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1091080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 UNIQUE SUITE OF COMPREHENSIVE SOLUTIONS</a:t>
            </a:r>
            <a:endParaRPr/>
          </a:p>
        </p:txBody>
      </p:sp>
      <p:sp>
        <p:nvSpPr>
          <p:cNvPr id="65" name="Google Shape;65;g2ddddbfe396_2_30"/>
          <p:cNvSpPr txBox="1"/>
          <p:nvPr/>
        </p:nvSpPr>
        <p:spPr>
          <a:xfrm>
            <a:off x="491318" y="6208306"/>
            <a:ext cx="11177515" cy="15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*Marketing Services – Delivered by InclineBet, a trusted member of our group and the foremost expert in user acquisition and CRM for the global gaming industry</a:t>
            </a:r>
            <a:endParaRPr/>
          </a:p>
        </p:txBody>
      </p:sp>
      <p:pic>
        <p:nvPicPr>
          <p:cNvPr id="66" name="Google Shape;66;g2ddddbfe396_2_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8885" y="2883388"/>
            <a:ext cx="1385436" cy="3383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g2ddddbfe396_2_30"/>
          <p:cNvGrpSpPr/>
          <p:nvPr/>
        </p:nvGrpSpPr>
        <p:grpSpPr>
          <a:xfrm>
            <a:off x="491319" y="1451418"/>
            <a:ext cx="11336968" cy="436776"/>
            <a:chOff x="491319" y="1119297"/>
            <a:chExt cx="11336968" cy="436776"/>
          </a:xfrm>
        </p:grpSpPr>
        <p:cxnSp>
          <p:nvCxnSpPr>
            <p:cNvPr id="68" name="Google Shape;68;g2ddddbfe396_2_30"/>
            <p:cNvCxnSpPr/>
            <p:nvPr/>
          </p:nvCxnSpPr>
          <p:spPr>
            <a:xfrm>
              <a:off x="491319" y="1333379"/>
              <a:ext cx="11177515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9" name="Google Shape;69;g2ddddbfe396_2_30"/>
            <p:cNvSpPr/>
            <p:nvPr/>
          </p:nvSpPr>
          <p:spPr>
            <a:xfrm>
              <a:off x="491319" y="1263410"/>
              <a:ext cx="134800" cy="13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0" name="Google Shape;70;g2ddddbfe396_2_30"/>
            <p:cNvSpPr/>
            <p:nvPr/>
          </p:nvSpPr>
          <p:spPr>
            <a:xfrm>
              <a:off x="4316076" y="1263410"/>
              <a:ext cx="134800" cy="13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1" name="Google Shape;71;g2ddddbfe396_2_30"/>
            <p:cNvSpPr/>
            <p:nvPr/>
          </p:nvSpPr>
          <p:spPr>
            <a:xfrm>
              <a:off x="8140833" y="1263410"/>
              <a:ext cx="134800" cy="134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72" name="Google Shape;72;g2ddddbfe396_2_30" descr="Caret Right outlin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391511" y="1119297"/>
              <a:ext cx="436776" cy="436776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73" name="Google Shape;73;g2ddddbfe396_2_30"/>
          <p:cNvGraphicFramePr/>
          <p:nvPr/>
        </p:nvGraphicFramePr>
        <p:xfrm>
          <a:off x="491320" y="1971682"/>
          <a:ext cx="3528000" cy="3935200"/>
        </p:xfrm>
        <a:graphic>
          <a:graphicData uri="http://schemas.openxmlformats.org/drawingml/2006/table">
            <a:tbl>
              <a:tblPr firstRow="1" bandRow="1">
                <a:noFill/>
                <a:tableStyleId>{CFEB0E51-387D-4115-90B1-85290E4E3C6A}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strike="noStrike" cap="none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New Market Entry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Strategy Development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 overview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Value proposition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Options evaluation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Business plan</a:t>
                      </a:r>
                      <a:endParaRPr sz="900" b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Buyside M&amp;A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Strategy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Deal origination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Negotiation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Due diligence</a:t>
                      </a:r>
                      <a:endParaRPr sz="900" b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Buyside Partnerships</a:t>
                      </a:r>
                      <a:endParaRPr/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 access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Vendor selection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Marketing partnerships</a:t>
                      </a:r>
                      <a:endParaRPr/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Launch Support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DD8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Pre-launch preparation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Launch management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Interim management post launch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Transition</a:t>
                      </a:r>
                      <a:endParaRPr sz="900" b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74" name="Google Shape;74;g2ddddbfe396_2_30"/>
          <p:cNvGraphicFramePr/>
          <p:nvPr>
            <p:extLst>
              <p:ext uri="{D42A27DB-BD31-4B8C-83A1-F6EECF244321}">
                <p14:modId xmlns:p14="http://schemas.microsoft.com/office/powerpoint/2010/main" val="415972477"/>
              </p:ext>
            </p:extLst>
          </p:nvPr>
        </p:nvGraphicFramePr>
        <p:xfrm>
          <a:off x="4316074" y="1971682"/>
          <a:ext cx="3528000" cy="2627660"/>
        </p:xfrm>
        <a:graphic>
          <a:graphicData uri="http://schemas.openxmlformats.org/drawingml/2006/table">
            <a:tbl>
              <a:tblPr firstRow="1" bandRow="1">
                <a:noFill/>
                <a:tableStyleId>{CFEB0E51-387D-4115-90B1-85290E4E3C6A}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Operational Effectiveness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Performance Improvement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Strategic reviews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Implementation support</a:t>
                      </a:r>
                      <a:endParaRPr sz="900" b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Marketing Services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9388" marR="0" lvl="0" indent="-1222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79388" marR="0" lvl="0" indent="-1222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79388" marR="0" lvl="0" indent="-1222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lang="en-US" sz="900" b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79388" marR="0" lvl="0" indent="-1222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lang="en-GB" sz="900" b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79388" marR="0" lvl="0" indent="-1222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endParaRPr sz="900" b="0" dirty="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Pre-launch preparation</a:t>
                      </a:r>
                      <a:endParaRPr dirty="0"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User acquisition</a:t>
                      </a:r>
                      <a:endParaRPr dirty="0"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CRM</a:t>
                      </a:r>
                      <a:endParaRPr dirty="0"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 dirty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Creative</a:t>
                      </a:r>
                      <a:endParaRPr dirty="0"/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5" name="Google Shape;75;g2ddddbfe396_2_30"/>
          <p:cNvGraphicFramePr/>
          <p:nvPr/>
        </p:nvGraphicFramePr>
        <p:xfrm>
          <a:off x="8140828" y="1971682"/>
          <a:ext cx="3528000" cy="2079020"/>
        </p:xfrm>
        <a:graphic>
          <a:graphicData uri="http://schemas.openxmlformats.org/drawingml/2006/table">
            <a:tbl>
              <a:tblPr firstRow="1" bandRow="1">
                <a:noFill/>
                <a:tableStyleId>{CFEB0E51-387D-4115-90B1-85290E4E3C6A}</a:tableStyleId>
              </a:tblPr>
              <a:tblGrid>
                <a:gridCol w="352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Value Realisation</a:t>
                      </a:r>
                      <a:endParaRPr sz="16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Sellside M&amp;A/Fundraise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Pre-sale preparation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Marketing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Negotiation</a:t>
                      </a:r>
                      <a:endParaRPr/>
                    </a:p>
                    <a:p>
                      <a:pPr marL="179388" marR="0" lvl="0" indent="-17938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Completion</a:t>
                      </a:r>
                      <a:endParaRPr/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Sellside Partnerships</a:t>
                      </a:r>
                      <a:endParaRPr sz="1200" b="1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 access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Marketing partnerships</a:t>
                      </a:r>
                      <a:endParaRPr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900" b="0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IP/product BD</a:t>
                      </a:r>
                      <a:endParaRPr/>
                    </a:p>
                  </a:txBody>
                  <a:tcPr marL="144000" marR="14400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Google Shape;76;g2ddddbfe396_2_30">
            <a:extLst>
              <a:ext uri="{FF2B5EF4-FFF2-40B4-BE49-F238E27FC236}">
                <a16:creationId xmlns:a16="http://schemas.microsoft.com/office/drawing/2014/main" id="{4FF79B01-E42E-4A37-32C5-BC4AB3063CB6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4472821" y="3418348"/>
            <a:ext cx="1240350" cy="43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ddddbfe396_2_48"/>
          <p:cNvSpPr txBox="1"/>
          <p:nvPr/>
        </p:nvSpPr>
        <p:spPr>
          <a:xfrm>
            <a:off x="491319" y="1290476"/>
            <a:ext cx="11177515" cy="19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Differentiated by unmatched sector knowledge, global footprint and a collaborative business model.</a:t>
            </a:r>
            <a:endParaRPr/>
          </a:p>
        </p:txBody>
      </p:sp>
      <p:sp>
        <p:nvSpPr>
          <p:cNvPr id="83" name="Google Shape;83;g2ddddbfe396_2_48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PARTIS CAPITAL BRINGS SCALE, REACH AND RESOURCES TO DRIVE A SUCCESSFUL M&amp;A PROCESS</a:t>
            </a:r>
            <a:endParaRPr/>
          </a:p>
        </p:txBody>
      </p:sp>
      <p:cxnSp>
        <p:nvCxnSpPr>
          <p:cNvPr id="84" name="Google Shape;84;g2ddddbfe396_2_48"/>
          <p:cNvCxnSpPr/>
          <p:nvPr/>
        </p:nvCxnSpPr>
        <p:spPr>
          <a:xfrm>
            <a:off x="491319" y="1766141"/>
            <a:ext cx="1117751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g2ddddbfe396_2_48"/>
          <p:cNvSpPr txBox="1"/>
          <p:nvPr/>
        </p:nvSpPr>
        <p:spPr>
          <a:xfrm>
            <a:off x="491319" y="2048292"/>
            <a:ext cx="3527998" cy="7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Extensive Industry Expertise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Broad network and substantial knowledge of the global buyer landscape at every scale.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" name="Google Shape;86;g2ddddbfe396_2_48"/>
          <p:cNvPicPr preferRelativeResize="0"/>
          <p:nvPr/>
        </p:nvPicPr>
        <p:blipFill rotWithShape="1">
          <a:blip r:embed="rId3">
            <a:alphaModFix/>
          </a:blip>
          <a:srcRect t="892" b="16400"/>
          <a:stretch/>
        </p:blipFill>
        <p:spPr>
          <a:xfrm>
            <a:off x="8140827" y="2048292"/>
            <a:ext cx="3528006" cy="404618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2ddddbfe396_2_48"/>
          <p:cNvSpPr txBox="1"/>
          <p:nvPr/>
        </p:nvSpPr>
        <p:spPr>
          <a:xfrm>
            <a:off x="4316070" y="2048292"/>
            <a:ext cx="3527998" cy="95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Highly Experienced Team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Partis’ team previously held operational leadership roles in some of the largest Gaming companies globally.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8" name="Google Shape;88;g2ddddbfe396_2_48"/>
          <p:cNvSpPr txBox="1"/>
          <p:nvPr/>
        </p:nvSpPr>
        <p:spPr>
          <a:xfrm>
            <a:off x="491319" y="3400936"/>
            <a:ext cx="3527998" cy="7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Deep Valuation Knowledge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Thorough understanding of value drivers within the industry.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g2ddddbfe396_2_48"/>
          <p:cNvSpPr txBox="1"/>
          <p:nvPr/>
        </p:nvSpPr>
        <p:spPr>
          <a:xfrm>
            <a:off x="4316070" y="3400936"/>
            <a:ext cx="3527998" cy="7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Competitive Fee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Competitive fee structure, delivering value far in excess of fees charged.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g2ddddbfe396_2_48"/>
          <p:cNvSpPr txBox="1"/>
          <p:nvPr/>
        </p:nvSpPr>
        <p:spPr>
          <a:xfrm>
            <a:off x="491319" y="4541983"/>
            <a:ext cx="3527998" cy="7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Transaction Experts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Considerable expertise in running successful auctions to create competitive tension.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g2ddddbfe396_2_48"/>
          <p:cNvPicPr preferRelativeResize="0"/>
          <p:nvPr/>
        </p:nvPicPr>
        <p:blipFill rotWithShape="1">
          <a:blip r:embed="rId4">
            <a:alphaModFix/>
            <a:grayscl/>
          </a:blip>
          <a:srcRect t="5316" b="18440"/>
          <a:stretch/>
        </p:blipFill>
        <p:spPr>
          <a:xfrm>
            <a:off x="8131585" y="2048292"/>
            <a:ext cx="3537247" cy="404619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2ddddbfe396_2_48"/>
          <p:cNvSpPr txBox="1"/>
          <p:nvPr/>
        </p:nvSpPr>
        <p:spPr>
          <a:xfrm>
            <a:off x="4316070" y="4541983"/>
            <a:ext cx="3527998" cy="728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Hands-On Approach</a:t>
            </a:r>
            <a:endParaRPr/>
          </a:p>
          <a:p>
            <a:pPr marL="0" marR="0" lvl="0" indent="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Hands-on management; partner-led approach and highly qualified team.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g2ddddbfe396_2_48"/>
          <p:cNvSpPr txBox="1"/>
          <p:nvPr/>
        </p:nvSpPr>
        <p:spPr>
          <a:xfrm>
            <a:off x="491318" y="5683029"/>
            <a:ext cx="7352749" cy="40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Well-known and highly regarded throughout the investor and strategic community – a key value driver for our clients.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dddbfe396_2_64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PARTIS CLIENTS</a:t>
            </a:r>
            <a:endParaRPr/>
          </a:p>
        </p:txBody>
      </p:sp>
      <p:cxnSp>
        <p:nvCxnSpPr>
          <p:cNvPr id="99" name="Google Shape;99;g2ddddbfe396_2_64"/>
          <p:cNvCxnSpPr/>
          <p:nvPr/>
        </p:nvCxnSpPr>
        <p:spPr>
          <a:xfrm>
            <a:off x="491319" y="1018719"/>
            <a:ext cx="1117751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0" name="Google Shape;100;g2ddddbfe396_2_64"/>
          <p:cNvGrpSpPr/>
          <p:nvPr/>
        </p:nvGrpSpPr>
        <p:grpSpPr>
          <a:xfrm>
            <a:off x="468402" y="2161391"/>
            <a:ext cx="11252403" cy="602505"/>
            <a:chOff x="460634" y="2415994"/>
            <a:chExt cx="11252403" cy="602505"/>
          </a:xfrm>
        </p:grpSpPr>
        <p:pic>
          <p:nvPicPr>
            <p:cNvPr id="101" name="Google Shape;101;g2ddddbfe396_2_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026677" y="2415994"/>
              <a:ext cx="851791" cy="6020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g2ddddbfe396_2_64"/>
            <p:cNvPicPr preferRelativeResize="0"/>
            <p:nvPr/>
          </p:nvPicPr>
          <p:blipFill rotWithShape="1">
            <a:blip r:embed="rId4">
              <a:alphaModFix/>
            </a:blip>
            <a:srcRect t="15334" b="15618"/>
            <a:stretch/>
          </p:blipFill>
          <p:spPr>
            <a:xfrm>
              <a:off x="9239535" y="2536980"/>
              <a:ext cx="1097076" cy="360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g2ddddbfe396_2_64" descr="DraftKings - Wikipedia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0634" y="2494149"/>
              <a:ext cx="880272" cy="4457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g2ddddbfe396_2_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838967" y="2563722"/>
              <a:ext cx="1089707" cy="3065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g2ddddbfe396_2_6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26735" y="2521177"/>
              <a:ext cx="1101881" cy="391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g2ddddbfe396_2_64" descr="Microgaming - EGR Intel"/>
            <p:cNvPicPr preferRelativeResize="0"/>
            <p:nvPr/>
          </p:nvPicPr>
          <p:blipFill rotWithShape="1">
            <a:blip r:embed="rId8">
              <a:alphaModFix/>
            </a:blip>
            <a:srcRect l="19205" r="19169"/>
            <a:stretch/>
          </p:blipFill>
          <p:spPr>
            <a:xfrm>
              <a:off x="6376529" y="2452883"/>
              <a:ext cx="878368" cy="528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g2ddddbfe396_2_64" descr="Churchill Downs Incorporated | LinkedIn"/>
            <p:cNvPicPr preferRelativeResize="0"/>
            <p:nvPr/>
          </p:nvPicPr>
          <p:blipFill rotWithShape="1">
            <a:blip r:embed="rId9">
              <a:alphaModFix/>
            </a:blip>
            <a:srcRect l="4001" t="6281" r="4708" b="7267"/>
            <a:stretch/>
          </p:blipFill>
          <p:spPr>
            <a:xfrm>
              <a:off x="7752958" y="2456156"/>
              <a:ext cx="988516" cy="521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g2ddddbfe396_2_64" descr="Bally's Corporation - Wikipedia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834670" y="2555153"/>
              <a:ext cx="878367" cy="4633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9" name="Google Shape;109;g2ddddbfe396_2_64"/>
          <p:cNvGrpSpPr/>
          <p:nvPr/>
        </p:nvGrpSpPr>
        <p:grpSpPr>
          <a:xfrm>
            <a:off x="468402" y="1326676"/>
            <a:ext cx="11252403" cy="529917"/>
            <a:chOff x="460634" y="1326676"/>
            <a:chExt cx="11252403" cy="529917"/>
          </a:xfrm>
        </p:grpSpPr>
        <p:pic>
          <p:nvPicPr>
            <p:cNvPr id="110" name="Google Shape;110;g2ddddbfe396_2_64"/>
            <p:cNvPicPr preferRelativeResize="0"/>
            <p:nvPr/>
          </p:nvPicPr>
          <p:blipFill rotWithShape="1">
            <a:blip r:embed="rId11">
              <a:alphaModFix/>
            </a:blip>
            <a:srcRect t="25507" b="22099"/>
            <a:stretch/>
          </p:blipFill>
          <p:spPr>
            <a:xfrm>
              <a:off x="1780269" y="1432456"/>
              <a:ext cx="1233675" cy="3231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1" name="Google Shape;111;g2ddddbfe396_2_64"/>
            <p:cNvPicPr preferRelativeResize="0"/>
            <p:nvPr/>
          </p:nvPicPr>
          <p:blipFill rotWithShape="1">
            <a:blip r:embed="rId12">
              <a:alphaModFix/>
            </a:blip>
            <a:srcRect l="21164" t="6311" r="20677" b="7208"/>
            <a:stretch/>
          </p:blipFill>
          <p:spPr>
            <a:xfrm>
              <a:off x="8141322" y="1350790"/>
              <a:ext cx="658519" cy="486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g2ddddbfe396_2_64" descr="CBS Sports begins rolling out updated logo design following network  rebranding - NewscastStudio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460634" y="1347616"/>
              <a:ext cx="871998" cy="492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3" name="Google Shape;113;g2ddddbfe396_2_64" descr="NeoGames | Unleash Your True iLottery Business Potential"/>
            <p:cNvPicPr preferRelativeResize="0"/>
            <p:nvPr/>
          </p:nvPicPr>
          <p:blipFill rotWithShape="1">
            <a:blip r:embed="rId14">
              <a:alphaModFix/>
            </a:blip>
            <a:srcRect l="2145" t="16700"/>
            <a:stretch/>
          </p:blipFill>
          <p:spPr>
            <a:xfrm>
              <a:off x="6549224" y="1382633"/>
              <a:ext cx="1144461" cy="422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g2ddddbfe396_2_64" descr="Novomatic Brand Value &amp; Company Profile | Brandirectory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9247478" y="1449099"/>
              <a:ext cx="1278828" cy="289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g2ddddbfe396_2_64" descr="POKERSTARS AND POKER POWER CONTINUE THEIR COMMITMENT TO INCLUSIVITY WITH  RETURN OF THE WOMEN'S BOOTCAMP"/>
            <p:cNvPicPr preferRelativeResize="0"/>
            <p:nvPr/>
          </p:nvPicPr>
          <p:blipFill rotWithShape="1">
            <a:blip r:embed="rId16">
              <a:alphaModFix/>
            </a:blip>
            <a:srcRect l="4679" t="34683" r="4598" b="34668"/>
            <a:stretch/>
          </p:blipFill>
          <p:spPr>
            <a:xfrm>
              <a:off x="3461581" y="1486772"/>
              <a:ext cx="1212129" cy="2145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" name="Google Shape;116;g2ddddbfe396_2_64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5121347" y="1462943"/>
              <a:ext cx="980240" cy="2622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g2ddddbfe396_2_64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0973941" y="1326676"/>
              <a:ext cx="739096" cy="52991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8" name="Google Shape;118;g2ddddbfe396_2_64"/>
          <p:cNvGrpSpPr/>
          <p:nvPr/>
        </p:nvGrpSpPr>
        <p:grpSpPr>
          <a:xfrm>
            <a:off x="473724" y="4726922"/>
            <a:ext cx="11289903" cy="567522"/>
            <a:chOff x="473724" y="4726922"/>
            <a:chExt cx="11289903" cy="567522"/>
          </a:xfrm>
        </p:grpSpPr>
        <p:pic>
          <p:nvPicPr>
            <p:cNvPr id="119" name="Google Shape;119;g2ddddbfe396_2_64" descr="Spotlight Sports Group | Exponent"/>
            <p:cNvPicPr preferRelativeResize="0"/>
            <p:nvPr/>
          </p:nvPicPr>
          <p:blipFill rotWithShape="1">
            <a:blip r:embed="rId19">
              <a:alphaModFix/>
            </a:blip>
            <a:srcRect l="16614" t="23533" r="16001" b="24552"/>
            <a:stretch/>
          </p:blipFill>
          <p:spPr>
            <a:xfrm>
              <a:off x="7201636" y="4843379"/>
              <a:ext cx="1240913" cy="334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" name="Google Shape;120;g2ddddbfe396_2_64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936825" y="4838912"/>
              <a:ext cx="929578" cy="343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" name="Google Shape;121;g2ddddbfe396_2_64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73724" y="4775116"/>
              <a:ext cx="823099" cy="471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g2ddddbfe396_2_64" descr="Jobs at Rush Street Interactive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506405" y="4862862"/>
              <a:ext cx="1250373" cy="2956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g2ddddbfe396_2_64" descr="Four Winds Casinos now offers exclusive card for US veterans"/>
            <p:cNvPicPr preferRelativeResize="0"/>
            <p:nvPr/>
          </p:nvPicPr>
          <p:blipFill rotWithShape="1">
            <a:blip r:embed="rId23">
              <a:alphaModFix/>
            </a:blip>
            <a:srcRect l="11243" t="8589" r="10996" b="14191"/>
            <a:stretch/>
          </p:blipFill>
          <p:spPr>
            <a:xfrm>
              <a:off x="9082551" y="4726922"/>
              <a:ext cx="1020537" cy="5675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" name="Google Shape;124;g2ddddbfe396_2_64" descr="Barstool Sports Logo and symbol, meaning, history, PNG, brand"/>
            <p:cNvPicPr preferRelativeResize="0"/>
            <p:nvPr/>
          </p:nvPicPr>
          <p:blipFill rotWithShape="1">
            <a:blip r:embed="rId24">
              <a:alphaModFix/>
            </a:blip>
            <a:srcRect l="3052" t="21941" r="2945" b="20660"/>
            <a:stretch/>
          </p:blipFill>
          <p:spPr>
            <a:xfrm>
              <a:off x="10743091" y="4836202"/>
              <a:ext cx="1020536" cy="3489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" name="Google Shape;125;g2ddddbfe396_2_64" descr="Welcome to Kaizen - GameTech Redefined | Kaizengaming"/>
            <p:cNvPicPr preferRelativeResize="0"/>
            <p:nvPr/>
          </p:nvPicPr>
          <p:blipFill rotWithShape="1">
            <a:blip r:embed="rId25">
              <a:alphaModFix/>
            </a:blip>
            <a:srcRect t="26765" b="26099"/>
            <a:stretch/>
          </p:blipFill>
          <p:spPr>
            <a:xfrm>
              <a:off x="5396780" y="4856258"/>
              <a:ext cx="1164854" cy="308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6" name="Google Shape;126;g2ddddbfe396_2_64"/>
          <p:cNvGrpSpPr/>
          <p:nvPr/>
        </p:nvGrpSpPr>
        <p:grpSpPr>
          <a:xfrm>
            <a:off x="465956" y="3971898"/>
            <a:ext cx="11254849" cy="450226"/>
            <a:chOff x="465956" y="3604534"/>
            <a:chExt cx="11254849" cy="450226"/>
          </a:xfrm>
        </p:grpSpPr>
        <p:pic>
          <p:nvPicPr>
            <p:cNvPr id="127" name="Google Shape;127;g2ddddbfe396_2_64" descr="NetEnt Casinos ᐈ 468+ NetEnt Slots + Online Casino List [2022]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465956" y="3634214"/>
              <a:ext cx="934432" cy="348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" name="Google Shape;128;g2ddddbfe396_2_64" descr="Meadowlands Racing on Twitter: &quot;Meadowlands Racetrack To Temporarily Shut  Down Today At 6pm. The plan is to re-open to fans at 10 am on Saturday,  October 3rd. Live racing will be held"/>
            <p:cNvPicPr preferRelativeResize="0"/>
            <p:nvPr/>
          </p:nvPicPr>
          <p:blipFill rotWithShape="1">
            <a:blip r:embed="rId27">
              <a:alphaModFix/>
            </a:blip>
            <a:srcRect t="9988" b="28356"/>
            <a:stretch/>
          </p:blipFill>
          <p:spPr>
            <a:xfrm>
              <a:off x="1931322" y="3604534"/>
              <a:ext cx="1190796" cy="4502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g2ddddbfe396_2_64"/>
            <p:cNvPicPr preferRelativeResize="0"/>
            <p:nvPr/>
          </p:nvPicPr>
          <p:blipFill rotWithShape="1">
            <a:blip r:embed="rId28">
              <a:alphaModFix/>
            </a:blip>
            <a:srcRect t="26402" b="25374"/>
            <a:stretch/>
          </p:blipFill>
          <p:spPr>
            <a:xfrm>
              <a:off x="3653052" y="3645559"/>
              <a:ext cx="1376142" cy="3681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g2ddddbfe396_2_64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5560128" y="3747053"/>
              <a:ext cx="1195573" cy="165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" name="Google Shape;131;g2ddddbfe396_2_64" descr="Blueprint Gaming launches new marketing and promotional tools - Gaming  Intelligence"/>
            <p:cNvPicPr preferRelativeResize="0"/>
            <p:nvPr/>
          </p:nvPicPr>
          <p:blipFill rotWithShape="1">
            <a:blip r:embed="rId30">
              <a:alphaModFix/>
            </a:blip>
            <a:srcRect t="13635" b="23878"/>
            <a:stretch/>
          </p:blipFill>
          <p:spPr>
            <a:xfrm>
              <a:off x="7286635" y="3633283"/>
              <a:ext cx="1390184" cy="392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" name="Google Shape;132;g2ddddbfe396_2_64" descr="Scientific Games to rebrand as &quot;Light &amp; Wonder&quot; - ICE 365"/>
            <p:cNvPicPr preferRelativeResize="0"/>
            <p:nvPr/>
          </p:nvPicPr>
          <p:blipFill rotWithShape="1">
            <a:blip r:embed="rId31">
              <a:alphaModFix/>
            </a:blip>
            <a:srcRect l="11565" t="20953" r="8936" b="20813"/>
            <a:stretch/>
          </p:blipFill>
          <p:spPr>
            <a:xfrm>
              <a:off x="9207753" y="3616695"/>
              <a:ext cx="965721" cy="425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" name="Google Shape;133;g2ddddbfe396_2_64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10704407" y="3694984"/>
              <a:ext cx="1016398" cy="3449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4" name="Google Shape;134;g2ddddbfe396_2_64"/>
          <p:cNvGrpSpPr/>
          <p:nvPr/>
        </p:nvGrpSpPr>
        <p:grpSpPr>
          <a:xfrm>
            <a:off x="465479" y="3068694"/>
            <a:ext cx="11255326" cy="598406"/>
            <a:chOff x="457711" y="3518492"/>
            <a:chExt cx="11255326" cy="598406"/>
          </a:xfrm>
        </p:grpSpPr>
        <p:pic>
          <p:nvPicPr>
            <p:cNvPr id="135" name="Google Shape;135;g2ddddbfe396_2_64"/>
            <p:cNvPicPr preferRelativeResize="0"/>
            <p:nvPr/>
          </p:nvPicPr>
          <p:blipFill rotWithShape="1">
            <a:blip r:embed="rId33">
              <a:alphaModFix/>
            </a:blip>
            <a:srcRect t="26025" b="36327"/>
            <a:stretch/>
          </p:blipFill>
          <p:spPr>
            <a:xfrm>
              <a:off x="2285641" y="3636131"/>
              <a:ext cx="964514" cy="363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g2ddddbfe396_2_64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5448568" y="3616111"/>
              <a:ext cx="939960" cy="403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g2ddddbfe396_2_64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3813182" y="3558550"/>
              <a:ext cx="1072359" cy="5182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g2ddddbfe396_2_64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8425391" y="3558549"/>
              <a:ext cx="647222" cy="5182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g2ddddbfe396_2_64" descr="Major League Baseball Logo PNG Transparent &amp; SVG Vector - Freebie Supply"/>
            <p:cNvPicPr preferRelativeResize="0"/>
            <p:nvPr/>
          </p:nvPicPr>
          <p:blipFill rotWithShape="1">
            <a:blip r:embed="rId37">
              <a:alphaModFix/>
            </a:blip>
            <a:srcRect t="18997" b="19039"/>
            <a:stretch/>
          </p:blipFill>
          <p:spPr>
            <a:xfrm>
              <a:off x="9635640" y="3518492"/>
              <a:ext cx="965723" cy="598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g2ddddbfe396_2_64" descr="Suaposta's Competitors, Revenue, Number of Employees, Funding, Acquisitions  &amp; News - Owler Company Profile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457711" y="3636131"/>
              <a:ext cx="1264903" cy="363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g2ddddbfe396_2_64" descr="Betsson Casino Review - Can I Claim Free Deposit Bonus Spins? | Slotsia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951555" y="3658304"/>
              <a:ext cx="910809" cy="3187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g2ddddbfe396_2_64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11164387" y="3563004"/>
              <a:ext cx="548650" cy="53180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3" name="Google Shape;143;g2ddddbfe396_2_64"/>
          <p:cNvGrpSpPr/>
          <p:nvPr/>
        </p:nvGrpSpPr>
        <p:grpSpPr>
          <a:xfrm>
            <a:off x="473724" y="5515878"/>
            <a:ext cx="11294298" cy="563255"/>
            <a:chOff x="473724" y="5515878"/>
            <a:chExt cx="11294298" cy="563255"/>
          </a:xfrm>
        </p:grpSpPr>
        <p:pic>
          <p:nvPicPr>
            <p:cNvPr id="144" name="Google Shape;144;g2ddddbfe396_2_64" descr="Dealmaker | KKR &amp; Co.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9239240" y="5535914"/>
              <a:ext cx="965722" cy="543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g2ddddbfe396_2_64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10840031" y="5663968"/>
              <a:ext cx="927991" cy="3069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g2ddddbfe396_2_64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2035460" y="5650140"/>
              <a:ext cx="1060561" cy="334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g2ddddbfe396_2_64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473724" y="5645421"/>
              <a:ext cx="926664" cy="3440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g2ddddbfe396_2_64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3731093" y="5648447"/>
              <a:ext cx="1207117" cy="337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g2ddddbfe396_2_64"/>
            <p:cNvPicPr preferRelativeResize="0"/>
            <p:nvPr/>
          </p:nvPicPr>
          <p:blipFill rotWithShape="1">
            <a:blip r:embed="rId46">
              <a:alphaModFix/>
            </a:blip>
            <a:srcRect t="-7764" b="9370"/>
            <a:stretch/>
          </p:blipFill>
          <p:spPr>
            <a:xfrm>
              <a:off x="7583632" y="5515878"/>
              <a:ext cx="1020536" cy="528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g2ddddbfe396_2_64"/>
            <p:cNvPicPr preferRelativeResize="0"/>
            <p:nvPr/>
          </p:nvPicPr>
          <p:blipFill rotWithShape="1">
            <a:blip r:embed="rId47">
              <a:alphaModFix/>
            </a:blip>
            <a:srcRect l="-3511" t="-9436" r="-4944" b="-13532"/>
            <a:stretch/>
          </p:blipFill>
          <p:spPr>
            <a:xfrm>
              <a:off x="5573282" y="5627548"/>
              <a:ext cx="1375278" cy="37979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g2ddddbfe396_2_120"/>
          <p:cNvPicPr preferRelativeResize="0"/>
          <p:nvPr/>
        </p:nvPicPr>
        <p:blipFill rotWithShape="1">
          <a:blip r:embed="rId3">
            <a:alphaModFix amt="10000"/>
          </a:blip>
          <a:srcRect l="1227" t="74423" b="-1745"/>
          <a:stretch/>
        </p:blipFill>
        <p:spPr>
          <a:xfrm rot="10800000" flipH="1">
            <a:off x="-1" y="4885659"/>
            <a:ext cx="13772369" cy="197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g2ddddbfe396_2_120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PARTIS SENIOR TEAM</a:t>
            </a:r>
            <a:endParaRPr/>
          </a:p>
        </p:txBody>
      </p:sp>
      <p:cxnSp>
        <p:nvCxnSpPr>
          <p:cNvPr id="157" name="Google Shape;157;g2ddddbfe396_2_120"/>
          <p:cNvCxnSpPr/>
          <p:nvPr/>
        </p:nvCxnSpPr>
        <p:spPr>
          <a:xfrm>
            <a:off x="491319" y="1018719"/>
            <a:ext cx="1117751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" name="Google Shape;158;g2ddddbfe396_2_120"/>
          <p:cNvSpPr txBox="1"/>
          <p:nvPr/>
        </p:nvSpPr>
        <p:spPr>
          <a:xfrm>
            <a:off x="6306593" y="3123266"/>
            <a:ext cx="2484000" cy="293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Paul Richardson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 </a:t>
            </a:r>
            <a:r>
              <a:rPr lang="en-US" sz="1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sz="11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London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Paul brings 20+ years’ advisory and operational experience of building companies and corporate deal making in the betting and Gaming sector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Industry roles include MD International and CSO for Rank Group Plc and SVP International for Galaxy Entertainment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Investment banking senior roles with CIBC World Markets and Global Leisure Partners</a:t>
            </a:r>
            <a:endParaRPr/>
          </a:p>
        </p:txBody>
      </p:sp>
      <p:sp>
        <p:nvSpPr>
          <p:cNvPr id="159" name="Google Shape;159;g2ddddbfe396_2_120"/>
          <p:cNvSpPr txBox="1"/>
          <p:nvPr/>
        </p:nvSpPr>
        <p:spPr>
          <a:xfrm>
            <a:off x="3401408" y="3123266"/>
            <a:ext cx="2484000" cy="291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Gideon Bierer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Managing Partner </a:t>
            </a:r>
            <a:r>
              <a:rPr lang="en-US" sz="1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sz="11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York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Gideon 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co-founded </a:t>
            </a: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Partis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in </a:t>
            </a: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2013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and heads Partis’ Solutions division</a:t>
            </a: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as well as leading Partis in </a:t>
            </a: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N.America region</a:t>
            </a: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Formerly EVP Interactive at IGT, Advisor to McKinsey’s Gaming practice and EVP Digital at Viacom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Delivered over 150+ Partis projects. Clients include 50% of US land casinos, multiple tier 1 suppliers and global media companies</a:t>
            </a:r>
            <a:endParaRPr/>
          </a:p>
        </p:txBody>
      </p:sp>
      <p:sp>
        <p:nvSpPr>
          <p:cNvPr id="160" name="Google Shape;160;g2ddddbfe396_2_120"/>
          <p:cNvSpPr txBox="1"/>
          <p:nvPr/>
        </p:nvSpPr>
        <p:spPr>
          <a:xfrm>
            <a:off x="9211777" y="3123266"/>
            <a:ext cx="2484000" cy="3015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Daniel Beard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 </a:t>
            </a:r>
            <a:r>
              <a:rPr lang="en-US" sz="1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sz="11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London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Daniel has 15+ years’ experience in the gaming industry with 8+ years of B2B M&amp;A experience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Previously led the Openbet Casino Commercial team, including games division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Delivered multiple projects on origination for sell-side mandates for European B2C and B2B games studios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Deep global network of leading B2C and B2B businesses</a:t>
            </a:r>
            <a:endParaRPr/>
          </a:p>
        </p:txBody>
      </p:sp>
      <p:sp>
        <p:nvSpPr>
          <p:cNvPr id="161" name="Google Shape;161;g2ddddbfe396_2_120"/>
          <p:cNvSpPr txBox="1"/>
          <p:nvPr/>
        </p:nvSpPr>
        <p:spPr>
          <a:xfrm>
            <a:off x="496223" y="3123267"/>
            <a:ext cx="2484000" cy="272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Rob Dowling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Co-Founder &amp; Managing Partner </a:t>
            </a:r>
            <a:r>
              <a:rPr lang="en-US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sz="110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London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 </a:t>
            </a:r>
            <a:r>
              <a:rPr lang="en-US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co-founded</a:t>
            </a: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Partis in 2013 and leads Partis' M&amp;A Advisory practice, with 20+ years' experience of deal-making in the Gaming industry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Co-Founder of The Conexus Group, a portfolio of companies delivering human and corporate capital solutions to the Gaming industry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Unrivalled network across all betting and gaming verticals</a:t>
            </a:r>
            <a:endParaRPr/>
          </a:p>
        </p:txBody>
      </p:sp>
      <p:pic>
        <p:nvPicPr>
          <p:cNvPr id="162" name="Google Shape;162;g2ddddbfe396_2_120" descr="Gideon Bier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57408" y="1288164"/>
            <a:ext cx="1584000" cy="158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3" name="Google Shape;163;g2ddddbfe396_2_120"/>
          <p:cNvPicPr preferRelativeResize="0"/>
          <p:nvPr/>
        </p:nvPicPr>
        <p:blipFill rotWithShape="1">
          <a:blip r:embed="rId5">
            <a:alphaModFix/>
          </a:blip>
          <a:srcRect t="10267" b="18408"/>
          <a:stretch/>
        </p:blipFill>
        <p:spPr>
          <a:xfrm>
            <a:off x="6749333" y="1286969"/>
            <a:ext cx="1584000" cy="158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4" name="Google Shape;164;g2ddddbfe396_2_1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43119" y="1286968"/>
            <a:ext cx="1584000" cy="158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65" name="Google Shape;165;g2ddddbfe396_2_1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63622" y="1286967"/>
            <a:ext cx="1584000" cy="15840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2ddddbfe396_2_134"/>
          <p:cNvPicPr preferRelativeResize="0"/>
          <p:nvPr/>
        </p:nvPicPr>
        <p:blipFill rotWithShape="1">
          <a:blip r:embed="rId3">
            <a:alphaModFix amt="10000"/>
          </a:blip>
          <a:srcRect t="30193" r="980" b="1859"/>
          <a:stretch/>
        </p:blipFill>
        <p:spPr>
          <a:xfrm rot="10800000" flipH="1">
            <a:off x="5755340" y="4196682"/>
            <a:ext cx="6436659" cy="266131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2ddddbfe396_2_134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29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PARTIS SENIOR TEAM</a:t>
            </a:r>
            <a:endParaRPr/>
          </a:p>
        </p:txBody>
      </p:sp>
      <p:grpSp>
        <p:nvGrpSpPr>
          <p:cNvPr id="173" name="Google Shape;173;g2ddddbfe396_2_134"/>
          <p:cNvGrpSpPr/>
          <p:nvPr/>
        </p:nvGrpSpPr>
        <p:grpSpPr>
          <a:xfrm>
            <a:off x="7754249" y="1288164"/>
            <a:ext cx="2484000" cy="4388622"/>
            <a:chOff x="4854000" y="1288164"/>
            <a:chExt cx="2484000" cy="4388622"/>
          </a:xfrm>
        </p:grpSpPr>
        <p:sp>
          <p:nvSpPr>
            <p:cNvPr id="174" name="Google Shape;174;g2ddddbfe396_2_134"/>
            <p:cNvSpPr txBox="1"/>
            <p:nvPr/>
          </p:nvSpPr>
          <p:spPr>
            <a:xfrm>
              <a:off x="4854000" y="3123266"/>
              <a:ext cx="2484000" cy="25535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Pete Laverick</a:t>
              </a:r>
              <a:endParaRPr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CEO </a:t>
              </a:r>
              <a:r>
                <a:rPr lang="en-US" sz="1100" b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| Incline | </a:t>
              </a:r>
              <a:r>
                <a:rPr lang="en-US" sz="11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San Francisco</a:t>
              </a:r>
              <a:endParaRPr/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Pete is one of the most senior Gaming marketing executives in the US with 20+ years’ industry experience</a:t>
              </a:r>
              <a:endParaRPr/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President and CEO of InclineBet, Partis’ Marketing Services subsidiary</a:t>
              </a:r>
              <a:endParaRPr/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Clients include FanDuel, Super Group, Four Winds Casino, Wind Creek Casino, Gamewise, Resorts Casino and Mohegan Sun</a:t>
              </a:r>
              <a:endParaRPr/>
            </a:p>
          </p:txBody>
        </p:sp>
        <p:pic>
          <p:nvPicPr>
            <p:cNvPr id="175" name="Google Shape;175;g2ddddbfe396_2_134"/>
            <p:cNvPicPr preferRelativeResize="0"/>
            <p:nvPr/>
          </p:nvPicPr>
          <p:blipFill rotWithShape="1">
            <a:blip r:embed="rId4">
              <a:alphaModFix/>
            </a:blip>
            <a:srcRect l="9490" t="11127" r="8871"/>
            <a:stretch/>
          </p:blipFill>
          <p:spPr>
            <a:xfrm>
              <a:off x="5310000" y="1288164"/>
              <a:ext cx="1584000" cy="1584000"/>
            </a:xfrm>
            <a:prstGeom prst="ellipse">
              <a:avLst/>
            </a:prstGeom>
            <a:noFill/>
            <a:ln>
              <a:noFill/>
            </a:ln>
          </p:spPr>
        </p:pic>
      </p:grpSp>
      <p:cxnSp>
        <p:nvCxnSpPr>
          <p:cNvPr id="176" name="Google Shape;176;g2ddddbfe396_2_134"/>
          <p:cNvCxnSpPr/>
          <p:nvPr/>
        </p:nvCxnSpPr>
        <p:spPr>
          <a:xfrm>
            <a:off x="491319" y="1018719"/>
            <a:ext cx="11177515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7" name="Google Shape;177;g2ddddbfe396_2_134"/>
          <p:cNvSpPr txBox="1"/>
          <p:nvPr/>
        </p:nvSpPr>
        <p:spPr>
          <a:xfrm>
            <a:off x="1948815" y="3123267"/>
            <a:ext cx="2484000" cy="2553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Éamonn Toland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Partner </a:t>
            </a:r>
            <a:r>
              <a:rPr lang="en-US" sz="1100" b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| </a:t>
            </a:r>
            <a:r>
              <a:rPr lang="en-US" sz="11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New York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Eamonn has over 10 years management consultancy experience (McKinsey, Accenture)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 years Gaming experience, former President of North America for Paddy Power, leading strategy and corporate development</a:t>
            </a:r>
            <a:endParaRPr/>
          </a:p>
          <a:p>
            <a:pPr marL="171450" marR="0" lvl="0" indent="-171450" algn="l" rtl="0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</a:pPr>
            <a:r>
              <a:rPr lang="en-US" sz="10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Led strategy and M&amp;A projects in North America and LatAm for B2C, B2B and media companies</a:t>
            </a:r>
            <a:endParaRPr/>
          </a:p>
        </p:txBody>
      </p:sp>
      <p:pic>
        <p:nvPicPr>
          <p:cNvPr id="178" name="Google Shape;178;g2ddddbfe396_2_134"/>
          <p:cNvPicPr preferRelativeResize="0"/>
          <p:nvPr/>
        </p:nvPicPr>
        <p:blipFill rotWithShape="1">
          <a:blip r:embed="rId5">
            <a:alphaModFix/>
          </a:blip>
          <a:srcRect l="9263" r="9263"/>
          <a:stretch/>
        </p:blipFill>
        <p:spPr>
          <a:xfrm>
            <a:off x="2398815" y="1286967"/>
            <a:ext cx="1584000" cy="1584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79" name="Google Shape;179;g2ddddbfe396_2_134"/>
          <p:cNvGrpSpPr/>
          <p:nvPr/>
        </p:nvGrpSpPr>
        <p:grpSpPr>
          <a:xfrm>
            <a:off x="4851532" y="1286968"/>
            <a:ext cx="2484000" cy="4197457"/>
            <a:chOff x="7759185" y="1286968"/>
            <a:chExt cx="2484000" cy="4197457"/>
          </a:xfrm>
        </p:grpSpPr>
        <p:sp>
          <p:nvSpPr>
            <p:cNvPr id="180" name="Google Shape;180;g2ddddbfe396_2_134"/>
            <p:cNvSpPr txBox="1"/>
            <p:nvPr/>
          </p:nvSpPr>
          <p:spPr>
            <a:xfrm>
              <a:off x="7759185" y="3123266"/>
              <a:ext cx="2484000" cy="23611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accen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Jeff Berman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0" i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Partner </a:t>
              </a:r>
              <a:r>
                <a:rPr lang="en-US" sz="1100" b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| </a:t>
              </a:r>
              <a:r>
                <a:rPr lang="en-US" sz="11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Philadelphia</a:t>
              </a:r>
              <a:endParaRPr sz="1100"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Jeff is a seasoned commercial executive with extensive experience in Gaming, betting and sports </a:t>
              </a:r>
              <a:endParaRPr/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General Manager of </a:t>
              </a:r>
              <a:r>
                <a:rPr lang="en-US" sz="1000" b="0" i="0" err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N.America</a:t>
              </a: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and CCO at GAN (NASDAQ: GAN)</a:t>
              </a:r>
              <a:endParaRPr/>
            </a:p>
            <a:p>
              <a:pPr marL="171450" marR="0" lvl="0" indent="-171450" algn="l" rtl="0">
                <a:lnSpc>
                  <a:spcPct val="12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1000"/>
                <a:buFont typeface="Arial"/>
                <a:buChar char="•"/>
              </a:pPr>
              <a:r>
                <a:rPr lang="en-US" sz="1000" b="0" i="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Industry roles include commercial leadership  positions at StubHub, Ticketmaster, CBS Sports.com and Sentient Technologies</a:t>
              </a:r>
              <a:endParaRPr/>
            </a:p>
          </p:txBody>
        </p:sp>
        <p:pic>
          <p:nvPicPr>
            <p:cNvPr id="181" name="Google Shape;181;g2ddddbfe396_2_134"/>
            <p:cNvPicPr preferRelativeResize="0"/>
            <p:nvPr/>
          </p:nvPicPr>
          <p:blipFill rotWithShape="1">
            <a:blip r:embed="rId6">
              <a:alphaModFix/>
            </a:blip>
            <a:srcRect t="67" b="67"/>
            <a:stretch/>
          </p:blipFill>
          <p:spPr>
            <a:xfrm>
              <a:off x="8203186" y="1286968"/>
              <a:ext cx="1586126" cy="1584000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ddddbfe396_2_149"/>
          <p:cNvSpPr txBox="1">
            <a:spLocks noGrp="1"/>
          </p:cNvSpPr>
          <p:nvPr>
            <p:ph type="body" idx="1"/>
          </p:nvPr>
        </p:nvSpPr>
        <p:spPr>
          <a:xfrm>
            <a:off x="491319" y="491317"/>
            <a:ext cx="10911842" cy="61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dirty="0"/>
              <a:t>CORE TEAM IS REINFORCED BY ADVISORY PARTNERS WITH EXTENSIVE EXPERIENCE</a:t>
            </a:r>
            <a:endParaRPr dirty="0"/>
          </a:p>
        </p:txBody>
      </p:sp>
      <p:sp>
        <p:nvSpPr>
          <p:cNvPr id="187" name="Google Shape;187;g2ddddbfe396_2_149"/>
          <p:cNvSpPr/>
          <p:nvPr/>
        </p:nvSpPr>
        <p:spPr>
          <a:xfrm>
            <a:off x="0" y="1333379"/>
            <a:ext cx="12192000" cy="55246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" name="Google Shape;188;g2ddddbfe396_2_149"/>
          <p:cNvPicPr preferRelativeResize="0"/>
          <p:nvPr/>
        </p:nvPicPr>
        <p:blipFill rotWithShape="1">
          <a:blip r:embed="rId3">
            <a:alphaModFix amt="10000"/>
          </a:blip>
          <a:srcRect l="993" r="994"/>
          <a:stretch/>
        </p:blipFill>
        <p:spPr>
          <a:xfrm>
            <a:off x="-14321" y="1333379"/>
            <a:ext cx="12192000" cy="552462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2ddddbfe396_2_149"/>
          <p:cNvSpPr txBox="1"/>
          <p:nvPr/>
        </p:nvSpPr>
        <p:spPr>
          <a:xfrm>
            <a:off x="485417" y="1583401"/>
            <a:ext cx="11215264" cy="22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folHlink"/>
              </a:buClr>
              <a:buSzPts val="1600"/>
              <a:buFont typeface="Calibri"/>
              <a:buNone/>
            </a:pPr>
            <a:r>
              <a:rPr lang="en-US" sz="16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Partis Advisory Partner Network: Uniting Industry Experts for Strategic Guidance</a:t>
            </a:r>
            <a:endParaRPr sz="16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0" name="Google Shape;190;g2ddddbfe396_2_149"/>
          <p:cNvSpPr txBox="1"/>
          <p:nvPr/>
        </p:nvSpPr>
        <p:spPr>
          <a:xfrm>
            <a:off x="474047" y="6015853"/>
            <a:ext cx="11215264" cy="222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r>
              <a:rPr lang="en-US" sz="10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GAMING EXPERTS | OPERATIONAL EXPERTISE | GLOBAL MARKET INTELLIGENCE | C-LEVEL NETWORK | STRATEGIC GUIDANCE</a:t>
            </a:r>
            <a:endParaRPr/>
          </a:p>
        </p:txBody>
      </p:sp>
      <p:grpSp>
        <p:nvGrpSpPr>
          <p:cNvPr id="200" name="Google Shape;200;g2ddddbfe396_2_149"/>
          <p:cNvGrpSpPr/>
          <p:nvPr/>
        </p:nvGrpSpPr>
        <p:grpSpPr>
          <a:xfrm>
            <a:off x="485840" y="3328719"/>
            <a:ext cx="11171759" cy="1129147"/>
            <a:chOff x="485840" y="3295378"/>
            <a:chExt cx="11171759" cy="1129147"/>
          </a:xfrm>
        </p:grpSpPr>
        <p:grpSp>
          <p:nvGrpSpPr>
            <p:cNvPr id="201" name="Google Shape;201;g2ddddbfe396_2_149"/>
            <p:cNvGrpSpPr/>
            <p:nvPr/>
          </p:nvGrpSpPr>
          <p:grpSpPr>
            <a:xfrm>
              <a:off x="9072335" y="3295378"/>
              <a:ext cx="2585264" cy="1129147"/>
              <a:chOff x="3361919" y="1964346"/>
              <a:chExt cx="2585264" cy="1129147"/>
            </a:xfrm>
          </p:grpSpPr>
          <p:sp>
            <p:nvSpPr>
              <p:cNvPr id="202" name="Google Shape;202;g2ddddbfe396_2_149"/>
              <p:cNvSpPr txBox="1"/>
              <p:nvPr/>
            </p:nvSpPr>
            <p:spPr>
              <a:xfrm>
                <a:off x="4431123" y="1964346"/>
                <a:ext cx="1516060" cy="10926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Lorenzo </a:t>
                </a:r>
                <a:r>
                  <a:rPr lang="en-US" sz="1200" b="1" i="0" u="none" strike="noStrike" cap="none" dirty="0" err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Caci</a:t>
                </a:r>
                <a:endParaRPr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Director BD and Strategic Partnerships (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Sportradar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)</a:t>
                </a:r>
                <a:endParaRPr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UBO and CEO (We Are Technology)</a:t>
                </a:r>
                <a:endParaRPr dirty="0"/>
              </a:p>
            </p:txBody>
          </p:sp>
          <p:cxnSp>
            <p:nvCxnSpPr>
              <p:cNvPr id="203" name="Google Shape;203;g2ddddbfe396_2_149"/>
              <p:cNvCxnSpPr/>
              <p:nvPr/>
            </p:nvCxnSpPr>
            <p:spPr>
              <a:xfrm>
                <a:off x="4272940" y="2013493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204" name="Google Shape;204;g2ddddbfe396_2_149" descr="A person in a suit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 l="31667" t="3641" r="33265" b="28552"/>
              <a:stretch/>
            </p:blipFill>
            <p:spPr>
              <a:xfrm>
                <a:off x="3361919" y="2195130"/>
                <a:ext cx="716727" cy="716727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05" name="Google Shape;205;g2ddddbfe396_2_149"/>
            <p:cNvGrpSpPr/>
            <p:nvPr/>
          </p:nvGrpSpPr>
          <p:grpSpPr>
            <a:xfrm>
              <a:off x="485840" y="3301739"/>
              <a:ext cx="2592500" cy="1116425"/>
              <a:chOff x="485840" y="3272533"/>
              <a:chExt cx="2592500" cy="1116425"/>
            </a:xfrm>
          </p:grpSpPr>
          <p:sp>
            <p:nvSpPr>
              <p:cNvPr id="206" name="Google Shape;206;g2ddddbfe396_2_149"/>
              <p:cNvSpPr txBox="1"/>
              <p:nvPr/>
            </p:nvSpPr>
            <p:spPr>
              <a:xfrm>
                <a:off x="1562280" y="3272533"/>
                <a:ext cx="1516060" cy="10002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Sam </a:t>
                </a:r>
                <a:r>
                  <a:rPr lang="en-US" sz="1200" b="1" i="0" u="none" strike="noStrike" cap="none" dirty="0" err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Hobcraft</a:t>
                </a:r>
                <a:endParaRPr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CEO (Omnia)</a:t>
                </a:r>
                <a:endParaRPr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MD Casino (PokerStars)</a:t>
                </a:r>
                <a:endParaRPr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Director of Gaming (Betfair)</a:t>
                </a:r>
                <a:endParaRPr dirty="0"/>
              </a:p>
            </p:txBody>
          </p:sp>
          <p:cxnSp>
            <p:nvCxnSpPr>
              <p:cNvPr id="207" name="Google Shape;207;g2ddddbfe396_2_149"/>
              <p:cNvCxnSpPr/>
              <p:nvPr/>
            </p:nvCxnSpPr>
            <p:spPr>
              <a:xfrm>
                <a:off x="1404097" y="3308958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208" name="Google Shape;208;g2ddddbfe396_2_149" descr="A person smiling for a picture&#10;&#10;Description automatically generated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85840" y="3490595"/>
                <a:ext cx="716727" cy="716727"/>
              </a:xfrm>
              <a:prstGeom prst="ellipse">
                <a:avLst/>
              </a:prstGeom>
              <a:solidFill>
                <a:srgbClr val="909090"/>
              </a:solidFill>
              <a:ln>
                <a:noFill/>
              </a:ln>
            </p:spPr>
          </p:pic>
        </p:grpSp>
        <p:grpSp>
          <p:nvGrpSpPr>
            <p:cNvPr id="209" name="Google Shape;209;g2ddddbfe396_2_149"/>
            <p:cNvGrpSpPr/>
            <p:nvPr/>
          </p:nvGrpSpPr>
          <p:grpSpPr>
            <a:xfrm>
              <a:off x="3316214" y="3313161"/>
              <a:ext cx="2590770" cy="1093581"/>
              <a:chOff x="3354791" y="3295378"/>
              <a:chExt cx="2590770" cy="1093581"/>
            </a:xfrm>
          </p:grpSpPr>
          <p:sp>
            <p:nvSpPr>
              <p:cNvPr id="210" name="Google Shape;210;g2ddddbfe396_2_149"/>
              <p:cNvSpPr txBox="1"/>
              <p:nvPr/>
            </p:nvSpPr>
            <p:spPr>
              <a:xfrm>
                <a:off x="4429501" y="3295378"/>
                <a:ext cx="1516060" cy="8463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David </a:t>
                </a:r>
                <a:r>
                  <a:rPr lang="en-US" sz="1200" b="1" i="0" u="none" strike="noStrike" cap="none" dirty="0" err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Sargeant</a:t>
                </a:r>
                <a:endParaRPr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Leading independent Sports Betting Advisor and Investor</a:t>
                </a:r>
                <a:endParaRPr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cxnSp>
            <p:nvCxnSpPr>
              <p:cNvPr id="211" name="Google Shape;211;g2ddddbfe396_2_149"/>
              <p:cNvCxnSpPr/>
              <p:nvPr/>
            </p:nvCxnSpPr>
            <p:spPr>
              <a:xfrm>
                <a:off x="4271318" y="3308959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212" name="Google Shape;212;g2ddddbfe396_2_149" descr="A person with a beard and glasses smiling&#10;&#10;Description automatically generated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354791" y="3492535"/>
                <a:ext cx="716727" cy="716727"/>
              </a:xfrm>
              <a:prstGeom prst="ellipse">
                <a:avLst/>
              </a:prstGeom>
              <a:solidFill>
                <a:srgbClr val="909090"/>
              </a:solidFill>
              <a:ln>
                <a:noFill/>
              </a:ln>
            </p:spPr>
          </p:pic>
        </p:grpSp>
        <p:grpSp>
          <p:nvGrpSpPr>
            <p:cNvPr id="213" name="Google Shape;213;g2ddddbfe396_2_149"/>
            <p:cNvGrpSpPr/>
            <p:nvPr/>
          </p:nvGrpSpPr>
          <p:grpSpPr>
            <a:xfrm>
              <a:off x="6143147" y="3298953"/>
              <a:ext cx="2600701" cy="1121996"/>
              <a:chOff x="9080928" y="3268902"/>
              <a:chExt cx="2600701" cy="1121996"/>
            </a:xfrm>
          </p:grpSpPr>
          <p:sp>
            <p:nvSpPr>
              <p:cNvPr id="214" name="Google Shape;214;g2ddddbfe396_2_149"/>
              <p:cNvSpPr txBox="1"/>
              <p:nvPr/>
            </p:nvSpPr>
            <p:spPr>
              <a:xfrm>
                <a:off x="10165569" y="3268902"/>
                <a:ext cx="1516060" cy="96949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Bob Stevens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VP Corporate Strategy (Light &amp; Wonder)</a:t>
                </a:r>
                <a:endParaRPr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Partner (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Mgmt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 Consulting) (Mercer)</a:t>
                </a:r>
                <a:endParaRPr dirty="0"/>
              </a:p>
            </p:txBody>
          </p:sp>
          <p:cxnSp>
            <p:nvCxnSpPr>
              <p:cNvPr id="215" name="Google Shape;215;g2ddddbfe396_2_149"/>
              <p:cNvCxnSpPr/>
              <p:nvPr/>
            </p:nvCxnSpPr>
            <p:spPr>
              <a:xfrm>
                <a:off x="10007386" y="3310898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216" name="Google Shape;216;g2ddddbfe396_2_149"/>
              <p:cNvPicPr preferRelativeResize="0"/>
              <p:nvPr/>
            </p:nvPicPr>
            <p:blipFill rotWithShape="1">
              <a:blip r:embed="rId7">
                <a:alphaModFix/>
              </a:blip>
              <a:srcRect r="534" b="28867"/>
              <a:stretch/>
            </p:blipFill>
            <p:spPr>
              <a:xfrm>
                <a:off x="9080928" y="3492535"/>
                <a:ext cx="716727" cy="716727"/>
              </a:xfrm>
              <a:prstGeom prst="ellipse">
                <a:avLst/>
              </a:prstGeom>
              <a:solidFill>
                <a:srgbClr val="909090"/>
              </a:solidFill>
              <a:ln>
                <a:noFill/>
              </a:ln>
            </p:spPr>
          </p:pic>
        </p:grpSp>
      </p:grpSp>
      <p:grpSp>
        <p:nvGrpSpPr>
          <p:cNvPr id="217" name="Google Shape;217;g2ddddbfe396_2_149"/>
          <p:cNvGrpSpPr/>
          <p:nvPr/>
        </p:nvGrpSpPr>
        <p:grpSpPr>
          <a:xfrm>
            <a:off x="485840" y="1998018"/>
            <a:ext cx="11612729" cy="1384954"/>
            <a:chOff x="485840" y="1959914"/>
            <a:chExt cx="11612729" cy="1384954"/>
          </a:xfrm>
        </p:grpSpPr>
        <p:grpSp>
          <p:nvGrpSpPr>
            <p:cNvPr id="218" name="Google Shape;218;g2ddddbfe396_2_149"/>
            <p:cNvGrpSpPr/>
            <p:nvPr/>
          </p:nvGrpSpPr>
          <p:grpSpPr>
            <a:xfrm>
              <a:off x="485840" y="1959914"/>
              <a:ext cx="2594210" cy="1123384"/>
              <a:chOff x="6218573" y="3292235"/>
              <a:chExt cx="2594210" cy="1123384"/>
            </a:xfrm>
          </p:grpSpPr>
          <p:sp>
            <p:nvSpPr>
              <p:cNvPr id="219" name="Google Shape;219;g2ddddbfe396_2_149"/>
              <p:cNvSpPr txBox="1"/>
              <p:nvPr/>
            </p:nvSpPr>
            <p:spPr>
              <a:xfrm>
                <a:off x="7296723" y="3292235"/>
                <a:ext cx="1516060" cy="11233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William Scott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VP Commercial Development/ Head of Commercial (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GTech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/IGT)</a:t>
                </a:r>
                <a:endParaRPr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Non-Exec Director (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Ithuba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 National Lottery)</a:t>
                </a:r>
                <a:endParaRPr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cxnSp>
            <p:nvCxnSpPr>
              <p:cNvPr id="220" name="Google Shape;220;g2ddddbfe396_2_149"/>
              <p:cNvCxnSpPr/>
              <p:nvPr/>
            </p:nvCxnSpPr>
            <p:spPr>
              <a:xfrm>
                <a:off x="7138540" y="3310898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221" name="Google Shape;221;g2ddddbfe396_2_149" descr="A person in a suit and tie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 l="23998" t="-243" r="23405"/>
              <a:stretch/>
            </p:blipFill>
            <p:spPr>
              <a:xfrm>
                <a:off x="6218573" y="3491663"/>
                <a:ext cx="716727" cy="718470"/>
              </a:xfrm>
              <a:prstGeom prst="ellipse">
                <a:avLst/>
              </a:prstGeom>
              <a:solidFill>
                <a:srgbClr val="909090"/>
              </a:solidFill>
              <a:ln>
                <a:noFill/>
              </a:ln>
            </p:spPr>
          </p:pic>
        </p:grpSp>
        <p:grpSp>
          <p:nvGrpSpPr>
            <p:cNvPr id="222" name="Google Shape;222;g2ddddbfe396_2_149"/>
            <p:cNvGrpSpPr/>
            <p:nvPr/>
          </p:nvGrpSpPr>
          <p:grpSpPr>
            <a:xfrm>
              <a:off x="9068519" y="1959914"/>
              <a:ext cx="3030050" cy="1215677"/>
              <a:chOff x="5005287" y="4850527"/>
              <a:chExt cx="3030050" cy="1215677"/>
            </a:xfrm>
          </p:grpSpPr>
          <p:pic>
            <p:nvPicPr>
              <p:cNvPr id="223" name="Google Shape;223;g2ddddbfe396_2_149" descr="A close-up of a person&#10;&#10;Description automatically generated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5005287" y="5067576"/>
                <a:ext cx="716400" cy="716400"/>
              </a:xfrm>
              <a:prstGeom prst="ellipse">
                <a:avLst/>
              </a:prstGeom>
              <a:noFill/>
              <a:ln>
                <a:noFill/>
              </a:ln>
            </p:spPr>
          </p:pic>
          <p:sp>
            <p:nvSpPr>
              <p:cNvPr id="224" name="Google Shape;224;g2ddddbfe396_2_149"/>
              <p:cNvSpPr txBox="1"/>
              <p:nvPr/>
            </p:nvSpPr>
            <p:spPr>
              <a:xfrm>
                <a:off x="6076947" y="4850527"/>
                <a:ext cx="1958390" cy="12156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Gill </a:t>
                </a:r>
                <a:r>
                  <a:rPr lang="en-US" sz="1200" b="1" i="0" u="none" strike="noStrike" cap="none" dirty="0" err="1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Leivesley</a:t>
                </a:r>
                <a:endParaRPr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Restructuring 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Programme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 Director (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JackpotJoy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/Bally)</a:t>
                </a: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Integration and Transformation Director (GVC/</a:t>
                </a:r>
                <a:r>
                  <a:rPr lang="en-US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Entain</a:t>
                </a: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)</a:t>
                </a: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MD/Commercial Director/Board member (Victor Chandler)</a:t>
                </a:r>
                <a:endParaRPr dirty="0"/>
              </a:p>
            </p:txBody>
          </p:sp>
          <p:cxnSp>
            <p:nvCxnSpPr>
              <p:cNvPr id="225" name="Google Shape;225;g2ddddbfe396_2_149"/>
              <p:cNvCxnSpPr/>
              <p:nvPr/>
            </p:nvCxnSpPr>
            <p:spPr>
              <a:xfrm>
                <a:off x="5918765" y="4885776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26" name="Google Shape;226;g2ddddbfe396_2_149"/>
            <p:cNvGrpSpPr/>
            <p:nvPr/>
          </p:nvGrpSpPr>
          <p:grpSpPr>
            <a:xfrm>
              <a:off x="6143147" y="1959914"/>
              <a:ext cx="2911050" cy="1384954"/>
              <a:chOff x="485417" y="1964346"/>
              <a:chExt cx="2911050" cy="1384954"/>
            </a:xfrm>
          </p:grpSpPr>
          <p:sp>
            <p:nvSpPr>
              <p:cNvPr id="227" name="Google Shape;227;g2ddddbfe396_2_149"/>
              <p:cNvSpPr txBox="1"/>
              <p:nvPr/>
            </p:nvSpPr>
            <p:spPr>
              <a:xfrm>
                <a:off x="1563900" y="1964346"/>
                <a:ext cx="1832567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Simon Collins</a:t>
                </a:r>
                <a:endParaRPr dirty="0"/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None/>
                </a:pPr>
                <a:r>
                  <a:rPr lang="en-US"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Significant roles:</a:t>
                </a:r>
                <a:endParaRPr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Co-Founder (Gaming Realms)</a:t>
                </a:r>
                <a:endParaRPr sz="800"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Chairman (Jogo Global)</a:t>
                </a:r>
                <a:endParaRPr sz="800" dirty="0"/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MD Gaming (News UK)</a:t>
                </a: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MD (River iGaming)</a:t>
                </a: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GB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Director (</a:t>
                </a:r>
                <a:r>
                  <a:rPr lang="en-GB" sz="800" b="0" i="0" u="none" strike="noStrike" cap="none" dirty="0" err="1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Cashcade</a:t>
                </a:r>
                <a:r>
                  <a:rPr lang="en-GB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)</a:t>
                </a:r>
              </a:p>
              <a:p>
                <a:pPr marL="88900" marR="0" lvl="0" indent="-88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ts val="800"/>
                  <a:buFont typeface="Arial"/>
                  <a:buChar char="•"/>
                </a:pPr>
                <a:r>
                  <a:rPr lang="en-US"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rPr>
                  <a:t>Operating Partner (New Game Capital)</a:t>
                </a:r>
                <a:endParaRPr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endParaRPr>
              </a:p>
            </p:txBody>
          </p:sp>
          <p:pic>
            <p:nvPicPr>
              <p:cNvPr id="228" name="Google Shape;228;g2ddddbfe396_2_149" descr="A person in a suit&#10;&#10;Description automatically generated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485417" y="2194706"/>
                <a:ext cx="717574" cy="717574"/>
              </a:xfrm>
              <a:prstGeom prst="ellipse">
                <a:avLst/>
              </a:prstGeom>
              <a:noFill/>
              <a:ln>
                <a:noFill/>
              </a:ln>
            </p:spPr>
          </p:pic>
          <p:cxnSp>
            <p:nvCxnSpPr>
              <p:cNvPr id="229" name="Google Shape;229;g2ddddbfe396_2_149"/>
              <p:cNvCxnSpPr/>
              <p:nvPr/>
            </p:nvCxnSpPr>
            <p:spPr>
              <a:xfrm>
                <a:off x="1405719" y="2013493"/>
                <a:ext cx="0" cy="108000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grpSp>
          <p:nvGrpSpPr>
            <p:cNvPr id="230" name="Google Shape;230;g2ddddbfe396_2_149"/>
            <p:cNvGrpSpPr/>
            <p:nvPr/>
          </p:nvGrpSpPr>
          <p:grpSpPr>
            <a:xfrm>
              <a:off x="3316214" y="1959914"/>
              <a:ext cx="2590769" cy="1215717"/>
              <a:chOff x="6216830" y="4615889"/>
              <a:chExt cx="2590769" cy="1215717"/>
            </a:xfrm>
          </p:grpSpPr>
          <p:grpSp>
            <p:nvGrpSpPr>
              <p:cNvPr id="231" name="Google Shape;231;g2ddddbfe396_2_149"/>
              <p:cNvGrpSpPr/>
              <p:nvPr/>
            </p:nvGrpSpPr>
            <p:grpSpPr>
              <a:xfrm>
                <a:off x="7138540" y="4615889"/>
                <a:ext cx="1669059" cy="1215717"/>
                <a:chOff x="5918765" y="4850527"/>
                <a:chExt cx="1669059" cy="1215717"/>
              </a:xfrm>
            </p:grpSpPr>
            <p:sp>
              <p:nvSpPr>
                <p:cNvPr id="232" name="Google Shape;232;g2ddddbfe396_2_149"/>
                <p:cNvSpPr txBox="1"/>
                <p:nvPr/>
              </p:nvSpPr>
              <p:spPr>
                <a:xfrm>
                  <a:off x="6076948" y="4850527"/>
                  <a:ext cx="1510876" cy="121571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200" b="1" i="0" u="none" strike="noStrike" cap="none" dirty="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Cath Burns</a:t>
                  </a:r>
                  <a:endParaRPr dirty="0"/>
                </a:p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600"/>
                    </a:spcBef>
                    <a:spcAft>
                      <a:spcPts val="0"/>
                    </a:spcAft>
                    <a:buNone/>
                  </a:pPr>
                  <a:r>
                    <a:rPr lang="en-US" sz="800" b="1" i="0" u="none" strike="noStrike" cap="none" dirty="0">
                      <a:solidFill>
                        <a:schemeClr val="lt1"/>
                      </a:solidFill>
                      <a:latin typeface="Montserrat"/>
                      <a:ea typeface="Montserrat"/>
                      <a:cs typeface="Montserrat"/>
                      <a:sym typeface="Montserrat"/>
                    </a:rPr>
                    <a:t>Significant roles:</a:t>
                  </a:r>
                  <a:endParaRPr sz="800" b="1" i="0" u="none" strike="noStrike" cap="none" dirty="0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  <a:p>
                  <a:pPr marL="88900" marR="0" lvl="0" indent="-889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800"/>
                    <a:buFont typeface="Arial"/>
                    <a:buChar char="•"/>
                  </a:pPr>
                  <a:r>
                    <a:rPr lang="en-US" sz="800" b="0" i="0" u="none" strike="noStrike" cap="none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COO (</a:t>
                  </a:r>
                  <a:r>
                    <a:rPr lang="en-US" sz="800" b="0" i="0" u="none" strike="noStrike" cap="none" dirty="0" err="1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Anaxi</a:t>
                  </a:r>
                  <a:r>
                    <a:rPr lang="en-US" sz="800" b="0" i="0" u="none" strike="noStrike" cap="none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)</a:t>
                  </a:r>
                  <a:endParaRPr dirty="0"/>
                </a:p>
                <a:p>
                  <a:pPr marL="88900" marR="0" lvl="0" indent="-889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800"/>
                    <a:buFont typeface="Arial"/>
                    <a:buChar char="•"/>
                  </a:pPr>
                  <a:r>
                    <a:rPr lang="en-US" sz="800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EVP Customer Experience (Aristocrat)</a:t>
                  </a:r>
                  <a:endParaRPr dirty="0"/>
                </a:p>
                <a:p>
                  <a:pPr marL="88900" marR="0" lvl="0" indent="-889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800"/>
                    <a:buFont typeface="Arial"/>
                    <a:buChar char="•"/>
                  </a:pPr>
                  <a:r>
                    <a:rPr lang="en-US" sz="800" b="0" i="0" u="none" strike="noStrike" cap="none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CEO (TCSJOHNHUXLEY)</a:t>
                  </a:r>
                  <a:endParaRPr dirty="0"/>
                </a:p>
                <a:p>
                  <a:pPr marL="88900" marR="0" lvl="0" indent="-889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800"/>
                    <a:buFont typeface="Arial"/>
                    <a:buChar char="•"/>
                  </a:pPr>
                  <a:r>
                    <a:rPr lang="en-US" sz="800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SVP (Scientific Games)</a:t>
                  </a:r>
                  <a:endParaRPr dirty="0"/>
                </a:p>
                <a:p>
                  <a:pPr marL="88900" marR="0" lvl="0" indent="-8890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800"/>
                    <a:buFont typeface="Arial"/>
                    <a:buChar char="•"/>
                  </a:pPr>
                  <a:r>
                    <a:rPr lang="en-US" sz="800" b="0" i="0" u="none" strike="noStrike" cap="none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VP </a:t>
                  </a:r>
                  <a:r>
                    <a:rPr lang="en-US" sz="800" dirty="0">
                      <a:solidFill>
                        <a:schemeClr val="lt1"/>
                      </a:solidFill>
                      <a:latin typeface="Montserrat Light"/>
                      <a:ea typeface="Montserrat Light"/>
                      <a:cs typeface="Montserrat Light"/>
                      <a:sym typeface="Montserrat Light"/>
                    </a:rPr>
                    <a:t>APAC (Bally)</a:t>
                  </a:r>
                  <a:endParaRPr sz="800" b="0" i="0" u="none" strike="noStrike" cap="none" dirty="0">
                    <a:solidFill>
                      <a:schemeClr val="lt1"/>
                    </a:solidFill>
                    <a:latin typeface="Montserrat Light"/>
                    <a:ea typeface="Montserrat Light"/>
                    <a:cs typeface="Montserrat Light"/>
                    <a:sym typeface="Montserrat Light"/>
                  </a:endParaRPr>
                </a:p>
              </p:txBody>
            </p:sp>
            <p:cxnSp>
              <p:nvCxnSpPr>
                <p:cNvPr id="233" name="Google Shape;233;g2ddddbfe396_2_149"/>
                <p:cNvCxnSpPr/>
                <p:nvPr/>
              </p:nvCxnSpPr>
              <p:spPr>
                <a:xfrm>
                  <a:off x="5918765" y="4885776"/>
                  <a:ext cx="0" cy="108000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chemeClr val="l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pic>
            <p:nvPicPr>
              <p:cNvPr id="234" name="Google Shape;234;g2ddddbfe396_2_149" descr="Profile photo of Cath Burns"/>
              <p:cNvPicPr preferRelativeResize="0"/>
              <p:nvPr/>
            </p:nvPicPr>
            <p:blipFill rotWithShape="1">
              <a:blip r:embed="rId11">
                <a:alphaModFix/>
                <a:grayscl/>
              </a:blip>
              <a:srcRect/>
              <a:stretch/>
            </p:blipFill>
            <p:spPr>
              <a:xfrm>
                <a:off x="6216830" y="4829842"/>
                <a:ext cx="718470" cy="71847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2" name="Google Shape;192;g2ddddbfe396_2_149"/>
          <p:cNvGrpSpPr/>
          <p:nvPr/>
        </p:nvGrpSpPr>
        <p:grpSpPr>
          <a:xfrm>
            <a:off x="485417" y="4646921"/>
            <a:ext cx="2620722" cy="1121970"/>
            <a:chOff x="6217225" y="1965760"/>
            <a:chExt cx="2620722" cy="1121970"/>
          </a:xfrm>
        </p:grpSpPr>
        <p:sp>
          <p:nvSpPr>
            <p:cNvPr id="193" name="Google Shape;193;g2ddddbfe396_2_149"/>
            <p:cNvSpPr txBox="1"/>
            <p:nvPr/>
          </p:nvSpPr>
          <p:spPr>
            <a:xfrm>
              <a:off x="7298345" y="1965760"/>
              <a:ext cx="1539602" cy="969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Keith Laidlaw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Significant roles:</a:t>
              </a:r>
              <a:endParaRPr sz="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IT &amp; Infrastructure Director (Party)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Interim CTO (</a:t>
              </a:r>
              <a:r>
                <a:rPr lang="en-US" sz="800" b="0" i="0" u="none" strike="noStrike" cap="none" dirty="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Ongame</a:t>
              </a: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CTO (GVC/</a:t>
              </a:r>
              <a:r>
                <a:rPr lang="en-US" sz="800" b="0" i="0" u="none" strike="noStrike" cap="none" dirty="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Entain</a:t>
              </a: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  <a:endParaRPr dirty="0"/>
            </a:p>
          </p:txBody>
        </p:sp>
        <p:cxnSp>
          <p:nvCxnSpPr>
            <p:cNvPr id="194" name="Google Shape;194;g2ddddbfe396_2_149"/>
            <p:cNvCxnSpPr/>
            <p:nvPr/>
          </p:nvCxnSpPr>
          <p:spPr>
            <a:xfrm>
              <a:off x="7140162" y="2007730"/>
              <a:ext cx="0" cy="10800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5" name="Google Shape;195;g2ddddbfe396_2_149"/>
            <p:cNvPicPr preferRelativeResize="0"/>
            <p:nvPr/>
          </p:nvPicPr>
          <p:blipFill rotWithShape="1">
            <a:blip r:embed="rId12">
              <a:alphaModFix/>
              <a:grayscl/>
            </a:blip>
            <a:srcRect t="7070" b="27513"/>
            <a:stretch/>
          </p:blipFill>
          <p:spPr>
            <a:xfrm>
              <a:off x="6217225" y="2200655"/>
              <a:ext cx="716727" cy="716727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196" name="Google Shape;196;g2ddddbfe396_2_149"/>
          <p:cNvGrpSpPr/>
          <p:nvPr/>
        </p:nvGrpSpPr>
        <p:grpSpPr>
          <a:xfrm>
            <a:off x="3312350" y="4644162"/>
            <a:ext cx="2595320" cy="1123384"/>
            <a:chOff x="9087931" y="1964346"/>
            <a:chExt cx="2595320" cy="1123384"/>
          </a:xfrm>
        </p:grpSpPr>
        <p:sp>
          <p:nvSpPr>
            <p:cNvPr id="197" name="Google Shape;197;g2ddddbfe396_2_149"/>
            <p:cNvSpPr txBox="1"/>
            <p:nvPr/>
          </p:nvSpPr>
          <p:spPr>
            <a:xfrm>
              <a:off x="10167191" y="1964346"/>
              <a:ext cx="1516060" cy="1123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Daniel </a:t>
              </a:r>
              <a:r>
                <a:rPr lang="en-US" sz="1200" b="1" i="0" u="none" strike="noStrike" cap="none" dirty="0" err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Graetzer</a:t>
              </a:r>
              <a:endParaRPr dirty="0"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Significant roles:</a:t>
              </a:r>
              <a:endParaRPr sz="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Founder/President (Carousel)</a:t>
              </a:r>
              <a:endParaRPr dirty="0"/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CEO (</a:t>
              </a:r>
              <a:r>
                <a:rPr lang="en-US" sz="800" b="0" i="0" u="none" strike="noStrike" cap="none" dirty="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MaximBet</a:t>
              </a: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  <a:endParaRPr dirty="0"/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Executive Director/ COO/ CPO (</a:t>
              </a:r>
              <a:r>
                <a:rPr lang="en-US" sz="800" b="0" i="0" u="none" strike="noStrike" cap="none" dirty="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MediaTech</a:t>
              </a: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  <a:endParaRPr dirty="0"/>
            </a:p>
          </p:txBody>
        </p:sp>
        <p:cxnSp>
          <p:nvCxnSpPr>
            <p:cNvPr id="198" name="Google Shape;198;g2ddddbfe396_2_149"/>
            <p:cNvCxnSpPr/>
            <p:nvPr/>
          </p:nvCxnSpPr>
          <p:spPr>
            <a:xfrm>
              <a:off x="10009008" y="2000084"/>
              <a:ext cx="0" cy="10800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99" name="Google Shape;199;g2ddddbfe396_2_149" descr="A person with a beard and mustache&#10;&#10;Description automatically generated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087931" y="2194706"/>
              <a:ext cx="716727" cy="716727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2" name="Google Shape;196;g2ddddbfe396_2_149">
            <a:extLst>
              <a:ext uri="{FF2B5EF4-FFF2-40B4-BE49-F238E27FC236}">
                <a16:creationId xmlns:a16="http://schemas.microsoft.com/office/drawing/2014/main" id="{088A776B-CD59-EB20-267F-632DC5E52E51}"/>
              </a:ext>
            </a:extLst>
          </p:cNvPr>
          <p:cNvGrpSpPr/>
          <p:nvPr/>
        </p:nvGrpSpPr>
        <p:grpSpPr>
          <a:xfrm>
            <a:off x="6143147" y="4644162"/>
            <a:ext cx="3012002" cy="1115738"/>
            <a:chOff x="9087931" y="1964346"/>
            <a:chExt cx="3012002" cy="1115738"/>
          </a:xfrm>
        </p:grpSpPr>
        <p:sp>
          <p:nvSpPr>
            <p:cNvPr id="4" name="Google Shape;197;g2ddddbfe396_2_149">
              <a:extLst>
                <a:ext uri="{FF2B5EF4-FFF2-40B4-BE49-F238E27FC236}">
                  <a16:creationId xmlns:a16="http://schemas.microsoft.com/office/drawing/2014/main" id="{D2D910AB-5F06-CA37-630D-1132B65FD0E5}"/>
                </a:ext>
              </a:extLst>
            </p:cNvPr>
            <p:cNvSpPr txBox="1"/>
            <p:nvPr/>
          </p:nvSpPr>
          <p:spPr>
            <a:xfrm>
              <a:off x="10167190" y="1964346"/>
              <a:ext cx="1932743" cy="9694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Alistair Boston-Smith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800" b="1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Significant roles:</a:t>
              </a:r>
              <a:endParaRPr sz="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Chief Strategy Officer and Board Advisor (Bede Gaming)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Corporate Development Director (GAN) </a:t>
              </a:r>
              <a:endParaRPr/>
            </a:p>
          </p:txBody>
        </p:sp>
        <p:cxnSp>
          <p:nvCxnSpPr>
            <p:cNvPr id="5" name="Google Shape;198;g2ddddbfe396_2_149">
              <a:extLst>
                <a:ext uri="{FF2B5EF4-FFF2-40B4-BE49-F238E27FC236}">
                  <a16:creationId xmlns:a16="http://schemas.microsoft.com/office/drawing/2014/main" id="{AEBD09B8-4A24-6715-BB02-9EC5439F91EE}"/>
                </a:ext>
              </a:extLst>
            </p:cNvPr>
            <p:cNvCxnSpPr/>
            <p:nvPr/>
          </p:nvCxnSpPr>
          <p:spPr>
            <a:xfrm>
              <a:off x="10009008" y="2000084"/>
              <a:ext cx="0" cy="10800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6" name="Google Shape;199;g2ddddbfe396_2_149">
              <a:extLst>
                <a:ext uri="{FF2B5EF4-FFF2-40B4-BE49-F238E27FC236}">
                  <a16:creationId xmlns:a16="http://schemas.microsoft.com/office/drawing/2014/main" id="{19909BF4-DEB8-766B-4285-FC6F0B72DB0E}"/>
                </a:ext>
              </a:extLst>
            </p:cNvPr>
            <p:cNvPicPr preferRelativeResize="0"/>
            <p:nvPr/>
          </p:nvPicPr>
          <p:blipFill>
            <a:blip r:embed="rId14">
              <a:grayscl/>
            </a:blip>
            <a:srcRect/>
            <a:stretch/>
          </p:blipFill>
          <p:spPr>
            <a:xfrm>
              <a:off x="9087931" y="2194706"/>
              <a:ext cx="716727" cy="716727"/>
            </a:xfrm>
            <a:prstGeom prst="ellipse">
              <a:avLst/>
            </a:prstGeom>
            <a:noFill/>
            <a:ln>
              <a:noFill/>
            </a:ln>
          </p:spPr>
        </p:pic>
      </p:grpSp>
      <p:grpSp>
        <p:nvGrpSpPr>
          <p:cNvPr id="7" name="Google Shape;196;g2ddddbfe396_2_149">
            <a:extLst>
              <a:ext uri="{FF2B5EF4-FFF2-40B4-BE49-F238E27FC236}">
                <a16:creationId xmlns:a16="http://schemas.microsoft.com/office/drawing/2014/main" id="{A7C1B573-C7E4-B701-3E87-7EDBA6445B44}"/>
              </a:ext>
            </a:extLst>
          </p:cNvPr>
          <p:cNvGrpSpPr/>
          <p:nvPr/>
        </p:nvGrpSpPr>
        <p:grpSpPr>
          <a:xfrm>
            <a:off x="9068519" y="4644162"/>
            <a:ext cx="2848734" cy="1115738"/>
            <a:chOff x="9087931" y="1964346"/>
            <a:chExt cx="2848734" cy="1115738"/>
          </a:xfrm>
        </p:grpSpPr>
        <p:sp>
          <p:nvSpPr>
            <p:cNvPr id="8" name="Google Shape;197;g2ddddbfe396_2_149">
              <a:extLst>
                <a:ext uri="{FF2B5EF4-FFF2-40B4-BE49-F238E27FC236}">
                  <a16:creationId xmlns:a16="http://schemas.microsoft.com/office/drawing/2014/main" id="{D30525C8-115B-7A4B-4F5E-756A304C9DF6}"/>
                </a:ext>
              </a:extLst>
            </p:cNvPr>
            <p:cNvSpPr txBox="1"/>
            <p:nvPr/>
          </p:nvSpPr>
          <p:spPr>
            <a:xfrm>
              <a:off x="10167191" y="1964346"/>
              <a:ext cx="1769474" cy="1092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Patrick </a:t>
              </a:r>
              <a:r>
                <a:rPr lang="en-GB" sz="1200" b="1" i="0" u="none" strike="noStrike" cap="none" dirty="0" err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Southon</a:t>
              </a:r>
              <a:endParaRPr lang="en-GB" sz="1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GB" sz="8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Significant roles: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CEO (Gaming Realms)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Founder &amp; MD (</a:t>
              </a:r>
              <a:r>
                <a:rPr lang="en-US" sz="800" b="0" i="0" u="none" strike="noStrike" cap="none" dirty="0" err="1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Cashcade</a:t>
              </a: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Board Director (Jogo Global)</a:t>
              </a:r>
            </a:p>
            <a:p>
              <a:pPr marL="88900" marR="0" lvl="0" indent="-889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en-US" sz="800" b="0" i="0" u="none" strike="noStrike" cap="none" dirty="0">
                  <a:solidFill>
                    <a:schemeClr val="lt1"/>
                  </a:solidFill>
                  <a:latin typeface="Montserrat Light"/>
                  <a:ea typeface="Montserrat Light"/>
                  <a:cs typeface="Montserrat Light"/>
                  <a:sym typeface="Montserrat Light"/>
                </a:rPr>
                <a:t>Managing Partner (New Game Capital)</a:t>
              </a:r>
              <a:endParaRPr dirty="0"/>
            </a:p>
          </p:txBody>
        </p:sp>
        <p:cxnSp>
          <p:nvCxnSpPr>
            <p:cNvPr id="9" name="Google Shape;198;g2ddddbfe396_2_149">
              <a:extLst>
                <a:ext uri="{FF2B5EF4-FFF2-40B4-BE49-F238E27FC236}">
                  <a16:creationId xmlns:a16="http://schemas.microsoft.com/office/drawing/2014/main" id="{03E96675-C0A1-81E8-7481-E4865CA0792F}"/>
                </a:ext>
              </a:extLst>
            </p:cNvPr>
            <p:cNvCxnSpPr/>
            <p:nvPr/>
          </p:nvCxnSpPr>
          <p:spPr>
            <a:xfrm>
              <a:off x="10009008" y="2000084"/>
              <a:ext cx="0" cy="10800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10" name="Google Shape;199;g2ddddbfe396_2_149">
              <a:extLst>
                <a:ext uri="{FF2B5EF4-FFF2-40B4-BE49-F238E27FC236}">
                  <a16:creationId xmlns:a16="http://schemas.microsoft.com/office/drawing/2014/main" id="{7F6284EA-89A5-2449-18C4-A665CA5457E9}"/>
                </a:ext>
              </a:extLst>
            </p:cNvPr>
            <p:cNvPicPr preferRelativeResize="0"/>
            <p:nvPr/>
          </p:nvPicPr>
          <p:blipFill>
            <a:blip r:embed="rId15"/>
            <a:srcRect t="3208" b="3208"/>
            <a:stretch/>
          </p:blipFill>
          <p:spPr>
            <a:xfrm>
              <a:off x="9087931" y="2194706"/>
              <a:ext cx="716727" cy="716727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13" name="Google Shape;19;p13">
            <a:extLst>
              <a:ext uri="{FF2B5EF4-FFF2-40B4-BE49-F238E27FC236}">
                <a16:creationId xmlns:a16="http://schemas.microsoft.com/office/drawing/2014/main" id="{09120AD8-27C6-8BC5-5877-F359B87E4381}"/>
              </a:ext>
            </a:extLst>
          </p:cNvPr>
          <p:cNvPicPr preferRelativeResize="0"/>
          <p:nvPr/>
        </p:nvPicPr>
        <p:blipFill>
          <a:blip r:embed="rId16"/>
          <a:srcRect t="534" b="534"/>
          <a:stretch/>
        </p:blipFill>
        <p:spPr>
          <a:xfrm>
            <a:off x="10890851" y="6425692"/>
            <a:ext cx="1115181" cy="268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0">
      <a:dk1>
        <a:srgbClr val="000000"/>
      </a:dk1>
      <a:lt1>
        <a:srgbClr val="FFFFFF"/>
      </a:lt1>
      <a:dk2>
        <a:srgbClr val="184F3C"/>
      </a:dk2>
      <a:lt2>
        <a:srgbClr val="F4F4F4"/>
      </a:lt2>
      <a:accent1>
        <a:srgbClr val="1F664F"/>
      </a:accent1>
      <a:accent2>
        <a:srgbClr val="595959"/>
      </a:accent2>
      <a:accent3>
        <a:srgbClr val="1F664F"/>
      </a:accent3>
      <a:accent4>
        <a:srgbClr val="0F9ED5"/>
      </a:accent4>
      <a:accent5>
        <a:srgbClr val="A02B93"/>
      </a:accent5>
      <a:accent6>
        <a:srgbClr val="4EA72E"/>
      </a:accent6>
      <a:hlink>
        <a:srgbClr val="1F664F"/>
      </a:hlink>
      <a:folHlink>
        <a:srgbClr val="1F664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228EAD94AE7849A41C9AF8195BBBAB" ma:contentTypeVersion="19" ma:contentTypeDescription="Create a new document." ma:contentTypeScope="" ma:versionID="cf4edb6ad9b51d807685d76fe0bb6fd7">
  <xsd:schema xmlns:xsd="http://www.w3.org/2001/XMLSchema" xmlns:xs="http://www.w3.org/2001/XMLSchema" xmlns:p="http://schemas.microsoft.com/office/2006/metadata/properties" xmlns:ns2="52ed7895-3b25-4bd9-b1b2-87ce320e4f35" xmlns:ns3="9556057a-3799-46e1-9cbb-82c84e3b93cf" targetNamespace="http://schemas.microsoft.com/office/2006/metadata/properties" ma:root="true" ma:fieldsID="9bebdc72d341af3ac687a7f13614f02e" ns2:_="" ns3:_="">
    <xsd:import namespace="52ed7895-3b25-4bd9-b1b2-87ce320e4f35"/>
    <xsd:import namespace="9556057a-3799-46e1-9cbb-82c84e3b93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ed7895-3b25-4bd9-b1b2-87ce320e4f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2a1549f-6f38-404a-b96c-38295a3505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Sign-off status" ma:internalName="Sign_x002d_off_x0020_status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6057a-3799-46e1-9cbb-82c84e3b93c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a6efde-eb77-464d-a2e9-045d60c4208f}" ma:internalName="TaxCatchAll" ma:showField="CatchAllData" ma:web="9556057a-3799-46e1-9cbb-82c84e3b93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2ed7895-3b25-4bd9-b1b2-87ce320e4f35">
      <Terms xmlns="http://schemas.microsoft.com/office/infopath/2007/PartnerControls"/>
    </lcf76f155ced4ddcb4097134ff3c332f>
    <_Flow_SignoffStatus xmlns="52ed7895-3b25-4bd9-b1b2-87ce320e4f35" xsi:nil="true"/>
    <TaxCatchAll xmlns="9556057a-3799-46e1-9cbb-82c84e3b93cf" xsi:nil="true"/>
  </documentManagement>
</p:properties>
</file>

<file path=customXml/itemProps1.xml><?xml version="1.0" encoding="utf-8"?>
<ds:datastoreItem xmlns:ds="http://schemas.openxmlformats.org/officeDocument/2006/customXml" ds:itemID="{DC04FA34-7340-4CCC-A6EA-C508057DA8A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875B7-B741-4D86-B0C3-69D5A6C85B88}">
  <ds:schemaRefs>
    <ds:schemaRef ds:uri="52ed7895-3b25-4bd9-b1b2-87ce320e4f35"/>
    <ds:schemaRef ds:uri="9556057a-3799-46e1-9cbb-82c84e3b93c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15998E0-3160-4221-8D33-7810EC59111B}">
  <ds:schemaRefs>
    <ds:schemaRef ds:uri="52ed7895-3b25-4bd9-b1b2-87ce320e4f35"/>
    <ds:schemaRef ds:uri="9556057a-3799-46e1-9cbb-82c84e3b93cf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1275</Words>
  <Application>Microsoft Office PowerPoint</Application>
  <PresentationFormat>Widescreen</PresentationFormat>
  <Paragraphs>193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Montserrat Light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Snell</dc:creator>
  <cp:lastModifiedBy>Shannon Snell</cp:lastModifiedBy>
  <cp:revision>2</cp:revision>
  <dcterms:created xsi:type="dcterms:W3CDTF">2024-03-27T09:42:57Z</dcterms:created>
  <dcterms:modified xsi:type="dcterms:W3CDTF">2024-09-30T12:10:05Z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0x01010057228EAD94AE7849A41C9AF8195BBBAB</vt:lpwstr>
  </property>
  <property fmtid="{D5CDD505-2E9C-101B-9397-08002B2CF9AE}" pid="3" name="MediaServiceImageTags">
    <vt:lpwstr/>
  </property>
  <property fmtid="{D5CDD505-2E9C-101B-9397-08002B2CF9AE}" pid="4" name="MSIP_Label_4d9093f4-d9d1-46eb-9be6-394efd6e1b71_Enabled">
    <vt:lpwstr>true</vt:lpwstr>
  </property>
  <property fmtid="{D5CDD505-2E9C-101B-9397-08002B2CF9AE}" pid="5" name="MSIP_Label_4d9093f4-d9d1-46eb-9be6-394efd6e1b71_SetDate">
    <vt:lpwstr>2024-08-21T08:17:40Z</vt:lpwstr>
  </property>
  <property fmtid="{D5CDD505-2E9C-101B-9397-08002B2CF9AE}" pid="6" name="MSIP_Label_4d9093f4-d9d1-46eb-9be6-394efd6e1b71_Method">
    <vt:lpwstr>Standard</vt:lpwstr>
  </property>
  <property fmtid="{D5CDD505-2E9C-101B-9397-08002B2CF9AE}" pid="7" name="MSIP_Label_4d9093f4-d9d1-46eb-9be6-394efd6e1b71_Name">
    <vt:lpwstr>Public</vt:lpwstr>
  </property>
  <property fmtid="{D5CDD505-2E9C-101B-9397-08002B2CF9AE}" pid="8" name="MSIP_Label_4d9093f4-d9d1-46eb-9be6-394efd6e1b71_SiteId">
    <vt:lpwstr>00c9b4c9-ec26-475b-bfc8-d459888b1702</vt:lpwstr>
  </property>
  <property fmtid="{D5CDD505-2E9C-101B-9397-08002B2CF9AE}" pid="9" name="MSIP_Label_4d9093f4-d9d1-46eb-9be6-394efd6e1b71_ActionId">
    <vt:lpwstr>6a710c98-f559-47bd-8203-9a56447b1f01</vt:lpwstr>
  </property>
  <property fmtid="{D5CDD505-2E9C-101B-9397-08002B2CF9AE}" pid="10" name="MSIP_Label_4d9093f4-d9d1-46eb-9be6-394efd6e1b71_ContentBits">
    <vt:lpwstr>0</vt:lpwstr>
  </property>
</Properties>
</file>