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26" r:id="rId1"/>
  </p:sldMasterIdLst>
  <p:notesMasterIdLst>
    <p:notesMasterId r:id="rId18"/>
  </p:notesMasterIdLst>
  <p:handoutMasterIdLst>
    <p:handoutMasterId r:id="rId19"/>
  </p:handoutMasterIdLst>
  <p:sldIdLst>
    <p:sldId id="687" r:id="rId2"/>
    <p:sldId id="796" r:id="rId3"/>
    <p:sldId id="764" r:id="rId4"/>
    <p:sldId id="790" r:id="rId5"/>
    <p:sldId id="794" r:id="rId6"/>
    <p:sldId id="787" r:id="rId7"/>
    <p:sldId id="783" r:id="rId8"/>
    <p:sldId id="791" r:id="rId9"/>
    <p:sldId id="795" r:id="rId10"/>
    <p:sldId id="771" r:id="rId11"/>
    <p:sldId id="784" r:id="rId12"/>
    <p:sldId id="785" r:id="rId13"/>
    <p:sldId id="786" r:id="rId14"/>
    <p:sldId id="793" r:id="rId15"/>
    <p:sldId id="792" r:id="rId16"/>
    <p:sldId id="777" r:id="rId17"/>
  </p:sldIdLst>
  <p:sldSz cx="9144000" cy="6858000" type="screen4x3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82767" autoAdjust="0"/>
  </p:normalViewPr>
  <p:slideViewPr>
    <p:cSldViewPr>
      <p:cViewPr varScale="1">
        <p:scale>
          <a:sx n="58" d="100"/>
          <a:sy n="58" d="100"/>
        </p:scale>
        <p:origin x="15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206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655" y="0"/>
            <a:ext cx="4301206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78"/>
            <a:ext cx="4301206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655" y="6456378"/>
            <a:ext cx="4301206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0C36D0-9753-4AEB-B75C-97F29BDF33E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756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206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655" y="0"/>
            <a:ext cx="4301206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5488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87" y="3229277"/>
            <a:ext cx="7943053" cy="3058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78"/>
            <a:ext cx="4301206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655" y="6456378"/>
            <a:ext cx="4301206" cy="3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9C8308-FF88-48EF-84B9-75616598DB8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3687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509192-639E-41E2-BF1D-8E77A47D9CBF}" type="slidenum">
              <a:rPr lang="ru-RU"/>
              <a:pPr/>
              <a:t>1</a:t>
            </a:fld>
            <a:endParaRPr lang="ru-RU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22625" y="523875"/>
            <a:ext cx="3397250" cy="2549525"/>
          </a:xfrm>
          <a:ln/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449" y="4660766"/>
            <a:ext cx="7281329" cy="193474"/>
          </a:xfrm>
        </p:spPr>
        <p:txBody>
          <a:bodyPr lIns="87596" tIns="43797" rIns="87596" bIns="43797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Сегодня вашему вниманию я хочу представить</a:t>
            </a:r>
            <a:endParaRPr lang="uk-UA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3777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8308-FF88-48EF-84B9-75616598DB8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679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Чтобы оценить изменения исследуемых параметров, мы применили следующие методы</a:t>
            </a:r>
            <a:endParaRPr lang="uk-UA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8308-FF88-48EF-84B9-75616598DB8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924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8308-FF88-48EF-84B9-75616598DB8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000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8308-FF88-48EF-84B9-75616598DB8B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013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C8308-FF88-48EF-84B9-75616598DB8B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2215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A7FED-388F-40D2-9AAA-CA1210A815F9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5987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5552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65666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71925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25682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026421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53134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4727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88388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4902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04518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20358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85383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26248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82172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97642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5040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61024"/>
            <a:ext cx="1669767" cy="620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81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27" r:id="rId1"/>
    <p:sldLayoutId id="2147484528" r:id="rId2"/>
    <p:sldLayoutId id="2147484529" r:id="rId3"/>
    <p:sldLayoutId id="2147484530" r:id="rId4"/>
    <p:sldLayoutId id="2147484531" r:id="rId5"/>
    <p:sldLayoutId id="2147484532" r:id="rId6"/>
    <p:sldLayoutId id="2147484533" r:id="rId7"/>
    <p:sldLayoutId id="2147484534" r:id="rId8"/>
    <p:sldLayoutId id="2147484535" r:id="rId9"/>
    <p:sldLayoutId id="2147484536" r:id="rId10"/>
    <p:sldLayoutId id="2147484537" r:id="rId11"/>
    <p:sldLayoutId id="2147484538" r:id="rId12"/>
    <p:sldLayoutId id="2147484539" r:id="rId13"/>
    <p:sldLayoutId id="2147484540" r:id="rId14"/>
    <p:sldLayoutId id="2147484541" r:id="rId15"/>
    <p:sldLayoutId id="214748454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ChangeArrowheads="1"/>
          </p:cNvSpPr>
          <p:nvPr/>
        </p:nvSpPr>
        <p:spPr bwMode="auto">
          <a:xfrm>
            <a:off x="0" y="3581400"/>
            <a:ext cx="9144000" cy="76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448515" name="Rectangle 3"/>
          <p:cNvSpPr>
            <a:spLocks noChangeArrowheads="1"/>
          </p:cNvSpPr>
          <p:nvPr/>
        </p:nvSpPr>
        <p:spPr bwMode="auto">
          <a:xfrm>
            <a:off x="-44704" y="3723589"/>
            <a:ext cx="9144000" cy="76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504243"/>
            <a:ext cx="5826719" cy="191798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Changes in motor functions in children with cerebral palsy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en-US" sz="2800" b="1" dirty="0" smtClean="0"/>
              <a:t>after </a:t>
            </a:r>
            <a:r>
              <a:rPr lang="en-US" sz="2800" b="1" dirty="0"/>
              <a:t>the course </a:t>
            </a:r>
            <a:r>
              <a:rPr lang="en-US" sz="2800" b="1" dirty="0" smtClean="0"/>
              <a:t>of </a:t>
            </a:r>
            <a:r>
              <a:rPr lang="en-US" sz="2800" b="1" dirty="0"/>
              <a:t>Intensive Neurophysiological Rehabilitation: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en-US" sz="2800" b="1" dirty="0" smtClean="0"/>
              <a:t>a </a:t>
            </a:r>
            <a:r>
              <a:rPr lang="en-US" sz="2800" b="1" dirty="0"/>
              <a:t>single-blind study.</a:t>
            </a:r>
            <a:endParaRPr lang="uk-UA" sz="2800" b="1" dirty="0"/>
          </a:p>
        </p:txBody>
      </p:sp>
      <p:sp>
        <p:nvSpPr>
          <p:cNvPr id="4" name="Підзаголовок 3"/>
          <p:cNvSpPr>
            <a:spLocks noGrp="1"/>
          </p:cNvSpPr>
          <p:nvPr>
            <p:ph type="subTitle" idx="1"/>
          </p:nvPr>
        </p:nvSpPr>
        <p:spPr>
          <a:xfrm>
            <a:off x="1130594" y="4592468"/>
            <a:ext cx="5826719" cy="1096899"/>
          </a:xfrm>
        </p:spPr>
        <p:txBody>
          <a:bodyPr>
            <a:normAutofit/>
          </a:bodyPr>
          <a:lstStyle/>
          <a:p>
            <a:pPr marL="285750" indent="-28575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International Rehabilitation Clinic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Ternopil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National Medical University</a:t>
            </a:r>
          </a:p>
          <a:p>
            <a:endParaRPr lang="uk-U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557" y="-24984"/>
            <a:ext cx="3299535" cy="12259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73111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069" y="532622"/>
            <a:ext cx="7985092" cy="43677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Passive range of motion</a:t>
            </a:r>
            <a:r>
              <a:rPr lang="ru-RU" b="1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4437112"/>
            <a:ext cx="7386319" cy="172458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+mj-lt"/>
              </a:rPr>
              <a:t>Measurement of Hip, Knee and Foot passive range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of 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motion using handheld Goniometer</a:t>
            </a:r>
            <a:endParaRPr lang="uk-UA" sz="2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5" name="Пряма сполучна лінія 4"/>
          <p:cNvCxnSpPr/>
          <p:nvPr/>
        </p:nvCxnSpPr>
        <p:spPr>
          <a:xfrm flipV="1">
            <a:off x="495069" y="5410986"/>
            <a:ext cx="8139884" cy="1885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6174" r="696" b="29457"/>
          <a:stretch/>
        </p:blipFill>
        <p:spPr>
          <a:xfrm>
            <a:off x="2306193" y="1937454"/>
            <a:ext cx="3276972" cy="212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5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idx="1"/>
          </p:nvPr>
        </p:nvSpPr>
        <p:spPr>
          <a:xfrm>
            <a:off x="722313" y="2564905"/>
            <a:ext cx="7772400" cy="1584175"/>
          </a:xfrm>
        </p:spPr>
        <p:txBody>
          <a:bodyPr/>
          <a:lstStyle/>
          <a:p>
            <a:pPr algn="ctr"/>
            <a:r>
              <a:rPr lang="en-US" sz="5400" b="1" dirty="0" smtClean="0">
                <a:solidFill>
                  <a:schemeClr val="tx2"/>
                </a:solidFill>
                <a:latin typeface="+mj-lt"/>
              </a:rPr>
              <a:t>Results </a:t>
            </a:r>
            <a:endParaRPr lang="ru-RU" sz="5400" b="1" dirty="0">
              <a:solidFill>
                <a:schemeClr val="tx2"/>
              </a:solidFill>
              <a:latin typeface="+mj-lt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312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i="1" dirty="0"/>
              <a:t>GMFM scores at baseline and post intervention </a:t>
            </a: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E1C926C-1D48-4971-92B2-C8236A84A3B6}" type="slidenum">
              <a:rPr lang="uk-UA" altLang="en-US" smtClean="0"/>
              <a:pPr/>
              <a:t>12</a:t>
            </a:fld>
            <a:endParaRPr lang="uk-UA" altLang="en-US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005543"/>
              </p:ext>
            </p:extLst>
          </p:nvPr>
        </p:nvGraphicFramePr>
        <p:xfrm>
          <a:off x="683568" y="1992006"/>
          <a:ext cx="7344821" cy="4452328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27494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84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89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89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895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5716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Group of participants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Number of cases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Baseline</a:t>
                      </a:r>
                      <a:br>
                        <a:rPr lang="en-GB" sz="1200">
                          <a:effectLst/>
                        </a:rPr>
                      </a:br>
                      <a:r>
                        <a:rPr lang="en-GB" sz="1200">
                          <a:effectLst/>
                        </a:rPr>
                        <a:t>Mean (SD)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Post intervention</a:t>
                      </a:r>
                      <a:br>
                        <a:rPr lang="en-GB" sz="1200">
                          <a:effectLst/>
                        </a:rPr>
                      </a:br>
                      <a:r>
                        <a:rPr lang="en-GB" sz="1200">
                          <a:effectLst/>
                        </a:rPr>
                        <a:t>Mean (SD)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Difference </a:t>
                      </a:r>
                      <a:br>
                        <a:rPr lang="en-GB" sz="1200">
                          <a:effectLst/>
                        </a:rPr>
                      </a:br>
                      <a:r>
                        <a:rPr lang="en-GB" sz="1200">
                          <a:effectLst/>
                        </a:rPr>
                        <a:t>Mean (SD)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98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GMFM score	 whole group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57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58.8 (11.6)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60.2 (11.4)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600" dirty="0">
                          <a:effectLst/>
                        </a:rPr>
                        <a:t>1.4 (2.9) </a:t>
                      </a:r>
                      <a:r>
                        <a:rPr lang="en-GB" sz="1600" dirty="0" smtClean="0">
                          <a:effectLst/>
                        </a:rPr>
                        <a:t>*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uk-UA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98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--’’--		GMFCS Level II 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19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71.3 (8.3)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72.9 (7.3)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1.7 (3.1) *</a:t>
                      </a:r>
                      <a:endParaRPr lang="uk-UA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55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--’’--		GMFCS Level III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26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55.7 (5.7)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56.4 (5.8)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0.7 (2.9)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55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--’’--		GMFCS Level IV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12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46.1 (5.1)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48.4 (5.0)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2.3 (2.8) *</a:t>
                      </a:r>
                      <a:endParaRPr lang="uk-UA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55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--’’--	age 4-6 years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26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57.9 (11.9)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59.4 (11.7)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1.4 (3.0)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55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--’’--	age 7-9 years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21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56.5 (9.7)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58.5 (9.9)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2.0 (2.4) *</a:t>
                      </a:r>
                      <a:endParaRPr lang="uk-UA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55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--’’--	age 10-12 years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10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66.2 (12.7)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>
                          <a:effectLst/>
                        </a:rPr>
                        <a:t>66.0 (12.5)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- 0.2 (3.7)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81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419721" cy="1084981"/>
          </a:xfrm>
        </p:spPr>
        <p:txBody>
          <a:bodyPr>
            <a:normAutofit/>
          </a:bodyPr>
          <a:lstStyle/>
          <a:p>
            <a:r>
              <a:rPr lang="en-GB" sz="2800" i="1" dirty="0"/>
              <a:t>Correlation between change of the GMFM score and age </a:t>
            </a:r>
            <a:endParaRPr lang="uk-UA" sz="2800" dirty="0"/>
          </a:p>
        </p:txBody>
      </p:sp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6624736" cy="43204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678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90793" cy="936104"/>
          </a:xfrm>
        </p:spPr>
        <p:txBody>
          <a:bodyPr>
            <a:normAutofit/>
          </a:bodyPr>
          <a:lstStyle/>
          <a:p>
            <a:r>
              <a:rPr lang="en-GB" i="1" dirty="0"/>
              <a:t>Passive range of </a:t>
            </a:r>
            <a:r>
              <a:rPr lang="en-GB" i="1" dirty="0" smtClean="0"/>
              <a:t>motion</a:t>
            </a:r>
            <a:endParaRPr lang="uk-UA" dirty="0"/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0214862"/>
              </p:ext>
            </p:extLst>
          </p:nvPr>
        </p:nvGraphicFramePr>
        <p:xfrm>
          <a:off x="496468" y="1700808"/>
          <a:ext cx="7488830" cy="4357493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25633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18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18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18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105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Measured Joint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Baseline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Mean (SD)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Post intervention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Mean (SD)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Pre-post difference</a:t>
                      </a:r>
                      <a:br>
                        <a:rPr lang="en-GB" sz="1400">
                          <a:effectLst/>
                        </a:rPr>
                      </a:br>
                      <a:r>
                        <a:rPr lang="en-GB" sz="1400">
                          <a:effectLst/>
                        </a:rPr>
                        <a:t>Mean (SD)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Hip abduction</a:t>
                      </a:r>
                      <a:endParaRPr lang="uk-UA" sz="14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30 (9,6)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38 (10.4)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</a:rPr>
                        <a:t>8 (5.8) *</a:t>
                      </a:r>
                      <a:endParaRPr lang="uk-UA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Hip flexion</a:t>
                      </a:r>
                      <a:endParaRPr lang="uk-UA" sz="1400" b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117 (9.6)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121 (7.2)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4 (5.0)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Hip extension</a:t>
                      </a:r>
                      <a:endParaRPr lang="uk-UA" sz="1400" b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-3 (6.4)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2 (7.0)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5 (6.8)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Knee popliteal angle</a:t>
                      </a:r>
                      <a:endParaRPr lang="uk-UA" sz="14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49 (18.5)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42 (17.5)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</a:rPr>
                        <a:t>-7 (7.7) *</a:t>
                      </a:r>
                      <a:endParaRPr lang="uk-UA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Knee extension</a:t>
                      </a:r>
                      <a:endParaRPr lang="uk-UA" sz="1400" b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-4 (6.6)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-2 (5.4)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2 (3.5)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Foot dorsiflexion with </a:t>
                      </a:r>
                      <a:r>
                        <a:rPr lang="en-GB" sz="1400" b="0" dirty="0" smtClean="0">
                          <a:effectLst/>
                        </a:rPr>
                        <a:t/>
                      </a:r>
                      <a:br>
                        <a:rPr lang="en-GB" sz="1400" b="0" dirty="0" smtClean="0">
                          <a:effectLst/>
                        </a:rPr>
                      </a:br>
                      <a:r>
                        <a:rPr lang="en-GB" sz="1400" b="0" dirty="0" smtClean="0">
                          <a:effectLst/>
                        </a:rPr>
                        <a:t>flexed </a:t>
                      </a:r>
                      <a:r>
                        <a:rPr lang="en-GB" sz="1400" b="0" dirty="0">
                          <a:effectLst/>
                        </a:rPr>
                        <a:t>knee</a:t>
                      </a:r>
                      <a:endParaRPr lang="uk-UA" sz="14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3 (6.0)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10 (7.7)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</a:rPr>
                        <a:t>7 (6.1) *</a:t>
                      </a:r>
                      <a:endParaRPr lang="uk-UA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105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Foot dorsiflexion with extended knee</a:t>
                      </a:r>
                      <a:endParaRPr lang="uk-UA" sz="14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-9 (7.2)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-1 (6.9)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</a:rPr>
                        <a:t>8 (6.1) *</a:t>
                      </a:r>
                      <a:endParaRPr lang="uk-UA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939" marR="19939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671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6840760" cy="1224136"/>
          </a:xfrm>
        </p:spPr>
        <p:txBody>
          <a:bodyPr/>
          <a:lstStyle/>
          <a:p>
            <a:r>
              <a:rPr lang="en-GB" i="1" dirty="0"/>
              <a:t>Muscle </a:t>
            </a:r>
            <a:r>
              <a:rPr lang="en-GB" i="1" dirty="0" smtClean="0"/>
              <a:t>spasticity</a:t>
            </a:r>
            <a:endParaRPr lang="uk-UA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031870"/>
              </p:ext>
            </p:extLst>
          </p:nvPr>
        </p:nvGraphicFramePr>
        <p:xfrm>
          <a:off x="611560" y="1539143"/>
          <a:ext cx="7632846" cy="4502220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181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340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340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340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340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3405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39011"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Muscles groups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Baseline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Post intervention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Pre-post difference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91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Median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IQR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Mean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Median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IQR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Mean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95% CI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Mean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</a:rPr>
                        <a:t>Sign 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</a:rPr>
                        <a:t>P)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767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Hip Flexion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1.5-3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2.18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1-3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1.93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0.06- 0.44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0,25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 smtClean="0">
                          <a:effectLst/>
                        </a:rPr>
                        <a:t>0.01 </a:t>
                      </a:r>
                      <a:r>
                        <a:rPr lang="en-GB" sz="1400" b="1" dirty="0">
                          <a:effectLst/>
                        </a:rPr>
                        <a:t>*</a:t>
                      </a:r>
                      <a:endParaRPr lang="uk-UA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767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Hip Adduction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2-3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2.70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2-3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2.44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0.08-0.51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0,30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 smtClean="0">
                          <a:effectLst/>
                        </a:rPr>
                        <a:t>0.02 </a:t>
                      </a:r>
                      <a:r>
                        <a:rPr lang="en-GB" sz="1400" b="1" dirty="0">
                          <a:effectLst/>
                        </a:rPr>
                        <a:t>*</a:t>
                      </a:r>
                      <a:endParaRPr lang="uk-UA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5958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Knee Flexion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2-3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2.41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2-3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2.25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-0.01 -0.34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0,16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0.07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5958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Knee Extension 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1-2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1.74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1-2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1.62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-0.07 – 0.30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0.11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0.24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958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Foot dorsiflexion 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3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2-3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2.82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2-3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2.66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-0.04 – 0.36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0.16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0.10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9219" marR="49219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Прямокутник 6"/>
          <p:cNvSpPr/>
          <p:nvPr/>
        </p:nvSpPr>
        <p:spPr>
          <a:xfrm>
            <a:off x="827584" y="6083322"/>
            <a:ext cx="756084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600" i="1" dirty="0">
                <a:latin typeface="Times New Roman" panose="02020603050405020304" pitchFamily="18" charset="0"/>
                <a:ea typeface="Calibri" panose="020F0502020204030204" pitchFamily="34" charset="0"/>
              </a:rPr>
              <a:t>* Statistically significant difference (p&lt;0.05) calculated using Wilcoxon signed rank test for related samples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058081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36" y="476672"/>
            <a:ext cx="7406640" cy="1356360"/>
          </a:xfrm>
        </p:spPr>
        <p:txBody>
          <a:bodyPr/>
          <a:lstStyle/>
          <a:p>
            <a:pPr algn="ctr"/>
            <a:r>
              <a:rPr lang="en-US" dirty="0" smtClean="0"/>
              <a:t>Conclusion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1412776"/>
            <a:ext cx="6768752" cy="4033997"/>
          </a:xfrm>
        </p:spPr>
        <p:txBody>
          <a:bodyPr>
            <a:noAutofit/>
          </a:bodyPr>
          <a:lstStyle/>
          <a:p>
            <a:r>
              <a:rPr lang="en-GB" sz="2400" dirty="0"/>
              <a:t>Improvements of gross motor functions, increase in PROM and reduction of muscle spasticity in lower extremities were noted in children with CP after the two-week intensive multimodal INRS treatment course. </a:t>
            </a:r>
            <a:endParaRPr lang="uk-UA" sz="2400" dirty="0"/>
          </a:p>
          <a:p>
            <a:r>
              <a:rPr lang="en-GB" sz="2400" dirty="0"/>
              <a:t>More detailed investigation of the INRS treatment requires further studies, including double-blinded randomized controlled trials</a:t>
            </a:r>
            <a:r>
              <a:rPr lang="en-GB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69993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26697" cy="1320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Published in International Neurological Journal, 2019, 5 (107)</a:t>
            </a:r>
            <a:endParaRPr lang="uk-UA" dirty="0"/>
          </a:p>
        </p:txBody>
      </p:sp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517602"/>
            <a:ext cx="2232248" cy="31889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Прямокутник 4"/>
          <p:cNvSpPr/>
          <p:nvPr/>
        </p:nvSpPr>
        <p:spPr>
          <a:xfrm>
            <a:off x="2555776" y="6041363"/>
            <a:ext cx="5742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>
              <a:solidFill>
                <a:srgbClr val="000000"/>
              </a:solidFill>
            </a:endParaRPr>
          </a:p>
          <a:p>
            <a:pPr algn="just"/>
            <a:r>
              <a:rPr lang="en-GB" dirty="0">
                <a:solidFill>
                  <a:srgbClr val="000000"/>
                </a:solidFill>
              </a:rPr>
              <a:t> DOI: 10.22141/2224-0713.5.107.2019.176700</a:t>
            </a:r>
            <a:endParaRPr lang="uk-UA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2132516"/>
            <a:ext cx="4518377" cy="3600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54136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50951"/>
            <a:ext cx="7543800" cy="1295400"/>
          </a:xfrm>
        </p:spPr>
        <p:txBody>
          <a:bodyPr/>
          <a:lstStyle/>
          <a:p>
            <a:r>
              <a:rPr lang="en-US" dirty="0" smtClean="0"/>
              <a:t>Aim of the study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2636912"/>
            <a:ext cx="7272808" cy="3880773"/>
          </a:xfrm>
        </p:spPr>
        <p:txBody>
          <a:bodyPr/>
          <a:lstStyle/>
          <a:p>
            <a:r>
              <a:rPr lang="en-US" sz="2800" dirty="0" smtClean="0"/>
              <a:t>to </a:t>
            </a:r>
            <a:r>
              <a:rPr lang="en-US" sz="2800" dirty="0"/>
              <a:t>assess changes in gross motor functions, muscle spasticity and passive range of motion (PROM) in children with spastic forms of Cerebral Palsy (CP) after the two-week INRS treatment </a:t>
            </a:r>
            <a:r>
              <a:rPr lang="en-US" sz="2800" dirty="0" smtClean="0"/>
              <a:t>course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943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Patients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Inclusion criteria</a:t>
            </a:r>
            <a:r>
              <a:rPr lang="ru-RU" sz="2000" b="1" dirty="0" smtClean="0"/>
              <a:t>:</a:t>
            </a:r>
          </a:p>
          <a:p>
            <a:r>
              <a:rPr lang="en-GB" dirty="0"/>
              <a:t>Spastic bilateral cerebral palsy</a:t>
            </a:r>
            <a:endParaRPr lang="ru-RU" dirty="0"/>
          </a:p>
          <a:p>
            <a:r>
              <a:rPr lang="en-US" dirty="0" smtClean="0"/>
              <a:t>Age </a:t>
            </a:r>
            <a:r>
              <a:rPr lang="ru-RU" dirty="0" smtClean="0"/>
              <a:t>4-12 </a:t>
            </a:r>
            <a:r>
              <a:rPr lang="en-US" dirty="0" smtClean="0"/>
              <a:t>years</a:t>
            </a:r>
            <a:endParaRPr lang="ru-RU" dirty="0" smtClean="0"/>
          </a:p>
          <a:p>
            <a:r>
              <a:rPr lang="en-US" dirty="0" smtClean="0"/>
              <a:t>GMFCS </a:t>
            </a:r>
            <a:r>
              <a:rPr lang="en-US" dirty="0"/>
              <a:t>I</a:t>
            </a:r>
            <a:r>
              <a:rPr lang="en-US" dirty="0" smtClean="0"/>
              <a:t>I-IV levels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Exclusion criteria:</a:t>
            </a:r>
          </a:p>
          <a:p>
            <a:r>
              <a:rPr lang="en-GB" dirty="0" smtClean="0"/>
              <a:t>Severe </a:t>
            </a:r>
            <a:r>
              <a:rPr lang="en-GB" dirty="0"/>
              <a:t>epileptic </a:t>
            </a:r>
            <a:r>
              <a:rPr lang="en-GB" dirty="0" smtClean="0"/>
              <a:t>syndrome</a:t>
            </a:r>
          </a:p>
          <a:p>
            <a:r>
              <a:rPr lang="en-GB" dirty="0" smtClean="0"/>
              <a:t>Ongoing </a:t>
            </a:r>
            <a:r>
              <a:rPr lang="en-GB" dirty="0" err="1"/>
              <a:t>antispastic</a:t>
            </a:r>
            <a:r>
              <a:rPr lang="en-GB" dirty="0"/>
              <a:t> medication </a:t>
            </a:r>
            <a:r>
              <a:rPr lang="en-GB" dirty="0" smtClean="0"/>
              <a:t>intake</a:t>
            </a:r>
          </a:p>
          <a:p>
            <a:r>
              <a:rPr lang="en-GB" dirty="0" smtClean="0"/>
              <a:t>Inability </a:t>
            </a:r>
            <a:r>
              <a:rPr lang="en-GB" dirty="0"/>
              <a:t>to understand and comply with instructions</a:t>
            </a:r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7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i="1" dirty="0"/>
              <a:t>Demographic </a:t>
            </a:r>
            <a:r>
              <a:rPr lang="en-GB" i="1" dirty="0" smtClean="0"/>
              <a:t>characteristics</a:t>
            </a:r>
            <a:br>
              <a:rPr lang="en-GB" i="1" dirty="0" smtClean="0"/>
            </a:br>
            <a:r>
              <a:rPr lang="en-GB" sz="2400" i="1" dirty="0" smtClean="0"/>
              <a:t>(n=57)</a:t>
            </a:r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Місце для вмісту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642999"/>
              </p:ext>
            </p:extLst>
          </p:nvPr>
        </p:nvGraphicFramePr>
        <p:xfrm>
          <a:off x="1692149" y="1844824"/>
          <a:ext cx="4752527" cy="4476086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2739939">
                  <a:extLst>
                    <a:ext uri="{9D8B030D-6E8A-4147-A177-3AD203B41FA5}">
                      <a16:colId xmlns:a16="http://schemas.microsoft.com/office/drawing/2014/main" xmlns="" val="1694046527"/>
                    </a:ext>
                  </a:extLst>
                </a:gridCol>
                <a:gridCol w="2012588">
                  <a:extLst>
                    <a:ext uri="{9D8B030D-6E8A-4147-A177-3AD203B41FA5}">
                      <a16:colId xmlns:a16="http://schemas.microsoft.com/office/drawing/2014/main" xmlns="" val="2165046860"/>
                    </a:ext>
                  </a:extLst>
                </a:gridCol>
              </a:tblGrid>
              <a:tr h="23353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Parameter</a:t>
                      </a:r>
                      <a:endParaRPr lang="uk-U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N (%)</a:t>
                      </a:r>
                      <a:endParaRPr lang="uk-UA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68839853"/>
                  </a:ext>
                </a:extLst>
              </a:tr>
              <a:tr h="89521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Gender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Male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Female</a:t>
                      </a:r>
                      <a:endParaRPr lang="uk-U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 </a:t>
                      </a:r>
                      <a:endParaRPr lang="uk-UA" sz="1400" b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33 (58%)</a:t>
                      </a:r>
                      <a:endParaRPr lang="uk-UA" sz="1400" b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24 (43%)</a:t>
                      </a:r>
                      <a:endParaRPr lang="uk-UA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36292370"/>
                  </a:ext>
                </a:extLst>
              </a:tr>
              <a:tr h="56437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Age (years): 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Average ± SD</a:t>
                      </a:r>
                      <a:endParaRPr lang="uk-U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 </a:t>
                      </a:r>
                      <a:endParaRPr lang="uk-UA" sz="1400" b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>
                          <a:effectLst/>
                        </a:rPr>
                        <a:t>7,1 ± 2,2</a:t>
                      </a:r>
                      <a:endParaRPr lang="uk-UA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7115548"/>
                  </a:ext>
                </a:extLst>
              </a:tr>
              <a:tr h="122605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GMFCS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Level II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</a:t>
                      </a:r>
                      <a:r>
                        <a:rPr lang="en-GB" sz="1600" b="1" dirty="0">
                          <a:effectLst/>
                        </a:rPr>
                        <a:t>Level III</a:t>
                      </a:r>
                      <a:endParaRPr lang="uk-UA" sz="16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Level IV</a:t>
                      </a:r>
                      <a:endParaRPr lang="uk-U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 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19 (33%)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</a:rPr>
                        <a:t>26 (46%)</a:t>
                      </a:r>
                      <a:endParaRPr lang="uk-UA" sz="16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12 (21%)</a:t>
                      </a:r>
                      <a:endParaRPr lang="uk-U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84634403"/>
                  </a:ext>
                </a:extLst>
              </a:tr>
              <a:tr h="15569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MACS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Level I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</a:t>
                      </a:r>
                      <a:r>
                        <a:rPr lang="en-GB" sz="1600" b="1" dirty="0">
                          <a:effectLst/>
                        </a:rPr>
                        <a:t>Level II</a:t>
                      </a:r>
                      <a:endParaRPr lang="uk-UA" sz="16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Level III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	Level IV</a:t>
                      </a:r>
                      <a:endParaRPr lang="uk-U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 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5 (9%)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</a:rPr>
                        <a:t>28 (49%)</a:t>
                      </a:r>
                      <a:endParaRPr lang="uk-UA" sz="1600" b="1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17 (30%) </a:t>
                      </a:r>
                      <a:endParaRPr lang="uk-UA" sz="1400" b="0" dirty="0">
                        <a:effectLst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effectLst/>
                        </a:rPr>
                        <a:t>7   (12%)</a:t>
                      </a:r>
                      <a:endParaRPr lang="uk-U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63172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370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7924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Pre - post</a:t>
            </a:r>
            <a:br>
              <a:rPr lang="en-US" dirty="0" smtClean="0"/>
            </a:br>
            <a:r>
              <a:rPr lang="en-US" dirty="0" smtClean="0"/>
              <a:t>single blinded study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96272" y="2852936"/>
            <a:ext cx="6512032" cy="3024336"/>
          </a:xfrm>
        </p:spPr>
        <p:txBody>
          <a:bodyPr>
            <a:noAutofit/>
          </a:bodyPr>
          <a:lstStyle/>
          <a:p>
            <a:r>
              <a:rPr lang="en-GB" sz="2000" dirty="0" smtClean="0"/>
              <a:t>Patients were evaluated before and after two-weeks treatment course</a:t>
            </a:r>
          </a:p>
          <a:p>
            <a:r>
              <a:rPr lang="en-GB" sz="2000" dirty="0" smtClean="0"/>
              <a:t>Performance </a:t>
            </a:r>
            <a:r>
              <a:rPr lang="en-GB" sz="2000" dirty="0"/>
              <a:t>of gross motor functions </a:t>
            </a:r>
            <a:r>
              <a:rPr lang="en-GB" sz="2000" dirty="0" smtClean="0"/>
              <a:t>was </a:t>
            </a:r>
            <a:r>
              <a:rPr lang="en-GB" sz="2000" dirty="0"/>
              <a:t>recorded on video </a:t>
            </a:r>
            <a:endParaRPr lang="en-GB" sz="2000" dirty="0" smtClean="0"/>
          </a:p>
          <a:p>
            <a:r>
              <a:rPr lang="en-GB" sz="2000" dirty="0" smtClean="0"/>
              <a:t>Video was assessed independently </a:t>
            </a:r>
            <a:r>
              <a:rPr lang="en-GB" sz="2000" dirty="0"/>
              <a:t>by two blinded reviewers, not knowing which (pre or post) video they were </a:t>
            </a:r>
            <a:r>
              <a:rPr lang="en-GB" sz="2000" dirty="0" smtClean="0"/>
              <a:t>rating</a:t>
            </a:r>
            <a:endParaRPr lang="en-US" sz="2000" dirty="0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7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11560" y="2492896"/>
            <a:ext cx="7772400" cy="1362075"/>
          </a:xfrm>
        </p:spPr>
        <p:txBody>
          <a:bodyPr/>
          <a:lstStyle/>
          <a:p>
            <a:pPr algn="ctr"/>
            <a:r>
              <a:rPr lang="en-US" cap="none" dirty="0" smtClean="0">
                <a:ea typeface="+mn-ea"/>
                <a:cs typeface="Helvetica" panose="020B0604020202020204" pitchFamily="34" charset="0"/>
              </a:rPr>
              <a:t>Outcome measures</a:t>
            </a:r>
            <a:endParaRPr lang="ru-RU" cap="none" dirty="0"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789040"/>
            <a:ext cx="3384376" cy="1759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99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Gross Motor Function </a:t>
            </a:r>
            <a:r>
              <a:rPr lang="en-GB" dirty="0" smtClean="0"/>
              <a:t>Measure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27584" y="2204864"/>
            <a:ext cx="6336704" cy="2592288"/>
          </a:xfrm>
        </p:spPr>
        <p:txBody>
          <a:bodyPr>
            <a:normAutofit/>
          </a:bodyPr>
          <a:lstStyle/>
          <a:p>
            <a:r>
              <a:rPr lang="en-GB" sz="2000" dirty="0" smtClean="0"/>
              <a:t>The GMFM-66 is a valid and reliable tool consisting of 66 activities that range in difficulty from lying and reaching for a toy to walking, running, and jumping.</a:t>
            </a:r>
          </a:p>
          <a:p>
            <a:r>
              <a:rPr lang="en-GB" sz="2000" dirty="0" smtClean="0"/>
              <a:t>Individual item scores are converted into the total score with the dedicated software Gross Motor Ability Estimator</a:t>
            </a:r>
            <a:endParaRPr lang="ru-RU" sz="2000" dirty="0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44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Spasticity measurement</a:t>
            </a:r>
            <a:r>
              <a:rPr lang="ru-RU" dirty="0"/>
              <a:t> </a:t>
            </a:r>
            <a:br>
              <a:rPr lang="ru-RU" dirty="0"/>
            </a:br>
            <a:r>
              <a:rPr lang="ru-RU" sz="2400" dirty="0"/>
              <a:t>(</a:t>
            </a:r>
            <a:r>
              <a:rPr lang="en-US" sz="2400" dirty="0"/>
              <a:t>Modified Ashworth scale</a:t>
            </a:r>
            <a:r>
              <a:rPr lang="ru-RU" sz="2400" dirty="0"/>
              <a:t>)</a:t>
            </a:r>
            <a:endParaRPr lang="uk-UA" sz="240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9</a:t>
            </a:fld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357981"/>
            <a:ext cx="3937602" cy="26681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кутник 5"/>
          <p:cNvSpPr/>
          <p:nvPr/>
        </p:nvSpPr>
        <p:spPr>
          <a:xfrm>
            <a:off x="683568" y="2568679"/>
            <a:ext cx="28803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Hip Flexion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Hip Adduction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Knee Flexion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Knee Extension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Foot dorsiflexion</a:t>
            </a:r>
          </a:p>
        </p:txBody>
      </p:sp>
    </p:spTree>
    <p:extLst>
      <p:ext uri="{BB962C8B-B14F-4D97-AF65-F5344CB8AC3E}">
        <p14:creationId xmlns:p14="http://schemas.microsoft.com/office/powerpoint/2010/main" val="409063154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Теплий сині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8891</TotalTime>
  <Words>680</Words>
  <Application>Microsoft Office PowerPoint</Application>
  <PresentationFormat>On-screen Show (4:3)</PresentationFormat>
  <Paragraphs>227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Garamond</vt:lpstr>
      <vt:lpstr>Helvetica</vt:lpstr>
      <vt:lpstr>Times New Roman</vt:lpstr>
      <vt:lpstr>Trebuchet MS</vt:lpstr>
      <vt:lpstr>Wingdings 3</vt:lpstr>
      <vt:lpstr>Грань</vt:lpstr>
      <vt:lpstr>Changes in motor functions in children with cerebral palsy  after the course of Intensive Neurophysiological Rehabilitation:  a single-blind study.</vt:lpstr>
      <vt:lpstr>Published in International Neurological Journal, 2019, 5 (107)</vt:lpstr>
      <vt:lpstr>Aim of the study</vt:lpstr>
      <vt:lpstr>Patients</vt:lpstr>
      <vt:lpstr>Demographic characteristics (n=57)</vt:lpstr>
      <vt:lpstr>Pre - post single blinded study</vt:lpstr>
      <vt:lpstr>Outcome measures</vt:lpstr>
      <vt:lpstr>Gross Motor Function Measure</vt:lpstr>
      <vt:lpstr>Spasticity measurement  (Modified Ashworth scale)</vt:lpstr>
      <vt:lpstr>Passive range of motion </vt:lpstr>
      <vt:lpstr> </vt:lpstr>
      <vt:lpstr>GMFM scores at baseline and post intervention </vt:lpstr>
      <vt:lpstr>Correlation between change of the GMFM score and age </vt:lpstr>
      <vt:lpstr>Passive range of motion</vt:lpstr>
      <vt:lpstr>Muscle spasticity</vt:lpstr>
      <vt:lpstr>Conclusion</vt:lpstr>
    </vt:vector>
  </TitlesOfParts>
  <Company>elita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System der Intensiven Neurophysiologischen Rehabilitation bei ICP    Prof. Dr. med. V.Kozijavkin  Lwiw - Truskavetz, Ukraine</dc:title>
  <dc:creator>oleh</dc:creator>
  <cp:lastModifiedBy>Khalil El Atab</cp:lastModifiedBy>
  <cp:revision>532</cp:revision>
  <cp:lastPrinted>2018-10-30T11:17:31Z</cp:lastPrinted>
  <dcterms:created xsi:type="dcterms:W3CDTF">2002-08-12T05:16:54Z</dcterms:created>
  <dcterms:modified xsi:type="dcterms:W3CDTF">2020-07-07T06:25:52Z</dcterms:modified>
</cp:coreProperties>
</file>