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8"/>
  </p:notesMasterIdLst>
  <p:handoutMasterIdLst>
    <p:handoutMasterId r:id="rId19"/>
  </p:handoutMasterIdLst>
  <p:sldIdLst>
    <p:sldId id="687" r:id="rId2"/>
    <p:sldId id="788" r:id="rId3"/>
    <p:sldId id="790" r:id="rId4"/>
    <p:sldId id="781" r:id="rId5"/>
    <p:sldId id="760" r:id="rId6"/>
    <p:sldId id="761" r:id="rId7"/>
    <p:sldId id="766" r:id="rId8"/>
    <p:sldId id="783" r:id="rId9"/>
    <p:sldId id="784" r:id="rId10"/>
    <p:sldId id="786" r:id="rId11"/>
    <p:sldId id="787" r:id="rId12"/>
    <p:sldId id="773" r:id="rId13"/>
    <p:sldId id="774" r:id="rId14"/>
    <p:sldId id="775" r:id="rId15"/>
    <p:sldId id="776" r:id="rId16"/>
    <p:sldId id="777" r:id="rId17"/>
  </p:sldIdLst>
  <p:sldSz cx="9144000" cy="6858000" type="screen4x3"/>
  <p:notesSz cx="9928225" cy="66690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4" autoAdjust="0"/>
    <p:restoredTop sz="70976" autoAdjust="0"/>
  </p:normalViewPr>
  <p:slideViewPr>
    <p:cSldViewPr>
      <p:cViewPr varScale="1">
        <p:scale>
          <a:sx n="115" d="100"/>
          <a:sy n="115" d="100"/>
        </p:scale>
        <p:origin x="141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810534247831424E-2"/>
          <c:y val="1.924396884280298E-2"/>
          <c:w val="0.85851767581647265"/>
          <c:h val="0.7962638410514916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Аркуш1!$A$2</c:f>
              <c:strCache>
                <c:ptCount val="1"/>
                <c:pt idx="0">
                  <c:v>&lt; 2 y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7FD0-4CD4-B811-E9DC76398349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Аркуш1!$B$1</c:f>
              <c:strCache>
                <c:ptCount val="1"/>
                <c:pt idx="0">
                  <c:v>By Age</c:v>
                </c:pt>
              </c:strCache>
            </c:strRef>
          </c:cat>
          <c:val>
            <c:numRef>
              <c:f>Аркуш1!$B$2</c:f>
              <c:numCache>
                <c:formatCode>General</c:formatCode>
                <c:ptCount val="1"/>
                <c:pt idx="0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BB-4D2E-91D5-D6BA59A509F9}"/>
            </c:ext>
          </c:extLst>
        </c:ser>
        <c:ser>
          <c:idx val="1"/>
          <c:order val="1"/>
          <c:tx>
            <c:strRef>
              <c:f>Аркуш1!$A$3</c:f>
              <c:strCache>
                <c:ptCount val="1"/>
                <c:pt idx="0">
                  <c:v>2-7 y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2302-49EB-918B-A2C4747328A4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Аркуш1!$B$1</c:f>
              <c:strCache>
                <c:ptCount val="1"/>
                <c:pt idx="0">
                  <c:v>By Age</c:v>
                </c:pt>
              </c:strCache>
            </c:strRef>
          </c:cat>
          <c:val>
            <c:numRef>
              <c:f>Аркуш1!$B$3</c:f>
              <c:numCache>
                <c:formatCode>General</c:formatCode>
                <c:ptCount val="1"/>
                <c:pt idx="0">
                  <c:v>0.53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02-49EB-918B-A2C4747328A4}"/>
            </c:ext>
          </c:extLst>
        </c:ser>
        <c:ser>
          <c:idx val="2"/>
          <c:order val="2"/>
          <c:tx>
            <c:strRef>
              <c:f>Аркуш1!$A$4</c:f>
              <c:strCache>
                <c:ptCount val="1"/>
                <c:pt idx="0">
                  <c:v>8-14 y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2302-49EB-918B-A2C4747328A4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Аркуш1!$B$1</c:f>
              <c:strCache>
                <c:ptCount val="1"/>
                <c:pt idx="0">
                  <c:v>By Age</c:v>
                </c:pt>
              </c:strCache>
            </c:strRef>
          </c:cat>
          <c:val>
            <c:numRef>
              <c:f>Аркуш1!$B$4</c:f>
              <c:numCache>
                <c:formatCode>General</c:formatCode>
                <c:ptCount val="1"/>
                <c:pt idx="0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02-49EB-918B-A2C4747328A4}"/>
            </c:ext>
          </c:extLst>
        </c:ser>
        <c:ser>
          <c:idx val="3"/>
          <c:order val="3"/>
          <c:tx>
            <c:strRef>
              <c:f>Аркуш1!$A$5</c:f>
              <c:strCache>
                <c:ptCount val="1"/>
                <c:pt idx="0">
                  <c:v>15-18 y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2302-49EB-918B-A2C4747328A4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Аркуш1!$B$1</c:f>
              <c:strCache>
                <c:ptCount val="1"/>
                <c:pt idx="0">
                  <c:v>By Age</c:v>
                </c:pt>
              </c:strCache>
            </c:strRef>
          </c:cat>
          <c:val>
            <c:numRef>
              <c:f>Аркуш1!$B$5</c:f>
              <c:numCache>
                <c:formatCode>General</c:formatCode>
                <c:ptCount val="1"/>
                <c:pt idx="0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02-49EB-918B-A2C4747328A4}"/>
            </c:ext>
          </c:extLst>
        </c:ser>
        <c:ser>
          <c:idx val="4"/>
          <c:order val="4"/>
          <c:tx>
            <c:strRef>
              <c:f>Аркуш1!$A$6</c:f>
              <c:strCache>
                <c:ptCount val="1"/>
                <c:pt idx="0">
                  <c:v>&gt; 18 y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2302-49EB-918B-A2C4747328A4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Аркуш1!$B$1</c:f>
              <c:strCache>
                <c:ptCount val="1"/>
                <c:pt idx="0">
                  <c:v>By Age</c:v>
                </c:pt>
              </c:strCache>
            </c:strRef>
          </c:cat>
          <c:val>
            <c:numRef>
              <c:f>Аркуш1!$B$6</c:f>
              <c:numCache>
                <c:formatCode>General</c:formatCode>
                <c:ptCount val="1"/>
                <c:pt idx="0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302-49EB-918B-A2C4747328A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6958720"/>
        <c:axId val="48634624"/>
      </c:barChart>
      <c:catAx>
        <c:axId val="36958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uk-UA"/>
          </a:p>
        </c:txPr>
        <c:crossAx val="48634624"/>
        <c:crosses val="autoZero"/>
        <c:auto val="1"/>
        <c:lblAlgn val="ctr"/>
        <c:lblOffset val="100"/>
        <c:noMultiLvlLbl val="0"/>
      </c:catAx>
      <c:valAx>
        <c:axId val="4863462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6958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437298926375877"/>
          <c:y val="0.27868952849752077"/>
          <c:w val="0.32562701073624128"/>
          <c:h val="0.3986425134842834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j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216156167995422E-2"/>
          <c:y val="3.1869259990252607E-3"/>
          <c:w val="0.84829657068930997"/>
          <c:h val="0.8054898156811385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Аркуш1!$A$2</c:f>
              <c:strCache>
                <c:ptCount val="1"/>
                <c:pt idx="0">
                  <c:v>Mixed form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B334-4FAB-87DA-04473856A7C6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0"/>
              </c:ext>
            </c:extLst>
          </c:dLbls>
          <c:cat>
            <c:strRef>
              <c:f>Аркуш1!$B$1</c:f>
              <c:strCache>
                <c:ptCount val="1"/>
                <c:pt idx="0">
                  <c:v>By Diagnosis</c:v>
                </c:pt>
              </c:strCache>
            </c:strRef>
          </c:cat>
          <c:val>
            <c:numRef>
              <c:f>Аркуш1!$B$2</c:f>
              <c:numCache>
                <c:formatCode>General</c:formatCode>
                <c:ptCount val="1"/>
                <c:pt idx="0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34-4FAB-87DA-04473856A7C6}"/>
            </c:ext>
          </c:extLst>
        </c:ser>
        <c:ser>
          <c:idx val="1"/>
          <c:order val="1"/>
          <c:tx>
            <c:strRef>
              <c:f>Аркуш1!$A$3</c:f>
              <c:strCache>
                <c:ptCount val="1"/>
                <c:pt idx="0">
                  <c:v>Ataxic form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334-4FAB-87DA-04473856A7C6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Аркуш1!$B$1</c:f>
              <c:strCache>
                <c:ptCount val="1"/>
                <c:pt idx="0">
                  <c:v>By Diagnosis</c:v>
                </c:pt>
              </c:strCache>
            </c:strRef>
          </c:cat>
          <c:val>
            <c:numRef>
              <c:f>Аркуш1!$B$3</c:f>
              <c:numCache>
                <c:formatCode>General</c:formatCode>
                <c:ptCount val="1"/>
                <c:pt idx="0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334-4FAB-87DA-04473856A7C6}"/>
            </c:ext>
          </c:extLst>
        </c:ser>
        <c:ser>
          <c:idx val="2"/>
          <c:order val="2"/>
          <c:tx>
            <c:strRef>
              <c:f>Аркуш1!$A$4</c:f>
              <c:strCache>
                <c:ptCount val="1"/>
                <c:pt idx="0">
                  <c:v>Dyskinetic form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B334-4FAB-87DA-04473856A7C6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Аркуш1!$B$1</c:f>
              <c:strCache>
                <c:ptCount val="1"/>
                <c:pt idx="0">
                  <c:v>By Diagnosis</c:v>
                </c:pt>
              </c:strCache>
            </c:strRef>
          </c:cat>
          <c:val>
            <c:numRef>
              <c:f>Аркуш1!$B$4</c:f>
              <c:numCache>
                <c:formatCode>General</c:formatCode>
                <c:ptCount val="1"/>
                <c:pt idx="0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334-4FAB-87DA-04473856A7C6}"/>
            </c:ext>
          </c:extLst>
        </c:ser>
        <c:ser>
          <c:idx val="3"/>
          <c:order val="3"/>
          <c:tx>
            <c:strRef>
              <c:f>Аркуш1!$A$5</c:f>
              <c:strCache>
                <c:ptCount val="1"/>
                <c:pt idx="0">
                  <c:v>Spastic hemiplegia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B334-4FAB-87DA-04473856A7C6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Аркуш1!$B$1</c:f>
              <c:strCache>
                <c:ptCount val="1"/>
                <c:pt idx="0">
                  <c:v>By Diagnosis</c:v>
                </c:pt>
              </c:strCache>
            </c:strRef>
          </c:cat>
          <c:val>
            <c:numRef>
              <c:f>Аркуш1!$B$5</c:f>
              <c:numCache>
                <c:formatCode>General</c:formatCode>
                <c:ptCount val="1"/>
                <c:pt idx="0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334-4FAB-87DA-04473856A7C6}"/>
            </c:ext>
          </c:extLst>
        </c:ser>
        <c:ser>
          <c:idx val="4"/>
          <c:order val="4"/>
          <c:tx>
            <c:strRef>
              <c:f>Аркуш1!$A$6</c:f>
              <c:strCache>
                <c:ptCount val="1"/>
                <c:pt idx="0">
                  <c:v>Spastic tetraparesis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B334-4FAB-87DA-04473856A7C6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Аркуш1!$B$1</c:f>
              <c:strCache>
                <c:ptCount val="1"/>
                <c:pt idx="0">
                  <c:v>By Diagnosis</c:v>
                </c:pt>
              </c:strCache>
            </c:strRef>
          </c:cat>
          <c:val>
            <c:numRef>
              <c:f>Аркуш1!$B$6</c:f>
              <c:numCache>
                <c:formatCode>General</c:formatCode>
                <c:ptCount val="1"/>
                <c:pt idx="0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334-4FAB-87DA-04473856A7C6}"/>
            </c:ext>
          </c:extLst>
        </c:ser>
        <c:ser>
          <c:idx val="5"/>
          <c:order val="5"/>
          <c:tx>
            <c:strRef>
              <c:f>Аркуш1!$A$7</c:f>
              <c:strCache>
                <c:ptCount val="1"/>
                <c:pt idx="0">
                  <c:v>Spastic diplegia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Аркуш1!$B$1</c:f>
              <c:strCache>
                <c:ptCount val="1"/>
                <c:pt idx="0">
                  <c:v>By Diagnosis</c:v>
                </c:pt>
              </c:strCache>
            </c:strRef>
          </c:cat>
          <c:val>
            <c:numRef>
              <c:f>Аркуш1!$B$7</c:f>
              <c:numCache>
                <c:formatCode>General</c:formatCode>
                <c:ptCount val="1"/>
                <c:pt idx="0">
                  <c:v>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334-4FAB-87DA-04473856A7C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6958208"/>
        <c:axId val="96134272"/>
      </c:barChart>
      <c:catAx>
        <c:axId val="36958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uk-UA"/>
          </a:p>
        </c:txPr>
        <c:crossAx val="96134272"/>
        <c:crosses val="autoZero"/>
        <c:auto val="1"/>
        <c:lblAlgn val="ctr"/>
        <c:lblOffset val="100"/>
        <c:noMultiLvlLbl val="0"/>
      </c:catAx>
      <c:valAx>
        <c:axId val="9613427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6958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1372044203724241"/>
          <c:y val="0.28477837003199336"/>
          <c:w val="0.37539630329259871"/>
          <c:h val="0.39342981676903765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j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Продаж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FC7-423A-9DE6-66BB2AFBF0B3}"/>
              </c:ext>
            </c:extLst>
          </c:dPt>
          <c:dPt>
            <c:idx val="1"/>
            <c:bubble3D val="0"/>
            <c:explosion val="1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FC7-423A-9DE6-66BB2AFBF0B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FC7-423A-9DE6-66BB2AFBF0B3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baseline="0" dirty="0" smtClean="0"/>
                      <a:t>Reduction; </a:t>
                    </a:r>
                    <a:fld id="{3CBD8DC9-11F9-4F8E-8342-9CE3E6B243FB}" type="VALUE">
                      <a:rPr lang="en-US" baseline="0"/>
                      <a:pPr/>
                      <a:t>[ЗНАЧЕННЯ]</a:t>
                    </a:fld>
                    <a:endParaRPr lang="en-US" baseline="0" dirty="0" smtClean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FC7-423A-9DE6-66BB2AFBF0B3}"/>
                </c:ext>
              </c:extLst>
            </c:dLbl>
            <c:dLbl>
              <c:idx val="1"/>
              <c:layout>
                <c:manualLayout>
                  <c:x val="-1.8091996441840272E-2"/>
                  <c:y val="3.400959618413552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lt1"/>
                        </a:solidFill>
                        <a:latin typeface="+mj-lt"/>
                        <a:ea typeface="+mn-ea"/>
                        <a:cs typeface="+mn-cs"/>
                      </a:defRPr>
                    </a:pPr>
                    <a:r>
                      <a:rPr lang="en-US" baseline="0" dirty="0" smtClean="0"/>
                      <a:t>No change; </a:t>
                    </a:r>
                    <a:fld id="{16A8AC87-52C7-4CDB-A355-EA44D0F476E3}" type="VALUE">
                      <a:rPr lang="en-US" baseline="0"/>
                      <a:pPr>
                        <a:defRPr sz="1600" b="1" i="0" u="none" strike="noStrike" kern="1200" baseline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defRPr>
                      </a:pPr>
                      <a:t>[ЗНАЧЕННЯ]</a:t>
                    </a:fld>
                    <a:endParaRPr lang="en-US" baseline="0" dirty="0" smtClean="0"/>
                  </a:p>
                </c:rich>
              </c:tx>
              <c:spPr>
                <a:solidFill>
                  <a:schemeClr val="accent1">
                    <a:lumMod val="75000"/>
                  </a:schemeClr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FC7-423A-9DE6-66BB2AFBF0B3}"/>
                </c:ext>
              </c:extLst>
            </c:dLbl>
            <c:dLbl>
              <c:idx val="2"/>
              <c:layout>
                <c:manualLayout>
                  <c:x val="0.17060151689685876"/>
                  <c:y val="2.0908211909507713E-3"/>
                </c:manualLayout>
              </c:layout>
              <c:spPr>
                <a:solidFill>
                  <a:schemeClr val="accent1">
                    <a:lumMod val="75000"/>
                  </a:schemeClr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lt1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FC7-423A-9DE6-66BB2AFBF0B3}"/>
                </c:ext>
              </c:extLst>
            </c:dLbl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j-lt"/>
                    <a:ea typeface="+mn-ea"/>
                    <a:cs typeface="+mn-cs"/>
                  </a:defRPr>
                </a:pPr>
                <a:endParaRPr lang="uk-UA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Аркуш1!$A$2:$A$4</c:f>
              <c:strCache>
                <c:ptCount val="2"/>
                <c:pt idx="0">
                  <c:v>Зниження тонусу</c:v>
                </c:pt>
                <c:pt idx="1">
                  <c:v>Без змін</c:v>
                </c:pt>
              </c:strCache>
            </c:strRef>
          </c:cat>
          <c:val>
            <c:numRef>
              <c:f>Аркуш1!$B$2:$B$4</c:f>
              <c:numCache>
                <c:formatCode>0%</c:formatCode>
                <c:ptCount val="3"/>
                <c:pt idx="0">
                  <c:v>0.93</c:v>
                </c:pt>
                <c:pt idx="1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FC7-423A-9DE6-66BB2AFBF0B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uk-U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Стовпець1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Аркуш1!$A$2:$A$3</c:f>
              <c:strCache>
                <c:ptCount val="2"/>
                <c:pt idx="0">
                  <c:v>Active range of motion</c:v>
                </c:pt>
                <c:pt idx="1">
                  <c:v>Passive range of motion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0.84</c:v>
                </c:pt>
                <c:pt idx="1">
                  <c:v>0.92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77-4FCA-85AA-C37135D5887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520320"/>
        <c:axId val="155848064"/>
      </c:barChart>
      <c:catAx>
        <c:axId val="46520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uk-UA"/>
          </a:p>
        </c:txPr>
        <c:crossAx val="155848064"/>
        <c:crosses val="autoZero"/>
        <c:auto val="1"/>
        <c:lblAlgn val="ctr"/>
        <c:lblOffset val="100"/>
        <c:noMultiLvlLbl val="0"/>
      </c:catAx>
      <c:valAx>
        <c:axId val="15584806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uk-UA"/>
          </a:p>
        </c:txPr>
        <c:crossAx val="46520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 b="1">
          <a:latin typeface="+mj-lt"/>
        </a:defRPr>
      </a:pPr>
      <a:endParaRPr lang="uk-U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Development of Motor Skills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0%" sourceLinked="0"/>
            <c:spPr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Аркуш1!$A$2:$A$6</c:f>
              <c:strCache>
                <c:ptCount val="5"/>
                <c:pt idx="0">
                  <c:v>Head control GMFCS IV-V </c:v>
                </c:pt>
                <c:pt idx="1">
                  <c:v>Crawling    GMFCS III </c:v>
                </c:pt>
                <c:pt idx="2">
                  <c:v>Sitting         GMFCS II-III </c:v>
                </c:pt>
                <c:pt idx="3">
                  <c:v>Standing     GMFCS III </c:v>
                </c:pt>
                <c:pt idx="4">
                  <c:v>Walking            GMFCS I-III </c:v>
                </c:pt>
              </c:strCache>
            </c:strRef>
          </c:cat>
          <c:val>
            <c:numRef>
              <c:f>Аркуш1!$B$2:$B$6</c:f>
              <c:numCache>
                <c:formatCode>0.0%</c:formatCode>
                <c:ptCount val="5"/>
                <c:pt idx="0">
                  <c:v>0.27200000000000002</c:v>
                </c:pt>
                <c:pt idx="1">
                  <c:v>0.155</c:v>
                </c:pt>
                <c:pt idx="2">
                  <c:v>0.48599999999999999</c:v>
                </c:pt>
                <c:pt idx="3">
                  <c:v>0.67700000000000005</c:v>
                </c:pt>
                <c:pt idx="4">
                  <c:v>0.627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AC-4333-9219-392E244645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1"/>
        <c:overlap val="-27"/>
        <c:axId val="46649344"/>
        <c:axId val="155850368"/>
      </c:barChart>
      <c:catAx>
        <c:axId val="46649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155850368"/>
        <c:crosses val="autoZero"/>
        <c:auto val="1"/>
        <c:lblAlgn val="ctr"/>
        <c:lblOffset val="100"/>
        <c:noMultiLvlLbl val="0"/>
      </c:catAx>
      <c:valAx>
        <c:axId val="155850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uk-UA"/>
          </a:p>
        </c:txPr>
        <c:crossAx val="46649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Розвиток інших функцій у пацієнтів з ДЦП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numFmt formatCode="0%" sourceLinked="0"/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uk-UA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Аркуш1!$A$2:$A$5</c:f>
              <c:strCache>
                <c:ptCount val="4"/>
                <c:pt idx="0">
                  <c:v>Psycho-emotional state</c:v>
                </c:pt>
                <c:pt idx="1">
                  <c:v>Hand function</c:v>
                </c:pt>
                <c:pt idx="2">
                  <c:v>Autonomic NS functions</c:v>
                </c:pt>
                <c:pt idx="3">
                  <c:v>Speech</c:v>
                </c:pt>
              </c:strCache>
            </c:strRef>
          </c:cat>
          <c:val>
            <c:numRef>
              <c:f>Аркуш1!$B$2:$B$5</c:f>
              <c:numCache>
                <c:formatCode>0.0%</c:formatCode>
                <c:ptCount val="4"/>
                <c:pt idx="0">
                  <c:v>0.82499999999999996</c:v>
                </c:pt>
                <c:pt idx="1">
                  <c:v>0.32</c:v>
                </c:pt>
                <c:pt idx="2">
                  <c:v>0.22500000000000001</c:v>
                </c:pt>
                <c:pt idx="3">
                  <c:v>0.10100000000000001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5F-43AC-9B99-CAAED8EC08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3"/>
        <c:axId val="47330304"/>
        <c:axId val="35807232"/>
      </c:barChart>
      <c:catAx>
        <c:axId val="47330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35807232"/>
        <c:crosses val="autoZero"/>
        <c:auto val="1"/>
        <c:lblAlgn val="ctr"/>
        <c:lblOffset val="100"/>
        <c:noMultiLvlLbl val="0"/>
      </c:catAx>
      <c:valAx>
        <c:axId val="358072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uk-UA"/>
          </a:p>
        </c:txPr>
        <c:crossAx val="47330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206" cy="33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4655" y="0"/>
            <a:ext cx="4301206" cy="33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34247"/>
            <a:ext cx="4301206" cy="33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4655" y="6334247"/>
            <a:ext cx="4301206" cy="33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C0C36D0-9753-4AEB-B75C-97F29BDF33E9}" type="slidenum">
              <a:rPr lang="ru-RU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756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206" cy="33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4655" y="0"/>
            <a:ext cx="4301206" cy="33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97238" y="500063"/>
            <a:ext cx="3333750" cy="2500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586" y="3168191"/>
            <a:ext cx="7943053" cy="3000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34247"/>
            <a:ext cx="4301206" cy="33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4655" y="6334247"/>
            <a:ext cx="4301206" cy="33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39C8308-FF88-48EF-84B9-75616598DB8B}" type="slidenum">
              <a:rPr lang="ru-RU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3687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509192-639E-41E2-BF1D-8E77A47D9CBF}" type="slidenum">
              <a:rPr lang="ru-RU"/>
              <a:pPr/>
              <a:t>1</a:t>
            </a:fld>
            <a:endParaRPr lang="ru-RU"/>
          </a:p>
        </p:txBody>
      </p:sp>
      <p:sp>
        <p:nvSpPr>
          <p:cNvPr id="449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54375" y="514350"/>
            <a:ext cx="3333750" cy="2500313"/>
          </a:xfrm>
          <a:ln/>
        </p:spPr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448" y="4572602"/>
            <a:ext cx="7281329" cy="189814"/>
          </a:xfrm>
        </p:spPr>
        <p:txBody>
          <a:bodyPr lIns="87596" tIns="43797" rIns="87596" bIns="43797"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3777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A7FED-388F-40D2-9AAA-CA1210A815F9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9385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A7FED-388F-40D2-9AAA-CA1210A815F9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8037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Efficacy of spinal manipulation and mobilization for low back pain and neck pain: a systematic review and best evidence synthesis</a:t>
            </a:r>
          </a:p>
          <a:p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Bronfort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Gert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Spine Journal , Volume 4 , Issue 3 , 335 - 356</a:t>
            </a:r>
          </a:p>
          <a:p>
            <a:endParaRPr lang="en-US" dirty="0" smtClean="0"/>
          </a:p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A7FED-388F-40D2-9AAA-CA1210A815F9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5987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6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29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uk-UA" altLang="en-US" noProof="0" smtClean="0"/>
              <a:t>Образец заголовка</a:t>
            </a:r>
          </a:p>
        </p:txBody>
      </p:sp>
      <p:sp>
        <p:nvSpPr>
          <p:cNvPr id="5529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uk-UA" altLang="en-US" noProof="0" smtClean="0"/>
              <a:t>Образец подзаголовка</a:t>
            </a:r>
          </a:p>
        </p:txBody>
      </p:sp>
      <p:sp>
        <p:nvSpPr>
          <p:cNvPr id="55296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55296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553000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1749168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2229621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19263"/>
            <a:ext cx="4038600" cy="21288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4000500"/>
            <a:ext cx="4038600" cy="2130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500456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10051309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Заголовок, два об'єкти та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350" y="277815"/>
            <a:ext cx="7283450" cy="11398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half" idx="3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6" name="Місце для дати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7" name="Місце для нижнього колонтитула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8" name="Місце для номера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54E671F-2F4F-4142-B126-D5C8C4C962E5}" type="slidenum">
              <a:rPr lang="uk-UA" altLang="uk-UA"/>
              <a:pPr/>
              <a:t>‹№›</a:t>
            </a:fld>
            <a:endParaRPr lang="uk-UA" altLang="uk-UA"/>
          </a:p>
        </p:txBody>
      </p:sp>
    </p:spTree>
    <p:extLst>
      <p:ext uri="{BB962C8B-B14F-4D97-AF65-F5344CB8AC3E}">
        <p14:creationId xmlns:p14="http://schemas.microsoft.com/office/powerpoint/2010/main" val="2772742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48488" y="6597650"/>
            <a:ext cx="2133600" cy="1889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В</a:t>
            </a:r>
            <a:r>
              <a:rPr lang="ru-RU" altLang="en-US"/>
              <a:t>.Козявки</a:t>
            </a:r>
            <a:r>
              <a:rPr lang="en-US" altLang="en-US"/>
              <a:t>н,</a:t>
            </a:r>
            <a:r>
              <a:rPr lang="uk-UA" altLang="en-US"/>
              <a:t> 201</a:t>
            </a:r>
            <a:r>
              <a:rPr lang="en-US" altLang="en-US"/>
              <a:t>1</a:t>
            </a:r>
            <a:r>
              <a:rPr lang="uk-UA" altLang="en-US"/>
              <a:t>         </a:t>
            </a:r>
            <a:fld id="{7E1C926C-1D48-4971-92B2-C8236A84A3B6}" type="slidenum">
              <a:rPr lang="uk-UA" altLang="en-US"/>
              <a:pPr/>
              <a:t>‹№›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2757565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653662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506843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1643507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3541975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14743132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3304161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2207471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 dirty="0" err="1" smtClean="0"/>
              <a:t>Образец</a:t>
            </a:r>
            <a:r>
              <a:rPr lang="uk-UA" altLang="en-US" dirty="0" smtClean="0"/>
              <a:t> заголовка</a:t>
            </a:r>
          </a:p>
        </p:txBody>
      </p:sp>
      <p:sp>
        <p:nvSpPr>
          <p:cNvPr id="55194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 smtClean="0"/>
              <a:t>Образец текста</a:t>
            </a:r>
          </a:p>
          <a:p>
            <a:pPr lvl="1"/>
            <a:r>
              <a:rPr lang="uk-UA" altLang="en-US" smtClean="0"/>
              <a:t>Второй уровень</a:t>
            </a:r>
          </a:p>
          <a:p>
            <a:pPr lvl="2"/>
            <a:r>
              <a:rPr lang="uk-UA" altLang="en-US" smtClean="0"/>
              <a:t>Третий уровень</a:t>
            </a:r>
          </a:p>
          <a:p>
            <a:pPr lvl="3"/>
            <a:r>
              <a:rPr lang="uk-UA" altLang="en-US" smtClean="0"/>
              <a:t>Четвертый уровень</a:t>
            </a:r>
          </a:p>
          <a:p>
            <a:pPr lvl="4"/>
            <a:r>
              <a:rPr lang="uk-UA" altLang="en-US" smtClean="0"/>
              <a:t>Пятый уровень</a:t>
            </a:r>
          </a:p>
        </p:txBody>
      </p:sp>
      <p:sp>
        <p:nvSpPr>
          <p:cNvPr id="5519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uk-UA" altLang="en-US"/>
          </a:p>
        </p:txBody>
      </p:sp>
      <p:sp>
        <p:nvSpPr>
          <p:cNvPr id="5519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uk-UA" altLang="en-US"/>
          </a:p>
        </p:txBody>
      </p:sp>
      <p:pic>
        <p:nvPicPr>
          <p:cNvPr id="40" name="Picture 2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61024"/>
            <a:ext cx="1669767" cy="6203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7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Helvetica" panose="020B0604020202020204" pitchFamily="34" charset="0"/>
          <a:ea typeface="+mj-ea"/>
          <a:cs typeface="Helvetica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ChangeArrowheads="1"/>
          </p:cNvSpPr>
          <p:nvPr/>
        </p:nvSpPr>
        <p:spPr bwMode="auto">
          <a:xfrm>
            <a:off x="0" y="3581400"/>
            <a:ext cx="9144000" cy="76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/>
          <a:p>
            <a:endParaRPr lang="en-US" dirty="0"/>
          </a:p>
        </p:txBody>
      </p:sp>
      <p:sp>
        <p:nvSpPr>
          <p:cNvPr id="448515" name="Rectangle 3"/>
          <p:cNvSpPr>
            <a:spLocks noChangeArrowheads="1"/>
          </p:cNvSpPr>
          <p:nvPr/>
        </p:nvSpPr>
        <p:spPr bwMode="auto">
          <a:xfrm>
            <a:off x="0" y="3733800"/>
            <a:ext cx="9144000" cy="76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folHlink"/>
              </a:gs>
              <a:gs pos="100000">
                <a:schemeClr val="bg2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/>
          <a:p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6440" y="1124744"/>
            <a:ext cx="6558160" cy="2133600"/>
          </a:xfrm>
        </p:spPr>
        <p:txBody>
          <a:bodyPr/>
          <a:lstStyle/>
          <a:p>
            <a:pPr algn="ctr"/>
            <a:r>
              <a:rPr lang="en-US" sz="2800" dirty="0" smtClean="0">
                <a:latin typeface="Arial Narrow" panose="020B0606020202030204" pitchFamily="34" charset="0"/>
              </a:rPr>
              <a:t>Changes of Motor Development in Children </a:t>
            </a:r>
            <a:r>
              <a:rPr lang="en-US" sz="2800" dirty="0">
                <a:latin typeface="Arial Narrow" panose="020B0606020202030204" pitchFamily="34" charset="0"/>
              </a:rPr>
              <a:t>W</a:t>
            </a:r>
            <a:r>
              <a:rPr lang="en-US" sz="2800" dirty="0" smtClean="0">
                <a:latin typeface="Arial Narrow" panose="020B0606020202030204" pitchFamily="34" charset="0"/>
              </a:rPr>
              <a:t>ith </a:t>
            </a:r>
            <a:r>
              <a:rPr lang="en-US" sz="2800" dirty="0">
                <a:latin typeface="Arial Narrow" panose="020B0606020202030204" pitchFamily="34" charset="0"/>
              </a:rPr>
              <a:t>C</a:t>
            </a:r>
            <a:r>
              <a:rPr lang="en-US" sz="2800" dirty="0" smtClean="0">
                <a:latin typeface="Arial Narrow" panose="020B0606020202030204" pitchFamily="34" charset="0"/>
              </a:rPr>
              <a:t>erebral </a:t>
            </a:r>
            <a:r>
              <a:rPr lang="en-US" sz="2800" dirty="0">
                <a:latin typeface="Arial Narrow" panose="020B0606020202030204" pitchFamily="34" charset="0"/>
              </a:rPr>
              <a:t>P</a:t>
            </a:r>
            <a:r>
              <a:rPr lang="en-US" sz="2800" dirty="0" smtClean="0">
                <a:latin typeface="Arial Narrow" panose="020B0606020202030204" pitchFamily="34" charset="0"/>
              </a:rPr>
              <a:t>alsy </a:t>
            </a:r>
            <a:r>
              <a:rPr lang="en-US" sz="2800" dirty="0">
                <a:latin typeface="Arial Narrow" panose="020B0606020202030204" pitchFamily="34" charset="0"/>
              </a:rPr>
              <a:t>U</a:t>
            </a:r>
            <a:r>
              <a:rPr lang="en-US" sz="2800" dirty="0" smtClean="0">
                <a:latin typeface="Arial Narrow" panose="020B0606020202030204" pitchFamily="34" charset="0"/>
              </a:rPr>
              <a:t>ndergoing </a:t>
            </a:r>
            <a:r>
              <a:rPr lang="en-US" sz="2800" dirty="0">
                <a:latin typeface="Arial Narrow" panose="020B0606020202030204" pitchFamily="34" charset="0"/>
              </a:rPr>
              <a:t>R</a:t>
            </a:r>
            <a:r>
              <a:rPr lang="en-US" sz="2800" dirty="0" smtClean="0">
                <a:latin typeface="Arial Narrow" panose="020B0606020202030204" pitchFamily="34" charset="0"/>
              </a:rPr>
              <a:t>ehabilitation </a:t>
            </a:r>
            <a:r>
              <a:rPr lang="en-US" sz="2800" dirty="0">
                <a:latin typeface="Arial Narrow" panose="020B0606020202030204" pitchFamily="34" charset="0"/>
              </a:rPr>
              <a:t>A</a:t>
            </a:r>
            <a:r>
              <a:rPr lang="en-US" sz="2800" dirty="0" smtClean="0">
                <a:latin typeface="Arial Narrow" panose="020B0606020202030204" pitchFamily="34" charset="0"/>
              </a:rPr>
              <a:t>ccording to the Professor </a:t>
            </a:r>
            <a:r>
              <a:rPr lang="en-US" sz="2800" dirty="0" err="1" smtClean="0">
                <a:latin typeface="Arial Narrow" panose="020B0606020202030204" pitchFamily="34" charset="0"/>
              </a:rPr>
              <a:t>Kozyavkin</a:t>
            </a:r>
            <a:r>
              <a:rPr lang="en-US" sz="2800" dirty="0" smtClean="0">
                <a:latin typeface="Arial Narrow" panose="020B0606020202030204" pitchFamily="34" charset="0"/>
              </a:rPr>
              <a:t> Method: A Retrospective </a:t>
            </a:r>
            <a:r>
              <a:rPr lang="en-US" sz="2800" dirty="0">
                <a:latin typeface="Arial Narrow" panose="020B0606020202030204" pitchFamily="34" charset="0"/>
              </a:rPr>
              <a:t>S</a:t>
            </a:r>
            <a:r>
              <a:rPr lang="en-US" sz="2800" dirty="0" smtClean="0">
                <a:latin typeface="Arial Narrow" panose="020B0606020202030204" pitchFamily="34" charset="0"/>
              </a:rPr>
              <a:t>tudy</a:t>
            </a:r>
            <a:endParaRPr lang="uk-UA" sz="2800" dirty="0">
              <a:latin typeface="Arial Narrow" panose="020B0606020202030204" pitchFamily="34" charset="0"/>
            </a:endParaRPr>
          </a:p>
        </p:txBody>
      </p:sp>
      <p:sp>
        <p:nvSpPr>
          <p:cNvPr id="44852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319864" y="3980656"/>
            <a:ext cx="6846192" cy="2362200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uk-UA" sz="2400" b="1" dirty="0" err="1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Kozyavkin</a:t>
            </a:r>
            <a:r>
              <a:rPr lang="en-US" altLang="uk-UA" sz="24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 V.</a:t>
            </a:r>
            <a:r>
              <a:rPr lang="uk-UA" altLang="uk-UA" sz="24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, </a:t>
            </a:r>
            <a:r>
              <a:rPr lang="en-US" altLang="uk-UA" sz="2400" b="1" dirty="0" err="1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Lysovych</a:t>
            </a:r>
            <a:r>
              <a:rPr lang="uk-UA" altLang="uk-UA" sz="24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 </a:t>
            </a:r>
            <a:r>
              <a:rPr lang="en-US" altLang="uk-UA" sz="24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V</a:t>
            </a:r>
            <a:r>
              <a:rPr lang="uk-UA" altLang="uk-UA" sz="24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.</a:t>
            </a:r>
            <a:r>
              <a:rPr lang="ru-RU" altLang="uk-UA" sz="24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, </a:t>
            </a:r>
            <a:endParaRPr lang="en-US" altLang="uk-UA" sz="2400" b="1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  <a:cs typeface="Helvetica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uk-UA" sz="2400" b="1" dirty="0" err="1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Kushnir</a:t>
            </a:r>
            <a:r>
              <a:rPr lang="ru-RU" altLang="uk-UA" sz="24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 </a:t>
            </a:r>
            <a:r>
              <a:rPr lang="en-US" altLang="uk-UA" sz="24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A., </a:t>
            </a:r>
            <a:r>
              <a:rPr lang="en-US" altLang="uk-UA" sz="2400" b="1" dirty="0" err="1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Kachmar</a:t>
            </a:r>
            <a:r>
              <a:rPr lang="uk-UA" altLang="uk-UA" sz="24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 </a:t>
            </a:r>
            <a:r>
              <a:rPr lang="en-US" altLang="uk-UA" sz="24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O</a:t>
            </a:r>
            <a:r>
              <a:rPr lang="uk-UA" altLang="uk-UA" sz="24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., </a:t>
            </a:r>
            <a:r>
              <a:rPr lang="en-US" altLang="uk-UA" sz="2400" b="1" dirty="0" err="1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Matiushenko</a:t>
            </a:r>
            <a:r>
              <a:rPr lang="uk-UA" altLang="uk-UA" sz="24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 О</a:t>
            </a:r>
            <a:r>
              <a:rPr lang="en-US" altLang="uk-UA" sz="24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/>
            </a:pPr>
            <a:endParaRPr lang="ru-RU" altLang="uk-UA" sz="2800" b="1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  <a:cs typeface="Helvetica" panose="020B0604020202020204" pitchFamily="34" charset="0"/>
            </a:endParaRPr>
          </a:p>
          <a:p>
            <a:pPr algn="ctr" defTabSz="685800" eaLnBrk="1" fontAlgn="auto" hangingPunct="1">
              <a:lnSpc>
                <a:spcPct val="100000"/>
              </a:lnSpc>
              <a:spcBef>
                <a:spcPts val="0"/>
              </a:spcBef>
              <a:buSzPct val="80000"/>
              <a:defRPr/>
            </a:pPr>
            <a:r>
              <a:rPr lang="en-US" altLang="uk-UA" sz="24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International Clinic of </a:t>
            </a:r>
            <a:r>
              <a:rPr lang="en-US" altLang="uk-UA" sz="2400" b="1" dirty="0" err="1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Rehabilitaiton</a:t>
            </a:r>
            <a:r>
              <a:rPr lang="ru-RU" altLang="uk-UA" sz="24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 </a:t>
            </a:r>
            <a:endParaRPr lang="en-US" altLang="uk-UA" sz="2400" b="1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  <a:cs typeface="Helvetica" panose="020B0604020202020204" pitchFamily="34" charset="0"/>
            </a:endParaRPr>
          </a:p>
          <a:p>
            <a:pPr algn="ctr" defTabSz="685800" eaLnBrk="1" fontAlgn="auto" hangingPunct="1">
              <a:lnSpc>
                <a:spcPct val="100000"/>
              </a:lnSpc>
              <a:spcBef>
                <a:spcPts val="0"/>
              </a:spcBef>
              <a:buSzPct val="80000"/>
              <a:defRPr/>
            </a:pPr>
            <a:r>
              <a:rPr lang="ru-RU" altLang="uk-UA" sz="24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(</a:t>
            </a:r>
            <a:r>
              <a:rPr lang="en-US" altLang="uk-UA" sz="2400" b="1" dirty="0" err="1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Truskavets</a:t>
            </a:r>
            <a:r>
              <a:rPr lang="ru-RU" altLang="uk-UA" sz="24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, </a:t>
            </a:r>
            <a:r>
              <a:rPr lang="en-US" altLang="uk-UA" sz="24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Ukraine</a:t>
            </a:r>
            <a:r>
              <a:rPr lang="ru-RU" altLang="uk-UA" sz="24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)</a:t>
            </a:r>
            <a:endParaRPr lang="en-US" altLang="uk-UA" sz="24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  <a:cs typeface="Helvetica" panose="020B0604020202020204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4465" y="0"/>
            <a:ext cx="3299535" cy="12259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731117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29769" y="2057400"/>
            <a:ext cx="7832136" cy="4489704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34290" indent="0">
              <a:buNone/>
            </a:pPr>
            <a:endParaRPr lang="uk-UA" dirty="0"/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731153"/>
              </p:ext>
            </p:extLst>
          </p:nvPr>
        </p:nvGraphicFramePr>
        <p:xfrm>
          <a:off x="429769" y="980728"/>
          <a:ext cx="8460432" cy="52543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7017">
                  <a:extLst>
                    <a:ext uri="{9D8B030D-6E8A-4147-A177-3AD203B41FA5}">
                      <a16:colId xmlns:a16="http://schemas.microsoft.com/office/drawing/2014/main" val="2275961087"/>
                    </a:ext>
                  </a:extLst>
                </a:gridCol>
                <a:gridCol w="4643415">
                  <a:extLst>
                    <a:ext uri="{9D8B030D-6E8A-4147-A177-3AD203B41FA5}">
                      <a16:colId xmlns:a16="http://schemas.microsoft.com/office/drawing/2014/main" val="3049953311"/>
                    </a:ext>
                  </a:extLst>
                </a:gridCol>
              </a:tblGrid>
              <a:tr h="863594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Studied Parameters</a:t>
                      </a:r>
                      <a:endParaRPr lang="uk-UA" sz="28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sz="28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Description</a:t>
                      </a:r>
                      <a:endParaRPr lang="uk-UA" sz="28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122953"/>
                  </a:ext>
                </a:extLst>
              </a:tr>
              <a:tr h="730120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Arial Narrow" panose="020B0606020202030204" pitchFamily="34" charset="0"/>
                        </a:rPr>
                        <a:t>Muscle tone</a:t>
                      </a:r>
                      <a:endParaRPr lang="uk-UA" sz="24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 dirty="0" smtClean="0">
                          <a:latin typeface="Arial Narrow" panose="020B0606020202030204" pitchFamily="34" charset="0"/>
                        </a:rPr>
                        <a:t>Measured</a:t>
                      </a:r>
                      <a:r>
                        <a:rPr lang="en-US" sz="2000" b="0" baseline="0" dirty="0" smtClean="0">
                          <a:latin typeface="Arial Narrow" panose="020B0606020202030204" pitchFamily="34" charset="0"/>
                        </a:rPr>
                        <a:t> by medical doctor according to the modified Ashworth scale (MAS)</a:t>
                      </a:r>
                      <a:endParaRPr lang="uk-UA" sz="2000" b="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746830"/>
                  </a:ext>
                </a:extLst>
              </a:tr>
              <a:tr h="786388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Arial Narrow" panose="020B0606020202030204" pitchFamily="34" charset="0"/>
                        </a:rPr>
                        <a:t>Range of Active and</a:t>
                      </a:r>
                      <a:r>
                        <a:rPr lang="en-US" sz="2400" b="1" baseline="0" dirty="0" smtClean="0">
                          <a:latin typeface="Arial Narrow" panose="020B0606020202030204" pitchFamily="34" charset="0"/>
                        </a:rPr>
                        <a:t> Passive Motion</a:t>
                      </a:r>
                      <a:endParaRPr lang="uk-UA" sz="24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 dirty="0" smtClean="0">
                          <a:latin typeface="Arial Narrow" panose="020B0606020202030204" pitchFamily="34" charset="0"/>
                        </a:rPr>
                        <a:t>Goniometric</a:t>
                      </a:r>
                      <a:r>
                        <a:rPr lang="en-US" sz="2000" b="0" baseline="0" dirty="0" smtClean="0">
                          <a:latin typeface="Arial Narrow" panose="020B0606020202030204" pitchFamily="34" charset="0"/>
                        </a:rPr>
                        <a:t> measurements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of the shoulder, elbow, wrist, hip, knee, and ankle joints</a:t>
                      </a:r>
                      <a:r>
                        <a:rPr lang="en-US" sz="2000" b="0" baseline="0" dirty="0" smtClean="0">
                          <a:latin typeface="Arial Narrow" panose="020B0606020202030204" pitchFamily="34" charset="0"/>
                        </a:rPr>
                        <a:t> </a:t>
                      </a:r>
                      <a:endParaRPr lang="uk-UA" sz="2000" b="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8538033"/>
                  </a:ext>
                </a:extLst>
              </a:tr>
              <a:tr h="730120">
                <a:tc>
                  <a:txBody>
                    <a:bodyPr/>
                    <a:lstStyle/>
                    <a:p>
                      <a:pPr algn="l"/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Gross motor functions</a:t>
                      </a:r>
                      <a:endParaRPr lang="uk-UA" sz="24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Video</a:t>
                      </a: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recording of the h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ead control, crawling, sitting, standing, walking</a:t>
                      </a:r>
                      <a:endParaRPr lang="uk-UA" sz="2000" b="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1954665"/>
                  </a:ext>
                </a:extLst>
              </a:tr>
              <a:tr h="436882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Hand function</a:t>
                      </a:r>
                      <a:endParaRPr lang="ru-RU" sz="2400" b="1" kern="12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 dirty="0" smtClean="0">
                          <a:latin typeface="Arial Narrow" panose="020B0606020202030204" pitchFamily="34" charset="0"/>
                        </a:rPr>
                        <a:t>How</a:t>
                      </a:r>
                      <a:r>
                        <a:rPr lang="en-US" sz="2000" b="0" baseline="0" dirty="0" smtClean="0">
                          <a:latin typeface="Arial Narrow" panose="020B0606020202030204" pitchFamily="34" charset="0"/>
                        </a:rPr>
                        <a:t> the m</a:t>
                      </a:r>
                      <a:r>
                        <a:rPr lang="en-US" sz="2000" b="0" dirty="0" smtClean="0">
                          <a:latin typeface="Arial Narrow" panose="020B0606020202030204" pitchFamily="34" charset="0"/>
                        </a:rPr>
                        <a:t>anual ability has changed</a:t>
                      </a:r>
                      <a:endParaRPr lang="uk-UA" sz="2000" b="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879775"/>
                  </a:ext>
                </a:extLst>
              </a:tr>
              <a:tr h="644477">
                <a:tc>
                  <a:txBody>
                    <a:bodyPr/>
                    <a:lstStyle/>
                    <a:p>
                      <a:pPr algn="l"/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Speech and emotional</a:t>
                      </a:r>
                      <a:r>
                        <a:rPr lang="en-US" sz="2400" b="1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state</a:t>
                      </a:r>
                      <a:endParaRPr lang="uk-UA" sz="24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Changes of speech, quality of sleep, mood</a:t>
                      </a:r>
                      <a:endParaRPr lang="uk-UA" sz="2000" b="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328149"/>
                  </a:ext>
                </a:extLst>
              </a:tr>
              <a:tr h="961140">
                <a:tc>
                  <a:txBody>
                    <a:bodyPr/>
                    <a:lstStyle/>
                    <a:p>
                      <a:pPr algn="l"/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Autonomic NS functions</a:t>
                      </a:r>
                      <a:endParaRPr lang="uk-UA" sz="24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Changes</a:t>
                      </a: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of s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alivation, perspiration, body temperature</a:t>
                      </a:r>
                      <a:endParaRPr lang="uk-UA" sz="2000" b="0" dirty="0" smtClean="0">
                        <a:latin typeface="Arial Narrow" panose="020B0606020202030204" pitchFamily="34" charset="0"/>
                      </a:endParaRPr>
                    </a:p>
                    <a:p>
                      <a:pPr algn="l"/>
                      <a:endParaRPr lang="uk-UA" sz="2000" b="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239487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69473" y="188640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Electronic patient card extracts  </a:t>
            </a: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85965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idx="1"/>
          </p:nvPr>
        </p:nvSpPr>
        <p:spPr>
          <a:xfrm>
            <a:off x="722313" y="2564905"/>
            <a:ext cx="7772400" cy="1584175"/>
          </a:xfrm>
        </p:spPr>
        <p:txBody>
          <a:bodyPr/>
          <a:lstStyle/>
          <a:p>
            <a:pPr algn="ctr"/>
            <a:r>
              <a:rPr lang="en-US" sz="54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Results</a:t>
            </a:r>
            <a:endParaRPr lang="ru-RU" sz="5400" b="1" dirty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6522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>
            <p:extLst>
              <p:ext uri="{D42A27DB-BD31-4B8C-83A1-F6EECF244321}">
                <p14:modId xmlns:p14="http://schemas.microsoft.com/office/powerpoint/2010/main" val="2636145004"/>
              </p:ext>
            </p:extLst>
          </p:nvPr>
        </p:nvGraphicFramePr>
        <p:xfrm>
          <a:off x="1584484" y="1501671"/>
          <a:ext cx="5849588" cy="48023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2"/>
          <p:cNvSpPr txBox="1">
            <a:spLocks/>
          </p:cNvSpPr>
          <p:nvPr/>
        </p:nvSpPr>
        <p:spPr>
          <a:xfrm>
            <a:off x="1584484" y="332656"/>
            <a:ext cx="6285966" cy="153382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chemeClr val="tx2"/>
                </a:solidFill>
              </a:rPr>
              <a:t>Change of the Muscle Tone in </a:t>
            </a:r>
          </a:p>
          <a:p>
            <a:pPr algn="ctr"/>
            <a:r>
              <a:rPr lang="en-US" sz="2800" b="1" dirty="0" smtClean="0">
                <a:solidFill>
                  <a:schemeClr val="tx2"/>
                </a:solidFill>
              </a:rPr>
              <a:t>Patients With Spastic Cerebral Palsy</a:t>
            </a:r>
            <a:endParaRPr lang="ru-RU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63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7543800" cy="115699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Changes of the Active and Passive </a:t>
            </a:r>
            <a:br>
              <a:rPr lang="en-US" dirty="0" smtClean="0">
                <a:latin typeface="Arial Narrow" panose="020B0606020202030204" pitchFamily="34" charset="0"/>
              </a:rPr>
            </a:br>
            <a:r>
              <a:rPr lang="en-US" dirty="0" smtClean="0">
                <a:latin typeface="Arial Narrow" panose="020B0606020202030204" pitchFamily="34" charset="0"/>
              </a:rPr>
              <a:t>Range of Motion in Spastic Cerebral Palsy</a:t>
            </a:r>
            <a:endParaRPr lang="uk-UA" dirty="0">
              <a:latin typeface="Arial Narrow" panose="020B0606020202030204" pitchFamily="34" charset="0"/>
            </a:endParaRPr>
          </a:p>
        </p:txBody>
      </p:sp>
      <p:graphicFrame>
        <p:nvGraphicFramePr>
          <p:cNvPr id="10" name="Місце для вмісту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9613943"/>
              </p:ext>
            </p:extLst>
          </p:nvPr>
        </p:nvGraphicFramePr>
        <p:xfrm>
          <a:off x="822325" y="1846263"/>
          <a:ext cx="75438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395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" y="89020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sz="1350" dirty="0"/>
          </a:p>
        </p:txBody>
      </p:sp>
      <p:graphicFrame>
        <p:nvGraphicFramePr>
          <p:cNvPr id="3" name="Діаграма 2"/>
          <p:cNvGraphicFramePr/>
          <p:nvPr>
            <p:extLst>
              <p:ext uri="{D42A27DB-BD31-4B8C-83A1-F6EECF244321}">
                <p14:modId xmlns:p14="http://schemas.microsoft.com/office/powerpoint/2010/main" val="1344716062"/>
              </p:ext>
            </p:extLst>
          </p:nvPr>
        </p:nvGraphicFramePr>
        <p:xfrm>
          <a:off x="685800" y="1521619"/>
          <a:ext cx="8019287" cy="4586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Development of Gross Motor Functions in Patients With CP</a:t>
            </a:r>
            <a:endParaRPr lang="uk-UA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77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іаграма 3"/>
          <p:cNvGraphicFramePr/>
          <p:nvPr>
            <p:extLst>
              <p:ext uri="{D42A27DB-BD31-4B8C-83A1-F6EECF244321}">
                <p14:modId xmlns:p14="http://schemas.microsoft.com/office/powerpoint/2010/main" val="1821619868"/>
              </p:ext>
            </p:extLst>
          </p:nvPr>
        </p:nvGraphicFramePr>
        <p:xfrm>
          <a:off x="1051560" y="1737360"/>
          <a:ext cx="6995160" cy="4407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Заголовок 2"/>
          <p:cNvSpPr txBox="1">
            <a:spLocks/>
          </p:cNvSpPr>
          <p:nvPr/>
        </p:nvSpPr>
        <p:spPr>
          <a:xfrm>
            <a:off x="1552746" y="544853"/>
            <a:ext cx="6285966" cy="140928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Development of Other Functions in </a:t>
            </a:r>
          </a:p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Patients With Cerebral Palsy</a:t>
            </a:r>
            <a:endParaRPr lang="ru-RU" sz="2800" b="1" dirty="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59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1" y="185394"/>
            <a:ext cx="7406640" cy="1356360"/>
          </a:xfrm>
        </p:spPr>
        <p:txBody>
          <a:bodyPr/>
          <a:lstStyle/>
          <a:p>
            <a:pPr algn="ctr"/>
            <a:r>
              <a:rPr lang="en-US" dirty="0" smtClean="0">
                <a:latin typeface="Arial Narrow" panose="020B0606020202030204" pitchFamily="34" charset="0"/>
              </a:rPr>
              <a:t>Conclusions</a:t>
            </a:r>
            <a:endParaRPr lang="uk-UA" dirty="0">
              <a:latin typeface="Arial Narrow" panose="020B0606020202030204" pitchFamily="34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 Narrow" panose="020B0606020202030204" pitchFamily="34" charset="0"/>
              </a:rPr>
              <a:t>The study describes changes in motor function in children with cerebral palsy who underwent rehabilitation according to the Professor </a:t>
            </a:r>
            <a:r>
              <a:rPr lang="en-US" dirty="0" err="1" smtClean="0">
                <a:latin typeface="Arial Narrow" panose="020B0606020202030204" pitchFamily="34" charset="0"/>
              </a:rPr>
              <a:t>Kozyavkin</a:t>
            </a:r>
            <a:r>
              <a:rPr lang="en-US" dirty="0" smtClean="0">
                <a:latin typeface="Arial Narrow" panose="020B0606020202030204" pitchFamily="34" charset="0"/>
              </a:rPr>
              <a:t> Method.</a:t>
            </a:r>
          </a:p>
          <a:p>
            <a:pPr marL="0" indent="0">
              <a:buNone/>
            </a:pPr>
            <a:r>
              <a:rPr lang="en-US" dirty="0" smtClean="0">
                <a:latin typeface="Arial Narrow" panose="020B0606020202030204" pitchFamily="34" charset="0"/>
              </a:rPr>
              <a:t>Promising findings encourage further research of the rehabilitation system, particularly randomized controlled trials. </a:t>
            </a: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9993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2558" y="2564904"/>
            <a:ext cx="1657350" cy="2400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Прямокутник 7"/>
          <p:cNvSpPr/>
          <p:nvPr/>
        </p:nvSpPr>
        <p:spPr>
          <a:xfrm>
            <a:off x="1690607" y="6381328"/>
            <a:ext cx="4917891" cy="3000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350" dirty="0" smtClean="0"/>
              <a:t>International Neurological Journal.- 3 (97).- p.14-22</a:t>
            </a:r>
            <a:endParaRPr lang="uk-UA" sz="1350" dirty="0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77653" y="484594"/>
            <a:ext cx="7543800" cy="1295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Arial Narrow" panose="020B0606020202030204" pitchFamily="34" charset="0"/>
              </a:rPr>
              <a:t>The results were published in the International Neurological Journal in 2018</a:t>
            </a:r>
            <a:endParaRPr lang="uk-UA" dirty="0">
              <a:latin typeface="Arial Narrow" panose="020B0606020202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/>
          <a:srcRect l="17365" t="12891" r="35755" b="11966"/>
          <a:stretch/>
        </p:blipFill>
        <p:spPr>
          <a:xfrm>
            <a:off x="899592" y="1779994"/>
            <a:ext cx="4834109" cy="41971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2644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7543800" cy="1295400"/>
          </a:xfrm>
        </p:spPr>
        <p:txBody>
          <a:bodyPr/>
          <a:lstStyle/>
          <a:p>
            <a:r>
              <a:rPr lang="en-US" dirty="0" smtClean="0"/>
              <a:t>Aim of the Study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  <a:p>
            <a:r>
              <a:rPr lang="en-US" dirty="0"/>
              <a:t> </a:t>
            </a:r>
            <a:r>
              <a:rPr lang="en-US" i="1" dirty="0"/>
              <a:t>This study assessed changes of the key developmental parameters in children with CP during the </a:t>
            </a:r>
            <a:r>
              <a:rPr lang="en-US" i="1" dirty="0" smtClean="0"/>
              <a:t>Intensive Neurophysiological Rehabilitation course </a:t>
            </a:r>
            <a:r>
              <a:rPr lang="en-US" i="1" dirty="0"/>
              <a:t>by </a:t>
            </a:r>
            <a:r>
              <a:rPr lang="en-US" i="1" dirty="0" smtClean="0"/>
              <a:t>retrospective analysis of medical </a:t>
            </a:r>
            <a:r>
              <a:rPr lang="en-US" i="1" dirty="0"/>
              <a:t>records.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43503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 Narrow" panose="020B0606020202030204" pitchFamily="34" charset="0"/>
              </a:rPr>
              <a:t>Study Design</a:t>
            </a:r>
            <a:endParaRPr lang="uk-UA" dirty="0">
              <a:latin typeface="Arial Narrow" panose="020B0606020202030204" pitchFamily="34" charset="0"/>
            </a:endParaRPr>
          </a:p>
        </p:txBody>
      </p:sp>
      <p:sp>
        <p:nvSpPr>
          <p:cNvPr id="5" name="Округлений прямокутник 4"/>
          <p:cNvSpPr/>
          <p:nvPr/>
        </p:nvSpPr>
        <p:spPr>
          <a:xfrm>
            <a:off x="3043026" y="4320026"/>
            <a:ext cx="2409074" cy="14375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22300">
              <a:lnSpc>
                <a:spcPct val="90000"/>
              </a:lnSpc>
              <a:spcAft>
                <a:spcPct val="35000"/>
              </a:spcAft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9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,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462</a:t>
            </a:r>
            <a:r>
              <a:rPr lang="en-US" sz="2000" dirty="0" smtClean="0">
                <a:latin typeface="Arial Narrow" panose="020B0606020202030204" pitchFamily="34" charset="0"/>
              </a:rPr>
              <a:t> courses</a:t>
            </a:r>
            <a:endParaRPr lang="uk-UA" sz="2000" dirty="0">
              <a:latin typeface="Arial Narrow" panose="020B0606020202030204" pitchFamily="34" charset="0"/>
            </a:endParaRPr>
          </a:p>
        </p:txBody>
      </p:sp>
      <p:sp>
        <p:nvSpPr>
          <p:cNvPr id="6" name="Округлений прямокутник 5"/>
          <p:cNvSpPr/>
          <p:nvPr/>
        </p:nvSpPr>
        <p:spPr>
          <a:xfrm>
            <a:off x="3008873" y="1961137"/>
            <a:ext cx="2477380" cy="15653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4,309</a:t>
            </a:r>
            <a:r>
              <a:rPr lang="en-US" sz="2000" dirty="0" smtClean="0">
                <a:latin typeface="Arial Narrow" panose="020B0606020202030204" pitchFamily="34" charset="0"/>
              </a:rPr>
              <a:t> participants</a:t>
            </a:r>
            <a:r>
              <a:rPr lang="ru-RU" sz="2000" dirty="0" smtClean="0">
                <a:latin typeface="Arial Narrow" panose="020B0606020202030204" pitchFamily="34" charset="0"/>
              </a:rPr>
              <a:t>, </a:t>
            </a:r>
            <a:endParaRPr lang="en-US" sz="2000" dirty="0" smtClean="0">
              <a:latin typeface="Arial Narrow" panose="020B0606020202030204" pitchFamily="34" charset="0"/>
            </a:endParaRPr>
          </a:p>
          <a:p>
            <a:pPr algn="ctr" defTabSz="622300">
              <a:lnSpc>
                <a:spcPct val="90000"/>
              </a:lnSpc>
              <a:spcAft>
                <a:spcPct val="35000"/>
              </a:spcAft>
            </a:pPr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12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,</a:t>
            </a:r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785</a:t>
            </a:r>
            <a:r>
              <a:rPr lang="uk-UA" sz="2000" dirty="0" smtClean="0">
                <a:latin typeface="Arial Narrow" panose="020B0606020202030204" pitchFamily="34" charset="0"/>
              </a:rPr>
              <a:t> </a:t>
            </a:r>
            <a:r>
              <a:rPr lang="en-US" sz="2000" dirty="0" smtClean="0">
                <a:latin typeface="Arial Narrow" panose="020B0606020202030204" pitchFamily="34" charset="0"/>
              </a:rPr>
              <a:t>courses</a:t>
            </a:r>
            <a:endParaRPr lang="ru-RU" sz="2000" dirty="0" smtClean="0">
              <a:latin typeface="Arial Narrow" panose="020B0606020202030204" pitchFamily="34" charset="0"/>
            </a:endParaRPr>
          </a:p>
        </p:txBody>
      </p:sp>
      <p:sp>
        <p:nvSpPr>
          <p:cNvPr id="8" name="Місце для вмісту 7"/>
          <p:cNvSpPr>
            <a:spLocks noGrp="1"/>
          </p:cNvSpPr>
          <p:nvPr>
            <p:ph idx="1"/>
          </p:nvPr>
        </p:nvSpPr>
        <p:spPr>
          <a:xfrm>
            <a:off x="6237416" y="3356992"/>
            <a:ext cx="2592288" cy="116851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kern="1200" dirty="0" smtClean="0">
                <a:latin typeface="Arial Narrow" panose="020B0606020202030204" pitchFamily="34" charset="0"/>
              </a:rPr>
              <a:t>Excluded</a:t>
            </a:r>
            <a:r>
              <a:rPr lang="ru-RU" sz="2000" kern="1200" dirty="0" smtClean="0">
                <a:latin typeface="Arial Narrow" panose="020B0606020202030204" pitchFamily="34" charset="0"/>
              </a:rPr>
              <a:t>:</a:t>
            </a:r>
            <a:endParaRPr lang="ru-RU" sz="2000" kern="1200" dirty="0">
              <a:latin typeface="Arial Narrow" panose="020B0606020202030204" pitchFamily="34" charset="0"/>
            </a:endParaRPr>
          </a:p>
          <a:p>
            <a:pPr marL="0" indent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ru-RU" sz="2000" kern="1200" dirty="0" smtClean="0">
                <a:latin typeface="Arial Narrow" panose="020B0606020202030204" pitchFamily="34" charset="0"/>
              </a:rPr>
              <a:t>-</a:t>
            </a:r>
            <a:r>
              <a:rPr lang="en-US" sz="2000" kern="1200" dirty="0" smtClean="0">
                <a:latin typeface="Arial Narrow" panose="020B0606020202030204" pitchFamily="34" charset="0"/>
              </a:rPr>
              <a:t> Not cerebral palsy</a:t>
            </a:r>
            <a:endParaRPr lang="ru-RU" sz="2000" kern="1200" dirty="0">
              <a:latin typeface="Arial Narrow" panose="020B0606020202030204" pitchFamily="34" charset="0"/>
            </a:endParaRPr>
          </a:p>
          <a:p>
            <a:pPr marL="0" indent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ru-RU" sz="2000" kern="1200" dirty="0" smtClean="0">
                <a:latin typeface="Arial Narrow" panose="020B0606020202030204" pitchFamily="34" charset="0"/>
              </a:rPr>
              <a:t>-</a:t>
            </a:r>
            <a:r>
              <a:rPr lang="en-US" sz="2000" kern="1200" dirty="0" smtClean="0">
                <a:latin typeface="Arial Narrow" panose="020B0606020202030204" pitchFamily="34" charset="0"/>
              </a:rPr>
              <a:t> Insufficient data</a:t>
            </a:r>
            <a:endParaRPr lang="uk-UA" sz="2000" kern="1200" dirty="0">
              <a:latin typeface="Arial Narrow" panose="020B0606020202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1935663"/>
            <a:ext cx="2098576" cy="504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  <p:sp>
        <p:nvSpPr>
          <p:cNvPr id="17" name="Овал 16"/>
          <p:cNvSpPr/>
          <p:nvPr/>
        </p:nvSpPr>
        <p:spPr>
          <a:xfrm>
            <a:off x="683568" y="1935663"/>
            <a:ext cx="1872208" cy="1280962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 Narrow" panose="020B0606020202030204" pitchFamily="34" charset="0"/>
              </a:rPr>
              <a:t>Baseline examination</a:t>
            </a:r>
            <a:endParaRPr lang="uk-UA" dirty="0">
              <a:latin typeface="Arial Narrow" panose="020B0606020202030204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683568" y="3229368"/>
            <a:ext cx="1872208" cy="1296143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 Narrow" panose="020B0606020202030204" pitchFamily="34" charset="0"/>
              </a:rPr>
              <a:t>Rehabilitation</a:t>
            </a:r>
            <a:endParaRPr lang="uk-UA" dirty="0">
              <a:latin typeface="Arial Narrow" panose="020B0606020202030204" pitchFamily="34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683568" y="4525511"/>
            <a:ext cx="1872208" cy="1218592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 Narrow" panose="020B0606020202030204" pitchFamily="34" charset="0"/>
              </a:rPr>
              <a:t>Second examination</a:t>
            </a:r>
            <a:endParaRPr lang="uk-UA" dirty="0">
              <a:latin typeface="Arial Narrow" panose="020B0606020202030204" pitchFamily="34" charset="0"/>
            </a:endParaRPr>
          </a:p>
        </p:txBody>
      </p:sp>
      <p:cxnSp>
        <p:nvCxnSpPr>
          <p:cNvPr id="21" name="Пряма зі стрілкою 20"/>
          <p:cNvCxnSpPr>
            <a:stCxn id="6" idx="2"/>
            <a:endCxn id="5" idx="0"/>
          </p:cNvCxnSpPr>
          <p:nvPr/>
        </p:nvCxnSpPr>
        <p:spPr>
          <a:xfrm>
            <a:off x="4247563" y="3526482"/>
            <a:ext cx="0" cy="79354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 зі стрілкою 22"/>
          <p:cNvCxnSpPr/>
          <p:nvPr/>
        </p:nvCxnSpPr>
        <p:spPr>
          <a:xfrm>
            <a:off x="4238332" y="3837354"/>
            <a:ext cx="1999084" cy="1262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20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sz="half" idx="3"/>
          </p:nvPr>
        </p:nvSpPr>
        <p:spPr>
          <a:xfrm>
            <a:off x="4283968" y="2777092"/>
            <a:ext cx="4716016" cy="3986783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Arial Narrow" panose="020B0606020202030204" pitchFamily="34" charset="0"/>
              </a:rPr>
              <a:t>C</a:t>
            </a:r>
            <a:r>
              <a:rPr lang="en-US" sz="2000" dirty="0" smtClean="0">
                <a:latin typeface="Arial Narrow" panose="020B0606020202030204" pitchFamily="34" charset="0"/>
              </a:rPr>
              <a:t>ollects, stores, and manages medical data</a:t>
            </a:r>
            <a:endParaRPr lang="ru-RU" sz="20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r>
              <a:rPr lang="en-US" sz="2000" dirty="0" smtClean="0">
                <a:latin typeface="Arial Narrow" panose="020B0606020202030204" pitchFamily="34" charset="0"/>
              </a:rPr>
              <a:t>Automates routine tasks</a:t>
            </a:r>
            <a:endParaRPr lang="ru-RU" sz="20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Optimizes work processes</a:t>
            </a:r>
            <a:endParaRPr lang="ru-RU" sz="20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r>
              <a:rPr lang="en-US" sz="2000" dirty="0" smtClean="0">
                <a:latin typeface="Arial Narrow" panose="020B0606020202030204" pitchFamily="34" charset="0"/>
              </a:rPr>
              <a:t>Operates in four languages</a:t>
            </a:r>
          </a:p>
          <a:p>
            <a:r>
              <a:rPr lang="en-US" sz="2000" b="1" dirty="0" smtClean="0">
                <a:latin typeface="Arial Narrow" panose="020B0606020202030204" pitchFamily="34" charset="0"/>
              </a:rPr>
              <a:t>Allows scientific analysis</a:t>
            </a:r>
            <a:endParaRPr lang="uk-UA" altLang="uk-UA" sz="20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673014" y="720091"/>
            <a:ext cx="7995498" cy="1081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r>
              <a:rPr lang="en-US" altLang="uk-UA" sz="3600" b="1" dirty="0" smtClean="0">
                <a:effectLst/>
                <a:latin typeface="Arial Narrow" panose="020B0606020202030204" pitchFamily="34" charset="0"/>
                <a:ea typeface="+mj-ea"/>
                <a:cs typeface="Helvetica" panose="020B0604020202020204" pitchFamily="34" charset="0"/>
              </a:rPr>
              <a:t>Medical Information System</a:t>
            </a:r>
            <a:endParaRPr lang="uk-UA" altLang="uk-UA" sz="3600" b="1" dirty="0">
              <a:effectLst/>
              <a:latin typeface="Arial Narrow" panose="020B0606020202030204" pitchFamily="34" charset="0"/>
              <a:ea typeface="+mj-ea"/>
              <a:cs typeface="Helvetica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2780928"/>
            <a:ext cx="3528392" cy="2205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8339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карточка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309487"/>
            <a:ext cx="4825741" cy="370368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54885" y="5213266"/>
            <a:ext cx="8424936" cy="13772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/>
              <a:t>Faster data entry</a:t>
            </a:r>
            <a:endParaRPr lang="ru-RU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/>
              <a:t>Optimal </a:t>
            </a:r>
            <a:r>
              <a:rPr lang="en-US" sz="2400" dirty="0" smtClean="0"/>
              <a:t>algorithm of examination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altLang="uk-UA" sz="2400" dirty="0" smtClean="0"/>
              <a:t>Monitoring of changes in the patient’s condition</a:t>
            </a:r>
            <a:endParaRPr lang="ru-RU" altLang="uk-UA" sz="2400" dirty="0"/>
          </a:p>
          <a:p>
            <a:pPr>
              <a:buFont typeface="Wingdings" panose="05000000000000000000" pitchFamily="2" charset="2"/>
              <a:buChar char="q"/>
            </a:pPr>
            <a:endParaRPr lang="uk-UA" altLang="uk-UA" sz="2400" dirty="0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323529" y="97478"/>
            <a:ext cx="6912768" cy="1212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5000"/>
              </a:lnSpc>
            </a:pPr>
            <a:r>
              <a:rPr lang="en-US" altLang="uk-UA" sz="3600" b="1" spc="-50" dirty="0" smtClean="0">
                <a:effectLst/>
                <a:latin typeface="Arial Narrow" panose="020B0606020202030204" pitchFamily="34" charset="0"/>
                <a:ea typeface="+mj-ea"/>
                <a:cs typeface="+mj-cs"/>
              </a:rPr>
              <a:t>Electronic Patient Card</a:t>
            </a:r>
            <a:endParaRPr lang="uk-UA" altLang="uk-UA" sz="3600" b="1" spc="-50" dirty="0">
              <a:effectLst/>
              <a:latin typeface="Arial Narrow" panose="020B060602020203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702688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іаграма 5"/>
          <p:cNvGraphicFramePr/>
          <p:nvPr>
            <p:extLst>
              <p:ext uri="{D42A27DB-BD31-4B8C-83A1-F6EECF244321}">
                <p14:modId xmlns:p14="http://schemas.microsoft.com/office/powerpoint/2010/main" val="54295009"/>
              </p:ext>
            </p:extLst>
          </p:nvPr>
        </p:nvGraphicFramePr>
        <p:xfrm>
          <a:off x="1054285" y="1217898"/>
          <a:ext cx="2772997" cy="5496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Заголовок 2"/>
          <p:cNvSpPr txBox="1">
            <a:spLocks/>
          </p:cNvSpPr>
          <p:nvPr/>
        </p:nvSpPr>
        <p:spPr>
          <a:xfrm>
            <a:off x="268094" y="138337"/>
            <a:ext cx="8622791" cy="1088068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Patient Distribution by Age </a:t>
            </a:r>
          </a:p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and Diagnosis</a:t>
            </a:r>
          </a:p>
        </p:txBody>
      </p:sp>
      <p:graphicFrame>
        <p:nvGraphicFramePr>
          <p:cNvPr id="7" name="Діаграма 6"/>
          <p:cNvGraphicFramePr/>
          <p:nvPr>
            <p:extLst>
              <p:ext uri="{D42A27DB-BD31-4B8C-83A1-F6EECF244321}">
                <p14:modId xmlns:p14="http://schemas.microsoft.com/office/powerpoint/2010/main" val="2644899971"/>
              </p:ext>
            </p:extLst>
          </p:nvPr>
        </p:nvGraphicFramePr>
        <p:xfrm>
          <a:off x="5455360" y="1217899"/>
          <a:ext cx="2957533" cy="5496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841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370581"/>
            <a:ext cx="8686800" cy="838200"/>
          </a:xfrm>
          <a:ln>
            <a:noFill/>
          </a:ln>
          <a:effectLst/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	Patient Distribution by Motor</a:t>
            </a:r>
            <a:br>
              <a:rPr lang="en-US" dirty="0" smtClean="0">
                <a:latin typeface="Arial Narrow" panose="020B0606020202030204" pitchFamily="34" charset="0"/>
              </a:rPr>
            </a:br>
            <a:r>
              <a:rPr lang="en-US" dirty="0" smtClean="0">
                <a:latin typeface="Arial Narrow" panose="020B0606020202030204" pitchFamily="34" charset="0"/>
              </a:rPr>
              <a:t> 	Development</a:t>
            </a:r>
            <a:r>
              <a:rPr lang="ru-RU" dirty="0" smtClean="0">
                <a:latin typeface="Arial Narrow" panose="020B0606020202030204" pitchFamily="34" charset="0"/>
              </a:rPr>
              <a:t> </a:t>
            </a:r>
            <a:r>
              <a:rPr lang="en-US" dirty="0" smtClean="0">
                <a:effectLst/>
                <a:latin typeface="Arial Narrow" panose="020B0606020202030204" pitchFamily="34" charset="0"/>
              </a:rPr>
              <a:t>(</a:t>
            </a:r>
            <a:r>
              <a:rPr lang="en-US" dirty="0" smtClean="0">
                <a:latin typeface="Arial Narrow" panose="020B0606020202030204" pitchFamily="34" charset="0"/>
              </a:rPr>
              <a:t>GMFCS)</a:t>
            </a:r>
            <a:endParaRPr lang="uk-UA" dirty="0">
              <a:latin typeface="Arial Narrow" panose="020B0606020202030204" pitchFamily="34" charset="0"/>
            </a:endParaRP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5858738"/>
              </p:ext>
            </p:extLst>
          </p:nvPr>
        </p:nvGraphicFramePr>
        <p:xfrm>
          <a:off x="179512" y="1469159"/>
          <a:ext cx="8712968" cy="5125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3220168568"/>
                    </a:ext>
                  </a:extLst>
                </a:gridCol>
              </a:tblGrid>
              <a:tr h="574237">
                <a:tc>
                  <a:txBody>
                    <a:bodyPr/>
                    <a:lstStyle/>
                    <a:p>
                      <a:r>
                        <a:rPr lang="ru-RU" sz="1600" noProof="0" dirty="0" smtClean="0"/>
                        <a:t>GMFCS</a:t>
                      </a:r>
                      <a:r>
                        <a:rPr lang="en-US" sz="1600" noProof="0" dirty="0" smtClean="0"/>
                        <a:t> Level</a:t>
                      </a:r>
                      <a:endParaRPr lang="ru-RU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0" dirty="0" smtClean="0"/>
                        <a:t>Description</a:t>
                      </a:r>
                      <a:endParaRPr lang="ru-RU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0" dirty="0" smtClean="0"/>
                        <a:t>Participants</a:t>
                      </a:r>
                      <a:endParaRPr lang="ru-RU" sz="16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8890">
                <a:tc>
                  <a:txBody>
                    <a:bodyPr/>
                    <a:lstStyle/>
                    <a:p>
                      <a:r>
                        <a:rPr lang="en-US" sz="1800" noProof="0" dirty="0" smtClean="0"/>
                        <a:t>Level</a:t>
                      </a:r>
                      <a:r>
                        <a:rPr lang="en-US" sz="1800" baseline="0" noProof="0" dirty="0" smtClean="0"/>
                        <a:t> I</a:t>
                      </a:r>
                      <a:endParaRPr lang="ru-RU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 walk,</a:t>
                      </a:r>
                      <a:r>
                        <a:rPr lang="en-US" sz="18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climb stairs,</a:t>
                      </a:r>
                      <a:r>
                        <a:rPr lang="en-US" sz="18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run, 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jump, but speed, balance, and coordination are limited.</a:t>
                      </a:r>
                      <a:endParaRPr lang="ru-RU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noProof="0" dirty="0" smtClean="0"/>
                        <a:t>13 %</a:t>
                      </a:r>
                      <a:endParaRPr lang="ru-RU" sz="20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8890">
                <a:tc>
                  <a:txBody>
                    <a:bodyPr/>
                    <a:lstStyle/>
                    <a:p>
                      <a:r>
                        <a:rPr lang="en-US" sz="1800" noProof="0" dirty="0" smtClean="0"/>
                        <a:t>Level</a:t>
                      </a:r>
                      <a:r>
                        <a:rPr lang="en-US" sz="1800" baseline="0" noProof="0" dirty="0" smtClean="0"/>
                        <a:t> II</a:t>
                      </a:r>
                      <a:endParaRPr lang="ru-RU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 walk in most settings and climb stairs holding onto a railing.</a:t>
                      </a:r>
                      <a:endParaRPr lang="ru-RU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noProof="0" dirty="0" smtClean="0"/>
                        <a:t>28 %</a:t>
                      </a:r>
                      <a:endParaRPr lang="ru-RU" sz="20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88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noProof="0" dirty="0" smtClean="0"/>
                        <a:t>Level</a:t>
                      </a:r>
                      <a:r>
                        <a:rPr lang="en-US" sz="1800" baseline="0" noProof="0" dirty="0" smtClean="0"/>
                        <a:t> I</a:t>
                      </a:r>
                      <a:r>
                        <a:rPr lang="ru-RU" sz="1800" noProof="0" dirty="0" smtClean="0"/>
                        <a:t>II</a:t>
                      </a:r>
                      <a:endParaRPr lang="ru-RU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</a:t>
                      </a:r>
                      <a:r>
                        <a:rPr lang="en-US" sz="18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walk a hand-held mobility device in most indoor settings. </a:t>
                      </a:r>
                      <a:endParaRPr lang="ru-RU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noProof="0" dirty="0" smtClean="0"/>
                        <a:t>26 %</a:t>
                      </a:r>
                      <a:endParaRPr lang="ru-RU" sz="20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88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noProof="0" dirty="0" smtClean="0"/>
                        <a:t>Level</a:t>
                      </a:r>
                      <a:r>
                        <a:rPr lang="en-US" sz="1800" baseline="0" noProof="0" dirty="0" smtClean="0"/>
                        <a:t> </a:t>
                      </a:r>
                      <a:r>
                        <a:rPr lang="ru-RU" sz="1800" noProof="0" dirty="0" smtClean="0"/>
                        <a:t>IV</a:t>
                      </a:r>
                      <a:endParaRPr lang="ru-RU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 use devices</a:t>
                      </a:r>
                      <a:r>
                        <a:rPr lang="en-US" sz="18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that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require assistance or powered mobility in most settings. </a:t>
                      </a:r>
                      <a:endParaRPr lang="ru-RU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noProof="0" dirty="0" smtClean="0"/>
                        <a:t>21 %</a:t>
                      </a:r>
                      <a:endParaRPr lang="ru-RU" sz="20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88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noProof="0" dirty="0" smtClean="0"/>
                        <a:t>Level</a:t>
                      </a:r>
                      <a:r>
                        <a:rPr lang="en-US" sz="1800" baseline="0" noProof="0" dirty="0" smtClean="0"/>
                        <a:t> V</a:t>
                      </a:r>
                      <a:endParaRPr lang="ru-RU" sz="1800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 transported in a manual wheelchair in all settings. </a:t>
                      </a:r>
                      <a:endParaRPr lang="ru-RU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noProof="0" dirty="0" smtClean="0"/>
                        <a:t>12 %</a:t>
                      </a:r>
                      <a:endParaRPr lang="ru-RU" sz="20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Picture 2" descr="GMFCS III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3527" y="3926672"/>
            <a:ext cx="1928445" cy="720000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MFCS I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382" y="3018553"/>
            <a:ext cx="1927590" cy="720000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GMFCS V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3206" y="5745250"/>
            <a:ext cx="1928445" cy="720000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GMFCS IV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3206" y="4801422"/>
            <a:ext cx="1927590" cy="720000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GMCFS I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382" y="2118214"/>
            <a:ext cx="1927590" cy="720000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220072" y="6577607"/>
            <a:ext cx="328570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Illustrations</a:t>
            </a:r>
            <a:r>
              <a:rPr lang="ru-RU" sz="1400" dirty="0" smtClean="0"/>
              <a:t> - </a:t>
            </a:r>
            <a:r>
              <a:rPr lang="en-US" sz="1400" dirty="0" smtClean="0"/>
              <a:t>www.cerebralpalsy.org.au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4495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11560" y="2492896"/>
            <a:ext cx="7772400" cy="1362075"/>
          </a:xfrm>
        </p:spPr>
        <p:txBody>
          <a:bodyPr/>
          <a:lstStyle/>
          <a:p>
            <a:pPr algn="ctr"/>
            <a:r>
              <a:rPr lang="en-US" sz="5400" cap="none" dirty="0" smtClean="0">
                <a:latin typeface="Arial Narrow" panose="020B0606020202030204" pitchFamily="34" charset="0"/>
                <a:ea typeface="+mn-ea"/>
              </a:rPr>
              <a:t>Methods</a:t>
            </a:r>
            <a:endParaRPr lang="ru-RU" sz="5400" cap="none" dirty="0">
              <a:latin typeface="Arial Narrow" panose="020B0606020202030204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571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т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8573</TotalTime>
  <Words>485</Words>
  <Application>Microsoft Office PowerPoint</Application>
  <PresentationFormat>Екран (4:3)</PresentationFormat>
  <Paragraphs>92</Paragraphs>
  <Slides>16</Slides>
  <Notes>4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2" baseType="lpstr">
      <vt:lpstr>Arial</vt:lpstr>
      <vt:lpstr>Arial Narrow</vt:lpstr>
      <vt:lpstr>Calibri</vt:lpstr>
      <vt:lpstr>Helvetica</vt:lpstr>
      <vt:lpstr>Wingdings</vt:lpstr>
      <vt:lpstr>Сеть</vt:lpstr>
      <vt:lpstr>Changes of Motor Development in Children With Cerebral Palsy Undergoing Rehabilitation According to the Professor Kozyavkin Method: A Retrospective Study</vt:lpstr>
      <vt:lpstr>The results were published in the International Neurological Journal in 2018</vt:lpstr>
      <vt:lpstr>Aim of the Study</vt:lpstr>
      <vt:lpstr>Study Design</vt:lpstr>
      <vt:lpstr>Презентація PowerPoint</vt:lpstr>
      <vt:lpstr>Презентація PowerPoint</vt:lpstr>
      <vt:lpstr>Презентація PowerPoint</vt:lpstr>
      <vt:lpstr> Patient Distribution by Motor   Development (GMFCS)</vt:lpstr>
      <vt:lpstr>Methods</vt:lpstr>
      <vt:lpstr>Презентація PowerPoint</vt:lpstr>
      <vt:lpstr> </vt:lpstr>
      <vt:lpstr>Презентація PowerPoint</vt:lpstr>
      <vt:lpstr>Changes of the Active and Passive  Range of Motion in Spastic Cerebral Palsy</vt:lpstr>
      <vt:lpstr>Development of Gross Motor Functions in Patients With CP</vt:lpstr>
      <vt:lpstr>Презентація PowerPoint</vt:lpstr>
      <vt:lpstr>Conclusions</vt:lpstr>
    </vt:vector>
  </TitlesOfParts>
  <Company>elita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 System der Intensiven Neurophysiologischen Rehabilitation bei ICP    Prof. Dr. med. V.Kozijavkin  Lwiw - Truskavetz, Ukraine</dc:title>
  <dc:creator>oleh</dc:creator>
  <cp:lastModifiedBy>Анна Кушнір</cp:lastModifiedBy>
  <cp:revision>531</cp:revision>
  <cp:lastPrinted>2015-10-12T11:12:00Z</cp:lastPrinted>
  <dcterms:created xsi:type="dcterms:W3CDTF">2002-08-12T05:16:54Z</dcterms:created>
  <dcterms:modified xsi:type="dcterms:W3CDTF">2019-11-22T09:28:33Z</dcterms:modified>
</cp:coreProperties>
</file>