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82" r:id="rId5"/>
    <p:sldId id="263" r:id="rId6"/>
    <p:sldId id="260" r:id="rId7"/>
    <p:sldId id="265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72" r:id="rId17"/>
    <p:sldId id="273" r:id="rId18"/>
    <p:sldId id="274" r:id="rId19"/>
    <p:sldId id="275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FE79-7C02-4B91-88AE-317619D6E9B1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AED0D-71D7-4CF7-8B51-104E2A8EB7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40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AED0D-71D7-4CF7-8B51-104E2A8EB77E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85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98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22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66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366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31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38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537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01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145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2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0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8C25-29A6-41B1-934E-DA237EC4E4C7}" type="datetimeFigureOut">
              <a:rPr lang="uk-UA" smtClean="0"/>
              <a:t>12.06.2024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5A52-E0F2-4049-B2C1-596D85240A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4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27"/>
            <a:ext cx="12190476" cy="6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8138" y="1200090"/>
            <a:ext cx="5474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Психологічна рівновага і </a:t>
            </a:r>
            <a:r>
              <a:rPr lang="uk-UA" sz="2800" b="1" dirty="0" err="1"/>
              <a:t>здоров</a:t>
            </a:r>
            <a:r>
              <a:rPr lang="en-US" sz="2800" b="1" dirty="0"/>
              <a:t>’</a:t>
            </a:r>
            <a:r>
              <a:rPr lang="uk-UA" sz="2800" b="1" dirty="0"/>
              <a:t>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11" y="2690334"/>
            <a:ext cx="7441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/>
              <a:t>У презентації розкрито поняття психологічної рівноваги, способи оцінювання рівня своєї психологічної рівноваги; надано правила, що сприяють психічному благополуччю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461" y="427"/>
            <a:ext cx="456777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2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794612" y="1151453"/>
            <a:ext cx="56183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5.    Уміння переживати невдачі. </a:t>
            </a:r>
          </a:p>
          <a:p>
            <a:pPr algn="just"/>
            <a:endParaRPr lang="uk-UA" dirty="0"/>
          </a:p>
          <a:p>
            <a:pPr algn="just"/>
            <a:r>
              <a:rPr lang="uk-UA" b="1" i="1" dirty="0"/>
              <a:t>Ти по-філософськи ставишся до невдач</a:t>
            </a:r>
          </a:p>
          <a:p>
            <a:pPr algn="just"/>
            <a:r>
              <a:rPr lang="uk-UA" b="1" i="1" dirty="0"/>
              <a:t>і розчарувань (А), чи вони надовго «вибивають тебе з колії» і змушують </a:t>
            </a:r>
            <a:r>
              <a:rPr lang="uk-UA" b="1" i="1" dirty="0" err="1"/>
              <a:t>переживати</a:t>
            </a:r>
            <a:r>
              <a:rPr lang="uk-UA" b="1" i="1" dirty="0"/>
              <a:t> і страждати (Б)?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А</a:t>
            </a:r>
            <a:r>
              <a:rPr lang="uk-UA" dirty="0"/>
              <a:t>.   Це свідчить про твій високий рівень емоційного благополуччя. Людям властиво розчаровуватися через нездійснені бажання. Але ти розумієш, що неможливо завжди отримувати все, чого прагнеш. Зрештою, </a:t>
            </a:r>
            <a:r>
              <a:rPr lang="uk-UA" dirty="0" err="1"/>
              <a:t>розчарування</a:t>
            </a:r>
            <a:r>
              <a:rPr lang="uk-UA" dirty="0"/>
              <a:t>, як усе тимчасове, швидко минає.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Б</a:t>
            </a:r>
            <a:r>
              <a:rPr lang="uk-UA" dirty="0"/>
              <a:t>. Іноді бувають сильні розчарування. Однак психологічно </a:t>
            </a:r>
            <a:r>
              <a:rPr lang="uk-UA" dirty="0" err="1"/>
              <a:t>врівноважені</a:t>
            </a:r>
            <a:r>
              <a:rPr lang="uk-UA" dirty="0"/>
              <a:t> люди живуть насиченим життям. Вони намагаються активно діяти, а не пасивно страждати чи топити горе в алкоголі або наркотиках.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905" r="6908"/>
          <a:stretch/>
        </p:blipFill>
        <p:spPr>
          <a:xfrm>
            <a:off x="-1" y="-1"/>
            <a:ext cx="5213446" cy="68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7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65245" y="1453950"/>
            <a:ext cx="60948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Зараховуй собі 1 бал щоразу, коли обираєш відповідь (А). </a:t>
            </a:r>
          </a:p>
          <a:p>
            <a:pPr algn="just"/>
            <a:endParaRPr lang="uk-UA" b="1" dirty="0"/>
          </a:p>
          <a:p>
            <a:pPr algn="just"/>
            <a:r>
              <a:rPr lang="uk-UA" dirty="0"/>
              <a:t>Якщо за якоюсь ознакою </a:t>
            </a:r>
            <a:r>
              <a:rPr lang="uk-UA" dirty="0" err="1"/>
              <a:t>обереш</a:t>
            </a:r>
            <a:r>
              <a:rPr lang="uk-UA" dirty="0"/>
              <a:t> відповідь (Б) чи (В), не думай, що це свідчить про психічні негаразди. Уважно прочитай пояснення — знатимеш, в якому напрямі слід працювати над собою.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Загальна кількість балів — це приблизна оцінка рівня твоєї психологічної рівноваги за п’ятибальною шкалою.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Якщо прагнеш підвищити цей рівень, формуй самооцінку, вчись керувати стресами  і </a:t>
            </a:r>
            <a:r>
              <a:rPr lang="uk-UA" dirty="0" err="1"/>
              <a:t>конструктивно</a:t>
            </a:r>
            <a:r>
              <a:rPr lang="uk-UA" dirty="0"/>
              <a:t> розв’язувати конфлікти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1923" r="29189"/>
          <a:stretch/>
        </p:blipFill>
        <p:spPr>
          <a:xfrm>
            <a:off x="7150230" y="0"/>
            <a:ext cx="5033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028131" y="2929802"/>
            <a:ext cx="48267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Твоє ставлення до самого себе називається </a:t>
            </a:r>
            <a:r>
              <a:rPr lang="uk-UA" b="1" dirty="0"/>
              <a:t>самооцінкою</a:t>
            </a:r>
            <a:r>
              <a:rPr lang="uk-UA" dirty="0"/>
              <a:t>. Вона </a:t>
            </a:r>
            <a:r>
              <a:rPr lang="uk-UA" dirty="0" err="1"/>
              <a:t>формується</a:t>
            </a:r>
            <a:r>
              <a:rPr lang="uk-UA" dirty="0"/>
              <a:t> під впливом твого досвіду (успіхів і невдач) і залежить від того, як тебе оцінюють інші люди. Розрізняють самооцінку </a:t>
            </a:r>
            <a:r>
              <a:rPr lang="uk-UA" b="1" dirty="0"/>
              <a:t>завищену, занижену й адекватну.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8131" y="2055813"/>
            <a:ext cx="4006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/>
              <a:t>Твоя самооцінка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188" t="-3481" r="13122" b="3481"/>
          <a:stretch/>
        </p:blipFill>
        <p:spPr>
          <a:xfrm>
            <a:off x="6700351" y="-286603"/>
            <a:ext cx="5491647" cy="71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9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382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Здорового вважають </a:t>
            </a:r>
            <a:r>
              <a:rPr lang="uk-UA" b="1" dirty="0"/>
              <a:t>адекватну пози­тивну </a:t>
            </a:r>
            <a:r>
              <a:rPr lang="uk-UA" dirty="0"/>
              <a:t>самооцінку: людина реально оцінює себе й водночас вважає себе унікальною, неповторною, вартою любові, поваги і всього найкращого в житті. </a:t>
            </a:r>
          </a:p>
          <a:p>
            <a:pPr algn="just"/>
            <a:r>
              <a:rPr lang="uk-UA" dirty="0"/>
              <a:t>На відміну від завищеної самооцінки, яка нечасто буває у підлітків, </a:t>
            </a:r>
            <a:r>
              <a:rPr lang="uk-UA" b="1" dirty="0"/>
              <a:t>занижена,</a:t>
            </a:r>
            <a:r>
              <a:rPr lang="uk-UA" dirty="0"/>
              <a:t> навпаки, не рідкість. Її спричиняють речі, якими у дорослому житті не дуже переймаються. Це характерні лише для підліткового віку проблеми із зовнішністю та болісне сприйняття критики з боку дорослих і однолітків.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651" y="0"/>
            <a:ext cx="4568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4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" y="-1634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586482" y="1269157"/>
            <a:ext cx="54682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Упевненість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привабливості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, і треба не так уже й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повірити</a:t>
            </a:r>
            <a:r>
              <a:rPr lang="ru-RU" dirty="0"/>
              <a:t> у </a:t>
            </a:r>
            <a:r>
              <a:rPr lang="ru-RU" dirty="0" err="1"/>
              <a:t>це</a:t>
            </a:r>
            <a:r>
              <a:rPr lang="ru-RU" dirty="0"/>
              <a:t> самому й </a:t>
            </a:r>
            <a:r>
              <a:rPr lang="ru-RU" dirty="0" err="1"/>
              <a:t>переконати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«Я </a:t>
            </a:r>
            <a:r>
              <a:rPr lang="ru-RU" dirty="0" err="1"/>
              <a:t>товста</a:t>
            </a:r>
            <a:r>
              <a:rPr lang="ru-RU" dirty="0"/>
              <a:t>... Я низенький... Я </a:t>
            </a:r>
            <a:r>
              <a:rPr lang="ru-RU" dirty="0" err="1"/>
              <a:t>довготелесий</a:t>
            </a:r>
            <a:r>
              <a:rPr lang="ru-RU" dirty="0"/>
              <a:t>... У мене </a:t>
            </a:r>
            <a:r>
              <a:rPr lang="ru-RU" dirty="0" err="1"/>
              <a:t>страшенно</a:t>
            </a:r>
            <a:r>
              <a:rPr lang="ru-RU" dirty="0"/>
              <a:t> </a:t>
            </a:r>
            <a:r>
              <a:rPr lang="ru-RU" dirty="0" err="1"/>
              <a:t>пряме</a:t>
            </a:r>
            <a:r>
              <a:rPr lang="ru-RU" dirty="0"/>
              <a:t> (</a:t>
            </a:r>
            <a:r>
              <a:rPr lang="ru-RU" dirty="0" err="1"/>
              <a:t>хвилясте</a:t>
            </a:r>
            <a:r>
              <a:rPr lang="ru-RU" dirty="0"/>
              <a:t>) </a:t>
            </a:r>
            <a:r>
              <a:rPr lang="ru-RU" dirty="0" err="1"/>
              <a:t>волосся</a:t>
            </a:r>
            <a:r>
              <a:rPr lang="ru-RU" dirty="0"/>
              <a:t>...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прищ</a:t>
            </a:r>
            <a:r>
              <a:rPr lang="ru-RU" dirty="0"/>
              <a:t>... </a:t>
            </a:r>
            <a:r>
              <a:rPr lang="ru-RU" dirty="0" err="1"/>
              <a:t>Мої</a:t>
            </a:r>
            <a:r>
              <a:rPr lang="ru-RU" dirty="0"/>
              <a:t> ноги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... </a:t>
            </a:r>
            <a:r>
              <a:rPr lang="ru-RU" dirty="0" err="1"/>
              <a:t>Ненавиджу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кирпатий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... </a:t>
            </a:r>
            <a:r>
              <a:rPr lang="ru-RU" dirty="0" err="1"/>
              <a:t>Чому</a:t>
            </a:r>
            <a:r>
              <a:rPr lang="ru-RU" dirty="0"/>
              <a:t> я не </a:t>
            </a:r>
            <a:r>
              <a:rPr lang="ru-RU" dirty="0" err="1"/>
              <a:t>можу</a:t>
            </a:r>
            <a:r>
              <a:rPr lang="ru-RU" dirty="0"/>
              <a:t> бути </a:t>
            </a:r>
            <a:r>
              <a:rPr lang="ru-RU" dirty="0" err="1"/>
              <a:t>нормальним</a:t>
            </a:r>
            <a:r>
              <a:rPr lang="ru-RU" dirty="0"/>
              <a:t>?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мною не так?» —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десь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чув</a:t>
            </a:r>
            <a:r>
              <a:rPr lang="ru-RU" dirty="0"/>
              <a:t>? А </a:t>
            </a:r>
            <a:r>
              <a:rPr lang="ru-RU" dirty="0" err="1"/>
              <a:t>може</a:t>
            </a:r>
            <a:r>
              <a:rPr lang="ru-RU" dirty="0"/>
              <a:t>, сам </a:t>
            </a:r>
            <a:r>
              <a:rPr lang="ru-RU" dirty="0" err="1"/>
              <a:t>іще</a:t>
            </a:r>
            <a:r>
              <a:rPr lang="ru-RU" dirty="0"/>
              <a:t> </a:t>
            </a:r>
            <a:r>
              <a:rPr lang="ru-RU" dirty="0" err="1"/>
              <a:t>вранці</a:t>
            </a:r>
            <a:r>
              <a:rPr lang="ru-RU" dirty="0"/>
              <a:t> з </a:t>
            </a:r>
            <a:r>
              <a:rPr lang="ru-RU" dirty="0" err="1"/>
              <a:t>острахом</a:t>
            </a:r>
            <a:r>
              <a:rPr lang="ru-RU" dirty="0"/>
              <a:t> </a:t>
            </a:r>
            <a:r>
              <a:rPr lang="ru-RU" dirty="0" err="1"/>
              <a:t>придивлявся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у </a:t>
            </a:r>
            <a:r>
              <a:rPr lang="ru-RU" dirty="0" err="1"/>
              <a:t>дзеркалі</a:t>
            </a:r>
            <a:r>
              <a:rPr lang="ru-RU" dirty="0"/>
              <a:t>?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твоєму</a:t>
            </a:r>
            <a:r>
              <a:rPr lang="ru-RU" dirty="0"/>
              <a:t>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так </a:t>
            </a:r>
            <a:r>
              <a:rPr lang="ru-RU" dirty="0" err="1"/>
              <a:t>швидко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встигаєш</a:t>
            </a:r>
            <a:r>
              <a:rPr lang="ru-RU" dirty="0"/>
              <a:t> </a:t>
            </a:r>
            <a:r>
              <a:rPr lang="ru-RU" dirty="0" err="1"/>
              <a:t>звикнути</a:t>
            </a:r>
            <a:r>
              <a:rPr lang="ru-RU" dirty="0"/>
              <a:t> до них. І </a:t>
            </a:r>
            <a:r>
              <a:rPr lang="ru-RU" dirty="0" err="1"/>
              <a:t>щоразу</a:t>
            </a:r>
            <a:r>
              <a:rPr lang="ru-RU" dirty="0"/>
              <a:t> </a:t>
            </a:r>
            <a:r>
              <a:rPr lang="ru-RU" dirty="0" err="1"/>
              <a:t>розчаровуєшся</a:t>
            </a:r>
            <a:r>
              <a:rPr lang="ru-RU" dirty="0"/>
              <a:t>: </a:t>
            </a:r>
            <a:r>
              <a:rPr lang="ru-RU" dirty="0" err="1"/>
              <a:t>знову</a:t>
            </a:r>
            <a:r>
              <a:rPr lang="ru-RU" dirty="0"/>
              <a:t> не те, на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сподівався</a:t>
            </a:r>
            <a:r>
              <a:rPr lang="ru-RU" dirty="0"/>
              <a:t>. Як же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зарадити</a:t>
            </a:r>
            <a:r>
              <a:rPr lang="ru-RU" dirty="0"/>
              <a:t>? </a:t>
            </a:r>
          </a:p>
          <a:p>
            <a:pPr algn="just"/>
            <a:r>
              <a:rPr lang="ru-RU" b="1" dirty="0" err="1"/>
              <a:t>Насамперед</a:t>
            </a:r>
            <a:r>
              <a:rPr lang="ru-RU" b="1" dirty="0"/>
              <a:t> </a:t>
            </a:r>
            <a:r>
              <a:rPr lang="ru-RU" b="1" dirty="0" err="1"/>
              <a:t>пам’ятай</a:t>
            </a:r>
            <a:r>
              <a:rPr lang="ru-RU" b="1" dirty="0"/>
              <a:t>: </a:t>
            </a:r>
            <a:r>
              <a:rPr lang="ru-RU" b="1" dirty="0" err="1"/>
              <a:t>ти</a:t>
            </a:r>
            <a:r>
              <a:rPr lang="ru-RU" b="1" dirty="0"/>
              <a:t> не один </a:t>
            </a:r>
            <a:r>
              <a:rPr lang="ru-RU" b="1" dirty="0" err="1"/>
              <a:t>такий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, часто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найпопулярніші</a:t>
            </a:r>
            <a:r>
              <a:rPr lang="ru-RU" dirty="0"/>
              <a:t> </a:t>
            </a:r>
            <a:r>
              <a:rPr lang="ru-RU" dirty="0" err="1"/>
              <a:t>підлітки</a:t>
            </a:r>
            <a:r>
              <a:rPr lang="ru-RU" dirty="0"/>
              <a:t>, </a:t>
            </a:r>
            <a:r>
              <a:rPr lang="ru-RU" dirty="0" err="1"/>
              <a:t>страждають</a:t>
            </a:r>
            <a:r>
              <a:rPr lang="ru-RU" dirty="0"/>
              <a:t> через свою </a:t>
            </a:r>
            <a:r>
              <a:rPr lang="ru-RU" dirty="0" err="1"/>
              <a:t>зовнішність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знайде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ваду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тебе </a:t>
            </a:r>
            <a:r>
              <a:rPr lang="ru-RU" dirty="0" err="1"/>
              <a:t>втішило</a:t>
            </a:r>
            <a:r>
              <a:rPr lang="ru-RU" dirty="0"/>
              <a:t>?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— </a:t>
            </a:r>
            <a:r>
              <a:rPr lang="ru-RU" dirty="0" err="1"/>
              <a:t>берися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568554" y="541407"/>
            <a:ext cx="2834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/>
              <a:t>Зовнішність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34"/>
            <a:ext cx="4568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7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598239" y="2466227"/>
            <a:ext cx="5009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• легко піддаються впливу однолітків </a:t>
            </a:r>
          </a:p>
          <a:p>
            <a:pPr algn="just"/>
            <a:r>
              <a:rPr lang="uk-UA" dirty="0"/>
              <a:t>• надто переживають з приводу того, що про них подумають </a:t>
            </a:r>
          </a:p>
          <a:p>
            <a:pPr algn="just"/>
            <a:r>
              <a:rPr lang="uk-UA" dirty="0"/>
              <a:t>• поводяться зухвало, щоб замаскувати невпевненість </a:t>
            </a:r>
          </a:p>
          <a:p>
            <a:pPr algn="just"/>
            <a:r>
              <a:rPr lang="uk-UA" dirty="0"/>
              <a:t>• руйнують себе, набуваючи шкідливих звичок </a:t>
            </a:r>
          </a:p>
          <a:p>
            <a:pPr algn="just"/>
            <a:r>
              <a:rPr lang="uk-UA" dirty="0"/>
              <a:t>• заздрять і не вміють радіти успіхам друзів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8239" y="1142787"/>
            <a:ext cx="5370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/>
              <a:t>Підлітки із заниженою </a:t>
            </a:r>
          </a:p>
          <a:p>
            <a:r>
              <a:rPr lang="uk-UA" sz="4000" b="1" dirty="0"/>
              <a:t>самооцінкою: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839" t="398" r="14711" b="-398"/>
          <a:stretch/>
        </p:blipFill>
        <p:spPr>
          <a:xfrm>
            <a:off x="5968620" y="-1"/>
            <a:ext cx="6223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4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38200" y="1565492"/>
            <a:ext cx="55216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Візьми аркуш паперу і розділи його навпіл уздовж. Для </a:t>
            </a:r>
            <a:r>
              <a:rPr lang="uk-UA" dirty="0" err="1"/>
              <a:t>початку</a:t>
            </a:r>
            <a:r>
              <a:rPr lang="uk-UA" dirty="0"/>
              <a:t> спробуй розібратися, що тебе не влаштовує. Можливо, розмір взуття, який не можеш змінити. А може, це лише слабкі м’язи, які неважко й «підкачати». </a:t>
            </a:r>
          </a:p>
          <a:p>
            <a:pPr algn="just"/>
            <a:r>
              <a:rPr lang="uk-UA" dirty="0"/>
              <a:t>У лівій частині аркуша </a:t>
            </a:r>
            <a:r>
              <a:rPr lang="uk-UA" dirty="0" err="1"/>
              <a:t>запиши</a:t>
            </a:r>
            <a:r>
              <a:rPr lang="uk-UA" dirty="0"/>
              <a:t> те, що змінити неможливо, а в правій — те, що тобі під силу змінити.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29371"/>
              </p:ext>
            </p:extLst>
          </p:nvPr>
        </p:nvGraphicFramePr>
        <p:xfrm>
          <a:off x="838199" y="3774726"/>
          <a:ext cx="548071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Можу змінити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Не можу змінити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5 зайвих кілограмів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Зріст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Занадто довге волосся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Колір очей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Стиль одягу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Форму вух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5754" r="31202"/>
          <a:stretch/>
        </p:blipFill>
        <p:spPr>
          <a:xfrm>
            <a:off x="7724633" y="-1"/>
            <a:ext cx="4463955" cy="69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5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394278" y="169068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 err="1"/>
              <a:t>Усвідом</a:t>
            </a:r>
            <a:r>
              <a:rPr lang="uk-UA" b="1" dirty="0"/>
              <a:t>: те, що неможливо змінити, </a:t>
            </a:r>
            <a:r>
              <a:rPr lang="uk-UA" dirty="0"/>
              <a:t>— це ознака твоєї індивідуальності, яка вирізняє тебе з-поміж інших, робить особливим і неповторним. Також пам’ятай, що </a:t>
            </a:r>
            <a:r>
              <a:rPr lang="uk-UA" b="1" dirty="0"/>
              <a:t> ти унікальний </a:t>
            </a:r>
            <a:r>
              <a:rPr lang="uk-UA" dirty="0"/>
              <a:t>передусім своїм характером, ставленням до людей, розумом, а не лише зовнішнім виглядом. </a:t>
            </a:r>
          </a:p>
          <a:p>
            <a:pPr algn="just"/>
            <a:r>
              <a:rPr lang="uk-UA" dirty="0"/>
              <a:t>Якщо не можеш щось змінити у своєму тілі, подумай, як виграшно обіграти це одягом, зачіскою, косметикою. Нині кожен може вдягатись у те, що йому личить, створювати власний образ, підкреслювати свою індивідуальність. Усвідомивши свою індивідуальність, ти зробиш перший крок до </a:t>
            </a:r>
            <a:r>
              <a:rPr lang="uk-UA" dirty="0" err="1"/>
              <a:t>підвищення</a:t>
            </a:r>
            <a:r>
              <a:rPr lang="uk-UA" dirty="0"/>
              <a:t> самооцінки. А далі? Усе дуже просто. Високу самооцінку, повагу (навіть до самого себе) треба заслужити.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717" r="24643"/>
          <a:stretch/>
        </p:blipFill>
        <p:spPr>
          <a:xfrm>
            <a:off x="0" y="0"/>
            <a:ext cx="4904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9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60779" y="101469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• Обговори проблеми, які ти записав у правій частині аркуша, з батьками чи лікарем. Упевнись, що справді їх маєш, і отримай деякі рекомендації. </a:t>
            </a:r>
          </a:p>
          <a:p>
            <a:pPr algn="just"/>
            <a:r>
              <a:rPr lang="uk-UA" dirty="0"/>
              <a:t>• Випробуй себе у спорті, мистецтві, музиці. Розвивай свої здібності. Намагайся досягти успіху в тому, що робиш. Не дозволяй собі </a:t>
            </a:r>
            <a:r>
              <a:rPr lang="uk-UA" dirty="0" err="1"/>
              <a:t>провалитися</a:t>
            </a:r>
            <a:r>
              <a:rPr lang="uk-UA" dirty="0"/>
              <a:t> через лінощі. Сприймай успіх як належну винагороду за свою працю. Людина, яка не любить себе, схильна применшувати свої досягнення, вважати їх випадковими. </a:t>
            </a:r>
          </a:p>
          <a:p>
            <a:pPr algn="just"/>
            <a:r>
              <a:rPr lang="uk-UA" dirty="0"/>
              <a:t>• Деякі наші слова і вчинки підвищують самоповагу, а деякі — навпаки, знижують її. Наприклад, виконуючи те, що пообіцяв самому собі, ти відчуваєш, що володієш ситуацією. Це підвищує самоповагу. А як порушуєш своє слово — відчуваєш розчарування, і самоповага знижується. </a:t>
            </a:r>
          </a:p>
          <a:p>
            <a:pPr algn="just"/>
            <a:r>
              <a:rPr lang="uk-UA" dirty="0"/>
              <a:t>• Підвищують самооцінку і справи на благо інших. Саме так, не дивуйся. Коли робиш щось для інших, а не для себе, отримуєш несподіваний бонус — чудовий настрій і задоволення собою.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95" y="0"/>
            <a:ext cx="4897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7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38200" y="2055813"/>
            <a:ext cx="5426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Критика з боку інших людей </a:t>
            </a:r>
            <a:r>
              <a:rPr lang="uk-UA" dirty="0"/>
              <a:t>— поширена причина порушення психологічної рівноваги і заниженої самооцінки. Прочитайте давню притчу «Віслюк». 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Подумай</a:t>
            </a:r>
            <a:r>
              <a:rPr lang="uk-UA" dirty="0"/>
              <a:t>: </a:t>
            </a:r>
          </a:p>
          <a:p>
            <a:pPr algn="just"/>
            <a:r>
              <a:rPr lang="uk-UA" dirty="0"/>
              <a:t>• Чи траплялися подібні ситуації у вашому житті? </a:t>
            </a:r>
          </a:p>
          <a:p>
            <a:pPr algn="just"/>
            <a:r>
              <a:rPr lang="uk-UA" dirty="0"/>
              <a:t>• Як ви тоді вчинили? </a:t>
            </a:r>
          </a:p>
          <a:p>
            <a:pPr algn="just"/>
            <a:r>
              <a:rPr lang="uk-UA" dirty="0"/>
              <a:t>• Чи правильний висновок зробив цей чоловік?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347927"/>
            <a:ext cx="5649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/>
              <a:t>Як ставитися до критики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00" y="0"/>
            <a:ext cx="4591082" cy="68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0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047460" y="2241408"/>
            <a:ext cx="49848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Всі наші почуття є важливими. Та це не означає, що нам однаково, які з них ми переживаємо. Кожному хочеться якнайдовше перебувати у хорошому настрої. Почуватися задоволеним і щасливим краще, ніж </a:t>
            </a:r>
            <a:r>
              <a:rPr lang="uk-UA" dirty="0" err="1"/>
              <a:t>пригніченим</a:t>
            </a:r>
            <a:r>
              <a:rPr lang="uk-UA" dirty="0"/>
              <a:t> і нещасним. Душевного комфорту можна досягти лише в </a:t>
            </a:r>
            <a:r>
              <a:rPr lang="uk-UA" b="1" dirty="0"/>
              <a:t>гармонії емоційної, </a:t>
            </a:r>
            <a:r>
              <a:rPr lang="uk-UA" b="1" dirty="0" err="1"/>
              <a:t>інтелектуальної</a:t>
            </a:r>
            <a:r>
              <a:rPr lang="uk-UA" b="1" dirty="0"/>
              <a:t> і духовної сфер</a:t>
            </a:r>
            <a:r>
              <a:rPr lang="uk-UA" dirty="0"/>
              <a:t>. Такий стан називають психологічною рівновагою або психологічним благополуччям. </a:t>
            </a:r>
            <a:r>
              <a:rPr lang="uk-UA" b="1" dirty="0"/>
              <a:t>Психологічна рівновага </a:t>
            </a:r>
            <a:r>
              <a:rPr lang="uk-UA" dirty="0"/>
              <a:t>— показник психічного здоров’я людини. Від неї залежать якість  життя, успіхи в навчанні, стосунки з батьками та друзями і, звісно,  фізичне здоров’я.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7460" y="828885"/>
            <a:ext cx="51414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/>
              <a:t>Що таке психологічна </a:t>
            </a:r>
          </a:p>
          <a:p>
            <a:r>
              <a:rPr lang="uk-UA" sz="4000" b="1" dirty="0"/>
              <a:t>рівновага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49" y="-27923"/>
            <a:ext cx="4586949" cy="68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4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82138" y="1889694"/>
            <a:ext cx="5909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Критика </a:t>
            </a:r>
            <a:r>
              <a:rPr lang="ru-RU" dirty="0" err="1"/>
              <a:t>буває</a:t>
            </a:r>
            <a:r>
              <a:rPr lang="ru-RU" dirty="0"/>
              <a:t> справедливою і несправедливою, </a:t>
            </a:r>
            <a:r>
              <a:rPr lang="ru-RU" dirty="0" err="1"/>
              <a:t>висловленою</a:t>
            </a:r>
            <a:r>
              <a:rPr lang="ru-RU" dirty="0"/>
              <a:t> у </a:t>
            </a:r>
            <a:r>
              <a:rPr lang="ru-RU" dirty="0" err="1"/>
              <a:t>тактовній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у </a:t>
            </a:r>
            <a:r>
              <a:rPr lang="ru-RU" dirty="0" err="1"/>
              <a:t>принизливій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справедливе</a:t>
            </a:r>
            <a:r>
              <a:rPr lang="ru-RU" dirty="0"/>
              <a:t> </a:t>
            </a:r>
            <a:r>
              <a:rPr lang="ru-RU" dirty="0" err="1"/>
              <a:t>зауваження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вщент</a:t>
            </a:r>
            <a:r>
              <a:rPr lang="ru-RU" dirty="0"/>
              <a:t> </a:t>
            </a:r>
            <a:r>
              <a:rPr lang="ru-RU" dirty="0" err="1"/>
              <a:t>зруйнувати</a:t>
            </a:r>
            <a:r>
              <a:rPr lang="ru-RU" dirty="0"/>
              <a:t> </a:t>
            </a:r>
            <a:r>
              <a:rPr lang="ru-RU" dirty="0" err="1"/>
              <a:t>самоповагу</a:t>
            </a:r>
            <a:r>
              <a:rPr lang="ru-RU" dirty="0"/>
              <a:t>. </a:t>
            </a:r>
            <a:r>
              <a:rPr lang="ru-RU" dirty="0" err="1"/>
              <a:t>Дехто</a:t>
            </a:r>
            <a:r>
              <a:rPr lang="ru-RU" dirty="0"/>
              <a:t> так </a:t>
            </a:r>
            <a:r>
              <a:rPr lang="ru-RU" dirty="0" err="1"/>
              <a:t>переживає</a:t>
            </a:r>
            <a:r>
              <a:rPr lang="ru-RU" dirty="0"/>
              <a:t> через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опускає</a:t>
            </a:r>
            <a:r>
              <a:rPr lang="ru-RU" dirty="0"/>
              <a:t> руки,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,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з </a:t>
            </a:r>
            <a:r>
              <a:rPr lang="ru-RU" dirty="0" err="1"/>
              <a:t>тими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</a:t>
            </a:r>
            <a:r>
              <a:rPr lang="ru-RU" dirty="0" err="1"/>
              <a:t>досконалості</a:t>
            </a:r>
            <a:r>
              <a:rPr lang="ru-RU" dirty="0"/>
              <a:t>, ставиться до себе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вимогливо</a:t>
            </a:r>
            <a:r>
              <a:rPr lang="ru-RU" dirty="0"/>
              <a:t>, не </a:t>
            </a:r>
            <a:r>
              <a:rPr lang="ru-RU" dirty="0" err="1"/>
              <a:t>визнає</a:t>
            </a:r>
            <a:r>
              <a:rPr lang="ru-RU" dirty="0"/>
              <a:t> за собою (і за </a:t>
            </a:r>
            <a:r>
              <a:rPr lang="ru-RU" dirty="0" err="1"/>
              <a:t>іншими</a:t>
            </a:r>
            <a:r>
              <a:rPr lang="ru-RU" dirty="0"/>
              <a:t>) права на </a:t>
            </a:r>
            <a:r>
              <a:rPr lang="ru-RU" dirty="0" err="1"/>
              <a:t>помилку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твоя </a:t>
            </a:r>
            <a:r>
              <a:rPr lang="ru-RU" dirty="0" err="1"/>
              <a:t>ситуація</a:t>
            </a:r>
            <a:r>
              <a:rPr lang="ru-RU" dirty="0"/>
              <a:t>, </a:t>
            </a:r>
            <a:r>
              <a:rPr lang="ru-RU" dirty="0" err="1"/>
              <a:t>згадай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— </a:t>
            </a:r>
            <a:r>
              <a:rPr lang="ru-RU" dirty="0" err="1"/>
              <a:t>недосконалий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95" y="0"/>
            <a:ext cx="4897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92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394277" y="18593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Несправедлива критика, зневажливі репліки стосовно твоїх особистих </a:t>
            </a:r>
            <a:r>
              <a:rPr lang="uk-UA" dirty="0" err="1"/>
              <a:t>якостей</a:t>
            </a:r>
            <a:r>
              <a:rPr lang="uk-UA" dirty="0"/>
              <a:t>, результатів праці чи інших важливих для тебе речей здатні суттєво </a:t>
            </a:r>
            <a:r>
              <a:rPr lang="uk-UA" dirty="0" err="1"/>
              <a:t>вплинути</a:t>
            </a:r>
            <a:r>
              <a:rPr lang="uk-UA" dirty="0"/>
              <a:t> на самооцінку. Та чи варто так гостро реагувати? Адже найбільше </a:t>
            </a:r>
            <a:r>
              <a:rPr lang="uk-UA" dirty="0" err="1"/>
              <a:t>критикують</a:t>
            </a:r>
            <a:r>
              <a:rPr lang="uk-UA" dirty="0"/>
              <a:t> ті, хто сам відчуває свою неповноцінність і намагається самоствердитися, принижуючи інших. Інша річ, коли тебе несправедливо чи в образливій формі критикують близькі тобі люди. Що ж робити? Поясни, що їхні слова ранять тебе. Попроси їх поставити себе на твоє місце. Навіть якщо тобі не вдасться переконати їх, то хоча б спробуєш це зробити.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827" t="-344" r="24522" b="344"/>
          <a:stretch/>
        </p:blipFill>
        <p:spPr>
          <a:xfrm>
            <a:off x="0" y="0"/>
            <a:ext cx="4992624" cy="6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4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92900" y="2245248"/>
            <a:ext cx="5571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поважає</a:t>
            </a:r>
            <a:r>
              <a:rPr lang="ru-RU" dirty="0"/>
              <a:t> себе і добре ставиться до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упевнена</a:t>
            </a:r>
            <a:r>
              <a:rPr lang="ru-RU" dirty="0"/>
              <a:t> у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боїться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, </a:t>
            </a:r>
            <a:r>
              <a:rPr lang="ru-RU" dirty="0" err="1"/>
              <a:t>розуміє</a:t>
            </a:r>
            <a:r>
              <a:rPr lang="ru-RU" dirty="0"/>
              <a:t> і </a:t>
            </a:r>
            <a:r>
              <a:rPr lang="ru-RU" dirty="0" err="1"/>
              <a:t>задовольняє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потреби у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нікому</a:t>
            </a:r>
            <a:r>
              <a:rPr lang="ru-RU" dirty="0"/>
              <a:t> не </a:t>
            </a:r>
            <a:r>
              <a:rPr lang="ru-RU" dirty="0" err="1"/>
              <a:t>зашкодити</a:t>
            </a:r>
            <a:r>
              <a:rPr lang="ru-RU" dirty="0"/>
              <a:t>, </a:t>
            </a:r>
            <a:r>
              <a:rPr lang="ru-RU" dirty="0" err="1"/>
              <a:t>вміє</a:t>
            </a:r>
            <a:r>
              <a:rPr lang="ru-RU" dirty="0"/>
              <a:t> </a:t>
            </a:r>
            <a:r>
              <a:rPr lang="ru-RU" dirty="0" err="1"/>
              <a:t>переживати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 й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з </a:t>
            </a:r>
            <a:r>
              <a:rPr lang="ru-RU" dirty="0" err="1"/>
              <a:t>помилок</a:t>
            </a:r>
            <a:r>
              <a:rPr lang="ru-RU" dirty="0"/>
              <a:t>, вона </a:t>
            </a:r>
            <a:r>
              <a:rPr lang="ru-RU" dirty="0" err="1"/>
              <a:t>почувається</a:t>
            </a:r>
            <a:r>
              <a:rPr lang="ru-RU" dirty="0"/>
              <a:t> </a:t>
            </a:r>
            <a:r>
              <a:rPr lang="ru-RU" dirty="0" err="1"/>
              <a:t>психологічно</a:t>
            </a:r>
            <a:r>
              <a:rPr lang="ru-RU" dirty="0"/>
              <a:t> благополучною. 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Здорова </a:t>
            </a:r>
            <a:r>
              <a:rPr lang="ru-RU" b="1" dirty="0" err="1"/>
              <a:t>самооцінка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b="1" dirty="0"/>
              <a:t>основа </a:t>
            </a:r>
            <a:r>
              <a:rPr lang="ru-RU" b="1" dirty="0" err="1"/>
              <a:t>психологічного</a:t>
            </a:r>
            <a:r>
              <a:rPr lang="ru-RU" b="1" dirty="0"/>
              <a:t> </a:t>
            </a:r>
            <a:r>
              <a:rPr lang="ru-RU" b="1" dirty="0" err="1"/>
              <a:t>благополуччя</a:t>
            </a:r>
            <a:r>
              <a:rPr lang="ru-RU" dirty="0"/>
              <a:t>. 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здорової</a:t>
            </a:r>
            <a:r>
              <a:rPr lang="ru-RU" dirty="0"/>
              <a:t> </a:t>
            </a:r>
            <a:r>
              <a:rPr lang="ru-RU" dirty="0" err="1"/>
              <a:t>самооцінки</a:t>
            </a:r>
            <a:r>
              <a:rPr lang="ru-RU" dirty="0"/>
              <a:t> треба </a:t>
            </a:r>
            <a:r>
              <a:rPr lang="ru-RU" dirty="0" err="1"/>
              <a:t>усвідомити</a:t>
            </a:r>
            <a:r>
              <a:rPr lang="ru-RU" dirty="0"/>
              <a:t> свою </a:t>
            </a:r>
            <a:r>
              <a:rPr lang="ru-RU" dirty="0" err="1"/>
              <a:t>унікальність</a:t>
            </a:r>
            <a:r>
              <a:rPr lang="ru-RU" dirty="0"/>
              <a:t>,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й адекватно </a:t>
            </a:r>
            <a:r>
              <a:rPr lang="ru-RU" dirty="0" err="1"/>
              <a:t>ставитися</a:t>
            </a:r>
            <a:r>
              <a:rPr lang="ru-RU" dirty="0"/>
              <a:t> до критики.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12012" y="1632019"/>
            <a:ext cx="260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/>
              <a:t>ПІДСУМКИ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094" r="20218"/>
          <a:stretch/>
        </p:blipFill>
        <p:spPr>
          <a:xfrm>
            <a:off x="6664656" y="1"/>
            <a:ext cx="5527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38384" y="252001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Люди з </a:t>
            </a:r>
            <a:r>
              <a:rPr lang="uk-UA" b="1" dirty="0"/>
              <a:t>порушеною психологічною рівновагою </a:t>
            </a:r>
            <a:r>
              <a:rPr lang="uk-UA" dirty="0"/>
              <a:t>позбавлені душевного спокою. Вони часто почуваються пригніченими, нездатні насолоджуватися життям, мати рівноправні стосунки з оточенням. Через невміння спілкуватись і долати труднощі їхнє життя сповнене стресами, фізичними і психічними стражданнями.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641" r="23606"/>
          <a:stretch/>
        </p:blipFill>
        <p:spPr>
          <a:xfrm>
            <a:off x="7172767" y="0"/>
            <a:ext cx="5019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5572836" y="193833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Психологічно врівноважені підлітки доброзичливі, впевнені у собі, наполегливі у досягненні мети, не зациклюються на проблемах і негараздах, їх називають </a:t>
            </a:r>
            <a:r>
              <a:rPr lang="uk-UA" b="1" dirty="0"/>
              <a:t>оптимістами</a:t>
            </a:r>
            <a:r>
              <a:rPr lang="uk-UA" dirty="0"/>
              <a:t>. Вони зазвичай дуже популярні серед однолітків, непогано </a:t>
            </a:r>
            <a:r>
              <a:rPr lang="uk-UA" dirty="0" err="1"/>
              <a:t>вчаться</a:t>
            </a:r>
            <a:r>
              <a:rPr lang="uk-UA" dirty="0"/>
              <a:t>, мають теплі стосунки з батьками. Їм по-доброму заздрять, їх наслідують. У чому їхній секрет? Таким треба народитися? Необов’язково, хоча добра спадковість і чудова родина відіграють важливу роль. Та майже кожен може стати таким. Бажання — ось </a:t>
            </a:r>
            <a:r>
              <a:rPr lang="uk-UA" b="1" dirty="0"/>
              <a:t>перший крок </a:t>
            </a:r>
            <a:r>
              <a:rPr lang="uk-UA" dirty="0"/>
              <a:t>на шляху до успіху. </a:t>
            </a:r>
            <a:r>
              <a:rPr lang="uk-UA" b="1" dirty="0"/>
              <a:t>Другий крок </a:t>
            </a:r>
            <a:r>
              <a:rPr lang="uk-UA" dirty="0"/>
              <a:t>— об’єктивна оцінка рівня свого психічного благополуччя і визначення напряму, в якому треба працювати над собою.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2095" t="352" r="19257" b="-352"/>
          <a:stretch/>
        </p:blipFill>
        <p:spPr>
          <a:xfrm>
            <a:off x="0" y="-1"/>
            <a:ext cx="5131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7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069074" y="2545771"/>
            <a:ext cx="493594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/>
              <a:t>позитивне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себе;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/>
              <a:t>доброзичливе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інших</a:t>
            </a:r>
            <a:r>
              <a:rPr lang="ru-RU" sz="2000" dirty="0"/>
              <a:t> людей;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/>
              <a:t>упевненість</a:t>
            </a:r>
            <a:r>
              <a:rPr lang="ru-RU" sz="2000" dirty="0"/>
              <a:t> у </a:t>
            </a:r>
            <a:r>
              <a:rPr lang="ru-RU" sz="2000" dirty="0" err="1"/>
              <a:t>власних</a:t>
            </a:r>
            <a:r>
              <a:rPr lang="ru-RU" sz="2000" dirty="0"/>
              <a:t> силах;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/>
              <a:t>уміння</a:t>
            </a:r>
            <a:r>
              <a:rPr lang="ru-RU" sz="2000" dirty="0"/>
              <a:t> </a:t>
            </a:r>
            <a:r>
              <a:rPr lang="ru-RU" sz="2000" dirty="0" err="1"/>
              <a:t>розуміти</a:t>
            </a:r>
            <a:r>
              <a:rPr lang="ru-RU" sz="2000" dirty="0"/>
              <a:t> і </a:t>
            </a:r>
            <a:r>
              <a:rPr lang="ru-RU" sz="2000" dirty="0" err="1"/>
              <a:t>задовольняти</a:t>
            </a:r>
            <a:r>
              <a:rPr lang="ru-RU" sz="2000" dirty="0"/>
              <a:t> </a:t>
            </a:r>
            <a:r>
              <a:rPr lang="ru-RU" sz="2000" dirty="0" err="1"/>
              <a:t>власні</a:t>
            </a:r>
            <a:r>
              <a:rPr lang="ru-RU" sz="2000" dirty="0"/>
              <a:t> потреби, </a:t>
            </a:r>
            <a:r>
              <a:rPr lang="ru-RU" sz="2000" dirty="0" err="1"/>
              <a:t>переживати</a:t>
            </a:r>
            <a:r>
              <a:rPr lang="ru-RU" sz="2000" dirty="0"/>
              <a:t> </a:t>
            </a:r>
            <a:r>
              <a:rPr lang="ru-RU" sz="2000" dirty="0" err="1"/>
              <a:t>невдачі</a:t>
            </a:r>
            <a:r>
              <a:rPr lang="ru-RU" sz="2000" dirty="0"/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/>
              <a:t>уміння</a:t>
            </a:r>
            <a:r>
              <a:rPr lang="ru-RU" sz="2000" dirty="0"/>
              <a:t> </a:t>
            </a:r>
            <a:r>
              <a:rPr lang="ru-RU" sz="2000" dirty="0" err="1"/>
              <a:t>керувати</a:t>
            </a:r>
            <a:r>
              <a:rPr lang="ru-RU" sz="2000" dirty="0"/>
              <a:t> </a:t>
            </a:r>
            <a:r>
              <a:rPr lang="ru-RU" sz="2000" dirty="0" err="1"/>
              <a:t>стресами</a:t>
            </a:r>
            <a:r>
              <a:rPr lang="ru-RU" sz="2000" dirty="0"/>
              <a:t>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9074" y="1028968"/>
            <a:ext cx="51075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/>
              <a:t>Ознаки</a:t>
            </a:r>
            <a:r>
              <a:rPr lang="ru-RU" sz="4000" b="1" dirty="0"/>
              <a:t> </a:t>
            </a:r>
            <a:r>
              <a:rPr lang="ru-RU" sz="4000" b="1" dirty="0" err="1"/>
              <a:t>психологічної</a:t>
            </a:r>
            <a:r>
              <a:rPr lang="ru-RU" sz="4000" b="1" dirty="0"/>
              <a:t> </a:t>
            </a:r>
          </a:p>
          <a:p>
            <a:r>
              <a:rPr lang="ru-RU" sz="4000" b="1" dirty="0" err="1"/>
              <a:t>рівноваги</a:t>
            </a:r>
            <a:r>
              <a:rPr lang="ru-RU" sz="4000" b="1" dirty="0"/>
              <a:t> </a:t>
            </a:r>
            <a:endParaRPr lang="uk-UA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620" r="14792"/>
          <a:stretch/>
        </p:blipFill>
        <p:spPr>
          <a:xfrm>
            <a:off x="6469038" y="0"/>
            <a:ext cx="572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38198" y="2055813"/>
            <a:ext cx="60067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/>
              <a:t>     </a:t>
            </a:r>
            <a:r>
              <a:rPr lang="ru-RU" b="1" dirty="0" err="1"/>
              <a:t>Ставлення</a:t>
            </a:r>
            <a:r>
              <a:rPr lang="ru-RU" b="1" dirty="0"/>
              <a:t> до самого себе. </a:t>
            </a:r>
          </a:p>
          <a:p>
            <a:pPr marL="342900" indent="-342900" algn="just">
              <a:buAutoNum type="arabicPeriod"/>
            </a:pPr>
            <a:endParaRPr lang="ru-RU" b="1" dirty="0"/>
          </a:p>
          <a:p>
            <a:pPr algn="just"/>
            <a:r>
              <a:rPr lang="ru-RU" b="1" i="1" dirty="0" err="1"/>
              <a:t>Вважаєш</a:t>
            </a:r>
            <a:r>
              <a:rPr lang="ru-RU" b="1" i="1" dirty="0"/>
              <a:t> себе </a:t>
            </a:r>
            <a:r>
              <a:rPr lang="ru-RU" b="1" i="1" dirty="0" err="1"/>
              <a:t>добрим</a:t>
            </a:r>
            <a:r>
              <a:rPr lang="ru-RU" b="1" i="1" dirty="0"/>
              <a:t>, </a:t>
            </a:r>
            <a:r>
              <a:rPr lang="ru-RU" b="1" i="1" dirty="0" err="1"/>
              <a:t>гідним</a:t>
            </a:r>
            <a:r>
              <a:rPr lang="ru-RU" b="1" i="1" dirty="0"/>
              <a:t> </a:t>
            </a:r>
            <a:r>
              <a:rPr lang="ru-RU" b="1" i="1" dirty="0" err="1"/>
              <a:t>поваги</a:t>
            </a:r>
            <a:r>
              <a:rPr lang="ru-RU" b="1" i="1" dirty="0"/>
              <a:t> (А)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гадаєш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значно</a:t>
            </a:r>
            <a:r>
              <a:rPr lang="ru-RU" b="1" i="1" dirty="0"/>
              <a:t> </a:t>
            </a:r>
            <a:r>
              <a:rPr lang="ru-RU" b="1" i="1" dirty="0" err="1"/>
              <a:t>кращий</a:t>
            </a:r>
            <a:r>
              <a:rPr lang="ru-RU" b="1" i="1" dirty="0"/>
              <a:t> (Б)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гірший</a:t>
            </a:r>
            <a:r>
              <a:rPr lang="ru-RU" b="1" i="1" dirty="0"/>
              <a:t> за </a:t>
            </a:r>
            <a:r>
              <a:rPr lang="ru-RU" b="1" i="1" dirty="0" err="1"/>
              <a:t>інших</a:t>
            </a:r>
            <a:r>
              <a:rPr lang="ru-RU" b="1" i="1" dirty="0"/>
              <a:t> (В) ? 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/>
              <a:t>А. 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на твою </a:t>
            </a:r>
            <a:r>
              <a:rPr lang="ru-RU" dirty="0" err="1"/>
              <a:t>користь</a:t>
            </a:r>
            <a:r>
              <a:rPr lang="ru-RU" dirty="0"/>
              <a:t>. </a:t>
            </a:r>
            <a:r>
              <a:rPr lang="ru-RU" dirty="0" err="1"/>
              <a:t>Психологічно</a:t>
            </a:r>
            <a:r>
              <a:rPr lang="ru-RU" dirty="0"/>
              <a:t> </a:t>
            </a:r>
            <a:r>
              <a:rPr lang="ru-RU" dirty="0" err="1"/>
              <a:t>врівноважена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поважає</a:t>
            </a:r>
            <a:r>
              <a:rPr lang="ru-RU" dirty="0"/>
              <a:t> і любить себе. </a:t>
            </a:r>
          </a:p>
          <a:p>
            <a:pPr marL="342900" indent="-342900" algn="just">
              <a:buAutoNum type="alphaUcPeriod"/>
            </a:pPr>
            <a:endParaRPr lang="ru-RU" dirty="0"/>
          </a:p>
          <a:p>
            <a:pPr algn="just"/>
            <a:r>
              <a:rPr lang="ru-RU" b="1" dirty="0"/>
              <a:t>Б</a:t>
            </a:r>
            <a:r>
              <a:rPr lang="ru-RU" dirty="0"/>
              <a:t>.        </a:t>
            </a:r>
            <a:r>
              <a:rPr lang="ru-RU" dirty="0" err="1"/>
              <a:t>Можливо</a:t>
            </a:r>
            <a:r>
              <a:rPr lang="ru-RU" dirty="0"/>
              <a:t>, у тебе </a:t>
            </a:r>
            <a:r>
              <a:rPr lang="ru-RU" dirty="0" err="1"/>
              <a:t>завищена</a:t>
            </a:r>
            <a:r>
              <a:rPr lang="ru-RU" dirty="0"/>
              <a:t> </a:t>
            </a:r>
            <a:r>
              <a:rPr lang="ru-RU" dirty="0" err="1"/>
              <a:t>самооцінка</a:t>
            </a:r>
            <a:r>
              <a:rPr lang="ru-RU" dirty="0"/>
              <a:t>. </a:t>
            </a:r>
            <a:r>
              <a:rPr lang="ru-RU" dirty="0" err="1"/>
              <a:t>Пам’ятай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</a:p>
          <a:p>
            <a:pPr algn="just"/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особлива</a:t>
            </a:r>
            <a:r>
              <a:rPr lang="ru-RU" dirty="0"/>
              <a:t>, </a:t>
            </a:r>
            <a:r>
              <a:rPr lang="ru-RU" dirty="0" err="1"/>
              <a:t>гідна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 та </a:t>
            </a:r>
            <a:r>
              <a:rPr lang="ru-RU" dirty="0" err="1"/>
              <a:t>поваги</a:t>
            </a:r>
            <a:r>
              <a:rPr lang="ru-RU" dirty="0"/>
              <a:t>, як і </a:t>
            </a:r>
            <a:r>
              <a:rPr lang="ru-RU" dirty="0" err="1"/>
              <a:t>ти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</a:t>
            </a:r>
          </a:p>
          <a:p>
            <a:pPr algn="just"/>
            <a:r>
              <a:rPr lang="ru-RU" b="1" dirty="0"/>
              <a:t>B</a:t>
            </a:r>
            <a:r>
              <a:rPr lang="ru-RU" dirty="0"/>
              <a:t>.   Шкода,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недооцінюєш</a:t>
            </a:r>
            <a:r>
              <a:rPr lang="ru-RU" dirty="0"/>
              <a:t> себе. </a:t>
            </a:r>
            <a:r>
              <a:rPr lang="ru-RU" dirty="0" err="1"/>
              <a:t>Шануй</a:t>
            </a:r>
            <a:r>
              <a:rPr lang="ru-RU" dirty="0"/>
              <a:t> свою   </a:t>
            </a:r>
            <a:r>
              <a:rPr lang="ru-RU" dirty="0" err="1"/>
              <a:t>індивідуальність</a:t>
            </a:r>
            <a:r>
              <a:rPr lang="ru-RU" dirty="0"/>
              <a:t>, </a:t>
            </a:r>
            <a:r>
              <a:rPr lang="ru-RU" dirty="0" err="1"/>
              <a:t>вважай</a:t>
            </a:r>
            <a:r>
              <a:rPr lang="ru-RU" dirty="0"/>
              <a:t> себе </a:t>
            </a:r>
            <a:r>
              <a:rPr lang="ru-RU" dirty="0" err="1"/>
              <a:t>особливим</a:t>
            </a:r>
            <a:r>
              <a:rPr lang="ru-RU" dirty="0"/>
              <a:t> і не переживай,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хтось</a:t>
            </a:r>
            <a:r>
              <a:rPr lang="ru-RU" dirty="0"/>
              <a:t>, як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привабливіший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кмітливіший</a:t>
            </a:r>
            <a:r>
              <a:rPr lang="ru-RU" dirty="0"/>
              <a:t> за тебе.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490358"/>
            <a:ext cx="59310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 </a:t>
            </a:r>
            <a:r>
              <a:rPr lang="ru-RU" sz="2000" b="1" dirty="0" err="1"/>
              <a:t>допомогою</a:t>
            </a:r>
            <a:r>
              <a:rPr lang="ru-RU" sz="2000" b="1" dirty="0"/>
              <a:t>  тесту </a:t>
            </a:r>
            <a:r>
              <a:rPr lang="ru-RU" sz="2000" b="1" dirty="0" err="1"/>
              <a:t>маєш</a:t>
            </a:r>
            <a:r>
              <a:rPr lang="ru-RU" sz="2000" b="1" dirty="0"/>
              <a:t> </a:t>
            </a:r>
            <a:r>
              <a:rPr lang="ru-RU" sz="2000" b="1" dirty="0" err="1"/>
              <a:t>змогу</a:t>
            </a:r>
            <a:r>
              <a:rPr lang="ru-RU" sz="2000" b="1" dirty="0"/>
              <a:t> </a:t>
            </a:r>
            <a:r>
              <a:rPr lang="ru-RU" sz="2000" b="1" dirty="0" err="1"/>
              <a:t>приблизно</a:t>
            </a:r>
            <a:r>
              <a:rPr lang="ru-RU" sz="2000" b="1" dirty="0"/>
              <a:t> </a:t>
            </a:r>
            <a:r>
              <a:rPr lang="ru-RU" sz="2000" b="1" dirty="0" err="1"/>
              <a:t>оцінити</a:t>
            </a:r>
            <a:r>
              <a:rPr lang="ru-RU" sz="2000" b="1" dirty="0"/>
              <a:t> </a:t>
            </a:r>
            <a:r>
              <a:rPr lang="ru-RU" sz="2000" b="1" dirty="0" err="1"/>
              <a:t>рівень</a:t>
            </a:r>
            <a:r>
              <a:rPr lang="ru-RU" sz="2000" b="1" dirty="0"/>
              <a:t> </a:t>
            </a:r>
            <a:r>
              <a:rPr lang="ru-RU" sz="2000" b="1" dirty="0" err="1"/>
              <a:t>свого</a:t>
            </a:r>
            <a:r>
              <a:rPr lang="ru-RU" sz="2000" b="1" dirty="0"/>
              <a:t> </a:t>
            </a:r>
            <a:r>
              <a:rPr lang="ru-RU" sz="2000" b="1" dirty="0" err="1"/>
              <a:t>психологічного</a:t>
            </a:r>
            <a:r>
              <a:rPr lang="ru-RU" sz="2000" b="1" dirty="0"/>
              <a:t> </a:t>
            </a:r>
            <a:r>
              <a:rPr lang="ru-RU" sz="2000" b="1" dirty="0" err="1"/>
              <a:t>благополуччя</a:t>
            </a:r>
            <a:r>
              <a:rPr lang="ru-RU" sz="2000" b="1" dirty="0"/>
              <a:t> за </a:t>
            </a:r>
            <a:r>
              <a:rPr lang="ru-RU" sz="2000" b="1" dirty="0" err="1"/>
              <a:t>цими</a:t>
            </a:r>
            <a:r>
              <a:rPr lang="ru-RU" sz="2000" b="1" dirty="0"/>
              <a:t> </a:t>
            </a:r>
            <a:r>
              <a:rPr lang="ru-RU" sz="2000" b="1" dirty="0" err="1"/>
              <a:t>показниками</a:t>
            </a:r>
            <a:r>
              <a:rPr lang="ru-RU" sz="2000" b="1" dirty="0"/>
              <a:t>. </a:t>
            </a:r>
          </a:p>
          <a:p>
            <a:endParaRPr lang="ru-RU" sz="2000" dirty="0"/>
          </a:p>
          <a:p>
            <a:r>
              <a:rPr lang="ru-RU" dirty="0"/>
              <a:t>Для </a:t>
            </a:r>
            <a:r>
              <a:rPr lang="ru-RU" dirty="0" err="1"/>
              <a:t>цього</a:t>
            </a:r>
            <a:r>
              <a:rPr lang="ru-RU" dirty="0"/>
              <a:t> дай </a:t>
            </a:r>
            <a:r>
              <a:rPr lang="ru-RU" dirty="0" err="1"/>
              <a:t>відверті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636" r="27212"/>
          <a:stretch/>
        </p:blipFill>
        <p:spPr>
          <a:xfrm>
            <a:off x="7451678" y="0"/>
            <a:ext cx="4740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045950" y="1441819"/>
            <a:ext cx="53999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2. Ставлення до інших людей. </a:t>
            </a:r>
          </a:p>
          <a:p>
            <a:pPr algn="just"/>
            <a:endParaRPr lang="uk-UA" dirty="0"/>
          </a:p>
          <a:p>
            <a:pPr algn="just"/>
            <a:r>
              <a:rPr lang="uk-UA" b="1" i="1" dirty="0"/>
              <a:t>Ти симпатизуєш переважній більшості знайомих і сам подобаєшся людям (А) чи подобаєшся лише небагатьом і </a:t>
            </a:r>
            <a:r>
              <a:rPr lang="uk-UA" b="1" i="1" dirty="0" err="1"/>
              <a:t>рідко</a:t>
            </a:r>
            <a:r>
              <a:rPr lang="uk-UA" b="1" i="1" dirty="0"/>
              <a:t> хто до вподоби тобі (Б)? 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А</a:t>
            </a:r>
            <a:r>
              <a:rPr lang="uk-UA" dirty="0"/>
              <a:t>.  Психологічно врівноважені люди добре ставляться до себе та інших людей і переконані, що ті    відповідатимуть їм взаємністю. 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Б</a:t>
            </a:r>
            <a:r>
              <a:rPr lang="uk-UA" dirty="0"/>
              <a:t>.    Дуже важливо дбати про добрі стосунки з оточенням. Недоброзичливість до інших часто спричинена тим,  що людина не любить і не поважає себе. Тобі слід критично переглянути свою самооцінку, прагнути більше спілкуватись і поліпшувати стосунки.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986" r="38429"/>
          <a:stretch/>
        </p:blipFill>
        <p:spPr>
          <a:xfrm>
            <a:off x="0" y="0"/>
            <a:ext cx="520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38200" y="1412022"/>
            <a:ext cx="587649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3.    Відчуття, що ти господар свого життя. </a:t>
            </a:r>
          </a:p>
          <a:p>
            <a:pPr algn="just"/>
            <a:endParaRPr lang="uk-UA" dirty="0"/>
          </a:p>
          <a:p>
            <a:pPr algn="just"/>
            <a:r>
              <a:rPr lang="uk-UA" b="1" i="1" dirty="0"/>
              <a:t>Ти вважаєш, що твої життєві успіхи і благополуччя залежать переважно від тебе, твоїх талантів і зусиль (А), чи віриш у долю, вирішальну роль обставин і тому волієш «пливти за течією», не намагаючись змінити ситуацію на краще (Б)? 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А</a:t>
            </a:r>
            <a:r>
              <a:rPr lang="uk-UA" dirty="0"/>
              <a:t>.  Це свідчить про твою активність, упевненість і незалежність. Ти тримаєш у руках кермо своєї долі. 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Б</a:t>
            </a:r>
            <a:r>
              <a:rPr lang="uk-UA" dirty="0"/>
              <a:t>. Тобі треба бути активнішим. Психологічно врівноважена людина — достатньо незалежна. Вона сама планує своє життя і не боїться </a:t>
            </a:r>
            <a:r>
              <a:rPr lang="uk-UA" dirty="0" err="1"/>
              <a:t>труднощів</a:t>
            </a:r>
            <a:r>
              <a:rPr lang="uk-UA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281" r="22466"/>
          <a:stretch/>
        </p:blipFill>
        <p:spPr>
          <a:xfrm>
            <a:off x="7224213" y="0"/>
            <a:ext cx="4967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5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707639" y="1414523"/>
            <a:ext cx="552279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4. Уміння задовольняти власні потреби. </a:t>
            </a:r>
          </a:p>
          <a:p>
            <a:pPr algn="just"/>
            <a:endParaRPr lang="uk-UA" dirty="0"/>
          </a:p>
          <a:p>
            <a:pPr algn="just"/>
            <a:r>
              <a:rPr lang="uk-UA" b="1" i="1" dirty="0"/>
              <a:t>Коли виникають якісь бажання й потреби, ти прагнеш зрозуміти і задовольнити їх (А) чи поступаєшся, намагаючись догодити іншим людям (Б)?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А</a:t>
            </a:r>
            <a:r>
              <a:rPr lang="uk-UA" dirty="0"/>
              <a:t>.     Правильно, але пам’ятай, що інші також мають інтереси і потреби. Тому, обстоюючи свої права, намагайся не утискати права інших.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Б.     </a:t>
            </a:r>
            <a:r>
              <a:rPr lang="uk-UA" dirty="0"/>
              <a:t>Той, хто прагне психологічної рівноваги, має навчитися розуміти і по змозі задовольняти власні потреби. Відмова від цього робить людину нещасною навіть за умови матеріального достатку і високого становища в суспільстві.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899" r="20397"/>
          <a:stretch/>
        </p:blipFill>
        <p:spPr>
          <a:xfrm>
            <a:off x="6938071" y="0"/>
            <a:ext cx="5253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1921</Words>
  <Application>Microsoft Office PowerPoint</Application>
  <PresentationFormat>Широкоэкранный</PresentationFormat>
  <Paragraphs>111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Yulia Kernychna</cp:lastModifiedBy>
  <cp:revision>21</cp:revision>
  <dcterms:created xsi:type="dcterms:W3CDTF">2024-01-24T06:25:24Z</dcterms:created>
  <dcterms:modified xsi:type="dcterms:W3CDTF">2024-06-12T07:24:01Z</dcterms:modified>
</cp:coreProperties>
</file>