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07C0-4E72-4BBD-BB87-CAE8521F61C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C3E91-E4D8-4888-81E4-B22E95BE3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C3E91-E4D8-4888-81E4-B22E95BE3A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9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C3E91-E4D8-4888-81E4-B22E95BE3A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4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17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9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00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7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1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1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6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9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0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7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0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4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9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84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7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3F6A9A-8562-48D3-A739-03CF9401F44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FCD5B2-08C1-4181-A169-5FF980F9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806" y="2770909"/>
            <a:ext cx="9582387" cy="2560410"/>
          </a:xfrm>
        </p:spPr>
        <p:txBody>
          <a:bodyPr>
            <a:noAutofit/>
          </a:bodyPr>
          <a:lstStyle/>
          <a:p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all" dirty="0">
                <a:ln w="3175" cmpd="sng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розмовляти</a:t>
            </a:r>
            <a:br>
              <a:rPr lang="uk-UA" sz="4400" b="1" cap="all" dirty="0">
                <a:ln w="3175" cmpd="sng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all" dirty="0">
                <a:ln w="3175" cmpd="sng">
                  <a:solidFill>
                    <a:srgbClr val="FFC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підлітком?</a:t>
            </a:r>
            <a:br>
              <a:rPr lang="uk-UA" sz="4400" b="1" cap="all" dirty="0">
                <a:ln w="3175" cmpd="sng"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982" y="2770909"/>
            <a:ext cx="8940338" cy="1597670"/>
          </a:xfrm>
        </p:spPr>
        <p:txBody>
          <a:bodyPr>
            <a:noAutofit/>
          </a:bodyPr>
          <a:lstStyle/>
          <a:p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3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762" y="608911"/>
            <a:ext cx="9601196" cy="1118041"/>
          </a:xfrm>
        </p:spPr>
        <p:txBody>
          <a:bodyPr>
            <a:normAutofit/>
          </a:bodyPr>
          <a:lstStyle/>
          <a:p>
            <a:r>
              <a:rPr lang="uk-UA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 і дорослі»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37766"/>
            <a:ext cx="9601196" cy="3078242"/>
          </a:xfrm>
          <a:solidFill>
            <a:srgbClr val="FBFBFB"/>
          </a:solidFill>
        </p:spPr>
        <p:txBody>
          <a:bodyPr>
            <a:noAutofit/>
          </a:bodyPr>
          <a:lstStyle/>
          <a:p>
            <a:pPr marL="0" indent="536575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найважливіших потреб перехідного віку –звільнення від контролю і опіки дорослими (батьки, вчителі).</a:t>
            </a:r>
          </a:p>
          <a:p>
            <a:pPr marL="0" indent="536575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найважливіший фактор у вихованні дитини, на неї впливає все і виховання, що дають їй батьки і внутрішньо сімейна атмосфера.</a:t>
            </a:r>
          </a:p>
          <a:p>
            <a:pPr marL="0" indent="536575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вплив на підлітків чинить стиль спілкування з батьками. </a:t>
            </a:r>
          </a:p>
        </p:txBody>
      </p:sp>
    </p:spTree>
    <p:extLst>
      <p:ext uri="{BB962C8B-B14F-4D97-AF65-F5344CB8AC3E}">
        <p14:creationId xmlns:p14="http://schemas.microsoft.com/office/powerpoint/2010/main" val="317491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687" y="604829"/>
            <a:ext cx="10515600" cy="1127242"/>
          </a:xfrm>
        </p:spPr>
        <p:txBody>
          <a:bodyPr>
            <a:normAutofit/>
          </a:bodyPr>
          <a:lstStyle/>
          <a:p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Механізми впливу на дітей </a:t>
            </a:r>
            <a:endParaRPr lang="uk-UA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051" y="1732071"/>
            <a:ext cx="9872871" cy="4038600"/>
          </a:xfrm>
          <a:solidFill>
            <a:srgbClr val="FBFBFB"/>
          </a:solidFill>
        </p:spPr>
        <p:txBody>
          <a:bodyPr>
            <a:noAutofit/>
          </a:bodyPr>
          <a:lstStyle/>
          <a:p>
            <a:pPr marL="788670" indent="-742950" algn="just">
              <a:buFont typeface="+mj-lt"/>
              <a:buAutoNum type="arabicPeriod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Підкріплення:</a:t>
            </a:r>
            <a:r>
              <a:rPr lang="uk-UA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або покарання за вчинки, якщо дорослі вважають за потрібне.</a:t>
            </a:r>
          </a:p>
          <a:p>
            <a:pPr marL="788670" indent="-742950" algn="just">
              <a:buFont typeface="+mj-lt"/>
              <a:buAutoNum type="arabicPeriod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Наслідування: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дитина наслідує батьків та інших дорослих.</a:t>
            </a:r>
          </a:p>
          <a:p>
            <a:pPr marL="788670" indent="-742950" algn="just">
              <a:buFont typeface="+mj-lt"/>
              <a:buAutoNum type="arabicPeriod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Розуміння: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батьки знають проблеми дитини і допомагають їй у всьому. </a:t>
            </a:r>
          </a:p>
        </p:txBody>
      </p:sp>
    </p:spTree>
    <p:extLst>
      <p:ext uri="{BB962C8B-B14F-4D97-AF65-F5344CB8AC3E}">
        <p14:creationId xmlns:p14="http://schemas.microsoft.com/office/powerpoint/2010/main" val="74441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647114" y="-1012875"/>
            <a:ext cx="819442" cy="323557"/>
          </a:xfrm>
        </p:spPr>
        <p:txBody>
          <a:bodyPr>
            <a:normAutofit fontScale="90000"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068" y="1297745"/>
            <a:ext cx="9872871" cy="4038600"/>
          </a:xfrm>
          <a:solidFill>
            <a:srgbClr val="FBFBFB"/>
          </a:solidFill>
        </p:spPr>
        <p:txBody>
          <a:bodyPr>
            <a:normAutofit fontScale="92500" lnSpcReduction="10000"/>
          </a:bodyPr>
          <a:lstStyle/>
          <a:p>
            <a:pPr marL="742950" indent="-742950" algn="just">
              <a:buFont typeface="+mj-lt"/>
              <a:buAutoNum type="arabicPeriod" startAt="4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 взаємодоповнюваність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сім’ї, в якій батьки самостійно ведуть домашнє господарство, може вирости дитина ні до чого не пристосована).</a:t>
            </a:r>
          </a:p>
          <a:p>
            <a:pPr marL="742950" indent="-742950" algn="just">
              <a:buFont typeface="+mj-lt"/>
              <a:buAutoNum type="arabicPeriod" startAt="4"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протидія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(юнак, свободу якого не обмежують, може бути самостійним і навпаки, якщо батьки все вирішують, то може вирости залежним, безпомічним).</a:t>
            </a:r>
          </a:p>
        </p:txBody>
      </p:sp>
    </p:spTree>
    <p:extLst>
      <p:ext uri="{BB962C8B-B14F-4D97-AF65-F5344CB8AC3E}">
        <p14:creationId xmlns:p14="http://schemas.microsoft.com/office/powerpoint/2010/main" val="252641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40328"/>
            <a:ext cx="9601196" cy="928254"/>
          </a:xfrm>
        </p:spPr>
        <p:txBody>
          <a:bodyPr/>
          <a:lstStyle/>
          <a:p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контролю дисципліни </a:t>
            </a:r>
            <a:endParaRPr lang="uk-UA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9" y="1295161"/>
            <a:ext cx="10332701" cy="4038600"/>
          </a:xfrm>
          <a:solidFill>
            <a:srgbClr val="FBFBFB"/>
          </a:solidFill>
        </p:spPr>
        <p:txBody>
          <a:bodyPr>
            <a:noAutofit/>
          </a:bodyPr>
          <a:lstStyle/>
          <a:p>
            <a:pPr marL="630238" indent="-585788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 стиль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спілкування: найбільшою мірою виховує самостійність дитини. Крайні типи відносин дають погані результати.</a:t>
            </a:r>
          </a:p>
          <a:p>
            <a:pPr marL="630238" indent="-585788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Авторитарний стиль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викликає у дітей відчуження, почуття своєї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незначимості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indent="-585788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Ліберальний стиль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викликає у дитини почуття, що батькам до нього немає діла. Ослаблення і посилення батьківського виховання веде до формування особистості зі слабким «Я». </a:t>
            </a:r>
          </a:p>
        </p:txBody>
      </p:sp>
    </p:spTree>
    <p:extLst>
      <p:ext uri="{BB962C8B-B14F-4D97-AF65-F5344CB8AC3E}">
        <p14:creationId xmlns:p14="http://schemas.microsoft.com/office/powerpoint/2010/main" val="335218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0081"/>
            <a:ext cx="9969060" cy="1078360"/>
          </a:xfrm>
        </p:spPr>
        <p:txBody>
          <a:bodyPr>
            <a:normAutofit fontScale="90000"/>
          </a:bodyPr>
          <a:lstStyle/>
          <a:p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Авторитарні методи пов'язані 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537" y="1718441"/>
            <a:ext cx="10336925" cy="4031827"/>
          </a:xfrm>
          <a:solidFill>
            <a:srgbClr val="FBFBFB"/>
          </a:solidFill>
        </p:spPr>
        <p:txBody>
          <a:bodyPr>
            <a:normAutofit fontScale="25000" lnSpcReduction="20000"/>
          </a:bodyPr>
          <a:lstStyle/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традиціями;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 відносинами на роботі;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несвідомим виміщенням на дітях своїх неприємностей;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розв'язанням своїх проблем за допомогою сили.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але, якщо з маленькими дітьми такий стиль ще проходить, то в підлітковому віці – це вже загрожує конфліктами! А стиль спілкування вже вироблений і закріплений.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29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E1E3EC9-F4E6-4815-81CA-1CA0DEB15940}"/>
              </a:ext>
            </a:extLst>
          </p:cNvPr>
          <p:cNvSpPr txBox="1">
            <a:spLocks/>
          </p:cNvSpPr>
          <p:nvPr/>
        </p:nvSpPr>
        <p:spPr>
          <a:xfrm>
            <a:off x="1295402" y="845033"/>
            <a:ext cx="9601196" cy="1078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Особистісні властивості старшого шкільного віку (16-17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4BDF88-44FC-4D5B-A0D9-7EDB22E2FB0D}"/>
              </a:ext>
            </a:extLst>
          </p:cNvPr>
          <p:cNvSpPr/>
          <p:nvPr/>
        </p:nvSpPr>
        <p:spPr>
          <a:xfrm>
            <a:off x="961698" y="1923393"/>
            <a:ext cx="10360574" cy="3908762"/>
          </a:xfrm>
          <a:prstGeom prst="rect">
            <a:avLst/>
          </a:prstGeom>
          <a:solidFill>
            <a:srgbClr val="FBFBFB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період називають «філософським», їх треба залучати до процесу самовиховання більше, ніж підлітків.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 становлення моральної самосвідомості і світогляду особистості, соціально-політичне та професійне самовизначення;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образ «Я» – справжнє, минуле, майбутнє;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 відповіді на питання: «Хто я? Для чого живу? Що я можу?»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більшості випадків він оцінює себе більше стосовно майбутнього, а не до теперішнього («Чи придатний я до справжнього життя?»);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віці учень оцінює себе як особистість у цілому, в сукупності всіх своїх особистісних властивостей, а не за окремими вчинками і діями. </a:t>
            </a:r>
          </a:p>
        </p:txBody>
      </p:sp>
    </p:spTree>
    <p:extLst>
      <p:ext uri="{BB962C8B-B14F-4D97-AF65-F5344CB8AC3E}">
        <p14:creationId xmlns:p14="http://schemas.microsoft.com/office/powerpoint/2010/main" val="412827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868680"/>
            <a:ext cx="10561320" cy="5059680"/>
          </a:xfrm>
          <a:solidFill>
            <a:srgbClr val="FBFBFB"/>
          </a:solidFill>
        </p:spPr>
        <p:txBody>
          <a:bodyPr>
            <a:noAutofit/>
          </a:bodyPr>
          <a:lstStyle/>
          <a:p>
            <a:pPr indent="536575" algn="just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Змінюється статус студента, характер його діяльності виходить за межі студентського життя, поле діяльності студента помітно розширюється. У цей період ускладнюється аналітико-синтетична діяльність кори головного мозку в процесі праці і навчання. На основі самосвідомості розвивається потреба в самовихованні. Слід звернути увагу на те, що підлітки більше ідеалізують, ідеалами можуть бути образи конкретної людини, або узагальнені образи, як сукупність кращих якостей особистості. У цей період дорослішання трансформується в почуття самоствердження і самовираження, тобто в вираженні своєї індивідуальності.						</a:t>
            </a:r>
            <a:r>
              <a:rPr lang="uk-UA" sz="2500" b="1" dirty="0">
                <a:latin typeface="Times New Roman" pitchFamily="18" charset="0"/>
                <a:cs typeface="Times New Roman" pitchFamily="18" charset="0"/>
              </a:rPr>
              <a:t>До кінця цього періоду студенти досягають фізичної зрілості, набувають того ступеня духовної, морально-етичної зрілості, який допомагає їм стати самостійною, інтелектуально розвиненою і соціалізованою особистістю.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37626" y="3829930"/>
            <a:ext cx="763172" cy="432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2373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68552"/>
            <a:ext cx="9969060" cy="1078360"/>
          </a:xfrm>
        </p:spPr>
        <p:txBody>
          <a:bodyPr>
            <a:normAutofit/>
          </a:bodyPr>
          <a:lstStyle/>
          <a:p>
            <a:r>
              <a:rPr lang="uk-UA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Пам'ятайте, шановні батьки: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89" y="1843396"/>
            <a:ext cx="10589173" cy="4031827"/>
          </a:xfrm>
          <a:solidFill>
            <a:srgbClr val="FBFBFB"/>
          </a:solidFill>
        </p:spPr>
        <p:txBody>
          <a:bodyPr>
            <a:normAutofit fontScale="25000" lnSpcReduction="20000"/>
          </a:bodyPr>
          <a:lstStyle/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 більш піддаються тиску дорослих, а у юнаків тиск викликає негативну реакцію. 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віком вплив однолітків може бути більш сильним, ніж вплив дорослих і батьків; 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вік відрізняється багатством пережитих почуттів, закоханістю і емоціями; </a:t>
            </a:r>
          </a:p>
          <a:p>
            <a:pPr marL="803275" indent="-758825" algn="just">
              <a:buFont typeface="Wingdings" panose="05000000000000000000" pitchFamily="2" charset="2"/>
              <a:buChar char="ü"/>
            </a:pPr>
            <a:r>
              <a:rPr lang="uk-U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Знайте сильні та слабкі сторони своїх дітей, культивуйте тільки позитивні властивості особистості, будуйте свої взаємини на позитивному підґрунті.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308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598</Words>
  <Application>Microsoft Office PowerPoint</Application>
  <PresentationFormat>Широкоэкранный</PresentationFormat>
  <Paragraphs>40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Wingdings</vt:lpstr>
      <vt:lpstr>Природа</vt:lpstr>
      <vt:lpstr>       Як розмовляти  з підлітком?   </vt:lpstr>
      <vt:lpstr>                         «Ми і дорослі»</vt:lpstr>
      <vt:lpstr>      Механізми впливу на дітей </vt:lpstr>
      <vt:lpstr>  </vt:lpstr>
      <vt:lpstr>Тип контролю дисципліни </vt:lpstr>
      <vt:lpstr>Авторитарні методи пов'язані з </vt:lpstr>
      <vt:lpstr>Презентация PowerPoint</vt:lpstr>
      <vt:lpstr>Змінюється статус студента, характер його діяльності виходить за межі студентського життя, поле діяльності студента помітно розширюється. У цей період ускладнюється аналітико-синтетична діяльність кори головного мозку в процесі праці і навчання. На основі самосвідомості розвивається потреба в самовихованні. Слід звернути увагу на те, що підлітки більше ідеалізують, ідеалами можуть бути образи конкретної людини, або узагальнені образи, як сукупність кращих якостей особистості. У цей період дорослішання трансформується в почуття самоствердження і самовираження, тобто в вираженні своєї індивідуальності.      До кінця цього періоду студенти досягають фізичної зрілості, набувають того ступеня духовної, морально-етичної зрілості, який допомагає їм стати самостійною, інтелектуально розвиненою і соціалізованою особистістю. </vt:lpstr>
      <vt:lpstr>Пам'ятайте, шановні батьки: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ATT13</dc:creator>
  <cp:lastModifiedBy>Yulia Kernychna</cp:lastModifiedBy>
  <cp:revision>33</cp:revision>
  <dcterms:created xsi:type="dcterms:W3CDTF">2015-10-01T07:46:29Z</dcterms:created>
  <dcterms:modified xsi:type="dcterms:W3CDTF">2024-05-30T10:09:26Z</dcterms:modified>
</cp:coreProperties>
</file>