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18288000" cy="10287000"/>
  <p:notesSz cx="6858000" cy="9144000"/>
  <p:embeddedFontLst>
    <p:embeddedFont>
      <p:font typeface="Lobster" panose="00000500000000000000" pitchFamily="2" charset="-52"/>
      <p:regular r:id="rId15"/>
    </p:embeddedFont>
    <p:embeddedFont>
      <p:font typeface="Pangolin" panose="020B0604020202020204" charset="-52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ordwall.net/uk/resource/35570527/2-4%d0%ba%d0%bb-%d1%80%d0%be%d0%b7%d0%bc%d1%96%d1%81%d1%82%d0%b8-%d1%82%d0%b2%d0%b5%d1%80%d0%b4%d0%b6%d0%b5%d0%bd%d0%bd%d1%8f-%d1%83-%d0%b4%d0%b2%d0%be%d1%85-%d0%ba%d0%b0%d1%82%d0%b5%d0%b3%d0%be%d1%80%d1%96%d1%8f%d1%85-%d0%b4%d1%80%d1%83%d0%b6%d0%bd%d1%8f-%d0%b0%d1%82%d0%bc%d0%be%d1%81%d1%84%d0%b5%d1%80%d0%b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61773" y="410938"/>
            <a:ext cx="8157113" cy="7045174"/>
          </a:xfrm>
          <a:custGeom>
            <a:avLst/>
            <a:gdLst/>
            <a:ahLst/>
            <a:cxnLst/>
            <a:rect l="l" t="t" r="r" b="b"/>
            <a:pathLst>
              <a:path w="8157113" h="7045174">
                <a:moveTo>
                  <a:pt x="0" y="0"/>
                </a:moveTo>
                <a:lnTo>
                  <a:pt x="8157112" y="0"/>
                </a:lnTo>
                <a:lnTo>
                  <a:pt x="8157112" y="7045174"/>
                </a:lnTo>
                <a:lnTo>
                  <a:pt x="0" y="7045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25969" y="4257480"/>
            <a:ext cx="13572460" cy="3680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342"/>
              </a:lnSpc>
            </a:pPr>
            <a:r>
              <a:rPr lang="en-US" sz="13038" spc="391">
                <a:solidFill>
                  <a:srgbClr val="000000"/>
                </a:solidFill>
                <a:latin typeface="Lobster"/>
              </a:rPr>
              <a:t>Зі мною так не можна!</a:t>
            </a:r>
          </a:p>
        </p:txBody>
      </p:sp>
      <p:sp>
        <p:nvSpPr>
          <p:cNvPr id="4" name="AutoShape 4"/>
          <p:cNvSpPr/>
          <p:nvPr/>
        </p:nvSpPr>
        <p:spPr>
          <a:xfrm>
            <a:off x="1325969" y="1009650"/>
            <a:ext cx="9779965" cy="0"/>
          </a:xfrm>
          <a:prstGeom prst="line">
            <a:avLst/>
          </a:prstGeom>
          <a:ln w="57150" cap="rnd">
            <a:solidFill>
              <a:srgbClr val="E1E1E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267869" y="9220200"/>
            <a:ext cx="9493904" cy="0"/>
          </a:xfrm>
          <a:prstGeom prst="line">
            <a:avLst/>
          </a:prstGeom>
          <a:ln w="57150" cap="rnd">
            <a:solidFill>
              <a:srgbClr val="E1E1E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9355" y="3661366"/>
            <a:ext cx="4533260" cy="5039289"/>
          </a:xfrm>
          <a:custGeom>
            <a:avLst/>
            <a:gdLst/>
            <a:ahLst/>
            <a:cxnLst/>
            <a:rect l="l" t="t" r="r" b="b"/>
            <a:pathLst>
              <a:path w="4533260" h="5039289">
                <a:moveTo>
                  <a:pt x="0" y="0"/>
                </a:moveTo>
                <a:lnTo>
                  <a:pt x="4533260" y="0"/>
                </a:lnTo>
                <a:lnTo>
                  <a:pt x="4533260" y="5039289"/>
                </a:lnTo>
                <a:lnTo>
                  <a:pt x="0" y="5039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979441" y="7134221"/>
            <a:ext cx="3078986" cy="1566434"/>
          </a:xfrm>
          <a:custGeom>
            <a:avLst/>
            <a:gdLst/>
            <a:ahLst/>
            <a:cxnLst/>
            <a:rect l="l" t="t" r="r" b="b"/>
            <a:pathLst>
              <a:path w="3078986" h="1566434">
                <a:moveTo>
                  <a:pt x="0" y="0"/>
                </a:moveTo>
                <a:lnTo>
                  <a:pt x="3078986" y="0"/>
                </a:lnTo>
                <a:lnTo>
                  <a:pt x="3078986" y="1566434"/>
                </a:lnTo>
                <a:lnTo>
                  <a:pt x="0" y="15664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637952" y="1171575"/>
            <a:ext cx="6839785" cy="786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499" u="none" spc="224">
                <a:solidFill>
                  <a:srgbClr val="000000"/>
                </a:solidFill>
                <a:latin typeface="Pangolin"/>
              </a:rPr>
              <a:t>Ти злишся, бо отримав(ла) погану оцінку. Бачиш кота, б'єш його ногою, аби зігнати зло. Поряд сидів пес, побачивши це, він загарчав на тебе і ледь не вкусив. Що не так?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499" u="none" spc="224">
              <a:solidFill>
                <a:srgbClr val="000000"/>
              </a:solidFill>
              <a:latin typeface="Pangoli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92047" y="1191027"/>
            <a:ext cx="5227232" cy="257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r>
              <a:rPr lang="en-US" sz="4899" u="none" spc="244">
                <a:solidFill>
                  <a:srgbClr val="E8393D"/>
                </a:solidFill>
                <a:latin typeface="Pangolin"/>
              </a:rPr>
              <a:t>ДОРОГА ДОДОМУ</a:t>
            </a:r>
          </a:p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endParaRPr lang="en-US" sz="4899" u="none" spc="244">
              <a:solidFill>
                <a:srgbClr val="E8393D"/>
              </a:solidFill>
              <a:latin typeface="Pango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70993" y="2183856"/>
            <a:ext cx="5636776" cy="5722615"/>
          </a:xfrm>
          <a:custGeom>
            <a:avLst/>
            <a:gdLst/>
            <a:ahLst/>
            <a:cxnLst/>
            <a:rect l="l" t="t" r="r" b="b"/>
            <a:pathLst>
              <a:path w="5636776" h="5722615">
                <a:moveTo>
                  <a:pt x="0" y="0"/>
                </a:moveTo>
                <a:lnTo>
                  <a:pt x="5636776" y="0"/>
                </a:lnTo>
                <a:lnTo>
                  <a:pt x="5636776" y="5722615"/>
                </a:lnTo>
                <a:lnTo>
                  <a:pt x="0" y="57226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890662" y="1103172"/>
            <a:ext cx="8368638" cy="8561267"/>
          </a:xfrm>
          <a:custGeom>
            <a:avLst/>
            <a:gdLst/>
            <a:ahLst/>
            <a:cxnLst/>
            <a:rect l="l" t="t" r="r" b="b"/>
            <a:pathLst>
              <a:path w="8368638" h="8561267">
                <a:moveTo>
                  <a:pt x="0" y="0"/>
                </a:moveTo>
                <a:lnTo>
                  <a:pt x="8368638" y="0"/>
                </a:lnTo>
                <a:lnTo>
                  <a:pt x="8368638" y="8561267"/>
                </a:lnTo>
                <a:lnTo>
                  <a:pt x="0" y="85612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686612"/>
            <a:ext cx="6721362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E8393D"/>
                </a:solidFill>
                <a:latin typeface="Pangolin"/>
              </a:rPr>
              <a:t>Зі мною так не можна!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1321" y="8589645"/>
            <a:ext cx="6721362" cy="1308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0"/>
              </a:lnSpc>
              <a:spcBef>
                <a:spcPct val="0"/>
              </a:spcBef>
            </a:pPr>
            <a:r>
              <a:rPr lang="en-US" sz="2700" spc="135">
                <a:solidFill>
                  <a:srgbClr val="000000"/>
                </a:solidFill>
                <a:latin typeface="Pangolin"/>
              </a:rPr>
              <a:t>Сформуй список того, що ти не дозволяєш робити людям стосовно себе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hlinkClick r:id="rId2" tooltip="https://wordwall.net/uk/resource/35570527/2-4%d0%ba%d0%bb-%d1%80%d0%be%d0%b7%d0%bc%d1%96%d1%81%d1%82%d0%b8-%d1%82%d0%b2%d0%b5%d1%80%d0%b4%d0%b6%d0%b5%d0%bd%d0%bd%d1%8f-%d1%83-%d0%b4%d0%b2%d0%be%d1%85-%d0%ba%d0%b0%d1%82%d0%b5%d0%b3%d0%be%d1%80%d1%96%d1%8f%d1%85-%d0%b4%d1%80%d1%83%d0%b6%d0%bd%d1%8f-%d0%b0%d1%82%d0%bc%d0%be%d1%81%d1%84%d0%b5%d1%80%d0%b0"/>
          </p:cNvPr>
          <p:cNvSpPr/>
          <p:nvPr/>
        </p:nvSpPr>
        <p:spPr>
          <a:xfrm>
            <a:off x="1028700" y="1028700"/>
            <a:ext cx="11515128" cy="7312106"/>
          </a:xfrm>
          <a:custGeom>
            <a:avLst/>
            <a:gdLst/>
            <a:ahLst/>
            <a:cxnLst/>
            <a:rect l="l" t="t" r="r" b="b"/>
            <a:pathLst>
              <a:path w="11515128" h="7312106">
                <a:moveTo>
                  <a:pt x="0" y="0"/>
                </a:moveTo>
                <a:lnTo>
                  <a:pt x="11515128" y="0"/>
                </a:lnTo>
                <a:lnTo>
                  <a:pt x="11515128" y="7312106"/>
                </a:lnTo>
                <a:lnTo>
                  <a:pt x="0" y="73121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5836024"/>
            <a:ext cx="2376297" cy="4114800"/>
          </a:xfrm>
          <a:custGeom>
            <a:avLst/>
            <a:gdLst/>
            <a:ahLst/>
            <a:cxnLst/>
            <a:rect l="l" t="t" r="r" b="b"/>
            <a:pathLst>
              <a:path w="2376297" h="4114800">
                <a:moveTo>
                  <a:pt x="0" y="0"/>
                </a:moveTo>
                <a:lnTo>
                  <a:pt x="2376297" y="0"/>
                </a:lnTo>
                <a:lnTo>
                  <a:pt x="237629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2032068" y="613011"/>
            <a:ext cx="5227232" cy="257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59"/>
              </a:lnSpc>
            </a:pPr>
            <a:r>
              <a:rPr lang="en-US" sz="4899" spc="244">
                <a:solidFill>
                  <a:srgbClr val="E8393D"/>
                </a:solidFill>
                <a:latin typeface="Pangolin"/>
              </a:rPr>
              <a:t>Булінг </a:t>
            </a:r>
          </a:p>
          <a:p>
            <a:pPr algn="ctr">
              <a:lnSpc>
                <a:spcPts val="6859"/>
              </a:lnSpc>
            </a:pPr>
            <a:r>
              <a:rPr lang="en-US" sz="4899" spc="244">
                <a:solidFill>
                  <a:srgbClr val="E8393D"/>
                </a:solidFill>
                <a:latin typeface="Pangolin"/>
              </a:rPr>
              <a:t>чи</a:t>
            </a:r>
          </a:p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r>
              <a:rPr lang="en-US" sz="4899" spc="244">
                <a:solidFill>
                  <a:srgbClr val="E8393D"/>
                </a:solidFill>
                <a:latin typeface="Pangolin"/>
              </a:rPr>
              <a:t>дружба?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07411" y="1028700"/>
            <a:ext cx="5308092" cy="8229600"/>
          </a:xfrm>
          <a:custGeom>
            <a:avLst/>
            <a:gdLst/>
            <a:ahLst/>
            <a:cxnLst/>
            <a:rect l="l" t="t" r="r" b="b"/>
            <a:pathLst>
              <a:path w="5308092" h="8229600">
                <a:moveTo>
                  <a:pt x="0" y="0"/>
                </a:moveTo>
                <a:lnTo>
                  <a:pt x="5308092" y="0"/>
                </a:lnTo>
                <a:lnTo>
                  <a:pt x="530809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6056" y="1504315"/>
            <a:ext cx="9648567" cy="723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20"/>
              </a:lnSpc>
              <a:spcBef>
                <a:spcPct val="0"/>
              </a:spcBef>
            </a:pPr>
            <a:r>
              <a:rPr lang="en-US" sz="4400" spc="220">
                <a:solidFill>
                  <a:srgbClr val="000000"/>
                </a:solidFill>
                <a:latin typeface="Pangolin"/>
              </a:rPr>
              <a:t>Зрозумій, булінг – це твої дії, а не твоя особистість. Ти можеш ними керувати та змінювати на краще. Пам’ятай, що булінг завдає фізичного та емоційного болю іншому, а тому подумай, чи дійсно ти цього прагнеш? Деякі речі можуть здаватися смішними та невинними, проте вони можуть завдати шкоди іншій людині.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75774" y="1863037"/>
            <a:ext cx="6202279" cy="6039469"/>
          </a:xfrm>
          <a:custGeom>
            <a:avLst/>
            <a:gdLst/>
            <a:ahLst/>
            <a:cxnLst/>
            <a:rect l="l" t="t" r="r" b="b"/>
            <a:pathLst>
              <a:path w="6202279" h="6039469">
                <a:moveTo>
                  <a:pt x="0" y="0"/>
                </a:moveTo>
                <a:lnTo>
                  <a:pt x="6202278" y="0"/>
                </a:lnTo>
                <a:lnTo>
                  <a:pt x="6202278" y="6039469"/>
                </a:lnTo>
                <a:lnTo>
                  <a:pt x="0" y="60394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55511" y="4882772"/>
            <a:ext cx="3667754" cy="4747901"/>
          </a:xfrm>
          <a:custGeom>
            <a:avLst/>
            <a:gdLst/>
            <a:ahLst/>
            <a:cxnLst/>
            <a:rect l="l" t="t" r="r" b="b"/>
            <a:pathLst>
              <a:path w="3667754" h="4747901">
                <a:moveTo>
                  <a:pt x="0" y="0"/>
                </a:moveTo>
                <a:lnTo>
                  <a:pt x="3667754" y="0"/>
                </a:lnTo>
                <a:lnTo>
                  <a:pt x="3667754" y="4747901"/>
                </a:lnTo>
                <a:lnTo>
                  <a:pt x="0" y="47479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450186" y="540366"/>
            <a:ext cx="10098498" cy="3985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E8393D"/>
                </a:solidFill>
                <a:latin typeface="Pangolin"/>
              </a:rPr>
              <a:t>Напиши на аркуші паперу те, що відрізняє тебе від інших. </a:t>
            </a:r>
          </a:p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E8393D"/>
                </a:solidFill>
                <a:latin typeface="Pangolin"/>
              </a:rPr>
              <a:t>Це може бути хобі, захоплення, вподобання індивідуальна риса, уміння тощо.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0417" y="5143500"/>
            <a:ext cx="6084732" cy="4114800"/>
          </a:xfrm>
          <a:custGeom>
            <a:avLst/>
            <a:gdLst/>
            <a:ahLst/>
            <a:cxnLst/>
            <a:rect l="l" t="t" r="r" b="b"/>
            <a:pathLst>
              <a:path w="6084732" h="4114800">
                <a:moveTo>
                  <a:pt x="0" y="0"/>
                </a:moveTo>
                <a:lnTo>
                  <a:pt x="6084732" y="0"/>
                </a:lnTo>
                <a:lnTo>
                  <a:pt x="6084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03378" y="5325194"/>
            <a:ext cx="6531015" cy="4228832"/>
          </a:xfrm>
          <a:custGeom>
            <a:avLst/>
            <a:gdLst/>
            <a:ahLst/>
            <a:cxnLst/>
            <a:rect l="l" t="t" r="r" b="b"/>
            <a:pathLst>
              <a:path w="6531015" h="4228832">
                <a:moveTo>
                  <a:pt x="0" y="0"/>
                </a:moveTo>
                <a:lnTo>
                  <a:pt x="6531015" y="0"/>
                </a:lnTo>
                <a:lnTo>
                  <a:pt x="6531015" y="4228832"/>
                </a:lnTo>
                <a:lnTo>
                  <a:pt x="0" y="42288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097555" y="1028700"/>
            <a:ext cx="4105823" cy="4924525"/>
          </a:xfrm>
          <a:custGeom>
            <a:avLst/>
            <a:gdLst/>
            <a:ahLst/>
            <a:cxnLst/>
            <a:rect l="l" t="t" r="r" b="b"/>
            <a:pathLst>
              <a:path w="4105823" h="4924525">
                <a:moveTo>
                  <a:pt x="0" y="0"/>
                </a:moveTo>
                <a:lnTo>
                  <a:pt x="4105823" y="0"/>
                </a:lnTo>
                <a:lnTo>
                  <a:pt x="4105823" y="4924525"/>
                </a:lnTo>
                <a:lnTo>
                  <a:pt x="0" y="4924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734762" y="380344"/>
            <a:ext cx="4524538" cy="4944851"/>
          </a:xfrm>
          <a:custGeom>
            <a:avLst/>
            <a:gdLst/>
            <a:ahLst/>
            <a:cxnLst/>
            <a:rect l="l" t="t" r="r" b="b"/>
            <a:pathLst>
              <a:path w="4524538" h="4944851">
                <a:moveTo>
                  <a:pt x="0" y="0"/>
                </a:moveTo>
                <a:lnTo>
                  <a:pt x="4524538" y="0"/>
                </a:lnTo>
                <a:lnTo>
                  <a:pt x="4524538" y="4944850"/>
                </a:lnTo>
                <a:lnTo>
                  <a:pt x="0" y="49448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200417" y="981075"/>
            <a:ext cx="4524538" cy="3185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000000"/>
                </a:solidFill>
                <a:latin typeface="Pangolin"/>
              </a:rPr>
              <a:t>Що відбувається на зображеннях?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980108" y="356566"/>
            <a:ext cx="11970259" cy="9573869"/>
          </a:xfrm>
          <a:custGeom>
            <a:avLst/>
            <a:gdLst/>
            <a:ahLst/>
            <a:cxnLst/>
            <a:rect l="l" t="t" r="r" b="b"/>
            <a:pathLst>
              <a:path w="11970259" h="9573869">
                <a:moveTo>
                  <a:pt x="0" y="0"/>
                </a:moveTo>
                <a:lnTo>
                  <a:pt x="11970259" y="0"/>
                </a:lnTo>
                <a:lnTo>
                  <a:pt x="11970259" y="9573868"/>
                </a:lnTo>
                <a:lnTo>
                  <a:pt x="0" y="95738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47449" y="5775602"/>
            <a:ext cx="4917055" cy="4511398"/>
          </a:xfrm>
          <a:custGeom>
            <a:avLst/>
            <a:gdLst/>
            <a:ahLst/>
            <a:cxnLst/>
            <a:rect l="l" t="t" r="r" b="b"/>
            <a:pathLst>
              <a:path w="4917055" h="4511398">
                <a:moveTo>
                  <a:pt x="0" y="0"/>
                </a:moveTo>
                <a:lnTo>
                  <a:pt x="4917055" y="0"/>
                </a:lnTo>
                <a:lnTo>
                  <a:pt x="4917055" y="4511398"/>
                </a:lnTo>
                <a:lnTo>
                  <a:pt x="0" y="45113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8663925" flipH="1">
            <a:off x="3619618" y="6877118"/>
            <a:ext cx="3040222" cy="3138293"/>
          </a:xfrm>
          <a:custGeom>
            <a:avLst/>
            <a:gdLst/>
            <a:ahLst/>
            <a:cxnLst/>
            <a:rect l="l" t="t" r="r" b="b"/>
            <a:pathLst>
              <a:path w="3040222" h="3138293">
                <a:moveTo>
                  <a:pt x="3040222" y="0"/>
                </a:moveTo>
                <a:lnTo>
                  <a:pt x="0" y="0"/>
                </a:lnTo>
                <a:lnTo>
                  <a:pt x="0" y="3138293"/>
                </a:lnTo>
                <a:lnTo>
                  <a:pt x="3040222" y="3138293"/>
                </a:lnTo>
                <a:lnTo>
                  <a:pt x="304022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4653449">
            <a:off x="3619618" y="2753884"/>
            <a:ext cx="3040222" cy="3138293"/>
          </a:xfrm>
          <a:custGeom>
            <a:avLst/>
            <a:gdLst/>
            <a:ahLst/>
            <a:cxnLst/>
            <a:rect l="l" t="t" r="r" b="b"/>
            <a:pathLst>
              <a:path w="3040222" h="3138293">
                <a:moveTo>
                  <a:pt x="0" y="0"/>
                </a:moveTo>
                <a:lnTo>
                  <a:pt x="3040222" y="0"/>
                </a:lnTo>
                <a:lnTo>
                  <a:pt x="3040222" y="3138293"/>
                </a:lnTo>
                <a:lnTo>
                  <a:pt x="0" y="31382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929348">
            <a:off x="12326958" y="2820532"/>
            <a:ext cx="3040222" cy="3138293"/>
          </a:xfrm>
          <a:custGeom>
            <a:avLst/>
            <a:gdLst/>
            <a:ahLst/>
            <a:cxnLst/>
            <a:rect l="l" t="t" r="r" b="b"/>
            <a:pathLst>
              <a:path w="3040222" h="3138293">
                <a:moveTo>
                  <a:pt x="0" y="0"/>
                </a:moveTo>
                <a:lnTo>
                  <a:pt x="3040222" y="0"/>
                </a:lnTo>
                <a:lnTo>
                  <a:pt x="3040222" y="3138294"/>
                </a:lnTo>
                <a:lnTo>
                  <a:pt x="0" y="3138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8741406" flipV="1">
            <a:off x="12115725" y="6729335"/>
            <a:ext cx="3040222" cy="3138293"/>
          </a:xfrm>
          <a:custGeom>
            <a:avLst/>
            <a:gdLst/>
            <a:ahLst/>
            <a:cxnLst/>
            <a:rect l="l" t="t" r="r" b="b"/>
            <a:pathLst>
              <a:path w="3040222" h="3138293">
                <a:moveTo>
                  <a:pt x="0" y="3138293"/>
                </a:moveTo>
                <a:lnTo>
                  <a:pt x="3040222" y="3138293"/>
                </a:lnTo>
                <a:lnTo>
                  <a:pt x="3040222" y="0"/>
                </a:lnTo>
                <a:lnTo>
                  <a:pt x="0" y="0"/>
                </a:lnTo>
                <a:lnTo>
                  <a:pt x="0" y="313829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626708" y="4389679"/>
            <a:ext cx="7232216" cy="5198155"/>
          </a:xfrm>
          <a:custGeom>
            <a:avLst/>
            <a:gdLst/>
            <a:ahLst/>
            <a:cxnLst/>
            <a:rect l="l" t="t" r="r" b="b"/>
            <a:pathLst>
              <a:path w="7232216" h="5198155">
                <a:moveTo>
                  <a:pt x="0" y="0"/>
                </a:moveTo>
                <a:lnTo>
                  <a:pt x="7232216" y="0"/>
                </a:lnTo>
                <a:lnTo>
                  <a:pt x="7232216" y="5198155"/>
                </a:lnTo>
                <a:lnTo>
                  <a:pt x="0" y="51981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301734" y="1107815"/>
            <a:ext cx="13882164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000000"/>
                </a:solidFill>
                <a:latin typeface="Pangolin"/>
              </a:rPr>
              <a:t>Що робити, якщо ви стали свідком булінгу?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44000" y="1028700"/>
            <a:ext cx="7324344" cy="8229600"/>
          </a:xfrm>
          <a:custGeom>
            <a:avLst/>
            <a:gdLst/>
            <a:ahLst/>
            <a:cxnLst/>
            <a:rect l="l" t="t" r="r" b="b"/>
            <a:pathLst>
              <a:path w="7324344" h="8229600">
                <a:moveTo>
                  <a:pt x="0" y="0"/>
                </a:moveTo>
                <a:lnTo>
                  <a:pt x="7324344" y="0"/>
                </a:lnTo>
                <a:lnTo>
                  <a:pt x="732434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834116" y="1150061"/>
            <a:ext cx="6721362" cy="238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000000"/>
                </a:solidFill>
                <a:latin typeface="Pangolin"/>
              </a:rPr>
              <a:t>Що відчуває людина, яка стає жертвою булінгу?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834116" y="4449835"/>
            <a:ext cx="6721362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000000"/>
                </a:solidFill>
                <a:latin typeface="Pangolin"/>
              </a:rPr>
              <a:t>Як це впливає на її життя?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27420" y="7369388"/>
            <a:ext cx="6721362" cy="158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000000"/>
                </a:solidFill>
                <a:latin typeface="Pangolin"/>
              </a:rPr>
              <a:t>Як їй можна допомогти?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65888" y="2163342"/>
            <a:ext cx="4554038" cy="5960317"/>
            <a:chOff x="0" y="0"/>
            <a:chExt cx="3525957" cy="46147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F3A89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05748" y="2566178"/>
            <a:ext cx="1061372" cy="1061372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6866981" y="2163342"/>
            <a:ext cx="4554038" cy="5960317"/>
            <a:chOff x="0" y="0"/>
            <a:chExt cx="3525957" cy="46147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F3A89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7204404" y="3864135"/>
            <a:ext cx="3879192" cy="417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120">
                <a:solidFill>
                  <a:srgbClr val="000000"/>
                </a:solidFill>
                <a:latin typeface="Pangolin"/>
              </a:rPr>
              <a:t> Також не слід звинувачувати себе у тому, що тебе цькують. Ми говорили раніше, що кривдникам легко знайти жертву булінгу , адже для цього слід просто якось відрізнятись від оточуючих.</a:t>
            </a:r>
          </a:p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endParaRPr lang="en-US" sz="2400" spc="120">
              <a:solidFill>
                <a:srgbClr val="000000"/>
              </a:solidFill>
              <a:latin typeface="Pangolin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600369" y="2566178"/>
            <a:ext cx="1061372" cy="1061372"/>
            <a:chOff x="0" y="0"/>
            <a:chExt cx="6350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1868075" y="2163342"/>
            <a:ext cx="4554038" cy="5960317"/>
            <a:chOff x="0" y="0"/>
            <a:chExt cx="3525957" cy="461476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F3A89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3607935" y="2566178"/>
            <a:ext cx="1061372" cy="1061372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47830" y="7071269"/>
            <a:ext cx="3436115" cy="3636101"/>
          </a:xfrm>
          <a:custGeom>
            <a:avLst/>
            <a:gdLst/>
            <a:ahLst/>
            <a:cxnLst/>
            <a:rect l="l" t="t" r="r" b="b"/>
            <a:pathLst>
              <a:path w="3436115" h="3636101">
                <a:moveTo>
                  <a:pt x="0" y="0"/>
                </a:moveTo>
                <a:lnTo>
                  <a:pt x="3436115" y="0"/>
                </a:lnTo>
                <a:lnTo>
                  <a:pt x="3436115" y="3636100"/>
                </a:lnTo>
                <a:lnTo>
                  <a:pt x="0" y="36361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206739" y="4073685"/>
            <a:ext cx="3879192" cy="3339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spc="120">
                <a:solidFill>
                  <a:srgbClr val="000000"/>
                </a:solidFill>
                <a:latin typeface="Pangolin"/>
              </a:rPr>
              <a:t>Не тримай це у секреті! </a:t>
            </a:r>
          </a:p>
          <a:p>
            <a:pPr algn="ctr">
              <a:lnSpc>
                <a:spcPts val="3360"/>
              </a:lnSpc>
            </a:pPr>
            <a:endParaRPr lang="en-US" sz="2400" spc="120">
              <a:solidFill>
                <a:srgbClr val="000000"/>
              </a:solidFill>
              <a:latin typeface="Pangolin"/>
            </a:endParaRPr>
          </a:p>
          <a:p>
            <a:pPr algn="ctr">
              <a:lnSpc>
                <a:spcPts val="3360"/>
              </a:lnSpc>
            </a:pPr>
            <a:r>
              <a:rPr lang="en-US" sz="2400" spc="120">
                <a:solidFill>
                  <a:srgbClr val="000000"/>
                </a:solidFill>
                <a:latin typeface="Pangolin"/>
              </a:rPr>
              <a:t>Розкажи друзям, батькам, учителям. </a:t>
            </a:r>
          </a:p>
          <a:p>
            <a:pPr algn="ctr">
              <a:lnSpc>
                <a:spcPts val="3360"/>
              </a:lnSpc>
            </a:pPr>
            <a:endParaRPr lang="en-US" sz="2400" spc="120">
              <a:solidFill>
                <a:srgbClr val="000000"/>
              </a:solidFill>
              <a:latin typeface="Pangolin"/>
            </a:endParaRPr>
          </a:p>
          <a:p>
            <a:pPr algn="ctr">
              <a:lnSpc>
                <a:spcPts val="3360"/>
              </a:lnSpc>
            </a:pPr>
            <a:r>
              <a:rPr lang="en-US" sz="2400" spc="120">
                <a:solidFill>
                  <a:srgbClr val="000000"/>
                </a:solidFill>
                <a:latin typeface="Pangolin"/>
              </a:rPr>
              <a:t>Булінг - це не те, що варто замовчувати</a:t>
            </a:r>
          </a:p>
          <a:p>
            <a:pPr marL="0" lvl="0" indent="0" algn="ctr">
              <a:lnSpc>
                <a:spcPts val="3360"/>
              </a:lnSpc>
              <a:spcBef>
                <a:spcPct val="0"/>
              </a:spcBef>
            </a:pPr>
            <a:endParaRPr lang="en-US" sz="2400" spc="120">
              <a:solidFill>
                <a:srgbClr val="000000"/>
              </a:solidFill>
              <a:latin typeface="Pangoli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3605748" y="2700433"/>
            <a:ext cx="1061372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52"/>
              </a:lnSpc>
            </a:pPr>
            <a:r>
              <a:rPr lang="en-US" sz="3600" spc="179">
                <a:solidFill>
                  <a:srgbClr val="000000"/>
                </a:solidFill>
                <a:latin typeface="Pangolin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06842" y="2652328"/>
            <a:ext cx="1061372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000000"/>
                </a:solidFill>
                <a:latin typeface="Pangolin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05498" y="4027274"/>
            <a:ext cx="3879192" cy="4096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130">
                <a:solidFill>
                  <a:srgbClr val="000000"/>
                </a:solidFill>
                <a:latin typeface="Pangolin"/>
              </a:rPr>
              <a:t> Якщо цькування у школі перетворились зі словесних на фізичні – йди до директора школи або завуча та докладно розкажи їм про це . Також повідом про ситуацію батьків.</a:t>
            </a:r>
          </a:p>
          <a:p>
            <a:pPr marL="0" lvl="0" indent="0" algn="ctr">
              <a:lnSpc>
                <a:spcPts val="3640"/>
              </a:lnSpc>
              <a:spcBef>
                <a:spcPct val="0"/>
              </a:spcBef>
            </a:pPr>
            <a:endParaRPr lang="en-US" sz="2600" spc="130">
              <a:solidFill>
                <a:srgbClr val="000000"/>
              </a:solidFill>
              <a:latin typeface="Pangoli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3607935" y="2652328"/>
            <a:ext cx="1061372" cy="669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5652"/>
              </a:lnSpc>
              <a:spcBef>
                <a:spcPct val="0"/>
              </a:spcBef>
            </a:pPr>
            <a:r>
              <a:rPr lang="en-US" sz="3600" u="none" spc="179">
                <a:solidFill>
                  <a:srgbClr val="000000"/>
                </a:solidFill>
                <a:latin typeface="Pangolin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206739" y="612140"/>
            <a:ext cx="13882164" cy="78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70"/>
              </a:lnSpc>
              <a:spcBef>
                <a:spcPct val="0"/>
              </a:spcBef>
            </a:pPr>
            <a:r>
              <a:rPr lang="en-US" sz="4900" spc="245">
                <a:solidFill>
                  <a:srgbClr val="000000"/>
                </a:solidFill>
                <a:latin typeface="Pangolin"/>
              </a:rPr>
              <a:t>Якщо булінг торкнувся мене?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70130" y="3375061"/>
            <a:ext cx="4949150" cy="5545266"/>
          </a:xfrm>
          <a:custGeom>
            <a:avLst/>
            <a:gdLst/>
            <a:ahLst/>
            <a:cxnLst/>
            <a:rect l="l" t="t" r="r" b="b"/>
            <a:pathLst>
              <a:path w="4949150" h="5545266">
                <a:moveTo>
                  <a:pt x="0" y="0"/>
                </a:moveTo>
                <a:lnTo>
                  <a:pt x="4949149" y="0"/>
                </a:lnTo>
                <a:lnTo>
                  <a:pt x="4949149" y="5545266"/>
                </a:lnTo>
                <a:lnTo>
                  <a:pt x="0" y="5545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37952" y="1962150"/>
            <a:ext cx="6839785" cy="628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499" u="none" spc="224">
                <a:solidFill>
                  <a:srgbClr val="000000"/>
                </a:solidFill>
                <a:latin typeface="Pangolin"/>
              </a:rPr>
              <a:t>Ти стоїш в черзі, аби здати одяг. Твій сусід по парті штовхає відмінницю Олю та проходить вперед. Які твої дії?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499" u="none" spc="224">
              <a:solidFill>
                <a:srgbClr val="000000"/>
              </a:solidFill>
              <a:latin typeface="Pangoli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92047" y="233887"/>
            <a:ext cx="5227232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r>
              <a:rPr lang="en-US" sz="4200" u="none" spc="210">
                <a:solidFill>
                  <a:srgbClr val="E8393D"/>
                </a:solidFill>
                <a:latin typeface="Pangolin"/>
              </a:rPr>
              <a:t>СИТУАЦІЯ В ГАРДЕРОБНІЙ</a:t>
            </a:r>
          </a:p>
          <a:p>
            <a:pPr marL="0" lvl="0" indent="0" algn="ctr">
              <a:lnSpc>
                <a:spcPts val="5880"/>
              </a:lnSpc>
              <a:spcBef>
                <a:spcPct val="0"/>
              </a:spcBef>
            </a:pPr>
            <a:endParaRPr lang="en-US" sz="4200" u="none" spc="210">
              <a:solidFill>
                <a:srgbClr val="E8393D"/>
              </a:solidFill>
              <a:latin typeface="Pangoli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92047" y="4459115"/>
            <a:ext cx="5795493" cy="4114800"/>
          </a:xfrm>
          <a:custGeom>
            <a:avLst/>
            <a:gdLst/>
            <a:ahLst/>
            <a:cxnLst/>
            <a:rect l="l" t="t" r="r" b="b"/>
            <a:pathLst>
              <a:path w="5795493" h="4114800">
                <a:moveTo>
                  <a:pt x="0" y="0"/>
                </a:moveTo>
                <a:lnTo>
                  <a:pt x="5795493" y="0"/>
                </a:lnTo>
                <a:lnTo>
                  <a:pt x="57954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637952" y="1962150"/>
            <a:ext cx="6839785" cy="628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r>
              <a:rPr lang="en-US" sz="4499" u="none" spc="224">
                <a:solidFill>
                  <a:srgbClr val="000000"/>
                </a:solidFill>
                <a:latin typeface="Pangolin"/>
              </a:rPr>
              <a:t>Ви вирішили пограти на перерві у гру. Запросили усіх, крім Олеся, адже він не вміє в неї грати. Про що слід задуматись?</a:t>
            </a:r>
          </a:p>
          <a:p>
            <a:pPr marL="0" lvl="0" indent="0" algn="ctr">
              <a:lnSpc>
                <a:spcPts val="6299"/>
              </a:lnSpc>
              <a:spcBef>
                <a:spcPct val="0"/>
              </a:spcBef>
            </a:pPr>
            <a:endParaRPr lang="en-US" sz="4499" u="none" spc="224">
              <a:solidFill>
                <a:srgbClr val="000000"/>
              </a:solidFill>
              <a:latin typeface="Pangolin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92047" y="1191027"/>
            <a:ext cx="5227232" cy="257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endParaRPr/>
          </a:p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r>
              <a:rPr lang="en-US" sz="4899" u="none" spc="244">
                <a:solidFill>
                  <a:srgbClr val="E8393D"/>
                </a:solidFill>
                <a:latin typeface="Pangolin"/>
              </a:rPr>
              <a:t>ВИПАДКОВА ГРА</a:t>
            </a:r>
          </a:p>
          <a:p>
            <a:pPr marL="0" lvl="0" indent="0" algn="ctr">
              <a:lnSpc>
                <a:spcPts val="6859"/>
              </a:lnSpc>
              <a:spcBef>
                <a:spcPct val="0"/>
              </a:spcBef>
            </a:pPr>
            <a:endParaRPr lang="en-US" sz="4899" u="none" spc="244">
              <a:solidFill>
                <a:srgbClr val="E8393D"/>
              </a:solidFill>
              <a:latin typeface="Pangol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342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Lobster</vt:lpstr>
      <vt:lpstr>Pangolin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Зі мною так не можна!</dc:title>
  <dc:creator>Lenovo</dc:creator>
  <cp:lastModifiedBy>Yulia Kernychna</cp:lastModifiedBy>
  <cp:revision>2</cp:revision>
  <dcterms:created xsi:type="dcterms:W3CDTF">2006-08-16T00:00:00Z</dcterms:created>
  <dcterms:modified xsi:type="dcterms:W3CDTF">2024-05-30T10:14:38Z</dcterms:modified>
  <dc:identifier>DAF1uAcfpYY</dc:identifier>
</cp:coreProperties>
</file>