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ontserrat-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deb91cc2a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deb91cc2a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deb91cc2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deb91cc2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deb91cc2a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deb91cc2a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bdeb91cc2a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bdeb91cc2a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deb91cc2a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deb91cc2a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deb91cc2a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deb91cc2a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deb91cc2a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deb91cc2a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deb91cc2a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deb91cc2a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deb91cc2a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deb91cc2a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www.trueassetrealty.com" TargetMode="External"/><Relationship Id="rId5" Type="http://schemas.openxmlformats.org/officeDocument/2006/relationships/hyperlink" Target="mailto:sales@trueassetrealty.com" TargetMode="External"/><Relationship Id="rId6" Type="http://schemas.openxmlformats.org/officeDocument/2006/relationships/image" Target="../media/image13.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p13"/>
          <p:cNvPicPr preferRelativeResize="0"/>
          <p:nvPr/>
        </p:nvPicPr>
        <p:blipFill>
          <a:blip r:embed="rId3">
            <a:alphaModFix/>
          </a:blip>
          <a:stretch>
            <a:fillRect/>
          </a:stretch>
        </p:blipFill>
        <p:spPr>
          <a:xfrm>
            <a:off x="0" y="-112050"/>
            <a:ext cx="9144000" cy="4168576"/>
          </a:xfrm>
          <a:prstGeom prst="rect">
            <a:avLst/>
          </a:prstGeom>
          <a:noFill/>
          <a:ln>
            <a:noFill/>
          </a:ln>
        </p:spPr>
      </p:pic>
      <p:sp>
        <p:nvSpPr>
          <p:cNvPr id="73" name="Google Shape;73;p13"/>
          <p:cNvSpPr txBox="1"/>
          <p:nvPr>
            <p:ph type="ctrTitle"/>
          </p:nvPr>
        </p:nvSpPr>
        <p:spPr>
          <a:xfrm>
            <a:off x="324975" y="3451425"/>
            <a:ext cx="5558100" cy="11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Montserrat"/>
                <a:ea typeface="Montserrat"/>
                <a:cs typeface="Montserrat"/>
                <a:sym typeface="Montserrat"/>
              </a:rPr>
              <a:t>Home Seller’s Guide</a:t>
            </a:r>
            <a:endParaRPr sz="3100">
              <a:latin typeface="Montserrat"/>
              <a:ea typeface="Montserrat"/>
              <a:cs typeface="Montserrat"/>
              <a:sym typeface="Montserrat"/>
            </a:endParaRPr>
          </a:p>
        </p:txBody>
      </p:sp>
      <p:pic>
        <p:nvPicPr>
          <p:cNvPr id="74" name="Google Shape;74;p13"/>
          <p:cNvPicPr preferRelativeResize="0"/>
          <p:nvPr/>
        </p:nvPicPr>
        <p:blipFill rotWithShape="1">
          <a:blip r:embed="rId4">
            <a:alphaModFix/>
          </a:blip>
          <a:srcRect b="14313" l="-990" r="989" t="-23496"/>
          <a:stretch/>
        </p:blipFill>
        <p:spPr>
          <a:xfrm>
            <a:off x="4527175" y="1546400"/>
            <a:ext cx="5238750" cy="4403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2"/>
          <p:cNvPicPr preferRelativeResize="0"/>
          <p:nvPr/>
        </p:nvPicPr>
        <p:blipFill>
          <a:blip r:embed="rId3">
            <a:alphaModFix/>
          </a:blip>
          <a:stretch>
            <a:fillRect/>
          </a:stretch>
        </p:blipFill>
        <p:spPr>
          <a:xfrm>
            <a:off x="4305300" y="802350"/>
            <a:ext cx="4838700" cy="4341150"/>
          </a:xfrm>
          <a:prstGeom prst="rect">
            <a:avLst/>
          </a:prstGeom>
          <a:noFill/>
          <a:ln>
            <a:noFill/>
          </a:ln>
        </p:spPr>
      </p:pic>
      <p:sp>
        <p:nvSpPr>
          <p:cNvPr id="136" name="Google Shape;136;p22"/>
          <p:cNvSpPr txBox="1"/>
          <p:nvPr/>
        </p:nvSpPr>
        <p:spPr>
          <a:xfrm>
            <a:off x="4715450" y="186625"/>
            <a:ext cx="3832500" cy="1569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500">
                <a:solidFill>
                  <a:srgbClr val="0E855A"/>
                </a:solidFill>
                <a:latin typeface="Lato"/>
                <a:ea typeface="Lato"/>
                <a:cs typeface="Lato"/>
                <a:sym typeface="Lato"/>
              </a:rPr>
              <a:t>Contact a </a:t>
            </a:r>
            <a:r>
              <a:rPr lang="en" sz="1500">
                <a:solidFill>
                  <a:srgbClr val="C19B5E"/>
                </a:solidFill>
                <a:latin typeface="Lato"/>
                <a:ea typeface="Lato"/>
                <a:cs typeface="Lato"/>
                <a:sym typeface="Lato"/>
              </a:rPr>
              <a:t>True Asset Realty</a:t>
            </a:r>
            <a:r>
              <a:rPr lang="en" sz="1500">
                <a:solidFill>
                  <a:srgbClr val="0E855A"/>
                </a:solidFill>
                <a:latin typeface="Lato"/>
                <a:ea typeface="Lato"/>
                <a:cs typeface="Lato"/>
                <a:sym typeface="Lato"/>
              </a:rPr>
              <a:t> expert for your ‘no obligation’ </a:t>
            </a:r>
            <a:r>
              <a:rPr lang="en" sz="1500">
                <a:solidFill>
                  <a:srgbClr val="0E855A"/>
                </a:solidFill>
                <a:latin typeface="Lato"/>
                <a:ea typeface="Lato"/>
                <a:cs typeface="Lato"/>
                <a:sym typeface="Lato"/>
              </a:rPr>
              <a:t>consultation</a:t>
            </a:r>
            <a:r>
              <a:rPr lang="en" sz="1500">
                <a:solidFill>
                  <a:srgbClr val="0E855A"/>
                </a:solidFill>
                <a:latin typeface="Lato"/>
                <a:ea typeface="Lato"/>
                <a:cs typeface="Lato"/>
                <a:sym typeface="Lato"/>
              </a:rPr>
              <a:t> today. </a:t>
            </a:r>
            <a:endParaRPr sz="1500">
              <a:solidFill>
                <a:srgbClr val="0E855A"/>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r">
              <a:spcBef>
                <a:spcPts val="0"/>
              </a:spcBef>
              <a:spcAft>
                <a:spcPts val="0"/>
              </a:spcAft>
              <a:buNone/>
            </a:pPr>
            <a:r>
              <a:rPr lang="en" sz="1500">
                <a:solidFill>
                  <a:srgbClr val="C19B5E"/>
                </a:solidFill>
                <a:uFill>
                  <a:noFill/>
                </a:uFill>
                <a:latin typeface="Lato"/>
                <a:ea typeface="Lato"/>
                <a:cs typeface="Lato"/>
                <a:sym typeface="Lato"/>
                <a:hlinkClick r:id="rId4">
                  <a:extLst>
                    <a:ext uri="{A12FA001-AC4F-418D-AE19-62706E023703}">
                      <ahyp:hlinkClr val="tx"/>
                    </a:ext>
                  </a:extLst>
                </a:hlinkClick>
              </a:rPr>
              <a:t>www.trueassetrealty.com</a:t>
            </a:r>
            <a:endParaRPr sz="1500">
              <a:solidFill>
                <a:srgbClr val="C19B5E"/>
              </a:solidFill>
              <a:latin typeface="Lato"/>
              <a:ea typeface="Lato"/>
              <a:cs typeface="Lato"/>
              <a:sym typeface="Lato"/>
            </a:endParaRPr>
          </a:p>
          <a:p>
            <a:pPr indent="0" lvl="0" marL="0" rtl="0" algn="r">
              <a:spcBef>
                <a:spcPts val="0"/>
              </a:spcBef>
              <a:spcAft>
                <a:spcPts val="0"/>
              </a:spcAft>
              <a:buNone/>
            </a:pPr>
            <a:r>
              <a:rPr lang="en" sz="1500">
                <a:solidFill>
                  <a:srgbClr val="C19B5E"/>
                </a:solidFill>
                <a:uFill>
                  <a:noFill/>
                </a:uFill>
                <a:latin typeface="Lato"/>
                <a:ea typeface="Lato"/>
                <a:cs typeface="Lato"/>
                <a:sym typeface="Lato"/>
                <a:hlinkClick r:id="rId5">
                  <a:extLst>
                    <a:ext uri="{A12FA001-AC4F-418D-AE19-62706E023703}">
                      <ahyp:hlinkClr val="tx"/>
                    </a:ext>
                  </a:extLst>
                </a:hlinkClick>
              </a:rPr>
              <a:t>sales@trueassetrealty.com</a:t>
            </a:r>
            <a:endParaRPr sz="1500">
              <a:solidFill>
                <a:srgbClr val="C19B5E"/>
              </a:solidFill>
              <a:latin typeface="Lato"/>
              <a:ea typeface="Lato"/>
              <a:cs typeface="Lato"/>
              <a:sym typeface="Lato"/>
            </a:endParaRPr>
          </a:p>
          <a:p>
            <a:pPr indent="0" lvl="0" marL="0" rtl="0" algn="r">
              <a:spcBef>
                <a:spcPts val="0"/>
              </a:spcBef>
              <a:spcAft>
                <a:spcPts val="0"/>
              </a:spcAft>
              <a:buNone/>
            </a:pPr>
            <a:r>
              <a:rPr lang="en" sz="1500">
                <a:solidFill>
                  <a:srgbClr val="0E855A"/>
                </a:solidFill>
                <a:latin typeface="Lato"/>
                <a:ea typeface="Lato"/>
                <a:cs typeface="Lato"/>
                <a:sym typeface="Lato"/>
              </a:rPr>
              <a:t>678.727.2728</a:t>
            </a:r>
            <a:endParaRPr sz="1500">
              <a:solidFill>
                <a:srgbClr val="0E855A"/>
              </a:solidFill>
              <a:latin typeface="Lato"/>
              <a:ea typeface="Lato"/>
              <a:cs typeface="Lato"/>
              <a:sym typeface="Lato"/>
            </a:endParaRPr>
          </a:p>
        </p:txBody>
      </p:sp>
      <p:pic>
        <p:nvPicPr>
          <p:cNvPr id="137" name="Google Shape;137;p22"/>
          <p:cNvPicPr preferRelativeResize="0"/>
          <p:nvPr/>
        </p:nvPicPr>
        <p:blipFill>
          <a:blip r:embed="rId6">
            <a:alphaModFix/>
          </a:blip>
          <a:stretch>
            <a:fillRect/>
          </a:stretch>
        </p:blipFill>
        <p:spPr>
          <a:xfrm>
            <a:off x="0" y="0"/>
            <a:ext cx="4784901" cy="5143500"/>
          </a:xfrm>
          <a:prstGeom prst="rect">
            <a:avLst/>
          </a:prstGeom>
          <a:noFill/>
          <a:ln>
            <a:noFill/>
          </a:ln>
        </p:spPr>
      </p:pic>
      <p:pic>
        <p:nvPicPr>
          <p:cNvPr id="138" name="Google Shape;138;p22"/>
          <p:cNvPicPr preferRelativeResize="0"/>
          <p:nvPr/>
        </p:nvPicPr>
        <p:blipFill>
          <a:blip r:embed="rId7">
            <a:alphaModFix/>
          </a:blip>
          <a:stretch>
            <a:fillRect/>
          </a:stretch>
        </p:blipFill>
        <p:spPr>
          <a:xfrm>
            <a:off x="8547950" y="4628050"/>
            <a:ext cx="489975" cy="5154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55A"/>
                </a:solidFill>
              </a:rPr>
              <a:t>It’s Time to Move</a:t>
            </a:r>
            <a:endParaRPr>
              <a:solidFill>
                <a:srgbClr val="0E855A"/>
              </a:solidFill>
            </a:endParaRPr>
          </a:p>
        </p:txBody>
      </p:sp>
      <p:sp>
        <p:nvSpPr>
          <p:cNvPr id="80" name="Google Shape;80;p14"/>
          <p:cNvSpPr txBox="1"/>
          <p:nvPr>
            <p:ph idx="1" type="body"/>
          </p:nvPr>
        </p:nvSpPr>
        <p:spPr>
          <a:xfrm>
            <a:off x="2197200" y="1070550"/>
            <a:ext cx="6321600" cy="3243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b="1" lang="en" sz="953">
                <a:solidFill>
                  <a:srgbClr val="C19B5E"/>
                </a:solidFill>
              </a:rPr>
              <a:t>A new job, growing family, or just looking for a better climate – there may come a time when you need to move from your current home. While the reasons for it are often exciting ones, the idea of selling your home can be overwhelming. But with some sound strategy and the help of a real estate professional, you can go from “For Sale” to “Sold” in no time</a:t>
            </a:r>
            <a:r>
              <a:rPr b="1" lang="en" sz="1225">
                <a:solidFill>
                  <a:srgbClr val="C19B5E"/>
                </a:solidFill>
              </a:rPr>
              <a:t>. </a:t>
            </a:r>
            <a:endParaRPr b="1" sz="1225">
              <a:solidFill>
                <a:srgbClr val="C19B5E"/>
              </a:solidFill>
            </a:endParaRPr>
          </a:p>
          <a:p>
            <a:pPr indent="0" lvl="0" marL="0" rtl="0" algn="l">
              <a:lnSpc>
                <a:spcPct val="95000"/>
              </a:lnSpc>
              <a:spcBef>
                <a:spcPts val="1200"/>
              </a:spcBef>
              <a:spcAft>
                <a:spcPts val="0"/>
              </a:spcAft>
              <a:buSzPts val="688"/>
              <a:buNone/>
            </a:pPr>
            <a:r>
              <a:rPr b="1" lang="en" sz="975">
                <a:solidFill>
                  <a:srgbClr val="C19B5E"/>
                </a:solidFill>
              </a:rPr>
              <a:t>This guide is designed to provide first-time sellers like you, a detailed look at the home-selling process. 7 steps to a successful sale: </a:t>
            </a:r>
            <a:endParaRPr b="1" sz="975">
              <a:solidFill>
                <a:srgbClr val="C19B5E"/>
              </a:solidFill>
            </a:endParaRPr>
          </a:p>
          <a:p>
            <a:pPr indent="0" lvl="0" marL="0" rtl="0" algn="l">
              <a:lnSpc>
                <a:spcPct val="95000"/>
              </a:lnSpc>
              <a:spcBef>
                <a:spcPts val="1200"/>
              </a:spcBef>
              <a:spcAft>
                <a:spcPts val="0"/>
              </a:spcAft>
              <a:buSzPts val="688"/>
              <a:buNone/>
            </a:pPr>
            <a:r>
              <a:rPr b="1" lang="en" sz="975">
                <a:solidFill>
                  <a:srgbClr val="C19B5E"/>
                </a:solidFill>
              </a:rPr>
              <a:t>1. Fix it first – Repair home wear and tear </a:t>
            </a:r>
            <a:endParaRPr b="1" sz="975">
              <a:solidFill>
                <a:srgbClr val="C19B5E"/>
              </a:solidFill>
            </a:endParaRPr>
          </a:p>
          <a:p>
            <a:pPr indent="0" lvl="0" marL="0" rtl="0" algn="l">
              <a:lnSpc>
                <a:spcPct val="95000"/>
              </a:lnSpc>
              <a:spcBef>
                <a:spcPts val="1200"/>
              </a:spcBef>
              <a:spcAft>
                <a:spcPts val="0"/>
              </a:spcAft>
              <a:buSzPts val="688"/>
              <a:buNone/>
            </a:pPr>
            <a:r>
              <a:rPr b="1" lang="en" sz="975">
                <a:solidFill>
                  <a:srgbClr val="C19B5E"/>
                </a:solidFill>
              </a:rPr>
              <a:t>2. Get a pro – Enlist a real estate professional </a:t>
            </a:r>
            <a:endParaRPr b="1" sz="975">
              <a:solidFill>
                <a:srgbClr val="C19B5E"/>
              </a:solidFill>
            </a:endParaRPr>
          </a:p>
          <a:p>
            <a:pPr indent="0" lvl="0" marL="0" rtl="0" algn="l">
              <a:lnSpc>
                <a:spcPct val="95000"/>
              </a:lnSpc>
              <a:spcBef>
                <a:spcPts val="1200"/>
              </a:spcBef>
              <a:spcAft>
                <a:spcPts val="0"/>
              </a:spcAft>
              <a:buSzPts val="688"/>
              <a:buNone/>
            </a:pPr>
            <a:r>
              <a:rPr b="1" lang="en" sz="975">
                <a:solidFill>
                  <a:srgbClr val="C19B5E"/>
                </a:solidFill>
              </a:rPr>
              <a:t>3. Price it to please – Pricing your current home </a:t>
            </a:r>
            <a:endParaRPr b="1" sz="975">
              <a:solidFill>
                <a:srgbClr val="C19B5E"/>
              </a:solidFill>
            </a:endParaRPr>
          </a:p>
          <a:p>
            <a:pPr indent="0" lvl="0" marL="0" rtl="0" algn="l">
              <a:lnSpc>
                <a:spcPct val="95000"/>
              </a:lnSpc>
              <a:spcBef>
                <a:spcPts val="1200"/>
              </a:spcBef>
              <a:spcAft>
                <a:spcPts val="0"/>
              </a:spcAft>
              <a:buSzPts val="688"/>
              <a:buNone/>
            </a:pPr>
            <a:r>
              <a:rPr b="1" lang="en" sz="975">
                <a:solidFill>
                  <a:srgbClr val="C19B5E"/>
                </a:solidFill>
              </a:rPr>
              <a:t>4. Market your home – Put your home out there </a:t>
            </a:r>
            <a:endParaRPr b="1" sz="975">
              <a:solidFill>
                <a:srgbClr val="C19B5E"/>
              </a:solidFill>
            </a:endParaRPr>
          </a:p>
          <a:p>
            <a:pPr indent="0" lvl="0" marL="0" rtl="0" algn="l">
              <a:lnSpc>
                <a:spcPct val="95000"/>
              </a:lnSpc>
              <a:spcBef>
                <a:spcPts val="1200"/>
              </a:spcBef>
              <a:spcAft>
                <a:spcPts val="0"/>
              </a:spcAft>
              <a:buSzPts val="688"/>
              <a:buNone/>
            </a:pPr>
            <a:r>
              <a:rPr b="1" lang="en" sz="975">
                <a:solidFill>
                  <a:srgbClr val="C19B5E"/>
                </a:solidFill>
              </a:rPr>
              <a:t>5. Set the stage– Prepare your home for showing </a:t>
            </a:r>
            <a:endParaRPr b="1" sz="975">
              <a:solidFill>
                <a:srgbClr val="C19B5E"/>
              </a:solidFill>
            </a:endParaRPr>
          </a:p>
          <a:p>
            <a:pPr indent="0" lvl="0" marL="0" rtl="0" algn="l">
              <a:lnSpc>
                <a:spcPct val="95000"/>
              </a:lnSpc>
              <a:spcBef>
                <a:spcPts val="1200"/>
              </a:spcBef>
              <a:spcAft>
                <a:spcPts val="0"/>
              </a:spcAft>
              <a:buSzPts val="688"/>
              <a:buNone/>
            </a:pPr>
            <a:r>
              <a:rPr b="1" lang="en" sz="975">
                <a:solidFill>
                  <a:srgbClr val="C19B5E"/>
                </a:solidFill>
              </a:rPr>
              <a:t>6. To the negotiating table – Accept, reject or counter </a:t>
            </a:r>
            <a:endParaRPr b="1" sz="975">
              <a:solidFill>
                <a:srgbClr val="C19B5E"/>
              </a:solidFill>
            </a:endParaRPr>
          </a:p>
          <a:p>
            <a:pPr indent="0" lvl="0" marL="0" rtl="0" algn="l">
              <a:lnSpc>
                <a:spcPct val="95000"/>
              </a:lnSpc>
              <a:spcBef>
                <a:spcPts val="1200"/>
              </a:spcBef>
              <a:spcAft>
                <a:spcPts val="1200"/>
              </a:spcAft>
              <a:buSzPts val="688"/>
              <a:buNone/>
            </a:pPr>
            <a:r>
              <a:rPr b="1" lang="en" sz="975">
                <a:solidFill>
                  <a:srgbClr val="C19B5E"/>
                </a:solidFill>
              </a:rPr>
              <a:t>7. Closing time – Completing the transaction</a:t>
            </a:r>
            <a:endParaRPr b="1" sz="975">
              <a:solidFill>
                <a:srgbClr val="C19B5E"/>
              </a:solidFill>
            </a:endParaRPr>
          </a:p>
        </p:txBody>
      </p:sp>
      <p:pic>
        <p:nvPicPr>
          <p:cNvPr id="81" name="Google Shape;81;p14"/>
          <p:cNvPicPr preferRelativeResize="0"/>
          <p:nvPr/>
        </p:nvPicPr>
        <p:blipFill>
          <a:blip r:embed="rId3">
            <a:alphaModFix/>
          </a:blip>
          <a:stretch>
            <a:fillRect/>
          </a:stretch>
        </p:blipFill>
        <p:spPr>
          <a:xfrm>
            <a:off x="5657350" y="1606975"/>
            <a:ext cx="3144326" cy="3144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55A"/>
                </a:solidFill>
              </a:rPr>
              <a:t>Step 1 - Make </a:t>
            </a:r>
            <a:r>
              <a:rPr lang="en">
                <a:solidFill>
                  <a:srgbClr val="0E855A"/>
                </a:solidFill>
              </a:rPr>
              <a:t>necessary</a:t>
            </a:r>
            <a:r>
              <a:rPr lang="en">
                <a:solidFill>
                  <a:srgbClr val="0E855A"/>
                </a:solidFill>
              </a:rPr>
              <a:t> repairs</a:t>
            </a:r>
            <a:endParaRPr>
              <a:solidFill>
                <a:srgbClr val="0E855A"/>
              </a:solidFill>
            </a:endParaRPr>
          </a:p>
        </p:txBody>
      </p:sp>
      <p:sp>
        <p:nvSpPr>
          <p:cNvPr id="87" name="Google Shape;87;p15"/>
          <p:cNvSpPr txBox="1"/>
          <p:nvPr>
            <p:ph idx="1" type="body"/>
          </p:nvPr>
        </p:nvSpPr>
        <p:spPr>
          <a:xfrm>
            <a:off x="2342850" y="1301000"/>
            <a:ext cx="6321600" cy="2124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en" sz="1225">
                <a:solidFill>
                  <a:srgbClr val="C19B5E"/>
                </a:solidFill>
              </a:rPr>
              <a:t>Unless you don’t mind getting a lower price for your home, you’re going to need to address any wear and tear on your property. Doing so will not only help increase your home’s appearance, but also it’s appeal and therefore value. Carefully examine your home and take note of issues you can easily handle on your own such as fresh paint, landscaping, updating lighting, new doorknobs, etc. </a:t>
            </a:r>
            <a:endParaRPr sz="1225">
              <a:solidFill>
                <a:srgbClr val="C19B5E"/>
              </a:solidFill>
            </a:endParaRPr>
          </a:p>
          <a:p>
            <a:pPr indent="0" lvl="0" marL="0" rtl="0" algn="l">
              <a:lnSpc>
                <a:spcPct val="95000"/>
              </a:lnSpc>
              <a:spcBef>
                <a:spcPts val="1200"/>
              </a:spcBef>
              <a:spcAft>
                <a:spcPts val="0"/>
              </a:spcAft>
              <a:buSzPts val="688"/>
              <a:buNone/>
            </a:pPr>
            <a:r>
              <a:rPr lang="en" sz="1225">
                <a:solidFill>
                  <a:srgbClr val="C19B5E"/>
                </a:solidFill>
              </a:rPr>
              <a:t>Then take stock of the more significant fixes such as heating &amp; cooling, plumbing, mold, foundation, gutters, wood rot, and roof as problems with any of these can make the difference between “deal” or “deal-breaker”. </a:t>
            </a:r>
            <a:endParaRPr sz="1225">
              <a:solidFill>
                <a:srgbClr val="C19B5E"/>
              </a:solidFill>
            </a:endParaRPr>
          </a:p>
          <a:p>
            <a:pPr indent="0" lvl="0" marL="0" rtl="0" algn="l">
              <a:lnSpc>
                <a:spcPct val="95000"/>
              </a:lnSpc>
              <a:spcBef>
                <a:spcPts val="1200"/>
              </a:spcBef>
              <a:spcAft>
                <a:spcPts val="1200"/>
              </a:spcAft>
              <a:buSzPts val="688"/>
              <a:buNone/>
            </a:pPr>
            <a:r>
              <a:rPr lang="en" sz="1225">
                <a:solidFill>
                  <a:srgbClr val="C19B5E"/>
                </a:solidFill>
              </a:rPr>
              <a:t>Once you have a clear assessment of what improvements are needed, tackle the ones of highest priority. While this will cost you both time and money, it can help generate a faster sale at a higher price.</a:t>
            </a:r>
            <a:endParaRPr sz="1225">
              <a:solidFill>
                <a:srgbClr val="C19B5E"/>
              </a:solidFill>
            </a:endParaRPr>
          </a:p>
        </p:txBody>
      </p:sp>
      <p:pic>
        <p:nvPicPr>
          <p:cNvPr id="88" name="Google Shape;88;p15"/>
          <p:cNvPicPr preferRelativeResize="0"/>
          <p:nvPr/>
        </p:nvPicPr>
        <p:blipFill>
          <a:blip r:embed="rId3">
            <a:alphaModFix/>
          </a:blip>
          <a:stretch>
            <a:fillRect/>
          </a:stretch>
        </p:blipFill>
        <p:spPr>
          <a:xfrm>
            <a:off x="0" y="1228700"/>
            <a:ext cx="2614624" cy="226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55A"/>
                </a:solidFill>
              </a:rPr>
              <a:t>Step 2- Hire a professional</a:t>
            </a:r>
            <a:endParaRPr>
              <a:solidFill>
                <a:srgbClr val="0E855A"/>
              </a:solidFill>
            </a:endParaRPr>
          </a:p>
        </p:txBody>
      </p:sp>
      <p:sp>
        <p:nvSpPr>
          <p:cNvPr id="94" name="Google Shape;94;p16"/>
          <p:cNvSpPr txBox="1"/>
          <p:nvPr>
            <p:ph idx="1" type="body"/>
          </p:nvPr>
        </p:nvSpPr>
        <p:spPr>
          <a:xfrm>
            <a:off x="2234350" y="1076300"/>
            <a:ext cx="6487500" cy="3192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05"/>
              <a:buNone/>
            </a:pPr>
            <a:r>
              <a:rPr b="1" lang="en" sz="1090">
                <a:solidFill>
                  <a:srgbClr val="C19B5E"/>
                </a:solidFill>
              </a:rPr>
              <a:t>If you want to help sell your home faster, for more money, and with less hassle, then you’re going to want to hire a real estate professional. Be sure to go with an agent who has experience and expertise in your particular market.</a:t>
            </a:r>
            <a:endParaRPr b="1" sz="1090">
              <a:solidFill>
                <a:srgbClr val="C19B5E"/>
              </a:solidFill>
            </a:endParaRPr>
          </a:p>
          <a:p>
            <a:pPr indent="0" lvl="0" marL="0" rtl="0" algn="l">
              <a:lnSpc>
                <a:spcPct val="105000"/>
              </a:lnSpc>
              <a:spcBef>
                <a:spcPts val="1200"/>
              </a:spcBef>
              <a:spcAft>
                <a:spcPts val="0"/>
              </a:spcAft>
              <a:buSzPts val="605"/>
              <a:buNone/>
            </a:pPr>
            <a:r>
              <a:rPr b="1" lang="en" sz="1090">
                <a:solidFill>
                  <a:srgbClr val="C19B5E"/>
                </a:solidFill>
              </a:rPr>
              <a:t>In working for you, a professional agent should:</a:t>
            </a:r>
            <a:endParaRPr b="1" sz="1090">
              <a:solidFill>
                <a:srgbClr val="C19B5E"/>
              </a:solidFill>
            </a:endParaRPr>
          </a:p>
          <a:p>
            <a:pPr indent="-297815" lvl="0" marL="457200" rtl="0" algn="l">
              <a:lnSpc>
                <a:spcPct val="105000"/>
              </a:lnSpc>
              <a:spcBef>
                <a:spcPts val="1200"/>
              </a:spcBef>
              <a:spcAft>
                <a:spcPts val="0"/>
              </a:spcAft>
              <a:buClr>
                <a:srgbClr val="C19B5E"/>
              </a:buClr>
              <a:buSzPts val="1090"/>
              <a:buChar char="❏"/>
            </a:pPr>
            <a:r>
              <a:rPr b="1" lang="en" sz="1090">
                <a:solidFill>
                  <a:srgbClr val="C19B5E"/>
                </a:solidFill>
              </a:rPr>
              <a:t> Outline their professional responsibilities to you, including complete disclosure, loyalty, confidentiality and accountability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Help you determine the best asking price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Extensively market your home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Offer expert advice on ways to prepare and show your property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Assist you, if necessary, in finding any home-related services you need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Provide feedback from all showings and open houses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Update you on market changes that could affect your property’s sale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Be available to speak with potential buyers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Promptly present and evaluate each offer with you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Negotiate the highest possible price and best terms in partnership with you</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 Manage contractual, title and transaction details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Ensure that mandatory items are signed, sealed and delivered on closing day </a:t>
            </a:r>
            <a:endParaRPr b="1" sz="1090">
              <a:solidFill>
                <a:srgbClr val="C19B5E"/>
              </a:solidFill>
            </a:endParaRPr>
          </a:p>
          <a:p>
            <a:pPr indent="-297815" lvl="0" marL="457200" rtl="0" algn="l">
              <a:lnSpc>
                <a:spcPct val="105000"/>
              </a:lnSpc>
              <a:spcBef>
                <a:spcPts val="0"/>
              </a:spcBef>
              <a:spcAft>
                <a:spcPts val="0"/>
              </a:spcAft>
              <a:buClr>
                <a:srgbClr val="C19B5E"/>
              </a:buClr>
              <a:buSzPts val="1090"/>
              <a:buChar char="❏"/>
            </a:pPr>
            <a:r>
              <a:rPr b="1" lang="en" sz="1090">
                <a:solidFill>
                  <a:srgbClr val="C19B5E"/>
                </a:solidFill>
              </a:rPr>
              <a:t>Assist you to arrange for a moving company and relocation agent, if needed</a:t>
            </a:r>
            <a:endParaRPr b="1" sz="1090">
              <a:solidFill>
                <a:srgbClr val="C19B5E"/>
              </a:solidFill>
            </a:endParaRPr>
          </a:p>
        </p:txBody>
      </p:sp>
      <p:pic>
        <p:nvPicPr>
          <p:cNvPr id="95" name="Google Shape;95;p16"/>
          <p:cNvPicPr preferRelativeResize="0"/>
          <p:nvPr/>
        </p:nvPicPr>
        <p:blipFill>
          <a:blip r:embed="rId3">
            <a:alphaModFix/>
          </a:blip>
          <a:stretch>
            <a:fillRect/>
          </a:stretch>
        </p:blipFill>
        <p:spPr>
          <a:xfrm>
            <a:off x="0" y="1465325"/>
            <a:ext cx="2319626" cy="2212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55A"/>
                </a:solidFill>
              </a:rPr>
              <a:t>Step 3- </a:t>
            </a:r>
            <a:r>
              <a:rPr lang="en">
                <a:solidFill>
                  <a:srgbClr val="0E855A"/>
                </a:solidFill>
              </a:rPr>
              <a:t>Price it right!</a:t>
            </a:r>
            <a:endParaRPr>
              <a:solidFill>
                <a:srgbClr val="0E855A"/>
              </a:solidFill>
            </a:endParaRPr>
          </a:p>
        </p:txBody>
      </p:sp>
      <p:sp>
        <p:nvSpPr>
          <p:cNvPr id="101" name="Google Shape;101;p17"/>
          <p:cNvSpPr txBox="1"/>
          <p:nvPr>
            <p:ph idx="1" type="body"/>
          </p:nvPr>
        </p:nvSpPr>
        <p:spPr>
          <a:xfrm>
            <a:off x="2097700" y="1070550"/>
            <a:ext cx="6321600" cy="32100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sz="2063">
                <a:solidFill>
                  <a:srgbClr val="C19B5E"/>
                </a:solidFill>
              </a:rPr>
              <a:t>Pricing your home is all about finding the right balance between pleasing yourself and any potential buyers. Ask for too much and buyers won’t even look twice, ask for too little and you could miss out on a better return on investment.</a:t>
            </a:r>
            <a:endParaRPr sz="2063">
              <a:solidFill>
                <a:srgbClr val="C19B5E"/>
              </a:solidFill>
            </a:endParaRPr>
          </a:p>
          <a:p>
            <a:pPr indent="0" lvl="0" marL="0" rtl="0" algn="l">
              <a:spcBef>
                <a:spcPts val="1200"/>
              </a:spcBef>
              <a:spcAft>
                <a:spcPts val="0"/>
              </a:spcAft>
              <a:buNone/>
            </a:pPr>
            <a:r>
              <a:rPr lang="en" sz="2192" u="sng">
                <a:solidFill>
                  <a:srgbClr val="0E855A"/>
                </a:solidFill>
              </a:rPr>
              <a:t>Research comparative homes</a:t>
            </a:r>
            <a:endParaRPr sz="2192" u="sng">
              <a:solidFill>
                <a:srgbClr val="0E855A"/>
              </a:solidFill>
            </a:endParaRPr>
          </a:p>
          <a:p>
            <a:pPr indent="0" lvl="0" marL="0" rtl="0" algn="l">
              <a:spcBef>
                <a:spcPts val="1200"/>
              </a:spcBef>
              <a:spcAft>
                <a:spcPts val="0"/>
              </a:spcAft>
              <a:buNone/>
            </a:pPr>
            <a:r>
              <a:rPr lang="en" sz="2063">
                <a:solidFill>
                  <a:srgbClr val="C19B5E"/>
                </a:solidFill>
              </a:rPr>
              <a:t>You’ll want to obtain a Comparative Market Analysis (CMA). This is a document drawn from a local Multiple Listings Service (MLS) database that presents pricing information, property details, and photos of homes similar to yours that have recently sold, failed to sell, or are currently on the market in your area. Your real estate professional will usually provide you with a CMA and include a suggested price range for your listing. Gaining a good understanding of what has worked and what hasn’t in your area will help you to strategically price, position, and present your property to sell at top dollar in a reasonable time frame.</a:t>
            </a:r>
            <a:endParaRPr sz="2063">
              <a:solidFill>
                <a:srgbClr val="C19B5E"/>
              </a:solidFill>
            </a:endParaRPr>
          </a:p>
          <a:p>
            <a:pPr indent="0" lvl="0" marL="0" rtl="0" algn="l">
              <a:spcBef>
                <a:spcPts val="1200"/>
              </a:spcBef>
              <a:spcAft>
                <a:spcPts val="0"/>
              </a:spcAft>
              <a:buNone/>
            </a:pPr>
            <a:r>
              <a:rPr lang="en" sz="2206" u="sng">
                <a:solidFill>
                  <a:srgbClr val="0E855A"/>
                </a:solidFill>
              </a:rPr>
              <a:t>Allow room to negotiate</a:t>
            </a:r>
            <a:endParaRPr sz="2206" u="sng">
              <a:solidFill>
                <a:srgbClr val="0E855A"/>
              </a:solidFill>
            </a:endParaRPr>
          </a:p>
          <a:p>
            <a:pPr indent="0" lvl="0" marL="0" rtl="0" algn="l">
              <a:spcBef>
                <a:spcPts val="1200"/>
              </a:spcBef>
              <a:spcAft>
                <a:spcPts val="1200"/>
              </a:spcAft>
              <a:buNone/>
            </a:pPr>
            <a:r>
              <a:rPr lang="en" sz="2024">
                <a:solidFill>
                  <a:srgbClr val="C19B5E"/>
                </a:solidFill>
              </a:rPr>
              <a:t>When pricing your home, it can be a good idea to add a bit of a cushion. Most buyers come to the table expecting a little back and forth negotiating, and providing a cushion allows for this. Your agent can help you determine the right amount of wiggle room. Another way to help seal the deal is offering to cover closing costs, while sticking to a higher asking price.</a:t>
            </a:r>
            <a:endParaRPr sz="2024">
              <a:solidFill>
                <a:srgbClr val="C19B5E"/>
              </a:solidFill>
            </a:endParaRPr>
          </a:p>
        </p:txBody>
      </p:sp>
      <p:pic>
        <p:nvPicPr>
          <p:cNvPr id="102" name="Google Shape;102;p17"/>
          <p:cNvPicPr preferRelativeResize="0"/>
          <p:nvPr/>
        </p:nvPicPr>
        <p:blipFill>
          <a:blip r:embed="rId3">
            <a:alphaModFix/>
          </a:blip>
          <a:stretch>
            <a:fillRect/>
          </a:stretch>
        </p:blipFill>
        <p:spPr>
          <a:xfrm>
            <a:off x="-56025" y="1296525"/>
            <a:ext cx="2274799" cy="2095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55A"/>
                </a:solidFill>
              </a:rPr>
              <a:t>Step 4- Market your home</a:t>
            </a:r>
            <a:endParaRPr>
              <a:solidFill>
                <a:srgbClr val="0E855A"/>
              </a:solidFill>
            </a:endParaRPr>
          </a:p>
        </p:txBody>
      </p:sp>
      <p:sp>
        <p:nvSpPr>
          <p:cNvPr id="108" name="Google Shape;108;p18"/>
          <p:cNvSpPr txBox="1"/>
          <p:nvPr>
            <p:ph idx="1" type="body"/>
          </p:nvPr>
        </p:nvSpPr>
        <p:spPr>
          <a:xfrm>
            <a:off x="2400250" y="1211350"/>
            <a:ext cx="6321600" cy="34392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None/>
            </a:pPr>
            <a:r>
              <a:rPr lang="en" sz="2010">
                <a:solidFill>
                  <a:srgbClr val="C19B5E"/>
                </a:solidFill>
              </a:rPr>
              <a:t>You need to reach the maximum number of potential buyers with your home listing. Home buyers rely heavily on the Internet and mobile apps for information on properties that is produced by real estate </a:t>
            </a:r>
            <a:r>
              <a:rPr lang="en" sz="2010">
                <a:solidFill>
                  <a:srgbClr val="C19B5E"/>
                </a:solidFill>
              </a:rPr>
              <a:t>professionals</a:t>
            </a:r>
            <a:r>
              <a:rPr lang="en" sz="2010">
                <a:solidFill>
                  <a:srgbClr val="C19B5E"/>
                </a:solidFill>
              </a:rPr>
              <a:t> .</a:t>
            </a:r>
            <a:endParaRPr sz="2010">
              <a:solidFill>
                <a:srgbClr val="C19B5E"/>
              </a:solidFill>
            </a:endParaRPr>
          </a:p>
          <a:p>
            <a:pPr indent="0" lvl="0" marL="0" rtl="0" algn="l">
              <a:spcBef>
                <a:spcPts val="1200"/>
              </a:spcBef>
              <a:spcAft>
                <a:spcPts val="0"/>
              </a:spcAft>
              <a:buNone/>
            </a:pPr>
            <a:r>
              <a:rPr lang="en" sz="2221" u="sng">
                <a:solidFill>
                  <a:srgbClr val="0E855A"/>
                </a:solidFill>
              </a:rPr>
              <a:t>Be where the buyers are</a:t>
            </a:r>
            <a:endParaRPr sz="2221" u="sng">
              <a:solidFill>
                <a:srgbClr val="0E855A"/>
              </a:solidFill>
            </a:endParaRPr>
          </a:p>
          <a:p>
            <a:pPr indent="0" lvl="0" marL="0" rtl="0" algn="l">
              <a:spcBef>
                <a:spcPts val="1200"/>
              </a:spcBef>
              <a:spcAft>
                <a:spcPts val="0"/>
              </a:spcAft>
              <a:buNone/>
            </a:pPr>
            <a:r>
              <a:rPr lang="en" sz="2010">
                <a:solidFill>
                  <a:srgbClr val="C19B5E"/>
                </a:solidFill>
              </a:rPr>
              <a:t>True Asset Realty’s online marketing strategy will put your </a:t>
            </a:r>
            <a:r>
              <a:rPr lang="en" sz="2010">
                <a:solidFill>
                  <a:srgbClr val="C19B5E"/>
                </a:solidFill>
              </a:rPr>
              <a:t>property</a:t>
            </a:r>
            <a:r>
              <a:rPr lang="en" sz="2010">
                <a:solidFill>
                  <a:srgbClr val="C19B5E"/>
                </a:solidFill>
              </a:rPr>
              <a:t> at the </a:t>
            </a:r>
            <a:r>
              <a:rPr lang="en" sz="2010">
                <a:solidFill>
                  <a:srgbClr val="C19B5E"/>
                </a:solidFill>
              </a:rPr>
              <a:t>fingertips</a:t>
            </a:r>
            <a:r>
              <a:rPr lang="en" sz="2010">
                <a:solidFill>
                  <a:srgbClr val="C19B5E"/>
                </a:solidFill>
              </a:rPr>
              <a:t> of qualified buyers.</a:t>
            </a:r>
            <a:endParaRPr sz="2010">
              <a:solidFill>
                <a:srgbClr val="C19B5E"/>
              </a:solidFill>
            </a:endParaRPr>
          </a:p>
          <a:p>
            <a:pPr indent="0" lvl="0" marL="0" rtl="0" algn="l">
              <a:spcBef>
                <a:spcPts val="1200"/>
              </a:spcBef>
              <a:spcAft>
                <a:spcPts val="0"/>
              </a:spcAft>
              <a:buNone/>
            </a:pPr>
            <a:r>
              <a:rPr lang="en" sz="2221">
                <a:solidFill>
                  <a:srgbClr val="0E855A"/>
                </a:solidFill>
              </a:rPr>
              <a:t>When searching online buyers want to see: </a:t>
            </a:r>
            <a:endParaRPr sz="2221">
              <a:solidFill>
                <a:srgbClr val="0E855A"/>
              </a:solidFill>
            </a:endParaRPr>
          </a:p>
          <a:p>
            <a:pPr indent="-289242" lvl="0" marL="457200" rtl="0" algn="l">
              <a:spcBef>
                <a:spcPts val="1200"/>
              </a:spcBef>
              <a:spcAft>
                <a:spcPts val="0"/>
              </a:spcAft>
              <a:buClr>
                <a:srgbClr val="C19B5E"/>
              </a:buClr>
              <a:buSzPct val="100000"/>
              <a:buChar char="❏"/>
            </a:pPr>
            <a:r>
              <a:rPr lang="en" sz="2010">
                <a:solidFill>
                  <a:srgbClr val="C19B5E"/>
                </a:solidFill>
              </a:rPr>
              <a:t>Property photos </a:t>
            </a:r>
            <a:endParaRPr sz="2010">
              <a:solidFill>
                <a:srgbClr val="C19B5E"/>
              </a:solidFill>
            </a:endParaRPr>
          </a:p>
          <a:p>
            <a:pPr indent="-289242" lvl="0" marL="457200" rtl="0" algn="l">
              <a:spcBef>
                <a:spcPts val="0"/>
              </a:spcBef>
              <a:spcAft>
                <a:spcPts val="0"/>
              </a:spcAft>
              <a:buClr>
                <a:srgbClr val="C19B5E"/>
              </a:buClr>
              <a:buSzPct val="100000"/>
              <a:buChar char="❏"/>
            </a:pPr>
            <a:r>
              <a:rPr lang="en" sz="2010">
                <a:solidFill>
                  <a:srgbClr val="C19B5E"/>
                </a:solidFill>
              </a:rPr>
              <a:t>Detailed property information </a:t>
            </a:r>
            <a:endParaRPr sz="2010">
              <a:solidFill>
                <a:srgbClr val="C19B5E"/>
              </a:solidFill>
            </a:endParaRPr>
          </a:p>
          <a:p>
            <a:pPr indent="-289242" lvl="0" marL="457200" rtl="0" algn="l">
              <a:spcBef>
                <a:spcPts val="0"/>
              </a:spcBef>
              <a:spcAft>
                <a:spcPts val="0"/>
              </a:spcAft>
              <a:buClr>
                <a:srgbClr val="C19B5E"/>
              </a:buClr>
              <a:buSzPct val="100000"/>
              <a:buChar char="❏"/>
            </a:pPr>
            <a:r>
              <a:rPr lang="en" sz="2010">
                <a:solidFill>
                  <a:srgbClr val="C19B5E"/>
                </a:solidFill>
              </a:rPr>
              <a:t>Floor plans </a:t>
            </a:r>
            <a:endParaRPr sz="2010">
              <a:solidFill>
                <a:srgbClr val="C19B5E"/>
              </a:solidFill>
            </a:endParaRPr>
          </a:p>
          <a:p>
            <a:pPr indent="-289242" lvl="0" marL="457200" rtl="0" algn="l">
              <a:spcBef>
                <a:spcPts val="0"/>
              </a:spcBef>
              <a:spcAft>
                <a:spcPts val="0"/>
              </a:spcAft>
              <a:buClr>
                <a:srgbClr val="C19B5E"/>
              </a:buClr>
              <a:buSzPct val="100000"/>
              <a:buChar char="❏"/>
            </a:pPr>
            <a:r>
              <a:rPr lang="en" sz="2010">
                <a:solidFill>
                  <a:srgbClr val="C19B5E"/>
                </a:solidFill>
              </a:rPr>
              <a:t>Real estate agent contact information </a:t>
            </a:r>
            <a:endParaRPr sz="2010">
              <a:solidFill>
                <a:srgbClr val="C19B5E"/>
              </a:solidFill>
            </a:endParaRPr>
          </a:p>
          <a:p>
            <a:pPr indent="-289242" lvl="0" marL="457200" rtl="0" algn="l">
              <a:spcBef>
                <a:spcPts val="0"/>
              </a:spcBef>
              <a:spcAft>
                <a:spcPts val="0"/>
              </a:spcAft>
              <a:buClr>
                <a:srgbClr val="C19B5E"/>
              </a:buClr>
              <a:buSzPct val="100000"/>
              <a:buChar char="❏"/>
            </a:pPr>
            <a:r>
              <a:rPr lang="en" sz="2010">
                <a:solidFill>
                  <a:srgbClr val="C19B5E"/>
                </a:solidFill>
              </a:rPr>
              <a:t>Virtual tours</a:t>
            </a:r>
            <a:endParaRPr sz="2010">
              <a:solidFill>
                <a:srgbClr val="C19B5E"/>
              </a:solidFill>
            </a:endParaRPr>
          </a:p>
          <a:p>
            <a:pPr indent="0" lvl="0" marL="0" rtl="0" algn="l">
              <a:spcBef>
                <a:spcPts val="1200"/>
              </a:spcBef>
              <a:spcAft>
                <a:spcPts val="0"/>
              </a:spcAft>
              <a:buNone/>
            </a:pPr>
            <a:r>
              <a:rPr lang="en" sz="2221" u="sng">
                <a:solidFill>
                  <a:srgbClr val="0E855A"/>
                </a:solidFill>
              </a:rPr>
              <a:t>A comprehensive approach to showcasing your home </a:t>
            </a:r>
            <a:endParaRPr sz="2221" u="sng">
              <a:solidFill>
                <a:srgbClr val="0E855A"/>
              </a:solidFill>
            </a:endParaRPr>
          </a:p>
          <a:p>
            <a:pPr indent="0" lvl="0" marL="0" rtl="0" algn="l">
              <a:spcBef>
                <a:spcPts val="1200"/>
              </a:spcBef>
              <a:spcAft>
                <a:spcPts val="1200"/>
              </a:spcAft>
              <a:buNone/>
            </a:pPr>
            <a:r>
              <a:rPr lang="en">
                <a:solidFill>
                  <a:srgbClr val="C19B5E"/>
                </a:solidFill>
              </a:rPr>
              <a:t>When selling your home the name of the game is “more”. You want more serious buyers, more showings, more offers. Therefore it’s essential that you don’t rely solely on the Internet but rather a comprehensive advertising strategy to maximize your property’s exposure.</a:t>
            </a:r>
            <a:endParaRPr>
              <a:solidFill>
                <a:srgbClr val="C19B5E"/>
              </a:solidFill>
            </a:endParaRPr>
          </a:p>
        </p:txBody>
      </p:sp>
      <p:pic>
        <p:nvPicPr>
          <p:cNvPr id="109" name="Google Shape;109;p18"/>
          <p:cNvPicPr preferRelativeResize="0"/>
          <p:nvPr/>
        </p:nvPicPr>
        <p:blipFill>
          <a:blip r:embed="rId3">
            <a:alphaModFix/>
          </a:blip>
          <a:stretch>
            <a:fillRect/>
          </a:stretch>
        </p:blipFill>
        <p:spPr>
          <a:xfrm>
            <a:off x="67225" y="1363750"/>
            <a:ext cx="2386875" cy="2105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55A"/>
                </a:solidFill>
              </a:rPr>
              <a:t>Step 5- Set the stage</a:t>
            </a:r>
            <a:endParaRPr>
              <a:solidFill>
                <a:srgbClr val="0E855A"/>
              </a:solidFill>
            </a:endParaRPr>
          </a:p>
        </p:txBody>
      </p:sp>
      <p:sp>
        <p:nvSpPr>
          <p:cNvPr id="115" name="Google Shape;115;p19"/>
          <p:cNvSpPr txBox="1"/>
          <p:nvPr>
            <p:ph idx="1" type="body"/>
          </p:nvPr>
        </p:nvSpPr>
        <p:spPr>
          <a:xfrm>
            <a:off x="2342862" y="1211351"/>
            <a:ext cx="6321600" cy="3002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solidFill>
                  <a:srgbClr val="C19B5E"/>
                </a:solidFill>
              </a:rPr>
              <a:t>It’s true that looks aren’t everything, except when you’re trying to sell your home. When you put your home on the market you need it to look its best and set the stage for an appealing first-impression.</a:t>
            </a:r>
            <a:endParaRPr>
              <a:solidFill>
                <a:srgbClr val="C19B5E"/>
              </a:solidFill>
            </a:endParaRPr>
          </a:p>
          <a:p>
            <a:pPr indent="0" lvl="0" marL="0" rtl="0" algn="l">
              <a:spcBef>
                <a:spcPts val="1200"/>
              </a:spcBef>
              <a:spcAft>
                <a:spcPts val="0"/>
              </a:spcAft>
              <a:buNone/>
            </a:pPr>
            <a:r>
              <a:rPr lang="en" u="sng">
                <a:solidFill>
                  <a:srgbClr val="0E855A"/>
                </a:solidFill>
              </a:rPr>
              <a:t>Cut the clutter</a:t>
            </a:r>
            <a:endParaRPr u="sng">
              <a:solidFill>
                <a:srgbClr val="0E855A"/>
              </a:solidFill>
            </a:endParaRPr>
          </a:p>
          <a:p>
            <a:pPr indent="0" lvl="0" marL="0" rtl="0" algn="l">
              <a:spcBef>
                <a:spcPts val="1200"/>
              </a:spcBef>
              <a:spcAft>
                <a:spcPts val="0"/>
              </a:spcAft>
              <a:buNone/>
            </a:pPr>
            <a:r>
              <a:rPr lang="en">
                <a:solidFill>
                  <a:srgbClr val="C19B5E"/>
                </a:solidFill>
              </a:rPr>
              <a:t>Go through each and every room of your home and rid them of clutter, extraneous objects, and general messiness. You want each room to look organized and cared for. Remove personal items such as framed photos or your kid’s drawings. It’s important that home buyers can picture themselves living in what will hopefully become their home.</a:t>
            </a:r>
            <a:endParaRPr>
              <a:solidFill>
                <a:srgbClr val="C19B5E"/>
              </a:solidFill>
            </a:endParaRPr>
          </a:p>
          <a:p>
            <a:pPr indent="0" lvl="0" marL="0" rtl="0" algn="l">
              <a:spcBef>
                <a:spcPts val="1200"/>
              </a:spcBef>
              <a:spcAft>
                <a:spcPts val="0"/>
              </a:spcAft>
              <a:buNone/>
            </a:pPr>
            <a:r>
              <a:rPr lang="en" u="sng">
                <a:solidFill>
                  <a:srgbClr val="0E855A"/>
                </a:solidFill>
              </a:rPr>
              <a:t>But don’t just stuff those things in the closet</a:t>
            </a:r>
            <a:endParaRPr u="sng">
              <a:solidFill>
                <a:srgbClr val="0E855A"/>
              </a:solidFill>
            </a:endParaRPr>
          </a:p>
          <a:p>
            <a:pPr indent="0" lvl="0" marL="0" rtl="0" algn="l">
              <a:spcBef>
                <a:spcPts val="1200"/>
              </a:spcBef>
              <a:spcAft>
                <a:spcPts val="1200"/>
              </a:spcAft>
              <a:buNone/>
            </a:pPr>
            <a:r>
              <a:rPr lang="en">
                <a:solidFill>
                  <a:srgbClr val="C19B5E"/>
                </a:solidFill>
              </a:rPr>
              <a:t>Potential buyers will definitely be checking out the closet spaces during their walk throughs and it is important that they are able to see how they are able to utilize the space.</a:t>
            </a:r>
            <a:endParaRPr>
              <a:solidFill>
                <a:srgbClr val="C19B5E"/>
              </a:solidFill>
            </a:endParaRPr>
          </a:p>
        </p:txBody>
      </p:sp>
      <p:pic>
        <p:nvPicPr>
          <p:cNvPr id="116" name="Google Shape;116;p19"/>
          <p:cNvPicPr preferRelativeResize="0"/>
          <p:nvPr/>
        </p:nvPicPr>
        <p:blipFill>
          <a:blip r:embed="rId3">
            <a:alphaModFix/>
          </a:blip>
          <a:stretch>
            <a:fillRect/>
          </a:stretch>
        </p:blipFill>
        <p:spPr>
          <a:xfrm>
            <a:off x="152400" y="1363750"/>
            <a:ext cx="2105314" cy="21053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2410100" y="486300"/>
            <a:ext cx="6321600" cy="42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solidFill>
                  <a:srgbClr val="0E855A"/>
                </a:solidFill>
              </a:rPr>
              <a:t>Step 6- We got an offer! Let’s negotiate.</a:t>
            </a:r>
            <a:endParaRPr sz="2500">
              <a:solidFill>
                <a:srgbClr val="0E855A"/>
              </a:solidFill>
            </a:endParaRPr>
          </a:p>
        </p:txBody>
      </p:sp>
      <p:sp>
        <p:nvSpPr>
          <p:cNvPr id="122" name="Google Shape;122;p20"/>
          <p:cNvSpPr txBox="1"/>
          <p:nvPr>
            <p:ph idx="1" type="body"/>
          </p:nvPr>
        </p:nvSpPr>
        <p:spPr>
          <a:xfrm>
            <a:off x="2410100" y="974900"/>
            <a:ext cx="6321600" cy="37539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rPr lang="en" sz="3200">
                <a:solidFill>
                  <a:srgbClr val="C19B5E"/>
                </a:solidFill>
              </a:rPr>
              <a:t>You’ve got a buyer! This is the point where negotiations between the buyer and you, the seller, begin. Often, the negotiating process is relatively painless, but should things get sticky, a True Asset Realty </a:t>
            </a:r>
            <a:r>
              <a:rPr lang="en" sz="3200">
                <a:solidFill>
                  <a:srgbClr val="C19B5E"/>
                </a:solidFill>
              </a:rPr>
              <a:t>expert</a:t>
            </a:r>
            <a:r>
              <a:rPr lang="en" sz="3200">
                <a:solidFill>
                  <a:srgbClr val="C19B5E"/>
                </a:solidFill>
              </a:rPr>
              <a:t> will  be your strongest ally and best resource for solutions. </a:t>
            </a:r>
            <a:endParaRPr sz="3200">
              <a:solidFill>
                <a:srgbClr val="C19B5E"/>
              </a:solidFill>
            </a:endParaRPr>
          </a:p>
          <a:p>
            <a:pPr indent="0" lvl="0" marL="0" rtl="0" algn="l">
              <a:spcBef>
                <a:spcPts val="1200"/>
              </a:spcBef>
              <a:spcAft>
                <a:spcPts val="0"/>
              </a:spcAft>
              <a:buNone/>
            </a:pPr>
            <a:r>
              <a:rPr lang="en" sz="3657" u="sng">
                <a:solidFill>
                  <a:srgbClr val="0E855A"/>
                </a:solidFill>
              </a:rPr>
              <a:t>The basic process </a:t>
            </a:r>
            <a:endParaRPr sz="3657" u="sng">
              <a:solidFill>
                <a:srgbClr val="0E855A"/>
              </a:solidFill>
            </a:endParaRPr>
          </a:p>
          <a:p>
            <a:pPr indent="0" lvl="0" marL="0" rtl="0" algn="l">
              <a:spcBef>
                <a:spcPts val="1200"/>
              </a:spcBef>
              <a:spcAft>
                <a:spcPts val="0"/>
              </a:spcAft>
              <a:buNone/>
            </a:pPr>
            <a:r>
              <a:rPr lang="en" sz="3250">
                <a:solidFill>
                  <a:srgbClr val="C19B5E"/>
                </a:solidFill>
              </a:rPr>
              <a:t>Generally, the buyer will make an offer on your home.  In this contract the buyer will set a sale price and include conditions for terms of purchase called “clauses.” These clauses may include specific closing and possession dates, deposit amounts, home improvements, and a variety of other conditions. When a True Asset Realty Expert delivers you the offer you have the option to accept it, reject it, or counter it. If you choose to counter, the negotiating process begins. This may include several rounds of successive counter offers, each with deadlines for responding and meeting various conditions set forth by either the seller or buyer. This will continue until either both sides reach a mutually satisfactory pending agreement or the negotiations collapse.</a:t>
            </a:r>
            <a:endParaRPr sz="3250">
              <a:solidFill>
                <a:srgbClr val="C19B5E"/>
              </a:solidFill>
            </a:endParaRPr>
          </a:p>
          <a:p>
            <a:pPr indent="0" lvl="0" marL="0" rtl="0" algn="l">
              <a:spcBef>
                <a:spcPts val="1200"/>
              </a:spcBef>
              <a:spcAft>
                <a:spcPts val="0"/>
              </a:spcAft>
              <a:buNone/>
            </a:pPr>
            <a:r>
              <a:rPr lang="en" sz="2915">
                <a:solidFill>
                  <a:srgbClr val="0E855A"/>
                </a:solidFill>
              </a:rPr>
              <a:t>Basic principles for successful negotiation:</a:t>
            </a:r>
            <a:endParaRPr sz="2915">
              <a:solidFill>
                <a:srgbClr val="0E855A"/>
              </a:solidFill>
            </a:endParaRPr>
          </a:p>
          <a:p>
            <a:pPr indent="-279400" lvl="0" marL="457200" rtl="0" algn="l">
              <a:spcBef>
                <a:spcPts val="1200"/>
              </a:spcBef>
              <a:spcAft>
                <a:spcPts val="0"/>
              </a:spcAft>
              <a:buClr>
                <a:srgbClr val="C19B5E"/>
              </a:buClr>
              <a:buSzPct val="100000"/>
              <a:buChar char="❏"/>
            </a:pPr>
            <a:r>
              <a:rPr lang="en" sz="3200">
                <a:solidFill>
                  <a:srgbClr val="C19B5E"/>
                </a:solidFill>
              </a:rPr>
              <a:t>Disclose everything – Smart sellers proactively disclose all known defects to their buyers. Most states have property disclosure forms. Use them. </a:t>
            </a:r>
            <a:endParaRPr sz="3200">
              <a:solidFill>
                <a:srgbClr val="C19B5E"/>
              </a:solidFill>
            </a:endParaRPr>
          </a:p>
          <a:p>
            <a:pPr indent="-279400" lvl="0" marL="457200" rtl="0" algn="l">
              <a:spcBef>
                <a:spcPts val="0"/>
              </a:spcBef>
              <a:spcAft>
                <a:spcPts val="0"/>
              </a:spcAft>
              <a:buClr>
                <a:srgbClr val="C19B5E"/>
              </a:buClr>
              <a:buSzPct val="100000"/>
              <a:buChar char="❏"/>
            </a:pPr>
            <a:r>
              <a:rPr lang="en" sz="3200">
                <a:solidFill>
                  <a:srgbClr val="C19B5E"/>
                </a:solidFill>
              </a:rPr>
              <a:t>Ask questions – Offers may contain complicated terminology, sometimes three or more addenda. Your real estate agent can help to clarify. Respond quickly – When buyers make an offer, they are in the mood to buy. But moods change, and buyers are known to get buyers’ remorse. Don’t delay if you want the sale. </a:t>
            </a:r>
            <a:endParaRPr sz="3200">
              <a:solidFill>
                <a:srgbClr val="C19B5E"/>
              </a:solidFill>
            </a:endParaRPr>
          </a:p>
          <a:p>
            <a:pPr indent="-279400" lvl="0" marL="457200" rtl="0" algn="l">
              <a:spcBef>
                <a:spcPts val="0"/>
              </a:spcBef>
              <a:spcAft>
                <a:spcPts val="0"/>
              </a:spcAft>
              <a:buClr>
                <a:srgbClr val="C19B5E"/>
              </a:buClr>
              <a:buSzPct val="100000"/>
              <a:buChar char="❏"/>
            </a:pPr>
            <a:r>
              <a:rPr lang="en" sz="3200">
                <a:solidFill>
                  <a:srgbClr val="C19B5E"/>
                </a:solidFill>
              </a:rPr>
              <a:t>Stay calm and be patient – At all times keep communication civil and agreeable. </a:t>
            </a:r>
            <a:endParaRPr sz="3200">
              <a:solidFill>
                <a:srgbClr val="C19B5E"/>
              </a:solidFill>
            </a:endParaRPr>
          </a:p>
          <a:p>
            <a:pPr indent="-279400" lvl="0" marL="457200" rtl="0" algn="l">
              <a:spcBef>
                <a:spcPts val="0"/>
              </a:spcBef>
              <a:spcAft>
                <a:spcPts val="0"/>
              </a:spcAft>
              <a:buClr>
                <a:srgbClr val="C19B5E"/>
              </a:buClr>
              <a:buSzPct val="100000"/>
              <a:buChar char="❏"/>
            </a:pPr>
            <a:r>
              <a:rPr lang="en" sz="3200">
                <a:solidFill>
                  <a:srgbClr val="C19B5E"/>
                </a:solidFill>
              </a:rPr>
              <a:t>Meet halfway – If there are disagreements about relatively small expenses, consider splitting the difference. </a:t>
            </a:r>
            <a:endParaRPr sz="3200">
              <a:solidFill>
                <a:srgbClr val="C19B5E"/>
              </a:solidFill>
            </a:endParaRPr>
          </a:p>
          <a:p>
            <a:pPr indent="-279400" lvl="0" marL="457200" rtl="0" algn="l">
              <a:spcBef>
                <a:spcPts val="0"/>
              </a:spcBef>
              <a:spcAft>
                <a:spcPts val="0"/>
              </a:spcAft>
              <a:buClr>
                <a:srgbClr val="C19B5E"/>
              </a:buClr>
              <a:buSzPct val="100000"/>
              <a:buChar char="❏"/>
            </a:pPr>
            <a:r>
              <a:rPr lang="en" sz="3200">
                <a:solidFill>
                  <a:srgbClr val="C19B5E"/>
                </a:solidFill>
              </a:rPr>
              <a:t>Be cautious with contingencies – When you’ve landed your buyer, your signed acceptance of a written offer becomes a sales contract. Except for removing any contingencies, this document is the binding basis for the sale. </a:t>
            </a:r>
            <a:endParaRPr sz="3200">
              <a:solidFill>
                <a:srgbClr val="C19B5E"/>
              </a:solidFill>
            </a:endParaRPr>
          </a:p>
          <a:p>
            <a:pPr indent="-279400" lvl="0" marL="457200" rtl="0" algn="l">
              <a:spcBef>
                <a:spcPts val="0"/>
              </a:spcBef>
              <a:spcAft>
                <a:spcPts val="0"/>
              </a:spcAft>
              <a:buClr>
                <a:srgbClr val="C19B5E"/>
              </a:buClr>
              <a:buSzPct val="100000"/>
              <a:buChar char="❏"/>
            </a:pPr>
            <a:r>
              <a:rPr lang="en" sz="3200">
                <a:solidFill>
                  <a:srgbClr val="C19B5E"/>
                </a:solidFill>
              </a:rPr>
              <a:t>Rely on a True Asset Realty expert– It’s your agent’s responsibility to represent your best interests every step of the way. Your success is their success.</a:t>
            </a:r>
            <a:endParaRPr sz="3200">
              <a:solidFill>
                <a:srgbClr val="C19B5E"/>
              </a:solidFill>
            </a:endParaRPr>
          </a:p>
        </p:txBody>
      </p:sp>
      <p:pic>
        <p:nvPicPr>
          <p:cNvPr id="123" name="Google Shape;123;p20"/>
          <p:cNvPicPr preferRelativeResize="0"/>
          <p:nvPr/>
        </p:nvPicPr>
        <p:blipFill>
          <a:blip r:embed="rId3">
            <a:alphaModFix/>
          </a:blip>
          <a:stretch>
            <a:fillRect/>
          </a:stretch>
        </p:blipFill>
        <p:spPr>
          <a:xfrm>
            <a:off x="152400" y="1363750"/>
            <a:ext cx="2105299" cy="2105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55A"/>
                </a:solidFill>
              </a:rPr>
              <a:t>Step 7- Closing time</a:t>
            </a:r>
            <a:endParaRPr>
              <a:solidFill>
                <a:srgbClr val="0E855A"/>
              </a:solidFill>
            </a:endParaRPr>
          </a:p>
        </p:txBody>
      </p:sp>
      <p:sp>
        <p:nvSpPr>
          <p:cNvPr id="129" name="Google Shape;129;p21"/>
          <p:cNvSpPr txBox="1"/>
          <p:nvPr>
            <p:ph idx="1" type="body"/>
          </p:nvPr>
        </p:nvSpPr>
        <p:spPr>
          <a:xfrm>
            <a:off x="2410100" y="1165400"/>
            <a:ext cx="6321600" cy="34329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a:solidFill>
                  <a:srgbClr val="C19B5E"/>
                </a:solidFill>
              </a:rPr>
              <a:t>The negotiations have ended amiably and you and the buyer have followed through with your respective contractual obligations associated with finalizing the sale. </a:t>
            </a:r>
            <a:endParaRPr>
              <a:solidFill>
                <a:srgbClr val="C19B5E"/>
              </a:solidFill>
            </a:endParaRPr>
          </a:p>
          <a:p>
            <a:pPr indent="0" lvl="0" marL="0" rtl="0" algn="l">
              <a:spcBef>
                <a:spcPts val="1200"/>
              </a:spcBef>
              <a:spcAft>
                <a:spcPts val="0"/>
              </a:spcAft>
              <a:buNone/>
            </a:pPr>
            <a:r>
              <a:rPr lang="en">
                <a:solidFill>
                  <a:srgbClr val="C19B5E"/>
                </a:solidFill>
              </a:rPr>
              <a:t>Perfect! The various contingencies and special conditions stipulated by the seller and buyer in the pending sales agreement must be met by the closing day.</a:t>
            </a:r>
            <a:endParaRPr>
              <a:solidFill>
                <a:srgbClr val="C19B5E"/>
              </a:solidFill>
            </a:endParaRPr>
          </a:p>
          <a:p>
            <a:pPr indent="0" lvl="0" marL="0" rtl="0" algn="l">
              <a:spcBef>
                <a:spcPts val="1200"/>
              </a:spcBef>
              <a:spcAft>
                <a:spcPts val="0"/>
              </a:spcAft>
              <a:buNone/>
            </a:pPr>
            <a:r>
              <a:rPr lang="en">
                <a:solidFill>
                  <a:srgbClr val="0E855A"/>
                </a:solidFill>
              </a:rPr>
              <a:t>Completing the transaction</a:t>
            </a:r>
            <a:endParaRPr>
              <a:solidFill>
                <a:srgbClr val="0E855A"/>
              </a:solidFill>
            </a:endParaRPr>
          </a:p>
          <a:p>
            <a:pPr indent="0" lvl="0" marL="0" rtl="0" algn="l">
              <a:spcBef>
                <a:spcPts val="1200"/>
              </a:spcBef>
              <a:spcAft>
                <a:spcPts val="0"/>
              </a:spcAft>
              <a:buNone/>
            </a:pPr>
            <a:r>
              <a:rPr lang="en">
                <a:solidFill>
                  <a:srgbClr val="C19B5E"/>
                </a:solidFill>
              </a:rPr>
              <a:t>The closing lawyer in some states, who conducts the proceedings – reviews the sales agreement and does the following: </a:t>
            </a:r>
            <a:endParaRPr>
              <a:solidFill>
                <a:srgbClr val="C19B5E"/>
              </a:solidFill>
            </a:endParaRPr>
          </a:p>
          <a:p>
            <a:pPr indent="-291465" lvl="0" marL="457200" rtl="0" algn="l">
              <a:spcBef>
                <a:spcPts val="1200"/>
              </a:spcBef>
              <a:spcAft>
                <a:spcPts val="0"/>
              </a:spcAft>
              <a:buClr>
                <a:srgbClr val="C19B5E"/>
              </a:buClr>
              <a:buSzPct val="100000"/>
              <a:buChar char="❏"/>
            </a:pPr>
            <a:r>
              <a:rPr lang="en">
                <a:solidFill>
                  <a:srgbClr val="C19B5E"/>
                </a:solidFill>
              </a:rPr>
              <a:t>Determines the total amount due from the buyer and collects the check </a:t>
            </a:r>
            <a:endParaRPr>
              <a:solidFill>
                <a:srgbClr val="C19B5E"/>
              </a:solidFill>
            </a:endParaRPr>
          </a:p>
          <a:p>
            <a:pPr indent="-291465" lvl="0" marL="457200" rtl="0" algn="l">
              <a:spcBef>
                <a:spcPts val="0"/>
              </a:spcBef>
              <a:spcAft>
                <a:spcPts val="0"/>
              </a:spcAft>
              <a:buClr>
                <a:srgbClr val="C19B5E"/>
              </a:buClr>
              <a:buSzPct val="100000"/>
              <a:buChar char="❏"/>
            </a:pPr>
            <a:r>
              <a:rPr lang="en">
                <a:solidFill>
                  <a:srgbClr val="C19B5E"/>
                </a:solidFill>
              </a:rPr>
              <a:t>Determines all the adjustments (e.g. seller prepayment of taxes, utilities, etc.) and ensures that they’re factored into the transaction Assures that the transaction costs (closing, legal fees, etc.) are paid </a:t>
            </a:r>
            <a:endParaRPr>
              <a:solidFill>
                <a:srgbClr val="C19B5E"/>
              </a:solidFill>
            </a:endParaRPr>
          </a:p>
          <a:p>
            <a:pPr indent="-291465" lvl="0" marL="457200" rtl="0" algn="l">
              <a:spcBef>
                <a:spcPts val="0"/>
              </a:spcBef>
              <a:spcAft>
                <a:spcPts val="0"/>
              </a:spcAft>
              <a:buClr>
                <a:srgbClr val="C19B5E"/>
              </a:buClr>
              <a:buSzPct val="100000"/>
              <a:buChar char="❏"/>
            </a:pPr>
            <a:r>
              <a:rPr lang="en">
                <a:solidFill>
                  <a:srgbClr val="C19B5E"/>
                </a:solidFill>
              </a:rPr>
              <a:t>Determines the seller’s payments, credits and adjusted net proceeds Witnesses, or arranges for notarization of, the seller’s signing of the property title and all other documentation associated with the transaction </a:t>
            </a:r>
            <a:endParaRPr>
              <a:solidFill>
                <a:srgbClr val="C19B5E"/>
              </a:solidFill>
            </a:endParaRPr>
          </a:p>
          <a:p>
            <a:pPr indent="-291465" lvl="0" marL="457200" rtl="0" algn="l">
              <a:spcBef>
                <a:spcPts val="0"/>
              </a:spcBef>
              <a:spcAft>
                <a:spcPts val="0"/>
              </a:spcAft>
              <a:buClr>
                <a:srgbClr val="C19B5E"/>
              </a:buClr>
              <a:buSzPct val="100000"/>
              <a:buChar char="❏"/>
            </a:pPr>
            <a:r>
              <a:rPr lang="en">
                <a:solidFill>
                  <a:srgbClr val="C19B5E"/>
                </a:solidFill>
              </a:rPr>
              <a:t>May collect the keys and any other necessary items from the seller</a:t>
            </a:r>
            <a:endParaRPr>
              <a:solidFill>
                <a:srgbClr val="C19B5E"/>
              </a:solidFill>
            </a:endParaRPr>
          </a:p>
          <a:p>
            <a:pPr indent="-291465" lvl="0" marL="457200" rtl="0" algn="l">
              <a:spcBef>
                <a:spcPts val="0"/>
              </a:spcBef>
              <a:spcAft>
                <a:spcPts val="0"/>
              </a:spcAft>
              <a:buClr>
                <a:srgbClr val="C19B5E"/>
              </a:buClr>
              <a:buSzPct val="100000"/>
              <a:buChar char="❏"/>
            </a:pPr>
            <a:r>
              <a:rPr lang="en">
                <a:solidFill>
                  <a:srgbClr val="C19B5E"/>
                </a:solidFill>
              </a:rPr>
              <a:t> Provides the seller with the net proceeds as well as copies of the documentation pertaining to the sale </a:t>
            </a:r>
            <a:endParaRPr>
              <a:solidFill>
                <a:srgbClr val="C19B5E"/>
              </a:solidFill>
            </a:endParaRPr>
          </a:p>
          <a:p>
            <a:pPr indent="-291465" lvl="0" marL="457200" rtl="0" algn="l">
              <a:spcBef>
                <a:spcPts val="0"/>
              </a:spcBef>
              <a:spcAft>
                <a:spcPts val="0"/>
              </a:spcAft>
              <a:buClr>
                <a:srgbClr val="C19B5E"/>
              </a:buClr>
              <a:buSzPct val="100000"/>
              <a:buChar char="❏"/>
            </a:pPr>
            <a:r>
              <a:rPr lang="en">
                <a:solidFill>
                  <a:srgbClr val="C19B5E"/>
                </a:solidFill>
              </a:rPr>
              <a:t>Ensures that buyer’s title is properly recorded in the local records office along with any mortgage liens</a:t>
            </a:r>
            <a:endParaRPr>
              <a:solidFill>
                <a:srgbClr val="C19B5E"/>
              </a:solidFill>
            </a:endParaRPr>
          </a:p>
          <a:p>
            <a:pPr indent="0" lvl="0" marL="0" rtl="0" algn="l">
              <a:spcBef>
                <a:spcPts val="1200"/>
              </a:spcBef>
              <a:spcAft>
                <a:spcPts val="1200"/>
              </a:spcAft>
              <a:buNone/>
            </a:pPr>
            <a:r>
              <a:rPr lang="en">
                <a:solidFill>
                  <a:srgbClr val="0E855A"/>
                </a:solidFill>
              </a:rPr>
              <a:t>That’s it! Your home selling journey is complete.</a:t>
            </a:r>
            <a:endParaRPr>
              <a:solidFill>
                <a:srgbClr val="0E855A"/>
              </a:solidFill>
            </a:endParaRPr>
          </a:p>
        </p:txBody>
      </p:sp>
      <p:pic>
        <p:nvPicPr>
          <p:cNvPr id="130" name="Google Shape;130;p21"/>
          <p:cNvPicPr preferRelativeResize="0"/>
          <p:nvPr/>
        </p:nvPicPr>
        <p:blipFill>
          <a:blip r:embed="rId3">
            <a:alphaModFix/>
          </a:blip>
          <a:stretch>
            <a:fillRect/>
          </a:stretch>
        </p:blipFill>
        <p:spPr>
          <a:xfrm>
            <a:off x="152400" y="1363750"/>
            <a:ext cx="2105299" cy="2105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