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84" r:id="rId1"/>
  </p:sldMasterIdLst>
  <p:notesMasterIdLst>
    <p:notesMasterId r:id="rId30"/>
  </p:notesMasterIdLst>
  <p:sldIdLst>
    <p:sldId id="342" r:id="rId2"/>
    <p:sldId id="375" r:id="rId3"/>
    <p:sldId id="387" r:id="rId4"/>
    <p:sldId id="385" r:id="rId5"/>
    <p:sldId id="376" r:id="rId6"/>
    <p:sldId id="384" r:id="rId7"/>
    <p:sldId id="311" r:id="rId8"/>
    <p:sldId id="291" r:id="rId9"/>
    <p:sldId id="361" r:id="rId10"/>
    <p:sldId id="389" r:id="rId11"/>
    <p:sldId id="332" r:id="rId12"/>
    <p:sldId id="364" r:id="rId13"/>
    <p:sldId id="386" r:id="rId14"/>
    <p:sldId id="398" r:id="rId15"/>
    <p:sldId id="390" r:id="rId16"/>
    <p:sldId id="388" r:id="rId17"/>
    <p:sldId id="383" r:id="rId18"/>
    <p:sldId id="393" r:id="rId19"/>
    <p:sldId id="394" r:id="rId20"/>
    <p:sldId id="396" r:id="rId21"/>
    <p:sldId id="397" r:id="rId22"/>
    <p:sldId id="358" r:id="rId23"/>
    <p:sldId id="395" r:id="rId24"/>
    <p:sldId id="380" r:id="rId25"/>
    <p:sldId id="399" r:id="rId26"/>
    <p:sldId id="366" r:id="rId27"/>
    <p:sldId id="367" r:id="rId28"/>
    <p:sldId id="392" r:id="rId29"/>
  </p:sldIdLst>
  <p:sldSz cx="9144000" cy="6858000" type="screen4x3"/>
  <p:notesSz cx="7099300"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9A5A04-BBEC-70D4-894F-5F52AD2A58D7}" v="19" dt="2024-12-10T17:20:55.779"/>
    <p1510:client id="{BA7C8ACC-30C3-9484-C580-94A978C08BBB}" v="1" dt="2024-12-10T17:20:24.1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108" autoAdjust="0"/>
  </p:normalViewPr>
  <p:slideViewPr>
    <p:cSldViewPr>
      <p:cViewPr varScale="1">
        <p:scale>
          <a:sx n="96" d="100"/>
          <a:sy n="96" d="100"/>
        </p:scale>
        <p:origin x="2034" y="10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riel DALLA COSTA" userId="675783d13f568abf" providerId="Windows Live" clId="Web-{BA7C8ACC-30C3-9484-C580-94A978C08BBB}"/>
    <pc:docChg chg="modSld">
      <pc:chgData name="Muriel DALLA COSTA" userId="675783d13f568abf" providerId="Windows Live" clId="Web-{BA7C8ACC-30C3-9484-C580-94A978C08BBB}" dt="2024-12-10T17:20:24.496" v="1"/>
      <pc:docMkLst>
        <pc:docMk/>
      </pc:docMkLst>
      <pc:sldChg chg="addSp modSp">
        <pc:chgData name="Muriel DALLA COSTA" userId="675783d13f568abf" providerId="Windows Live" clId="Web-{BA7C8ACC-30C3-9484-C580-94A978C08BBB}" dt="2024-12-10T17:20:24.496" v="1"/>
        <pc:sldMkLst>
          <pc:docMk/>
          <pc:sldMk cId="0" sldId="392"/>
        </pc:sldMkLst>
        <pc:spChg chg="add mod">
          <ac:chgData name="Muriel DALLA COSTA" userId="675783d13f568abf" providerId="Windows Live" clId="Web-{BA7C8ACC-30C3-9484-C580-94A978C08BBB}" dt="2024-12-10T17:20:24.496" v="1"/>
          <ac:spMkLst>
            <pc:docMk/>
            <pc:sldMk cId="0" sldId="392"/>
            <ac:spMk id="2" creationId="{AB4D7A33-74F1-A31F-8DA4-A208192DE40F}"/>
          </ac:spMkLst>
        </pc:spChg>
      </pc:sldChg>
    </pc:docChg>
  </pc:docChgLst>
  <pc:docChgLst>
    <pc:chgData name="Muriel DALLA COSTA" userId="675783d13f568abf" providerId="Windows Live" clId="Web-{1C9A5A04-BBEC-70D4-894F-5F52AD2A58D7}"/>
    <pc:docChg chg="modSld">
      <pc:chgData name="Muriel DALLA COSTA" userId="675783d13f568abf" providerId="Windows Live" clId="Web-{1C9A5A04-BBEC-70D4-894F-5F52AD2A58D7}" dt="2024-12-10T17:20:55.779" v="9"/>
      <pc:docMkLst>
        <pc:docMk/>
      </pc:docMkLst>
      <pc:sldChg chg="delSp modSp">
        <pc:chgData name="Muriel DALLA COSTA" userId="675783d13f568abf" providerId="Windows Live" clId="Web-{1C9A5A04-BBEC-70D4-894F-5F52AD2A58D7}" dt="2024-12-10T17:20:55.779" v="9"/>
        <pc:sldMkLst>
          <pc:docMk/>
          <pc:sldMk cId="0" sldId="392"/>
        </pc:sldMkLst>
        <pc:spChg chg="del mod">
          <ac:chgData name="Muriel DALLA COSTA" userId="675783d13f568abf" providerId="Windows Live" clId="Web-{1C9A5A04-BBEC-70D4-894F-5F52AD2A58D7}" dt="2024-12-10T17:20:55.779" v="9"/>
          <ac:spMkLst>
            <pc:docMk/>
            <pc:sldMk cId="0" sldId="392"/>
            <ac:spMk id="2" creationId="{AB4D7A33-74F1-A31F-8DA4-A208192DE40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fr-FR"/>
          </a:p>
        </p:txBody>
      </p:sp>
      <p:sp>
        <p:nvSpPr>
          <p:cNvPr id="3" name="Espace réservé de la date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39AB08ED-47FA-4C20-B0EF-569E0EC98BE7}" type="datetimeFigureOut">
              <a:rPr lang="fr-FR" smtClean="0"/>
              <a:pPr/>
              <a:t>23/01/2025</a:t>
            </a:fld>
            <a:endParaRPr lang="fr-FR"/>
          </a:p>
        </p:txBody>
      </p:sp>
      <p:sp>
        <p:nvSpPr>
          <p:cNvPr id="4" name="Espace réservé de l'image des diapositives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fr-FR"/>
          </a:p>
        </p:txBody>
      </p:sp>
      <p:sp>
        <p:nvSpPr>
          <p:cNvPr id="5" name="Espace réservé des commentaires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3E860CD5-3F45-44DE-977A-EA087E4AA893}" type="slidenum">
              <a:rPr lang="fr-FR" smtClean="0"/>
              <a:pPr/>
              <a:t>‹N°›</a:t>
            </a:fld>
            <a:endParaRPr lang="fr-FR"/>
          </a:p>
        </p:txBody>
      </p:sp>
    </p:spTree>
    <p:extLst>
      <p:ext uri="{BB962C8B-B14F-4D97-AF65-F5344CB8AC3E}">
        <p14:creationId xmlns:p14="http://schemas.microsoft.com/office/powerpoint/2010/main" val="3708348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3E860CD5-3F45-44DE-977A-EA087E4AA893}" type="slidenum">
              <a:rPr lang="fr-FR" smtClean="0"/>
              <a:pPr/>
              <a:t>1</a:t>
            </a:fld>
            <a:endParaRPr lang="fr-FR"/>
          </a:p>
        </p:txBody>
      </p:sp>
    </p:spTree>
    <p:extLst>
      <p:ext uri="{BB962C8B-B14F-4D97-AF65-F5344CB8AC3E}">
        <p14:creationId xmlns:p14="http://schemas.microsoft.com/office/powerpoint/2010/main" val="2019185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3E860CD5-3F45-44DE-977A-EA087E4AA893}" type="slidenum">
              <a:rPr lang="fr-FR" smtClean="0"/>
              <a:pPr/>
              <a:t>10</a:t>
            </a:fld>
            <a:endParaRPr lang="fr-FR"/>
          </a:p>
        </p:txBody>
      </p:sp>
    </p:spTree>
    <p:extLst>
      <p:ext uri="{BB962C8B-B14F-4D97-AF65-F5344CB8AC3E}">
        <p14:creationId xmlns:p14="http://schemas.microsoft.com/office/powerpoint/2010/main" val="2019185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3E860CD5-3F45-44DE-977A-EA087E4AA893}" type="slidenum">
              <a:rPr lang="fr-FR" smtClean="0"/>
              <a:pPr/>
              <a:t>11</a:t>
            </a:fld>
            <a:endParaRPr lang="fr-FR"/>
          </a:p>
        </p:txBody>
      </p:sp>
    </p:spTree>
    <p:extLst>
      <p:ext uri="{BB962C8B-B14F-4D97-AF65-F5344CB8AC3E}">
        <p14:creationId xmlns:p14="http://schemas.microsoft.com/office/powerpoint/2010/main" val="2019185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3E860CD5-3F45-44DE-977A-EA087E4AA893}" type="slidenum">
              <a:rPr lang="fr-FR" smtClean="0"/>
              <a:pPr/>
              <a:t>12</a:t>
            </a:fld>
            <a:endParaRPr lang="fr-FR"/>
          </a:p>
        </p:txBody>
      </p:sp>
    </p:spTree>
    <p:extLst>
      <p:ext uri="{BB962C8B-B14F-4D97-AF65-F5344CB8AC3E}">
        <p14:creationId xmlns:p14="http://schemas.microsoft.com/office/powerpoint/2010/main" val="2019185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3E860CD5-3F45-44DE-977A-EA087E4AA893}" type="slidenum">
              <a:rPr lang="fr-FR" smtClean="0"/>
              <a:pPr/>
              <a:t>13</a:t>
            </a:fld>
            <a:endParaRPr lang="fr-FR"/>
          </a:p>
        </p:txBody>
      </p:sp>
    </p:spTree>
    <p:extLst>
      <p:ext uri="{BB962C8B-B14F-4D97-AF65-F5344CB8AC3E}">
        <p14:creationId xmlns:p14="http://schemas.microsoft.com/office/powerpoint/2010/main" val="2019185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3E860CD5-3F45-44DE-977A-EA087E4AA893}" type="slidenum">
              <a:rPr lang="fr-FR" smtClean="0"/>
              <a:pPr/>
              <a:t>14</a:t>
            </a:fld>
            <a:endParaRPr lang="fr-FR"/>
          </a:p>
        </p:txBody>
      </p:sp>
    </p:spTree>
    <p:extLst>
      <p:ext uri="{BB962C8B-B14F-4D97-AF65-F5344CB8AC3E}">
        <p14:creationId xmlns:p14="http://schemas.microsoft.com/office/powerpoint/2010/main" val="14181931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3E860CD5-3F45-44DE-977A-EA087E4AA893}" type="slidenum">
              <a:rPr lang="fr-FR" smtClean="0"/>
              <a:pPr/>
              <a:t>15</a:t>
            </a:fld>
            <a:endParaRPr lang="fr-FR"/>
          </a:p>
        </p:txBody>
      </p:sp>
    </p:spTree>
    <p:extLst>
      <p:ext uri="{BB962C8B-B14F-4D97-AF65-F5344CB8AC3E}">
        <p14:creationId xmlns:p14="http://schemas.microsoft.com/office/powerpoint/2010/main" val="2019185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3E860CD5-3F45-44DE-977A-EA087E4AA893}" type="slidenum">
              <a:rPr lang="fr-FR" smtClean="0"/>
              <a:pPr/>
              <a:t>16</a:t>
            </a:fld>
            <a:endParaRPr lang="fr-FR"/>
          </a:p>
        </p:txBody>
      </p:sp>
    </p:spTree>
    <p:extLst>
      <p:ext uri="{BB962C8B-B14F-4D97-AF65-F5344CB8AC3E}">
        <p14:creationId xmlns:p14="http://schemas.microsoft.com/office/powerpoint/2010/main" val="2019185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3E860CD5-3F45-44DE-977A-EA087E4AA893}" type="slidenum">
              <a:rPr lang="fr-FR" smtClean="0"/>
              <a:pPr/>
              <a:t>17</a:t>
            </a:fld>
            <a:endParaRPr lang="fr-FR"/>
          </a:p>
        </p:txBody>
      </p:sp>
    </p:spTree>
    <p:extLst>
      <p:ext uri="{BB962C8B-B14F-4D97-AF65-F5344CB8AC3E}">
        <p14:creationId xmlns:p14="http://schemas.microsoft.com/office/powerpoint/2010/main" val="26810220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3E860CD5-3F45-44DE-977A-EA087E4AA893}" type="slidenum">
              <a:rPr lang="fr-FR" smtClean="0"/>
              <a:pPr/>
              <a:t>18</a:t>
            </a:fld>
            <a:endParaRPr lang="fr-FR"/>
          </a:p>
        </p:txBody>
      </p:sp>
    </p:spTree>
    <p:extLst>
      <p:ext uri="{BB962C8B-B14F-4D97-AF65-F5344CB8AC3E}">
        <p14:creationId xmlns:p14="http://schemas.microsoft.com/office/powerpoint/2010/main" val="20191855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3E860CD5-3F45-44DE-977A-EA087E4AA893}" type="slidenum">
              <a:rPr lang="fr-FR" smtClean="0"/>
              <a:pPr/>
              <a:t>19</a:t>
            </a:fld>
            <a:endParaRPr lang="fr-FR"/>
          </a:p>
        </p:txBody>
      </p:sp>
    </p:spTree>
    <p:extLst>
      <p:ext uri="{BB962C8B-B14F-4D97-AF65-F5344CB8AC3E}">
        <p14:creationId xmlns:p14="http://schemas.microsoft.com/office/powerpoint/2010/main" val="2019185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3E860CD5-3F45-44DE-977A-EA087E4AA893}" type="slidenum">
              <a:rPr lang="fr-FR" smtClean="0"/>
              <a:pPr/>
              <a:t>2</a:t>
            </a:fld>
            <a:endParaRPr lang="fr-FR"/>
          </a:p>
        </p:txBody>
      </p:sp>
    </p:spTree>
    <p:extLst>
      <p:ext uri="{BB962C8B-B14F-4D97-AF65-F5344CB8AC3E}">
        <p14:creationId xmlns:p14="http://schemas.microsoft.com/office/powerpoint/2010/main" val="20191855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3E860CD5-3F45-44DE-977A-EA087E4AA893}" type="slidenum">
              <a:rPr lang="fr-FR" smtClean="0"/>
              <a:pPr/>
              <a:t>20</a:t>
            </a:fld>
            <a:endParaRPr lang="fr-FR"/>
          </a:p>
        </p:txBody>
      </p:sp>
    </p:spTree>
    <p:extLst>
      <p:ext uri="{BB962C8B-B14F-4D97-AF65-F5344CB8AC3E}">
        <p14:creationId xmlns:p14="http://schemas.microsoft.com/office/powerpoint/2010/main" val="20191855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3E860CD5-3F45-44DE-977A-EA087E4AA893}" type="slidenum">
              <a:rPr lang="fr-FR" smtClean="0"/>
              <a:pPr/>
              <a:t>21</a:t>
            </a:fld>
            <a:endParaRPr lang="fr-FR"/>
          </a:p>
        </p:txBody>
      </p:sp>
    </p:spTree>
    <p:extLst>
      <p:ext uri="{BB962C8B-B14F-4D97-AF65-F5344CB8AC3E}">
        <p14:creationId xmlns:p14="http://schemas.microsoft.com/office/powerpoint/2010/main" val="20191855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3E860CD5-3F45-44DE-977A-EA087E4AA893}" type="slidenum">
              <a:rPr lang="fr-FR" smtClean="0"/>
              <a:pPr/>
              <a:t>22</a:t>
            </a:fld>
            <a:endParaRPr lang="fr-FR"/>
          </a:p>
        </p:txBody>
      </p:sp>
    </p:spTree>
    <p:extLst>
      <p:ext uri="{BB962C8B-B14F-4D97-AF65-F5344CB8AC3E}">
        <p14:creationId xmlns:p14="http://schemas.microsoft.com/office/powerpoint/2010/main" val="26810220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3E860CD5-3F45-44DE-977A-EA087E4AA893}" type="slidenum">
              <a:rPr lang="fr-FR" smtClean="0"/>
              <a:pPr/>
              <a:t>23</a:t>
            </a:fld>
            <a:endParaRPr lang="fr-FR"/>
          </a:p>
        </p:txBody>
      </p:sp>
    </p:spTree>
    <p:extLst>
      <p:ext uri="{BB962C8B-B14F-4D97-AF65-F5344CB8AC3E}">
        <p14:creationId xmlns:p14="http://schemas.microsoft.com/office/powerpoint/2010/main" val="20191855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3E860CD5-3F45-44DE-977A-EA087E4AA893}" type="slidenum">
              <a:rPr lang="fr-FR" smtClean="0"/>
              <a:pPr/>
              <a:t>24</a:t>
            </a:fld>
            <a:endParaRPr lang="fr-FR"/>
          </a:p>
        </p:txBody>
      </p:sp>
    </p:spTree>
    <p:extLst>
      <p:ext uri="{BB962C8B-B14F-4D97-AF65-F5344CB8AC3E}">
        <p14:creationId xmlns:p14="http://schemas.microsoft.com/office/powerpoint/2010/main" val="20191855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3E860CD5-3F45-44DE-977A-EA087E4AA893}" type="slidenum">
              <a:rPr lang="fr-FR" smtClean="0"/>
              <a:pPr/>
              <a:t>25</a:t>
            </a:fld>
            <a:endParaRPr lang="fr-FR"/>
          </a:p>
        </p:txBody>
      </p:sp>
    </p:spTree>
    <p:extLst>
      <p:ext uri="{BB962C8B-B14F-4D97-AF65-F5344CB8AC3E}">
        <p14:creationId xmlns:p14="http://schemas.microsoft.com/office/powerpoint/2010/main" val="25775537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3E860CD5-3F45-44DE-977A-EA087E4AA893}" type="slidenum">
              <a:rPr lang="fr-FR" smtClean="0"/>
              <a:pPr/>
              <a:t>26</a:t>
            </a:fld>
            <a:endParaRPr 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3E860CD5-3F45-44DE-977A-EA087E4AA893}" type="slidenum">
              <a:rPr lang="fr-FR" smtClean="0"/>
              <a:pPr/>
              <a:t>27</a:t>
            </a:fld>
            <a:endParaRPr lang="fr-FR"/>
          </a:p>
        </p:txBody>
      </p:sp>
    </p:spTree>
    <p:extLst>
      <p:ext uri="{BB962C8B-B14F-4D97-AF65-F5344CB8AC3E}">
        <p14:creationId xmlns:p14="http://schemas.microsoft.com/office/powerpoint/2010/main" val="20191855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3E860CD5-3F45-44DE-977A-EA087E4AA893}" type="slidenum">
              <a:rPr lang="fr-FR" smtClean="0"/>
              <a:pPr/>
              <a:t>28</a:t>
            </a:fld>
            <a:endParaRPr lang="fr-FR"/>
          </a:p>
        </p:txBody>
      </p:sp>
    </p:spTree>
    <p:extLst>
      <p:ext uri="{BB962C8B-B14F-4D97-AF65-F5344CB8AC3E}">
        <p14:creationId xmlns:p14="http://schemas.microsoft.com/office/powerpoint/2010/main" val="2019185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3E860CD5-3F45-44DE-977A-EA087E4AA893}" type="slidenum">
              <a:rPr lang="fr-FR" smtClean="0"/>
              <a:pPr/>
              <a:t>3</a:t>
            </a:fld>
            <a:endParaRPr lang="fr-FR"/>
          </a:p>
        </p:txBody>
      </p:sp>
    </p:spTree>
    <p:extLst>
      <p:ext uri="{BB962C8B-B14F-4D97-AF65-F5344CB8AC3E}">
        <p14:creationId xmlns:p14="http://schemas.microsoft.com/office/powerpoint/2010/main" val="2019185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3E860CD5-3F45-44DE-977A-EA087E4AA893}" type="slidenum">
              <a:rPr lang="fr-FR" smtClean="0"/>
              <a:pPr/>
              <a:t>4</a:t>
            </a:fld>
            <a:endParaRPr lang="fr-FR"/>
          </a:p>
        </p:txBody>
      </p:sp>
    </p:spTree>
    <p:extLst>
      <p:ext uri="{BB962C8B-B14F-4D97-AF65-F5344CB8AC3E}">
        <p14:creationId xmlns:p14="http://schemas.microsoft.com/office/powerpoint/2010/main" val="2019185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3E860CD5-3F45-44DE-977A-EA087E4AA893}" type="slidenum">
              <a:rPr lang="fr-FR" smtClean="0"/>
              <a:pPr/>
              <a:t>5</a:t>
            </a:fld>
            <a:endParaRPr lang="fr-FR"/>
          </a:p>
        </p:txBody>
      </p:sp>
    </p:spTree>
    <p:extLst>
      <p:ext uri="{BB962C8B-B14F-4D97-AF65-F5344CB8AC3E}">
        <p14:creationId xmlns:p14="http://schemas.microsoft.com/office/powerpoint/2010/main" val="2681022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3E860CD5-3F45-44DE-977A-EA087E4AA893}" type="slidenum">
              <a:rPr lang="fr-FR" smtClean="0"/>
              <a:pPr/>
              <a:t>6</a:t>
            </a:fld>
            <a:endParaRPr lang="fr-FR"/>
          </a:p>
        </p:txBody>
      </p:sp>
    </p:spTree>
    <p:extLst>
      <p:ext uri="{BB962C8B-B14F-4D97-AF65-F5344CB8AC3E}">
        <p14:creationId xmlns:p14="http://schemas.microsoft.com/office/powerpoint/2010/main" val="2019185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3E860CD5-3F45-44DE-977A-EA087E4AA893}" type="slidenum">
              <a:rPr lang="fr-FR" smtClean="0"/>
              <a:pPr/>
              <a:t>7</a:t>
            </a:fld>
            <a:endParaRPr lang="fr-FR"/>
          </a:p>
        </p:txBody>
      </p:sp>
    </p:spTree>
    <p:extLst>
      <p:ext uri="{BB962C8B-B14F-4D97-AF65-F5344CB8AC3E}">
        <p14:creationId xmlns:p14="http://schemas.microsoft.com/office/powerpoint/2010/main" val="2019185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3E860CD5-3F45-44DE-977A-EA087E4AA893}" type="slidenum">
              <a:rPr lang="fr-FR" smtClean="0"/>
              <a:pPr/>
              <a:t>8</a:t>
            </a:fld>
            <a:endParaRPr lang="fr-FR"/>
          </a:p>
        </p:txBody>
      </p:sp>
    </p:spTree>
    <p:extLst>
      <p:ext uri="{BB962C8B-B14F-4D97-AF65-F5344CB8AC3E}">
        <p14:creationId xmlns:p14="http://schemas.microsoft.com/office/powerpoint/2010/main" val="2019185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3E860CD5-3F45-44DE-977A-EA087E4AA893}" type="slidenum">
              <a:rPr lang="fr-FR" smtClean="0"/>
              <a:pPr/>
              <a:t>9</a:t>
            </a:fld>
            <a:endParaRPr lang="fr-FR"/>
          </a:p>
        </p:txBody>
      </p:sp>
    </p:spTree>
    <p:extLst>
      <p:ext uri="{BB962C8B-B14F-4D97-AF65-F5344CB8AC3E}">
        <p14:creationId xmlns:p14="http://schemas.microsoft.com/office/powerpoint/2010/main" val="20191855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6" name="Group 5"/>
          <p:cNvGrpSpPr/>
          <p:nvPr/>
        </p:nvGrpSpPr>
        <p:grpSpPr>
          <a:xfrm>
            <a:off x="-1588" y="0"/>
            <a:ext cx="9145588" cy="6860798"/>
            <a:chOff x="-1588" y="0"/>
            <a:chExt cx="9145588" cy="6860798"/>
          </a:xfrm>
        </p:grpSpPr>
        <p:sp>
          <p:nvSpPr>
            <p:cNvPr id="9" name="Rectangle 8"/>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866440" y="2226503"/>
            <a:ext cx="5917679" cy="2550877"/>
          </a:xfrm>
        </p:spPr>
        <p:txBody>
          <a:bodyPr anchor="b"/>
          <a:lstStyle>
            <a:lvl1pPr>
              <a:defRPr sz="4800"/>
            </a:lvl1pPr>
          </a:lstStyle>
          <a:p>
            <a:r>
              <a:rPr lang="fr-FR"/>
              <a:t>Modifiez le style du titre</a:t>
            </a:r>
            <a:endParaRPr lang="en-US" dirty="0"/>
          </a:p>
        </p:txBody>
      </p:sp>
      <p:sp>
        <p:nvSpPr>
          <p:cNvPr id="3" name="Subtitle 2"/>
          <p:cNvSpPr>
            <a:spLocks noGrp="1"/>
          </p:cNvSpPr>
          <p:nvPr>
            <p:ph type="subTitle" idx="1"/>
          </p:nvPr>
        </p:nvSpPr>
        <p:spPr>
          <a:xfrm>
            <a:off x="866440" y="4777380"/>
            <a:ext cx="5917679"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bwMode="gray">
          <a:xfrm rot="5400000">
            <a:off x="7498080" y="1828800"/>
            <a:ext cx="990599" cy="228659"/>
          </a:xfrm>
        </p:spPr>
        <p:txBody>
          <a:bodyPr anchor="t"/>
          <a:lstStyle>
            <a:lvl1pPr algn="l">
              <a:defRPr b="0" i="0">
                <a:solidFill>
                  <a:schemeClr val="bg1">
                    <a:alpha val="60000"/>
                  </a:schemeClr>
                </a:solidFill>
              </a:defRPr>
            </a:lvl1pPr>
          </a:lstStyle>
          <a:p>
            <a:fld id="{6FC9FE16-7B33-49F6-9B11-7DCF409615B4}" type="datetimeFigureOut">
              <a:rPr lang="fr-FR" smtClean="0"/>
              <a:pPr/>
              <a:t>23/01/2025</a:t>
            </a:fld>
            <a:endParaRPr lang="fr-FR"/>
          </a:p>
        </p:txBody>
      </p:sp>
      <p:sp>
        <p:nvSpPr>
          <p:cNvPr id="5" name="Footer Placeholder 4"/>
          <p:cNvSpPr>
            <a:spLocks noGrp="1"/>
          </p:cNvSpPr>
          <p:nvPr>
            <p:ph type="ftr" sz="quarter" idx="11"/>
          </p:nvPr>
        </p:nvSpPr>
        <p:spPr bwMode="gray">
          <a:xfrm rot="5400000">
            <a:off x="6236208" y="3264408"/>
            <a:ext cx="3859795" cy="228660"/>
          </a:xfrm>
        </p:spPr>
        <p:txBody>
          <a:bodyPr/>
          <a:lstStyle>
            <a:lvl1pPr>
              <a:defRPr b="0" i="0">
                <a:solidFill>
                  <a:schemeClr val="bg1">
                    <a:alpha val="60000"/>
                  </a:schemeClr>
                </a:solidFill>
              </a:defRPr>
            </a:lvl1pPr>
          </a:lstStyle>
          <a:p>
            <a:endParaRPr lang="fr-FR"/>
          </a:p>
        </p:txBody>
      </p:sp>
      <p:sp>
        <p:nvSpPr>
          <p:cNvPr id="11" name="Rectangle 10"/>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A4E8DF99-1221-4932-9143-7E192A403FA7}" type="slidenum">
              <a:rPr lang="fr-FR" smtClean="0"/>
              <a:pPr/>
              <a:t>‹N°›</a:t>
            </a:fld>
            <a:endParaRPr lang="fr-FR"/>
          </a:p>
        </p:txBody>
      </p:sp>
    </p:spTree>
    <p:extLst>
      <p:ext uri="{BB962C8B-B14F-4D97-AF65-F5344CB8AC3E}">
        <p14:creationId xmlns:p14="http://schemas.microsoft.com/office/powerpoint/2010/main" val="564209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Image panoramique avec légende">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10204164">
              <a:off x="426788" y="456424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Rectangle 15"/>
            <p:cNvSpPr/>
            <p:nvPr/>
          </p:nvSpPr>
          <p:spPr>
            <a:xfrm>
              <a:off x="421503" y="402165"/>
              <a:ext cx="8327939" cy="31411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0800000">
              <a:off x="485023" y="2670079"/>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1" y="4961454"/>
            <a:ext cx="6422004"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866441" y="685800"/>
            <a:ext cx="6422004"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bwMode="gray">
          <a:xfrm>
            <a:off x="866440" y="5528192"/>
            <a:ext cx="6422004"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6FC9FE16-7B33-49F6-9B11-7DCF409615B4}" type="datetimeFigureOut">
              <a:rPr lang="fr-FR" smtClean="0"/>
              <a:pPr/>
              <a:t>23/01/2025</a:t>
            </a:fld>
            <a:endParaRPr lang="fr-FR"/>
          </a:p>
        </p:txBody>
      </p:sp>
      <p:sp>
        <p:nvSpPr>
          <p:cNvPr id="6" name="Footer Placeholder 5"/>
          <p:cNvSpPr>
            <a:spLocks noGrp="1"/>
          </p:cNvSpPr>
          <p:nvPr>
            <p:ph type="ftr" sz="quarter" idx="11"/>
          </p:nvPr>
        </p:nvSpPr>
        <p:spPr/>
        <p:txBody>
          <a:bodyPr/>
          <a:lstStyle/>
          <a:p>
            <a:endParaRPr lang="fr-FR"/>
          </a:p>
        </p:txBody>
      </p:sp>
      <p:sp>
        <p:nvSpPr>
          <p:cNvPr id="10" name="Rectangle 9"/>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A4E8DF99-1221-4932-9143-7E192A403FA7}" type="slidenum">
              <a:rPr lang="fr-FR" smtClean="0"/>
              <a:pPr/>
              <a:t>‹N°›</a:t>
            </a:fld>
            <a:endParaRPr lang="fr-FR"/>
          </a:p>
        </p:txBody>
      </p:sp>
    </p:spTree>
    <p:extLst>
      <p:ext uri="{BB962C8B-B14F-4D97-AF65-F5344CB8AC3E}">
        <p14:creationId xmlns:p14="http://schemas.microsoft.com/office/powerpoint/2010/main" val="1389682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re et légende">
    <p:spTree>
      <p:nvGrpSpPr>
        <p:cNvPr id="1" name=""/>
        <p:cNvGrpSpPr/>
        <p:nvPr/>
      </p:nvGrpSpPr>
      <p:grpSpPr>
        <a:xfrm>
          <a:off x="0" y="0"/>
          <a:ext cx="0" cy="0"/>
          <a:chOff x="0" y="0"/>
          <a:chExt cx="0" cy="0"/>
        </a:xfrm>
      </p:grpSpPr>
      <p:grpSp>
        <p:nvGrpSpPr>
          <p:cNvPr id="3" name="Group 2"/>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2780895"/>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Rectangle 8"/>
            <p:cNvSpPr/>
            <p:nvPr/>
          </p:nvSpPr>
          <p:spPr>
            <a:xfrm>
              <a:off x="485023" y="4343399"/>
              <a:ext cx="8182128" cy="21124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a:off x="485023" y="2854646"/>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0" y="927100"/>
            <a:ext cx="6422005" cy="1692720"/>
          </a:xfrm>
        </p:spPr>
        <p:txBody>
          <a:bodyPr/>
          <a:lstStyle>
            <a:lvl1pPr>
              <a:defRPr sz="3600"/>
            </a:lvl1pPr>
          </a:lstStyle>
          <a:p>
            <a:r>
              <a:rPr lang="fr-FR"/>
              <a:t>Modifiez le style du titre</a:t>
            </a:r>
            <a:endParaRPr lang="en-US" dirty="0"/>
          </a:p>
        </p:txBody>
      </p:sp>
      <p:sp>
        <p:nvSpPr>
          <p:cNvPr id="13" name="Text Placeholder 3"/>
          <p:cNvSpPr>
            <a:spLocks noGrp="1"/>
          </p:cNvSpPr>
          <p:nvPr>
            <p:ph type="body" sz="half" idx="2"/>
          </p:nvPr>
        </p:nvSpPr>
        <p:spPr>
          <a:xfrm>
            <a:off x="866440" y="3488023"/>
            <a:ext cx="6422005" cy="2536857"/>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6FC9FE16-7B33-49F6-9B11-7DCF409615B4}" type="datetimeFigureOut">
              <a:rPr lang="fr-FR" smtClean="0"/>
              <a:pPr/>
              <a:t>23/01/2025</a:t>
            </a:fld>
            <a:endParaRPr lang="fr-FR"/>
          </a:p>
        </p:txBody>
      </p:sp>
      <p:sp>
        <p:nvSpPr>
          <p:cNvPr id="5" name="Footer Placeholder 4"/>
          <p:cNvSpPr>
            <a:spLocks noGrp="1"/>
          </p:cNvSpPr>
          <p:nvPr>
            <p:ph type="ftr" sz="quarter" idx="11"/>
          </p:nvPr>
        </p:nvSpPr>
        <p:spPr/>
        <p:txBody>
          <a:bodyPr/>
          <a:lstStyle/>
          <a:p>
            <a:endParaRPr lang="fr-FR"/>
          </a:p>
        </p:txBody>
      </p:sp>
      <p:sp>
        <p:nvSpPr>
          <p:cNvPr id="8" name="Rectangle 7"/>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A4E8DF99-1221-4932-9143-7E192A403FA7}" type="slidenum">
              <a:rPr lang="fr-FR" smtClean="0"/>
              <a:pPr/>
              <a:t>‹N°›</a:t>
            </a:fld>
            <a:endParaRPr lang="fr-FR"/>
          </a:p>
        </p:txBody>
      </p:sp>
    </p:spTree>
    <p:extLst>
      <p:ext uri="{BB962C8B-B14F-4D97-AF65-F5344CB8AC3E}">
        <p14:creationId xmlns:p14="http://schemas.microsoft.com/office/powerpoint/2010/main" val="942804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tion avec légende">
    <p:spTree>
      <p:nvGrpSpPr>
        <p:cNvPr id="1" name=""/>
        <p:cNvGrpSpPr/>
        <p:nvPr/>
      </p:nvGrpSpPr>
      <p:grpSpPr>
        <a:xfrm>
          <a:off x="0" y="0"/>
          <a:ext cx="0" cy="0"/>
          <a:chOff x="0" y="0"/>
          <a:chExt cx="0" cy="0"/>
        </a:xfrm>
      </p:grpSpPr>
      <p:grpSp>
        <p:nvGrpSpPr>
          <p:cNvPr id="3" name="Group 2"/>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430920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10"/>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4"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3" name="TextBox 22"/>
          <p:cNvSpPr txBox="1"/>
          <p:nvPr/>
        </p:nvSpPr>
        <p:spPr bwMode="gray">
          <a:xfrm>
            <a:off x="647430" y="651690"/>
            <a:ext cx="601591" cy="1323439"/>
          </a:xfrm>
          <a:prstGeom prst="rect">
            <a:avLst/>
          </a:prstGeom>
          <a:noFill/>
        </p:spPr>
        <p:txBody>
          <a:bodyPr wrap="square" rtlCol="0">
            <a:spAutoFit/>
          </a:bodyPr>
          <a:lstStyle/>
          <a:p>
            <a:pPr algn="r"/>
            <a:r>
              <a:rPr lang="en-US" sz="8000" b="0" i="0" dirty="0">
                <a:solidFill>
                  <a:schemeClr val="accent1">
                    <a:lumMod val="60000"/>
                    <a:lumOff val="40000"/>
                  </a:schemeClr>
                </a:solidFill>
                <a:latin typeface="Arial"/>
                <a:cs typeface="Arial"/>
              </a:rPr>
              <a:t>“</a:t>
            </a:r>
          </a:p>
        </p:txBody>
      </p:sp>
      <p:sp>
        <p:nvSpPr>
          <p:cNvPr id="14" name="TextBox 13"/>
          <p:cNvSpPr txBox="1"/>
          <p:nvPr/>
        </p:nvSpPr>
        <p:spPr bwMode="gray">
          <a:xfrm>
            <a:off x="7069418" y="2900292"/>
            <a:ext cx="619063" cy="1323439"/>
          </a:xfrm>
          <a:prstGeom prst="rect">
            <a:avLst/>
          </a:prstGeom>
          <a:noFill/>
        </p:spPr>
        <p:txBody>
          <a:bodyPr wrap="square" rtlCol="0">
            <a:spAutoFit/>
          </a:bodyPr>
          <a:lstStyle/>
          <a:p>
            <a:pPr algn="r"/>
            <a:r>
              <a:rPr lang="en-US" sz="80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128060" y="927099"/>
            <a:ext cx="6160385" cy="2882179"/>
          </a:xfrm>
        </p:spPr>
        <p:txBody>
          <a:bodyPr anchor="ctr"/>
          <a:lstStyle>
            <a:lvl1pPr>
              <a:defRPr sz="3600"/>
            </a:lvl1pPr>
          </a:lstStyle>
          <a:p>
            <a:r>
              <a:rPr lang="fr-FR"/>
              <a:t>Modifiez le style du titre</a:t>
            </a:r>
            <a:endParaRPr lang="en-US" dirty="0"/>
          </a:p>
        </p:txBody>
      </p:sp>
      <p:sp>
        <p:nvSpPr>
          <p:cNvPr id="17" name="Text Placeholder 3"/>
          <p:cNvSpPr>
            <a:spLocks noGrp="1"/>
          </p:cNvSpPr>
          <p:nvPr>
            <p:ph type="body" sz="half" idx="13"/>
          </p:nvPr>
        </p:nvSpPr>
        <p:spPr bwMode="gray">
          <a:xfrm>
            <a:off x="1387278" y="3809278"/>
            <a:ext cx="5646143" cy="333113"/>
          </a:xfrm>
        </p:spPr>
        <p:txBody>
          <a:bodyPr>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6" name="Text Placeholder 3"/>
          <p:cNvSpPr>
            <a:spLocks noGrp="1"/>
          </p:cNvSpPr>
          <p:nvPr>
            <p:ph type="body" sz="half" idx="2"/>
          </p:nvPr>
        </p:nvSpPr>
        <p:spPr>
          <a:xfrm>
            <a:off x="866440" y="5000816"/>
            <a:ext cx="6343673" cy="1010619"/>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6FC9FE16-7B33-49F6-9B11-7DCF409615B4}" type="datetimeFigureOut">
              <a:rPr lang="fr-FR" smtClean="0"/>
              <a:pPr/>
              <a:t>23/01/2025</a:t>
            </a:fld>
            <a:endParaRPr lang="fr-FR"/>
          </a:p>
        </p:txBody>
      </p:sp>
      <p:sp>
        <p:nvSpPr>
          <p:cNvPr id="5" name="Footer Placeholder 4"/>
          <p:cNvSpPr>
            <a:spLocks noGrp="1"/>
          </p:cNvSpPr>
          <p:nvPr>
            <p:ph type="ftr" sz="quarter" idx="11"/>
          </p:nvPr>
        </p:nvSpPr>
        <p:spPr/>
        <p:txBody>
          <a:bodyPr/>
          <a:lstStyle/>
          <a:p>
            <a:endParaRPr lang="fr-FR"/>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A4E8DF99-1221-4932-9143-7E192A403FA7}" type="slidenum">
              <a:rPr lang="fr-FR" smtClean="0"/>
              <a:pPr/>
              <a:t>‹N°›</a:t>
            </a:fld>
            <a:endParaRPr lang="fr-FR"/>
          </a:p>
        </p:txBody>
      </p:sp>
    </p:spTree>
    <p:extLst>
      <p:ext uri="{BB962C8B-B14F-4D97-AF65-F5344CB8AC3E}">
        <p14:creationId xmlns:p14="http://schemas.microsoft.com/office/powerpoint/2010/main" val="18760944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arte nom">
    <p:spTree>
      <p:nvGrpSpPr>
        <p:cNvPr id="1" name=""/>
        <p:cNvGrpSpPr/>
        <p:nvPr/>
      </p:nvGrpSpPr>
      <p:grpSpPr>
        <a:xfrm>
          <a:off x="0" y="0"/>
          <a:ext cx="0" cy="0"/>
          <a:chOff x="0" y="0"/>
          <a:chExt cx="0" cy="0"/>
        </a:xfrm>
      </p:grpSpPr>
      <p:grpSp>
        <p:nvGrpSpPr>
          <p:cNvPr id="9" name="Group 8"/>
          <p:cNvGrpSpPr/>
          <p:nvPr/>
        </p:nvGrpSpPr>
        <p:grpSpPr>
          <a:xfrm>
            <a:off x="-1588" y="0"/>
            <a:ext cx="9145588" cy="6860798"/>
            <a:chOff x="-1588" y="0"/>
            <a:chExt cx="9145588" cy="6860798"/>
          </a:xfrm>
        </p:grpSpPr>
        <p:sp>
          <p:nvSpPr>
            <p:cNvPr id="10" name="Rectangle 9"/>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p:nvPr/>
          </p:nvSpPr>
          <p:spPr bwMode="gray">
            <a:xfrm rot="21010068">
              <a:off x="6359946" y="431124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7"/>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7"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0" y="2057400"/>
            <a:ext cx="6422005" cy="2095500"/>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866441" y="5024908"/>
            <a:ext cx="6422004" cy="994891"/>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6FC9FE16-7B33-49F6-9B11-7DCF409615B4}" type="datetimeFigureOut">
              <a:rPr lang="fr-FR" smtClean="0"/>
              <a:pPr/>
              <a:t>23/01/2025</a:t>
            </a:fld>
            <a:endParaRPr lang="fr-FR"/>
          </a:p>
        </p:txBody>
      </p:sp>
      <p:sp>
        <p:nvSpPr>
          <p:cNvPr id="5" name="Footer Placeholder 4"/>
          <p:cNvSpPr>
            <a:spLocks noGrp="1"/>
          </p:cNvSpPr>
          <p:nvPr>
            <p:ph type="ftr" sz="quarter" idx="11"/>
          </p:nvPr>
        </p:nvSpPr>
        <p:spPr/>
        <p:txBody>
          <a:bodyPr/>
          <a:lstStyle/>
          <a:p>
            <a:endParaRPr lang="fr-FR"/>
          </a:p>
        </p:txBody>
      </p:sp>
      <p:sp>
        <p:nvSpPr>
          <p:cNvPr id="7" name="Rectangle 6"/>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A4E8DF99-1221-4932-9143-7E192A403FA7}" type="slidenum">
              <a:rPr lang="fr-FR" smtClean="0"/>
              <a:pPr/>
              <a:t>‹N°›</a:t>
            </a:fld>
            <a:endParaRPr lang="fr-FR"/>
          </a:p>
        </p:txBody>
      </p:sp>
    </p:spTree>
    <p:extLst>
      <p:ext uri="{BB962C8B-B14F-4D97-AF65-F5344CB8AC3E}">
        <p14:creationId xmlns:p14="http://schemas.microsoft.com/office/powerpoint/2010/main" val="29955414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2" name="Title 1"/>
          <p:cNvSpPr>
            <a:spLocks noGrp="1"/>
          </p:cNvSpPr>
          <p:nvPr>
            <p:ph type="title"/>
          </p:nvPr>
        </p:nvSpPr>
        <p:spPr>
          <a:xfrm>
            <a:off x="866440" y="927100"/>
            <a:ext cx="6423593" cy="709864"/>
          </a:xfrm>
        </p:spPr>
        <p:txBody>
          <a:bodyPr/>
          <a:lstStyle>
            <a:lvl1pPr>
              <a:defRPr sz="3200"/>
            </a:lvl1pPr>
          </a:lstStyle>
          <a:p>
            <a:r>
              <a:rPr lang="fr-FR"/>
              <a:t>Modifiez le style du titre</a:t>
            </a:r>
            <a:endParaRPr lang="en-US" dirty="0"/>
          </a:p>
        </p:txBody>
      </p:sp>
      <p:sp>
        <p:nvSpPr>
          <p:cNvPr id="3" name="Text Placeholder 2"/>
          <p:cNvSpPr>
            <a:spLocks noGrp="1"/>
          </p:cNvSpPr>
          <p:nvPr>
            <p:ph type="body" idx="1"/>
          </p:nvPr>
        </p:nvSpPr>
        <p:spPr>
          <a:xfrm>
            <a:off x="866440" y="2489200"/>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2" name="Text Placeholder 3"/>
          <p:cNvSpPr>
            <a:spLocks noGrp="1"/>
          </p:cNvSpPr>
          <p:nvPr>
            <p:ph type="body" sz="half" idx="15"/>
          </p:nvPr>
        </p:nvSpPr>
        <p:spPr>
          <a:xfrm>
            <a:off x="866440" y="3147164"/>
            <a:ext cx="2313432"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Text Placeholder 4"/>
          <p:cNvSpPr>
            <a:spLocks noGrp="1"/>
          </p:cNvSpPr>
          <p:nvPr>
            <p:ph type="body" sz="quarter" idx="3"/>
          </p:nvPr>
        </p:nvSpPr>
        <p:spPr>
          <a:xfrm>
            <a:off x="3405614"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3" name="Text Placeholder 3"/>
          <p:cNvSpPr>
            <a:spLocks noGrp="1"/>
          </p:cNvSpPr>
          <p:nvPr>
            <p:ph type="body" sz="half" idx="16"/>
          </p:nvPr>
        </p:nvSpPr>
        <p:spPr>
          <a:xfrm>
            <a:off x="3408471" y="3147164"/>
            <a:ext cx="2318918"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4" name="Text Placeholder 4"/>
          <p:cNvSpPr>
            <a:spLocks noGrp="1"/>
          </p:cNvSpPr>
          <p:nvPr>
            <p:ph type="body" sz="quarter" idx="13"/>
          </p:nvPr>
        </p:nvSpPr>
        <p:spPr>
          <a:xfrm>
            <a:off x="5958642"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4" name="Text Placeholder 3"/>
          <p:cNvSpPr>
            <a:spLocks noGrp="1"/>
          </p:cNvSpPr>
          <p:nvPr>
            <p:ph type="body" sz="half" idx="17"/>
          </p:nvPr>
        </p:nvSpPr>
        <p:spPr>
          <a:xfrm>
            <a:off x="5960935" y="3147164"/>
            <a:ext cx="2316625"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cxnSp>
        <p:nvCxnSpPr>
          <p:cNvPr id="17" name="Straight Connector 16"/>
          <p:cNvCxnSpPr/>
          <p:nvPr/>
        </p:nvCxnSpPr>
        <p:spPr>
          <a:xfrm>
            <a:off x="3294530"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6FC9FE16-7B33-49F6-9B11-7DCF409615B4}" type="datetimeFigureOut">
              <a:rPr lang="fr-FR" smtClean="0"/>
              <a:pPr/>
              <a:t>23/01/2025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a:xfrm>
            <a:off x="7678616" y="295730"/>
            <a:ext cx="791308" cy="767687"/>
          </a:xfrm>
          <a:prstGeom prst="rect">
            <a:avLst/>
          </a:prstGeom>
        </p:spPr>
        <p:txBody>
          <a:bodyPr/>
          <a:lstStyle>
            <a:lvl1pPr algn="ctr">
              <a:defRPr sz="2800"/>
            </a:lvl1pPr>
          </a:lstStyle>
          <a:p>
            <a:fld id="{A4E8DF99-1221-4932-9143-7E192A403FA7}" type="slidenum">
              <a:rPr lang="fr-FR" smtClean="0"/>
              <a:pPr/>
              <a:t>‹N°›</a:t>
            </a:fld>
            <a:endParaRPr lang="fr-FR"/>
          </a:p>
        </p:txBody>
      </p:sp>
    </p:spTree>
    <p:extLst>
      <p:ext uri="{BB962C8B-B14F-4D97-AF65-F5344CB8AC3E}">
        <p14:creationId xmlns:p14="http://schemas.microsoft.com/office/powerpoint/2010/main" val="6892502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2" name="Title 1"/>
          <p:cNvSpPr>
            <a:spLocks noGrp="1"/>
          </p:cNvSpPr>
          <p:nvPr>
            <p:ph type="title"/>
          </p:nvPr>
        </p:nvSpPr>
        <p:spPr>
          <a:xfrm>
            <a:off x="866440" y="927100"/>
            <a:ext cx="6345260" cy="709864"/>
          </a:xfrm>
        </p:spPr>
        <p:txBody>
          <a:bodyPr/>
          <a:lstStyle>
            <a:lvl1pPr>
              <a:defRPr sz="3200"/>
            </a:lvl1pPr>
          </a:lstStyle>
          <a:p>
            <a:r>
              <a:rPr lang="fr-FR"/>
              <a:t>Modifiez le style du titre</a:t>
            </a:r>
            <a:endParaRPr lang="en-US" dirty="0"/>
          </a:p>
        </p:txBody>
      </p:sp>
      <p:sp>
        <p:nvSpPr>
          <p:cNvPr id="3" name="Text Placeholder 2"/>
          <p:cNvSpPr>
            <a:spLocks noGrp="1"/>
          </p:cNvSpPr>
          <p:nvPr>
            <p:ph type="body" idx="1"/>
          </p:nvPr>
        </p:nvSpPr>
        <p:spPr>
          <a:xfrm>
            <a:off x="866440" y="4179596"/>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2" name="Picture Placeholder 2"/>
          <p:cNvSpPr>
            <a:spLocks noGrp="1" noChangeAspect="1"/>
          </p:cNvSpPr>
          <p:nvPr>
            <p:ph type="pic" idx="15"/>
          </p:nvPr>
        </p:nvSpPr>
        <p:spPr>
          <a:xfrm>
            <a:off x="1019055"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3" name="Text Placeholder 3"/>
          <p:cNvSpPr>
            <a:spLocks noGrp="1"/>
          </p:cNvSpPr>
          <p:nvPr>
            <p:ph type="body" sz="half" idx="18"/>
          </p:nvPr>
        </p:nvSpPr>
        <p:spPr>
          <a:xfrm>
            <a:off x="866439" y="4837558"/>
            <a:ext cx="2313432"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Text Placeholder 4"/>
          <p:cNvSpPr>
            <a:spLocks noGrp="1"/>
          </p:cNvSpPr>
          <p:nvPr>
            <p:ph type="body" sz="quarter" idx="3"/>
          </p:nvPr>
        </p:nvSpPr>
        <p:spPr>
          <a:xfrm>
            <a:off x="3411125" y="4179595"/>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38" name="Picture Placeholder 2"/>
          <p:cNvSpPr>
            <a:spLocks noGrp="1" noChangeAspect="1"/>
          </p:cNvSpPr>
          <p:nvPr>
            <p:ph type="pic" idx="21"/>
          </p:nvPr>
        </p:nvSpPr>
        <p:spPr>
          <a:xfrm>
            <a:off x="3553189"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19"/>
          </p:nvPr>
        </p:nvSpPr>
        <p:spPr>
          <a:xfrm>
            <a:off x="3411125" y="4848208"/>
            <a:ext cx="2318918"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4" name="Text Placeholder 4"/>
          <p:cNvSpPr>
            <a:spLocks noGrp="1"/>
          </p:cNvSpPr>
          <p:nvPr>
            <p:ph type="body" sz="quarter" idx="13"/>
          </p:nvPr>
        </p:nvSpPr>
        <p:spPr>
          <a:xfrm>
            <a:off x="5958642" y="4179596"/>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39" name="Picture Placeholder 2"/>
          <p:cNvSpPr>
            <a:spLocks noGrp="1" noChangeAspect="1"/>
          </p:cNvSpPr>
          <p:nvPr>
            <p:ph type="pic" idx="22"/>
          </p:nvPr>
        </p:nvSpPr>
        <p:spPr>
          <a:xfrm>
            <a:off x="6108641"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7" name="Text Placeholder 3"/>
          <p:cNvSpPr>
            <a:spLocks noGrp="1"/>
          </p:cNvSpPr>
          <p:nvPr>
            <p:ph type="body" sz="half" idx="20"/>
          </p:nvPr>
        </p:nvSpPr>
        <p:spPr>
          <a:xfrm>
            <a:off x="5958642" y="4837558"/>
            <a:ext cx="2318918"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cxnSp>
        <p:nvCxnSpPr>
          <p:cNvPr id="40" name="Straight Connector 39"/>
          <p:cNvCxnSpPr/>
          <p:nvPr/>
        </p:nvCxnSpPr>
        <p:spPr>
          <a:xfrm>
            <a:off x="3290019"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6FC9FE16-7B33-49F6-9B11-7DCF409615B4}" type="datetimeFigureOut">
              <a:rPr lang="fr-FR" smtClean="0"/>
              <a:pPr/>
              <a:t>23/01/2025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a:xfrm>
            <a:off x="7678616" y="295730"/>
            <a:ext cx="791308" cy="767687"/>
          </a:xfrm>
          <a:prstGeom prst="rect">
            <a:avLst/>
          </a:prstGeom>
        </p:spPr>
        <p:txBody>
          <a:bodyPr/>
          <a:lstStyle>
            <a:lvl1pPr algn="ctr">
              <a:defRPr sz="2800"/>
            </a:lvl1pPr>
          </a:lstStyle>
          <a:p>
            <a:fld id="{A4E8DF99-1221-4932-9143-7E192A403FA7}" type="slidenum">
              <a:rPr lang="fr-FR" smtClean="0"/>
              <a:pPr/>
              <a:t>‹N°›</a:t>
            </a:fld>
            <a:endParaRPr lang="fr-FR"/>
          </a:p>
        </p:txBody>
      </p:sp>
    </p:spTree>
    <p:extLst>
      <p:ext uri="{BB962C8B-B14F-4D97-AF65-F5344CB8AC3E}">
        <p14:creationId xmlns:p14="http://schemas.microsoft.com/office/powerpoint/2010/main" val="1677041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nchorCtr="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7621301" y="6387910"/>
            <a:ext cx="990599" cy="228659"/>
          </a:xfrm>
        </p:spPr>
        <p:txBody>
          <a:bodyPr/>
          <a:lstStyle/>
          <a:p>
            <a:fld id="{6FC9FE16-7B33-49F6-9B11-7DCF409615B4}" type="datetimeFigureOut">
              <a:rPr lang="fr-FR" smtClean="0"/>
              <a:pPr/>
              <a:t>23/01/2025</a:t>
            </a:fld>
            <a:endParaRPr lang="fr-FR"/>
          </a:p>
        </p:txBody>
      </p:sp>
      <p:sp>
        <p:nvSpPr>
          <p:cNvPr id="5" name="Footer Placeholder 4"/>
          <p:cNvSpPr>
            <a:spLocks noGrp="1"/>
          </p:cNvSpPr>
          <p:nvPr>
            <p:ph type="ftr" sz="quarter" idx="11"/>
          </p:nvPr>
        </p:nvSpPr>
        <p:spPr>
          <a:xfrm>
            <a:off x="516133" y="6387910"/>
            <a:ext cx="3859795" cy="228660"/>
          </a:xfrm>
        </p:spPr>
        <p:txBody>
          <a:bodyPr/>
          <a:lstStyle/>
          <a:p>
            <a:endParaRPr lang="fr-FR"/>
          </a:p>
        </p:txBody>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A4E8DF99-1221-4932-9143-7E192A403FA7}" type="slidenum">
              <a:rPr lang="fr-FR" smtClean="0"/>
              <a:pPr/>
              <a:t>‹N°›</a:t>
            </a:fld>
            <a:endParaRPr lang="fr-FR"/>
          </a:p>
        </p:txBody>
      </p:sp>
    </p:spTree>
    <p:extLst>
      <p:ext uri="{BB962C8B-B14F-4D97-AF65-F5344CB8AC3E}">
        <p14:creationId xmlns:p14="http://schemas.microsoft.com/office/powerpoint/2010/main" val="28598741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grpSp>
        <p:nvGrpSpPr>
          <p:cNvPr id="7" name="Group 6"/>
          <p:cNvGrpSpPr/>
          <p:nvPr/>
        </p:nvGrpSpPr>
        <p:grpSpPr>
          <a:xfrm>
            <a:off x="-1588" y="0"/>
            <a:ext cx="9120420" cy="6860798"/>
            <a:chOff x="-1588" y="0"/>
            <a:chExt cx="9120420" cy="6860798"/>
          </a:xfrm>
        </p:grpSpPr>
        <p:sp>
          <p:nvSpPr>
            <p:cNvPr id="11" name="Rectangle 10"/>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4966650">
              <a:off x="4673046" y="5107506"/>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sp>
        <p:nvSpPr>
          <p:cNvPr id="17" name="Rectangle 16"/>
          <p:cNvSpPr/>
          <p:nvPr/>
        </p:nvSpPr>
        <p:spPr>
          <a:xfrm>
            <a:off x="414867" y="402165"/>
            <a:ext cx="46105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bwMode="gray">
          <a:xfrm rot="5400000">
            <a:off x="1299309"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sp>
        <p:nvSpPr>
          <p:cNvPr id="2" name="Vertical Title 1"/>
          <p:cNvSpPr>
            <a:spLocks noGrp="1"/>
          </p:cNvSpPr>
          <p:nvPr>
            <p:ph type="title" orient="vert"/>
          </p:nvPr>
        </p:nvSpPr>
        <p:spPr>
          <a:xfrm>
            <a:off x="6174928" y="1447799"/>
            <a:ext cx="1113516" cy="4572001"/>
          </a:xfrm>
        </p:spPr>
        <p:txBody>
          <a:bodyPr vert="eaVert" anchor="ctr" anchorCtr="0"/>
          <a:lstStyle/>
          <a:p>
            <a:r>
              <a:rPr lang="fr-FR"/>
              <a:t>Modifiez le style du titre</a:t>
            </a:r>
            <a:endParaRPr lang="en-US" dirty="0"/>
          </a:p>
        </p:txBody>
      </p:sp>
      <p:sp>
        <p:nvSpPr>
          <p:cNvPr id="3" name="Vertical Text Placeholder 2"/>
          <p:cNvSpPr>
            <a:spLocks noGrp="1"/>
          </p:cNvSpPr>
          <p:nvPr>
            <p:ph type="body" orient="vert" idx="1"/>
          </p:nvPr>
        </p:nvSpPr>
        <p:spPr>
          <a:xfrm>
            <a:off x="866738" y="1447799"/>
            <a:ext cx="4416936" cy="4572001"/>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6FC9FE16-7B33-49F6-9B11-7DCF409615B4}" type="datetimeFigureOut">
              <a:rPr lang="fr-FR" smtClean="0"/>
              <a:pPr/>
              <a:t>23/01/2025</a:t>
            </a:fld>
            <a:endParaRPr lang="fr-FR"/>
          </a:p>
        </p:txBody>
      </p:sp>
      <p:sp>
        <p:nvSpPr>
          <p:cNvPr id="5" name="Footer Placeholder 4"/>
          <p:cNvSpPr>
            <a:spLocks noGrp="1"/>
          </p:cNvSpPr>
          <p:nvPr>
            <p:ph type="ftr" sz="quarter" idx="11"/>
          </p:nvPr>
        </p:nvSpPr>
        <p:spPr>
          <a:xfrm>
            <a:off x="538546" y="6365498"/>
            <a:ext cx="3859795" cy="228660"/>
          </a:xfrm>
        </p:spPr>
        <p:txBody>
          <a:bodyPr/>
          <a:lstStyle/>
          <a:p>
            <a:endParaRPr lang="fr-FR"/>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A4E8DF99-1221-4932-9143-7E192A403FA7}" type="slidenum">
              <a:rPr lang="fr-FR" smtClean="0"/>
              <a:pPr/>
              <a:t>‹N°›</a:t>
            </a:fld>
            <a:endParaRPr lang="fr-FR"/>
          </a:p>
        </p:txBody>
      </p:sp>
    </p:spTree>
    <p:extLst>
      <p:ext uri="{BB962C8B-B14F-4D97-AF65-F5344CB8AC3E}">
        <p14:creationId xmlns:p14="http://schemas.microsoft.com/office/powerpoint/2010/main" val="7281938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0_Diapositive de titre">
    <p:bg>
      <p:bgRef idx="1002">
        <a:schemeClr val="bg1"/>
      </p:bgRef>
    </p:bg>
    <p:spTree>
      <p:nvGrpSpPr>
        <p:cNvPr id="1" name=""/>
        <p:cNvGrpSpPr/>
        <p:nvPr/>
      </p:nvGrpSpPr>
      <p:grpSpPr>
        <a:xfrm>
          <a:off x="0" y="0"/>
          <a:ext cx="0" cy="0"/>
          <a:chOff x="0" y="0"/>
          <a:chExt cx="0" cy="0"/>
        </a:xfrm>
      </p:grpSpPr>
      <p:sp>
        <p:nvSpPr>
          <p:cNvPr id="8" name="Rectangle 7"/>
          <p:cNvSpPr/>
          <p:nvPr userDrawn="1"/>
        </p:nvSpPr>
        <p:spPr>
          <a:xfrm flipH="1">
            <a:off x="2667000" y="0"/>
            <a:ext cx="6477000" cy="6858000"/>
          </a:xfrm>
          <a:prstGeom prst="rect">
            <a:avLst/>
          </a:prstGeom>
          <a:solidFill>
            <a:schemeClr val="tx1">
              <a:lumMod val="75000"/>
              <a:lumOff val="25000"/>
            </a:schemeClr>
          </a:solid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Connecteur droit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p>
            <a:endParaRPr kumimoji="0" lang="en-US"/>
          </a:p>
        </p:txBody>
      </p:sp>
      <p:sp>
        <p:nvSpPr>
          <p:cNvPr id="31" name="Espace réservé de la date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6FC9FE16-7B33-49F6-9B11-7DCF409615B4}" type="datetimeFigureOut">
              <a:rPr lang="fr-FR" smtClean="0"/>
              <a:pPr/>
              <a:t>23/01/2025</a:t>
            </a:fld>
            <a:endParaRPr lang="fr-FR"/>
          </a:p>
        </p:txBody>
      </p:sp>
      <p:sp>
        <p:nvSpPr>
          <p:cNvPr id="18" name="Espace réservé du pied de page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fr-FR" dirty="0"/>
          </a:p>
        </p:txBody>
      </p:sp>
      <p:sp>
        <p:nvSpPr>
          <p:cNvPr id="29" name="Espace réservé du numéro de diapositive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A4E8DF99-1221-4932-9143-7E192A403FA7}" type="slidenum">
              <a:rPr lang="fr-FR" smtClean="0"/>
              <a:pPr/>
              <a:t>‹N°›</a:t>
            </a:fld>
            <a:endParaRPr lang="fr-FR"/>
          </a:p>
        </p:txBody>
      </p:sp>
      <p:pic>
        <p:nvPicPr>
          <p:cNvPr id="10" name="Image 9" descr="C:\Users\Muriel\Downloads\Logo-CBM-Academie-Final-Vectorisé-Fond-Blanc.jpg"/>
          <p:cNvPicPr>
            <a:picLocks noChangeAspect="1" noChangeArrowheads="1"/>
          </p:cNvPicPr>
          <p:nvPr userDrawn="1"/>
        </p:nvPicPr>
        <p:blipFill>
          <a:blip r:embed="rId2" cstate="print"/>
          <a:srcRect/>
          <a:stretch>
            <a:fillRect/>
          </a:stretch>
        </p:blipFill>
        <p:spPr bwMode="auto">
          <a:xfrm>
            <a:off x="107504" y="116632"/>
            <a:ext cx="2448272" cy="601516"/>
          </a:xfrm>
          <a:prstGeom prst="rect">
            <a:avLst/>
          </a:prstGeom>
          <a:noFill/>
          <a:ln w="9525">
            <a:noFill/>
            <a:miter lim="800000"/>
            <a:headEnd/>
            <a:tailEnd/>
          </a:ln>
        </p:spPr>
      </p:pic>
    </p:spTree>
    <p:extLst>
      <p:ext uri="{BB962C8B-B14F-4D97-AF65-F5344CB8AC3E}">
        <p14:creationId xmlns:p14="http://schemas.microsoft.com/office/powerpoint/2010/main" val="123981069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865970" y="927098"/>
            <a:ext cx="6343672" cy="709865"/>
          </a:xfrm>
        </p:spPr>
        <p:txBody>
          <a:bodyPr anchor="ctr"/>
          <a:lstStyle>
            <a:lvl1pPr>
              <a:defRPr sz="3200"/>
            </a:lvl1p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6FC9FE16-7B33-49F6-9B11-7DCF409615B4}" type="datetimeFigureOut">
              <a:rPr lang="fr-FR" smtClean="0"/>
              <a:pPr/>
              <a:t>23/01/2025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A4E8DF99-1221-4932-9143-7E192A403FA7}" type="slidenum">
              <a:rPr lang="fr-FR" smtClean="0"/>
              <a:pPr/>
              <a:t>‹N°›</a:t>
            </a:fld>
            <a:endParaRPr lang="fr-FR"/>
          </a:p>
        </p:txBody>
      </p:sp>
    </p:spTree>
    <p:extLst>
      <p:ext uri="{BB962C8B-B14F-4D97-AF65-F5344CB8AC3E}">
        <p14:creationId xmlns:p14="http://schemas.microsoft.com/office/powerpoint/2010/main" val="3674007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grpSp>
        <p:nvGrpSpPr>
          <p:cNvPr id="7" name="Group 6"/>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6200000">
              <a:off x="3105027"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p:nvPr/>
          </p:nvSpPr>
          <p:spPr bwMode="gray">
            <a:xfrm rot="15687606">
              <a:off x="3320102"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77534" y="2257588"/>
            <a:ext cx="3090672" cy="3020344"/>
          </a:xfrm>
        </p:spPr>
        <p:txBody>
          <a:bodyPr anchor="ctr"/>
          <a:lstStyle>
            <a:lvl1pPr algn="l">
              <a:defRPr sz="3200" b="0" cap="none"/>
            </a:lvl1pPr>
          </a:lstStyle>
          <a:p>
            <a:r>
              <a:rPr lang="fr-FR"/>
              <a:t>Modifiez le style du titre</a:t>
            </a:r>
            <a:endParaRPr lang="en-US" dirty="0"/>
          </a:p>
        </p:txBody>
      </p:sp>
      <p:sp>
        <p:nvSpPr>
          <p:cNvPr id="3" name="Text Placeholder 2"/>
          <p:cNvSpPr>
            <a:spLocks noGrp="1"/>
          </p:cNvSpPr>
          <p:nvPr>
            <p:ph type="body" idx="1"/>
          </p:nvPr>
        </p:nvSpPr>
        <p:spPr>
          <a:xfrm>
            <a:off x="5119261" y="2257588"/>
            <a:ext cx="3082516" cy="302034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6FC9FE16-7B33-49F6-9B11-7DCF409615B4}" type="datetimeFigureOut">
              <a:rPr lang="fr-FR" smtClean="0"/>
              <a:pPr/>
              <a:t>23/01/2025</a:t>
            </a:fld>
            <a:endParaRPr lang="fr-FR"/>
          </a:p>
        </p:txBody>
      </p:sp>
      <p:sp>
        <p:nvSpPr>
          <p:cNvPr id="5" name="Footer Placeholder 4"/>
          <p:cNvSpPr>
            <a:spLocks noGrp="1"/>
          </p:cNvSpPr>
          <p:nvPr>
            <p:ph type="ftr" sz="quarter" idx="11"/>
          </p:nvPr>
        </p:nvSpPr>
        <p:spPr/>
        <p:txBody>
          <a:bodyPr/>
          <a:lstStyle/>
          <a:p>
            <a:endParaRPr lang="fr-FR"/>
          </a:p>
        </p:txBody>
      </p:sp>
      <p:sp>
        <p:nvSpPr>
          <p:cNvPr id="8" name="Rectangle 7"/>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A4E8DF99-1221-4932-9143-7E192A403FA7}" type="slidenum">
              <a:rPr lang="fr-FR" smtClean="0"/>
              <a:pPr/>
              <a:t>‹N°›</a:t>
            </a:fld>
            <a:endParaRPr lang="fr-FR"/>
          </a:p>
        </p:txBody>
      </p:sp>
    </p:spTree>
    <p:extLst>
      <p:ext uri="{BB962C8B-B14F-4D97-AF65-F5344CB8AC3E}">
        <p14:creationId xmlns:p14="http://schemas.microsoft.com/office/powerpoint/2010/main" val="3546653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fr-FR"/>
              <a:t>Modifiez le style du titre</a:t>
            </a:r>
            <a:endParaRPr lang="en-US" dirty="0"/>
          </a:p>
        </p:txBody>
      </p:sp>
      <p:sp>
        <p:nvSpPr>
          <p:cNvPr id="3" name="Content Placeholder 2"/>
          <p:cNvSpPr>
            <a:spLocks noGrp="1"/>
          </p:cNvSpPr>
          <p:nvPr>
            <p:ph sz="half" idx="1"/>
          </p:nvPr>
        </p:nvSpPr>
        <p:spPr>
          <a:xfrm>
            <a:off x="866440" y="2489200"/>
            <a:ext cx="3636980" cy="3530603"/>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40581" y="2489203"/>
            <a:ext cx="3636980" cy="3530600"/>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6FC9FE16-7B33-49F6-9B11-7DCF409615B4}" type="datetimeFigureOut">
              <a:rPr lang="fr-FR" smtClean="0"/>
              <a:pPr/>
              <a:t>23/01/2025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A4E8DF99-1221-4932-9143-7E192A403FA7}" type="slidenum">
              <a:rPr lang="fr-FR" smtClean="0"/>
              <a:pPr/>
              <a:t>‹N°›</a:t>
            </a:fld>
            <a:endParaRPr lang="fr-FR"/>
          </a:p>
        </p:txBody>
      </p:sp>
    </p:spTree>
    <p:extLst>
      <p:ext uri="{BB962C8B-B14F-4D97-AF65-F5344CB8AC3E}">
        <p14:creationId xmlns:p14="http://schemas.microsoft.com/office/powerpoint/2010/main" val="1910860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869918" y="2489200"/>
            <a:ext cx="3633502" cy="759290"/>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866440" y="3248490"/>
            <a:ext cx="3636980" cy="2771311"/>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40581" y="2489200"/>
            <a:ext cx="3636979" cy="756635"/>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40581" y="3245835"/>
            <a:ext cx="3636980" cy="277396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6FC9FE16-7B33-49F6-9B11-7DCF409615B4}" type="datetimeFigureOut">
              <a:rPr lang="fr-FR" smtClean="0"/>
              <a:pPr/>
              <a:t>23/01/2025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A4E8DF99-1221-4932-9143-7E192A403FA7}" type="slidenum">
              <a:rPr lang="fr-FR" smtClean="0"/>
              <a:pPr/>
              <a:t>‹N°›</a:t>
            </a:fld>
            <a:endParaRPr lang="fr-FR"/>
          </a:p>
        </p:txBody>
      </p:sp>
    </p:spTree>
    <p:extLst>
      <p:ext uri="{BB962C8B-B14F-4D97-AF65-F5344CB8AC3E}">
        <p14:creationId xmlns:p14="http://schemas.microsoft.com/office/powerpoint/2010/main" val="326616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6FC9FE16-7B33-49F6-9B11-7DCF409615B4}" type="datetimeFigureOut">
              <a:rPr lang="fr-FR" smtClean="0"/>
              <a:pPr/>
              <a:t>23/01/2025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A4E8DF99-1221-4932-9143-7E192A403FA7}" type="slidenum">
              <a:rPr lang="fr-FR" smtClean="0"/>
              <a:pPr/>
              <a:t>‹N°›</a:t>
            </a:fld>
            <a:endParaRPr lang="fr-FR"/>
          </a:p>
        </p:txBody>
      </p:sp>
    </p:spTree>
    <p:extLst>
      <p:ext uri="{BB962C8B-B14F-4D97-AF65-F5344CB8AC3E}">
        <p14:creationId xmlns:p14="http://schemas.microsoft.com/office/powerpoint/2010/main" val="98068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Rectangle 4"/>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Date Placeholder 1"/>
          <p:cNvSpPr>
            <a:spLocks noGrp="1"/>
          </p:cNvSpPr>
          <p:nvPr>
            <p:ph type="dt" sz="half" idx="10"/>
          </p:nvPr>
        </p:nvSpPr>
        <p:spPr/>
        <p:txBody>
          <a:bodyPr/>
          <a:lstStyle/>
          <a:p>
            <a:fld id="{6FC9FE16-7B33-49F6-9B11-7DCF409615B4}" type="datetimeFigureOut">
              <a:rPr lang="fr-FR" smtClean="0"/>
              <a:pPr/>
              <a:t>23/01/2025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a:xfrm>
            <a:off x="7678616" y="295730"/>
            <a:ext cx="791308" cy="767687"/>
          </a:xfrm>
          <a:prstGeom prst="rect">
            <a:avLst/>
          </a:prstGeom>
        </p:spPr>
        <p:txBody>
          <a:bodyPr/>
          <a:lstStyle>
            <a:lvl1pPr algn="ctr">
              <a:defRPr sz="2800"/>
            </a:lvl1pPr>
          </a:lstStyle>
          <a:p>
            <a:fld id="{A4E8DF99-1221-4932-9143-7E192A403FA7}" type="slidenum">
              <a:rPr lang="fr-FR" smtClean="0"/>
              <a:pPr/>
              <a:t>‹N°›</a:t>
            </a:fld>
            <a:endParaRPr lang="fr-FR"/>
          </a:p>
        </p:txBody>
      </p:sp>
    </p:spTree>
    <p:extLst>
      <p:ext uri="{BB962C8B-B14F-4D97-AF65-F5344CB8AC3E}">
        <p14:creationId xmlns:p14="http://schemas.microsoft.com/office/powerpoint/2010/main" val="299541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548536"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2" name="Freeform 5"/>
            <p:cNvSpPr/>
            <p:nvPr/>
          </p:nvSpPr>
          <p:spPr bwMode="gray">
            <a:xfrm rot="15687606">
              <a:off x="2769747"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0" y="1447800"/>
            <a:ext cx="2712590" cy="1495588"/>
          </a:xfrm>
        </p:spPr>
        <p:txBody>
          <a:bodyPr anchor="b"/>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4568927" y="1447800"/>
            <a:ext cx="3632850" cy="4572000"/>
          </a:xfrm>
        </p:spPr>
        <p:txBody>
          <a:bodyPr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bwMode="gray">
          <a:xfrm>
            <a:off x="866441" y="3086845"/>
            <a:ext cx="2712589" cy="2933701"/>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6FC9FE16-7B33-49F6-9B11-7DCF409615B4}" type="datetimeFigureOut">
              <a:rPr lang="fr-FR" smtClean="0"/>
              <a:pPr/>
              <a:t>23/01/2025</a:t>
            </a:fld>
            <a:endParaRPr lang="fr-FR"/>
          </a:p>
        </p:txBody>
      </p:sp>
      <p:sp>
        <p:nvSpPr>
          <p:cNvPr id="6" name="Footer Placeholder 5"/>
          <p:cNvSpPr>
            <a:spLocks noGrp="1"/>
          </p:cNvSpPr>
          <p:nvPr>
            <p:ph type="ftr" sz="quarter" idx="11"/>
          </p:nvPr>
        </p:nvSpPr>
        <p:spPr/>
        <p:txBody>
          <a:bodyPr/>
          <a:lstStyle/>
          <a:p>
            <a:endParaRPr lang="fr-FR"/>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A4E8DF99-1221-4932-9143-7E192A403FA7}" type="slidenum">
              <a:rPr lang="fr-FR" smtClean="0"/>
              <a:pPr/>
              <a:t>‹N°›</a:t>
            </a:fld>
            <a:endParaRPr lang="fr-FR"/>
          </a:p>
        </p:txBody>
      </p:sp>
    </p:spTree>
    <p:extLst>
      <p:ext uri="{BB962C8B-B14F-4D97-AF65-F5344CB8AC3E}">
        <p14:creationId xmlns:p14="http://schemas.microsoft.com/office/powerpoint/2010/main" val="2596372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852610"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4" name="Freeform 5"/>
            <p:cNvSpPr/>
            <p:nvPr/>
          </p:nvSpPr>
          <p:spPr bwMode="gray">
            <a:xfrm rot="15687606">
              <a:off x="3074559"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0" y="1381390"/>
            <a:ext cx="2987089" cy="157480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4722909" y="1320800"/>
            <a:ext cx="2791102" cy="4216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866440" y="3086100"/>
            <a:ext cx="2987089" cy="24511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6FC9FE16-7B33-49F6-9B11-7DCF409615B4}" type="datetimeFigureOut">
              <a:rPr lang="fr-FR" smtClean="0"/>
              <a:pPr/>
              <a:t>23/01/2025</a:t>
            </a:fld>
            <a:endParaRPr lang="fr-FR"/>
          </a:p>
        </p:txBody>
      </p:sp>
      <p:sp>
        <p:nvSpPr>
          <p:cNvPr id="6" name="Footer Placeholder 5"/>
          <p:cNvSpPr>
            <a:spLocks noGrp="1"/>
          </p:cNvSpPr>
          <p:nvPr>
            <p:ph type="ftr" sz="quarter" idx="11"/>
          </p:nvPr>
        </p:nvSpPr>
        <p:spPr/>
        <p:txBody>
          <a:bodyPr/>
          <a:lstStyle/>
          <a:p>
            <a:endParaRPr lang="fr-FR"/>
          </a:p>
        </p:txBody>
      </p:sp>
      <p:sp>
        <p:nvSpPr>
          <p:cNvPr id="10" name="Rectangle 9"/>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A4E8DF99-1221-4932-9143-7E192A403FA7}" type="slidenum">
              <a:rPr lang="fr-FR" smtClean="0"/>
              <a:pPr/>
              <a:t>‹N°›</a:t>
            </a:fld>
            <a:endParaRPr lang="fr-FR"/>
          </a:p>
        </p:txBody>
      </p:sp>
    </p:spTree>
    <p:extLst>
      <p:ext uri="{BB962C8B-B14F-4D97-AF65-F5344CB8AC3E}">
        <p14:creationId xmlns:p14="http://schemas.microsoft.com/office/powerpoint/2010/main" val="2462533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p:cNvGrpSpPr/>
          <p:nvPr/>
        </p:nvGrpSpPr>
        <p:grpSpPr>
          <a:xfrm>
            <a:off x="-1588" y="0"/>
            <a:ext cx="9145588" cy="6860798"/>
            <a:chOff x="-1588" y="0"/>
            <a:chExt cx="9145588" cy="6860798"/>
          </a:xfrm>
        </p:grpSpPr>
        <p:sp>
          <p:nvSpPr>
            <p:cNvPr id="14" name="Rectangle 13"/>
            <p:cNvSpPr/>
            <p:nvPr/>
          </p:nvSpPr>
          <p:spPr>
            <a:xfrm>
              <a:off x="0" y="0"/>
              <a:ext cx="9118832" cy="6858000"/>
            </a:xfrm>
            <a:prstGeom prst="rect">
              <a:avLst/>
            </a:prstGeom>
            <a:blipFill>
              <a:blip r:embed="rId20">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21010068">
              <a:off x="6359946" y="179029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5" name="Freeform 24"/>
            <p:cNvSpPr/>
            <p:nvPr/>
          </p:nvSpPr>
          <p:spPr bwMode="gray">
            <a:xfrm>
              <a:off x="485023" y="1856450"/>
              <a:ext cx="8173954" cy="4535226"/>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Placeholder 1"/>
          <p:cNvSpPr>
            <a:spLocks noGrp="1"/>
          </p:cNvSpPr>
          <p:nvPr>
            <p:ph type="title"/>
          </p:nvPr>
        </p:nvSpPr>
        <p:spPr bwMode="gray">
          <a:xfrm>
            <a:off x="866440" y="927099"/>
            <a:ext cx="6345260" cy="709865"/>
          </a:xfrm>
          <a:prstGeom prst="rect">
            <a:avLst/>
          </a:prstGeom>
        </p:spPr>
        <p:txBody>
          <a:bodyPr vert="horz" lIns="91440" tIns="45720" rIns="91440" bIns="45720" rtlCol="0" anchor="ctr">
            <a:noAutofit/>
          </a:bodyPr>
          <a:lstStyle/>
          <a:p>
            <a:r>
              <a:rPr lang="fr-FR"/>
              <a:t>Modifiez le style du titre</a:t>
            </a:r>
            <a:endParaRPr lang="en-US" dirty="0"/>
          </a:p>
        </p:txBody>
      </p:sp>
      <p:sp>
        <p:nvSpPr>
          <p:cNvPr id="3" name="Text Placeholder 2"/>
          <p:cNvSpPr>
            <a:spLocks noGrp="1"/>
          </p:cNvSpPr>
          <p:nvPr>
            <p:ph type="body" idx="1"/>
          </p:nvPr>
        </p:nvSpPr>
        <p:spPr>
          <a:xfrm>
            <a:off x="864382" y="2489200"/>
            <a:ext cx="6345260" cy="35306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574443" y="6365498"/>
            <a:ext cx="990599" cy="228659"/>
          </a:xfrm>
          <a:prstGeom prst="rect">
            <a:avLst/>
          </a:prstGeom>
        </p:spPr>
        <p:txBody>
          <a:bodyPr vert="horz" lIns="91440" tIns="45720" rIns="91440" bIns="45720" rtlCol="0" anchor="b"/>
          <a:lstStyle>
            <a:lvl1pPr algn="r">
              <a:defRPr sz="900" b="1" i="0">
                <a:solidFill>
                  <a:schemeClr val="accent1"/>
                </a:solidFill>
              </a:defRPr>
            </a:lvl1pPr>
          </a:lstStyle>
          <a:p>
            <a:fld id="{6FC9FE16-7B33-49F6-9B11-7DCF409615B4}" type="datetimeFigureOut">
              <a:rPr lang="fr-FR" smtClean="0"/>
              <a:pPr/>
              <a:t>23/01/2025</a:t>
            </a:fld>
            <a:endParaRPr lang="fr-FR"/>
          </a:p>
        </p:txBody>
      </p:sp>
      <p:sp>
        <p:nvSpPr>
          <p:cNvPr id="5" name="Footer Placeholder 4"/>
          <p:cNvSpPr>
            <a:spLocks noGrp="1"/>
          </p:cNvSpPr>
          <p:nvPr>
            <p:ph type="ftr" sz="quarter" idx="3"/>
          </p:nvPr>
        </p:nvSpPr>
        <p:spPr>
          <a:xfrm>
            <a:off x="590843" y="6365497"/>
            <a:ext cx="3859795" cy="228660"/>
          </a:xfrm>
          <a:prstGeom prst="rect">
            <a:avLst/>
          </a:prstGeom>
        </p:spPr>
        <p:txBody>
          <a:bodyPr vert="horz" lIns="91440" tIns="45720" rIns="91440" bIns="45720" rtlCol="0" anchor="b"/>
          <a:lstStyle>
            <a:lvl1pPr algn="l">
              <a:defRPr sz="900" b="1" i="0">
                <a:solidFill>
                  <a:schemeClr val="accent1"/>
                </a:solidFill>
              </a:defRPr>
            </a:lvl1pPr>
          </a:lstStyle>
          <a:p>
            <a:endParaRPr lang="fr-FR"/>
          </a:p>
        </p:txBody>
      </p:sp>
      <p:sp>
        <p:nvSpPr>
          <p:cNvPr id="26" name="Rectangle 25"/>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8" name="Slide Number Placeholder 5"/>
          <p:cNvSpPr>
            <a:spLocks noGrp="1"/>
          </p:cNvSpPr>
          <p:nvPr>
            <p:ph type="sldNum" sz="quarter" idx="4"/>
          </p:nvPr>
        </p:nvSpPr>
        <p:spPr bwMode="gray">
          <a:xfrm>
            <a:off x="7678616" y="295730"/>
            <a:ext cx="791308" cy="767687"/>
          </a:xfrm>
          <a:prstGeom prst="rect">
            <a:avLst/>
          </a:prstGeom>
        </p:spPr>
        <p:txBody>
          <a:bodyPr anchor="b"/>
          <a:lstStyle>
            <a:lvl1pPr algn="ctr">
              <a:defRPr sz="2800">
                <a:solidFill>
                  <a:schemeClr val="bg1"/>
                </a:solidFill>
              </a:defRPr>
            </a:lvl1pPr>
          </a:lstStyle>
          <a:p>
            <a:fld id="{A4E8DF99-1221-4932-9143-7E192A403FA7}" type="slidenum">
              <a:rPr lang="fr-FR" smtClean="0"/>
              <a:pPr/>
              <a:t>‹N°›</a:t>
            </a:fld>
            <a:endParaRPr lang="fr-FR"/>
          </a:p>
        </p:txBody>
      </p:sp>
    </p:spTree>
    <p:extLst>
      <p:ext uri="{BB962C8B-B14F-4D97-AF65-F5344CB8AC3E}">
        <p14:creationId xmlns:p14="http://schemas.microsoft.com/office/powerpoint/2010/main" val="552820377"/>
      </p:ext>
    </p:extLst>
  </p:cSld>
  <p:clrMap bg1="lt1" tx1="dk1" bg2="lt2" tx2="dk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 id="2147484296" r:id="rId12"/>
    <p:sldLayoutId id="2147484297" r:id="rId13"/>
    <p:sldLayoutId id="2147484298" r:id="rId14"/>
    <p:sldLayoutId id="2147484299" r:id="rId15"/>
    <p:sldLayoutId id="2147484300" r:id="rId16"/>
    <p:sldLayoutId id="2147484301" r:id="rId17"/>
    <p:sldLayoutId id="2147484302" r:id="rId18"/>
  </p:sldLayoutIdLst>
  <p:txStyles>
    <p:titleStyle>
      <a:lvl1pPr algn="l" defTabSz="457200" rtl="0" eaLnBrk="1" latinLnBrk="0" hangingPunct="1">
        <a:spcBef>
          <a:spcPct val="0"/>
        </a:spcBef>
        <a:buNone/>
        <a:defRPr sz="32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31.jpe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34.jpe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42.jpeg"/><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57.jpe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e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6.xml"/><Relationship Id="rId1" Type="http://schemas.openxmlformats.org/officeDocument/2006/relationships/slideLayout" Target="../slideLayouts/slideLayout18.xml"/><Relationship Id="rId5" Type="http://schemas.openxmlformats.org/officeDocument/2006/relationships/image" Target="../media/image65.jpeg"/><Relationship Id="rId4" Type="http://schemas.openxmlformats.org/officeDocument/2006/relationships/image" Target="../media/image64.jpeg"/></Relationships>
</file>

<file path=ppt/slides/_rels/slide2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7.xml"/><Relationship Id="rId1" Type="http://schemas.openxmlformats.org/officeDocument/2006/relationships/slideLayout" Target="../slideLayouts/slideLayout18.xml"/><Relationship Id="rId5" Type="http://schemas.openxmlformats.org/officeDocument/2006/relationships/image" Target="../media/image68.png"/><Relationship Id="rId4" Type="http://schemas.openxmlformats.org/officeDocument/2006/relationships/image" Target="../media/image67.jpeg"/></Relationships>
</file>

<file path=ppt/slides/_rels/slide2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8.xml"/><Relationship Id="rId1" Type="http://schemas.openxmlformats.org/officeDocument/2006/relationships/slideLayout" Target="../slideLayouts/slideLayout18.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2" descr="RÃÂ©sultat de recherche d'images pour &quot;david katchadouria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1" name="AutoShape 4" descr="RÃÂ©sultat de recherche d'images pour &quot;david katchadouria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0482" name="AutoShape 2" descr="Aperçu de l’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0484" name="AutoShape 4" descr="Aperçu de l’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34" name="AutoShape 2" descr="Aperçu de l’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36" name="AutoShape 4" descr="Aperçu de l’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38" name="AutoShape 6" descr="Aperçu de l’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6626" name="AutoShape 2" descr="https://attachment.outlook.live.net/owa/MSA%3Amuriel.dalla-costa%40hotmail.fr/service.svc/s/GetAttachmentThumbnail?id=AQMkADAwATZiZmYAZC1jODNmLTJjNTgtMDACLTAwCgBGAAAD6ytPnuv4LE6q3CGOz3R0AHsHADiv5444FK1Nqsnuasjp124AAAIBDAAAADiv5444FK1Nqsnuasjp124ABNUasY0AAAABEgAQACHDBTK%2B6q1HkEW4oBBBVG8%3D&amp;thumbnailType=2&amp;isc=1&amp;token=eyJhbGciOiJSUzI1NiIsImtpZCI6IjMwODE3OUNFNUY0QjUyRTc4QjJEQjg5NjZCQUY0RUNDMzcyN0FFRUUiLCJ0eXAiOiJKV1QiLCJ4NXQiOiJNSUY1emw5TFV1ZUxMYmlXYTY5T3pEY25ydTQifQ.eyJvcmlnaW4iOiJodHRwczovL291dGxvb2subGl2ZS5jb20iLCJ1YyI6Ijg3YzY3NWRlMTUyZjRlMGQ4N2I1OTQ5NjRiZGY5NmYwIiwidmVyIjoiRXhjaGFuZ2UuQ2FsbGJhY2suVjEiLCJhcHBjdHhzZW5kZXIiOiJPd2FEb3dubG9hZEA4NGRmOWU3Zi1lOWY2LTQwYWYtYjQzNS1hYWFhYWFhYWFhYWEiLCJpc3NyaW5nIjoiV1ciLCJhcHBjdHgiOiJ7XCJtc2V4Y2hwcm90XCI6XCJvd2FcIixcInB1aWRcIjpcIjE4OTk5NDY1Njc0NzgzNjBcIixcInNjb3BlXCI6XCJPd2FEb3dubG9hZFwiLFwib2lkXCI6XCIwMDA2YmZmZC1jODNmLTJjNTgtMDAwMC0wMDAwMDAwMDAwMDBcIixcInByaW1hcnlzaWRcIjpcIlMtMS0yODI3LTQ0MjM2NS0zMzU5NTgzMzIwXCJ9IiwibmJmIjoxNjM1Nzc5MDY0LCJleHAiOjE2MzU3Nzk2NjQsImlzcyI6IjAwMDAwMDAyLTAwMDAtMGZmMS1jZTAwLTAwMDAwMDAwMDAwMEA4NGRmOWU3Zi1lOWY2LTQwYWYtYjQzNS1hYWFhYWFhYWFhYWEiLCJhdWQiOiIwMDAwMDAwMi0wMDAwLTBmZjEtY2UwMC0wMDAwMDAwMDAwMDAvYXR0YWNobWVudC5vdXRsb29rLmxpdmUubmV0QDg0ZGY5ZTdmLWU5ZjYtNDBhZi1iNDM1LWFhYWFhYWFhYWFhYSIsImhhcHAiOiJvd2EifQ.NcSFXm98Doggc0iZCoe4X0Zej28t8Ku_dAwVtk1Y_1bLfWx9QO30BvQgRG8Vfyn-Q4lMwJQXkZ6DRcmiq7is3mQaHYISkAy-yAuwC5rwfp6-40_KCjLnfS5ApjmObJSgUjWxmhsIam3ng11fg0MJzc-tcxtYZJ6WQoEX9BTdfXNC7_0eM0k7aRvIsDttponBqF2d2dy5iYleB6v7ZwoI-OZRbe6-lBpTTUWsKZ5HjdQSYrV7Ml8a2fiuJBWYnojCMivF7Z3jzq9Nzx_WMnpZ9a517bzOD8wnsSIbnUU3SSdeiL64uxbQjTpJmjjjK_an1Y2miupHsMtGvM2512XBUw&amp;X-OWA-CANARY=CLsmDqCJVk6E3TTwMJKwhfCl90xJndkYNjyjy7q3c4UEbdhil45s3rzMN-Y37o6GOasB_89rBlM.&amp;owa=outlook.live.com&amp;scriptVer=20211025002.09&amp;animation=tru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6628" name="AutoShape 4" descr="https://attachment.outlook.live.net/owa/MSA%3Amuriel.dalla-costa%40hotmail.fr/service.svc/s/GetAttachmentThumbnail?id=AQMkADAwATZiZmYAZC1jODNmLTJjNTgtMDACLTAwCgBGAAAD6ytPnuv4LE6q3CGOz3R0AHsHADiv5444FK1Nqsnuasjp124AAAIBDAAAADiv5444FK1Nqsnuasjp124ABNUasY0AAAABEgAQACHDBTK%2B6q1HkEW4oBBBVG8%3D&amp;thumbnailType=2&amp;isc=1&amp;token=eyJhbGciOiJSUzI1NiIsImtpZCI6IjMwODE3OUNFNUY0QjUyRTc4QjJEQjg5NjZCQUY0RUNDMzcyN0FFRUUiLCJ0eXAiOiJKV1QiLCJ4NXQiOiJNSUY1emw5TFV1ZUxMYmlXYTY5T3pEY25ydTQifQ.eyJvcmlnaW4iOiJodHRwczovL291dGxvb2subGl2ZS5jb20iLCJ1YyI6Ijg3YzY3NWRlMTUyZjRlMGQ4N2I1OTQ5NjRiZGY5NmYwIiwidmVyIjoiRXhjaGFuZ2UuQ2FsbGJhY2suVjEiLCJhcHBjdHhzZW5kZXIiOiJPd2FEb3dubG9hZEA4NGRmOWU3Zi1lOWY2LTQwYWYtYjQzNS1hYWFhYWFhYWFhYWEiLCJpc3NyaW5nIjoiV1ciLCJhcHBjdHgiOiJ7XCJtc2V4Y2hwcm90XCI6XCJvd2FcIixcInB1aWRcIjpcIjE4OTk5NDY1Njc0NzgzNjBcIixcInNjb3BlXCI6XCJPd2FEb3dubG9hZFwiLFwib2lkXCI6XCIwMDA2YmZmZC1jODNmLTJjNTgtMDAwMC0wMDAwMDAwMDAwMDBcIixcInByaW1hcnlzaWRcIjpcIlMtMS0yODI3LTQ0MjM2NS0zMzU5NTgzMzIwXCJ9IiwibmJmIjoxNjM1Nzc5MDY0LCJleHAiOjE2MzU3Nzk2NjQsImlzcyI6IjAwMDAwMDAyLTAwMDAtMGZmMS1jZTAwLTAwMDAwMDAwMDAwMEA4NGRmOWU3Zi1lOWY2LTQwYWYtYjQzNS1hYWFhYWFhYWFhYWEiLCJhdWQiOiIwMDAwMDAwMi0wMDAwLTBmZjEtY2UwMC0wMDAwMDAwMDAwMDAvYXR0YWNobWVudC5vdXRsb29rLmxpdmUubmV0QDg0ZGY5ZTdmLWU5ZjYtNDBhZi1iNDM1LWFhYWFhYWFhYWFhYSIsImhhcHAiOiJvd2EifQ.NcSFXm98Doggc0iZCoe4X0Zej28t8Ku_dAwVtk1Y_1bLfWx9QO30BvQgRG8Vfyn-Q4lMwJQXkZ6DRcmiq7is3mQaHYISkAy-yAuwC5rwfp6-40_KCjLnfS5ApjmObJSgUjWxmhsIam3ng11fg0MJzc-tcxtYZJ6WQoEX9BTdfXNC7_0eM0k7aRvIsDttponBqF2d2dy5iYleB6v7ZwoI-OZRbe6-lBpTTUWsKZ5HjdQSYrV7Ml8a2fiuJBWYnojCMivF7Z3jzq9Nzx_WMnpZ9a517bzOD8wnsSIbnUU3SSdeiL64uxbQjTpJmjjjK_an1Y2miupHsMtGvM2512XBUw&amp;X-OWA-CANARY=CLsmDqCJVk6E3TTwMJKwhfCl90xJndkYNjyjy7q3c4UEbdhil45s3rzMN-Y37o6GOasB_89rBlM.&amp;owa=outlook.live.com&amp;scriptVer=20211025002.09&amp;animation=tru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6630" name="AutoShape 6" descr="https://attachment.outlook.live.net/owa/MSA%3Amuriel.dalla-costa%40hotmail.fr/service.svc/s/GetAttachmentThumbnail?id=AQMkADAwATZiZmYAZC1jODNmLTJjNTgtMDACLTAwCgBGAAAD6ytPnuv4LE6q3CGOz3R0AHsHADiv5444FK1Nqsnuasjp124AAAIBDAAAADiv5444FK1Nqsnuasjp124ABNUasY0AAAABEgAQACHDBTK%2B6q1HkEW4oBBBVG8%3D&amp;thumbnailType=2&amp;isc=1&amp;token=eyJhbGciOiJSUzI1NiIsImtpZCI6IjMwODE3OUNFNUY0QjUyRTc4QjJEQjg5NjZCQUY0RUNDMzcyN0FFRUUiLCJ0eXAiOiJKV1QiLCJ4NXQiOiJNSUY1emw5TFV1ZUxMYmlXYTY5T3pEY25ydTQifQ.eyJvcmlnaW4iOiJodHRwczovL291dGxvb2subGl2ZS5jb20iLCJ1YyI6Ijg3YzY3NWRlMTUyZjRlMGQ4N2I1OTQ5NjRiZGY5NmYwIiwidmVyIjoiRXhjaGFuZ2UuQ2FsbGJhY2suVjEiLCJhcHBjdHhzZW5kZXIiOiJPd2FEb3dubG9hZEA4NGRmOWU3Zi1lOWY2LTQwYWYtYjQzNS1hYWFhYWFhYWFhYWEiLCJpc3NyaW5nIjoiV1ciLCJhcHBjdHgiOiJ7XCJtc2V4Y2hwcm90XCI6XCJvd2FcIixcInB1aWRcIjpcIjE4OTk5NDY1Njc0NzgzNjBcIixcInNjb3BlXCI6XCJPd2FEb3dubG9hZFwiLFwib2lkXCI6XCIwMDA2YmZmZC1jODNmLTJjNTgtMDAwMC0wMDAwMDAwMDAwMDBcIixcInByaW1hcnlzaWRcIjpcIlMtMS0yODI3LTQ0MjM2NS0zMzU5NTgzMzIwXCJ9IiwibmJmIjoxNjM1Nzc5MDY0LCJleHAiOjE2MzU3Nzk2NjQsImlzcyI6IjAwMDAwMDAyLTAwMDAtMGZmMS1jZTAwLTAwMDAwMDAwMDAwMEA4NGRmOWU3Zi1lOWY2LTQwYWYtYjQzNS1hYWFhYWFhYWFhYWEiLCJhdWQiOiIwMDAwMDAwMi0wMDAwLTBmZjEtY2UwMC0wMDAwMDAwMDAwMDAvYXR0YWNobWVudC5vdXRsb29rLmxpdmUubmV0QDg0ZGY5ZTdmLWU5ZjYtNDBhZi1iNDM1LWFhYWFhYWFhYWFhYSIsImhhcHAiOiJvd2EifQ.NcSFXm98Doggc0iZCoe4X0Zej28t8Ku_dAwVtk1Y_1bLfWx9QO30BvQgRG8Vfyn-Q4lMwJQXkZ6DRcmiq7is3mQaHYISkAy-yAuwC5rwfp6-40_KCjLnfS5ApjmObJSgUjWxmhsIam3ng11fg0MJzc-tcxtYZJ6WQoEX9BTdfXNC7_0eM0k7aRvIsDttponBqF2d2dy5iYleB6v7ZwoI-OZRbe6-lBpTTUWsKZ5HjdQSYrV7Ml8a2fiuJBWYnojCMivF7Z3jzq9Nzx_WMnpZ9a517bzOD8wnsSIbnUU3SSdeiL64uxbQjTpJmjjjK_an1Y2miupHsMtGvM2512XBUw&amp;X-OWA-CANARY=CLsmDqCJVk6E3TTwMJKwhfCl90xJndkYNjyjy7q3c4UEbdhil45s3rzMN-Y37o6GOasB_89rBlM.&amp;owa=outlook.live.com&amp;scriptVer=20211025002.09&amp;animation=tru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76" name="AutoShape 4" descr="Aperçu de l’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78" name="AutoShape 6" descr="Aperçu de l’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8198" name="AutoShape 6" descr="IMG_5574.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6" name="ZoneTexte 25"/>
          <p:cNvSpPr txBox="1"/>
          <p:nvPr/>
        </p:nvSpPr>
        <p:spPr>
          <a:xfrm>
            <a:off x="2771800" y="3277529"/>
            <a:ext cx="6264696" cy="584775"/>
          </a:xfrm>
          <a:prstGeom prst="rect">
            <a:avLst/>
          </a:prstGeom>
          <a:solidFill>
            <a:schemeClr val="bg1"/>
          </a:solidFill>
          <a:ln>
            <a:noFill/>
          </a:ln>
        </p:spPr>
        <p:txBody>
          <a:bodyPr wrap="square" rtlCol="0">
            <a:spAutoFit/>
          </a:bodyPr>
          <a:lstStyle/>
          <a:p>
            <a:pPr algn="ctr" fontAlgn="base">
              <a:spcBef>
                <a:spcPct val="0"/>
              </a:spcBef>
              <a:spcAft>
                <a:spcPct val="0"/>
              </a:spcAft>
            </a:pPr>
            <a:r>
              <a:rPr lang="fr-FR" sz="1600" b="1" dirty="0">
                <a:latin typeface="Arial" pitchFamily="34" charset="0"/>
                <a:ea typeface="Calibri" pitchFamily="34" charset="0"/>
                <a:cs typeface="Arial" pitchFamily="34" charset="0"/>
              </a:rPr>
              <a:t>L’Académie Coiffure Beauté Méditerranée </a:t>
            </a:r>
          </a:p>
          <a:p>
            <a:pPr algn="ctr" fontAlgn="base">
              <a:spcBef>
                <a:spcPct val="0"/>
              </a:spcBef>
              <a:spcAft>
                <a:spcPct val="0"/>
              </a:spcAft>
            </a:pPr>
            <a:r>
              <a:rPr lang="fr-FR" sz="1600" b="1" dirty="0">
                <a:latin typeface="Arial" pitchFamily="34" charset="0"/>
                <a:ea typeface="Calibri" pitchFamily="34" charset="0"/>
                <a:cs typeface="Arial" pitchFamily="34" charset="0"/>
              </a:rPr>
              <a:t>vous présente ses formations pour le 1</a:t>
            </a:r>
            <a:r>
              <a:rPr lang="fr-FR" sz="1600" b="1" baseline="30000" dirty="0">
                <a:latin typeface="Arial" pitchFamily="34" charset="0"/>
                <a:ea typeface="Calibri" pitchFamily="34" charset="0"/>
                <a:cs typeface="Arial" pitchFamily="34" charset="0"/>
              </a:rPr>
              <a:t>er </a:t>
            </a:r>
            <a:r>
              <a:rPr lang="fr-FR" sz="1600" b="1" dirty="0">
                <a:latin typeface="Arial" pitchFamily="34" charset="0"/>
                <a:ea typeface="Calibri" pitchFamily="34" charset="0"/>
                <a:cs typeface="Arial" pitchFamily="34" charset="0"/>
              </a:rPr>
              <a:t>semestre 2025</a:t>
            </a:r>
          </a:p>
        </p:txBody>
      </p:sp>
      <p:sp>
        <p:nvSpPr>
          <p:cNvPr id="55300" name="AutoShape 4" descr="IMG_5634.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55304" name="Picture 8"/>
          <p:cNvPicPr>
            <a:picLocks noChangeAspect="1" noChangeArrowheads="1"/>
          </p:cNvPicPr>
          <p:nvPr/>
        </p:nvPicPr>
        <p:blipFill>
          <a:blip r:embed="rId3" cstate="print"/>
          <a:srcRect/>
          <a:stretch>
            <a:fillRect/>
          </a:stretch>
        </p:blipFill>
        <p:spPr bwMode="auto">
          <a:xfrm>
            <a:off x="107504" y="3689648"/>
            <a:ext cx="2376264" cy="3168352"/>
          </a:xfrm>
          <a:prstGeom prst="rect">
            <a:avLst/>
          </a:prstGeom>
          <a:ln>
            <a:noFill/>
          </a:ln>
          <a:effectLst>
            <a:softEdge rad="112500"/>
          </a:effectLst>
        </p:spPr>
      </p:pic>
      <p:pic>
        <p:nvPicPr>
          <p:cNvPr id="4098" name="Picture 2" descr="D:\Desktop\thumbnail_IMG_5686.jpg"/>
          <p:cNvPicPr>
            <a:picLocks noChangeAspect="1" noChangeArrowheads="1"/>
          </p:cNvPicPr>
          <p:nvPr/>
        </p:nvPicPr>
        <p:blipFill>
          <a:blip r:embed="rId4" cstate="print"/>
          <a:srcRect/>
          <a:stretch>
            <a:fillRect/>
          </a:stretch>
        </p:blipFill>
        <p:spPr bwMode="auto">
          <a:xfrm>
            <a:off x="131413" y="836712"/>
            <a:ext cx="2424363" cy="2808312"/>
          </a:xfrm>
          <a:prstGeom prst="rect">
            <a:avLst/>
          </a:prstGeom>
          <a:ln>
            <a:noFill/>
          </a:ln>
          <a:effectLst>
            <a:softEdge rad="112500"/>
          </a:effectLst>
        </p:spPr>
      </p:pic>
      <p:pic>
        <p:nvPicPr>
          <p:cNvPr id="2" name="Picture 2"/>
          <p:cNvPicPr>
            <a:picLocks noChangeAspect="1" noChangeArrowheads="1"/>
          </p:cNvPicPr>
          <p:nvPr/>
        </p:nvPicPr>
        <p:blipFill>
          <a:blip r:embed="rId5" cstate="print"/>
          <a:srcRect/>
          <a:stretch>
            <a:fillRect/>
          </a:stretch>
        </p:blipFill>
        <p:spPr bwMode="auto">
          <a:xfrm>
            <a:off x="3995935" y="4077072"/>
            <a:ext cx="3778531" cy="2520280"/>
          </a:xfrm>
          <a:prstGeom prst="rect">
            <a:avLst/>
          </a:prstGeom>
          <a:ln>
            <a:noFill/>
          </a:ln>
          <a:effectLst>
            <a:softEdge rad="112500"/>
          </a:effectLst>
        </p:spPr>
      </p:pic>
      <p:pic>
        <p:nvPicPr>
          <p:cNvPr id="3" name="Picture 3"/>
          <p:cNvPicPr>
            <a:picLocks noChangeAspect="1" noChangeArrowheads="1"/>
          </p:cNvPicPr>
          <p:nvPr/>
        </p:nvPicPr>
        <p:blipFill>
          <a:blip r:embed="rId6" cstate="print"/>
          <a:srcRect l="-1418" t="24324"/>
          <a:stretch>
            <a:fillRect/>
          </a:stretch>
        </p:blipFill>
        <p:spPr bwMode="auto">
          <a:xfrm>
            <a:off x="2725424" y="692697"/>
            <a:ext cx="6311072" cy="1922282"/>
          </a:xfrm>
          <a:prstGeom prst="rect">
            <a:avLst/>
          </a:prstGeom>
          <a:ln>
            <a:noFill/>
          </a:ln>
          <a:effectLst>
            <a:softEdge rad="112500"/>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771800" y="2636326"/>
            <a:ext cx="6264696" cy="3231654"/>
          </a:xfrm>
          <a:prstGeom prst="rect">
            <a:avLst/>
          </a:prstGeom>
          <a:solidFill>
            <a:schemeClr val="bg1"/>
          </a:solidFill>
          <a:ln>
            <a:solidFill>
              <a:schemeClr val="tx1"/>
            </a:solidFill>
          </a:ln>
        </p:spPr>
        <p:txBody>
          <a:bodyPr wrap="square" rtlCol="0">
            <a:spAutoFit/>
          </a:bodyPr>
          <a:lstStyle/>
          <a:p>
            <a:endParaRPr lang="fr-FR" sz="1200" b="1" u="sng" dirty="0">
              <a:latin typeface="Arial" pitchFamily="34" charset="0"/>
              <a:cs typeface="Arial" pitchFamily="34" charset="0"/>
            </a:endParaRPr>
          </a:p>
          <a:p>
            <a:r>
              <a:rPr lang="fr-FR" sz="1200" b="1" u="sng" dirty="0">
                <a:latin typeface="Arial" pitchFamily="34" charset="0"/>
                <a:cs typeface="Arial" pitchFamily="34" charset="0"/>
              </a:rPr>
              <a:t>Cindy Segura</a:t>
            </a:r>
          </a:p>
          <a:p>
            <a:endParaRPr lang="fr-FR" sz="1200" b="1" u="sng" dirty="0">
              <a:latin typeface="Arial" pitchFamily="34" charset="0"/>
              <a:cs typeface="Arial" pitchFamily="34" charset="0"/>
            </a:endParaRPr>
          </a:p>
          <a:p>
            <a:pPr fontAlgn="base"/>
            <a:r>
              <a:rPr lang="fr-FR" sz="1200" dirty="0">
                <a:latin typeface="Arial" pitchFamily="34" charset="0"/>
                <a:cs typeface="Arial" pitchFamily="34" charset="0"/>
              </a:rPr>
              <a:t>Passionnée de coiffure depuis toujours, coiffeuse depuis l'âge de 14 ans, barbière depuis 10 ans. </a:t>
            </a:r>
          </a:p>
          <a:p>
            <a:pPr fontAlgn="base"/>
            <a:r>
              <a:rPr lang="fr-FR" sz="1200" dirty="0">
                <a:latin typeface="Arial" pitchFamily="34" charset="0"/>
                <a:cs typeface="Arial" pitchFamily="34" charset="0"/>
              </a:rPr>
              <a:t>Ouverture de son salon de coiffure/barbier en 2021.</a:t>
            </a:r>
          </a:p>
          <a:p>
            <a:pPr fontAlgn="base"/>
            <a:r>
              <a:rPr lang="fr-FR" sz="1200" dirty="0">
                <a:latin typeface="Arial" pitchFamily="34" charset="0"/>
                <a:cs typeface="Arial" pitchFamily="34" charset="0"/>
              </a:rPr>
              <a:t>Formatrice depuis 2019. </a:t>
            </a:r>
          </a:p>
          <a:p>
            <a:pPr fontAlgn="base"/>
            <a:endParaRPr lang="fr-FR" sz="1200" dirty="0">
              <a:latin typeface="Arial" pitchFamily="34" charset="0"/>
              <a:cs typeface="Arial" pitchFamily="34" charset="0"/>
            </a:endParaRPr>
          </a:p>
          <a:p>
            <a:r>
              <a:rPr lang="fr-FR" sz="1200" b="1" u="sng" dirty="0">
                <a:latin typeface="Arial" pitchFamily="34" charset="0"/>
                <a:cs typeface="Arial" pitchFamily="34" charset="0"/>
              </a:rPr>
              <a:t>Programme de formation</a:t>
            </a:r>
          </a:p>
          <a:p>
            <a:endParaRPr lang="fr-FR" sz="1200" b="1" u="sng" dirty="0">
              <a:latin typeface="Arial" pitchFamily="34" charset="0"/>
              <a:cs typeface="Arial" pitchFamily="34" charset="0"/>
            </a:endParaRPr>
          </a:p>
          <a:p>
            <a:r>
              <a:rPr lang="fr-FR" sz="1200" dirty="0">
                <a:latin typeface="Arial" pitchFamily="34" charset="0"/>
                <a:cs typeface="Arial" pitchFamily="34" charset="0"/>
              </a:rPr>
              <a:t>A l’issue de la formation les participants seront capables de : </a:t>
            </a:r>
          </a:p>
          <a:p>
            <a:pPr lvl="0"/>
            <a:r>
              <a:rPr lang="fr-FR" sz="1200" dirty="0">
                <a:latin typeface="Arial" pitchFamily="34" charset="0"/>
                <a:cs typeface="Arial" pitchFamily="34" charset="0"/>
              </a:rPr>
              <a:t>Réaliser le carré parfait (plein), le carré déstructuré &amp; le carré glamour. </a:t>
            </a:r>
          </a:p>
          <a:p>
            <a:pPr lvl="0"/>
            <a:r>
              <a:rPr lang="fr-FR" sz="1200" dirty="0">
                <a:latin typeface="Arial" pitchFamily="34" charset="0"/>
                <a:cs typeface="Arial" pitchFamily="34" charset="0"/>
              </a:rPr>
              <a:t>Savoir texturiser son carré &amp; le mettre en valeur.</a:t>
            </a:r>
          </a:p>
          <a:p>
            <a:pPr lvl="0"/>
            <a:r>
              <a:rPr lang="fr-FR" sz="1200" dirty="0">
                <a:latin typeface="Arial" pitchFamily="34" charset="0"/>
                <a:cs typeface="Arial" pitchFamily="34" charset="0"/>
              </a:rPr>
              <a:t>Savoir utiliser la technique du carré sur cheveux mouillés &amp; secs.</a:t>
            </a:r>
          </a:p>
          <a:p>
            <a:pPr lvl="0"/>
            <a:r>
              <a:rPr lang="fr-FR" sz="1200" dirty="0">
                <a:latin typeface="Arial" pitchFamily="34" charset="0"/>
                <a:cs typeface="Arial" pitchFamily="34" charset="0"/>
              </a:rPr>
              <a:t>Développer sa créativité &amp; sa touche artistique.</a:t>
            </a:r>
          </a:p>
          <a:p>
            <a:pPr lvl="0"/>
            <a:r>
              <a:rPr lang="fr-FR" sz="1200" dirty="0">
                <a:latin typeface="Arial" pitchFamily="34" charset="0"/>
                <a:cs typeface="Arial" pitchFamily="34" charset="0"/>
              </a:rPr>
              <a:t>Maitriser le diagnostic avant toute réalisation de coupe.  </a:t>
            </a:r>
          </a:p>
          <a:p>
            <a:endParaRPr lang="fr-FR" sz="1200" dirty="0">
              <a:latin typeface="Arial" pitchFamily="34" charset="0"/>
              <a:cs typeface="Arial" pitchFamily="34" charset="0"/>
            </a:endParaRPr>
          </a:p>
        </p:txBody>
      </p:sp>
      <p:sp>
        <p:nvSpPr>
          <p:cNvPr id="8" name="ZoneTexte 7"/>
          <p:cNvSpPr txBox="1"/>
          <p:nvPr/>
        </p:nvSpPr>
        <p:spPr>
          <a:xfrm>
            <a:off x="1763688" y="44624"/>
            <a:ext cx="7056784" cy="2523768"/>
          </a:xfrm>
          <a:prstGeom prst="rect">
            <a:avLst/>
          </a:prstGeom>
          <a:noFill/>
        </p:spPr>
        <p:txBody>
          <a:bodyPr wrap="square" rtlCol="0">
            <a:spAutoFit/>
          </a:bodyPr>
          <a:lstStyle/>
          <a:p>
            <a:pPr algn="ctr"/>
            <a:endParaRPr lang="fr-FR" sz="1600" b="1" dirty="0">
              <a:solidFill>
                <a:srgbClr val="FF0000"/>
              </a:solidFill>
              <a:latin typeface="Arial" pitchFamily="34" charset="0"/>
              <a:cs typeface="Arial" pitchFamily="34" charset="0"/>
            </a:endParaRPr>
          </a:p>
          <a:p>
            <a:pPr algn="ctr"/>
            <a:r>
              <a:rPr lang="fr-FR" sz="1600" b="1" dirty="0">
                <a:solidFill>
                  <a:schemeClr val="bg1"/>
                </a:solidFill>
                <a:latin typeface="Arial" pitchFamily="34" charset="0"/>
                <a:cs typeface="Arial" pitchFamily="34" charset="0"/>
              </a:rPr>
              <a:t>  Coupe Femme </a:t>
            </a:r>
          </a:p>
          <a:p>
            <a:pPr algn="ctr"/>
            <a:endParaRPr lang="fr-FR" sz="1600" b="1" dirty="0">
              <a:solidFill>
                <a:schemeClr val="bg1"/>
              </a:solidFill>
              <a:latin typeface="Arial" pitchFamily="34" charset="0"/>
              <a:cs typeface="Arial" pitchFamily="34" charset="0"/>
            </a:endParaRPr>
          </a:p>
          <a:p>
            <a:pPr algn="ctr"/>
            <a:r>
              <a:rPr lang="fr-FR" sz="1200" b="1" dirty="0">
                <a:solidFill>
                  <a:schemeClr val="bg1"/>
                </a:solidFill>
                <a:latin typeface="Arial" pitchFamily="34" charset="0"/>
                <a:cs typeface="Arial" pitchFamily="34" charset="0"/>
              </a:rPr>
              <a:t>Le Carré Court Tendance 2025</a:t>
            </a:r>
          </a:p>
          <a:p>
            <a:pPr algn="ctr"/>
            <a:r>
              <a:rPr lang="fr-FR" sz="1200" b="1" dirty="0">
                <a:solidFill>
                  <a:schemeClr val="bg1"/>
                </a:solidFill>
                <a:latin typeface="Arial" pitchFamily="34" charset="0"/>
                <a:cs typeface="Arial" pitchFamily="34" charset="0"/>
              </a:rPr>
              <a:t>(déstructuré, parfait &amp; glamour)</a:t>
            </a:r>
          </a:p>
          <a:p>
            <a:pPr algn="ctr"/>
            <a:r>
              <a:rPr lang="fr-FR" sz="1200" b="1" dirty="0">
                <a:solidFill>
                  <a:schemeClr val="bg1"/>
                </a:solidFill>
                <a:latin typeface="Arial" pitchFamily="34" charset="0"/>
                <a:cs typeface="Arial" pitchFamily="34" charset="0"/>
              </a:rPr>
              <a:t> </a:t>
            </a:r>
            <a:r>
              <a:rPr lang="fr-FR" sz="1400" b="1" dirty="0">
                <a:solidFill>
                  <a:schemeClr val="bg1"/>
                </a:solidFill>
                <a:latin typeface="Arial" pitchFamily="34" charset="0"/>
                <a:cs typeface="Arial" pitchFamily="34" charset="0"/>
              </a:rPr>
              <a:t> </a:t>
            </a:r>
          </a:p>
          <a:p>
            <a:pPr algn="ctr"/>
            <a:r>
              <a:rPr lang="fr-FR" sz="1600" b="1" dirty="0">
                <a:solidFill>
                  <a:schemeClr val="accent4"/>
                </a:solidFill>
                <a:latin typeface="Arial" pitchFamily="34" charset="0"/>
                <a:cs typeface="Arial" pitchFamily="34" charset="0"/>
              </a:rPr>
              <a:t>Cindy Segura </a:t>
            </a:r>
          </a:p>
          <a:p>
            <a:pPr algn="ctr"/>
            <a:endParaRPr lang="fr-FR" sz="1600" b="1" dirty="0">
              <a:solidFill>
                <a:schemeClr val="bg1"/>
              </a:solidFill>
              <a:latin typeface="Arial" pitchFamily="34" charset="0"/>
              <a:cs typeface="Arial" pitchFamily="34" charset="0"/>
            </a:endParaRPr>
          </a:p>
          <a:p>
            <a:pPr algn="ctr"/>
            <a:r>
              <a:rPr lang="fr-FR" sz="1200" b="1" dirty="0">
                <a:solidFill>
                  <a:schemeClr val="bg1"/>
                </a:solidFill>
                <a:latin typeface="Arial" pitchFamily="34" charset="0"/>
                <a:cs typeface="Arial" pitchFamily="34" charset="0"/>
              </a:rPr>
              <a:t>320 € net (tête d’étude comprise)</a:t>
            </a:r>
          </a:p>
          <a:p>
            <a:pPr algn="ctr"/>
            <a:endParaRPr lang="fr-FR" sz="1200" b="1" dirty="0">
              <a:solidFill>
                <a:schemeClr val="bg1"/>
              </a:solidFill>
              <a:latin typeface="Arial" pitchFamily="34" charset="0"/>
              <a:cs typeface="Arial" pitchFamily="34" charset="0"/>
            </a:endParaRPr>
          </a:p>
          <a:p>
            <a:pPr algn="ctr"/>
            <a:r>
              <a:rPr lang="fr-FR" sz="1600" b="1" dirty="0">
                <a:solidFill>
                  <a:schemeClr val="bg1"/>
                </a:solidFill>
                <a:latin typeface="Arial" pitchFamily="34" charset="0"/>
                <a:cs typeface="Arial" pitchFamily="34" charset="0"/>
              </a:rPr>
              <a:t>Lundi 24 Mars  </a:t>
            </a:r>
          </a:p>
        </p:txBody>
      </p:sp>
      <p:sp>
        <p:nvSpPr>
          <p:cNvPr id="10" name="AutoShape 2" descr="RÃÂ©sultat de recherche d'images pour &quot;david katchadouria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1" name="AutoShape 4" descr="RÃÂ©sultat de recherche d'images pour &quot;david katchadouria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0482" name="AutoShape 2" descr="Aperçu de l’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0484" name="AutoShape 4" descr="Aperçu de l’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026" name="Picture 2"/>
          <p:cNvPicPr>
            <a:picLocks noChangeAspect="1" noChangeArrowheads="1"/>
          </p:cNvPicPr>
          <p:nvPr/>
        </p:nvPicPr>
        <p:blipFill>
          <a:blip r:embed="rId3" cstate="print"/>
          <a:srcRect l="31754" t="7056" r="2973" b="35316"/>
          <a:stretch>
            <a:fillRect/>
          </a:stretch>
        </p:blipFill>
        <p:spPr bwMode="auto">
          <a:xfrm>
            <a:off x="7750970" y="0"/>
            <a:ext cx="1393030" cy="1844824"/>
          </a:xfrm>
          <a:prstGeom prst="rect">
            <a:avLst/>
          </a:prstGeom>
          <a:ln>
            <a:noFill/>
          </a:ln>
          <a:effectLst>
            <a:softEdge rad="112500"/>
          </a:effectLst>
        </p:spPr>
      </p:pic>
      <p:pic>
        <p:nvPicPr>
          <p:cNvPr id="12" name="Image 11" descr="D:\Downloads\PHOTO-2024-12-02-15-57-38.jpg"/>
          <p:cNvPicPr/>
          <p:nvPr/>
        </p:nvPicPr>
        <p:blipFill>
          <a:blip r:embed="rId4" cstate="print"/>
          <a:srcRect/>
          <a:stretch>
            <a:fillRect/>
          </a:stretch>
        </p:blipFill>
        <p:spPr bwMode="auto">
          <a:xfrm>
            <a:off x="251521" y="692696"/>
            <a:ext cx="2016223" cy="2448272"/>
          </a:xfrm>
          <a:prstGeom prst="rect">
            <a:avLst/>
          </a:prstGeom>
          <a:ln>
            <a:noFill/>
          </a:ln>
          <a:effectLst>
            <a:softEdge rad="112500"/>
          </a:effectLst>
        </p:spPr>
      </p:pic>
      <p:pic>
        <p:nvPicPr>
          <p:cNvPr id="14" name="Image 13" descr="D:\Downloads\PHOTO-2024-12-02-16-12-50.jpg"/>
          <p:cNvPicPr/>
          <p:nvPr/>
        </p:nvPicPr>
        <p:blipFill>
          <a:blip r:embed="rId5" cstate="print"/>
          <a:srcRect/>
          <a:stretch>
            <a:fillRect/>
          </a:stretch>
        </p:blipFill>
        <p:spPr bwMode="auto">
          <a:xfrm>
            <a:off x="179512" y="4653136"/>
            <a:ext cx="2088232" cy="2232248"/>
          </a:xfrm>
          <a:prstGeom prst="rect">
            <a:avLst/>
          </a:prstGeom>
          <a:ln>
            <a:noFill/>
          </a:ln>
          <a:effectLst>
            <a:softEdge rad="112500"/>
          </a:effectLst>
        </p:spPr>
      </p:pic>
      <p:pic>
        <p:nvPicPr>
          <p:cNvPr id="16" name="Image 15" descr="D:\Downloads\PHOTO-2024-12-02-16-13-33.jpg"/>
          <p:cNvPicPr/>
          <p:nvPr/>
        </p:nvPicPr>
        <p:blipFill>
          <a:blip r:embed="rId6" cstate="print"/>
          <a:srcRect l="7441" t="5201" r="10101" b="36934"/>
          <a:stretch>
            <a:fillRect/>
          </a:stretch>
        </p:blipFill>
        <p:spPr bwMode="auto">
          <a:xfrm>
            <a:off x="251520" y="2852936"/>
            <a:ext cx="1944216" cy="1800200"/>
          </a:xfrm>
          <a:prstGeom prst="rect">
            <a:avLst/>
          </a:prstGeom>
          <a:ln>
            <a:noFill/>
          </a:ln>
          <a:effectLst>
            <a:softEdge rad="112500"/>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79304" y="1960379"/>
            <a:ext cx="6085184" cy="4708981"/>
          </a:xfrm>
          <a:prstGeom prst="rect">
            <a:avLst/>
          </a:prstGeom>
          <a:solidFill>
            <a:schemeClr val="bg1"/>
          </a:solidFill>
          <a:ln>
            <a:solidFill>
              <a:schemeClr val="tx1"/>
            </a:solidFill>
          </a:ln>
        </p:spPr>
        <p:txBody>
          <a:bodyPr wrap="square" rtlCol="0">
            <a:spAutoFit/>
          </a:bodyPr>
          <a:lstStyle/>
          <a:p>
            <a:pPr fontAlgn="base"/>
            <a:endParaRPr lang="fr-FR" sz="1200" b="1" u="sng" dirty="0">
              <a:latin typeface="Arial" pitchFamily="34" charset="0"/>
              <a:cs typeface="Arial" pitchFamily="34" charset="0"/>
            </a:endParaRPr>
          </a:p>
          <a:p>
            <a:pPr fontAlgn="base"/>
            <a:r>
              <a:rPr lang="fr-FR" sz="1200" b="1" u="sng" dirty="0">
                <a:latin typeface="Arial" pitchFamily="34" charset="0"/>
                <a:cs typeface="Arial" pitchFamily="34" charset="0"/>
              </a:rPr>
              <a:t>Carole </a:t>
            </a:r>
            <a:r>
              <a:rPr lang="fr-FR" sz="1200" b="1" u="sng" dirty="0" err="1">
                <a:latin typeface="Arial" pitchFamily="34" charset="0"/>
                <a:cs typeface="Arial" pitchFamily="34" charset="0"/>
              </a:rPr>
              <a:t>Robequin</a:t>
            </a:r>
            <a:endParaRPr lang="fr-FR" sz="1200" b="1" u="sng" dirty="0">
              <a:latin typeface="Arial" pitchFamily="34" charset="0"/>
              <a:cs typeface="Arial" pitchFamily="34" charset="0"/>
            </a:endParaRPr>
          </a:p>
          <a:p>
            <a:pPr fontAlgn="base"/>
            <a:endParaRPr lang="fr-FR" sz="1200" b="1" u="sng" dirty="0">
              <a:latin typeface="Arial" pitchFamily="34" charset="0"/>
              <a:cs typeface="Arial" pitchFamily="34" charset="0"/>
            </a:endParaRPr>
          </a:p>
          <a:p>
            <a:pPr fontAlgn="base"/>
            <a:r>
              <a:rPr lang="fr-FR" sz="1200" dirty="0">
                <a:latin typeface="Arial" pitchFamily="34" charset="0"/>
                <a:cs typeface="Arial" pitchFamily="34" charset="0"/>
              </a:rPr>
              <a:t>34 ans d’expérience dans la coiffure, Carole a travaillé 17 ans en Asie où elle a développé un certain nombre de connaissances approfondies.</a:t>
            </a:r>
          </a:p>
          <a:p>
            <a:pPr fontAlgn="base"/>
            <a:r>
              <a:rPr lang="fr-FR" sz="1200" dirty="0">
                <a:latin typeface="Arial" pitchFamily="34" charset="0"/>
                <a:cs typeface="Arial" pitchFamily="34" charset="0"/>
              </a:rPr>
              <a:t>Elle a fait partie durant 8 ans de l’équipe créative L’Oréal Inde.</a:t>
            </a:r>
          </a:p>
          <a:p>
            <a:pPr fontAlgn="base"/>
            <a:r>
              <a:rPr lang="fr-FR" sz="1200" dirty="0">
                <a:latin typeface="Arial" pitchFamily="34" charset="0"/>
                <a:cs typeface="Arial" pitchFamily="34" charset="0"/>
              </a:rPr>
              <a:t>D’abord  manager dans un salon à Pékin – Chine puis consultante formatrice technicienne à Jean Claude Biguine N.Y, puis Manager dans un salon de coiffure à Singapour.</a:t>
            </a:r>
          </a:p>
          <a:p>
            <a:pPr fontAlgn="base"/>
            <a:r>
              <a:rPr lang="fr-FR" sz="1200" dirty="0">
                <a:latin typeface="Arial" pitchFamily="34" charset="0"/>
                <a:cs typeface="Arial" pitchFamily="34" charset="0"/>
              </a:rPr>
              <a:t>Pendant 10 ans assistante de direction &amp; directrice Académique &amp; Artistique de coiffure Jean Claude Biguine Inde.</a:t>
            </a:r>
          </a:p>
          <a:p>
            <a:pPr fontAlgn="base"/>
            <a:r>
              <a:rPr lang="fr-FR" sz="1200" dirty="0">
                <a:latin typeface="Arial" pitchFamily="34" charset="0"/>
                <a:cs typeface="Arial" pitchFamily="34" charset="0"/>
              </a:rPr>
              <a:t>Coiffeuse dans différentes séries télévisées</a:t>
            </a:r>
          </a:p>
          <a:p>
            <a:pPr fontAlgn="base"/>
            <a:r>
              <a:rPr lang="fr-FR" sz="1200" dirty="0">
                <a:latin typeface="Arial" pitchFamily="34" charset="0"/>
                <a:cs typeface="Arial" pitchFamily="34" charset="0"/>
              </a:rPr>
              <a:t>La passion, la vision et la perfection de la coiffure l’ont inspirée à développer un vaste concept d’éducation en coiffure qu’elle vous propose de découvrir durant les stages de coiffure qu’elle a crée pour la France.</a:t>
            </a:r>
          </a:p>
          <a:p>
            <a:pPr fontAlgn="base"/>
            <a:endParaRPr lang="fr-FR" sz="1200" dirty="0">
              <a:latin typeface="Arial" pitchFamily="34" charset="0"/>
              <a:cs typeface="Arial" pitchFamily="34" charset="0"/>
            </a:endParaRPr>
          </a:p>
          <a:p>
            <a:r>
              <a:rPr lang="fr-FR" sz="1200" b="1" u="sng" dirty="0">
                <a:latin typeface="Arial" pitchFamily="34" charset="0"/>
                <a:cs typeface="Arial" pitchFamily="34" charset="0"/>
              </a:rPr>
              <a:t>Programme de formation</a:t>
            </a:r>
            <a:endParaRPr lang="fr-FR" sz="1200" dirty="0"/>
          </a:p>
          <a:p>
            <a:endParaRPr lang="fr-FR" sz="1200" dirty="0"/>
          </a:p>
          <a:p>
            <a:r>
              <a:rPr lang="fr-FR" sz="1200" dirty="0">
                <a:latin typeface="Arial" pitchFamily="34" charset="0"/>
                <a:cs typeface="Arial" pitchFamily="34" charset="0"/>
              </a:rPr>
              <a:t>Placer et organiser les volumes rapidement.</a:t>
            </a:r>
          </a:p>
          <a:p>
            <a:r>
              <a:rPr lang="fr-FR" sz="1200" dirty="0">
                <a:latin typeface="Arial" pitchFamily="34" charset="0"/>
                <a:cs typeface="Arial" pitchFamily="34" charset="0"/>
              </a:rPr>
              <a:t>Savoir être rapide pour les services salons, domaine de la mariée et son entourage familial et amical ainsi que le domicile.</a:t>
            </a:r>
          </a:p>
          <a:p>
            <a:r>
              <a:rPr lang="fr-FR" sz="1200" dirty="0">
                <a:latin typeface="Arial" pitchFamily="34" charset="0"/>
                <a:cs typeface="Arial" pitchFamily="34" charset="0"/>
              </a:rPr>
              <a:t>Savoir  réaliser une construction bouclée.</a:t>
            </a:r>
          </a:p>
          <a:p>
            <a:r>
              <a:rPr lang="fr-FR" sz="1200" dirty="0">
                <a:latin typeface="Arial" pitchFamily="34" charset="0"/>
                <a:cs typeface="Arial" pitchFamily="34" charset="0"/>
              </a:rPr>
              <a:t>Savoir gérer ses produits et son matériel.</a:t>
            </a:r>
          </a:p>
          <a:p>
            <a:r>
              <a:rPr lang="fr-FR" sz="1200" dirty="0">
                <a:latin typeface="Arial" pitchFamily="34" charset="0"/>
                <a:cs typeface="Arial" pitchFamily="34" charset="0"/>
              </a:rPr>
              <a:t>Savoir  gérer sa progression de construction du chignon haut et/ou bas avec des astuces de rapidité entre 30 et 45 minutes.</a:t>
            </a:r>
          </a:p>
        </p:txBody>
      </p:sp>
      <p:sp>
        <p:nvSpPr>
          <p:cNvPr id="8" name="ZoneTexte 7"/>
          <p:cNvSpPr txBox="1"/>
          <p:nvPr/>
        </p:nvSpPr>
        <p:spPr>
          <a:xfrm>
            <a:off x="2195736" y="-144463"/>
            <a:ext cx="6480720" cy="2154436"/>
          </a:xfrm>
          <a:prstGeom prst="rect">
            <a:avLst/>
          </a:prstGeom>
          <a:noFill/>
        </p:spPr>
        <p:txBody>
          <a:bodyPr wrap="square" rtlCol="0">
            <a:spAutoFit/>
          </a:bodyPr>
          <a:lstStyle/>
          <a:p>
            <a:pPr algn="ctr"/>
            <a:endParaRPr lang="fr-FR" sz="1200" b="1" dirty="0">
              <a:solidFill>
                <a:schemeClr val="bg1"/>
              </a:solidFill>
              <a:latin typeface="Arial" pitchFamily="34" charset="0"/>
              <a:cs typeface="Arial" pitchFamily="34" charset="0"/>
            </a:endParaRPr>
          </a:p>
          <a:p>
            <a:pPr algn="ctr"/>
            <a:r>
              <a:rPr lang="fr-FR" sz="1600" b="1" dirty="0">
                <a:solidFill>
                  <a:schemeClr val="bg1"/>
                </a:solidFill>
                <a:latin typeface="Arial" pitchFamily="34" charset="0"/>
                <a:cs typeface="Arial" pitchFamily="34" charset="0"/>
              </a:rPr>
              <a:t>Chignons Coutures  </a:t>
            </a:r>
          </a:p>
          <a:p>
            <a:pPr algn="ctr"/>
            <a:r>
              <a:rPr lang="fr-FR" sz="1200" b="1" dirty="0">
                <a:solidFill>
                  <a:schemeClr val="bg1"/>
                </a:solidFill>
                <a:latin typeface="Arial" pitchFamily="34" charset="0"/>
                <a:cs typeface="Arial" pitchFamily="34" charset="0"/>
              </a:rPr>
              <a:t>(bas, raide &amp; bouclé)</a:t>
            </a:r>
          </a:p>
          <a:p>
            <a:pPr algn="ctr"/>
            <a:endParaRPr lang="fr-FR" sz="1200" b="1" dirty="0">
              <a:solidFill>
                <a:schemeClr val="accent4"/>
              </a:solidFill>
              <a:latin typeface="Arial" pitchFamily="34" charset="0"/>
              <a:cs typeface="Arial" pitchFamily="34" charset="0"/>
            </a:endParaRPr>
          </a:p>
          <a:p>
            <a:pPr algn="ctr"/>
            <a:r>
              <a:rPr lang="fr-FR" sz="1600" b="1" dirty="0">
                <a:solidFill>
                  <a:schemeClr val="accent4"/>
                </a:solidFill>
                <a:latin typeface="Arial" pitchFamily="34" charset="0"/>
                <a:cs typeface="Arial" pitchFamily="34" charset="0"/>
              </a:rPr>
              <a:t>Carole </a:t>
            </a:r>
            <a:r>
              <a:rPr lang="fr-FR" sz="1600" b="1" dirty="0" err="1">
                <a:solidFill>
                  <a:schemeClr val="accent4"/>
                </a:solidFill>
                <a:latin typeface="Arial" pitchFamily="34" charset="0"/>
                <a:cs typeface="Arial" pitchFamily="34" charset="0"/>
              </a:rPr>
              <a:t>Robequin</a:t>
            </a:r>
            <a:endParaRPr lang="fr-FR" sz="1400" b="1" dirty="0">
              <a:solidFill>
                <a:schemeClr val="accent4"/>
              </a:solidFill>
              <a:latin typeface="Arial" pitchFamily="34" charset="0"/>
              <a:cs typeface="Arial" pitchFamily="34" charset="0"/>
            </a:endParaRPr>
          </a:p>
          <a:p>
            <a:pPr algn="ctr"/>
            <a:endParaRPr lang="fr-FR" sz="1200" b="1" dirty="0">
              <a:solidFill>
                <a:schemeClr val="bg1"/>
              </a:solidFill>
              <a:latin typeface="Arial" pitchFamily="34" charset="0"/>
              <a:cs typeface="Arial" pitchFamily="34" charset="0"/>
            </a:endParaRPr>
          </a:p>
          <a:p>
            <a:pPr algn="ctr"/>
            <a:r>
              <a:rPr lang="fr-FR" sz="1200" b="1" dirty="0">
                <a:solidFill>
                  <a:schemeClr val="bg1"/>
                </a:solidFill>
                <a:latin typeface="Arial" pitchFamily="34" charset="0"/>
                <a:cs typeface="Arial" pitchFamily="34" charset="0"/>
              </a:rPr>
              <a:t>260 € net  </a:t>
            </a:r>
            <a:r>
              <a:rPr lang="fr-FR" sz="1200" b="1" dirty="0">
                <a:solidFill>
                  <a:schemeClr val="accent4"/>
                </a:solidFill>
                <a:latin typeface="Arial" pitchFamily="34" charset="0"/>
                <a:cs typeface="Arial" pitchFamily="34" charset="0"/>
              </a:rPr>
              <a:t>ou</a:t>
            </a:r>
            <a:r>
              <a:rPr lang="fr-FR" sz="1200" b="1" dirty="0">
                <a:solidFill>
                  <a:schemeClr val="tx2"/>
                </a:solidFill>
                <a:latin typeface="Arial" pitchFamily="34" charset="0"/>
                <a:cs typeface="Arial" pitchFamily="34" charset="0"/>
              </a:rPr>
              <a:t> </a:t>
            </a:r>
            <a:r>
              <a:rPr lang="fr-FR" sz="1200" b="1" dirty="0">
                <a:solidFill>
                  <a:schemeClr val="bg1"/>
                </a:solidFill>
                <a:latin typeface="Arial" pitchFamily="34" charset="0"/>
                <a:cs typeface="Arial" pitchFamily="34" charset="0"/>
              </a:rPr>
              <a:t>350 € net (tête d’étude comprise)</a:t>
            </a:r>
          </a:p>
          <a:p>
            <a:pPr algn="ctr"/>
            <a:endParaRPr lang="fr-FR" sz="1200" b="1" dirty="0">
              <a:solidFill>
                <a:schemeClr val="bg1"/>
              </a:solidFill>
              <a:latin typeface="Arial" pitchFamily="34" charset="0"/>
              <a:cs typeface="Arial" pitchFamily="34" charset="0"/>
            </a:endParaRPr>
          </a:p>
          <a:p>
            <a:pPr algn="ctr"/>
            <a:r>
              <a:rPr lang="fr-FR" sz="1600" b="1" dirty="0">
                <a:solidFill>
                  <a:schemeClr val="bg1"/>
                </a:solidFill>
                <a:latin typeface="Arial" pitchFamily="34" charset="0"/>
                <a:cs typeface="Arial" pitchFamily="34" charset="0"/>
              </a:rPr>
              <a:t>Lundi 24 Mars </a:t>
            </a:r>
          </a:p>
          <a:p>
            <a:pPr algn="ctr"/>
            <a:r>
              <a:rPr lang="fr-FR" sz="1400" b="1" dirty="0">
                <a:solidFill>
                  <a:schemeClr val="bg1"/>
                </a:solidFill>
                <a:latin typeface="Arial" pitchFamily="34" charset="0"/>
                <a:cs typeface="Arial" pitchFamily="34" charset="0"/>
              </a:rPr>
              <a:t> </a:t>
            </a:r>
          </a:p>
        </p:txBody>
      </p:sp>
      <p:sp>
        <p:nvSpPr>
          <p:cNvPr id="10" name="AutoShape 2" descr="RÃÂ©sultat de recherche d'images pour &quot;david katchadouria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1" name="AutoShape 4" descr="RÃÂ©sultat de recherche d'images pour &quot;david katchadouria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0482" name="AutoShape 2" descr="Aperçu de l’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0484" name="AutoShape 4" descr="Aperçu de l’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026" name="Picture 2"/>
          <p:cNvPicPr>
            <a:picLocks noChangeAspect="1" noChangeArrowheads="1"/>
          </p:cNvPicPr>
          <p:nvPr/>
        </p:nvPicPr>
        <p:blipFill>
          <a:blip r:embed="rId3" cstate="print"/>
          <a:srcRect/>
          <a:stretch>
            <a:fillRect/>
          </a:stretch>
        </p:blipFill>
        <p:spPr bwMode="auto">
          <a:xfrm>
            <a:off x="7959936" y="116632"/>
            <a:ext cx="1184064" cy="1176798"/>
          </a:xfrm>
          <a:prstGeom prst="rect">
            <a:avLst/>
          </a:prstGeom>
          <a:ln>
            <a:noFill/>
          </a:ln>
          <a:effectLst>
            <a:softEdge rad="112500"/>
          </a:effectLst>
        </p:spPr>
      </p:pic>
      <p:pic>
        <p:nvPicPr>
          <p:cNvPr id="12" name="Image 11" descr="D:\Downloads\CHIGNON RAIDE ET BOUCLE (1).jpg"/>
          <p:cNvPicPr/>
          <p:nvPr/>
        </p:nvPicPr>
        <p:blipFill>
          <a:blip r:embed="rId4" cstate="print"/>
          <a:srcRect/>
          <a:stretch>
            <a:fillRect/>
          </a:stretch>
        </p:blipFill>
        <p:spPr bwMode="auto">
          <a:xfrm>
            <a:off x="0" y="3329608"/>
            <a:ext cx="2736304" cy="3528392"/>
          </a:xfrm>
          <a:prstGeom prst="rect">
            <a:avLst/>
          </a:prstGeom>
          <a:ln>
            <a:noFill/>
          </a:ln>
          <a:effectLst>
            <a:softEdge rad="112500"/>
          </a:effectLst>
        </p:spPr>
      </p:pic>
      <p:pic>
        <p:nvPicPr>
          <p:cNvPr id="13" name="Image 12" descr="D:\Downloads\chignon-boule-mariee (1).jpg"/>
          <p:cNvPicPr/>
          <p:nvPr/>
        </p:nvPicPr>
        <p:blipFill>
          <a:blip r:embed="rId5" cstate="print"/>
          <a:srcRect b="26667"/>
          <a:stretch>
            <a:fillRect/>
          </a:stretch>
        </p:blipFill>
        <p:spPr bwMode="auto">
          <a:xfrm>
            <a:off x="395536" y="836712"/>
            <a:ext cx="1979712" cy="2376264"/>
          </a:xfrm>
          <a:prstGeom prst="rect">
            <a:avLst/>
          </a:prstGeom>
          <a:ln>
            <a:noFill/>
          </a:ln>
          <a:effectLst>
            <a:softEdge rad="112500"/>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771800" y="3253040"/>
            <a:ext cx="6264696" cy="3416320"/>
          </a:xfrm>
          <a:prstGeom prst="rect">
            <a:avLst/>
          </a:prstGeom>
          <a:solidFill>
            <a:schemeClr val="bg1"/>
          </a:solidFill>
          <a:ln>
            <a:solidFill>
              <a:schemeClr val="tx1"/>
            </a:solidFill>
          </a:ln>
        </p:spPr>
        <p:txBody>
          <a:bodyPr wrap="square" rtlCol="0">
            <a:spAutoFit/>
          </a:bodyPr>
          <a:lstStyle/>
          <a:p>
            <a:endParaRPr lang="fr-FR" sz="1200" b="1" u="sng" dirty="0">
              <a:latin typeface="Arial" pitchFamily="34" charset="0"/>
              <a:cs typeface="Arial" pitchFamily="34" charset="0"/>
            </a:endParaRPr>
          </a:p>
          <a:p>
            <a:r>
              <a:rPr lang="fr-FR" sz="1200" b="1" u="sng" dirty="0">
                <a:latin typeface="Arial" pitchFamily="34" charset="0"/>
                <a:cs typeface="Arial" pitchFamily="34" charset="0"/>
              </a:rPr>
              <a:t>Stevens </a:t>
            </a:r>
            <a:r>
              <a:rPr lang="fr-FR" sz="1200" b="1" u="sng" dirty="0" err="1">
                <a:latin typeface="Arial" pitchFamily="34" charset="0"/>
                <a:cs typeface="Arial" pitchFamily="34" charset="0"/>
              </a:rPr>
              <a:t>Outh</a:t>
            </a:r>
            <a:endParaRPr lang="fr-FR" sz="1200" b="1" u="sng" dirty="0">
              <a:latin typeface="Arial" pitchFamily="34" charset="0"/>
              <a:cs typeface="Arial" pitchFamily="34" charset="0"/>
            </a:endParaRPr>
          </a:p>
          <a:p>
            <a:endParaRPr lang="fr-FR" sz="1200" b="1" u="sng" dirty="0">
              <a:latin typeface="Arial" pitchFamily="34" charset="0"/>
              <a:cs typeface="Arial" pitchFamily="34" charset="0"/>
            </a:endParaRPr>
          </a:p>
          <a:p>
            <a:r>
              <a:rPr lang="fr-FR" sz="1200" dirty="0">
                <a:latin typeface="Arial" pitchFamily="34" charset="0"/>
                <a:cs typeface="Arial" pitchFamily="34" charset="0"/>
              </a:rPr>
              <a:t>Ancien directeur artistique pour le groupe </a:t>
            </a:r>
            <a:r>
              <a:rPr lang="fr-FR" sz="1200" dirty="0" err="1">
                <a:latin typeface="Arial" pitchFamily="34" charset="0"/>
                <a:cs typeface="Arial" pitchFamily="34" charset="0"/>
              </a:rPr>
              <a:t>Itsi</a:t>
            </a:r>
            <a:r>
              <a:rPr lang="fr-FR" sz="1200" dirty="0">
                <a:latin typeface="Arial" pitchFamily="34" charset="0"/>
                <a:cs typeface="Arial" pitchFamily="34" charset="0"/>
              </a:rPr>
              <a:t>-Ban. </a:t>
            </a:r>
          </a:p>
          <a:p>
            <a:r>
              <a:rPr lang="fr-FR" sz="1200" dirty="0">
                <a:latin typeface="Arial" pitchFamily="34" charset="0"/>
                <a:cs typeface="Arial" pitchFamily="34" charset="0"/>
              </a:rPr>
              <a:t>Coiffeur artistique et formateur pour Schwarzkopf puis pour Wella Professional.</a:t>
            </a:r>
          </a:p>
          <a:p>
            <a:pPr lvl="0" fontAlgn="base">
              <a:spcBef>
                <a:spcPct val="0"/>
              </a:spcBef>
              <a:spcAft>
                <a:spcPct val="0"/>
              </a:spcAft>
            </a:pPr>
            <a:r>
              <a:rPr lang="fr-FR" sz="1200" dirty="0">
                <a:latin typeface="Arial" pitchFamily="34" charset="0"/>
                <a:cs typeface="Arial" pitchFamily="34" charset="0"/>
              </a:rPr>
              <a:t>La vision de son métier est d’écouter, comprendre, accompagner, rendre la beauté accessible à toutes les femmes et les hommes.</a:t>
            </a:r>
          </a:p>
          <a:p>
            <a:pPr fontAlgn="base"/>
            <a:endParaRPr lang="fr-FR" sz="1200" dirty="0">
              <a:latin typeface="Arial" pitchFamily="34" charset="0"/>
              <a:cs typeface="Arial" pitchFamily="34" charset="0"/>
            </a:endParaRPr>
          </a:p>
          <a:p>
            <a:r>
              <a:rPr lang="fr-FR" sz="1200" b="1" u="sng" dirty="0">
                <a:latin typeface="Arial" pitchFamily="34" charset="0"/>
                <a:cs typeface="Arial" pitchFamily="34" charset="0"/>
              </a:rPr>
              <a:t>Programme de formation</a:t>
            </a:r>
          </a:p>
          <a:p>
            <a:endParaRPr lang="fr-FR" sz="1200" b="1" u="sng" dirty="0">
              <a:latin typeface="Arial" pitchFamily="34" charset="0"/>
              <a:cs typeface="Arial" pitchFamily="34" charset="0"/>
            </a:endParaRPr>
          </a:p>
          <a:p>
            <a:pPr lvl="0"/>
            <a:r>
              <a:rPr lang="fr-FR" sz="1200" dirty="0">
                <a:latin typeface="Arial" pitchFamily="34" charset="0"/>
                <a:cs typeface="Arial" pitchFamily="34" charset="0"/>
              </a:rPr>
              <a:t>Découvrir les nouvelles tendances, savoir les maîtriser pour se perfectionner dans les techniques de coupes.</a:t>
            </a:r>
          </a:p>
          <a:p>
            <a:pPr lvl="0"/>
            <a:r>
              <a:rPr lang="fr-FR" sz="1200" dirty="0">
                <a:latin typeface="Arial" pitchFamily="34" charset="0"/>
                <a:cs typeface="Arial" pitchFamily="34" charset="0"/>
              </a:rPr>
              <a:t>Mener à bien tous types de coupes et coiffures mode et tendance selon la morphopsychologie &amp; le visagisme de la cliente pour pouvoir répondre à ses attentes.</a:t>
            </a:r>
          </a:p>
          <a:p>
            <a:pPr lvl="0"/>
            <a:r>
              <a:rPr lang="fr-FR" sz="1200" dirty="0">
                <a:latin typeface="Arial" pitchFamily="34" charset="0"/>
                <a:cs typeface="Arial" pitchFamily="34" charset="0"/>
              </a:rPr>
              <a:t>Travailler les formes, les volumes, la texturisation, les angles, les longueurs selon la coiffure désirée.</a:t>
            </a:r>
          </a:p>
          <a:p>
            <a:pPr lvl="0"/>
            <a:r>
              <a:rPr lang="fr-FR" sz="1200" dirty="0">
                <a:latin typeface="Arial" pitchFamily="34" charset="0"/>
                <a:cs typeface="Arial" pitchFamily="34" charset="0"/>
              </a:rPr>
              <a:t>Gagner en assurance et en rapidité.</a:t>
            </a:r>
          </a:p>
          <a:p>
            <a:pPr lvl="0"/>
            <a:endParaRPr lang="fr-FR" sz="1200" dirty="0">
              <a:latin typeface="Arial" pitchFamily="34" charset="0"/>
              <a:cs typeface="Arial" pitchFamily="34" charset="0"/>
            </a:endParaRPr>
          </a:p>
        </p:txBody>
      </p:sp>
      <p:sp>
        <p:nvSpPr>
          <p:cNvPr id="8" name="ZoneTexte 7"/>
          <p:cNvSpPr txBox="1"/>
          <p:nvPr/>
        </p:nvSpPr>
        <p:spPr>
          <a:xfrm>
            <a:off x="1763688" y="44624"/>
            <a:ext cx="7056784" cy="2769989"/>
          </a:xfrm>
          <a:prstGeom prst="rect">
            <a:avLst/>
          </a:prstGeom>
          <a:noFill/>
        </p:spPr>
        <p:txBody>
          <a:bodyPr wrap="square" rtlCol="0">
            <a:spAutoFit/>
          </a:bodyPr>
          <a:lstStyle/>
          <a:p>
            <a:pPr algn="ctr"/>
            <a:endParaRPr lang="fr-FR" sz="1600" b="1" dirty="0">
              <a:solidFill>
                <a:srgbClr val="FF0000"/>
              </a:solidFill>
              <a:latin typeface="Arial" pitchFamily="34" charset="0"/>
              <a:cs typeface="Arial" pitchFamily="34" charset="0"/>
            </a:endParaRPr>
          </a:p>
          <a:p>
            <a:pPr algn="ctr"/>
            <a:r>
              <a:rPr lang="fr-FR" sz="1600" b="1" dirty="0">
                <a:solidFill>
                  <a:schemeClr val="bg1"/>
                </a:solidFill>
                <a:latin typeface="Arial" pitchFamily="34" charset="0"/>
                <a:cs typeface="Arial" pitchFamily="34" charset="0"/>
              </a:rPr>
              <a:t> </a:t>
            </a:r>
            <a:r>
              <a:rPr lang="fr-FR" sz="1600" b="1" dirty="0">
                <a:solidFill>
                  <a:schemeClr val="accent4"/>
                </a:solidFill>
                <a:latin typeface="Arial" pitchFamily="34" charset="0"/>
                <a:cs typeface="Arial" pitchFamily="34" charset="0"/>
              </a:rPr>
              <a:t>MASTER</a:t>
            </a:r>
            <a:r>
              <a:rPr lang="fr-FR" sz="1600" b="1" dirty="0">
                <a:solidFill>
                  <a:srgbClr val="FFC000"/>
                </a:solidFill>
                <a:latin typeface="Arial" pitchFamily="34" charset="0"/>
                <a:cs typeface="Arial" pitchFamily="34" charset="0"/>
              </a:rPr>
              <a:t> </a:t>
            </a:r>
            <a:r>
              <a:rPr lang="fr-FR" sz="1600" b="1" dirty="0">
                <a:solidFill>
                  <a:schemeClr val="accent4"/>
                </a:solidFill>
                <a:latin typeface="Arial" pitchFamily="34" charset="0"/>
                <a:cs typeface="Arial" pitchFamily="34" charset="0"/>
              </a:rPr>
              <a:t>CLASS</a:t>
            </a:r>
            <a:r>
              <a:rPr lang="fr-FR" sz="1600" b="1" dirty="0">
                <a:solidFill>
                  <a:srgbClr val="FFC000"/>
                </a:solidFill>
                <a:latin typeface="Arial" pitchFamily="34" charset="0"/>
                <a:cs typeface="Arial" pitchFamily="34" charset="0"/>
              </a:rPr>
              <a:t> </a:t>
            </a:r>
          </a:p>
          <a:p>
            <a:pPr algn="ctr"/>
            <a:endParaRPr lang="fr-FR" sz="1600" b="1" dirty="0">
              <a:solidFill>
                <a:srgbClr val="FFC000"/>
              </a:solidFill>
              <a:latin typeface="Arial" pitchFamily="34" charset="0"/>
              <a:cs typeface="Arial" pitchFamily="34" charset="0"/>
            </a:endParaRPr>
          </a:p>
          <a:p>
            <a:pPr algn="ctr"/>
            <a:r>
              <a:rPr lang="fr-FR" sz="1600" b="1" dirty="0">
                <a:solidFill>
                  <a:schemeClr val="bg1"/>
                </a:solidFill>
                <a:latin typeface="Arial" pitchFamily="34" charset="0"/>
                <a:cs typeface="Arial" pitchFamily="34" charset="0"/>
              </a:rPr>
              <a:t>Coupe Femme </a:t>
            </a:r>
          </a:p>
          <a:p>
            <a:pPr algn="ctr"/>
            <a:r>
              <a:rPr lang="fr-FR" sz="1200" b="1" dirty="0">
                <a:solidFill>
                  <a:schemeClr val="bg1"/>
                </a:solidFill>
                <a:latin typeface="Arial" pitchFamily="34" charset="0"/>
                <a:cs typeface="Arial" pitchFamily="34" charset="0"/>
              </a:rPr>
              <a:t>     (Fusion </a:t>
            </a:r>
            <a:r>
              <a:rPr lang="fr-FR" sz="1200" b="1" dirty="0" err="1">
                <a:solidFill>
                  <a:schemeClr val="bg1"/>
                </a:solidFill>
                <a:latin typeface="Arial" pitchFamily="34" charset="0"/>
                <a:cs typeface="Arial" pitchFamily="34" charset="0"/>
              </a:rPr>
              <a:t>Cut</a:t>
            </a:r>
            <a:r>
              <a:rPr lang="fr-FR" sz="1200" b="1" dirty="0">
                <a:solidFill>
                  <a:schemeClr val="bg1"/>
                </a:solidFill>
                <a:latin typeface="Arial" pitchFamily="34" charset="0"/>
                <a:cs typeface="Arial" pitchFamily="34" charset="0"/>
              </a:rPr>
              <a:t> )</a:t>
            </a:r>
          </a:p>
          <a:p>
            <a:pPr algn="ctr"/>
            <a:r>
              <a:rPr lang="fr-FR" sz="1400" b="1" dirty="0">
                <a:solidFill>
                  <a:schemeClr val="bg1"/>
                </a:solidFill>
                <a:latin typeface="Arial" pitchFamily="34" charset="0"/>
                <a:cs typeface="Arial" pitchFamily="34" charset="0"/>
              </a:rPr>
              <a:t> </a:t>
            </a:r>
          </a:p>
          <a:p>
            <a:pPr algn="ctr"/>
            <a:r>
              <a:rPr lang="fr-FR" sz="1600" b="1" dirty="0">
                <a:solidFill>
                  <a:schemeClr val="accent4"/>
                </a:solidFill>
                <a:latin typeface="Arial" pitchFamily="34" charset="0"/>
                <a:cs typeface="Arial" pitchFamily="34" charset="0"/>
              </a:rPr>
              <a:t>Stevens </a:t>
            </a:r>
            <a:r>
              <a:rPr lang="fr-FR" sz="1600" b="1" dirty="0" err="1">
                <a:solidFill>
                  <a:schemeClr val="accent4"/>
                </a:solidFill>
                <a:latin typeface="Arial" pitchFamily="34" charset="0"/>
                <a:cs typeface="Arial" pitchFamily="34" charset="0"/>
              </a:rPr>
              <a:t>Outh</a:t>
            </a:r>
            <a:endParaRPr lang="fr-FR" sz="1600" b="1" dirty="0">
              <a:solidFill>
                <a:schemeClr val="accent4"/>
              </a:solidFill>
              <a:latin typeface="Arial" pitchFamily="34" charset="0"/>
              <a:cs typeface="Arial" pitchFamily="34" charset="0"/>
            </a:endParaRPr>
          </a:p>
          <a:p>
            <a:pPr algn="ctr"/>
            <a:endParaRPr lang="fr-FR" sz="1600" b="1" dirty="0">
              <a:solidFill>
                <a:schemeClr val="bg1"/>
              </a:solidFill>
              <a:latin typeface="Arial" pitchFamily="34" charset="0"/>
              <a:cs typeface="Arial" pitchFamily="34" charset="0"/>
            </a:endParaRPr>
          </a:p>
          <a:p>
            <a:pPr algn="ctr"/>
            <a:r>
              <a:rPr lang="fr-FR" sz="1200" b="1" dirty="0">
                <a:solidFill>
                  <a:schemeClr val="bg1"/>
                </a:solidFill>
                <a:latin typeface="Arial" pitchFamily="34" charset="0"/>
                <a:cs typeface="Arial" pitchFamily="34" charset="0"/>
              </a:rPr>
              <a:t>330 € net  (tête d’étude comprise)</a:t>
            </a:r>
          </a:p>
          <a:p>
            <a:pPr algn="ctr"/>
            <a:r>
              <a:rPr lang="fr-FR" sz="1200" b="1" dirty="0">
                <a:solidFill>
                  <a:schemeClr val="bg1"/>
                </a:solidFill>
                <a:latin typeface="Arial" pitchFamily="34" charset="0"/>
                <a:cs typeface="Arial" pitchFamily="34" charset="0"/>
              </a:rPr>
              <a:t>  </a:t>
            </a:r>
            <a:endParaRPr lang="fr-FR" sz="1600" b="1" dirty="0">
              <a:solidFill>
                <a:schemeClr val="bg1"/>
              </a:solidFill>
              <a:latin typeface="Arial" pitchFamily="34" charset="0"/>
              <a:cs typeface="Arial" pitchFamily="34" charset="0"/>
            </a:endParaRPr>
          </a:p>
          <a:p>
            <a:pPr algn="ctr"/>
            <a:endParaRPr lang="fr-FR" sz="1200" b="1" dirty="0">
              <a:solidFill>
                <a:schemeClr val="bg1"/>
              </a:solidFill>
              <a:latin typeface="Arial" pitchFamily="34" charset="0"/>
              <a:cs typeface="Arial" pitchFamily="34" charset="0"/>
            </a:endParaRPr>
          </a:p>
          <a:p>
            <a:pPr algn="ctr"/>
            <a:r>
              <a:rPr lang="fr-FR" sz="1600" b="1" dirty="0">
                <a:solidFill>
                  <a:schemeClr val="bg1"/>
                </a:solidFill>
                <a:latin typeface="Arial" pitchFamily="34" charset="0"/>
                <a:cs typeface="Arial" pitchFamily="34" charset="0"/>
              </a:rPr>
              <a:t>Lundi 31 Mars </a:t>
            </a:r>
          </a:p>
        </p:txBody>
      </p:sp>
      <p:sp>
        <p:nvSpPr>
          <p:cNvPr id="10" name="AutoShape 2" descr="RÃÂ©sultat de recherche d'images pour &quot;david katchadouria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1" name="AutoShape 4" descr="RÃÂ©sultat de recherche d'images pour &quot;david katchadouria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0482" name="AutoShape 2" descr="Aperçu de l’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0484" name="AutoShape 4" descr="Aperçu de l’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58370" name="Picture 2"/>
          <p:cNvPicPr>
            <a:picLocks noChangeAspect="1" noChangeArrowheads="1"/>
          </p:cNvPicPr>
          <p:nvPr/>
        </p:nvPicPr>
        <p:blipFill>
          <a:blip r:embed="rId3" cstate="print"/>
          <a:srcRect l="12969" t="6666" r="28671" b="3333"/>
          <a:stretch>
            <a:fillRect/>
          </a:stretch>
        </p:blipFill>
        <p:spPr bwMode="auto">
          <a:xfrm>
            <a:off x="7847856" y="44624"/>
            <a:ext cx="1296144" cy="1944216"/>
          </a:xfrm>
          <a:prstGeom prst="rect">
            <a:avLst/>
          </a:prstGeom>
          <a:ln>
            <a:noFill/>
          </a:ln>
          <a:effectLst>
            <a:softEdge rad="112500"/>
          </a:effectLst>
        </p:spPr>
      </p:pic>
      <p:pic>
        <p:nvPicPr>
          <p:cNvPr id="12" name="Image 11" descr="D:\Downloads\PHOTO-2024-10-23-17-41-41.jpg"/>
          <p:cNvPicPr/>
          <p:nvPr/>
        </p:nvPicPr>
        <p:blipFill>
          <a:blip r:embed="rId4" cstate="print"/>
          <a:srcRect l="9175" r="2129" b="35904"/>
          <a:stretch>
            <a:fillRect/>
          </a:stretch>
        </p:blipFill>
        <p:spPr bwMode="auto">
          <a:xfrm>
            <a:off x="323528" y="4260329"/>
            <a:ext cx="2088232" cy="2265015"/>
          </a:xfrm>
          <a:prstGeom prst="rect">
            <a:avLst/>
          </a:prstGeom>
          <a:ln>
            <a:noFill/>
          </a:ln>
          <a:effectLst>
            <a:softEdge rad="112500"/>
          </a:effectLst>
        </p:spPr>
      </p:pic>
      <p:pic>
        <p:nvPicPr>
          <p:cNvPr id="13" name="Image 12" descr="D:\Downloads\PHOTO-2024-10-23-17-41-42.jpg"/>
          <p:cNvPicPr/>
          <p:nvPr/>
        </p:nvPicPr>
        <p:blipFill>
          <a:blip r:embed="rId5" cstate="print"/>
          <a:srcRect l="13708" r="10256" b="25960"/>
          <a:stretch>
            <a:fillRect/>
          </a:stretch>
        </p:blipFill>
        <p:spPr bwMode="auto">
          <a:xfrm>
            <a:off x="323528" y="1052736"/>
            <a:ext cx="1872208" cy="2736304"/>
          </a:xfrm>
          <a:prstGeom prst="rect">
            <a:avLst/>
          </a:prstGeom>
          <a:ln>
            <a:noFill/>
          </a:ln>
          <a:effectLst>
            <a:softEdge rad="112500"/>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43808" y="2636326"/>
            <a:ext cx="6033631" cy="3231654"/>
          </a:xfrm>
          <a:prstGeom prst="rect">
            <a:avLst/>
          </a:prstGeom>
          <a:solidFill>
            <a:schemeClr val="bg1"/>
          </a:solidFill>
          <a:ln>
            <a:solidFill>
              <a:schemeClr val="tx1"/>
            </a:solidFill>
          </a:ln>
        </p:spPr>
        <p:txBody>
          <a:bodyPr wrap="square" rtlCol="0">
            <a:spAutoFit/>
          </a:bodyPr>
          <a:lstStyle/>
          <a:p>
            <a:pPr fontAlgn="base"/>
            <a:endParaRPr lang="fr-FR" sz="1200" b="1" u="sng" dirty="0">
              <a:latin typeface="Arial" pitchFamily="34" charset="0"/>
              <a:cs typeface="Arial" pitchFamily="34" charset="0"/>
            </a:endParaRPr>
          </a:p>
          <a:p>
            <a:pPr fontAlgn="base"/>
            <a:r>
              <a:rPr lang="fr-FR" sz="1200" b="1" u="sng" dirty="0">
                <a:latin typeface="Arial" pitchFamily="34" charset="0"/>
                <a:cs typeface="Arial" pitchFamily="34" charset="0"/>
              </a:rPr>
              <a:t>Marjorie </a:t>
            </a:r>
            <a:r>
              <a:rPr lang="fr-FR" sz="1200" b="1" u="sng" dirty="0" err="1">
                <a:latin typeface="Arial" pitchFamily="34" charset="0"/>
                <a:cs typeface="Arial" pitchFamily="34" charset="0"/>
              </a:rPr>
              <a:t>Pometti</a:t>
            </a:r>
            <a:endParaRPr lang="fr-FR" sz="1200" b="1" u="sng" dirty="0">
              <a:latin typeface="Arial" pitchFamily="34" charset="0"/>
              <a:cs typeface="Arial" pitchFamily="34" charset="0"/>
            </a:endParaRPr>
          </a:p>
          <a:p>
            <a:pPr fontAlgn="base"/>
            <a:endParaRPr lang="fr-FR" sz="1200" b="1" u="sng" dirty="0">
              <a:latin typeface="Arial" pitchFamily="34" charset="0"/>
              <a:cs typeface="Arial" pitchFamily="34" charset="0"/>
            </a:endParaRPr>
          </a:p>
          <a:p>
            <a:r>
              <a:rPr lang="fr-FR" sz="1200" dirty="0">
                <a:latin typeface="Arial" pitchFamily="34" charset="0"/>
                <a:cs typeface="Arial" pitchFamily="34" charset="0"/>
              </a:rPr>
              <a:t>14 ans d’expérience dans les métiers de la coiffure, titulaire du Brevet de Maitrise III, formation en </a:t>
            </a:r>
            <a:r>
              <a:rPr lang="fr-FR" sz="1200" dirty="0" err="1">
                <a:latin typeface="Arial" pitchFamily="34" charset="0"/>
                <a:cs typeface="Arial" pitchFamily="34" charset="0"/>
              </a:rPr>
              <a:t>morphovisagisme</a:t>
            </a:r>
            <a:r>
              <a:rPr lang="fr-FR" sz="1200" dirty="0">
                <a:latin typeface="Arial" pitchFamily="34" charset="0"/>
                <a:cs typeface="Arial" pitchFamily="34" charset="0"/>
              </a:rPr>
              <a:t>, relooking, dernière tendance coloration et coupe.</a:t>
            </a:r>
          </a:p>
          <a:p>
            <a:r>
              <a:rPr lang="fr-FR" sz="1200" dirty="0">
                <a:latin typeface="Arial" pitchFamily="34" charset="0"/>
                <a:cs typeface="Arial" pitchFamily="34" charset="0"/>
              </a:rPr>
              <a:t>Enseignante en école privée de coiffure pendant 4 ans, aujourd’hui formatrice en son nom, ainsi que pour des maisons de produits et gérante de son salon de coiffure.</a:t>
            </a:r>
          </a:p>
          <a:p>
            <a:pPr fontAlgn="base"/>
            <a:endParaRPr lang="fr-FR" sz="1200" b="1" u="sng" dirty="0">
              <a:latin typeface="Arial" pitchFamily="34" charset="0"/>
              <a:cs typeface="Arial" pitchFamily="34" charset="0"/>
            </a:endParaRPr>
          </a:p>
          <a:p>
            <a:r>
              <a:rPr lang="fr-FR" sz="1200" b="1" u="sng" dirty="0">
                <a:latin typeface="Arial" pitchFamily="34" charset="0"/>
                <a:cs typeface="Arial" pitchFamily="34" charset="0"/>
              </a:rPr>
              <a:t>Programme de formation</a:t>
            </a:r>
          </a:p>
          <a:p>
            <a:endParaRPr lang="fr-FR" sz="1200" b="1" u="sng" dirty="0">
              <a:latin typeface="Arial" pitchFamily="34" charset="0"/>
              <a:cs typeface="Arial" pitchFamily="34" charset="0"/>
            </a:endParaRPr>
          </a:p>
          <a:p>
            <a:r>
              <a:rPr lang="fr-FR" sz="1200" dirty="0">
                <a:latin typeface="Arial" pitchFamily="34" charset="0"/>
                <a:cs typeface="Arial" pitchFamily="34" charset="0"/>
              </a:rPr>
              <a:t>Maitriser la technique du Head Spa Japonais.</a:t>
            </a:r>
          </a:p>
          <a:p>
            <a:r>
              <a:rPr lang="fr-FR" sz="1200" dirty="0">
                <a:latin typeface="Arial" pitchFamily="34" charset="0"/>
                <a:cs typeface="Arial" pitchFamily="34" charset="0"/>
              </a:rPr>
              <a:t>Proposer un service adapté aux besoins de la clientèle.</a:t>
            </a:r>
          </a:p>
          <a:p>
            <a:r>
              <a:rPr lang="fr-FR" sz="1200" dirty="0">
                <a:latin typeface="Arial" pitchFamily="34" charset="0"/>
                <a:cs typeface="Arial" pitchFamily="34" charset="0"/>
              </a:rPr>
              <a:t>Maitriser les différents points de pression.</a:t>
            </a:r>
          </a:p>
          <a:p>
            <a:r>
              <a:rPr lang="fr-FR" sz="1200" dirty="0">
                <a:latin typeface="Arial" pitchFamily="34" charset="0"/>
                <a:cs typeface="Arial" pitchFamily="34" charset="0"/>
              </a:rPr>
              <a:t>Maitriser les différentes techniques de massages.</a:t>
            </a:r>
          </a:p>
          <a:p>
            <a:r>
              <a:rPr lang="fr-FR" sz="1200" dirty="0">
                <a:latin typeface="Arial" pitchFamily="34" charset="0"/>
                <a:cs typeface="Arial" pitchFamily="34" charset="0"/>
              </a:rPr>
              <a:t>Etudier les différents types de produits adaptés aux divers types de cheveux et cuirs chevelus pour élaborer des protocoles de soins personnalisés en fonction des clients.</a:t>
            </a:r>
          </a:p>
          <a:p>
            <a:endParaRPr lang="fr-FR" sz="1200" dirty="0">
              <a:latin typeface="Arial" pitchFamily="34" charset="0"/>
              <a:cs typeface="Arial" pitchFamily="34" charset="0"/>
            </a:endParaRPr>
          </a:p>
        </p:txBody>
      </p:sp>
      <p:sp>
        <p:nvSpPr>
          <p:cNvPr id="10" name="AutoShape 2" descr="RÃÂ©sultat de recherche d'images pour &quot;david katchadouria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1" name="AutoShape 4" descr="RÃÂ©sultat de recherche d'images pour &quot;david katchadouria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49154" name="AutoShape 2" descr="https://attachment.outlook.live.net/owa/MSA%3Amuriel.dalla-costa%40hotmail.fr/service.svc/s/GetAttachmentThumbnail?id=AQMkADAwATZiZmYAZC1jODNmLTJjNTgtMDACLTAwCgBGAAAD6ytPnuv4LE6q3CGOz3R0AHsHADiv5444FK1Nqsnuasjp124AAAIBDAAAADiv5444FK1Nqsnuasjp124ABGdfbCQAAAABEgAQACv3zpOHQt9Lgw9YQKP8gUQ%3D&amp;thumbnailType=2&amp;isc=1&amp;token=eyJhbGciOiJSUzI1NiIsImtpZCI6IjMwODE3OUNFNUY0QjUyRTc4QjJEQjg5NjZCQUY0RUNDMzcyN0FFRUUiLCJ0eXAiOiJKV1QiLCJ4NXQiOiJNSUY1emw5TFV1ZUxMYmlXYTY5T3pEY25ydTQifQ.eyJvcmlnaW4iOiJodHRwczovL291dGxvb2subGl2ZS5jb20iLCJ1YyI6IjZlYTBkZmJkM2VjZjQ4ZTBiY2NjMTNlODU4NmUzZTJkIiwidmVyIjoiRXhjaGFuZ2UuQ2FsbGJhY2suVjEiLCJhcHBjdHhzZW5kZXIiOiJPd2FEb3dubG9hZEA4NGRmOWU3Zi1lOWY2LTQwYWYtYjQzNS1hYWFhYWFhYWFhYWEiLCJpc3NyaW5nIjoiV1ciLCJhcHBjdHgiOiJ7XCJtc2V4Y2hwcm90XCI6XCJvd2FcIixcInB1aWRcIjpcIjE4OTk5NDY1Njc0NzgzNjBcIixcInNjb3BlXCI6XCJPd2FEb3dubG9hZFwiLFwib2lkXCI6XCIwMDA2YmZmZC1jODNmLTJjNTgtMDAwMC0wMDAwMDAwMDAwMDBcIixcInByaW1hcnlzaWRcIjpcIlMtMS0yODI3LTQ0MjM2NS0zMzU5NTgzMzIwXCJ9IiwibmJmIjoxNjIxMzYyOTU2LCJleHAiOjE2MjEzNjM1NTYsImlzcyI6IjAwMDAwMDAyLTAwMDAtMGZmMS1jZTAwLTAwMDAwMDAwMDAwMEA4NGRmOWU3Zi1lOWY2LTQwYWYtYjQzNS1hYWFhYWFhYWFhYWEiLCJhdWQiOiIwMDAwMDAwMi0wMDAwLTBmZjEtY2UwMC0wMDAwMDAwMDAwMDAvYXR0YWNobWVudC5vdXRsb29rLmxpdmUubmV0QDg0ZGY5ZTdmLWU5ZjYtNDBhZi1iNDM1LWFhYWFhYWFhYWFhYSIsImhhcHAiOiJvd2EifQ.TJzn-bA4C167jU-vEL3crPmksW783QJpgkHPtzG9638bitajguhP6UF5X-fpkOtmdrCdCsmLuyLRueFe4kPS9275cBPURD6_-kSfLUy3TVKIm1EZNxJoPkCIdAAIbWaCr6ogA-Zo1rz5qc2oFA4_Dr8NVgs4vBspibMfEPeNehqFyrCxaAMFS9H08S_aOPrzLAb7uoIRaOtGMtPhz9rePyx82QPUqRsHAKOrZxJDEHhMWal5sAoN7tLd6w0-aFhkC7dn4agN7RmPQAyfCekSFiB9yu2WKCOcMxT5W7N2VHG6uudF9U4iG4U76eKl2_O6oL-K6Y1xm6xVyQmaHMgXOQ&amp;X-OWA-CANARY=ZBJU00UopkW5i2jacPc5NVASLMkrGtkYGP94AyOQA_7yVpQngzoPJ-lXZUDKdsD4eh4DC9yGTEo.&amp;owa=outlook.live.com&amp;scriptVer=20210517003.01&amp;animation=tru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49156" name="AutoShape 4" descr="https://attachment.outlook.live.net/owa/MSA%3Amuriel.dalla-costa%40hotmail.fr/service.svc/s/GetAttachmentThumbnail?id=AQMkADAwATZiZmYAZC1jODNmLTJjNTgtMDACLTAwCgBGAAAD6ytPnuv4LE6q3CGOz3R0AHsHADiv5444FK1Nqsnuasjp124AAAIBDAAAADiv5444FK1Nqsnuasjp124ABGdfbCQAAAABEgAQACv3zpOHQt9Lgw9YQKP8gUQ%3D&amp;thumbnailType=2&amp;isc=1&amp;token=eyJhbGciOiJSUzI1NiIsImtpZCI6IjMwODE3OUNFNUY0QjUyRTc4QjJEQjg5NjZCQUY0RUNDMzcyN0FFRUUiLCJ0eXAiOiJKV1QiLCJ4NXQiOiJNSUY1emw5TFV1ZUxMYmlXYTY5T3pEY25ydTQifQ.eyJvcmlnaW4iOiJodHRwczovL291dGxvb2subGl2ZS5jb20iLCJ1YyI6IjZlYTBkZmJkM2VjZjQ4ZTBiY2NjMTNlODU4NmUzZTJkIiwidmVyIjoiRXhjaGFuZ2UuQ2FsbGJhY2suVjEiLCJhcHBjdHhzZW5kZXIiOiJPd2FEb3dubG9hZEA4NGRmOWU3Zi1lOWY2LTQwYWYtYjQzNS1hYWFhYWFhYWFhYWEiLCJpc3NyaW5nIjoiV1ciLCJhcHBjdHgiOiJ7XCJtc2V4Y2hwcm90XCI6XCJvd2FcIixcInB1aWRcIjpcIjE4OTk5NDY1Njc0NzgzNjBcIixcInNjb3BlXCI6XCJPd2FEb3dubG9hZFwiLFwib2lkXCI6XCIwMDA2YmZmZC1jODNmLTJjNTgtMDAwMC0wMDAwMDAwMDAwMDBcIixcInByaW1hcnlzaWRcIjpcIlMtMS0yODI3LTQ0MjM2NS0zMzU5NTgzMzIwXCJ9IiwibmJmIjoxNjIxMzYyOTU2LCJleHAiOjE2MjEzNjM1NTYsImlzcyI6IjAwMDAwMDAyLTAwMDAtMGZmMS1jZTAwLTAwMDAwMDAwMDAwMEA4NGRmOWU3Zi1lOWY2LTQwYWYtYjQzNS1hYWFhYWFhYWFhYWEiLCJhdWQiOiIwMDAwMDAwMi0wMDAwLTBmZjEtY2UwMC0wMDAwMDAwMDAwMDAvYXR0YWNobWVudC5vdXRsb29rLmxpdmUubmV0QDg0ZGY5ZTdmLWU5ZjYtNDBhZi1iNDM1LWFhYWFhYWFhYWFhYSIsImhhcHAiOiJvd2EifQ.TJzn-bA4C167jU-vEL3crPmksW783QJpgkHPtzG9638bitajguhP6UF5X-fpkOtmdrCdCsmLuyLRueFe4kPS9275cBPURD6_-kSfLUy3TVKIm1EZNxJoPkCIdAAIbWaCr6ogA-Zo1rz5qc2oFA4_Dr8NVgs4vBspibMfEPeNehqFyrCxaAMFS9H08S_aOPrzLAb7uoIRaOtGMtPhz9rePyx82QPUqRsHAKOrZxJDEHhMWal5sAoN7tLd6w0-aFhkC7dn4agN7RmPQAyfCekSFiB9yu2WKCOcMxT5W7N2VHG6uudF9U4iG4U76eKl2_O6oL-K6Y1xm6xVyQmaHMgXOQ&amp;X-OWA-CANARY=ZBJU00UopkW5i2jacPc5NVASLMkrGtkYGP94AyOQA_7yVpQngzoPJ-lXZUDKdsD4eh4DC9yGTEo.&amp;owa=outlook.live.com&amp;scriptVer=20210517003.01&amp;animation=tru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49158" name="AutoShape 6" descr="https://attachment.outlook.live.net/owa/MSA%3Amuriel.dalla-costa%40hotmail.fr/service.svc/s/GetAttachmentThumbnail?id=AQMkADAwATZiZmYAZC1jODNmLTJjNTgtMDACLTAwCgBGAAAD6ytPnuv4LE6q3CGOz3R0AHsHADiv5444FK1Nqsnuasjp124AAAIBDAAAADiv5444FK1Nqsnuasjp124ABGdfbCQAAAABEgAQACv3zpOHQt9Lgw9YQKP8gUQ%3D&amp;thumbnailType=2&amp;isc=1&amp;token=eyJhbGciOiJSUzI1NiIsImtpZCI6IjMwODE3OUNFNUY0QjUyRTc4QjJEQjg5NjZCQUY0RUNDMzcyN0FFRUUiLCJ0eXAiOiJKV1QiLCJ4NXQiOiJNSUY1emw5TFV1ZUxMYmlXYTY5T3pEY25ydTQifQ.eyJvcmlnaW4iOiJodHRwczovL291dGxvb2subGl2ZS5jb20iLCJ1YyI6IjZlYTBkZmJkM2VjZjQ4ZTBiY2NjMTNlODU4NmUzZTJkIiwidmVyIjoiRXhjaGFuZ2UuQ2FsbGJhY2suVjEiLCJhcHBjdHhzZW5kZXIiOiJPd2FEb3dubG9hZEA4NGRmOWU3Zi1lOWY2LTQwYWYtYjQzNS1hYWFhYWFhYWFhYWEiLCJpc3NyaW5nIjoiV1ciLCJhcHBjdHgiOiJ7XCJtc2V4Y2hwcm90XCI6XCJvd2FcIixcInB1aWRcIjpcIjE4OTk5NDY1Njc0NzgzNjBcIixcInNjb3BlXCI6XCJPd2FEb3dubG9hZFwiLFwib2lkXCI6XCIwMDA2YmZmZC1jODNmLTJjNTgtMDAwMC0wMDAwMDAwMDAwMDBcIixcInByaW1hcnlzaWRcIjpcIlMtMS0yODI3LTQ0MjM2NS0zMzU5NTgzMzIwXCJ9IiwibmJmIjoxNjIxMzYyOTU2LCJleHAiOjE2MjEzNjM1NTYsImlzcyI6IjAwMDAwMDAyLTAwMDAtMGZmMS1jZTAwLTAwMDAwMDAwMDAwMEA4NGRmOWU3Zi1lOWY2LTQwYWYtYjQzNS1hYWFhYWFhYWFhYWEiLCJhdWQiOiIwMDAwMDAwMi0wMDAwLTBmZjEtY2UwMC0wMDAwMDAwMDAwMDAvYXR0YWNobWVudC5vdXRsb29rLmxpdmUubmV0QDg0ZGY5ZTdmLWU5ZjYtNDBhZi1iNDM1LWFhYWFhYWFhYWFhYSIsImhhcHAiOiJvd2EifQ.TJzn-bA4C167jU-vEL3crPmksW783QJpgkHPtzG9638bitajguhP6UF5X-fpkOtmdrCdCsmLuyLRueFe4kPS9275cBPURD6_-kSfLUy3TVKIm1EZNxJoPkCIdAAIbWaCr6ogA-Zo1rz5qc2oFA4_Dr8NVgs4vBspibMfEPeNehqFyrCxaAMFS9H08S_aOPrzLAb7uoIRaOtGMtPhz9rePyx82QPUqRsHAKOrZxJDEHhMWal5sAoN7tLd6w0-aFhkC7dn4agN7RmPQAyfCekSFiB9yu2WKCOcMxT5W7N2VHG6uudF9U4iG4U76eKl2_O6oL-K6Y1xm6xVyQmaHMgXOQ&amp;X-OWA-CANARY=ZBJU00UopkW5i2jacPc5NVASLMkrGtkYGP94AyOQA_7yVpQngzoPJ-lXZUDKdsD4eh4DC9yGTEo.&amp;owa=outlook.live.com&amp;scriptVer=20210517003.01&amp;animation=tru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4" name="Rectangle 13"/>
          <p:cNvSpPr/>
          <p:nvPr/>
        </p:nvSpPr>
        <p:spPr>
          <a:xfrm>
            <a:off x="2987824" y="260648"/>
            <a:ext cx="4752528" cy="1877437"/>
          </a:xfrm>
          <a:prstGeom prst="rect">
            <a:avLst/>
          </a:prstGeom>
        </p:spPr>
        <p:txBody>
          <a:bodyPr wrap="square">
            <a:spAutoFit/>
          </a:bodyPr>
          <a:lstStyle/>
          <a:p>
            <a:pPr algn="ctr"/>
            <a:r>
              <a:rPr lang="fr-FR" sz="1600" b="1" dirty="0">
                <a:solidFill>
                  <a:schemeClr val="bg1"/>
                </a:solidFill>
                <a:latin typeface="Arial" pitchFamily="34" charset="0"/>
                <a:cs typeface="Arial" pitchFamily="34" charset="0"/>
              </a:rPr>
              <a:t>Formation Head Spa &amp; Soins Capillaires </a:t>
            </a:r>
          </a:p>
          <a:p>
            <a:pPr algn="ctr"/>
            <a:r>
              <a:rPr lang="fr-FR" sz="1600" b="1" dirty="0">
                <a:solidFill>
                  <a:schemeClr val="bg1"/>
                </a:solidFill>
                <a:latin typeface="Arial" pitchFamily="34" charset="0"/>
                <a:cs typeface="Arial" pitchFamily="34" charset="0"/>
              </a:rPr>
              <a:t>  </a:t>
            </a:r>
          </a:p>
          <a:p>
            <a:pPr algn="ctr"/>
            <a:r>
              <a:rPr lang="fr-FR" sz="1600" b="1" dirty="0">
                <a:solidFill>
                  <a:schemeClr val="tx2"/>
                </a:solidFill>
                <a:latin typeface="Arial" pitchFamily="34" charset="0"/>
                <a:cs typeface="Arial" pitchFamily="34" charset="0"/>
              </a:rPr>
              <a:t> </a:t>
            </a:r>
            <a:r>
              <a:rPr lang="fr-FR" sz="1600" b="1" dirty="0">
                <a:solidFill>
                  <a:schemeClr val="accent4"/>
                </a:solidFill>
                <a:latin typeface="Arial" pitchFamily="34" charset="0"/>
                <a:cs typeface="Arial" pitchFamily="34" charset="0"/>
              </a:rPr>
              <a:t>Marjorie </a:t>
            </a:r>
            <a:r>
              <a:rPr lang="fr-FR" sz="1600" b="1" dirty="0" err="1">
                <a:solidFill>
                  <a:schemeClr val="accent4"/>
                </a:solidFill>
                <a:latin typeface="Arial" pitchFamily="34" charset="0"/>
                <a:cs typeface="Arial" pitchFamily="34" charset="0"/>
              </a:rPr>
              <a:t>Pometti</a:t>
            </a:r>
            <a:r>
              <a:rPr lang="fr-FR" sz="1600" b="1" dirty="0">
                <a:solidFill>
                  <a:schemeClr val="accent4"/>
                </a:solidFill>
                <a:latin typeface="Arial" pitchFamily="34" charset="0"/>
                <a:cs typeface="Arial" pitchFamily="34" charset="0"/>
              </a:rPr>
              <a:t> </a:t>
            </a:r>
          </a:p>
          <a:p>
            <a:pPr algn="ctr"/>
            <a:endParaRPr lang="fr-FR" sz="1600" b="1" dirty="0">
              <a:solidFill>
                <a:schemeClr val="bg1"/>
              </a:solidFill>
              <a:latin typeface="Arial" pitchFamily="34" charset="0"/>
              <a:cs typeface="Arial" pitchFamily="34" charset="0"/>
            </a:endParaRPr>
          </a:p>
          <a:p>
            <a:pPr algn="ctr"/>
            <a:r>
              <a:rPr lang="fr-FR" sz="1200" b="1" dirty="0">
                <a:solidFill>
                  <a:schemeClr val="bg1"/>
                </a:solidFill>
                <a:latin typeface="Arial" pitchFamily="34" charset="0"/>
                <a:cs typeface="Arial" pitchFamily="34" charset="0"/>
              </a:rPr>
              <a:t>700 € net (pour 2 jours de formations) matériel compris </a:t>
            </a:r>
          </a:p>
          <a:p>
            <a:pPr algn="ctr"/>
            <a:r>
              <a:rPr lang="fr-FR" sz="1200" b="1" dirty="0">
                <a:solidFill>
                  <a:schemeClr val="bg1"/>
                </a:solidFill>
                <a:latin typeface="Arial" pitchFamily="34" charset="0"/>
                <a:cs typeface="Arial" pitchFamily="34" charset="0"/>
              </a:rPr>
              <a:t> maxi 6 Stagiaires </a:t>
            </a:r>
          </a:p>
          <a:p>
            <a:pPr algn="ctr"/>
            <a:endParaRPr lang="fr-FR" sz="1200" b="1" dirty="0">
              <a:solidFill>
                <a:schemeClr val="bg1"/>
              </a:solidFill>
              <a:latin typeface="Arial" pitchFamily="34" charset="0"/>
              <a:cs typeface="Arial" pitchFamily="34" charset="0"/>
            </a:endParaRPr>
          </a:p>
          <a:p>
            <a:pPr algn="ctr"/>
            <a:r>
              <a:rPr lang="fr-FR" sz="1600" b="1" dirty="0">
                <a:solidFill>
                  <a:schemeClr val="bg1"/>
                </a:solidFill>
                <a:latin typeface="Arial" pitchFamily="34" charset="0"/>
                <a:cs typeface="Arial" pitchFamily="34" charset="0"/>
              </a:rPr>
              <a:t>Lundi 7 &amp; Mardi 8 Avril </a:t>
            </a:r>
            <a:endParaRPr lang="fr-FR" sz="1600" b="1" dirty="0">
              <a:solidFill>
                <a:srgbClr val="FFC000"/>
              </a:solidFill>
              <a:latin typeface="Arial" pitchFamily="34" charset="0"/>
              <a:cs typeface="Arial" pitchFamily="34" charset="0"/>
            </a:endParaRPr>
          </a:p>
        </p:txBody>
      </p:sp>
      <p:pic>
        <p:nvPicPr>
          <p:cNvPr id="13" name="Picture 2" descr="D:\Desktop\IMG_1353.jpg"/>
          <p:cNvPicPr>
            <a:picLocks noChangeAspect="1" noChangeArrowheads="1"/>
          </p:cNvPicPr>
          <p:nvPr/>
        </p:nvPicPr>
        <p:blipFill>
          <a:blip r:embed="rId3" cstate="print"/>
          <a:srcRect/>
          <a:stretch>
            <a:fillRect/>
          </a:stretch>
        </p:blipFill>
        <p:spPr bwMode="auto">
          <a:xfrm>
            <a:off x="0" y="2348880"/>
            <a:ext cx="2699792" cy="3141576"/>
          </a:xfrm>
          <a:prstGeom prst="rect">
            <a:avLst/>
          </a:prstGeom>
          <a:ln>
            <a:noFill/>
          </a:ln>
          <a:effectLst>
            <a:softEdge rad="112500"/>
          </a:effectLst>
        </p:spPr>
      </p:pic>
      <p:pic>
        <p:nvPicPr>
          <p:cNvPr id="15" name="Picture 2" descr="D:\Desktop\photo presentation.jpg"/>
          <p:cNvPicPr>
            <a:picLocks noChangeAspect="1" noChangeArrowheads="1"/>
          </p:cNvPicPr>
          <p:nvPr/>
        </p:nvPicPr>
        <p:blipFill>
          <a:blip r:embed="rId4" cstate="print"/>
          <a:srcRect l="27936" t="5556" r="13859" b="38889"/>
          <a:stretch>
            <a:fillRect/>
          </a:stretch>
        </p:blipFill>
        <p:spPr bwMode="auto">
          <a:xfrm flipH="1">
            <a:off x="7498227" y="195834"/>
            <a:ext cx="1429006" cy="1360958"/>
          </a:xfrm>
          <a:prstGeom prst="rect">
            <a:avLst/>
          </a:prstGeom>
          <a:ln>
            <a:noFill/>
          </a:ln>
          <a:effectLst>
            <a:softEdge rad="112500"/>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43808" y="2658392"/>
            <a:ext cx="6033631" cy="3970318"/>
          </a:xfrm>
          <a:prstGeom prst="rect">
            <a:avLst/>
          </a:prstGeom>
          <a:solidFill>
            <a:schemeClr val="bg1"/>
          </a:solidFill>
          <a:ln>
            <a:solidFill>
              <a:schemeClr val="tx1"/>
            </a:solidFill>
          </a:ln>
        </p:spPr>
        <p:txBody>
          <a:bodyPr wrap="square" rtlCol="0">
            <a:spAutoFit/>
          </a:bodyPr>
          <a:lstStyle/>
          <a:p>
            <a:pPr fontAlgn="base"/>
            <a:endParaRPr lang="fr-FR" sz="1200" b="1" u="sng" dirty="0">
              <a:latin typeface="Arial" pitchFamily="34" charset="0"/>
              <a:cs typeface="Arial" pitchFamily="34" charset="0"/>
            </a:endParaRPr>
          </a:p>
          <a:p>
            <a:pPr fontAlgn="base"/>
            <a:r>
              <a:rPr lang="fr-FR" sz="1200" b="1" u="sng" dirty="0">
                <a:latin typeface="Arial" pitchFamily="34" charset="0"/>
                <a:cs typeface="Arial" pitchFamily="34" charset="0"/>
              </a:rPr>
              <a:t>Christophe Pujol</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Coiffeur studio, il maîtrise aussi le maquillage et bientôt la photographie.</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Il réalise des shows sur les scènes prestigieuses (CBM, MCB)</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Gravitant dans cet univers artistique, Christophe s’abandonne à sa passion, se laissant guider par sa créativité débridée.</a:t>
            </a:r>
          </a:p>
          <a:p>
            <a:pPr fontAlgn="base"/>
            <a:endParaRPr lang="fr-FR" sz="1200" b="1" u="sng" dirty="0">
              <a:latin typeface="Arial" pitchFamily="34" charset="0"/>
              <a:cs typeface="Arial" pitchFamily="34" charset="0"/>
            </a:endParaRPr>
          </a:p>
          <a:p>
            <a:pPr fontAlgn="base"/>
            <a:endParaRPr lang="fr-FR" sz="1200" b="1" u="sng" dirty="0">
              <a:latin typeface="Arial" pitchFamily="34" charset="0"/>
              <a:cs typeface="Arial" pitchFamily="34" charset="0"/>
            </a:endParaRPr>
          </a:p>
          <a:p>
            <a:r>
              <a:rPr lang="fr-FR" sz="1200" b="1" u="sng" dirty="0">
                <a:latin typeface="Arial" pitchFamily="34" charset="0"/>
                <a:cs typeface="Arial" pitchFamily="34" charset="0"/>
              </a:rPr>
              <a:t>Programme de formation</a:t>
            </a:r>
          </a:p>
          <a:p>
            <a:endParaRPr lang="fr-FR" sz="1200" b="1" u="sng" dirty="0">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Développer la créativité et la rapidité d’exécution.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Adapter le matériel &amp; les produits en fonction du résultat souhaité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Savoir faire un lissage parfait (technique fashion </a:t>
            </a:r>
            <a:r>
              <a:rPr kumimoji="0" lang="fr-FR" sz="12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week</a:t>
            </a:r>
            <a:r>
              <a:rPr kumimoji="0" lang="fr-FR"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Savoir faire différents types de boucles (glamour américain)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Savoir réaliser une tresse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Savoir utiliser la technique </a:t>
            </a:r>
            <a:r>
              <a:rPr kumimoji="0" lang="fr-FR" sz="12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wet</a:t>
            </a:r>
            <a:r>
              <a:rPr kumimoji="0" lang="fr-FR"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look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Savoir détourner la tresse comme un accessoire de coiffure ou pour une finition bijoux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Savoir réaliser un point d’attache solide &amp; propre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Maitriser un chignon graphique avec un </a:t>
            </a:r>
            <a:r>
              <a:rPr kumimoji="0" lang="fr-FR" sz="12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wet</a:t>
            </a:r>
            <a:r>
              <a:rPr kumimoji="0" lang="fr-FR"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look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Savoir utiliser le matériel &amp; les produits.</a:t>
            </a:r>
          </a:p>
        </p:txBody>
      </p:sp>
      <p:sp>
        <p:nvSpPr>
          <p:cNvPr id="10" name="AutoShape 2" descr="RÃÂ©sultat de recherche d'images pour &quot;david katchadouria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1" name="AutoShape 4" descr="RÃÂ©sultat de recherche d'images pour &quot;david katchadouria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49154" name="AutoShape 2" descr="https://attachment.outlook.live.net/owa/MSA%3Amuriel.dalla-costa%40hotmail.fr/service.svc/s/GetAttachmentThumbnail?id=AQMkADAwATZiZmYAZC1jODNmLTJjNTgtMDACLTAwCgBGAAAD6ytPnuv4LE6q3CGOz3R0AHsHADiv5444FK1Nqsnuasjp124AAAIBDAAAADiv5444FK1Nqsnuasjp124ABGdfbCQAAAABEgAQACv3zpOHQt9Lgw9YQKP8gUQ%3D&amp;thumbnailType=2&amp;isc=1&amp;token=eyJhbGciOiJSUzI1NiIsImtpZCI6IjMwODE3OUNFNUY0QjUyRTc4QjJEQjg5NjZCQUY0RUNDMzcyN0FFRUUiLCJ0eXAiOiJKV1QiLCJ4NXQiOiJNSUY1emw5TFV1ZUxMYmlXYTY5T3pEY25ydTQifQ.eyJvcmlnaW4iOiJodHRwczovL291dGxvb2subGl2ZS5jb20iLCJ1YyI6IjZlYTBkZmJkM2VjZjQ4ZTBiY2NjMTNlODU4NmUzZTJkIiwidmVyIjoiRXhjaGFuZ2UuQ2FsbGJhY2suVjEiLCJhcHBjdHhzZW5kZXIiOiJPd2FEb3dubG9hZEA4NGRmOWU3Zi1lOWY2LTQwYWYtYjQzNS1hYWFhYWFhYWFhYWEiLCJpc3NyaW5nIjoiV1ciLCJhcHBjdHgiOiJ7XCJtc2V4Y2hwcm90XCI6XCJvd2FcIixcInB1aWRcIjpcIjE4OTk5NDY1Njc0NzgzNjBcIixcInNjb3BlXCI6XCJPd2FEb3dubG9hZFwiLFwib2lkXCI6XCIwMDA2YmZmZC1jODNmLTJjNTgtMDAwMC0wMDAwMDAwMDAwMDBcIixcInByaW1hcnlzaWRcIjpcIlMtMS0yODI3LTQ0MjM2NS0zMzU5NTgzMzIwXCJ9IiwibmJmIjoxNjIxMzYyOTU2LCJleHAiOjE2MjEzNjM1NTYsImlzcyI6IjAwMDAwMDAyLTAwMDAtMGZmMS1jZTAwLTAwMDAwMDAwMDAwMEA4NGRmOWU3Zi1lOWY2LTQwYWYtYjQzNS1hYWFhYWFhYWFhYWEiLCJhdWQiOiIwMDAwMDAwMi0wMDAwLTBmZjEtY2UwMC0wMDAwMDAwMDAwMDAvYXR0YWNobWVudC5vdXRsb29rLmxpdmUubmV0QDg0ZGY5ZTdmLWU5ZjYtNDBhZi1iNDM1LWFhYWFhYWFhYWFhYSIsImhhcHAiOiJvd2EifQ.TJzn-bA4C167jU-vEL3crPmksW783QJpgkHPtzG9638bitajguhP6UF5X-fpkOtmdrCdCsmLuyLRueFe4kPS9275cBPURD6_-kSfLUy3TVKIm1EZNxJoPkCIdAAIbWaCr6ogA-Zo1rz5qc2oFA4_Dr8NVgs4vBspibMfEPeNehqFyrCxaAMFS9H08S_aOPrzLAb7uoIRaOtGMtPhz9rePyx82QPUqRsHAKOrZxJDEHhMWal5sAoN7tLd6w0-aFhkC7dn4agN7RmPQAyfCekSFiB9yu2WKCOcMxT5W7N2VHG6uudF9U4iG4U76eKl2_O6oL-K6Y1xm6xVyQmaHMgXOQ&amp;X-OWA-CANARY=ZBJU00UopkW5i2jacPc5NVASLMkrGtkYGP94AyOQA_7yVpQngzoPJ-lXZUDKdsD4eh4DC9yGTEo.&amp;owa=outlook.live.com&amp;scriptVer=20210517003.01&amp;animation=tru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49156" name="AutoShape 4" descr="https://attachment.outlook.live.net/owa/MSA%3Amuriel.dalla-costa%40hotmail.fr/service.svc/s/GetAttachmentThumbnail?id=AQMkADAwATZiZmYAZC1jODNmLTJjNTgtMDACLTAwCgBGAAAD6ytPnuv4LE6q3CGOz3R0AHsHADiv5444FK1Nqsnuasjp124AAAIBDAAAADiv5444FK1Nqsnuasjp124ABGdfbCQAAAABEgAQACv3zpOHQt9Lgw9YQKP8gUQ%3D&amp;thumbnailType=2&amp;isc=1&amp;token=eyJhbGciOiJSUzI1NiIsImtpZCI6IjMwODE3OUNFNUY0QjUyRTc4QjJEQjg5NjZCQUY0RUNDMzcyN0FFRUUiLCJ0eXAiOiJKV1QiLCJ4NXQiOiJNSUY1emw5TFV1ZUxMYmlXYTY5T3pEY25ydTQifQ.eyJvcmlnaW4iOiJodHRwczovL291dGxvb2subGl2ZS5jb20iLCJ1YyI6IjZlYTBkZmJkM2VjZjQ4ZTBiY2NjMTNlODU4NmUzZTJkIiwidmVyIjoiRXhjaGFuZ2UuQ2FsbGJhY2suVjEiLCJhcHBjdHhzZW5kZXIiOiJPd2FEb3dubG9hZEA4NGRmOWU3Zi1lOWY2LTQwYWYtYjQzNS1hYWFhYWFhYWFhYWEiLCJpc3NyaW5nIjoiV1ciLCJhcHBjdHgiOiJ7XCJtc2V4Y2hwcm90XCI6XCJvd2FcIixcInB1aWRcIjpcIjE4OTk5NDY1Njc0NzgzNjBcIixcInNjb3BlXCI6XCJPd2FEb3dubG9hZFwiLFwib2lkXCI6XCIwMDA2YmZmZC1jODNmLTJjNTgtMDAwMC0wMDAwMDAwMDAwMDBcIixcInByaW1hcnlzaWRcIjpcIlMtMS0yODI3LTQ0MjM2NS0zMzU5NTgzMzIwXCJ9IiwibmJmIjoxNjIxMzYyOTU2LCJleHAiOjE2MjEzNjM1NTYsImlzcyI6IjAwMDAwMDAyLTAwMDAtMGZmMS1jZTAwLTAwMDAwMDAwMDAwMEA4NGRmOWU3Zi1lOWY2LTQwYWYtYjQzNS1hYWFhYWFhYWFhYWEiLCJhdWQiOiIwMDAwMDAwMi0wMDAwLTBmZjEtY2UwMC0wMDAwMDAwMDAwMDAvYXR0YWNobWVudC5vdXRsb29rLmxpdmUubmV0QDg0ZGY5ZTdmLWU5ZjYtNDBhZi1iNDM1LWFhYWFhYWFhYWFhYSIsImhhcHAiOiJvd2EifQ.TJzn-bA4C167jU-vEL3crPmksW783QJpgkHPtzG9638bitajguhP6UF5X-fpkOtmdrCdCsmLuyLRueFe4kPS9275cBPURD6_-kSfLUy3TVKIm1EZNxJoPkCIdAAIbWaCr6ogA-Zo1rz5qc2oFA4_Dr8NVgs4vBspibMfEPeNehqFyrCxaAMFS9H08S_aOPrzLAb7uoIRaOtGMtPhz9rePyx82QPUqRsHAKOrZxJDEHhMWal5sAoN7tLd6w0-aFhkC7dn4agN7RmPQAyfCekSFiB9yu2WKCOcMxT5W7N2VHG6uudF9U4iG4U76eKl2_O6oL-K6Y1xm6xVyQmaHMgXOQ&amp;X-OWA-CANARY=ZBJU00UopkW5i2jacPc5NVASLMkrGtkYGP94AyOQA_7yVpQngzoPJ-lXZUDKdsD4eh4DC9yGTEo.&amp;owa=outlook.live.com&amp;scriptVer=20210517003.01&amp;animation=tru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49158" name="AutoShape 6" descr="https://attachment.outlook.live.net/owa/MSA%3Amuriel.dalla-costa%40hotmail.fr/service.svc/s/GetAttachmentThumbnail?id=AQMkADAwATZiZmYAZC1jODNmLTJjNTgtMDACLTAwCgBGAAAD6ytPnuv4LE6q3CGOz3R0AHsHADiv5444FK1Nqsnuasjp124AAAIBDAAAADiv5444FK1Nqsnuasjp124ABGdfbCQAAAABEgAQACv3zpOHQt9Lgw9YQKP8gUQ%3D&amp;thumbnailType=2&amp;isc=1&amp;token=eyJhbGciOiJSUzI1NiIsImtpZCI6IjMwODE3OUNFNUY0QjUyRTc4QjJEQjg5NjZCQUY0RUNDMzcyN0FFRUUiLCJ0eXAiOiJKV1QiLCJ4NXQiOiJNSUY1emw5TFV1ZUxMYmlXYTY5T3pEY25ydTQifQ.eyJvcmlnaW4iOiJodHRwczovL291dGxvb2subGl2ZS5jb20iLCJ1YyI6IjZlYTBkZmJkM2VjZjQ4ZTBiY2NjMTNlODU4NmUzZTJkIiwidmVyIjoiRXhjaGFuZ2UuQ2FsbGJhY2suVjEiLCJhcHBjdHhzZW5kZXIiOiJPd2FEb3dubG9hZEA4NGRmOWU3Zi1lOWY2LTQwYWYtYjQzNS1hYWFhYWFhYWFhYWEiLCJpc3NyaW5nIjoiV1ciLCJhcHBjdHgiOiJ7XCJtc2V4Y2hwcm90XCI6XCJvd2FcIixcInB1aWRcIjpcIjE4OTk5NDY1Njc0NzgzNjBcIixcInNjb3BlXCI6XCJPd2FEb3dubG9hZFwiLFwib2lkXCI6XCIwMDA2YmZmZC1jODNmLTJjNTgtMDAwMC0wMDAwMDAwMDAwMDBcIixcInByaW1hcnlzaWRcIjpcIlMtMS0yODI3LTQ0MjM2NS0zMzU5NTgzMzIwXCJ9IiwibmJmIjoxNjIxMzYyOTU2LCJleHAiOjE2MjEzNjM1NTYsImlzcyI6IjAwMDAwMDAyLTAwMDAtMGZmMS1jZTAwLTAwMDAwMDAwMDAwMEA4NGRmOWU3Zi1lOWY2LTQwYWYtYjQzNS1hYWFhYWFhYWFhYWEiLCJhdWQiOiIwMDAwMDAwMi0wMDAwLTBmZjEtY2UwMC0wMDAwMDAwMDAwMDAvYXR0YWNobWVudC5vdXRsb29rLmxpdmUubmV0QDg0ZGY5ZTdmLWU5ZjYtNDBhZi1iNDM1LWFhYWFhYWFhYWFhYSIsImhhcHAiOiJvd2EifQ.TJzn-bA4C167jU-vEL3crPmksW783QJpgkHPtzG9638bitajguhP6UF5X-fpkOtmdrCdCsmLuyLRueFe4kPS9275cBPURD6_-kSfLUy3TVKIm1EZNxJoPkCIdAAIbWaCr6ogA-Zo1rz5qc2oFA4_Dr8NVgs4vBspibMfEPeNehqFyrCxaAMFS9H08S_aOPrzLAb7uoIRaOtGMtPhz9rePyx82QPUqRsHAKOrZxJDEHhMWal5sAoN7tLd6w0-aFhkC7dn4agN7RmPQAyfCekSFiB9yu2WKCOcMxT5W7N2VHG6uudF9U4iG4U76eKl2_O6oL-K6Y1xm6xVyQmaHMgXOQ&amp;X-OWA-CANARY=ZBJU00UopkW5i2jacPc5NVASLMkrGtkYGP94AyOQA_7yVpQngzoPJ-lXZUDKdsD4eh4DC9yGTEo.&amp;owa=outlook.live.com&amp;scriptVer=20210517003.01&amp;animation=tru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4" name="Rectangle 13"/>
          <p:cNvSpPr/>
          <p:nvPr/>
        </p:nvSpPr>
        <p:spPr>
          <a:xfrm>
            <a:off x="2987824" y="116632"/>
            <a:ext cx="4752528" cy="2431435"/>
          </a:xfrm>
          <a:prstGeom prst="rect">
            <a:avLst/>
          </a:prstGeom>
        </p:spPr>
        <p:txBody>
          <a:bodyPr wrap="square">
            <a:spAutoFit/>
          </a:bodyPr>
          <a:lstStyle/>
          <a:p>
            <a:pPr algn="ctr"/>
            <a:r>
              <a:rPr lang="fr-FR" sz="1600" b="1" dirty="0">
                <a:solidFill>
                  <a:schemeClr val="accent4"/>
                </a:solidFill>
                <a:latin typeface="Arial" pitchFamily="34" charset="0"/>
                <a:cs typeface="Arial" pitchFamily="34" charset="0"/>
              </a:rPr>
              <a:t>MASTER CLASS</a:t>
            </a:r>
          </a:p>
          <a:p>
            <a:pPr algn="ctr"/>
            <a:endParaRPr lang="fr-FR" sz="1600" b="1" dirty="0">
              <a:solidFill>
                <a:schemeClr val="accent4"/>
              </a:solidFill>
              <a:latin typeface="Arial" pitchFamily="34" charset="0"/>
              <a:cs typeface="Arial" pitchFamily="34" charset="0"/>
            </a:endParaRPr>
          </a:p>
          <a:p>
            <a:pPr algn="ctr"/>
            <a:r>
              <a:rPr lang="fr-FR" sz="1600" b="1" dirty="0">
                <a:solidFill>
                  <a:schemeClr val="bg1"/>
                </a:solidFill>
                <a:latin typeface="Arial" pitchFamily="34" charset="0"/>
                <a:cs typeface="Arial" pitchFamily="34" charset="0"/>
              </a:rPr>
              <a:t>« </a:t>
            </a:r>
            <a:r>
              <a:rPr lang="fr-FR" sz="1600" b="1" dirty="0" err="1">
                <a:solidFill>
                  <a:schemeClr val="bg1"/>
                </a:solidFill>
                <a:latin typeface="Arial" pitchFamily="34" charset="0"/>
                <a:cs typeface="Arial" pitchFamily="34" charset="0"/>
              </a:rPr>
              <a:t>Braided</a:t>
            </a:r>
            <a:r>
              <a:rPr lang="fr-FR" sz="1600" b="1" dirty="0">
                <a:solidFill>
                  <a:schemeClr val="bg1"/>
                </a:solidFill>
                <a:latin typeface="Arial" pitchFamily="34" charset="0"/>
                <a:cs typeface="Arial" pitchFamily="34" charset="0"/>
              </a:rPr>
              <a:t> and Chic »  </a:t>
            </a:r>
          </a:p>
          <a:p>
            <a:pPr algn="ctr"/>
            <a:r>
              <a:rPr lang="fr-FR" sz="1600" b="1" dirty="0">
                <a:solidFill>
                  <a:schemeClr val="bg1"/>
                </a:solidFill>
                <a:latin typeface="Arial" pitchFamily="34" charset="0"/>
                <a:cs typeface="Arial" pitchFamily="34" charset="0"/>
              </a:rPr>
              <a:t>(Chic &amp; Tressé)</a:t>
            </a:r>
          </a:p>
          <a:p>
            <a:pPr algn="ctr"/>
            <a:endParaRPr lang="fr-FR" sz="1600" b="1" dirty="0">
              <a:solidFill>
                <a:schemeClr val="bg1"/>
              </a:solidFill>
              <a:latin typeface="Arial" pitchFamily="34" charset="0"/>
              <a:cs typeface="Arial" pitchFamily="34" charset="0"/>
            </a:endParaRPr>
          </a:p>
          <a:p>
            <a:pPr algn="ctr"/>
            <a:r>
              <a:rPr lang="fr-FR" sz="1600" b="1" dirty="0">
                <a:solidFill>
                  <a:schemeClr val="tx2"/>
                </a:solidFill>
                <a:latin typeface="Arial" pitchFamily="34" charset="0"/>
                <a:cs typeface="Arial" pitchFamily="34" charset="0"/>
              </a:rPr>
              <a:t> </a:t>
            </a:r>
            <a:r>
              <a:rPr lang="fr-FR" sz="1600" b="1" dirty="0">
                <a:solidFill>
                  <a:schemeClr val="accent4"/>
                </a:solidFill>
                <a:latin typeface="Arial" pitchFamily="34" charset="0"/>
                <a:cs typeface="Arial" pitchFamily="34" charset="0"/>
              </a:rPr>
              <a:t>Christophe Pujol</a:t>
            </a:r>
          </a:p>
          <a:p>
            <a:pPr algn="ctr"/>
            <a:endParaRPr lang="fr-FR" sz="1600" b="1" dirty="0">
              <a:solidFill>
                <a:schemeClr val="bg1"/>
              </a:solidFill>
              <a:latin typeface="Arial" pitchFamily="34" charset="0"/>
              <a:cs typeface="Arial" pitchFamily="34" charset="0"/>
            </a:endParaRPr>
          </a:p>
          <a:p>
            <a:pPr algn="ctr"/>
            <a:r>
              <a:rPr lang="fr-FR" sz="1200" b="1" dirty="0">
                <a:solidFill>
                  <a:schemeClr val="bg1"/>
                </a:solidFill>
                <a:latin typeface="Arial" pitchFamily="34" charset="0"/>
                <a:cs typeface="Arial" pitchFamily="34" charset="0"/>
              </a:rPr>
              <a:t>320 € net ou  410 €  net (tête malléable comprise)</a:t>
            </a:r>
          </a:p>
          <a:p>
            <a:pPr algn="ctr"/>
            <a:endParaRPr lang="fr-FR" sz="1200" b="1" dirty="0">
              <a:solidFill>
                <a:schemeClr val="bg1"/>
              </a:solidFill>
              <a:latin typeface="Arial" pitchFamily="34" charset="0"/>
              <a:cs typeface="Arial" pitchFamily="34" charset="0"/>
            </a:endParaRPr>
          </a:p>
          <a:p>
            <a:pPr algn="ctr"/>
            <a:r>
              <a:rPr lang="fr-FR" sz="1600" b="1" dirty="0">
                <a:solidFill>
                  <a:schemeClr val="bg1"/>
                </a:solidFill>
                <a:latin typeface="Arial" pitchFamily="34" charset="0"/>
                <a:cs typeface="Arial" pitchFamily="34" charset="0"/>
              </a:rPr>
              <a:t>Lundi 7 Avril </a:t>
            </a:r>
            <a:endParaRPr lang="fr-FR" sz="1600" b="1" dirty="0">
              <a:solidFill>
                <a:srgbClr val="FFC000"/>
              </a:solidFill>
              <a:latin typeface="Arial" pitchFamily="34" charset="0"/>
              <a:cs typeface="Arial" pitchFamily="34" charset="0"/>
            </a:endParaRPr>
          </a:p>
        </p:txBody>
      </p:sp>
      <p:pic>
        <p:nvPicPr>
          <p:cNvPr id="2" name="Picture 2" descr="Christophe Pujol - Coiffure de Paris">
            <a:extLst>
              <a:ext uri="{FF2B5EF4-FFF2-40B4-BE49-F238E27FC236}">
                <a16:creationId xmlns:a16="http://schemas.microsoft.com/office/drawing/2014/main" id="{0A5CBBFA-EDA8-9368-D89F-6EE9B0B1A0AC}"/>
              </a:ext>
            </a:extLst>
          </p:cNvPr>
          <p:cNvPicPr>
            <a:picLocks noChangeAspect="1" noChangeArrowheads="1"/>
          </p:cNvPicPr>
          <p:nvPr/>
        </p:nvPicPr>
        <p:blipFill>
          <a:blip r:embed="rId3" cstate="print"/>
          <a:srcRect l="14738" r="15258" b="16224"/>
          <a:stretch>
            <a:fillRect/>
          </a:stretch>
        </p:blipFill>
        <p:spPr bwMode="auto">
          <a:xfrm>
            <a:off x="7765099" y="160338"/>
            <a:ext cx="1368152" cy="1628800"/>
          </a:xfrm>
          <a:prstGeom prst="rect">
            <a:avLst/>
          </a:prstGeom>
          <a:ln>
            <a:noFill/>
          </a:ln>
          <a:effectLst>
            <a:softEdge rad="112500"/>
          </a:effectLst>
        </p:spPr>
      </p:pic>
      <p:pic>
        <p:nvPicPr>
          <p:cNvPr id="3" name="Picture 2" descr="D:\Downloads\Screenshot_20240519_123402_Instagram.jpg">
            <a:extLst>
              <a:ext uri="{FF2B5EF4-FFF2-40B4-BE49-F238E27FC236}">
                <a16:creationId xmlns:a16="http://schemas.microsoft.com/office/drawing/2014/main" id="{5219E78C-C576-CDAA-9C1C-3902B565AA32}"/>
              </a:ext>
            </a:extLst>
          </p:cNvPr>
          <p:cNvPicPr>
            <a:picLocks noChangeAspect="1" noChangeArrowheads="1"/>
          </p:cNvPicPr>
          <p:nvPr/>
        </p:nvPicPr>
        <p:blipFill>
          <a:blip r:embed="rId4" cstate="print"/>
          <a:srcRect/>
          <a:stretch>
            <a:fillRect/>
          </a:stretch>
        </p:blipFill>
        <p:spPr bwMode="auto">
          <a:xfrm>
            <a:off x="27383" y="974738"/>
            <a:ext cx="1236679" cy="1944216"/>
          </a:xfrm>
          <a:prstGeom prst="rect">
            <a:avLst/>
          </a:prstGeom>
          <a:ln>
            <a:noFill/>
          </a:ln>
          <a:effectLst>
            <a:softEdge rad="112500"/>
          </a:effectLst>
        </p:spPr>
      </p:pic>
      <p:pic>
        <p:nvPicPr>
          <p:cNvPr id="4" name="Picture 6" descr="D:\Downloads\Screenshot_20240519_124026_Instagram.jpg">
            <a:extLst>
              <a:ext uri="{FF2B5EF4-FFF2-40B4-BE49-F238E27FC236}">
                <a16:creationId xmlns:a16="http://schemas.microsoft.com/office/drawing/2014/main" id="{8B9C529E-9DDC-D18D-972B-A56745B3A8ED}"/>
              </a:ext>
            </a:extLst>
          </p:cNvPr>
          <p:cNvPicPr>
            <a:picLocks noChangeAspect="1" noChangeArrowheads="1"/>
          </p:cNvPicPr>
          <p:nvPr/>
        </p:nvPicPr>
        <p:blipFill>
          <a:blip r:embed="rId5" cstate="print"/>
          <a:srcRect/>
          <a:stretch>
            <a:fillRect/>
          </a:stretch>
        </p:blipFill>
        <p:spPr bwMode="auto">
          <a:xfrm>
            <a:off x="1288809" y="974738"/>
            <a:ext cx="1512168" cy="1813244"/>
          </a:xfrm>
          <a:prstGeom prst="rect">
            <a:avLst/>
          </a:prstGeom>
          <a:ln>
            <a:noFill/>
          </a:ln>
          <a:effectLst>
            <a:softEdge rad="112500"/>
          </a:effectLst>
        </p:spPr>
      </p:pic>
      <p:pic>
        <p:nvPicPr>
          <p:cNvPr id="5" name="Picture 3" descr="D:\Downloads\Screenshot_20240519_123344_Instagram.jpg">
            <a:extLst>
              <a:ext uri="{FF2B5EF4-FFF2-40B4-BE49-F238E27FC236}">
                <a16:creationId xmlns:a16="http://schemas.microsoft.com/office/drawing/2014/main" id="{CC6BBA38-377D-84FE-DAEF-0AF19A16E391}"/>
              </a:ext>
            </a:extLst>
          </p:cNvPr>
          <p:cNvPicPr>
            <a:picLocks noChangeAspect="1" noChangeArrowheads="1"/>
          </p:cNvPicPr>
          <p:nvPr/>
        </p:nvPicPr>
        <p:blipFill>
          <a:blip r:embed="rId6" cstate="print"/>
          <a:srcRect/>
          <a:stretch>
            <a:fillRect/>
          </a:stretch>
        </p:blipFill>
        <p:spPr bwMode="auto">
          <a:xfrm>
            <a:off x="0" y="2492896"/>
            <a:ext cx="1325860" cy="1800200"/>
          </a:xfrm>
          <a:prstGeom prst="rect">
            <a:avLst/>
          </a:prstGeom>
          <a:ln>
            <a:noFill/>
          </a:ln>
          <a:effectLst>
            <a:softEdge rad="112500"/>
          </a:effectLst>
        </p:spPr>
      </p:pic>
      <p:pic>
        <p:nvPicPr>
          <p:cNvPr id="7" name="Picture 4" descr="D:\Downloads\Screenshot_20240519_123608_Instagram.jpg">
            <a:extLst>
              <a:ext uri="{FF2B5EF4-FFF2-40B4-BE49-F238E27FC236}">
                <a16:creationId xmlns:a16="http://schemas.microsoft.com/office/drawing/2014/main" id="{97425BCE-7FE6-BD0F-2206-65B43408D72A}"/>
              </a:ext>
            </a:extLst>
          </p:cNvPr>
          <p:cNvPicPr>
            <a:picLocks noChangeAspect="1" noChangeArrowheads="1"/>
          </p:cNvPicPr>
          <p:nvPr/>
        </p:nvPicPr>
        <p:blipFill>
          <a:blip r:embed="rId7" cstate="print"/>
          <a:srcRect/>
          <a:stretch>
            <a:fillRect/>
          </a:stretch>
        </p:blipFill>
        <p:spPr bwMode="auto">
          <a:xfrm>
            <a:off x="1259632" y="2780928"/>
            <a:ext cx="1483990" cy="2664296"/>
          </a:xfrm>
          <a:prstGeom prst="rect">
            <a:avLst/>
          </a:prstGeom>
          <a:ln>
            <a:noFill/>
          </a:ln>
          <a:effectLst>
            <a:softEdge rad="112500"/>
          </a:effectLst>
        </p:spPr>
      </p:pic>
      <p:pic>
        <p:nvPicPr>
          <p:cNvPr id="8" name="Picture 5" descr="D:\Downloads\Screenshot_20240519_123648_Instagram.jpg">
            <a:extLst>
              <a:ext uri="{FF2B5EF4-FFF2-40B4-BE49-F238E27FC236}">
                <a16:creationId xmlns:a16="http://schemas.microsoft.com/office/drawing/2014/main" id="{A99A8978-1726-0540-9826-D7C9CF6BF6C8}"/>
              </a:ext>
            </a:extLst>
          </p:cNvPr>
          <p:cNvPicPr>
            <a:picLocks noChangeAspect="1" noChangeArrowheads="1"/>
          </p:cNvPicPr>
          <p:nvPr/>
        </p:nvPicPr>
        <p:blipFill>
          <a:blip r:embed="rId8" cstate="print"/>
          <a:srcRect/>
          <a:stretch>
            <a:fillRect/>
          </a:stretch>
        </p:blipFill>
        <p:spPr bwMode="auto">
          <a:xfrm>
            <a:off x="0" y="4232975"/>
            <a:ext cx="1475656" cy="2689725"/>
          </a:xfrm>
          <a:prstGeom prst="rect">
            <a:avLst/>
          </a:prstGeom>
          <a:ln>
            <a:noFill/>
          </a:ln>
          <a:effectLst>
            <a:softEdge rad="112500"/>
          </a:effectLst>
        </p:spPr>
      </p:pic>
    </p:spTree>
    <p:extLst>
      <p:ext uri="{BB962C8B-B14F-4D97-AF65-F5344CB8AC3E}">
        <p14:creationId xmlns:p14="http://schemas.microsoft.com/office/powerpoint/2010/main" val="33551239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771800" y="2699042"/>
            <a:ext cx="6264696" cy="3970318"/>
          </a:xfrm>
          <a:prstGeom prst="rect">
            <a:avLst/>
          </a:prstGeom>
          <a:solidFill>
            <a:schemeClr val="bg1"/>
          </a:solidFill>
          <a:ln>
            <a:solidFill>
              <a:schemeClr val="tx1"/>
            </a:solidFill>
          </a:ln>
        </p:spPr>
        <p:txBody>
          <a:bodyPr wrap="square" rtlCol="0">
            <a:spAutoFit/>
          </a:bodyPr>
          <a:lstStyle/>
          <a:p>
            <a:endParaRPr lang="fr-FR" sz="1200" b="1" u="sng" dirty="0">
              <a:latin typeface="Arial" pitchFamily="34" charset="0"/>
              <a:cs typeface="Arial" pitchFamily="34" charset="0"/>
            </a:endParaRPr>
          </a:p>
          <a:p>
            <a:r>
              <a:rPr lang="fr-FR" sz="1200" b="1" u="sng" dirty="0">
                <a:latin typeface="Arial" pitchFamily="34" charset="0"/>
                <a:cs typeface="Arial" pitchFamily="34" charset="0"/>
              </a:rPr>
              <a:t>Stevens </a:t>
            </a:r>
            <a:r>
              <a:rPr lang="fr-FR" sz="1200" b="1" u="sng" dirty="0" err="1">
                <a:latin typeface="Arial" pitchFamily="34" charset="0"/>
                <a:cs typeface="Arial" pitchFamily="34" charset="0"/>
              </a:rPr>
              <a:t>Outh</a:t>
            </a:r>
            <a:endParaRPr lang="fr-FR" sz="1200" b="1" u="sng" dirty="0">
              <a:latin typeface="Arial" pitchFamily="34" charset="0"/>
              <a:cs typeface="Arial" pitchFamily="34" charset="0"/>
            </a:endParaRPr>
          </a:p>
          <a:p>
            <a:endParaRPr lang="fr-FR" sz="1200" b="1" u="sng" dirty="0">
              <a:latin typeface="Arial" pitchFamily="34" charset="0"/>
              <a:cs typeface="Arial" pitchFamily="34" charset="0"/>
            </a:endParaRPr>
          </a:p>
          <a:p>
            <a:r>
              <a:rPr lang="fr-FR" sz="1200" dirty="0">
                <a:latin typeface="Arial" pitchFamily="34" charset="0"/>
                <a:cs typeface="Arial" pitchFamily="34" charset="0"/>
              </a:rPr>
              <a:t>Ancien directeur artistique pour le groupe </a:t>
            </a:r>
            <a:r>
              <a:rPr lang="fr-FR" sz="1200" dirty="0" err="1">
                <a:latin typeface="Arial" pitchFamily="34" charset="0"/>
                <a:cs typeface="Arial" pitchFamily="34" charset="0"/>
              </a:rPr>
              <a:t>Itsi</a:t>
            </a:r>
            <a:r>
              <a:rPr lang="fr-FR" sz="1200" dirty="0">
                <a:latin typeface="Arial" pitchFamily="34" charset="0"/>
                <a:cs typeface="Arial" pitchFamily="34" charset="0"/>
              </a:rPr>
              <a:t>-Ban. </a:t>
            </a:r>
          </a:p>
          <a:p>
            <a:r>
              <a:rPr lang="fr-FR" sz="1200" dirty="0">
                <a:latin typeface="Arial" pitchFamily="34" charset="0"/>
                <a:cs typeface="Arial" pitchFamily="34" charset="0"/>
              </a:rPr>
              <a:t>Coiffeur artistique et formateur pour Schwarzkopf puis pour Wella Professional.</a:t>
            </a:r>
          </a:p>
          <a:p>
            <a:pPr lvl="0" fontAlgn="base">
              <a:spcBef>
                <a:spcPct val="0"/>
              </a:spcBef>
              <a:spcAft>
                <a:spcPct val="0"/>
              </a:spcAft>
            </a:pPr>
            <a:r>
              <a:rPr lang="fr-FR" sz="1200" dirty="0">
                <a:latin typeface="Arial" pitchFamily="34" charset="0"/>
                <a:cs typeface="Arial" pitchFamily="34" charset="0"/>
              </a:rPr>
              <a:t>La vision de son métier est d’écouter, comprendre, accompagner, rendre la beauté accessible à toutes les femmes et les hommes.</a:t>
            </a:r>
          </a:p>
          <a:p>
            <a:pPr fontAlgn="base"/>
            <a:endParaRPr lang="fr-FR" sz="1200" dirty="0">
              <a:latin typeface="Arial" pitchFamily="34" charset="0"/>
              <a:cs typeface="Arial" pitchFamily="34" charset="0"/>
            </a:endParaRPr>
          </a:p>
          <a:p>
            <a:r>
              <a:rPr lang="fr-FR" sz="1200" b="1" u="sng" dirty="0">
                <a:latin typeface="Arial" pitchFamily="34" charset="0"/>
                <a:cs typeface="Arial" pitchFamily="34" charset="0"/>
              </a:rPr>
              <a:t>Programme de formation</a:t>
            </a:r>
          </a:p>
          <a:p>
            <a:endParaRPr lang="fr-FR" sz="1200" b="1" u="sng" dirty="0">
              <a:latin typeface="Arial" pitchFamily="34" charset="0"/>
              <a:cs typeface="Arial" pitchFamily="34" charset="0"/>
            </a:endParaRPr>
          </a:p>
          <a:p>
            <a:r>
              <a:rPr lang="fr-FR" sz="1200" dirty="0">
                <a:latin typeface="Arial" pitchFamily="34" charset="0"/>
                <a:cs typeface="Arial" pitchFamily="34" charset="0"/>
              </a:rPr>
              <a:t>Le </a:t>
            </a:r>
            <a:r>
              <a:rPr lang="fr-FR" sz="1200" dirty="0" err="1">
                <a:latin typeface="Arial" pitchFamily="34" charset="0"/>
                <a:cs typeface="Arial" pitchFamily="34" charset="0"/>
              </a:rPr>
              <a:t>wet</a:t>
            </a:r>
            <a:r>
              <a:rPr lang="fr-FR" sz="1200" dirty="0">
                <a:latin typeface="Arial" pitchFamily="34" charset="0"/>
                <a:cs typeface="Arial" pitchFamily="34" charset="0"/>
              </a:rPr>
              <a:t> balayage est une technique d’éclaircissement en ayant des zones d’ombres et de lumières (éclaircissement de 2 à 4 tons). </a:t>
            </a:r>
          </a:p>
          <a:p>
            <a:r>
              <a:rPr lang="fr-FR" sz="1200" dirty="0">
                <a:latin typeface="Arial" pitchFamily="34" charset="0"/>
                <a:cs typeface="Arial" pitchFamily="34" charset="0"/>
              </a:rPr>
              <a:t>C’est une technique qui se travaille à 70% sur cheveux humides. </a:t>
            </a:r>
          </a:p>
          <a:p>
            <a:r>
              <a:rPr lang="fr-FR" sz="1200" dirty="0">
                <a:latin typeface="Arial" pitchFamily="34" charset="0"/>
                <a:cs typeface="Arial" pitchFamily="34" charset="0"/>
              </a:rPr>
              <a:t>L’objectif de la formation : </a:t>
            </a:r>
          </a:p>
          <a:p>
            <a:r>
              <a:rPr lang="fr-FR" sz="1200" dirty="0">
                <a:latin typeface="Arial" pitchFamily="34" charset="0"/>
                <a:cs typeface="Arial" pitchFamily="34" charset="0"/>
              </a:rPr>
              <a:t>Savoir réaliser un balayage en profondeur pour toutes les nuances. </a:t>
            </a:r>
          </a:p>
          <a:p>
            <a:r>
              <a:rPr lang="fr-FR" sz="1200" dirty="0">
                <a:latin typeface="Arial" pitchFamily="34" charset="0"/>
                <a:cs typeface="Arial" pitchFamily="34" charset="0"/>
              </a:rPr>
              <a:t>Maîtriser le </a:t>
            </a:r>
            <a:r>
              <a:rPr lang="fr-FR" sz="1200" dirty="0" err="1">
                <a:latin typeface="Arial" pitchFamily="34" charset="0"/>
                <a:cs typeface="Arial" pitchFamily="34" charset="0"/>
              </a:rPr>
              <a:t>wet</a:t>
            </a:r>
            <a:r>
              <a:rPr lang="fr-FR" sz="1200" dirty="0">
                <a:latin typeface="Arial" pitchFamily="34" charset="0"/>
                <a:cs typeface="Arial" pitchFamily="34" charset="0"/>
              </a:rPr>
              <a:t> balayage grâce à une méthodologie simple avec des résultats fondus &amp; naturels parfaits qui évolueront dans le temps </a:t>
            </a:r>
          </a:p>
          <a:p>
            <a:r>
              <a:rPr lang="fr-FR" sz="1200" dirty="0">
                <a:latin typeface="Arial" pitchFamily="34" charset="0"/>
                <a:cs typeface="Arial" pitchFamily="34" charset="0"/>
              </a:rPr>
              <a:t>Technique rapide &amp; efficace, qui permet d’utiliser peu de produits et protéger les cheveux car la technique se pratique sur cheveux humides. </a:t>
            </a:r>
          </a:p>
          <a:p>
            <a:r>
              <a:rPr lang="fr-FR" sz="1200" dirty="0">
                <a:latin typeface="Arial" pitchFamily="34" charset="0"/>
                <a:cs typeface="Arial" pitchFamily="34" charset="0"/>
              </a:rPr>
              <a:t>Technique adaptée à tous types de clientèle.</a:t>
            </a:r>
          </a:p>
          <a:p>
            <a:r>
              <a:rPr lang="fr-FR" sz="1200" dirty="0">
                <a:latin typeface="Arial" pitchFamily="34" charset="0"/>
                <a:cs typeface="Arial" pitchFamily="34" charset="0"/>
              </a:rPr>
              <a:t>Entretien de la patine tous les 2/3 mois, balayage tous les 6/8 mois en moyenne.</a:t>
            </a:r>
          </a:p>
        </p:txBody>
      </p:sp>
      <p:sp>
        <p:nvSpPr>
          <p:cNvPr id="8" name="ZoneTexte 7"/>
          <p:cNvSpPr txBox="1"/>
          <p:nvPr/>
        </p:nvSpPr>
        <p:spPr>
          <a:xfrm>
            <a:off x="1763688" y="-194632"/>
            <a:ext cx="7056784" cy="2831544"/>
          </a:xfrm>
          <a:prstGeom prst="rect">
            <a:avLst/>
          </a:prstGeom>
          <a:noFill/>
        </p:spPr>
        <p:txBody>
          <a:bodyPr wrap="square" rtlCol="0">
            <a:spAutoFit/>
          </a:bodyPr>
          <a:lstStyle/>
          <a:p>
            <a:pPr algn="ctr"/>
            <a:endParaRPr lang="fr-FR" sz="1600" b="1" dirty="0">
              <a:solidFill>
                <a:srgbClr val="FF0000"/>
              </a:solidFill>
              <a:latin typeface="Arial" pitchFamily="34" charset="0"/>
              <a:cs typeface="Arial" pitchFamily="34" charset="0"/>
            </a:endParaRPr>
          </a:p>
          <a:p>
            <a:pPr algn="ctr"/>
            <a:r>
              <a:rPr lang="fr-FR" sz="1600" b="1" dirty="0">
                <a:solidFill>
                  <a:srgbClr val="FFC000"/>
                </a:solidFill>
                <a:latin typeface="Arial" pitchFamily="34" charset="0"/>
                <a:cs typeface="Arial" pitchFamily="34" charset="0"/>
              </a:rPr>
              <a:t> </a:t>
            </a:r>
            <a:r>
              <a:rPr lang="fr-FR" sz="1600" b="1" dirty="0">
                <a:solidFill>
                  <a:schemeClr val="accent4"/>
                </a:solidFill>
                <a:latin typeface="Arial" pitchFamily="34" charset="0"/>
                <a:cs typeface="Arial" pitchFamily="34" charset="0"/>
              </a:rPr>
              <a:t>MASTER CLASS</a:t>
            </a:r>
          </a:p>
          <a:p>
            <a:pPr algn="ctr"/>
            <a:endParaRPr lang="fr-FR" sz="1600" b="1" dirty="0">
              <a:solidFill>
                <a:srgbClr val="FFC000"/>
              </a:solidFill>
              <a:latin typeface="Arial" pitchFamily="34" charset="0"/>
              <a:cs typeface="Arial" pitchFamily="34" charset="0"/>
            </a:endParaRPr>
          </a:p>
          <a:p>
            <a:pPr algn="ctr"/>
            <a:r>
              <a:rPr lang="fr-FR" sz="1600" dirty="0">
                <a:solidFill>
                  <a:schemeClr val="bg1"/>
                </a:solidFill>
                <a:latin typeface="Arial" pitchFamily="34" charset="0"/>
                <a:cs typeface="Arial" pitchFamily="34" charset="0"/>
              </a:rPr>
              <a:t> Coloration</a:t>
            </a:r>
          </a:p>
          <a:p>
            <a:pPr algn="ctr"/>
            <a:r>
              <a:rPr lang="fr-FR" sz="1600" b="1" dirty="0" err="1">
                <a:solidFill>
                  <a:schemeClr val="bg1"/>
                </a:solidFill>
                <a:latin typeface="Arial" pitchFamily="34" charset="0"/>
                <a:cs typeface="Arial" pitchFamily="34" charset="0"/>
              </a:rPr>
              <a:t>Wet</a:t>
            </a:r>
            <a:r>
              <a:rPr lang="fr-FR" sz="1600" b="1" dirty="0">
                <a:solidFill>
                  <a:schemeClr val="bg1"/>
                </a:solidFill>
                <a:latin typeface="Arial" pitchFamily="34" charset="0"/>
                <a:cs typeface="Arial" pitchFamily="34" charset="0"/>
              </a:rPr>
              <a:t> Balayage  </a:t>
            </a:r>
          </a:p>
          <a:p>
            <a:pPr algn="ctr"/>
            <a:r>
              <a:rPr lang="fr-FR" sz="1200" b="1" dirty="0">
                <a:solidFill>
                  <a:schemeClr val="bg1"/>
                </a:solidFill>
                <a:latin typeface="Arial" pitchFamily="34" charset="0"/>
                <a:cs typeface="Arial" pitchFamily="34" charset="0"/>
              </a:rPr>
              <a:t>   (balayage sur cheveux humides)</a:t>
            </a:r>
          </a:p>
          <a:p>
            <a:pPr algn="ctr"/>
            <a:r>
              <a:rPr lang="fr-FR" sz="1400" b="1" dirty="0">
                <a:solidFill>
                  <a:schemeClr val="bg1"/>
                </a:solidFill>
                <a:latin typeface="Arial" pitchFamily="34" charset="0"/>
                <a:cs typeface="Arial" pitchFamily="34" charset="0"/>
              </a:rPr>
              <a:t> </a:t>
            </a:r>
          </a:p>
          <a:p>
            <a:pPr algn="ctr"/>
            <a:r>
              <a:rPr lang="fr-FR" sz="1600" b="1" dirty="0">
                <a:solidFill>
                  <a:schemeClr val="accent4"/>
                </a:solidFill>
                <a:latin typeface="Arial" pitchFamily="34" charset="0"/>
                <a:cs typeface="Arial" pitchFamily="34" charset="0"/>
              </a:rPr>
              <a:t>Stevens </a:t>
            </a:r>
            <a:r>
              <a:rPr lang="fr-FR" sz="1600" b="1" dirty="0" err="1">
                <a:solidFill>
                  <a:schemeClr val="accent4"/>
                </a:solidFill>
                <a:latin typeface="Arial" pitchFamily="34" charset="0"/>
                <a:cs typeface="Arial" pitchFamily="34" charset="0"/>
              </a:rPr>
              <a:t>Outh</a:t>
            </a:r>
            <a:endParaRPr lang="fr-FR" sz="1600" b="1" dirty="0">
              <a:solidFill>
                <a:schemeClr val="accent4"/>
              </a:solidFill>
              <a:latin typeface="Arial" pitchFamily="34" charset="0"/>
              <a:cs typeface="Arial" pitchFamily="34" charset="0"/>
            </a:endParaRPr>
          </a:p>
          <a:p>
            <a:pPr algn="ctr"/>
            <a:endParaRPr lang="fr-FR" sz="1600" b="1" dirty="0">
              <a:solidFill>
                <a:schemeClr val="bg1"/>
              </a:solidFill>
              <a:latin typeface="Arial" pitchFamily="34" charset="0"/>
              <a:cs typeface="Arial" pitchFamily="34" charset="0"/>
            </a:endParaRPr>
          </a:p>
          <a:p>
            <a:pPr algn="ctr"/>
            <a:r>
              <a:rPr lang="fr-FR" sz="1200" b="1" dirty="0">
                <a:solidFill>
                  <a:schemeClr val="bg1"/>
                </a:solidFill>
                <a:latin typeface="Arial" pitchFamily="34" charset="0"/>
                <a:cs typeface="Arial" pitchFamily="34" charset="0"/>
              </a:rPr>
              <a:t>290 € net  </a:t>
            </a:r>
          </a:p>
          <a:p>
            <a:pPr algn="ctr"/>
            <a:r>
              <a:rPr lang="fr-FR" sz="1200" b="1" dirty="0">
                <a:solidFill>
                  <a:schemeClr val="bg1"/>
                </a:solidFill>
                <a:latin typeface="Arial" pitchFamily="34" charset="0"/>
                <a:cs typeface="Arial" pitchFamily="34" charset="0"/>
              </a:rPr>
              <a:t>  </a:t>
            </a:r>
          </a:p>
          <a:p>
            <a:pPr algn="ctr"/>
            <a:r>
              <a:rPr lang="fr-FR" sz="1600" b="1" dirty="0">
                <a:solidFill>
                  <a:schemeClr val="bg1"/>
                </a:solidFill>
                <a:latin typeface="Arial" pitchFamily="34" charset="0"/>
                <a:cs typeface="Arial" pitchFamily="34" charset="0"/>
              </a:rPr>
              <a:t>Lundi 14 Avril </a:t>
            </a:r>
          </a:p>
        </p:txBody>
      </p:sp>
      <p:sp>
        <p:nvSpPr>
          <p:cNvPr id="10" name="AutoShape 2" descr="RÃÂ©sultat de recherche d'images pour &quot;david katchadouria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1" name="AutoShape 4" descr="RÃÂ©sultat de recherche d'images pour &quot;david katchadouria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0482" name="AutoShape 2" descr="Aperçu de l’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0484" name="AutoShape 4" descr="Aperçu de l’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58370" name="Picture 2"/>
          <p:cNvPicPr>
            <a:picLocks noChangeAspect="1" noChangeArrowheads="1"/>
          </p:cNvPicPr>
          <p:nvPr/>
        </p:nvPicPr>
        <p:blipFill>
          <a:blip r:embed="rId3" cstate="print"/>
          <a:srcRect l="12969" t="6666" r="28671" b="3333"/>
          <a:stretch>
            <a:fillRect/>
          </a:stretch>
        </p:blipFill>
        <p:spPr bwMode="auto">
          <a:xfrm>
            <a:off x="7847856" y="44624"/>
            <a:ext cx="1296144" cy="1944216"/>
          </a:xfrm>
          <a:prstGeom prst="rect">
            <a:avLst/>
          </a:prstGeom>
          <a:ln>
            <a:noFill/>
          </a:ln>
          <a:effectLst>
            <a:softEdge rad="112500"/>
          </a:effectLst>
        </p:spPr>
      </p:pic>
      <p:pic>
        <p:nvPicPr>
          <p:cNvPr id="14" name="Image 13" descr="D:\Downloads\PHOTO-2023-10-12-10-21-14 (2).jpg"/>
          <p:cNvPicPr/>
          <p:nvPr/>
        </p:nvPicPr>
        <p:blipFill>
          <a:blip r:embed="rId4" cstate="print"/>
          <a:srcRect/>
          <a:stretch>
            <a:fillRect/>
          </a:stretch>
        </p:blipFill>
        <p:spPr bwMode="auto">
          <a:xfrm>
            <a:off x="0" y="3356992"/>
            <a:ext cx="2627784" cy="3501008"/>
          </a:xfrm>
          <a:prstGeom prst="rect">
            <a:avLst/>
          </a:prstGeom>
          <a:ln>
            <a:noFill/>
          </a:ln>
          <a:effectLst>
            <a:softEdge rad="112500"/>
          </a:effectLst>
        </p:spPr>
      </p:pic>
      <p:pic>
        <p:nvPicPr>
          <p:cNvPr id="15" name="Image 14" descr="D:\Downloads\PHOTO-2023-10-12-10-21-14.jpg"/>
          <p:cNvPicPr/>
          <p:nvPr/>
        </p:nvPicPr>
        <p:blipFill>
          <a:blip r:embed="rId5" cstate="print"/>
          <a:srcRect/>
          <a:stretch>
            <a:fillRect/>
          </a:stretch>
        </p:blipFill>
        <p:spPr bwMode="auto">
          <a:xfrm>
            <a:off x="179512" y="836712"/>
            <a:ext cx="2195736" cy="2952328"/>
          </a:xfrm>
          <a:prstGeom prst="rect">
            <a:avLst/>
          </a:prstGeom>
          <a:ln>
            <a:noFill/>
          </a:ln>
          <a:effectLst>
            <a:softEdge rad="112500"/>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771800" y="2636326"/>
            <a:ext cx="6264696" cy="3600986"/>
          </a:xfrm>
          <a:prstGeom prst="rect">
            <a:avLst/>
          </a:prstGeom>
          <a:solidFill>
            <a:schemeClr val="bg1"/>
          </a:solidFill>
          <a:ln>
            <a:solidFill>
              <a:schemeClr val="tx1"/>
            </a:solidFill>
          </a:ln>
        </p:spPr>
        <p:txBody>
          <a:bodyPr wrap="square" rtlCol="0">
            <a:spAutoFit/>
          </a:bodyPr>
          <a:lstStyle/>
          <a:p>
            <a:endParaRPr lang="fr-FR" sz="1200" b="1" u="sng" dirty="0">
              <a:latin typeface="Arial" pitchFamily="34" charset="0"/>
              <a:cs typeface="Arial" pitchFamily="34" charset="0"/>
            </a:endParaRPr>
          </a:p>
          <a:p>
            <a:r>
              <a:rPr lang="fr-FR" sz="1200" b="1" u="sng" dirty="0">
                <a:latin typeface="Arial" pitchFamily="34" charset="0"/>
                <a:cs typeface="Arial" pitchFamily="34" charset="0"/>
              </a:rPr>
              <a:t>Cindy Segura</a:t>
            </a:r>
          </a:p>
          <a:p>
            <a:endParaRPr lang="fr-FR" sz="1200" b="1" u="sng" dirty="0">
              <a:latin typeface="Arial" pitchFamily="34" charset="0"/>
              <a:cs typeface="Arial" pitchFamily="34" charset="0"/>
            </a:endParaRPr>
          </a:p>
          <a:p>
            <a:pPr fontAlgn="base"/>
            <a:r>
              <a:rPr lang="fr-FR" sz="1200" dirty="0">
                <a:latin typeface="Arial" pitchFamily="34" charset="0"/>
                <a:cs typeface="Arial" pitchFamily="34" charset="0"/>
              </a:rPr>
              <a:t>Passionnée de coiffure depuis toujours, coiffeuse depuis l'âge de 14 ans, barbière depuis 10 ans. </a:t>
            </a:r>
          </a:p>
          <a:p>
            <a:pPr fontAlgn="base"/>
            <a:r>
              <a:rPr lang="fr-FR" sz="1200" dirty="0">
                <a:latin typeface="Arial" pitchFamily="34" charset="0"/>
                <a:cs typeface="Arial" pitchFamily="34" charset="0"/>
              </a:rPr>
              <a:t>Ouverture de son salon de coiffure/barbier en 2021.</a:t>
            </a:r>
          </a:p>
          <a:p>
            <a:pPr fontAlgn="base"/>
            <a:r>
              <a:rPr lang="fr-FR" sz="1200" dirty="0">
                <a:latin typeface="Arial" pitchFamily="34" charset="0"/>
                <a:cs typeface="Arial" pitchFamily="34" charset="0"/>
              </a:rPr>
              <a:t>Spécialiste de l'homme elle a eu la chance d'être formée chez </a:t>
            </a:r>
            <a:r>
              <a:rPr lang="fr-FR" sz="1200" dirty="0" err="1">
                <a:latin typeface="Arial" pitchFamily="34" charset="0"/>
                <a:cs typeface="Arial" pitchFamily="34" charset="0"/>
              </a:rPr>
              <a:t>Shorem</a:t>
            </a:r>
            <a:r>
              <a:rPr lang="fr-FR" sz="1200" dirty="0">
                <a:latin typeface="Arial" pitchFamily="34" charset="0"/>
                <a:cs typeface="Arial" pitchFamily="34" charset="0"/>
              </a:rPr>
              <a:t> à Rotterdam (les meilleurs dans le monde du barbier) </a:t>
            </a:r>
          </a:p>
          <a:p>
            <a:pPr fontAlgn="base"/>
            <a:r>
              <a:rPr lang="fr-FR" sz="1200" dirty="0">
                <a:latin typeface="Arial" pitchFamily="34" charset="0"/>
                <a:cs typeface="Arial" pitchFamily="34" charset="0"/>
              </a:rPr>
              <a:t>Formatrice depuis 2019. </a:t>
            </a:r>
          </a:p>
          <a:p>
            <a:pPr fontAlgn="base"/>
            <a:endParaRPr lang="fr-FR" sz="1200" dirty="0">
              <a:latin typeface="Arial" pitchFamily="34" charset="0"/>
              <a:cs typeface="Arial" pitchFamily="34" charset="0"/>
            </a:endParaRPr>
          </a:p>
          <a:p>
            <a:r>
              <a:rPr lang="fr-FR" sz="1200" b="1" u="sng" dirty="0">
                <a:latin typeface="Arial" pitchFamily="34" charset="0"/>
                <a:cs typeface="Arial" pitchFamily="34" charset="0"/>
              </a:rPr>
              <a:t>Programme de formation</a:t>
            </a:r>
          </a:p>
          <a:p>
            <a:endParaRPr lang="fr-FR" sz="1200" b="1" u="sng" dirty="0">
              <a:latin typeface="Arial" pitchFamily="34" charset="0"/>
              <a:cs typeface="Arial" pitchFamily="34" charset="0"/>
            </a:endParaRPr>
          </a:p>
          <a:p>
            <a:r>
              <a:rPr lang="fr-FR" sz="1200" dirty="0">
                <a:latin typeface="Arial" pitchFamily="34" charset="0"/>
                <a:cs typeface="Arial" pitchFamily="34" charset="0"/>
              </a:rPr>
              <a:t>Maîtriser les techniques de coupe homme avec différentes formes &amp; techniques de coupe  (La coupe </a:t>
            </a:r>
            <a:r>
              <a:rPr lang="fr-FR" sz="1200" dirty="0" err="1">
                <a:latin typeface="Arial" pitchFamily="34" charset="0"/>
                <a:cs typeface="Arial" pitchFamily="34" charset="0"/>
              </a:rPr>
              <a:t>Cuenta</a:t>
            </a:r>
            <a:r>
              <a:rPr lang="fr-FR" sz="1200" dirty="0">
                <a:latin typeface="Arial" pitchFamily="34" charset="0"/>
                <a:cs typeface="Arial" pitchFamily="34" charset="0"/>
              </a:rPr>
              <a:t>, le Blow out taper, Drop fade).</a:t>
            </a:r>
          </a:p>
          <a:p>
            <a:r>
              <a:rPr lang="fr-FR" sz="1200" dirty="0">
                <a:latin typeface="Arial" pitchFamily="34" charset="0"/>
                <a:cs typeface="Arial" pitchFamily="34" charset="0"/>
              </a:rPr>
              <a:t>Maitriser les tailles rapides de barbe (entretien).</a:t>
            </a:r>
          </a:p>
          <a:p>
            <a:r>
              <a:rPr lang="fr-FR" sz="1200" dirty="0">
                <a:latin typeface="Arial" pitchFamily="34" charset="0"/>
                <a:cs typeface="Arial" pitchFamily="34" charset="0"/>
              </a:rPr>
              <a:t>Maitriser l’utilisation des outils (tondeuse, ciseaux, rasoir électrique…).</a:t>
            </a:r>
          </a:p>
          <a:p>
            <a:r>
              <a:rPr lang="fr-FR" sz="1200" dirty="0">
                <a:latin typeface="Arial" pitchFamily="34" charset="0"/>
                <a:cs typeface="Arial" pitchFamily="34" charset="0"/>
              </a:rPr>
              <a:t>Elaborer un diagnostic approprié aux attentes du client.</a:t>
            </a:r>
          </a:p>
          <a:p>
            <a:r>
              <a:rPr lang="fr-FR" sz="1200" dirty="0">
                <a:latin typeface="Arial" pitchFamily="34" charset="0"/>
                <a:cs typeface="Arial" pitchFamily="34" charset="0"/>
              </a:rPr>
              <a:t>Respecter des règles d’hygiènes et de sécurité</a:t>
            </a:r>
            <a:r>
              <a:rPr lang="fr-FR" sz="1200" dirty="0"/>
              <a:t>.</a:t>
            </a:r>
          </a:p>
          <a:p>
            <a:endParaRPr lang="fr-FR" sz="1200" dirty="0">
              <a:latin typeface="Arial" pitchFamily="34" charset="0"/>
              <a:cs typeface="Arial" pitchFamily="34" charset="0"/>
            </a:endParaRPr>
          </a:p>
        </p:txBody>
      </p:sp>
      <p:sp>
        <p:nvSpPr>
          <p:cNvPr id="8" name="ZoneTexte 7"/>
          <p:cNvSpPr txBox="1"/>
          <p:nvPr/>
        </p:nvSpPr>
        <p:spPr>
          <a:xfrm>
            <a:off x="1763688" y="44624"/>
            <a:ext cx="7056784" cy="2339102"/>
          </a:xfrm>
          <a:prstGeom prst="rect">
            <a:avLst/>
          </a:prstGeom>
          <a:noFill/>
        </p:spPr>
        <p:txBody>
          <a:bodyPr wrap="square" rtlCol="0">
            <a:spAutoFit/>
          </a:bodyPr>
          <a:lstStyle/>
          <a:p>
            <a:pPr algn="ctr"/>
            <a:endParaRPr lang="fr-FR" sz="1600" b="1" dirty="0">
              <a:solidFill>
                <a:srgbClr val="FF0000"/>
              </a:solidFill>
              <a:latin typeface="Arial" pitchFamily="34" charset="0"/>
              <a:cs typeface="Arial" pitchFamily="34" charset="0"/>
            </a:endParaRPr>
          </a:p>
          <a:p>
            <a:pPr algn="ctr"/>
            <a:r>
              <a:rPr lang="fr-FR" sz="1600" b="1" dirty="0">
                <a:solidFill>
                  <a:schemeClr val="bg1"/>
                </a:solidFill>
                <a:latin typeface="Arial" pitchFamily="34" charset="0"/>
                <a:cs typeface="Arial" pitchFamily="34" charset="0"/>
              </a:rPr>
              <a:t>  Coupe Homme &amp; Taille de Barbe</a:t>
            </a:r>
          </a:p>
          <a:p>
            <a:pPr algn="ctr"/>
            <a:endParaRPr lang="fr-FR" sz="1600" b="1" dirty="0">
              <a:solidFill>
                <a:schemeClr val="bg1"/>
              </a:solidFill>
              <a:latin typeface="Arial" pitchFamily="34" charset="0"/>
              <a:cs typeface="Arial" pitchFamily="34" charset="0"/>
            </a:endParaRPr>
          </a:p>
          <a:p>
            <a:pPr algn="ctr"/>
            <a:r>
              <a:rPr lang="fr-FR" sz="1200" b="1" dirty="0">
                <a:solidFill>
                  <a:schemeClr val="bg1"/>
                </a:solidFill>
                <a:latin typeface="Arial" pitchFamily="34" charset="0"/>
                <a:cs typeface="Arial" pitchFamily="34" charset="0"/>
              </a:rPr>
              <a:t>Modernité et précision: La </a:t>
            </a:r>
            <a:r>
              <a:rPr lang="fr-FR" sz="1200" b="1" dirty="0" err="1">
                <a:solidFill>
                  <a:schemeClr val="bg1"/>
                </a:solidFill>
                <a:latin typeface="Arial" pitchFamily="34" charset="0"/>
                <a:cs typeface="Arial" pitchFamily="34" charset="0"/>
              </a:rPr>
              <a:t>cuenta</a:t>
            </a:r>
            <a:r>
              <a:rPr lang="fr-FR" sz="1200" b="1" dirty="0">
                <a:solidFill>
                  <a:schemeClr val="bg1"/>
                </a:solidFill>
                <a:latin typeface="Arial" pitchFamily="34" charset="0"/>
                <a:cs typeface="Arial" pitchFamily="34" charset="0"/>
              </a:rPr>
              <a:t>, le </a:t>
            </a:r>
            <a:r>
              <a:rPr lang="fr-FR" sz="1200" b="1" dirty="0" err="1">
                <a:solidFill>
                  <a:schemeClr val="bg1"/>
                </a:solidFill>
                <a:latin typeface="Arial" pitchFamily="34" charset="0"/>
                <a:cs typeface="Arial" pitchFamily="34" charset="0"/>
              </a:rPr>
              <a:t>blow</a:t>
            </a:r>
            <a:r>
              <a:rPr lang="fr-FR" sz="1200" b="1" dirty="0">
                <a:solidFill>
                  <a:schemeClr val="bg1"/>
                </a:solidFill>
                <a:latin typeface="Arial" pitchFamily="34" charset="0"/>
                <a:cs typeface="Arial" pitchFamily="34" charset="0"/>
              </a:rPr>
              <a:t> out taper, Drop Fade</a:t>
            </a:r>
          </a:p>
          <a:p>
            <a:pPr algn="ctr"/>
            <a:r>
              <a:rPr lang="fr-FR" sz="1200" b="1" dirty="0">
                <a:solidFill>
                  <a:schemeClr val="bg1"/>
                </a:solidFill>
                <a:latin typeface="Arial" pitchFamily="34" charset="0"/>
                <a:cs typeface="Arial" pitchFamily="34" charset="0"/>
              </a:rPr>
              <a:t> </a:t>
            </a:r>
            <a:r>
              <a:rPr lang="fr-FR" sz="1400" b="1" dirty="0">
                <a:solidFill>
                  <a:schemeClr val="bg1"/>
                </a:solidFill>
                <a:latin typeface="Arial" pitchFamily="34" charset="0"/>
                <a:cs typeface="Arial" pitchFamily="34" charset="0"/>
              </a:rPr>
              <a:t> </a:t>
            </a:r>
          </a:p>
          <a:p>
            <a:pPr algn="ctr"/>
            <a:r>
              <a:rPr lang="fr-FR" sz="1600" b="1" dirty="0">
                <a:solidFill>
                  <a:schemeClr val="accent4"/>
                </a:solidFill>
                <a:latin typeface="Arial" pitchFamily="34" charset="0"/>
                <a:cs typeface="Arial" pitchFamily="34" charset="0"/>
              </a:rPr>
              <a:t>Cindy Segura </a:t>
            </a:r>
          </a:p>
          <a:p>
            <a:pPr algn="ctr"/>
            <a:endParaRPr lang="fr-FR" sz="1600" b="1" dirty="0">
              <a:solidFill>
                <a:schemeClr val="bg1"/>
              </a:solidFill>
              <a:latin typeface="Arial" pitchFamily="34" charset="0"/>
              <a:cs typeface="Arial" pitchFamily="34" charset="0"/>
            </a:endParaRPr>
          </a:p>
          <a:p>
            <a:pPr algn="ctr"/>
            <a:r>
              <a:rPr lang="fr-FR" sz="1200" b="1" dirty="0">
                <a:solidFill>
                  <a:schemeClr val="bg1"/>
                </a:solidFill>
                <a:latin typeface="Arial" pitchFamily="34" charset="0"/>
                <a:cs typeface="Arial" pitchFamily="34" charset="0"/>
              </a:rPr>
              <a:t>280 € net </a:t>
            </a:r>
          </a:p>
          <a:p>
            <a:pPr algn="ctr"/>
            <a:endParaRPr lang="fr-FR" sz="1200" b="1" dirty="0">
              <a:solidFill>
                <a:schemeClr val="bg1"/>
              </a:solidFill>
              <a:latin typeface="Arial" pitchFamily="34" charset="0"/>
              <a:cs typeface="Arial" pitchFamily="34" charset="0"/>
            </a:endParaRPr>
          </a:p>
          <a:p>
            <a:pPr algn="ctr"/>
            <a:r>
              <a:rPr lang="fr-FR" sz="1600" b="1" dirty="0">
                <a:solidFill>
                  <a:schemeClr val="bg1"/>
                </a:solidFill>
                <a:latin typeface="Arial" pitchFamily="34" charset="0"/>
                <a:cs typeface="Arial" pitchFamily="34" charset="0"/>
              </a:rPr>
              <a:t>Dimanche  27 Avril   </a:t>
            </a:r>
          </a:p>
        </p:txBody>
      </p:sp>
      <p:sp>
        <p:nvSpPr>
          <p:cNvPr id="10" name="AutoShape 2" descr="RÃÂ©sultat de recherche d'images pour &quot;david katchadouria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1" name="AutoShape 4" descr="RÃÂ©sultat de recherche d'images pour &quot;david katchadouria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0482" name="AutoShape 2" descr="Aperçu de l’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0484" name="AutoShape 4" descr="Aperçu de l’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026" name="Picture 2"/>
          <p:cNvPicPr>
            <a:picLocks noChangeAspect="1" noChangeArrowheads="1"/>
          </p:cNvPicPr>
          <p:nvPr/>
        </p:nvPicPr>
        <p:blipFill>
          <a:blip r:embed="rId3" cstate="print"/>
          <a:srcRect l="31754" t="7056" r="2973" b="35316"/>
          <a:stretch>
            <a:fillRect/>
          </a:stretch>
        </p:blipFill>
        <p:spPr bwMode="auto">
          <a:xfrm>
            <a:off x="7750970" y="0"/>
            <a:ext cx="1393030" cy="1844824"/>
          </a:xfrm>
          <a:prstGeom prst="rect">
            <a:avLst/>
          </a:prstGeom>
          <a:ln>
            <a:noFill/>
          </a:ln>
          <a:effectLst>
            <a:softEdge rad="112500"/>
          </a:effectLst>
        </p:spPr>
      </p:pic>
      <p:pic>
        <p:nvPicPr>
          <p:cNvPr id="12" name="Image 11" descr="D:\Downloads\3af37024-3f44-42f9-b6a8-a35599aae529.JPG"/>
          <p:cNvPicPr/>
          <p:nvPr/>
        </p:nvPicPr>
        <p:blipFill>
          <a:blip r:embed="rId4" cstate="print"/>
          <a:srcRect/>
          <a:stretch>
            <a:fillRect/>
          </a:stretch>
        </p:blipFill>
        <p:spPr bwMode="auto">
          <a:xfrm>
            <a:off x="395536" y="764704"/>
            <a:ext cx="1656184" cy="1944216"/>
          </a:xfrm>
          <a:prstGeom prst="rect">
            <a:avLst/>
          </a:prstGeom>
          <a:ln>
            <a:noFill/>
          </a:ln>
          <a:effectLst>
            <a:softEdge rad="112500"/>
          </a:effectLst>
        </p:spPr>
      </p:pic>
      <p:pic>
        <p:nvPicPr>
          <p:cNvPr id="14" name="Image 13" descr="D:\Downloads\9bf2adc0-c38b-44fc-9eb6-09e59185bab7.JPG"/>
          <p:cNvPicPr/>
          <p:nvPr/>
        </p:nvPicPr>
        <p:blipFill>
          <a:blip r:embed="rId5" cstate="print"/>
          <a:srcRect/>
          <a:stretch>
            <a:fillRect/>
          </a:stretch>
        </p:blipFill>
        <p:spPr bwMode="auto">
          <a:xfrm>
            <a:off x="395536" y="2780928"/>
            <a:ext cx="1728192" cy="2232248"/>
          </a:xfrm>
          <a:prstGeom prst="rect">
            <a:avLst/>
          </a:prstGeom>
          <a:ln>
            <a:noFill/>
          </a:ln>
          <a:effectLst>
            <a:softEdge rad="112500"/>
          </a:effectLst>
        </p:spPr>
      </p:pic>
      <p:pic>
        <p:nvPicPr>
          <p:cNvPr id="16" name="Image 15" descr="D:\Downloads\e543b9ff-36a7-47e0-896a-3358eb78d93f.JPG"/>
          <p:cNvPicPr/>
          <p:nvPr/>
        </p:nvPicPr>
        <p:blipFill>
          <a:blip r:embed="rId6" cstate="print"/>
          <a:srcRect/>
          <a:stretch>
            <a:fillRect/>
          </a:stretch>
        </p:blipFill>
        <p:spPr bwMode="auto">
          <a:xfrm>
            <a:off x="395536" y="4886400"/>
            <a:ext cx="1800200" cy="1971600"/>
          </a:xfrm>
          <a:prstGeom prst="rect">
            <a:avLst/>
          </a:prstGeom>
          <a:ln>
            <a:noFill/>
          </a:ln>
          <a:effectLst>
            <a:softEdge rad="112500"/>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843808" y="2996952"/>
            <a:ext cx="6155493" cy="2677656"/>
          </a:xfrm>
          <a:prstGeom prst="rect">
            <a:avLst/>
          </a:prstGeom>
          <a:solidFill>
            <a:schemeClr val="bg1"/>
          </a:solidFill>
          <a:ln>
            <a:solidFill>
              <a:schemeClr val="bg2">
                <a:lumMod val="50000"/>
              </a:schemeClr>
            </a:solidFill>
          </a:ln>
        </p:spPr>
        <p:txBody>
          <a:bodyPr wrap="square">
            <a:spAutoFit/>
          </a:bodyPr>
          <a:lstStyle/>
          <a:p>
            <a:pPr lvl="0" fontAlgn="base">
              <a:spcBef>
                <a:spcPct val="0"/>
              </a:spcBef>
              <a:spcAft>
                <a:spcPct val="0"/>
              </a:spcAft>
            </a:pPr>
            <a:endParaRPr lang="fr-FR" sz="1200" b="1" u="sng" dirty="0">
              <a:latin typeface="Arial" pitchFamily="34" charset="0"/>
              <a:ea typeface="Calibri" pitchFamily="34" charset="0"/>
              <a:cs typeface="Arial" pitchFamily="34" charset="0"/>
            </a:endParaRPr>
          </a:p>
          <a:p>
            <a:pPr lvl="0" fontAlgn="base">
              <a:spcBef>
                <a:spcPct val="0"/>
              </a:spcBef>
              <a:spcAft>
                <a:spcPct val="0"/>
              </a:spcAft>
            </a:pPr>
            <a:r>
              <a:rPr lang="fr-FR" sz="1200" b="1" u="sng" dirty="0">
                <a:latin typeface="Arial" pitchFamily="34" charset="0"/>
                <a:ea typeface="Calibri" pitchFamily="34" charset="0"/>
                <a:cs typeface="Arial" pitchFamily="34" charset="0"/>
              </a:rPr>
              <a:t>Stéphane </a:t>
            </a:r>
            <a:r>
              <a:rPr lang="fr-FR" sz="1200" b="1" u="sng" dirty="0" err="1">
                <a:latin typeface="Arial" pitchFamily="34" charset="0"/>
                <a:ea typeface="Calibri" pitchFamily="34" charset="0"/>
                <a:cs typeface="Arial" pitchFamily="34" charset="0"/>
              </a:rPr>
              <a:t>Battistella</a:t>
            </a:r>
            <a:endParaRPr lang="fr-FR" sz="1200" b="1" u="sng" dirty="0">
              <a:latin typeface="Arial" pitchFamily="34" charset="0"/>
              <a:ea typeface="Calibri" pitchFamily="34" charset="0"/>
              <a:cs typeface="Arial" pitchFamily="34" charset="0"/>
            </a:endParaRPr>
          </a:p>
          <a:p>
            <a:pPr lvl="0" fontAlgn="base">
              <a:spcBef>
                <a:spcPct val="0"/>
              </a:spcBef>
              <a:spcAft>
                <a:spcPct val="0"/>
              </a:spcAft>
            </a:pPr>
            <a:endParaRPr lang="fr-FR" sz="1200" dirty="0">
              <a:latin typeface="Arial" pitchFamily="34" charset="0"/>
              <a:cs typeface="Arial" pitchFamily="34" charset="0"/>
            </a:endParaRPr>
          </a:p>
          <a:p>
            <a:pPr eaLnBrk="0" fontAlgn="base" hangingPunct="0">
              <a:spcBef>
                <a:spcPct val="0"/>
              </a:spcBef>
              <a:spcAft>
                <a:spcPct val="0"/>
              </a:spcAft>
            </a:pPr>
            <a:r>
              <a:rPr lang="fr-FR" sz="1200" dirty="0">
                <a:latin typeface="Arial" pitchFamily="34" charset="0"/>
                <a:ea typeface="Calibri" pitchFamily="34" charset="0"/>
                <a:cs typeface="Arial" pitchFamily="34" charset="0"/>
              </a:rPr>
              <a:t>Ancien gérant du salon Premium « L’Appart » à Aix en Provence.</a:t>
            </a:r>
          </a:p>
          <a:p>
            <a:pPr eaLnBrk="0" fontAlgn="base" hangingPunct="0">
              <a:spcBef>
                <a:spcPct val="0"/>
              </a:spcBef>
              <a:spcAft>
                <a:spcPct val="0"/>
              </a:spcAft>
            </a:pPr>
            <a:r>
              <a:rPr lang="fr-FR" sz="1200" dirty="0">
                <a:latin typeface="Arial" pitchFamily="34" charset="0"/>
                <a:ea typeface="Calibri" pitchFamily="34" charset="0"/>
                <a:cs typeface="Arial" pitchFamily="34" charset="0"/>
              </a:rPr>
              <a:t>Ancien consultant technique, artistique, formateur et coiffeur artistique pour Eugène </a:t>
            </a:r>
            <a:r>
              <a:rPr lang="fr-FR" sz="1200" dirty="0" err="1">
                <a:latin typeface="Arial" pitchFamily="34" charset="0"/>
                <a:ea typeface="Calibri" pitchFamily="34" charset="0"/>
                <a:cs typeface="Arial" pitchFamily="34" charset="0"/>
              </a:rPr>
              <a:t>Perma</a:t>
            </a:r>
            <a:r>
              <a:rPr lang="fr-FR" sz="1200" dirty="0">
                <a:latin typeface="Arial" pitchFamily="34" charset="0"/>
                <a:ea typeface="Calibri" pitchFamily="34" charset="0"/>
                <a:cs typeface="Arial" pitchFamily="34" charset="0"/>
              </a:rPr>
              <a:t>, Medley, Wella…</a:t>
            </a:r>
          </a:p>
          <a:p>
            <a:pPr lvl="0" eaLnBrk="0" fontAlgn="base" hangingPunct="0">
              <a:spcBef>
                <a:spcPct val="0"/>
              </a:spcBef>
              <a:spcAft>
                <a:spcPct val="0"/>
              </a:spcAft>
            </a:pPr>
            <a:endParaRPr lang="fr-FR" sz="1200" dirty="0">
              <a:latin typeface="Arial" pitchFamily="34" charset="0"/>
              <a:ea typeface="Calibri" pitchFamily="34" charset="0"/>
              <a:cs typeface="Arial" pitchFamily="34" charset="0"/>
            </a:endParaRPr>
          </a:p>
          <a:p>
            <a:pPr lvl="0" fontAlgn="base">
              <a:spcBef>
                <a:spcPct val="0"/>
              </a:spcBef>
              <a:spcAft>
                <a:spcPct val="0"/>
              </a:spcAft>
            </a:pPr>
            <a:r>
              <a:rPr lang="fr-FR" sz="1200" b="1" u="sng" dirty="0">
                <a:solidFill>
                  <a:srgbClr val="000000"/>
                </a:solidFill>
                <a:latin typeface="Arial" pitchFamily="34" charset="0"/>
                <a:ea typeface="Times New Roman" pitchFamily="18" charset="0"/>
                <a:cs typeface="Arial" pitchFamily="34" charset="0"/>
              </a:rPr>
              <a:t>Programme de formation</a:t>
            </a:r>
          </a:p>
          <a:p>
            <a:pPr lvl="0" fontAlgn="base">
              <a:spcBef>
                <a:spcPct val="0"/>
              </a:spcBef>
              <a:spcAft>
                <a:spcPct val="0"/>
              </a:spcAft>
            </a:pPr>
            <a:endParaRPr lang="fr-FR" sz="1200" b="1" u="sng" dirty="0">
              <a:solidFill>
                <a:srgbClr val="000000"/>
              </a:solidFill>
              <a:latin typeface="Arial" pitchFamily="34" charset="0"/>
              <a:ea typeface="Times New Roman" pitchFamily="18" charset="0"/>
              <a:cs typeface="Arial" pitchFamily="34" charset="0"/>
            </a:endParaRPr>
          </a:p>
          <a:p>
            <a:r>
              <a:rPr lang="fr-FR" sz="1200" dirty="0">
                <a:latin typeface="Arial" pitchFamily="34" charset="0"/>
                <a:cs typeface="Arial" pitchFamily="34" charset="0"/>
              </a:rPr>
              <a:t>A l’issue de la formation les participants seront capables de : </a:t>
            </a:r>
          </a:p>
          <a:p>
            <a:pPr lvl="0"/>
            <a:r>
              <a:rPr lang="fr-FR" sz="1200" dirty="0">
                <a:latin typeface="Arial" pitchFamily="34" charset="0"/>
                <a:cs typeface="Arial" pitchFamily="34" charset="0"/>
              </a:rPr>
              <a:t>Adopter une bonne posture physique pour un travail efficace.</a:t>
            </a:r>
          </a:p>
          <a:p>
            <a:pPr lvl="0"/>
            <a:r>
              <a:rPr lang="fr-FR" sz="1200" dirty="0">
                <a:latin typeface="Arial" pitchFamily="34" charset="0"/>
                <a:cs typeface="Arial" pitchFamily="34" charset="0"/>
              </a:rPr>
              <a:t>Revisiter la géométrie</a:t>
            </a:r>
          </a:p>
          <a:p>
            <a:pPr lvl="0"/>
            <a:r>
              <a:rPr lang="fr-FR" sz="1200" dirty="0">
                <a:latin typeface="Arial" pitchFamily="34" charset="0"/>
                <a:cs typeface="Arial" pitchFamily="34" charset="0"/>
              </a:rPr>
              <a:t>Maitriser les techniques de texturisation pour mieux coiffer.</a:t>
            </a:r>
          </a:p>
          <a:p>
            <a:endParaRPr lang="fr-FR" sz="1200" dirty="0">
              <a:latin typeface="Arial" pitchFamily="34" charset="0"/>
              <a:cs typeface="Arial" pitchFamily="34" charset="0"/>
            </a:endParaRPr>
          </a:p>
        </p:txBody>
      </p:sp>
      <p:sp>
        <p:nvSpPr>
          <p:cNvPr id="13" name="Rectangle 12"/>
          <p:cNvSpPr/>
          <p:nvPr/>
        </p:nvSpPr>
        <p:spPr>
          <a:xfrm>
            <a:off x="1475656" y="178700"/>
            <a:ext cx="7092280" cy="2339102"/>
          </a:xfrm>
          <a:prstGeom prst="rect">
            <a:avLst/>
          </a:prstGeom>
        </p:spPr>
        <p:txBody>
          <a:bodyPr wrap="square">
            <a:spAutoFit/>
          </a:bodyPr>
          <a:lstStyle/>
          <a:p>
            <a:pPr algn="ctr"/>
            <a:endParaRPr lang="fr-FR" sz="1400" b="1" dirty="0">
              <a:solidFill>
                <a:schemeClr val="bg1"/>
              </a:solidFill>
              <a:latin typeface="Arial" pitchFamily="34" charset="0"/>
              <a:cs typeface="Arial" pitchFamily="34" charset="0"/>
            </a:endParaRPr>
          </a:p>
          <a:p>
            <a:pPr algn="ctr"/>
            <a:r>
              <a:rPr lang="fr-FR" sz="1600" b="1" dirty="0">
                <a:solidFill>
                  <a:schemeClr val="bg1"/>
                </a:solidFill>
                <a:latin typeface="Arial" pitchFamily="34" charset="0"/>
                <a:cs typeface="Arial" pitchFamily="34" charset="0"/>
              </a:rPr>
              <a:t>Coupe Femme</a:t>
            </a:r>
            <a:endParaRPr lang="fr-FR" sz="1400" b="1" dirty="0">
              <a:solidFill>
                <a:schemeClr val="bg1"/>
              </a:solidFill>
              <a:latin typeface="Arial" pitchFamily="34" charset="0"/>
              <a:cs typeface="Arial" pitchFamily="34" charset="0"/>
            </a:endParaRPr>
          </a:p>
          <a:p>
            <a:pPr algn="ctr"/>
            <a:r>
              <a:rPr lang="fr-FR" sz="1200" b="1" dirty="0">
                <a:solidFill>
                  <a:schemeClr val="bg1"/>
                </a:solidFill>
                <a:latin typeface="Arial" pitchFamily="34" charset="0"/>
                <a:cs typeface="Arial" pitchFamily="34" charset="0"/>
              </a:rPr>
              <a:t>  Texturiser pour mieux coiffer avec des Techniques de coiffage  </a:t>
            </a:r>
          </a:p>
          <a:p>
            <a:pPr algn="ctr"/>
            <a:endParaRPr lang="fr-FR" sz="1600" b="1" dirty="0">
              <a:solidFill>
                <a:schemeClr val="bg1"/>
              </a:solidFill>
              <a:latin typeface="Arial" pitchFamily="34" charset="0"/>
              <a:cs typeface="Arial" pitchFamily="34" charset="0"/>
            </a:endParaRPr>
          </a:p>
          <a:p>
            <a:pPr algn="ctr"/>
            <a:r>
              <a:rPr lang="fr-FR" sz="1600" b="1" dirty="0">
                <a:solidFill>
                  <a:schemeClr val="accent4"/>
                </a:solidFill>
                <a:latin typeface="Arial" pitchFamily="34" charset="0"/>
                <a:cs typeface="Arial" pitchFamily="34" charset="0"/>
              </a:rPr>
              <a:t>Stéphane </a:t>
            </a:r>
            <a:r>
              <a:rPr lang="fr-FR" sz="1600" b="1" dirty="0" err="1">
                <a:solidFill>
                  <a:schemeClr val="accent4"/>
                </a:solidFill>
                <a:latin typeface="Arial" pitchFamily="34" charset="0"/>
                <a:cs typeface="Arial" pitchFamily="34" charset="0"/>
              </a:rPr>
              <a:t>Battistella</a:t>
            </a:r>
            <a:endParaRPr lang="fr-FR" sz="1600" b="1" dirty="0">
              <a:solidFill>
                <a:schemeClr val="accent4"/>
              </a:solidFill>
              <a:latin typeface="Arial" pitchFamily="34" charset="0"/>
              <a:cs typeface="Arial" pitchFamily="34" charset="0"/>
            </a:endParaRPr>
          </a:p>
          <a:p>
            <a:pPr algn="ctr"/>
            <a:endParaRPr lang="fr-FR" sz="1600" b="1" dirty="0">
              <a:solidFill>
                <a:schemeClr val="bg1"/>
              </a:solidFill>
              <a:latin typeface="Arial" pitchFamily="34" charset="0"/>
              <a:cs typeface="Arial" pitchFamily="34" charset="0"/>
            </a:endParaRPr>
          </a:p>
          <a:p>
            <a:pPr algn="ctr"/>
            <a:r>
              <a:rPr lang="fr-FR" sz="1200" b="1" dirty="0">
                <a:solidFill>
                  <a:schemeClr val="bg1"/>
                </a:solidFill>
                <a:latin typeface="Arial" pitchFamily="34" charset="0"/>
                <a:cs typeface="Arial" pitchFamily="34" charset="0"/>
              </a:rPr>
              <a:t>330 € net (tête d’étude comprise)</a:t>
            </a:r>
          </a:p>
          <a:p>
            <a:pPr algn="ctr"/>
            <a:endParaRPr lang="fr-FR" sz="1200" i="1" u="sng" dirty="0">
              <a:solidFill>
                <a:schemeClr val="bg1"/>
              </a:solidFill>
              <a:latin typeface="Arial" pitchFamily="34" charset="0"/>
              <a:cs typeface="Arial" pitchFamily="34" charset="0"/>
            </a:endParaRPr>
          </a:p>
          <a:p>
            <a:pPr algn="ctr"/>
            <a:r>
              <a:rPr lang="fr-FR" sz="1600" b="1" dirty="0">
                <a:solidFill>
                  <a:schemeClr val="bg1"/>
                </a:solidFill>
                <a:latin typeface="Arial" pitchFamily="34" charset="0"/>
                <a:cs typeface="Arial" pitchFamily="34" charset="0"/>
              </a:rPr>
              <a:t>Lundi 28 Avril</a:t>
            </a:r>
          </a:p>
          <a:p>
            <a:pPr algn="ctr"/>
            <a:endParaRPr lang="fr-FR" sz="1600" b="1" dirty="0">
              <a:solidFill>
                <a:schemeClr val="bg1"/>
              </a:solidFill>
              <a:latin typeface="Arial" pitchFamily="34" charset="0"/>
              <a:cs typeface="Arial" pitchFamily="34" charset="0"/>
            </a:endParaRPr>
          </a:p>
        </p:txBody>
      </p:sp>
      <p:pic>
        <p:nvPicPr>
          <p:cNvPr id="14" name="Picture 4"/>
          <p:cNvPicPr>
            <a:picLocks noChangeAspect="1" noChangeArrowheads="1"/>
          </p:cNvPicPr>
          <p:nvPr/>
        </p:nvPicPr>
        <p:blipFill>
          <a:blip r:embed="rId3" cstate="print"/>
          <a:srcRect l="16500" t="24037" r="12033" b="22509"/>
          <a:stretch>
            <a:fillRect/>
          </a:stretch>
        </p:blipFill>
        <p:spPr bwMode="auto">
          <a:xfrm>
            <a:off x="7350669" y="0"/>
            <a:ext cx="1793331" cy="980728"/>
          </a:xfrm>
          <a:prstGeom prst="rect">
            <a:avLst/>
          </a:prstGeom>
          <a:ln>
            <a:noFill/>
          </a:ln>
          <a:effectLst>
            <a:softEdge rad="112500"/>
          </a:effectLst>
        </p:spPr>
      </p:pic>
      <p:pic>
        <p:nvPicPr>
          <p:cNvPr id="9" name="Image 8" descr="D:\Downloads\IMG_4178.jpg"/>
          <p:cNvPicPr/>
          <p:nvPr/>
        </p:nvPicPr>
        <p:blipFill>
          <a:blip r:embed="rId4" cstate="print"/>
          <a:srcRect/>
          <a:stretch>
            <a:fillRect/>
          </a:stretch>
        </p:blipFill>
        <p:spPr bwMode="auto">
          <a:xfrm>
            <a:off x="-36512" y="3284984"/>
            <a:ext cx="2736304" cy="1656184"/>
          </a:xfrm>
          <a:prstGeom prst="rect">
            <a:avLst/>
          </a:prstGeom>
          <a:ln>
            <a:noFill/>
          </a:ln>
          <a:effectLst>
            <a:softEdge rad="112500"/>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79304" y="1960379"/>
            <a:ext cx="6085184" cy="4708981"/>
          </a:xfrm>
          <a:prstGeom prst="rect">
            <a:avLst/>
          </a:prstGeom>
          <a:solidFill>
            <a:schemeClr val="bg1"/>
          </a:solidFill>
          <a:ln>
            <a:solidFill>
              <a:schemeClr val="tx1"/>
            </a:solidFill>
          </a:ln>
        </p:spPr>
        <p:txBody>
          <a:bodyPr wrap="square" rtlCol="0">
            <a:spAutoFit/>
          </a:bodyPr>
          <a:lstStyle/>
          <a:p>
            <a:pPr fontAlgn="base"/>
            <a:endParaRPr lang="fr-FR" sz="1200" b="1" u="sng" dirty="0">
              <a:latin typeface="Arial" pitchFamily="34" charset="0"/>
              <a:cs typeface="Arial" pitchFamily="34" charset="0"/>
            </a:endParaRPr>
          </a:p>
          <a:p>
            <a:pPr fontAlgn="base"/>
            <a:r>
              <a:rPr lang="fr-FR" sz="1200" b="1" u="sng" dirty="0">
                <a:latin typeface="Arial" pitchFamily="34" charset="0"/>
                <a:cs typeface="Arial" pitchFamily="34" charset="0"/>
              </a:rPr>
              <a:t>Carole </a:t>
            </a:r>
            <a:r>
              <a:rPr lang="fr-FR" sz="1200" b="1" u="sng" dirty="0" err="1">
                <a:latin typeface="Arial" pitchFamily="34" charset="0"/>
                <a:cs typeface="Arial" pitchFamily="34" charset="0"/>
              </a:rPr>
              <a:t>Robequin</a:t>
            </a:r>
            <a:endParaRPr lang="fr-FR" sz="1200" b="1" u="sng" dirty="0">
              <a:latin typeface="Arial" pitchFamily="34" charset="0"/>
              <a:cs typeface="Arial" pitchFamily="34" charset="0"/>
            </a:endParaRPr>
          </a:p>
          <a:p>
            <a:pPr fontAlgn="base"/>
            <a:endParaRPr lang="fr-FR" sz="1200" b="1" u="sng" dirty="0">
              <a:latin typeface="Arial" pitchFamily="34" charset="0"/>
              <a:cs typeface="Arial" pitchFamily="34" charset="0"/>
            </a:endParaRPr>
          </a:p>
          <a:p>
            <a:pPr fontAlgn="base"/>
            <a:r>
              <a:rPr lang="fr-FR" sz="1200" dirty="0">
                <a:latin typeface="Arial" pitchFamily="34" charset="0"/>
                <a:cs typeface="Arial" pitchFamily="34" charset="0"/>
              </a:rPr>
              <a:t>34 ans d’expérience dans la coiffure, Carole a travaillé 17 ans en Asie où elle a développé un certain nombre de connaissances approfondies.</a:t>
            </a:r>
          </a:p>
          <a:p>
            <a:pPr fontAlgn="base"/>
            <a:r>
              <a:rPr lang="fr-FR" sz="1200" dirty="0">
                <a:latin typeface="Arial" pitchFamily="34" charset="0"/>
                <a:cs typeface="Arial" pitchFamily="34" charset="0"/>
              </a:rPr>
              <a:t>Elle a fait partie durant 8 ans de l’équipe créative L’Oréal Inde.</a:t>
            </a:r>
          </a:p>
          <a:p>
            <a:pPr fontAlgn="base"/>
            <a:r>
              <a:rPr lang="fr-FR" sz="1200" dirty="0">
                <a:latin typeface="Arial" pitchFamily="34" charset="0"/>
                <a:cs typeface="Arial" pitchFamily="34" charset="0"/>
              </a:rPr>
              <a:t>D’abord  manager dans un salon à Pékin – Chine puis consultante formatrice technicienne à Jean Claude Biguine N.Y, puis Manager dans un salon de coiffure à Singapour.</a:t>
            </a:r>
          </a:p>
          <a:p>
            <a:pPr fontAlgn="base"/>
            <a:r>
              <a:rPr lang="fr-FR" sz="1200" dirty="0">
                <a:latin typeface="Arial" pitchFamily="34" charset="0"/>
                <a:cs typeface="Arial" pitchFamily="34" charset="0"/>
              </a:rPr>
              <a:t>Pendant 10 ans assistante de direction &amp; directrice Académique &amp; Artistique de coiffure Jean Claude Biguine Inde.</a:t>
            </a:r>
          </a:p>
          <a:p>
            <a:pPr fontAlgn="base"/>
            <a:r>
              <a:rPr lang="fr-FR" sz="1200" dirty="0">
                <a:latin typeface="Arial" pitchFamily="34" charset="0"/>
                <a:cs typeface="Arial" pitchFamily="34" charset="0"/>
              </a:rPr>
              <a:t>Coiffeuse dans différentes séries télévisées</a:t>
            </a:r>
          </a:p>
          <a:p>
            <a:pPr fontAlgn="base"/>
            <a:r>
              <a:rPr lang="fr-FR" sz="1200" dirty="0">
                <a:latin typeface="Arial" pitchFamily="34" charset="0"/>
                <a:cs typeface="Arial" pitchFamily="34" charset="0"/>
              </a:rPr>
              <a:t>La passion, la vision et la perfection de la coiffure l’ont inspirée à développer un vaste concept d’éducation en coiffure qu’elle vous propose de découvrir durant les stages de coiffure qu’elle a crée pour la France.</a:t>
            </a:r>
          </a:p>
          <a:p>
            <a:pPr fontAlgn="base"/>
            <a:endParaRPr lang="fr-FR" sz="1200" dirty="0">
              <a:latin typeface="Arial" pitchFamily="34" charset="0"/>
              <a:cs typeface="Arial" pitchFamily="34" charset="0"/>
            </a:endParaRPr>
          </a:p>
          <a:p>
            <a:r>
              <a:rPr lang="fr-FR" sz="1200" b="1" u="sng" dirty="0">
                <a:latin typeface="Arial" pitchFamily="34" charset="0"/>
                <a:cs typeface="Arial" pitchFamily="34" charset="0"/>
              </a:rPr>
              <a:t>Programme de formation</a:t>
            </a:r>
            <a:endParaRPr lang="fr-FR" sz="1200" dirty="0"/>
          </a:p>
          <a:p>
            <a:endParaRPr lang="fr-FR" sz="1200" dirty="0"/>
          </a:p>
          <a:p>
            <a:r>
              <a:rPr lang="fr-FR" sz="1200" dirty="0">
                <a:latin typeface="Arial" pitchFamily="34" charset="0"/>
                <a:cs typeface="Arial" pitchFamily="34" charset="0"/>
              </a:rPr>
              <a:t>Placer et organiser les volumes rapidement.</a:t>
            </a:r>
          </a:p>
          <a:p>
            <a:r>
              <a:rPr lang="fr-FR" sz="1200" dirty="0">
                <a:latin typeface="Arial" pitchFamily="34" charset="0"/>
                <a:cs typeface="Arial" pitchFamily="34" charset="0"/>
              </a:rPr>
              <a:t>Savoir être rapide pour les services salons, domaine de la mariée et son entourage familial et amical ainsi que le domicile.</a:t>
            </a:r>
          </a:p>
          <a:p>
            <a:r>
              <a:rPr lang="fr-FR" sz="1200" dirty="0">
                <a:latin typeface="Arial" pitchFamily="34" charset="0"/>
                <a:cs typeface="Arial" pitchFamily="34" charset="0"/>
              </a:rPr>
              <a:t>Comment réaliser une construction bouclée &amp; floue.</a:t>
            </a:r>
          </a:p>
          <a:p>
            <a:r>
              <a:rPr lang="fr-FR" sz="1200" dirty="0">
                <a:latin typeface="Arial" pitchFamily="34" charset="0"/>
                <a:cs typeface="Arial" pitchFamily="34" charset="0"/>
              </a:rPr>
              <a:t>Comment gérer ses produits et son matériel.</a:t>
            </a:r>
          </a:p>
          <a:p>
            <a:r>
              <a:rPr lang="fr-FR" sz="1200" dirty="0">
                <a:latin typeface="Arial" pitchFamily="34" charset="0"/>
                <a:cs typeface="Arial" pitchFamily="34" charset="0"/>
              </a:rPr>
              <a:t>Comment gérer sa progression de construction du chignon haut et/ou bas flou tendance avec des astuces de rapidité entre 30 et 45 minutes.</a:t>
            </a:r>
          </a:p>
        </p:txBody>
      </p:sp>
      <p:sp>
        <p:nvSpPr>
          <p:cNvPr id="8" name="ZoneTexte 7"/>
          <p:cNvSpPr txBox="1"/>
          <p:nvPr/>
        </p:nvSpPr>
        <p:spPr>
          <a:xfrm>
            <a:off x="2195736" y="-144463"/>
            <a:ext cx="6480720" cy="2154436"/>
          </a:xfrm>
          <a:prstGeom prst="rect">
            <a:avLst/>
          </a:prstGeom>
          <a:noFill/>
        </p:spPr>
        <p:txBody>
          <a:bodyPr wrap="square" rtlCol="0">
            <a:spAutoFit/>
          </a:bodyPr>
          <a:lstStyle/>
          <a:p>
            <a:pPr algn="ctr"/>
            <a:endParaRPr lang="fr-FR" sz="1200" b="1" dirty="0">
              <a:solidFill>
                <a:schemeClr val="bg1"/>
              </a:solidFill>
              <a:latin typeface="Arial" pitchFamily="34" charset="0"/>
              <a:cs typeface="Arial" pitchFamily="34" charset="0"/>
            </a:endParaRPr>
          </a:p>
          <a:p>
            <a:pPr algn="ctr"/>
            <a:r>
              <a:rPr lang="fr-FR" sz="1600" b="1" dirty="0">
                <a:solidFill>
                  <a:schemeClr val="bg1"/>
                </a:solidFill>
                <a:latin typeface="Arial" pitchFamily="34" charset="0"/>
                <a:cs typeface="Arial" pitchFamily="34" charset="0"/>
              </a:rPr>
              <a:t>Chignon Haut &amp; </a:t>
            </a:r>
            <a:r>
              <a:rPr lang="fr-FR" sz="1600" b="1">
                <a:solidFill>
                  <a:schemeClr val="bg1"/>
                </a:solidFill>
                <a:latin typeface="Arial" pitchFamily="34" charset="0"/>
                <a:cs typeface="Arial" pitchFamily="34" charset="0"/>
              </a:rPr>
              <a:t>Bas Flous Tendance </a:t>
            </a:r>
            <a:r>
              <a:rPr lang="fr-FR" sz="1600" b="1" dirty="0">
                <a:solidFill>
                  <a:schemeClr val="bg1"/>
                </a:solidFill>
                <a:latin typeface="Arial" pitchFamily="34" charset="0"/>
                <a:cs typeface="Arial" pitchFamily="34" charset="0"/>
              </a:rPr>
              <a:t>2025  </a:t>
            </a:r>
          </a:p>
          <a:p>
            <a:pPr algn="ctr"/>
            <a:endParaRPr lang="fr-FR" sz="1200" b="1" dirty="0">
              <a:solidFill>
                <a:schemeClr val="bg1"/>
              </a:solidFill>
              <a:latin typeface="Arial" pitchFamily="34" charset="0"/>
              <a:cs typeface="Arial" pitchFamily="34" charset="0"/>
            </a:endParaRPr>
          </a:p>
          <a:p>
            <a:pPr algn="ctr"/>
            <a:endParaRPr lang="fr-FR" sz="1200" b="1" dirty="0">
              <a:solidFill>
                <a:schemeClr val="accent4"/>
              </a:solidFill>
              <a:latin typeface="Arial" pitchFamily="34" charset="0"/>
              <a:cs typeface="Arial" pitchFamily="34" charset="0"/>
            </a:endParaRPr>
          </a:p>
          <a:p>
            <a:pPr algn="ctr"/>
            <a:r>
              <a:rPr lang="fr-FR" sz="1600" b="1" dirty="0">
                <a:solidFill>
                  <a:schemeClr val="accent4"/>
                </a:solidFill>
                <a:latin typeface="Arial" pitchFamily="34" charset="0"/>
                <a:cs typeface="Arial" pitchFamily="34" charset="0"/>
              </a:rPr>
              <a:t>Carole </a:t>
            </a:r>
            <a:r>
              <a:rPr lang="fr-FR" sz="1600" b="1" dirty="0" err="1">
                <a:solidFill>
                  <a:schemeClr val="accent4"/>
                </a:solidFill>
                <a:latin typeface="Arial" pitchFamily="34" charset="0"/>
                <a:cs typeface="Arial" pitchFamily="34" charset="0"/>
              </a:rPr>
              <a:t>Robequin</a:t>
            </a:r>
            <a:endParaRPr lang="fr-FR" sz="1400" b="1" dirty="0">
              <a:solidFill>
                <a:schemeClr val="accent4"/>
              </a:solidFill>
              <a:latin typeface="Arial" pitchFamily="34" charset="0"/>
              <a:cs typeface="Arial" pitchFamily="34" charset="0"/>
            </a:endParaRPr>
          </a:p>
          <a:p>
            <a:pPr algn="ctr"/>
            <a:endParaRPr lang="fr-FR" sz="1200" b="1" dirty="0">
              <a:solidFill>
                <a:schemeClr val="bg1"/>
              </a:solidFill>
              <a:latin typeface="Arial" pitchFamily="34" charset="0"/>
              <a:cs typeface="Arial" pitchFamily="34" charset="0"/>
            </a:endParaRPr>
          </a:p>
          <a:p>
            <a:pPr algn="ctr"/>
            <a:r>
              <a:rPr lang="fr-FR" sz="1200" b="1" dirty="0">
                <a:solidFill>
                  <a:schemeClr val="bg1"/>
                </a:solidFill>
                <a:latin typeface="Arial" pitchFamily="34" charset="0"/>
                <a:cs typeface="Arial" pitchFamily="34" charset="0"/>
              </a:rPr>
              <a:t>260 € net  </a:t>
            </a:r>
            <a:r>
              <a:rPr lang="fr-FR" sz="1200" b="1" dirty="0">
                <a:solidFill>
                  <a:schemeClr val="accent4"/>
                </a:solidFill>
                <a:latin typeface="Arial" pitchFamily="34" charset="0"/>
                <a:cs typeface="Arial" pitchFamily="34" charset="0"/>
              </a:rPr>
              <a:t>ou</a:t>
            </a:r>
            <a:r>
              <a:rPr lang="fr-FR" sz="1200" b="1" dirty="0">
                <a:solidFill>
                  <a:schemeClr val="tx2"/>
                </a:solidFill>
                <a:latin typeface="Arial" pitchFamily="34" charset="0"/>
                <a:cs typeface="Arial" pitchFamily="34" charset="0"/>
              </a:rPr>
              <a:t> </a:t>
            </a:r>
            <a:r>
              <a:rPr lang="fr-FR" sz="1200" b="1" dirty="0">
                <a:solidFill>
                  <a:schemeClr val="bg1"/>
                </a:solidFill>
                <a:latin typeface="Arial" pitchFamily="34" charset="0"/>
                <a:cs typeface="Arial" pitchFamily="34" charset="0"/>
              </a:rPr>
              <a:t>350 € net (tête d’étude comprise)</a:t>
            </a:r>
          </a:p>
          <a:p>
            <a:pPr algn="ctr"/>
            <a:endParaRPr lang="fr-FR" sz="1200" b="1" dirty="0">
              <a:solidFill>
                <a:schemeClr val="bg1"/>
              </a:solidFill>
              <a:latin typeface="Arial" pitchFamily="34" charset="0"/>
              <a:cs typeface="Arial" pitchFamily="34" charset="0"/>
            </a:endParaRPr>
          </a:p>
          <a:p>
            <a:pPr algn="ctr"/>
            <a:r>
              <a:rPr lang="fr-FR" sz="1600" b="1" dirty="0">
                <a:solidFill>
                  <a:schemeClr val="bg1"/>
                </a:solidFill>
                <a:latin typeface="Arial" pitchFamily="34" charset="0"/>
                <a:cs typeface="Arial" pitchFamily="34" charset="0"/>
              </a:rPr>
              <a:t>Lundi 5 Mai  </a:t>
            </a:r>
          </a:p>
          <a:p>
            <a:pPr algn="ctr"/>
            <a:r>
              <a:rPr lang="fr-FR" sz="1400" b="1" dirty="0">
                <a:solidFill>
                  <a:schemeClr val="bg1"/>
                </a:solidFill>
                <a:latin typeface="Arial" pitchFamily="34" charset="0"/>
                <a:cs typeface="Arial" pitchFamily="34" charset="0"/>
              </a:rPr>
              <a:t> </a:t>
            </a:r>
          </a:p>
        </p:txBody>
      </p:sp>
      <p:sp>
        <p:nvSpPr>
          <p:cNvPr id="10" name="AutoShape 2" descr="RÃÂ©sultat de recherche d'images pour &quot;david katchadouria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1" name="AutoShape 4" descr="RÃÂ©sultat de recherche d'images pour &quot;david katchadouria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0482" name="AutoShape 2" descr="Aperçu de l’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0484" name="AutoShape 4" descr="Aperçu de l’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026" name="Picture 2"/>
          <p:cNvPicPr>
            <a:picLocks noChangeAspect="1" noChangeArrowheads="1"/>
          </p:cNvPicPr>
          <p:nvPr/>
        </p:nvPicPr>
        <p:blipFill>
          <a:blip r:embed="rId3" cstate="print"/>
          <a:srcRect/>
          <a:stretch>
            <a:fillRect/>
          </a:stretch>
        </p:blipFill>
        <p:spPr bwMode="auto">
          <a:xfrm>
            <a:off x="7959936" y="116632"/>
            <a:ext cx="1184064" cy="1176798"/>
          </a:xfrm>
          <a:prstGeom prst="rect">
            <a:avLst/>
          </a:prstGeom>
          <a:ln>
            <a:noFill/>
          </a:ln>
          <a:effectLst>
            <a:softEdge rad="112500"/>
          </a:effectLst>
        </p:spPr>
      </p:pic>
      <p:pic>
        <p:nvPicPr>
          <p:cNvPr id="14" name="Image 13" descr="D:\Downloads\chignon haut et flou.JPG"/>
          <p:cNvPicPr/>
          <p:nvPr/>
        </p:nvPicPr>
        <p:blipFill>
          <a:blip r:embed="rId4" cstate="print"/>
          <a:srcRect r="206" b="30752"/>
          <a:stretch>
            <a:fillRect/>
          </a:stretch>
        </p:blipFill>
        <p:spPr bwMode="auto">
          <a:xfrm>
            <a:off x="323528" y="692696"/>
            <a:ext cx="1872208" cy="1944216"/>
          </a:xfrm>
          <a:prstGeom prst="rect">
            <a:avLst/>
          </a:prstGeom>
          <a:ln>
            <a:noFill/>
          </a:ln>
          <a:effectLst>
            <a:softEdge rad="112500"/>
          </a:effectLst>
        </p:spPr>
      </p:pic>
      <p:pic>
        <p:nvPicPr>
          <p:cNvPr id="15" name="Image 14" descr="D:\Downloads\chignon bas et flou.JPG"/>
          <p:cNvPicPr/>
          <p:nvPr/>
        </p:nvPicPr>
        <p:blipFill>
          <a:blip r:embed="rId5" cstate="print"/>
          <a:srcRect/>
          <a:stretch>
            <a:fillRect/>
          </a:stretch>
        </p:blipFill>
        <p:spPr bwMode="auto">
          <a:xfrm>
            <a:off x="179512" y="2708920"/>
            <a:ext cx="2016224" cy="2016224"/>
          </a:xfrm>
          <a:prstGeom prst="rect">
            <a:avLst/>
          </a:prstGeom>
          <a:ln>
            <a:noFill/>
          </a:ln>
          <a:effectLst>
            <a:softEdge rad="112500"/>
          </a:effectLst>
        </p:spPr>
      </p:pic>
      <p:pic>
        <p:nvPicPr>
          <p:cNvPr id="17" name="Image 16" descr="D:\Downloads\chignon bas et flou 1 (1).JPG"/>
          <p:cNvPicPr/>
          <p:nvPr/>
        </p:nvPicPr>
        <p:blipFill>
          <a:blip r:embed="rId6" cstate="print"/>
          <a:srcRect/>
          <a:stretch>
            <a:fillRect/>
          </a:stretch>
        </p:blipFill>
        <p:spPr bwMode="auto">
          <a:xfrm>
            <a:off x="323528" y="4814392"/>
            <a:ext cx="1872208" cy="2043608"/>
          </a:xfrm>
          <a:prstGeom prst="rect">
            <a:avLst/>
          </a:prstGeom>
          <a:ln>
            <a:noFill/>
          </a:ln>
          <a:effectLst>
            <a:softEdge rad="112500"/>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30015" y="2204864"/>
            <a:ext cx="6192688" cy="4524315"/>
          </a:xfrm>
          <a:prstGeom prst="rect">
            <a:avLst/>
          </a:prstGeom>
          <a:solidFill>
            <a:schemeClr val="bg1"/>
          </a:solidFill>
          <a:ln>
            <a:solidFill>
              <a:schemeClr val="tx1"/>
            </a:solidFill>
          </a:ln>
        </p:spPr>
        <p:txBody>
          <a:bodyPr wrap="square" rtlCol="0">
            <a:spAutoFit/>
          </a:bodyPr>
          <a:lstStyle/>
          <a:p>
            <a:pPr fontAlgn="base"/>
            <a:endParaRPr lang="fr-FR" sz="1200" b="1" u="sng" dirty="0">
              <a:latin typeface="Arial" pitchFamily="34" charset="0"/>
              <a:cs typeface="Arial" pitchFamily="34" charset="0"/>
            </a:endParaRPr>
          </a:p>
          <a:p>
            <a:pPr fontAlgn="base"/>
            <a:r>
              <a:rPr lang="fr-FR" sz="1200" b="1" u="sng" dirty="0">
                <a:latin typeface="Arial" pitchFamily="34" charset="0"/>
                <a:cs typeface="Arial" pitchFamily="34" charset="0"/>
              </a:rPr>
              <a:t>Alice </a:t>
            </a:r>
            <a:r>
              <a:rPr lang="fr-FR" sz="1200" b="1" u="sng" dirty="0" err="1">
                <a:latin typeface="Arial" pitchFamily="34" charset="0"/>
                <a:cs typeface="Arial" pitchFamily="34" charset="0"/>
              </a:rPr>
              <a:t>Haillot</a:t>
            </a:r>
            <a:endParaRPr lang="fr-FR" sz="1200" b="1" u="sng" dirty="0">
              <a:latin typeface="Arial" pitchFamily="34" charset="0"/>
              <a:cs typeface="Arial" pitchFamily="34" charset="0"/>
            </a:endParaRPr>
          </a:p>
          <a:p>
            <a:pPr fontAlgn="base"/>
            <a:endParaRPr lang="fr-FR" sz="1200" b="1" u="sng" dirty="0">
              <a:latin typeface="Arial" pitchFamily="34" charset="0"/>
              <a:cs typeface="Arial" pitchFamily="34" charset="0"/>
            </a:endParaRPr>
          </a:p>
          <a:p>
            <a:pPr fontAlgn="base"/>
            <a:r>
              <a:rPr lang="fr-FR" sz="1200" dirty="0">
                <a:latin typeface="Arial" pitchFamily="34" charset="0"/>
                <a:cs typeface="Arial" pitchFamily="34" charset="0"/>
              </a:rPr>
              <a:t>Elle a débuté sa carrière de coiffeuse à 14 ans, un métier qui l’a passionne intensément. </a:t>
            </a:r>
          </a:p>
          <a:p>
            <a:pPr fontAlgn="base"/>
            <a:r>
              <a:rPr lang="fr-FR" sz="1200" dirty="0">
                <a:latin typeface="Arial" pitchFamily="34" charset="0"/>
                <a:cs typeface="Arial" pitchFamily="34" charset="0"/>
              </a:rPr>
              <a:t>Ce qui la motive est d’embellir les clientes et de partager leur joie après une transformation réussie. </a:t>
            </a:r>
          </a:p>
          <a:p>
            <a:pPr fontAlgn="base"/>
            <a:r>
              <a:rPr lang="fr-FR" sz="1200" dirty="0">
                <a:latin typeface="Arial" pitchFamily="34" charset="0"/>
                <a:cs typeface="Arial" pitchFamily="34" charset="0"/>
              </a:rPr>
              <a:t>En 2014 elle réalise son rêve en ouvrant son salon où elle a pu pleinement mettre en avant son expertise. </a:t>
            </a:r>
          </a:p>
          <a:p>
            <a:pPr fontAlgn="base"/>
            <a:r>
              <a:rPr lang="fr-FR" sz="1200" dirty="0">
                <a:latin typeface="Arial" pitchFamily="34" charset="0"/>
                <a:cs typeface="Arial" pitchFamily="34" charset="0"/>
              </a:rPr>
              <a:t>Avant tout coloriste, elle est particulièrement passionnée par les techniques de balayages.</a:t>
            </a:r>
          </a:p>
          <a:p>
            <a:pPr fontAlgn="base"/>
            <a:r>
              <a:rPr lang="fr-FR" sz="1200" dirty="0">
                <a:latin typeface="Arial" pitchFamily="34" charset="0"/>
                <a:cs typeface="Arial" pitchFamily="34" charset="0"/>
              </a:rPr>
              <a:t>Son objectif est de porter une attention particulière aux détails pour mettre en valeur chaque personne qui lui font confiance. </a:t>
            </a:r>
          </a:p>
          <a:p>
            <a:pPr fontAlgn="base"/>
            <a:r>
              <a:rPr lang="fr-FR" sz="1200" dirty="0">
                <a:latin typeface="Arial" pitchFamily="34" charset="0"/>
                <a:cs typeface="Arial" pitchFamily="34" charset="0"/>
              </a:rPr>
              <a:t> </a:t>
            </a:r>
            <a:endParaRPr lang="fr-FR" sz="1200" b="1" u="sng" dirty="0">
              <a:latin typeface="Arial" pitchFamily="34" charset="0"/>
              <a:cs typeface="Arial" pitchFamily="34" charset="0"/>
            </a:endParaRPr>
          </a:p>
          <a:p>
            <a:r>
              <a:rPr lang="fr-FR" sz="1200" b="1" u="sng" dirty="0">
                <a:latin typeface="Arial" pitchFamily="34" charset="0"/>
                <a:cs typeface="Arial" pitchFamily="34" charset="0"/>
              </a:rPr>
              <a:t>Programme de formation</a:t>
            </a:r>
          </a:p>
          <a:p>
            <a:endParaRPr lang="fr-FR" sz="1200" dirty="0"/>
          </a:p>
          <a:p>
            <a:r>
              <a:rPr lang="fr-FR" sz="1200" dirty="0">
                <a:latin typeface="Arial" pitchFamily="34" charset="0"/>
                <a:cs typeface="Arial" pitchFamily="34" charset="0"/>
              </a:rPr>
              <a:t>Acquérir la technicité du balayage « SUN KISS » au Air </a:t>
            </a:r>
            <a:r>
              <a:rPr lang="fr-FR" sz="1200" dirty="0" err="1">
                <a:latin typeface="Arial" pitchFamily="34" charset="0"/>
                <a:cs typeface="Arial" pitchFamily="34" charset="0"/>
              </a:rPr>
              <a:t>Touch</a:t>
            </a:r>
            <a:r>
              <a:rPr lang="fr-FR" sz="1200" dirty="0">
                <a:latin typeface="Arial" pitchFamily="34" charset="0"/>
                <a:cs typeface="Arial" pitchFamily="34" charset="0"/>
              </a:rPr>
              <a:t>.</a:t>
            </a:r>
          </a:p>
          <a:p>
            <a:r>
              <a:rPr lang="fr-FR" sz="1200" dirty="0">
                <a:latin typeface="Arial" pitchFamily="34" charset="0"/>
                <a:cs typeface="Arial" pitchFamily="34" charset="0"/>
              </a:rPr>
              <a:t>L’Air </a:t>
            </a:r>
            <a:r>
              <a:rPr lang="fr-FR" sz="1200" dirty="0" err="1">
                <a:latin typeface="Arial" pitchFamily="34" charset="0"/>
                <a:cs typeface="Arial" pitchFamily="34" charset="0"/>
              </a:rPr>
              <a:t>Touch</a:t>
            </a:r>
            <a:r>
              <a:rPr lang="fr-FR" sz="1200" dirty="0">
                <a:latin typeface="Arial" pitchFamily="34" charset="0"/>
                <a:cs typeface="Arial" pitchFamily="34" charset="0"/>
              </a:rPr>
              <a:t> permet d’apporter de la dimension et de la légèreté tout en suivant les tendances actuelles. </a:t>
            </a:r>
          </a:p>
          <a:p>
            <a:r>
              <a:rPr lang="fr-FR" sz="1200" dirty="0">
                <a:latin typeface="Arial" pitchFamily="34" charset="0"/>
                <a:cs typeface="Arial" pitchFamily="34" charset="0"/>
              </a:rPr>
              <a:t>Comprendre et réaliser les séparations adaptées selon la texture, la densité &amp; la longueur des cheveux.</a:t>
            </a:r>
          </a:p>
          <a:p>
            <a:r>
              <a:rPr lang="fr-FR" sz="1200" dirty="0">
                <a:latin typeface="Arial" pitchFamily="34" charset="0"/>
                <a:cs typeface="Arial" pitchFamily="34" charset="0"/>
              </a:rPr>
              <a:t>Savoir combiner les effets de mèches marquées sur les longueurs tout en restant subtil en racine. </a:t>
            </a:r>
          </a:p>
          <a:p>
            <a:r>
              <a:rPr lang="fr-FR" sz="1200" dirty="0">
                <a:latin typeface="Arial" pitchFamily="34" charset="0"/>
                <a:cs typeface="Arial" pitchFamily="34" charset="0"/>
              </a:rPr>
              <a:t>Eclaircir les longueurs  pour un effet ensoleillé et lumineux.</a:t>
            </a:r>
          </a:p>
          <a:p>
            <a:r>
              <a:rPr lang="fr-FR" sz="1200" dirty="0">
                <a:latin typeface="Arial" pitchFamily="34" charset="0"/>
                <a:cs typeface="Arial" pitchFamily="34" charset="0"/>
              </a:rPr>
              <a:t>Redonner de l’éclat à une couleur naturelle en apportant de la profondeur à la chevelure. </a:t>
            </a:r>
          </a:p>
        </p:txBody>
      </p:sp>
      <p:sp>
        <p:nvSpPr>
          <p:cNvPr id="10" name="AutoShape 2" descr="RÃÂ©sultat de recherche d'images pour &quot;david katchadouria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1" name="AutoShape 4" descr="RÃÂ©sultat de recherche d'images pour &quot;david katchadouria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49154" name="AutoShape 2" descr="https://attachment.outlook.live.net/owa/MSA%3Amuriel.dalla-costa%40hotmail.fr/service.svc/s/GetAttachmentThumbnail?id=AQMkADAwATZiZmYAZC1jODNmLTJjNTgtMDACLTAwCgBGAAAD6ytPnuv4LE6q3CGOz3R0AHsHADiv5444FK1Nqsnuasjp124AAAIBDAAAADiv5444FK1Nqsnuasjp124ABGdfbCQAAAABEgAQACv3zpOHQt9Lgw9YQKP8gUQ%3D&amp;thumbnailType=2&amp;isc=1&amp;token=eyJhbGciOiJSUzI1NiIsImtpZCI6IjMwODE3OUNFNUY0QjUyRTc4QjJEQjg5NjZCQUY0RUNDMzcyN0FFRUUiLCJ0eXAiOiJKV1QiLCJ4NXQiOiJNSUY1emw5TFV1ZUxMYmlXYTY5T3pEY25ydTQifQ.eyJvcmlnaW4iOiJodHRwczovL291dGxvb2subGl2ZS5jb20iLCJ1YyI6IjZlYTBkZmJkM2VjZjQ4ZTBiY2NjMTNlODU4NmUzZTJkIiwidmVyIjoiRXhjaGFuZ2UuQ2FsbGJhY2suVjEiLCJhcHBjdHhzZW5kZXIiOiJPd2FEb3dubG9hZEA4NGRmOWU3Zi1lOWY2LTQwYWYtYjQzNS1hYWFhYWFhYWFhYWEiLCJpc3NyaW5nIjoiV1ciLCJhcHBjdHgiOiJ7XCJtc2V4Y2hwcm90XCI6XCJvd2FcIixcInB1aWRcIjpcIjE4OTk5NDY1Njc0NzgzNjBcIixcInNjb3BlXCI6XCJPd2FEb3dubG9hZFwiLFwib2lkXCI6XCIwMDA2YmZmZC1jODNmLTJjNTgtMDAwMC0wMDAwMDAwMDAwMDBcIixcInByaW1hcnlzaWRcIjpcIlMtMS0yODI3LTQ0MjM2NS0zMzU5NTgzMzIwXCJ9IiwibmJmIjoxNjIxMzYyOTU2LCJleHAiOjE2MjEzNjM1NTYsImlzcyI6IjAwMDAwMDAyLTAwMDAtMGZmMS1jZTAwLTAwMDAwMDAwMDAwMEA4NGRmOWU3Zi1lOWY2LTQwYWYtYjQzNS1hYWFhYWFhYWFhYWEiLCJhdWQiOiIwMDAwMDAwMi0wMDAwLTBmZjEtY2UwMC0wMDAwMDAwMDAwMDAvYXR0YWNobWVudC5vdXRsb29rLmxpdmUubmV0QDg0ZGY5ZTdmLWU5ZjYtNDBhZi1iNDM1LWFhYWFhYWFhYWFhYSIsImhhcHAiOiJvd2EifQ.TJzn-bA4C167jU-vEL3crPmksW783QJpgkHPtzG9638bitajguhP6UF5X-fpkOtmdrCdCsmLuyLRueFe4kPS9275cBPURD6_-kSfLUy3TVKIm1EZNxJoPkCIdAAIbWaCr6ogA-Zo1rz5qc2oFA4_Dr8NVgs4vBspibMfEPeNehqFyrCxaAMFS9H08S_aOPrzLAb7uoIRaOtGMtPhz9rePyx82QPUqRsHAKOrZxJDEHhMWal5sAoN7tLd6w0-aFhkC7dn4agN7RmPQAyfCekSFiB9yu2WKCOcMxT5W7N2VHG6uudF9U4iG4U76eKl2_O6oL-K6Y1xm6xVyQmaHMgXOQ&amp;X-OWA-CANARY=ZBJU00UopkW5i2jacPc5NVASLMkrGtkYGP94AyOQA_7yVpQngzoPJ-lXZUDKdsD4eh4DC9yGTEo.&amp;owa=outlook.live.com&amp;scriptVer=20210517003.01&amp;animation=tru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49156" name="AutoShape 4" descr="https://attachment.outlook.live.net/owa/MSA%3Amuriel.dalla-costa%40hotmail.fr/service.svc/s/GetAttachmentThumbnail?id=AQMkADAwATZiZmYAZC1jODNmLTJjNTgtMDACLTAwCgBGAAAD6ytPnuv4LE6q3CGOz3R0AHsHADiv5444FK1Nqsnuasjp124AAAIBDAAAADiv5444FK1Nqsnuasjp124ABGdfbCQAAAABEgAQACv3zpOHQt9Lgw9YQKP8gUQ%3D&amp;thumbnailType=2&amp;isc=1&amp;token=eyJhbGciOiJSUzI1NiIsImtpZCI6IjMwODE3OUNFNUY0QjUyRTc4QjJEQjg5NjZCQUY0RUNDMzcyN0FFRUUiLCJ0eXAiOiJKV1QiLCJ4NXQiOiJNSUY1emw5TFV1ZUxMYmlXYTY5T3pEY25ydTQifQ.eyJvcmlnaW4iOiJodHRwczovL291dGxvb2subGl2ZS5jb20iLCJ1YyI6IjZlYTBkZmJkM2VjZjQ4ZTBiY2NjMTNlODU4NmUzZTJkIiwidmVyIjoiRXhjaGFuZ2UuQ2FsbGJhY2suVjEiLCJhcHBjdHhzZW5kZXIiOiJPd2FEb3dubG9hZEA4NGRmOWU3Zi1lOWY2LTQwYWYtYjQzNS1hYWFhYWFhYWFhYWEiLCJpc3NyaW5nIjoiV1ciLCJhcHBjdHgiOiJ7XCJtc2V4Y2hwcm90XCI6XCJvd2FcIixcInB1aWRcIjpcIjE4OTk5NDY1Njc0NzgzNjBcIixcInNjb3BlXCI6XCJPd2FEb3dubG9hZFwiLFwib2lkXCI6XCIwMDA2YmZmZC1jODNmLTJjNTgtMDAwMC0wMDAwMDAwMDAwMDBcIixcInByaW1hcnlzaWRcIjpcIlMtMS0yODI3LTQ0MjM2NS0zMzU5NTgzMzIwXCJ9IiwibmJmIjoxNjIxMzYyOTU2LCJleHAiOjE2MjEzNjM1NTYsImlzcyI6IjAwMDAwMDAyLTAwMDAtMGZmMS1jZTAwLTAwMDAwMDAwMDAwMEA4NGRmOWU3Zi1lOWY2LTQwYWYtYjQzNS1hYWFhYWFhYWFhYWEiLCJhdWQiOiIwMDAwMDAwMi0wMDAwLTBmZjEtY2UwMC0wMDAwMDAwMDAwMDAvYXR0YWNobWVudC5vdXRsb29rLmxpdmUubmV0QDg0ZGY5ZTdmLWU5ZjYtNDBhZi1iNDM1LWFhYWFhYWFhYWFhYSIsImhhcHAiOiJvd2EifQ.TJzn-bA4C167jU-vEL3crPmksW783QJpgkHPtzG9638bitajguhP6UF5X-fpkOtmdrCdCsmLuyLRueFe4kPS9275cBPURD6_-kSfLUy3TVKIm1EZNxJoPkCIdAAIbWaCr6ogA-Zo1rz5qc2oFA4_Dr8NVgs4vBspibMfEPeNehqFyrCxaAMFS9H08S_aOPrzLAb7uoIRaOtGMtPhz9rePyx82QPUqRsHAKOrZxJDEHhMWal5sAoN7tLd6w0-aFhkC7dn4agN7RmPQAyfCekSFiB9yu2WKCOcMxT5W7N2VHG6uudF9U4iG4U76eKl2_O6oL-K6Y1xm6xVyQmaHMgXOQ&amp;X-OWA-CANARY=ZBJU00UopkW5i2jacPc5NVASLMkrGtkYGP94AyOQA_7yVpQngzoPJ-lXZUDKdsD4eh4DC9yGTEo.&amp;owa=outlook.live.com&amp;scriptVer=20210517003.01&amp;animation=tru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49158" name="AutoShape 6" descr="https://attachment.outlook.live.net/owa/MSA%3Amuriel.dalla-costa%40hotmail.fr/service.svc/s/GetAttachmentThumbnail?id=AQMkADAwATZiZmYAZC1jODNmLTJjNTgtMDACLTAwCgBGAAAD6ytPnuv4LE6q3CGOz3R0AHsHADiv5444FK1Nqsnuasjp124AAAIBDAAAADiv5444FK1Nqsnuasjp124ABGdfbCQAAAABEgAQACv3zpOHQt9Lgw9YQKP8gUQ%3D&amp;thumbnailType=2&amp;isc=1&amp;token=eyJhbGciOiJSUzI1NiIsImtpZCI6IjMwODE3OUNFNUY0QjUyRTc4QjJEQjg5NjZCQUY0RUNDMzcyN0FFRUUiLCJ0eXAiOiJKV1QiLCJ4NXQiOiJNSUY1emw5TFV1ZUxMYmlXYTY5T3pEY25ydTQifQ.eyJvcmlnaW4iOiJodHRwczovL291dGxvb2subGl2ZS5jb20iLCJ1YyI6IjZlYTBkZmJkM2VjZjQ4ZTBiY2NjMTNlODU4NmUzZTJkIiwidmVyIjoiRXhjaGFuZ2UuQ2FsbGJhY2suVjEiLCJhcHBjdHhzZW5kZXIiOiJPd2FEb3dubG9hZEA4NGRmOWU3Zi1lOWY2LTQwYWYtYjQzNS1hYWFhYWFhYWFhYWEiLCJpc3NyaW5nIjoiV1ciLCJhcHBjdHgiOiJ7XCJtc2V4Y2hwcm90XCI6XCJvd2FcIixcInB1aWRcIjpcIjE4OTk5NDY1Njc0NzgzNjBcIixcInNjb3BlXCI6XCJPd2FEb3dubG9hZFwiLFwib2lkXCI6XCIwMDA2YmZmZC1jODNmLTJjNTgtMDAwMC0wMDAwMDAwMDAwMDBcIixcInByaW1hcnlzaWRcIjpcIlMtMS0yODI3LTQ0MjM2NS0zMzU5NTgzMzIwXCJ9IiwibmJmIjoxNjIxMzYyOTU2LCJleHAiOjE2MjEzNjM1NTYsImlzcyI6IjAwMDAwMDAyLTAwMDAtMGZmMS1jZTAwLTAwMDAwMDAwMDAwMEA4NGRmOWU3Zi1lOWY2LTQwYWYtYjQzNS1hYWFhYWFhYWFhYWEiLCJhdWQiOiIwMDAwMDAwMi0wMDAwLTBmZjEtY2UwMC0wMDAwMDAwMDAwMDAvYXR0YWNobWVudC5vdXRsb29rLmxpdmUubmV0QDg0ZGY5ZTdmLWU5ZjYtNDBhZi1iNDM1LWFhYWFhYWFhYWFhYSIsImhhcHAiOiJvd2EifQ.TJzn-bA4C167jU-vEL3crPmksW783QJpgkHPtzG9638bitajguhP6UF5X-fpkOtmdrCdCsmLuyLRueFe4kPS9275cBPURD6_-kSfLUy3TVKIm1EZNxJoPkCIdAAIbWaCr6ogA-Zo1rz5qc2oFA4_Dr8NVgs4vBspibMfEPeNehqFyrCxaAMFS9H08S_aOPrzLAb7uoIRaOtGMtPhz9rePyx82QPUqRsHAKOrZxJDEHhMWal5sAoN7tLd6w0-aFhkC7dn4agN7RmPQAyfCekSFiB9yu2WKCOcMxT5W7N2VHG6uudF9U4iG4U76eKl2_O6oL-K6Y1xm6xVyQmaHMgXOQ&amp;X-OWA-CANARY=ZBJU00UopkW5i2jacPc5NVASLMkrGtkYGP94AyOQA_7yVpQngzoPJ-lXZUDKdsD4eh4DC9yGTEo.&amp;owa=outlook.live.com&amp;scriptVer=20210517003.01&amp;animation=tru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4" name="Rectangle 13"/>
          <p:cNvSpPr/>
          <p:nvPr/>
        </p:nvSpPr>
        <p:spPr>
          <a:xfrm>
            <a:off x="2987824" y="-165016"/>
            <a:ext cx="4752528" cy="2369880"/>
          </a:xfrm>
          <a:prstGeom prst="rect">
            <a:avLst/>
          </a:prstGeom>
        </p:spPr>
        <p:txBody>
          <a:bodyPr wrap="square">
            <a:spAutoFit/>
          </a:bodyPr>
          <a:lstStyle/>
          <a:p>
            <a:pPr algn="ctr"/>
            <a:endParaRPr lang="fr-FR" sz="1600" b="1" dirty="0">
              <a:solidFill>
                <a:schemeClr val="bg1"/>
              </a:solidFill>
              <a:latin typeface="Arial" pitchFamily="34" charset="0"/>
              <a:cs typeface="Arial" pitchFamily="34" charset="0"/>
            </a:endParaRPr>
          </a:p>
          <a:p>
            <a:pPr algn="ctr"/>
            <a:r>
              <a:rPr lang="fr-FR" sz="1600" b="1">
                <a:solidFill>
                  <a:schemeClr val="bg1"/>
                </a:solidFill>
                <a:latin typeface="Arial" pitchFamily="34" charset="0"/>
                <a:cs typeface="Arial" pitchFamily="34" charset="0"/>
              </a:rPr>
              <a:t>Balayage </a:t>
            </a:r>
            <a:r>
              <a:rPr lang="fr-FR" sz="1600" b="1" dirty="0">
                <a:solidFill>
                  <a:schemeClr val="bg1"/>
                </a:solidFill>
                <a:latin typeface="Arial" pitchFamily="34" charset="0"/>
                <a:cs typeface="Arial" pitchFamily="34" charset="0"/>
              </a:rPr>
              <a:t>SUNKISS</a:t>
            </a:r>
          </a:p>
          <a:p>
            <a:pPr algn="ctr"/>
            <a:r>
              <a:rPr lang="fr-FR" sz="1200" b="1" dirty="0">
                <a:solidFill>
                  <a:schemeClr val="bg1"/>
                </a:solidFill>
                <a:latin typeface="Arial" pitchFamily="34" charset="0"/>
                <a:cs typeface="Arial" pitchFamily="34" charset="0"/>
              </a:rPr>
              <a:t>(technique Air </a:t>
            </a:r>
            <a:r>
              <a:rPr lang="fr-FR" sz="1200" b="1" dirty="0" err="1">
                <a:solidFill>
                  <a:schemeClr val="bg1"/>
                </a:solidFill>
                <a:latin typeface="Arial" pitchFamily="34" charset="0"/>
                <a:cs typeface="Arial" pitchFamily="34" charset="0"/>
              </a:rPr>
              <a:t>Touch</a:t>
            </a:r>
            <a:r>
              <a:rPr lang="fr-FR" sz="1200" b="1" dirty="0">
                <a:solidFill>
                  <a:schemeClr val="bg1"/>
                </a:solidFill>
                <a:latin typeface="Arial" pitchFamily="34" charset="0"/>
                <a:cs typeface="Arial" pitchFamily="34" charset="0"/>
              </a:rPr>
              <a:t>)</a:t>
            </a:r>
          </a:p>
          <a:p>
            <a:pPr algn="ctr"/>
            <a:r>
              <a:rPr lang="fr-FR" sz="1600" b="1" dirty="0">
                <a:solidFill>
                  <a:schemeClr val="bg1"/>
                </a:solidFill>
                <a:latin typeface="Arial" pitchFamily="34" charset="0"/>
                <a:cs typeface="Arial" pitchFamily="34" charset="0"/>
              </a:rPr>
              <a:t>  </a:t>
            </a:r>
          </a:p>
          <a:p>
            <a:pPr algn="ctr"/>
            <a:r>
              <a:rPr lang="fr-FR" sz="1600" b="1" dirty="0">
                <a:solidFill>
                  <a:schemeClr val="tx2"/>
                </a:solidFill>
                <a:latin typeface="Arial" pitchFamily="34" charset="0"/>
                <a:cs typeface="Arial" pitchFamily="34" charset="0"/>
              </a:rPr>
              <a:t> </a:t>
            </a:r>
            <a:r>
              <a:rPr lang="fr-FR" sz="1600" b="1" dirty="0">
                <a:solidFill>
                  <a:schemeClr val="accent4"/>
                </a:solidFill>
                <a:latin typeface="Arial" pitchFamily="34" charset="0"/>
                <a:cs typeface="Arial" pitchFamily="34" charset="0"/>
              </a:rPr>
              <a:t>Alice </a:t>
            </a:r>
            <a:r>
              <a:rPr lang="fr-FR" sz="1600" b="1" dirty="0" err="1">
                <a:solidFill>
                  <a:schemeClr val="accent4"/>
                </a:solidFill>
                <a:latin typeface="Arial" pitchFamily="34" charset="0"/>
                <a:cs typeface="Arial" pitchFamily="34" charset="0"/>
              </a:rPr>
              <a:t>Haillot</a:t>
            </a:r>
            <a:endParaRPr lang="fr-FR" sz="1600" b="1" dirty="0">
              <a:solidFill>
                <a:schemeClr val="accent4"/>
              </a:solidFill>
              <a:latin typeface="Arial" pitchFamily="34" charset="0"/>
              <a:cs typeface="Arial" pitchFamily="34" charset="0"/>
            </a:endParaRPr>
          </a:p>
          <a:p>
            <a:pPr algn="ctr"/>
            <a:endParaRPr lang="fr-FR" sz="1600" b="1" dirty="0">
              <a:solidFill>
                <a:schemeClr val="bg1"/>
              </a:solidFill>
              <a:latin typeface="Arial" pitchFamily="34" charset="0"/>
              <a:cs typeface="Arial" pitchFamily="34" charset="0"/>
            </a:endParaRPr>
          </a:p>
          <a:p>
            <a:pPr algn="ctr"/>
            <a:r>
              <a:rPr lang="fr-FR" sz="1200" b="1" dirty="0">
                <a:solidFill>
                  <a:schemeClr val="bg1"/>
                </a:solidFill>
                <a:latin typeface="Arial" pitchFamily="34" charset="0"/>
                <a:cs typeface="Arial" pitchFamily="34" charset="0"/>
              </a:rPr>
              <a:t>270 € net sur modèles </a:t>
            </a:r>
          </a:p>
          <a:p>
            <a:pPr algn="ctr"/>
            <a:r>
              <a:rPr lang="fr-FR" sz="1200" b="1" dirty="0">
                <a:solidFill>
                  <a:schemeClr val="bg1"/>
                </a:solidFill>
                <a:latin typeface="Arial" pitchFamily="34" charset="0"/>
                <a:cs typeface="Arial" pitchFamily="34" charset="0"/>
              </a:rPr>
              <a:t> </a:t>
            </a:r>
          </a:p>
          <a:p>
            <a:pPr algn="ctr"/>
            <a:endParaRPr lang="fr-FR" sz="1200" b="1" dirty="0">
              <a:solidFill>
                <a:schemeClr val="bg1"/>
              </a:solidFill>
              <a:latin typeface="Arial" pitchFamily="34" charset="0"/>
              <a:cs typeface="Arial" pitchFamily="34" charset="0"/>
            </a:endParaRPr>
          </a:p>
          <a:p>
            <a:pPr algn="ctr"/>
            <a:r>
              <a:rPr lang="fr-FR" sz="1600" b="1" dirty="0">
                <a:solidFill>
                  <a:schemeClr val="bg1"/>
                </a:solidFill>
                <a:latin typeface="Arial" pitchFamily="34" charset="0"/>
                <a:cs typeface="Arial" pitchFamily="34" charset="0"/>
              </a:rPr>
              <a:t>lundi 12 Mai </a:t>
            </a:r>
            <a:endParaRPr lang="fr-FR" sz="1600" b="1" dirty="0">
              <a:solidFill>
                <a:srgbClr val="FFC000"/>
              </a:solidFill>
              <a:latin typeface="Arial" pitchFamily="34" charset="0"/>
              <a:cs typeface="Arial" pitchFamily="34" charset="0"/>
            </a:endParaRPr>
          </a:p>
        </p:txBody>
      </p:sp>
      <p:pic>
        <p:nvPicPr>
          <p:cNvPr id="1026" name="Picture 2" descr="D:\Downloads\8243ab38-1276-4a9e-924f-896ee3ba42f4.jpg"/>
          <p:cNvPicPr>
            <a:picLocks noChangeAspect="1" noChangeArrowheads="1"/>
          </p:cNvPicPr>
          <p:nvPr/>
        </p:nvPicPr>
        <p:blipFill>
          <a:blip r:embed="rId3" cstate="print"/>
          <a:srcRect/>
          <a:stretch>
            <a:fillRect/>
          </a:stretch>
        </p:blipFill>
        <p:spPr bwMode="auto">
          <a:xfrm>
            <a:off x="7668344" y="188640"/>
            <a:ext cx="1296144" cy="1804401"/>
          </a:xfrm>
          <a:prstGeom prst="rect">
            <a:avLst/>
          </a:prstGeom>
          <a:ln>
            <a:noFill/>
          </a:ln>
          <a:effectLst>
            <a:softEdge rad="112500"/>
          </a:effectLst>
        </p:spPr>
      </p:pic>
      <p:pic>
        <p:nvPicPr>
          <p:cNvPr id="12" name="Image 11" descr="D:\Downloads\PHOTO-2024-12-06-17-07-00.jpg"/>
          <p:cNvPicPr/>
          <p:nvPr/>
        </p:nvPicPr>
        <p:blipFill>
          <a:blip r:embed="rId4" cstate="print"/>
          <a:srcRect/>
          <a:stretch>
            <a:fillRect/>
          </a:stretch>
        </p:blipFill>
        <p:spPr>
          <a:xfrm>
            <a:off x="-36512" y="764704"/>
            <a:ext cx="1512168" cy="2448272"/>
          </a:xfrm>
          <a:prstGeom prst="rect">
            <a:avLst/>
          </a:prstGeom>
          <a:ln>
            <a:noFill/>
          </a:ln>
          <a:effectLst>
            <a:softEdge rad="112500"/>
          </a:effectLst>
        </p:spPr>
      </p:pic>
      <p:pic>
        <p:nvPicPr>
          <p:cNvPr id="13" name="Image 12" descr="D:\Downloads\PHOTO-2024-12-06-17-07-01.jpg"/>
          <p:cNvPicPr/>
          <p:nvPr/>
        </p:nvPicPr>
        <p:blipFill>
          <a:blip r:embed="rId5" cstate="print"/>
          <a:srcRect/>
          <a:stretch>
            <a:fillRect/>
          </a:stretch>
        </p:blipFill>
        <p:spPr>
          <a:xfrm>
            <a:off x="1043608" y="2348880"/>
            <a:ext cx="1728192" cy="2304256"/>
          </a:xfrm>
          <a:prstGeom prst="rect">
            <a:avLst/>
          </a:prstGeom>
          <a:ln>
            <a:noFill/>
          </a:ln>
          <a:effectLst>
            <a:softEdge rad="112500"/>
          </a:effectLst>
        </p:spPr>
      </p:pic>
      <p:pic>
        <p:nvPicPr>
          <p:cNvPr id="15" name="Image 14" descr="D:\Downloads\PHOTO-2024-12-06-17-07-00 (1).jpg"/>
          <p:cNvPicPr/>
          <p:nvPr/>
        </p:nvPicPr>
        <p:blipFill>
          <a:blip r:embed="rId6" cstate="print"/>
          <a:srcRect/>
          <a:stretch>
            <a:fillRect/>
          </a:stretch>
        </p:blipFill>
        <p:spPr>
          <a:xfrm>
            <a:off x="0" y="4553744"/>
            <a:ext cx="1800200" cy="2304256"/>
          </a:xfrm>
          <a:prstGeom prst="rect">
            <a:avLst/>
          </a:prstGeom>
          <a:ln>
            <a:noFill/>
          </a:ln>
          <a:effectLst>
            <a:softEdge rad="112500"/>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43808" y="2636326"/>
            <a:ext cx="6033631" cy="3231654"/>
          </a:xfrm>
          <a:prstGeom prst="rect">
            <a:avLst/>
          </a:prstGeom>
          <a:solidFill>
            <a:schemeClr val="bg1"/>
          </a:solidFill>
          <a:ln>
            <a:solidFill>
              <a:schemeClr val="tx1"/>
            </a:solidFill>
          </a:ln>
        </p:spPr>
        <p:txBody>
          <a:bodyPr wrap="square" rtlCol="0">
            <a:spAutoFit/>
          </a:bodyPr>
          <a:lstStyle/>
          <a:p>
            <a:pPr fontAlgn="base"/>
            <a:endParaRPr lang="fr-FR" sz="1200" b="1" u="sng" dirty="0">
              <a:latin typeface="Arial" pitchFamily="34" charset="0"/>
              <a:cs typeface="Arial" pitchFamily="34" charset="0"/>
            </a:endParaRPr>
          </a:p>
          <a:p>
            <a:pPr fontAlgn="base"/>
            <a:r>
              <a:rPr lang="fr-FR" sz="1200" b="1" u="sng" dirty="0">
                <a:latin typeface="Arial" pitchFamily="34" charset="0"/>
                <a:cs typeface="Arial" pitchFamily="34" charset="0"/>
              </a:rPr>
              <a:t>Marjorie </a:t>
            </a:r>
            <a:r>
              <a:rPr lang="fr-FR" sz="1200" b="1" u="sng" dirty="0" err="1">
                <a:latin typeface="Arial" pitchFamily="34" charset="0"/>
                <a:cs typeface="Arial" pitchFamily="34" charset="0"/>
              </a:rPr>
              <a:t>Pometti</a:t>
            </a:r>
            <a:endParaRPr lang="fr-FR" sz="1200" b="1" u="sng" dirty="0">
              <a:latin typeface="Arial" pitchFamily="34" charset="0"/>
              <a:cs typeface="Arial" pitchFamily="34" charset="0"/>
            </a:endParaRPr>
          </a:p>
          <a:p>
            <a:pPr fontAlgn="base"/>
            <a:endParaRPr lang="fr-FR" sz="1200" b="1" u="sng" dirty="0">
              <a:latin typeface="Arial" pitchFamily="34" charset="0"/>
              <a:cs typeface="Arial" pitchFamily="34" charset="0"/>
            </a:endParaRPr>
          </a:p>
          <a:p>
            <a:r>
              <a:rPr lang="fr-FR" sz="1200" dirty="0">
                <a:latin typeface="Arial" pitchFamily="34" charset="0"/>
                <a:cs typeface="Arial" pitchFamily="34" charset="0"/>
              </a:rPr>
              <a:t>14 ans d’expérience dans les métiers de la coiffure, titulaire du Brevet de Maitrise III, formation en </a:t>
            </a:r>
            <a:r>
              <a:rPr lang="fr-FR" sz="1200" dirty="0" err="1">
                <a:latin typeface="Arial" pitchFamily="34" charset="0"/>
                <a:cs typeface="Arial" pitchFamily="34" charset="0"/>
              </a:rPr>
              <a:t>morphovisagisme</a:t>
            </a:r>
            <a:r>
              <a:rPr lang="fr-FR" sz="1200" dirty="0">
                <a:latin typeface="Arial" pitchFamily="34" charset="0"/>
                <a:cs typeface="Arial" pitchFamily="34" charset="0"/>
              </a:rPr>
              <a:t>, </a:t>
            </a:r>
            <a:r>
              <a:rPr lang="fr-FR" sz="1200" dirty="0" err="1">
                <a:latin typeface="Arial" pitchFamily="34" charset="0"/>
                <a:cs typeface="Arial" pitchFamily="34" charset="0"/>
              </a:rPr>
              <a:t>relooking</a:t>
            </a:r>
            <a:r>
              <a:rPr lang="fr-FR" sz="1200" dirty="0">
                <a:latin typeface="Arial" pitchFamily="34" charset="0"/>
                <a:cs typeface="Arial" pitchFamily="34" charset="0"/>
              </a:rPr>
              <a:t>, dernière tendance coloration et coupe.</a:t>
            </a:r>
          </a:p>
          <a:p>
            <a:r>
              <a:rPr lang="fr-FR" sz="1200" dirty="0">
                <a:latin typeface="Arial" pitchFamily="34" charset="0"/>
                <a:cs typeface="Arial" pitchFamily="34" charset="0"/>
              </a:rPr>
              <a:t>Enseignante en école privée de coiffure pendant 4 ans, aujourd’hui formatrice en son nom, ainsi que pour des maisons de produits et gérante de son salon de coiffure.</a:t>
            </a:r>
          </a:p>
          <a:p>
            <a:pPr fontAlgn="base"/>
            <a:endParaRPr lang="fr-FR" sz="1200" b="1" u="sng" dirty="0">
              <a:latin typeface="Arial" pitchFamily="34" charset="0"/>
              <a:cs typeface="Arial" pitchFamily="34" charset="0"/>
            </a:endParaRPr>
          </a:p>
          <a:p>
            <a:r>
              <a:rPr lang="fr-FR" sz="1200" b="1" u="sng" dirty="0">
                <a:latin typeface="Arial" pitchFamily="34" charset="0"/>
                <a:cs typeface="Arial" pitchFamily="34" charset="0"/>
              </a:rPr>
              <a:t>Programme de formation</a:t>
            </a:r>
          </a:p>
          <a:p>
            <a:endParaRPr lang="fr-FR" sz="1200" b="1" u="sng" dirty="0">
              <a:latin typeface="Arial" pitchFamily="34" charset="0"/>
              <a:cs typeface="Arial" pitchFamily="34" charset="0"/>
            </a:endParaRPr>
          </a:p>
          <a:p>
            <a:r>
              <a:rPr lang="fr-FR" sz="1200" dirty="0">
                <a:latin typeface="Arial" pitchFamily="34" charset="0"/>
                <a:cs typeface="Arial" pitchFamily="34" charset="0"/>
              </a:rPr>
              <a:t>Maitriser la technique du Head Spa Japonais.</a:t>
            </a:r>
          </a:p>
          <a:p>
            <a:r>
              <a:rPr lang="fr-FR" sz="1200" dirty="0">
                <a:latin typeface="Arial" pitchFamily="34" charset="0"/>
                <a:cs typeface="Arial" pitchFamily="34" charset="0"/>
              </a:rPr>
              <a:t>Proposer un service adapté aux besoins de la clientèle.</a:t>
            </a:r>
          </a:p>
          <a:p>
            <a:r>
              <a:rPr lang="fr-FR" sz="1200" dirty="0">
                <a:latin typeface="Arial" pitchFamily="34" charset="0"/>
                <a:cs typeface="Arial" pitchFamily="34" charset="0"/>
              </a:rPr>
              <a:t>Maitriser les différents points de pression.</a:t>
            </a:r>
          </a:p>
          <a:p>
            <a:r>
              <a:rPr lang="fr-FR" sz="1200" dirty="0">
                <a:latin typeface="Arial" pitchFamily="34" charset="0"/>
                <a:cs typeface="Arial" pitchFamily="34" charset="0"/>
              </a:rPr>
              <a:t>Maitriser les différentes techniques de massages.</a:t>
            </a:r>
          </a:p>
          <a:p>
            <a:r>
              <a:rPr lang="fr-FR" sz="1200" dirty="0">
                <a:latin typeface="Arial" pitchFamily="34" charset="0"/>
                <a:cs typeface="Arial" pitchFamily="34" charset="0"/>
              </a:rPr>
              <a:t>Etudier les différents types de produits adaptés aux divers types de cheveux et cuirs chevelus pour élaborer des protocoles de soins personnalisés en fonction des clients.</a:t>
            </a:r>
          </a:p>
          <a:p>
            <a:endParaRPr lang="fr-FR" sz="1200" dirty="0">
              <a:latin typeface="Arial" pitchFamily="34" charset="0"/>
              <a:cs typeface="Arial" pitchFamily="34" charset="0"/>
            </a:endParaRPr>
          </a:p>
        </p:txBody>
      </p:sp>
      <p:sp>
        <p:nvSpPr>
          <p:cNvPr id="10" name="AutoShape 2" descr="RÃÂ©sultat de recherche d'images pour &quot;david katchadouria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1" name="AutoShape 4" descr="RÃÂ©sultat de recherche d'images pour &quot;david katchadouria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49154" name="AutoShape 2" descr="https://attachment.outlook.live.net/owa/MSA%3Amuriel.dalla-costa%40hotmail.fr/service.svc/s/GetAttachmentThumbnail?id=AQMkADAwATZiZmYAZC1jODNmLTJjNTgtMDACLTAwCgBGAAAD6ytPnuv4LE6q3CGOz3R0AHsHADiv5444FK1Nqsnuasjp124AAAIBDAAAADiv5444FK1Nqsnuasjp124ABGdfbCQAAAABEgAQACv3zpOHQt9Lgw9YQKP8gUQ%3D&amp;thumbnailType=2&amp;isc=1&amp;token=eyJhbGciOiJSUzI1NiIsImtpZCI6IjMwODE3OUNFNUY0QjUyRTc4QjJEQjg5NjZCQUY0RUNDMzcyN0FFRUUiLCJ0eXAiOiJKV1QiLCJ4NXQiOiJNSUY1emw5TFV1ZUxMYmlXYTY5T3pEY25ydTQifQ.eyJvcmlnaW4iOiJodHRwczovL291dGxvb2subGl2ZS5jb20iLCJ1YyI6IjZlYTBkZmJkM2VjZjQ4ZTBiY2NjMTNlODU4NmUzZTJkIiwidmVyIjoiRXhjaGFuZ2UuQ2FsbGJhY2suVjEiLCJhcHBjdHhzZW5kZXIiOiJPd2FEb3dubG9hZEA4NGRmOWU3Zi1lOWY2LTQwYWYtYjQzNS1hYWFhYWFhYWFhYWEiLCJpc3NyaW5nIjoiV1ciLCJhcHBjdHgiOiJ7XCJtc2V4Y2hwcm90XCI6XCJvd2FcIixcInB1aWRcIjpcIjE4OTk5NDY1Njc0NzgzNjBcIixcInNjb3BlXCI6XCJPd2FEb3dubG9hZFwiLFwib2lkXCI6XCIwMDA2YmZmZC1jODNmLTJjNTgtMDAwMC0wMDAwMDAwMDAwMDBcIixcInByaW1hcnlzaWRcIjpcIlMtMS0yODI3LTQ0MjM2NS0zMzU5NTgzMzIwXCJ9IiwibmJmIjoxNjIxMzYyOTU2LCJleHAiOjE2MjEzNjM1NTYsImlzcyI6IjAwMDAwMDAyLTAwMDAtMGZmMS1jZTAwLTAwMDAwMDAwMDAwMEA4NGRmOWU3Zi1lOWY2LTQwYWYtYjQzNS1hYWFhYWFhYWFhYWEiLCJhdWQiOiIwMDAwMDAwMi0wMDAwLTBmZjEtY2UwMC0wMDAwMDAwMDAwMDAvYXR0YWNobWVudC5vdXRsb29rLmxpdmUubmV0QDg0ZGY5ZTdmLWU5ZjYtNDBhZi1iNDM1LWFhYWFhYWFhYWFhYSIsImhhcHAiOiJvd2EifQ.TJzn-bA4C167jU-vEL3crPmksW783QJpgkHPtzG9638bitajguhP6UF5X-fpkOtmdrCdCsmLuyLRueFe4kPS9275cBPURD6_-kSfLUy3TVKIm1EZNxJoPkCIdAAIbWaCr6ogA-Zo1rz5qc2oFA4_Dr8NVgs4vBspibMfEPeNehqFyrCxaAMFS9H08S_aOPrzLAb7uoIRaOtGMtPhz9rePyx82QPUqRsHAKOrZxJDEHhMWal5sAoN7tLd6w0-aFhkC7dn4agN7RmPQAyfCekSFiB9yu2WKCOcMxT5W7N2VHG6uudF9U4iG4U76eKl2_O6oL-K6Y1xm6xVyQmaHMgXOQ&amp;X-OWA-CANARY=ZBJU00UopkW5i2jacPc5NVASLMkrGtkYGP94AyOQA_7yVpQngzoPJ-lXZUDKdsD4eh4DC9yGTEo.&amp;owa=outlook.live.com&amp;scriptVer=20210517003.01&amp;animation=tru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49156" name="AutoShape 4" descr="https://attachment.outlook.live.net/owa/MSA%3Amuriel.dalla-costa%40hotmail.fr/service.svc/s/GetAttachmentThumbnail?id=AQMkADAwATZiZmYAZC1jODNmLTJjNTgtMDACLTAwCgBGAAAD6ytPnuv4LE6q3CGOz3R0AHsHADiv5444FK1Nqsnuasjp124AAAIBDAAAADiv5444FK1Nqsnuasjp124ABGdfbCQAAAABEgAQACv3zpOHQt9Lgw9YQKP8gUQ%3D&amp;thumbnailType=2&amp;isc=1&amp;token=eyJhbGciOiJSUzI1NiIsImtpZCI6IjMwODE3OUNFNUY0QjUyRTc4QjJEQjg5NjZCQUY0RUNDMzcyN0FFRUUiLCJ0eXAiOiJKV1QiLCJ4NXQiOiJNSUY1emw5TFV1ZUxMYmlXYTY5T3pEY25ydTQifQ.eyJvcmlnaW4iOiJodHRwczovL291dGxvb2subGl2ZS5jb20iLCJ1YyI6IjZlYTBkZmJkM2VjZjQ4ZTBiY2NjMTNlODU4NmUzZTJkIiwidmVyIjoiRXhjaGFuZ2UuQ2FsbGJhY2suVjEiLCJhcHBjdHhzZW5kZXIiOiJPd2FEb3dubG9hZEA4NGRmOWU3Zi1lOWY2LTQwYWYtYjQzNS1hYWFhYWFhYWFhYWEiLCJpc3NyaW5nIjoiV1ciLCJhcHBjdHgiOiJ7XCJtc2V4Y2hwcm90XCI6XCJvd2FcIixcInB1aWRcIjpcIjE4OTk5NDY1Njc0NzgzNjBcIixcInNjb3BlXCI6XCJPd2FEb3dubG9hZFwiLFwib2lkXCI6XCIwMDA2YmZmZC1jODNmLTJjNTgtMDAwMC0wMDAwMDAwMDAwMDBcIixcInByaW1hcnlzaWRcIjpcIlMtMS0yODI3LTQ0MjM2NS0zMzU5NTgzMzIwXCJ9IiwibmJmIjoxNjIxMzYyOTU2LCJleHAiOjE2MjEzNjM1NTYsImlzcyI6IjAwMDAwMDAyLTAwMDAtMGZmMS1jZTAwLTAwMDAwMDAwMDAwMEA4NGRmOWU3Zi1lOWY2LTQwYWYtYjQzNS1hYWFhYWFhYWFhYWEiLCJhdWQiOiIwMDAwMDAwMi0wMDAwLTBmZjEtY2UwMC0wMDAwMDAwMDAwMDAvYXR0YWNobWVudC5vdXRsb29rLmxpdmUubmV0QDg0ZGY5ZTdmLWU5ZjYtNDBhZi1iNDM1LWFhYWFhYWFhYWFhYSIsImhhcHAiOiJvd2EifQ.TJzn-bA4C167jU-vEL3crPmksW783QJpgkHPtzG9638bitajguhP6UF5X-fpkOtmdrCdCsmLuyLRueFe4kPS9275cBPURD6_-kSfLUy3TVKIm1EZNxJoPkCIdAAIbWaCr6ogA-Zo1rz5qc2oFA4_Dr8NVgs4vBspibMfEPeNehqFyrCxaAMFS9H08S_aOPrzLAb7uoIRaOtGMtPhz9rePyx82QPUqRsHAKOrZxJDEHhMWal5sAoN7tLd6w0-aFhkC7dn4agN7RmPQAyfCekSFiB9yu2WKCOcMxT5W7N2VHG6uudF9U4iG4U76eKl2_O6oL-K6Y1xm6xVyQmaHMgXOQ&amp;X-OWA-CANARY=ZBJU00UopkW5i2jacPc5NVASLMkrGtkYGP94AyOQA_7yVpQngzoPJ-lXZUDKdsD4eh4DC9yGTEo.&amp;owa=outlook.live.com&amp;scriptVer=20210517003.01&amp;animation=tru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49158" name="AutoShape 6" descr="https://attachment.outlook.live.net/owa/MSA%3Amuriel.dalla-costa%40hotmail.fr/service.svc/s/GetAttachmentThumbnail?id=AQMkADAwATZiZmYAZC1jODNmLTJjNTgtMDACLTAwCgBGAAAD6ytPnuv4LE6q3CGOz3R0AHsHADiv5444FK1Nqsnuasjp124AAAIBDAAAADiv5444FK1Nqsnuasjp124ABGdfbCQAAAABEgAQACv3zpOHQt9Lgw9YQKP8gUQ%3D&amp;thumbnailType=2&amp;isc=1&amp;token=eyJhbGciOiJSUzI1NiIsImtpZCI6IjMwODE3OUNFNUY0QjUyRTc4QjJEQjg5NjZCQUY0RUNDMzcyN0FFRUUiLCJ0eXAiOiJKV1QiLCJ4NXQiOiJNSUY1emw5TFV1ZUxMYmlXYTY5T3pEY25ydTQifQ.eyJvcmlnaW4iOiJodHRwczovL291dGxvb2subGl2ZS5jb20iLCJ1YyI6IjZlYTBkZmJkM2VjZjQ4ZTBiY2NjMTNlODU4NmUzZTJkIiwidmVyIjoiRXhjaGFuZ2UuQ2FsbGJhY2suVjEiLCJhcHBjdHhzZW5kZXIiOiJPd2FEb3dubG9hZEA4NGRmOWU3Zi1lOWY2LTQwYWYtYjQzNS1hYWFhYWFhYWFhYWEiLCJpc3NyaW5nIjoiV1ciLCJhcHBjdHgiOiJ7XCJtc2V4Y2hwcm90XCI6XCJvd2FcIixcInB1aWRcIjpcIjE4OTk5NDY1Njc0NzgzNjBcIixcInNjb3BlXCI6XCJPd2FEb3dubG9hZFwiLFwib2lkXCI6XCIwMDA2YmZmZC1jODNmLTJjNTgtMDAwMC0wMDAwMDAwMDAwMDBcIixcInByaW1hcnlzaWRcIjpcIlMtMS0yODI3LTQ0MjM2NS0zMzU5NTgzMzIwXCJ9IiwibmJmIjoxNjIxMzYyOTU2LCJleHAiOjE2MjEzNjM1NTYsImlzcyI6IjAwMDAwMDAyLTAwMDAtMGZmMS1jZTAwLTAwMDAwMDAwMDAwMEA4NGRmOWU3Zi1lOWY2LTQwYWYtYjQzNS1hYWFhYWFhYWFhYWEiLCJhdWQiOiIwMDAwMDAwMi0wMDAwLTBmZjEtY2UwMC0wMDAwMDAwMDAwMDAvYXR0YWNobWVudC5vdXRsb29rLmxpdmUubmV0QDg0ZGY5ZTdmLWU5ZjYtNDBhZi1iNDM1LWFhYWFhYWFhYWFhYSIsImhhcHAiOiJvd2EifQ.TJzn-bA4C167jU-vEL3crPmksW783QJpgkHPtzG9638bitajguhP6UF5X-fpkOtmdrCdCsmLuyLRueFe4kPS9275cBPURD6_-kSfLUy3TVKIm1EZNxJoPkCIdAAIbWaCr6ogA-Zo1rz5qc2oFA4_Dr8NVgs4vBspibMfEPeNehqFyrCxaAMFS9H08S_aOPrzLAb7uoIRaOtGMtPhz9rePyx82QPUqRsHAKOrZxJDEHhMWal5sAoN7tLd6w0-aFhkC7dn4agN7RmPQAyfCekSFiB9yu2WKCOcMxT5W7N2VHG6uudF9U4iG4U76eKl2_O6oL-K6Y1xm6xVyQmaHMgXOQ&amp;X-OWA-CANARY=ZBJU00UopkW5i2jacPc5NVASLMkrGtkYGP94AyOQA_7yVpQngzoPJ-lXZUDKdsD4eh4DC9yGTEo.&amp;owa=outlook.live.com&amp;scriptVer=20210517003.01&amp;animation=tru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4" name="Rectangle 13"/>
          <p:cNvSpPr/>
          <p:nvPr/>
        </p:nvSpPr>
        <p:spPr>
          <a:xfrm>
            <a:off x="2987824" y="260648"/>
            <a:ext cx="4752528" cy="1877437"/>
          </a:xfrm>
          <a:prstGeom prst="rect">
            <a:avLst/>
          </a:prstGeom>
        </p:spPr>
        <p:txBody>
          <a:bodyPr wrap="square">
            <a:spAutoFit/>
          </a:bodyPr>
          <a:lstStyle/>
          <a:p>
            <a:pPr algn="ctr"/>
            <a:r>
              <a:rPr lang="fr-FR" sz="1600" b="1" dirty="0">
                <a:solidFill>
                  <a:schemeClr val="bg1"/>
                </a:solidFill>
                <a:latin typeface="Arial" pitchFamily="34" charset="0"/>
                <a:cs typeface="Arial" pitchFamily="34" charset="0"/>
              </a:rPr>
              <a:t>Formation Head Spa &amp; Soins Capillaires </a:t>
            </a:r>
          </a:p>
          <a:p>
            <a:pPr algn="ctr"/>
            <a:r>
              <a:rPr lang="fr-FR" sz="1600" b="1" dirty="0">
                <a:solidFill>
                  <a:schemeClr val="bg1"/>
                </a:solidFill>
                <a:latin typeface="Arial" pitchFamily="34" charset="0"/>
                <a:cs typeface="Arial" pitchFamily="34" charset="0"/>
              </a:rPr>
              <a:t>  </a:t>
            </a:r>
          </a:p>
          <a:p>
            <a:pPr algn="ctr"/>
            <a:r>
              <a:rPr lang="fr-FR" sz="1600" b="1" dirty="0">
                <a:solidFill>
                  <a:schemeClr val="tx2"/>
                </a:solidFill>
                <a:latin typeface="Arial" pitchFamily="34" charset="0"/>
                <a:cs typeface="Arial" pitchFamily="34" charset="0"/>
              </a:rPr>
              <a:t> </a:t>
            </a:r>
            <a:r>
              <a:rPr lang="fr-FR" sz="1600" b="1" dirty="0">
                <a:solidFill>
                  <a:schemeClr val="accent4"/>
                </a:solidFill>
                <a:latin typeface="Arial" pitchFamily="34" charset="0"/>
                <a:cs typeface="Arial" pitchFamily="34" charset="0"/>
              </a:rPr>
              <a:t>Marjorie </a:t>
            </a:r>
            <a:r>
              <a:rPr lang="fr-FR" sz="1600" b="1" dirty="0" err="1">
                <a:solidFill>
                  <a:schemeClr val="accent4"/>
                </a:solidFill>
                <a:latin typeface="Arial" pitchFamily="34" charset="0"/>
                <a:cs typeface="Arial" pitchFamily="34" charset="0"/>
              </a:rPr>
              <a:t>Pometti</a:t>
            </a:r>
            <a:r>
              <a:rPr lang="fr-FR" sz="1600" b="1" dirty="0">
                <a:solidFill>
                  <a:schemeClr val="accent4"/>
                </a:solidFill>
                <a:latin typeface="Arial" pitchFamily="34" charset="0"/>
                <a:cs typeface="Arial" pitchFamily="34" charset="0"/>
              </a:rPr>
              <a:t> </a:t>
            </a:r>
          </a:p>
          <a:p>
            <a:pPr algn="ctr"/>
            <a:endParaRPr lang="fr-FR" sz="1600" b="1" dirty="0">
              <a:solidFill>
                <a:schemeClr val="bg1"/>
              </a:solidFill>
              <a:latin typeface="Arial" pitchFamily="34" charset="0"/>
              <a:cs typeface="Arial" pitchFamily="34" charset="0"/>
            </a:endParaRPr>
          </a:p>
          <a:p>
            <a:pPr algn="ctr"/>
            <a:r>
              <a:rPr lang="fr-FR" sz="1200" b="1" dirty="0">
                <a:solidFill>
                  <a:schemeClr val="bg1"/>
                </a:solidFill>
                <a:latin typeface="Arial" pitchFamily="34" charset="0"/>
                <a:cs typeface="Arial" pitchFamily="34" charset="0"/>
              </a:rPr>
              <a:t>700 € net (pour 2 jours de formation) matériel compris </a:t>
            </a:r>
          </a:p>
          <a:p>
            <a:pPr algn="ctr"/>
            <a:r>
              <a:rPr lang="fr-FR" sz="1200" b="1" dirty="0">
                <a:solidFill>
                  <a:schemeClr val="bg1"/>
                </a:solidFill>
                <a:latin typeface="Arial" pitchFamily="34" charset="0"/>
                <a:cs typeface="Arial" pitchFamily="34" charset="0"/>
              </a:rPr>
              <a:t> maxi 6 Stagiaires </a:t>
            </a:r>
          </a:p>
          <a:p>
            <a:pPr algn="ctr"/>
            <a:endParaRPr lang="fr-FR" sz="1200" b="1" dirty="0">
              <a:solidFill>
                <a:schemeClr val="bg1"/>
              </a:solidFill>
              <a:latin typeface="Arial" pitchFamily="34" charset="0"/>
              <a:cs typeface="Arial" pitchFamily="34" charset="0"/>
            </a:endParaRPr>
          </a:p>
          <a:p>
            <a:pPr algn="ctr"/>
            <a:r>
              <a:rPr lang="fr-FR" sz="1600" b="1" dirty="0">
                <a:solidFill>
                  <a:schemeClr val="bg1"/>
                </a:solidFill>
                <a:latin typeface="Arial" pitchFamily="34" charset="0"/>
                <a:cs typeface="Arial" pitchFamily="34" charset="0"/>
              </a:rPr>
              <a:t>Lundi 10 &amp; Mardi 11 Février </a:t>
            </a:r>
            <a:endParaRPr lang="fr-FR" sz="1600" b="1" dirty="0">
              <a:solidFill>
                <a:srgbClr val="FFC000"/>
              </a:solidFill>
              <a:latin typeface="Arial" pitchFamily="34" charset="0"/>
              <a:cs typeface="Arial" pitchFamily="34" charset="0"/>
            </a:endParaRPr>
          </a:p>
        </p:txBody>
      </p:sp>
      <p:pic>
        <p:nvPicPr>
          <p:cNvPr id="13" name="Picture 2" descr="D:\Desktop\IMG_1353.jpg"/>
          <p:cNvPicPr>
            <a:picLocks noChangeAspect="1" noChangeArrowheads="1"/>
          </p:cNvPicPr>
          <p:nvPr/>
        </p:nvPicPr>
        <p:blipFill>
          <a:blip r:embed="rId3" cstate="print"/>
          <a:srcRect/>
          <a:stretch>
            <a:fillRect/>
          </a:stretch>
        </p:blipFill>
        <p:spPr bwMode="auto">
          <a:xfrm>
            <a:off x="0" y="2348880"/>
            <a:ext cx="2699792" cy="3141576"/>
          </a:xfrm>
          <a:prstGeom prst="rect">
            <a:avLst/>
          </a:prstGeom>
          <a:ln>
            <a:noFill/>
          </a:ln>
          <a:effectLst>
            <a:softEdge rad="112500"/>
          </a:effectLst>
        </p:spPr>
      </p:pic>
      <p:pic>
        <p:nvPicPr>
          <p:cNvPr id="15" name="Picture 2" descr="D:\Desktop\photo presentation.jpg"/>
          <p:cNvPicPr>
            <a:picLocks noChangeAspect="1" noChangeArrowheads="1"/>
          </p:cNvPicPr>
          <p:nvPr/>
        </p:nvPicPr>
        <p:blipFill>
          <a:blip r:embed="rId4" cstate="print"/>
          <a:srcRect l="27936" t="5556" r="13859" b="38889"/>
          <a:stretch>
            <a:fillRect/>
          </a:stretch>
        </p:blipFill>
        <p:spPr bwMode="auto">
          <a:xfrm flipH="1">
            <a:off x="7498227" y="195834"/>
            <a:ext cx="1429006" cy="1360958"/>
          </a:xfrm>
          <a:prstGeom prst="rect">
            <a:avLst/>
          </a:prstGeom>
          <a:ln>
            <a:noFill/>
          </a:ln>
          <a:effectLst>
            <a:softEdge rad="112500"/>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771800" y="2636326"/>
            <a:ext cx="6264696" cy="3785652"/>
          </a:xfrm>
          <a:prstGeom prst="rect">
            <a:avLst/>
          </a:prstGeom>
          <a:solidFill>
            <a:schemeClr val="bg1"/>
          </a:solidFill>
          <a:ln>
            <a:solidFill>
              <a:schemeClr val="tx1"/>
            </a:solidFill>
          </a:ln>
        </p:spPr>
        <p:txBody>
          <a:bodyPr wrap="square" rtlCol="0">
            <a:spAutoFit/>
          </a:bodyPr>
          <a:lstStyle/>
          <a:p>
            <a:pPr fontAlgn="base"/>
            <a:endParaRPr lang="fr-FR" sz="1200" b="1" u="sng" dirty="0">
              <a:latin typeface="Arial" pitchFamily="34" charset="0"/>
              <a:cs typeface="Arial" pitchFamily="34" charset="0"/>
            </a:endParaRPr>
          </a:p>
          <a:p>
            <a:pPr fontAlgn="base"/>
            <a:r>
              <a:rPr lang="fr-FR" sz="1200" b="1" u="sng" dirty="0" err="1">
                <a:latin typeface="Arial" pitchFamily="34" charset="0"/>
                <a:cs typeface="Arial" pitchFamily="34" charset="0"/>
              </a:rPr>
              <a:t>Béata</a:t>
            </a:r>
            <a:r>
              <a:rPr lang="fr-FR" sz="1200" b="1" u="sng" dirty="0">
                <a:latin typeface="Arial" pitchFamily="34" charset="0"/>
                <a:cs typeface="Arial" pitchFamily="34" charset="0"/>
              </a:rPr>
              <a:t> Bourillon</a:t>
            </a:r>
          </a:p>
          <a:p>
            <a:pPr fontAlgn="base"/>
            <a:endParaRPr lang="fr-FR" sz="1200" b="1" u="sng" dirty="0">
              <a:latin typeface="Arial" pitchFamily="34" charset="0"/>
              <a:cs typeface="Arial" pitchFamily="34" charset="0"/>
            </a:endParaRPr>
          </a:p>
          <a:p>
            <a:pPr fontAlgn="base"/>
            <a:r>
              <a:rPr lang="fr-FR" sz="1200" dirty="0">
                <a:latin typeface="Arial" pitchFamily="34" charset="0"/>
                <a:cs typeface="Arial" pitchFamily="34" charset="0"/>
              </a:rPr>
              <a:t>Membre de l’équipe artistique Eugène </a:t>
            </a:r>
            <a:r>
              <a:rPr lang="fr-FR" sz="1200" dirty="0" err="1">
                <a:latin typeface="Arial" pitchFamily="34" charset="0"/>
                <a:cs typeface="Arial" pitchFamily="34" charset="0"/>
              </a:rPr>
              <a:t>Perma</a:t>
            </a:r>
            <a:r>
              <a:rPr lang="fr-FR" sz="1200" dirty="0">
                <a:latin typeface="Arial" pitchFamily="34" charset="0"/>
                <a:cs typeface="Arial" pitchFamily="34" charset="0"/>
              </a:rPr>
              <a:t> Professionnel, elle réalise des shows sur les scènes prestigieuses (MCB, CBM). </a:t>
            </a:r>
            <a:r>
              <a:rPr lang="fr-FR" sz="1200" dirty="0" err="1">
                <a:latin typeface="Arial" pitchFamily="34" charset="0"/>
                <a:cs typeface="Arial" pitchFamily="34" charset="0"/>
              </a:rPr>
              <a:t>Béata</a:t>
            </a:r>
            <a:r>
              <a:rPr lang="fr-FR" sz="1200" dirty="0">
                <a:latin typeface="Arial" pitchFamily="34" charset="0"/>
                <a:cs typeface="Arial" pitchFamily="34" charset="0"/>
              </a:rPr>
              <a:t> Bourillon élabore chaque semestre un programme de formation en adéquation avec les problématiques du moment.</a:t>
            </a:r>
          </a:p>
          <a:p>
            <a:pPr fontAlgn="base"/>
            <a:r>
              <a:rPr lang="fr-FR" sz="1200" dirty="0">
                <a:latin typeface="Arial" pitchFamily="34" charset="0"/>
                <a:cs typeface="Arial" pitchFamily="34" charset="0"/>
              </a:rPr>
              <a:t>Coiffeuse experte indépendante, vit chaque jour au plus près des femmes.</a:t>
            </a:r>
          </a:p>
          <a:p>
            <a:pPr fontAlgn="base"/>
            <a:r>
              <a:rPr lang="fr-FR" sz="1200" dirty="0">
                <a:latin typeface="Arial" pitchFamily="34" charset="0"/>
                <a:cs typeface="Arial" pitchFamily="34" charset="0"/>
              </a:rPr>
              <a:t>Parce qu’elle sait capter leurs demandes, saisir leurs non dits, interpréter leurs humeurs et cerner leurs besoins, elle crée pour chacune d’entre elles des coupes faciles au quotidien.</a:t>
            </a:r>
          </a:p>
          <a:p>
            <a:pPr fontAlgn="base"/>
            <a:r>
              <a:rPr lang="fr-FR" sz="1200" dirty="0">
                <a:latin typeface="Arial" pitchFamily="34" charset="0"/>
                <a:cs typeface="Arial" pitchFamily="34" charset="0"/>
              </a:rPr>
              <a:t>Ne jamais contrarier l’implantation des cheveux mais l’épouser dans son identité pour en tirer le meilleur. </a:t>
            </a:r>
          </a:p>
          <a:p>
            <a:pPr fontAlgn="base"/>
            <a:endParaRPr lang="fr-FR" sz="1200" dirty="0">
              <a:latin typeface="Arial" pitchFamily="34" charset="0"/>
              <a:cs typeface="Arial" pitchFamily="34" charset="0"/>
            </a:endParaRPr>
          </a:p>
          <a:p>
            <a:pPr fontAlgn="base"/>
            <a:r>
              <a:rPr lang="fr-FR" sz="1200" b="1" u="sng" dirty="0">
                <a:latin typeface="Arial" pitchFamily="34" charset="0"/>
                <a:cs typeface="Arial" pitchFamily="34" charset="0"/>
              </a:rPr>
              <a:t>Programme de formation</a:t>
            </a:r>
            <a:r>
              <a:rPr lang="fr-FR" sz="1200" dirty="0">
                <a:latin typeface="Arial" pitchFamily="34" charset="0"/>
                <a:cs typeface="Arial" pitchFamily="34" charset="0"/>
              </a:rPr>
              <a:t> </a:t>
            </a:r>
          </a:p>
          <a:p>
            <a:pPr fontAlgn="base"/>
            <a:endParaRPr lang="fr-FR" sz="1200" dirty="0">
              <a:latin typeface="Arial" pitchFamily="34" charset="0"/>
              <a:cs typeface="Arial" pitchFamily="34" charset="0"/>
            </a:endParaRPr>
          </a:p>
          <a:p>
            <a:r>
              <a:rPr lang="fr-FR" sz="1200" dirty="0">
                <a:latin typeface="Arial" pitchFamily="34" charset="0"/>
                <a:cs typeface="Arial" pitchFamily="34" charset="0"/>
              </a:rPr>
              <a:t>Apprendre à réaliser des chignons : Chic, glamour, ou tressé selon le choix de l’apprenant. </a:t>
            </a:r>
          </a:p>
          <a:p>
            <a:r>
              <a:rPr lang="fr-FR" sz="1200" dirty="0">
                <a:latin typeface="Arial" pitchFamily="34" charset="0"/>
                <a:cs typeface="Arial" pitchFamily="34" charset="0"/>
              </a:rPr>
              <a:t>A l’issue de la formation, l’apprenant sera en mesure de réaliser 2 chignons et connaître les différentes étapes de construction. </a:t>
            </a:r>
          </a:p>
          <a:p>
            <a:r>
              <a:rPr lang="fr-FR" sz="1200" dirty="0">
                <a:latin typeface="Arial" pitchFamily="34" charset="0"/>
                <a:cs typeface="Arial" pitchFamily="34" charset="0"/>
              </a:rPr>
              <a:t>Il saura préparer la matière, les séparations, les points d’attaches, réaliser les mèches en reliefs, maîtriser les outils, la gestuelle &amp; les produits.</a:t>
            </a:r>
          </a:p>
        </p:txBody>
      </p:sp>
      <p:sp>
        <p:nvSpPr>
          <p:cNvPr id="8" name="ZoneTexte 7"/>
          <p:cNvSpPr txBox="1"/>
          <p:nvPr/>
        </p:nvSpPr>
        <p:spPr>
          <a:xfrm>
            <a:off x="2483768" y="129912"/>
            <a:ext cx="5760640" cy="2369880"/>
          </a:xfrm>
          <a:prstGeom prst="rect">
            <a:avLst/>
          </a:prstGeom>
          <a:noFill/>
        </p:spPr>
        <p:txBody>
          <a:bodyPr wrap="square" rtlCol="0">
            <a:spAutoFit/>
          </a:bodyPr>
          <a:lstStyle/>
          <a:p>
            <a:pPr algn="ctr"/>
            <a:r>
              <a:rPr lang="fr-FR" sz="1600" b="1" dirty="0">
                <a:solidFill>
                  <a:schemeClr val="accent4"/>
                </a:solidFill>
                <a:latin typeface="Arial" pitchFamily="34" charset="0"/>
                <a:cs typeface="Arial" pitchFamily="34" charset="0"/>
              </a:rPr>
              <a:t>MASTER CLASS</a:t>
            </a:r>
          </a:p>
          <a:p>
            <a:pPr algn="ctr"/>
            <a:endParaRPr lang="fr-FR" sz="1600" b="1" dirty="0">
              <a:solidFill>
                <a:schemeClr val="bg1"/>
              </a:solidFill>
              <a:latin typeface="Arial" pitchFamily="34" charset="0"/>
              <a:cs typeface="Arial" pitchFamily="34" charset="0"/>
            </a:endParaRPr>
          </a:p>
          <a:p>
            <a:pPr algn="ctr"/>
            <a:r>
              <a:rPr lang="fr-FR" sz="1400" b="1" dirty="0">
                <a:solidFill>
                  <a:schemeClr val="bg1"/>
                </a:solidFill>
                <a:latin typeface="Arial" pitchFamily="34" charset="0"/>
                <a:cs typeface="Arial" pitchFamily="34" charset="0"/>
              </a:rPr>
              <a:t>Chignon</a:t>
            </a:r>
          </a:p>
          <a:p>
            <a:pPr algn="ctr"/>
            <a:r>
              <a:rPr lang="fr-FR" sz="1400" b="1" dirty="0">
                <a:solidFill>
                  <a:schemeClr val="bg1"/>
                </a:solidFill>
                <a:latin typeface="Arial" pitchFamily="34" charset="0"/>
                <a:cs typeface="Arial" pitchFamily="34" charset="0"/>
              </a:rPr>
              <a:t> </a:t>
            </a:r>
            <a:r>
              <a:rPr lang="fr-FR" sz="1200" b="1" dirty="0">
                <a:solidFill>
                  <a:schemeClr val="bg1"/>
                </a:solidFill>
                <a:latin typeface="Arial" pitchFamily="34" charset="0"/>
                <a:cs typeface="Arial" pitchFamily="34" charset="0"/>
              </a:rPr>
              <a:t>Le Choix du Chignon par le stagiaire</a:t>
            </a:r>
            <a:r>
              <a:rPr lang="fr-FR" sz="1400" b="1" dirty="0">
                <a:solidFill>
                  <a:schemeClr val="bg1"/>
                </a:solidFill>
                <a:latin typeface="Arial" pitchFamily="34" charset="0"/>
                <a:cs typeface="Arial" pitchFamily="34" charset="0"/>
              </a:rPr>
              <a:t> </a:t>
            </a:r>
          </a:p>
          <a:p>
            <a:pPr algn="ctr"/>
            <a:endParaRPr lang="fr-FR" sz="1600" b="1" dirty="0">
              <a:solidFill>
                <a:schemeClr val="bg1"/>
              </a:solidFill>
              <a:latin typeface="Arial" pitchFamily="34" charset="0"/>
              <a:cs typeface="Arial" pitchFamily="34" charset="0"/>
            </a:endParaRPr>
          </a:p>
          <a:p>
            <a:pPr algn="ctr"/>
            <a:r>
              <a:rPr lang="fr-FR" sz="1600" b="1" dirty="0">
                <a:solidFill>
                  <a:schemeClr val="accent4"/>
                </a:solidFill>
                <a:latin typeface="Arial" pitchFamily="34" charset="0"/>
                <a:cs typeface="Arial" pitchFamily="34" charset="0"/>
              </a:rPr>
              <a:t> </a:t>
            </a:r>
            <a:r>
              <a:rPr lang="fr-FR" sz="1600" b="1" dirty="0" err="1">
                <a:solidFill>
                  <a:schemeClr val="accent4"/>
                </a:solidFill>
                <a:latin typeface="Arial" pitchFamily="34" charset="0"/>
                <a:cs typeface="Arial" pitchFamily="34" charset="0"/>
              </a:rPr>
              <a:t>Béata</a:t>
            </a:r>
            <a:r>
              <a:rPr lang="fr-FR" sz="1600" b="1" dirty="0">
                <a:solidFill>
                  <a:schemeClr val="accent4"/>
                </a:solidFill>
                <a:latin typeface="Arial" pitchFamily="34" charset="0"/>
                <a:cs typeface="Arial" pitchFamily="34" charset="0"/>
              </a:rPr>
              <a:t> Bourillon</a:t>
            </a:r>
          </a:p>
          <a:p>
            <a:pPr algn="ctr"/>
            <a:endParaRPr lang="fr-FR" sz="1600" b="1" dirty="0">
              <a:solidFill>
                <a:srgbClr val="FF0000"/>
              </a:solidFill>
              <a:latin typeface="Arial" pitchFamily="34" charset="0"/>
              <a:cs typeface="Arial" pitchFamily="34" charset="0"/>
            </a:endParaRPr>
          </a:p>
          <a:p>
            <a:pPr algn="ctr"/>
            <a:r>
              <a:rPr lang="fr-FR" sz="1200" b="1" dirty="0">
                <a:solidFill>
                  <a:schemeClr val="bg1"/>
                </a:solidFill>
                <a:latin typeface="Arial" pitchFamily="34" charset="0"/>
                <a:cs typeface="Arial" pitchFamily="34" charset="0"/>
              </a:rPr>
              <a:t>350 € net sur modèle ou 440 € net (tête d’étude comprise)</a:t>
            </a:r>
          </a:p>
          <a:p>
            <a:pPr algn="ctr"/>
            <a:endParaRPr lang="fr-FR" sz="1200" b="1" dirty="0">
              <a:solidFill>
                <a:schemeClr val="bg1"/>
              </a:solidFill>
              <a:latin typeface="Arial" pitchFamily="34" charset="0"/>
              <a:cs typeface="Arial" pitchFamily="34" charset="0"/>
            </a:endParaRPr>
          </a:p>
          <a:p>
            <a:pPr algn="ctr"/>
            <a:r>
              <a:rPr lang="fr-FR" sz="1600" b="1" dirty="0">
                <a:solidFill>
                  <a:schemeClr val="bg1"/>
                </a:solidFill>
                <a:latin typeface="Arial" pitchFamily="34" charset="0"/>
                <a:cs typeface="Arial" pitchFamily="34" charset="0"/>
              </a:rPr>
              <a:t>Lundi 19 Mai    </a:t>
            </a:r>
          </a:p>
        </p:txBody>
      </p:sp>
      <p:sp>
        <p:nvSpPr>
          <p:cNvPr id="10" name="AutoShape 2" descr="RÃÂ©sultat de recherche d'images pour &quot;david katchadouria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1" name="AutoShape 4" descr="RÃÂ©sultat de recherche d'images pour &quot;david katchadouria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0482" name="AutoShape 2" descr="Aperçu de l’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0484" name="AutoShape 4" descr="Aperçu de l’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2" name="Picture 2" descr="D:\Desktop\beata-bourillon-formation-coiffure-pris-charge-gratuite-cannes-nice-mandelieu-saint-raphael-frejus-garde-var.jpg"/>
          <p:cNvPicPr>
            <a:picLocks noChangeAspect="1" noChangeArrowheads="1"/>
          </p:cNvPicPr>
          <p:nvPr/>
        </p:nvPicPr>
        <p:blipFill>
          <a:blip r:embed="rId3" cstate="print"/>
          <a:srcRect/>
          <a:stretch>
            <a:fillRect/>
          </a:stretch>
        </p:blipFill>
        <p:spPr bwMode="auto">
          <a:xfrm>
            <a:off x="7956376" y="-1"/>
            <a:ext cx="1187624" cy="1601769"/>
          </a:xfrm>
          <a:prstGeom prst="rect">
            <a:avLst/>
          </a:prstGeom>
          <a:ln>
            <a:noFill/>
          </a:ln>
          <a:effectLst>
            <a:softEdge rad="112500"/>
          </a:effectLst>
        </p:spPr>
      </p:pic>
      <p:sp>
        <p:nvSpPr>
          <p:cNvPr id="12290" name="AutoShape 2" descr="https://attachment.outlook.live.net/owa/MSA%3Amuriel.dalla-costa%40hotmail.fr/service.svc/s/GetAttachmentThumbnail?id=AQMkADAwATZiZmYAZC1jODNmLTJjNTgtMDACLTAwCgBGAAAD6ytPnuv4LE6q3CGOz3R0AHsHADiv5444FK1Nqsnuasjp124AAAIBDAAAADiv5444FK1Nqsnuasjp124AA%2FmcwSsAAAABEgAQANoSiK3mRxdPkAxJsrb7SDw%3D&amp;thumbnailType=2&amp;isc=1&amp;token=eyJhbGciOiJSUzI1NiIsImtpZCI6IjU2MzU4ODUyMzRCOTI1MkRERTAwNTc2NkQ5RDlGMjc2NTY1RjYzRTIiLCJ0eXAiOiJKV1QiLCJ4NXQiOiJWaldJVWpTNUpTM2VBRmRtMmRueWRsWmZZLUkifQ.eyJvcmlnaW4iOiJodHRwczovL291dGxvb2subGl2ZS5jb20iLCJ1YyI6ImYwZWJhODVkYWVmYjRhNGU4YTdiYTQzMDk3ZjEwYjM2IiwidmVyIjoiRXhjaGFuZ2UuQ2FsbGJhY2suVjEiLCJhcHBjdHhzZW5kZXIiOiJPd2FEb3dubG9hZEA4NGRmOWU3Zi1lOWY2LTQwYWYtYjQzNS1hYWFhYWFhYWFhYWEiLCJpc3NyaW5nIjoiV1ciLCJhcHBjdHgiOiJ7XCJtc2V4Y2hwcm90XCI6XCJvd2FcIixcInB1aWRcIjpcIjE4OTk5NDY1Njc0NzgzNjBcIixcInNjb3BlXCI6XCJPd2FEb3dubG9hZFwiLFwib2lkXCI6XCIwMDA2YmZmZC1jODNmLTJjNTgtMDAwMC0wMDAwMDAwMDAwMDBcIixcInByaW1hcnlzaWRcIjpcIlMtMS0yODI3LTQ0MjM2NS0zMzU5NTgzMzIwXCJ9IiwibmJmIjoxNjA2OTI3NzcxLCJleHAiOjE2MDY5MjgzNzEsImlzcyI6IjAwMDAwMDAyLTAwMDAtMGZmMS1jZTAwLTAwMDAwMDAwMDAwMEA4NGRmOWU3Zi1lOWY2LTQwYWYtYjQzNS1hYWFhYWFhYWFhYWEiLCJhdWQiOiIwMDAwMDAwMi0wMDAwLTBmZjEtY2UwMC0wMDAwMDAwMDAwMDAvYXR0YWNobWVudC5vdXRsb29rLmxpdmUubmV0QDg0ZGY5ZTdmLWU5ZjYtNDBhZi1iNDM1LWFhYWFhYWFhYWFhYSIsImhhcHAiOiJvd2EifQ.W13npluuchTcXvbgXGsf6f8tIQDdVPM7owTw9pOxQKtWWfck6R6Qo-aTgj7tNAPZCtVZwGhLFZSLxtkfvPqcvM80KxHj4qLk9svAWLfOhvghVA1OBOuF-XAuIv3H80f0UpxwZe_WYcRLUh4pPUm3vrbov5nyWrsN05NMrTYp6IBzRsPgfSS2rgmB3gQHAOMvrjcAxmevVZXVB5MquQ9SXz9EB6bdPw4nAx_Pg6HzOti4idhKQTRjcQ82XywM8kTVDkigj3YPxwgSNUYj5cOM1GbsZczfRB3gg2SWBT_aIC0mP8icVWZCNG_CvvDpWTOsYd8M7Zfi6PS8skb9i1MR-g&amp;X-OWA-CANARY=pZjk3Beqvk6mrz4G-5z3w6Bav4_iltgYoSk4y4NOfFoF8iZi0VOKpEI3lSUM9Gv5QhKX6vkRnN8.&amp;owa=outlook.live.com&amp;scriptVer=20201123001.13&amp;animation=tru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2" name="Image 11" descr="D:\Downloads\PHOTO-2024-12-04-11-11-39.jpg"/>
          <p:cNvPicPr/>
          <p:nvPr/>
        </p:nvPicPr>
        <p:blipFill>
          <a:blip r:embed="rId4" cstate="print"/>
          <a:srcRect/>
          <a:stretch>
            <a:fillRect/>
          </a:stretch>
        </p:blipFill>
        <p:spPr bwMode="auto">
          <a:xfrm>
            <a:off x="611560" y="620688"/>
            <a:ext cx="1368152" cy="1944216"/>
          </a:xfrm>
          <a:prstGeom prst="rect">
            <a:avLst/>
          </a:prstGeom>
          <a:ln>
            <a:noFill/>
          </a:ln>
          <a:effectLst>
            <a:softEdge rad="112500"/>
          </a:effectLst>
        </p:spPr>
      </p:pic>
      <p:pic>
        <p:nvPicPr>
          <p:cNvPr id="14" name="Image 13" descr="D:\Downloads\PHOTO-2024-12-04-11-11-39 (1).jpg"/>
          <p:cNvPicPr/>
          <p:nvPr/>
        </p:nvPicPr>
        <p:blipFill>
          <a:blip r:embed="rId5" cstate="print"/>
          <a:srcRect/>
          <a:stretch>
            <a:fillRect/>
          </a:stretch>
        </p:blipFill>
        <p:spPr bwMode="auto">
          <a:xfrm>
            <a:off x="539552" y="2564904"/>
            <a:ext cx="1584176" cy="2088232"/>
          </a:xfrm>
          <a:prstGeom prst="rect">
            <a:avLst/>
          </a:prstGeom>
          <a:ln>
            <a:noFill/>
          </a:ln>
          <a:effectLst>
            <a:softEdge rad="112500"/>
          </a:effectLst>
        </p:spPr>
      </p:pic>
      <p:pic>
        <p:nvPicPr>
          <p:cNvPr id="15" name="Image 14" descr="D:\Downloads\PHOTO-2024-12-04-11-11-39 (2).jpg"/>
          <p:cNvPicPr/>
          <p:nvPr/>
        </p:nvPicPr>
        <p:blipFill>
          <a:blip r:embed="rId6" cstate="print"/>
          <a:srcRect l="4545" t="7588" r="-4545" b="9950"/>
          <a:stretch>
            <a:fillRect/>
          </a:stretch>
        </p:blipFill>
        <p:spPr bwMode="auto">
          <a:xfrm>
            <a:off x="611560" y="4725144"/>
            <a:ext cx="1584176" cy="2160240"/>
          </a:xfrm>
          <a:prstGeom prst="rect">
            <a:avLst/>
          </a:prstGeom>
          <a:ln>
            <a:noFill/>
          </a:ln>
          <a:effectLst>
            <a:softEdge rad="112500"/>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771800" y="2658392"/>
            <a:ext cx="6264696" cy="3970318"/>
          </a:xfrm>
          <a:prstGeom prst="rect">
            <a:avLst/>
          </a:prstGeom>
          <a:solidFill>
            <a:schemeClr val="bg1"/>
          </a:solidFill>
          <a:ln>
            <a:solidFill>
              <a:schemeClr val="tx1"/>
            </a:solidFill>
          </a:ln>
        </p:spPr>
        <p:txBody>
          <a:bodyPr wrap="square" rtlCol="0">
            <a:spAutoFit/>
          </a:bodyPr>
          <a:lstStyle/>
          <a:p>
            <a:pPr fontAlgn="base"/>
            <a:endParaRPr lang="fr-FR" sz="1200" b="1" u="sng" dirty="0">
              <a:latin typeface="Arial" pitchFamily="34" charset="0"/>
              <a:cs typeface="Arial" pitchFamily="34" charset="0"/>
            </a:endParaRPr>
          </a:p>
          <a:p>
            <a:pPr fontAlgn="base"/>
            <a:r>
              <a:rPr lang="fr-FR" sz="1200" b="1" u="sng" dirty="0">
                <a:latin typeface="Arial" pitchFamily="34" charset="0"/>
                <a:cs typeface="Arial" pitchFamily="34" charset="0"/>
              </a:rPr>
              <a:t>K-SHU</a:t>
            </a:r>
          </a:p>
          <a:p>
            <a:pPr fontAlgn="base"/>
            <a:endParaRPr lang="fr-FR" sz="1200" b="1" u="sng" dirty="0">
              <a:latin typeface="Arial" pitchFamily="34" charset="0"/>
              <a:cs typeface="Arial" pitchFamily="34" charset="0"/>
            </a:endParaRPr>
          </a:p>
          <a:p>
            <a:pPr fontAlgn="base"/>
            <a:r>
              <a:rPr lang="fr-FR" sz="1200" dirty="0">
                <a:latin typeface="Arial" pitchFamily="34" charset="0"/>
                <a:cs typeface="Arial" pitchFamily="34" charset="0"/>
              </a:rPr>
              <a:t>Franco-colombienne, trilingue en Français, Espagnol et Anglais.</a:t>
            </a:r>
          </a:p>
          <a:p>
            <a:pPr fontAlgn="base"/>
            <a:r>
              <a:rPr lang="fr-FR" sz="1200" dirty="0">
                <a:latin typeface="Arial" pitchFamily="34" charset="0"/>
                <a:cs typeface="Arial" pitchFamily="34" charset="0"/>
              </a:rPr>
              <a:t>A de nombreuses expériences artistiques : </a:t>
            </a:r>
            <a:r>
              <a:rPr lang="fr-FR" sz="1200" dirty="0" err="1">
                <a:latin typeface="Arial" pitchFamily="34" charset="0"/>
                <a:cs typeface="Arial" pitchFamily="34" charset="0"/>
              </a:rPr>
              <a:t>make</a:t>
            </a:r>
            <a:r>
              <a:rPr lang="fr-FR" sz="1200" dirty="0">
                <a:latin typeface="Arial" pitchFamily="34" charset="0"/>
                <a:cs typeface="Arial" pitchFamily="34" charset="0"/>
              </a:rPr>
              <a:t> up </a:t>
            </a:r>
            <a:r>
              <a:rPr lang="fr-FR" sz="1200" dirty="0" err="1">
                <a:latin typeface="Arial" pitchFamily="34" charset="0"/>
                <a:cs typeface="Arial" pitchFamily="34" charset="0"/>
              </a:rPr>
              <a:t>artist</a:t>
            </a:r>
            <a:r>
              <a:rPr lang="fr-FR" sz="1200" dirty="0">
                <a:latin typeface="Arial" pitchFamily="34" charset="0"/>
                <a:cs typeface="Arial" pitchFamily="34" charset="0"/>
              </a:rPr>
              <a:t> dans l’audiovisuel, la mode &amp; le luxe.</a:t>
            </a:r>
          </a:p>
          <a:p>
            <a:pPr fontAlgn="base"/>
            <a:r>
              <a:rPr lang="fr-FR" sz="1200" dirty="0">
                <a:latin typeface="Arial" pitchFamily="34" charset="0"/>
                <a:cs typeface="Arial" pitchFamily="34" charset="0"/>
              </a:rPr>
              <a:t>K-Shu a l’esprit créatif et naturellement tourné vers l’autre.</a:t>
            </a:r>
          </a:p>
          <a:p>
            <a:pPr fontAlgn="base"/>
            <a:r>
              <a:rPr lang="fr-FR" sz="1200" dirty="0">
                <a:latin typeface="Arial" pitchFamily="34" charset="0"/>
                <a:cs typeface="Arial" pitchFamily="34" charset="0"/>
              </a:rPr>
              <a:t>Master en web marketing, elle a créé l’agence K-</a:t>
            </a:r>
            <a:r>
              <a:rPr lang="fr-FR" sz="1200" dirty="0" err="1">
                <a:latin typeface="Arial" pitchFamily="34" charset="0"/>
                <a:cs typeface="Arial" pitchFamily="34" charset="0"/>
              </a:rPr>
              <a:t>Shu</a:t>
            </a:r>
            <a:r>
              <a:rPr lang="fr-FR" sz="1200" dirty="0">
                <a:latin typeface="Arial" pitchFamily="34" charset="0"/>
                <a:cs typeface="Arial" pitchFamily="34" charset="0"/>
              </a:rPr>
              <a:t> Mix.</a:t>
            </a:r>
          </a:p>
          <a:p>
            <a:pPr fontAlgn="base"/>
            <a:r>
              <a:rPr lang="fr-FR" sz="1200" dirty="0">
                <a:latin typeface="Arial" pitchFamily="34" charset="0"/>
                <a:cs typeface="Arial" pitchFamily="34" charset="0"/>
              </a:rPr>
              <a:t>Ses prestations sont spécialisées en content &amp; </a:t>
            </a:r>
            <a:r>
              <a:rPr lang="fr-FR" sz="1200" dirty="0" err="1">
                <a:latin typeface="Arial" pitchFamily="34" charset="0"/>
                <a:cs typeface="Arial" pitchFamily="34" charset="0"/>
              </a:rPr>
              <a:t>community</a:t>
            </a:r>
            <a:r>
              <a:rPr lang="fr-FR" sz="1200" dirty="0">
                <a:latin typeface="Arial" pitchFamily="34" charset="0"/>
                <a:cs typeface="Arial" pitchFamily="34" charset="0"/>
              </a:rPr>
              <a:t> management, formation et conseil.</a:t>
            </a:r>
          </a:p>
          <a:p>
            <a:pPr fontAlgn="base"/>
            <a:r>
              <a:rPr lang="fr-FR" sz="1200" dirty="0">
                <a:latin typeface="Arial" pitchFamily="34" charset="0"/>
                <a:cs typeface="Arial" pitchFamily="34" charset="0"/>
              </a:rPr>
              <a:t>Elle travaille dans le secteur de la coiffure auprès de C.A.R Jaques </a:t>
            </a:r>
            <a:r>
              <a:rPr lang="fr-FR" sz="1200" dirty="0" err="1">
                <a:latin typeface="Arial" pitchFamily="34" charset="0"/>
                <a:cs typeface="Arial" pitchFamily="34" charset="0"/>
              </a:rPr>
              <a:t>Seban</a:t>
            </a:r>
            <a:r>
              <a:rPr lang="fr-FR" sz="1200" dirty="0">
                <a:latin typeface="Arial" pitchFamily="34" charset="0"/>
                <a:cs typeface="Arial" pitchFamily="34" charset="0"/>
              </a:rPr>
              <a:t>, Fabian P, </a:t>
            </a:r>
            <a:r>
              <a:rPr lang="fr-FR" sz="1200" dirty="0" err="1">
                <a:latin typeface="Arial" pitchFamily="34" charset="0"/>
                <a:cs typeface="Arial" pitchFamily="34" charset="0"/>
              </a:rPr>
              <a:t>Novelliss</a:t>
            </a:r>
            <a:r>
              <a:rPr lang="fr-FR" sz="1200" dirty="0">
                <a:latin typeface="Arial" pitchFamily="34" charset="0"/>
                <a:cs typeface="Arial" pitchFamily="34" charset="0"/>
              </a:rPr>
              <a:t> France, L’Académie Coiffure Beauté  pour leurs communications digitales. </a:t>
            </a:r>
          </a:p>
          <a:p>
            <a:pPr fontAlgn="base"/>
            <a:endParaRPr lang="fr-FR" sz="1200" dirty="0">
              <a:latin typeface="Arial" pitchFamily="34" charset="0"/>
              <a:cs typeface="Arial" pitchFamily="34" charset="0"/>
            </a:endParaRPr>
          </a:p>
          <a:p>
            <a:r>
              <a:rPr lang="fr-FR" sz="1200" b="1" u="sng" dirty="0">
                <a:latin typeface="Arial" pitchFamily="34" charset="0"/>
                <a:cs typeface="Arial" pitchFamily="34" charset="0"/>
              </a:rPr>
              <a:t>Programme de formation</a:t>
            </a:r>
            <a:r>
              <a:rPr lang="fr-FR" sz="1200" dirty="0">
                <a:latin typeface="Arial" pitchFamily="34" charset="0"/>
                <a:cs typeface="Arial" pitchFamily="34" charset="0"/>
              </a:rPr>
              <a:t>.</a:t>
            </a:r>
            <a:r>
              <a:rPr lang="fr-FR" sz="1200" dirty="0"/>
              <a:t> </a:t>
            </a:r>
          </a:p>
          <a:p>
            <a:endParaRPr lang="fr-FR" sz="1200" dirty="0"/>
          </a:p>
          <a:p>
            <a:r>
              <a:rPr lang="fr-FR" sz="1200" dirty="0">
                <a:latin typeface="Arial" pitchFamily="34" charset="0"/>
                <a:cs typeface="Arial" pitchFamily="34" charset="0"/>
              </a:rPr>
              <a:t>Maitriser la captation via smartphone via les applications Meta, </a:t>
            </a:r>
            <a:r>
              <a:rPr lang="fr-FR" sz="1200" dirty="0" err="1">
                <a:latin typeface="Arial" pitchFamily="34" charset="0"/>
                <a:cs typeface="Arial" pitchFamily="34" charset="0"/>
              </a:rPr>
              <a:t>TikTok</a:t>
            </a:r>
            <a:r>
              <a:rPr lang="fr-FR" sz="1200" dirty="0">
                <a:latin typeface="Arial" pitchFamily="34" charset="0"/>
                <a:cs typeface="Arial" pitchFamily="34" charset="0"/>
              </a:rPr>
              <a:t>, Snapchat.</a:t>
            </a:r>
          </a:p>
          <a:p>
            <a:r>
              <a:rPr lang="fr-FR" sz="1200" dirty="0">
                <a:latin typeface="Arial" pitchFamily="34" charset="0"/>
                <a:cs typeface="Arial" pitchFamily="34" charset="0"/>
              </a:rPr>
              <a:t>Savoir produire un contenu sur </a:t>
            </a:r>
            <a:r>
              <a:rPr lang="fr-FR" sz="1200" dirty="0" err="1">
                <a:latin typeface="Arial" pitchFamily="34" charset="0"/>
                <a:cs typeface="Arial" pitchFamily="34" charset="0"/>
              </a:rPr>
              <a:t>CapCut</a:t>
            </a:r>
            <a:r>
              <a:rPr lang="fr-FR" sz="1200" dirty="0">
                <a:latin typeface="Arial" pitchFamily="34" charset="0"/>
                <a:cs typeface="Arial" pitchFamily="34" charset="0"/>
              </a:rPr>
              <a:t>.</a:t>
            </a:r>
          </a:p>
          <a:p>
            <a:r>
              <a:rPr lang="fr-FR" sz="1200" dirty="0">
                <a:latin typeface="Arial" pitchFamily="34" charset="0"/>
                <a:cs typeface="Arial" pitchFamily="34" charset="0"/>
              </a:rPr>
              <a:t>Savoir produire le REEL. </a:t>
            </a:r>
          </a:p>
          <a:p>
            <a:r>
              <a:rPr lang="fr-FR" sz="1200" dirty="0">
                <a:latin typeface="Arial" pitchFamily="34" charset="0"/>
                <a:cs typeface="Arial" pitchFamily="34" charset="0"/>
              </a:rPr>
              <a:t>Savoir produire la story et la publier. </a:t>
            </a:r>
          </a:p>
          <a:p>
            <a:r>
              <a:rPr lang="fr-FR" sz="1200" dirty="0">
                <a:latin typeface="Arial" pitchFamily="34" charset="0"/>
                <a:cs typeface="Arial" pitchFamily="34" charset="0"/>
              </a:rPr>
              <a:t>Avoir une bonne notion pour booster sa notoriété tout en produisant le bon contenu sur ses réseaux sociaux. </a:t>
            </a:r>
          </a:p>
        </p:txBody>
      </p:sp>
      <p:sp>
        <p:nvSpPr>
          <p:cNvPr id="8" name="ZoneTexte 7"/>
          <p:cNvSpPr txBox="1"/>
          <p:nvPr/>
        </p:nvSpPr>
        <p:spPr>
          <a:xfrm>
            <a:off x="323528" y="44624"/>
            <a:ext cx="9721080" cy="2616101"/>
          </a:xfrm>
          <a:prstGeom prst="rect">
            <a:avLst/>
          </a:prstGeom>
          <a:noFill/>
        </p:spPr>
        <p:txBody>
          <a:bodyPr wrap="square" rtlCol="0">
            <a:spAutoFit/>
          </a:bodyPr>
          <a:lstStyle/>
          <a:p>
            <a:pPr algn="ctr"/>
            <a:r>
              <a:rPr lang="fr-FR" sz="1600" b="1" dirty="0">
                <a:solidFill>
                  <a:schemeClr val="bg1"/>
                </a:solidFill>
                <a:latin typeface="Arial" pitchFamily="34" charset="0"/>
                <a:cs typeface="Arial" pitchFamily="34" charset="0"/>
              </a:rPr>
              <a:t>Réseaux Sociaux</a:t>
            </a:r>
          </a:p>
          <a:p>
            <a:pPr algn="ctr"/>
            <a:endParaRPr lang="fr-FR" sz="1600" b="1" dirty="0">
              <a:solidFill>
                <a:schemeClr val="bg1"/>
              </a:solidFill>
              <a:latin typeface="Arial" pitchFamily="34" charset="0"/>
              <a:cs typeface="Arial" pitchFamily="34" charset="0"/>
            </a:endParaRPr>
          </a:p>
          <a:p>
            <a:pPr algn="ctr"/>
            <a:r>
              <a:rPr lang="fr-FR" sz="1600" b="1" dirty="0">
                <a:solidFill>
                  <a:schemeClr val="bg1"/>
                </a:solidFill>
                <a:latin typeface="Arial" pitchFamily="34" charset="0"/>
                <a:cs typeface="Arial" pitchFamily="34" charset="0"/>
              </a:rPr>
              <a:t>La vidéo &amp; </a:t>
            </a:r>
            <a:r>
              <a:rPr lang="fr-FR" sz="1600" b="1" dirty="0" err="1">
                <a:solidFill>
                  <a:schemeClr val="bg1"/>
                </a:solidFill>
                <a:latin typeface="Arial" pitchFamily="34" charset="0"/>
                <a:cs typeface="Arial" pitchFamily="34" charset="0"/>
              </a:rPr>
              <a:t>CapCut</a:t>
            </a:r>
            <a:r>
              <a:rPr lang="fr-FR" sz="1600" b="1" dirty="0">
                <a:solidFill>
                  <a:schemeClr val="bg1"/>
                </a:solidFill>
                <a:latin typeface="Arial" pitchFamily="34" charset="0"/>
                <a:cs typeface="Arial" pitchFamily="34" charset="0"/>
              </a:rPr>
              <a:t>  </a:t>
            </a:r>
          </a:p>
          <a:p>
            <a:pPr algn="ctr"/>
            <a:endParaRPr lang="fr-FR" sz="1600" b="1" dirty="0">
              <a:solidFill>
                <a:schemeClr val="bg1"/>
              </a:solidFill>
              <a:latin typeface="Arial" pitchFamily="34" charset="0"/>
              <a:cs typeface="Arial" pitchFamily="34" charset="0"/>
            </a:endParaRPr>
          </a:p>
          <a:p>
            <a:pPr algn="ctr"/>
            <a:r>
              <a:rPr lang="fr-FR" sz="1200" b="1" dirty="0">
                <a:solidFill>
                  <a:schemeClr val="bg1"/>
                </a:solidFill>
                <a:latin typeface="Arial" pitchFamily="34" charset="0"/>
                <a:cs typeface="Arial" pitchFamily="34" charset="0"/>
              </a:rPr>
              <a:t> Tips pour gagner du temps de  la captation à la programmation  </a:t>
            </a:r>
          </a:p>
          <a:p>
            <a:pPr algn="ctr"/>
            <a:endParaRPr lang="fr-FR" sz="1600" b="1" dirty="0">
              <a:solidFill>
                <a:schemeClr val="accent4"/>
              </a:solidFill>
              <a:latin typeface="Arial" pitchFamily="34" charset="0"/>
              <a:cs typeface="Arial" pitchFamily="34" charset="0"/>
            </a:endParaRPr>
          </a:p>
          <a:p>
            <a:pPr algn="ctr"/>
            <a:r>
              <a:rPr lang="fr-FR" sz="1600" b="1" dirty="0">
                <a:solidFill>
                  <a:schemeClr val="accent4"/>
                </a:solidFill>
                <a:latin typeface="Arial" pitchFamily="34" charset="0"/>
                <a:cs typeface="Arial" pitchFamily="34" charset="0"/>
              </a:rPr>
              <a:t>K-SHU </a:t>
            </a:r>
          </a:p>
          <a:p>
            <a:pPr algn="ctr"/>
            <a:endParaRPr lang="fr-FR" sz="1600" b="1" dirty="0">
              <a:solidFill>
                <a:schemeClr val="tx2"/>
              </a:solidFill>
              <a:latin typeface="Arial" pitchFamily="34" charset="0"/>
              <a:cs typeface="Arial" pitchFamily="34" charset="0"/>
            </a:endParaRPr>
          </a:p>
          <a:p>
            <a:pPr algn="ctr"/>
            <a:r>
              <a:rPr lang="fr-FR" sz="1200" b="1" dirty="0">
                <a:solidFill>
                  <a:schemeClr val="bg1"/>
                </a:solidFill>
                <a:latin typeface="Arial" pitchFamily="34" charset="0"/>
                <a:cs typeface="Arial" pitchFamily="34" charset="0"/>
              </a:rPr>
              <a:t>250 € net </a:t>
            </a:r>
          </a:p>
          <a:p>
            <a:pPr algn="ctr"/>
            <a:endParaRPr lang="fr-FR" sz="1200" b="1" dirty="0">
              <a:solidFill>
                <a:schemeClr val="bg1"/>
              </a:solidFill>
              <a:latin typeface="Arial" pitchFamily="34" charset="0"/>
              <a:cs typeface="Arial" pitchFamily="34" charset="0"/>
            </a:endParaRPr>
          </a:p>
          <a:p>
            <a:pPr algn="ctr"/>
            <a:r>
              <a:rPr lang="fr-FR" sz="1600" b="1" dirty="0">
                <a:solidFill>
                  <a:schemeClr val="bg1"/>
                </a:solidFill>
                <a:latin typeface="Arial" pitchFamily="34" charset="0"/>
                <a:cs typeface="Arial" pitchFamily="34" charset="0"/>
              </a:rPr>
              <a:t>Lundi 19 Mai </a:t>
            </a:r>
          </a:p>
        </p:txBody>
      </p:sp>
      <p:sp>
        <p:nvSpPr>
          <p:cNvPr id="10" name="AutoShape 2" descr="RÃÂ©sultat de recherche d'images pour &quot;david katchadouria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1" name="AutoShape 4" descr="RÃÂ©sultat de recherche d'images pour &quot;david katchadouria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0482" name="AutoShape 2" descr="Aperçu de l’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0484" name="AutoShape 4" descr="Aperçu de l’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2" name="Picture 2"/>
          <p:cNvPicPr>
            <a:picLocks noChangeAspect="1" noChangeArrowheads="1"/>
          </p:cNvPicPr>
          <p:nvPr/>
        </p:nvPicPr>
        <p:blipFill>
          <a:blip r:embed="rId3" cstate="print"/>
          <a:srcRect l="5508" t="6850" r="851" b="15068"/>
          <a:stretch>
            <a:fillRect/>
          </a:stretch>
        </p:blipFill>
        <p:spPr bwMode="auto">
          <a:xfrm>
            <a:off x="7847856" y="0"/>
            <a:ext cx="1296144" cy="1448631"/>
          </a:xfrm>
          <a:prstGeom prst="rect">
            <a:avLst/>
          </a:prstGeom>
          <a:ln>
            <a:noFill/>
          </a:ln>
          <a:effectLst>
            <a:softEdge rad="112500"/>
          </a:effectLst>
        </p:spPr>
      </p:pic>
      <p:sp>
        <p:nvSpPr>
          <p:cNvPr id="34818" name="AutoShape 2" descr="Get Canva Pro Yearly – Premium At Cheap Digital Accounts and Subscrip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4820" name="AutoShape 4" descr="Get Canva Pro Yearly – Premium At Cheap Digital Accounts and Subscrip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026" name="Picture 2" descr="D:\Desktop\téléchargement.png"/>
          <p:cNvPicPr>
            <a:picLocks noChangeAspect="1" noChangeArrowheads="1"/>
          </p:cNvPicPr>
          <p:nvPr/>
        </p:nvPicPr>
        <p:blipFill>
          <a:blip r:embed="rId4" cstate="print"/>
          <a:srcRect/>
          <a:stretch>
            <a:fillRect/>
          </a:stretch>
        </p:blipFill>
        <p:spPr bwMode="auto">
          <a:xfrm>
            <a:off x="0" y="3501008"/>
            <a:ext cx="2627784" cy="1471559"/>
          </a:xfrm>
          <a:prstGeom prst="rect">
            <a:avLst/>
          </a:prstGeom>
          <a:ln>
            <a:noFill/>
          </a:ln>
          <a:effectLst>
            <a:softEdge rad="112500"/>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843808" y="2996952"/>
            <a:ext cx="6155493" cy="2862322"/>
          </a:xfrm>
          <a:prstGeom prst="rect">
            <a:avLst/>
          </a:prstGeom>
          <a:solidFill>
            <a:schemeClr val="bg1"/>
          </a:solidFill>
          <a:ln>
            <a:solidFill>
              <a:schemeClr val="bg2">
                <a:lumMod val="50000"/>
              </a:schemeClr>
            </a:solidFill>
          </a:ln>
        </p:spPr>
        <p:txBody>
          <a:bodyPr wrap="square">
            <a:spAutoFit/>
          </a:bodyPr>
          <a:lstStyle/>
          <a:p>
            <a:pPr lvl="0" fontAlgn="base">
              <a:spcBef>
                <a:spcPct val="0"/>
              </a:spcBef>
              <a:spcAft>
                <a:spcPct val="0"/>
              </a:spcAft>
            </a:pPr>
            <a:endParaRPr lang="fr-FR" sz="1200" b="1" u="sng" dirty="0">
              <a:latin typeface="Arial" pitchFamily="34" charset="0"/>
              <a:ea typeface="Calibri" pitchFamily="34" charset="0"/>
              <a:cs typeface="Arial" pitchFamily="34" charset="0"/>
            </a:endParaRPr>
          </a:p>
          <a:p>
            <a:pPr lvl="0" fontAlgn="base">
              <a:spcBef>
                <a:spcPct val="0"/>
              </a:spcBef>
              <a:spcAft>
                <a:spcPct val="0"/>
              </a:spcAft>
            </a:pPr>
            <a:r>
              <a:rPr lang="fr-FR" sz="1200" b="1" u="sng" dirty="0">
                <a:latin typeface="Arial" pitchFamily="34" charset="0"/>
                <a:ea typeface="Calibri" pitchFamily="34" charset="0"/>
                <a:cs typeface="Arial" pitchFamily="34" charset="0"/>
              </a:rPr>
              <a:t>Stéphane </a:t>
            </a:r>
            <a:r>
              <a:rPr lang="fr-FR" sz="1200" b="1" u="sng" dirty="0" err="1">
                <a:latin typeface="Arial" pitchFamily="34" charset="0"/>
                <a:ea typeface="Calibri" pitchFamily="34" charset="0"/>
                <a:cs typeface="Arial" pitchFamily="34" charset="0"/>
              </a:rPr>
              <a:t>Battistella</a:t>
            </a:r>
            <a:endParaRPr lang="fr-FR" sz="1200" b="1" u="sng" dirty="0">
              <a:latin typeface="Arial" pitchFamily="34" charset="0"/>
              <a:ea typeface="Calibri" pitchFamily="34" charset="0"/>
              <a:cs typeface="Arial" pitchFamily="34" charset="0"/>
            </a:endParaRPr>
          </a:p>
          <a:p>
            <a:pPr lvl="0" fontAlgn="base">
              <a:spcBef>
                <a:spcPct val="0"/>
              </a:spcBef>
              <a:spcAft>
                <a:spcPct val="0"/>
              </a:spcAft>
            </a:pPr>
            <a:endParaRPr lang="fr-FR" sz="1200" dirty="0">
              <a:latin typeface="Arial" pitchFamily="34" charset="0"/>
              <a:cs typeface="Arial" pitchFamily="34" charset="0"/>
            </a:endParaRPr>
          </a:p>
          <a:p>
            <a:pPr eaLnBrk="0" fontAlgn="base" hangingPunct="0">
              <a:spcBef>
                <a:spcPct val="0"/>
              </a:spcBef>
              <a:spcAft>
                <a:spcPct val="0"/>
              </a:spcAft>
            </a:pPr>
            <a:r>
              <a:rPr lang="fr-FR" sz="1200" dirty="0">
                <a:latin typeface="Arial" pitchFamily="34" charset="0"/>
                <a:ea typeface="Calibri" pitchFamily="34" charset="0"/>
                <a:cs typeface="Arial" pitchFamily="34" charset="0"/>
              </a:rPr>
              <a:t>Ancien gérant du salon Premium « L’Appart » à Aix en Provence.</a:t>
            </a:r>
          </a:p>
          <a:p>
            <a:pPr eaLnBrk="0" fontAlgn="base" hangingPunct="0">
              <a:spcBef>
                <a:spcPct val="0"/>
              </a:spcBef>
              <a:spcAft>
                <a:spcPct val="0"/>
              </a:spcAft>
            </a:pPr>
            <a:r>
              <a:rPr lang="fr-FR" sz="1200" dirty="0">
                <a:latin typeface="Arial" pitchFamily="34" charset="0"/>
                <a:ea typeface="Calibri" pitchFamily="34" charset="0"/>
                <a:cs typeface="Arial" pitchFamily="34" charset="0"/>
              </a:rPr>
              <a:t>Ancien consultant technique, artistique, formateur et coiffeur artistique pour Eugène </a:t>
            </a:r>
            <a:r>
              <a:rPr lang="fr-FR" sz="1200" dirty="0" err="1">
                <a:latin typeface="Arial" pitchFamily="34" charset="0"/>
                <a:ea typeface="Calibri" pitchFamily="34" charset="0"/>
                <a:cs typeface="Arial" pitchFamily="34" charset="0"/>
              </a:rPr>
              <a:t>Perma</a:t>
            </a:r>
            <a:r>
              <a:rPr lang="fr-FR" sz="1200" dirty="0">
                <a:latin typeface="Arial" pitchFamily="34" charset="0"/>
                <a:ea typeface="Calibri" pitchFamily="34" charset="0"/>
                <a:cs typeface="Arial" pitchFamily="34" charset="0"/>
              </a:rPr>
              <a:t>, Medley, Wella…</a:t>
            </a:r>
          </a:p>
          <a:p>
            <a:pPr lvl="0" eaLnBrk="0" fontAlgn="base" hangingPunct="0">
              <a:spcBef>
                <a:spcPct val="0"/>
              </a:spcBef>
              <a:spcAft>
                <a:spcPct val="0"/>
              </a:spcAft>
            </a:pPr>
            <a:endParaRPr lang="fr-FR" sz="1200" dirty="0">
              <a:latin typeface="Arial" pitchFamily="34" charset="0"/>
              <a:ea typeface="Calibri" pitchFamily="34" charset="0"/>
              <a:cs typeface="Arial" pitchFamily="34" charset="0"/>
            </a:endParaRPr>
          </a:p>
          <a:p>
            <a:pPr lvl="0" fontAlgn="base">
              <a:spcBef>
                <a:spcPct val="0"/>
              </a:spcBef>
              <a:spcAft>
                <a:spcPct val="0"/>
              </a:spcAft>
            </a:pPr>
            <a:r>
              <a:rPr lang="fr-FR" sz="1200" b="1" u="sng" dirty="0">
                <a:solidFill>
                  <a:srgbClr val="000000"/>
                </a:solidFill>
                <a:latin typeface="Arial" pitchFamily="34" charset="0"/>
                <a:ea typeface="Times New Roman" pitchFamily="18" charset="0"/>
                <a:cs typeface="Arial" pitchFamily="34" charset="0"/>
              </a:rPr>
              <a:t>Programme de formation</a:t>
            </a:r>
          </a:p>
          <a:p>
            <a:pPr lvl="0" fontAlgn="base">
              <a:spcBef>
                <a:spcPct val="0"/>
              </a:spcBef>
              <a:spcAft>
                <a:spcPct val="0"/>
              </a:spcAft>
            </a:pPr>
            <a:endParaRPr lang="fr-FR" sz="1200" b="1" u="sng" dirty="0">
              <a:solidFill>
                <a:srgbClr val="000000"/>
              </a:solidFill>
              <a:latin typeface="Arial" pitchFamily="34" charset="0"/>
              <a:ea typeface="Times New Roman" pitchFamily="18" charset="0"/>
              <a:cs typeface="Arial" pitchFamily="34" charset="0"/>
            </a:endParaRPr>
          </a:p>
          <a:p>
            <a:r>
              <a:rPr lang="fr-FR" sz="1200" dirty="0">
                <a:latin typeface="Arial" pitchFamily="34" charset="0"/>
                <a:cs typeface="Arial" pitchFamily="34" charset="0"/>
              </a:rPr>
              <a:t>A l’issue de la formation, les participants seront capables de : </a:t>
            </a:r>
          </a:p>
          <a:p>
            <a:r>
              <a:rPr lang="fr-FR" sz="1200" dirty="0">
                <a:latin typeface="Arial" pitchFamily="34" charset="0"/>
                <a:cs typeface="Arial" pitchFamily="34" charset="0"/>
              </a:rPr>
              <a:t>Revisiter la géométrie.</a:t>
            </a:r>
          </a:p>
          <a:p>
            <a:r>
              <a:rPr lang="fr-FR" sz="1200" dirty="0">
                <a:latin typeface="Arial" pitchFamily="34" charset="0"/>
                <a:cs typeface="Arial" pitchFamily="34" charset="0"/>
              </a:rPr>
              <a:t>Adopter une bonne posture physique pour un travail efficace.</a:t>
            </a:r>
          </a:p>
          <a:p>
            <a:r>
              <a:rPr lang="fr-FR" sz="1200" dirty="0">
                <a:latin typeface="Arial" pitchFamily="34" charset="0"/>
                <a:cs typeface="Arial" pitchFamily="34" charset="0"/>
              </a:rPr>
              <a:t>Savoir réaliser une coupe en 3D</a:t>
            </a:r>
          </a:p>
          <a:p>
            <a:r>
              <a:rPr lang="fr-FR" sz="1200" dirty="0">
                <a:latin typeface="Arial" pitchFamily="34" charset="0"/>
                <a:cs typeface="Arial" pitchFamily="34" charset="0"/>
              </a:rPr>
              <a:t>Savoir décrypter &amp; réaliser une coupe selon le modèle choisi de la cliente.</a:t>
            </a:r>
          </a:p>
          <a:p>
            <a:endParaRPr lang="fr-FR" sz="1200" dirty="0">
              <a:latin typeface="Arial" pitchFamily="34" charset="0"/>
              <a:cs typeface="Arial" pitchFamily="34" charset="0"/>
            </a:endParaRPr>
          </a:p>
        </p:txBody>
      </p:sp>
      <p:sp>
        <p:nvSpPr>
          <p:cNvPr id="13" name="Rectangle 12"/>
          <p:cNvSpPr/>
          <p:nvPr/>
        </p:nvSpPr>
        <p:spPr>
          <a:xfrm>
            <a:off x="1691680" y="178700"/>
            <a:ext cx="6876256" cy="2369880"/>
          </a:xfrm>
          <a:prstGeom prst="rect">
            <a:avLst/>
          </a:prstGeom>
        </p:spPr>
        <p:txBody>
          <a:bodyPr wrap="square">
            <a:spAutoFit/>
          </a:bodyPr>
          <a:lstStyle/>
          <a:p>
            <a:pPr algn="ctr"/>
            <a:endParaRPr lang="fr-FR" sz="1400" b="1" dirty="0">
              <a:solidFill>
                <a:schemeClr val="bg1"/>
              </a:solidFill>
              <a:latin typeface="Arial" pitchFamily="34" charset="0"/>
              <a:cs typeface="Arial" pitchFamily="34" charset="0"/>
            </a:endParaRPr>
          </a:p>
          <a:p>
            <a:pPr algn="ctr"/>
            <a:r>
              <a:rPr lang="fr-FR" sz="1600" b="1" dirty="0">
                <a:solidFill>
                  <a:schemeClr val="bg1"/>
                </a:solidFill>
                <a:latin typeface="Arial" pitchFamily="34" charset="0"/>
                <a:cs typeface="Arial" pitchFamily="34" charset="0"/>
              </a:rPr>
              <a:t>Coupe Femme</a:t>
            </a:r>
            <a:endParaRPr lang="fr-FR" sz="1400" b="1" dirty="0">
              <a:solidFill>
                <a:schemeClr val="bg1"/>
              </a:solidFill>
              <a:latin typeface="Arial" pitchFamily="34" charset="0"/>
              <a:cs typeface="Arial" pitchFamily="34" charset="0"/>
            </a:endParaRPr>
          </a:p>
          <a:p>
            <a:pPr algn="ctr"/>
            <a:r>
              <a:rPr lang="fr-FR" sz="1400" b="1" dirty="0">
                <a:solidFill>
                  <a:schemeClr val="bg1"/>
                </a:solidFill>
                <a:latin typeface="Arial" pitchFamily="34" charset="0"/>
                <a:cs typeface="Arial" pitchFamily="34" charset="0"/>
              </a:rPr>
              <a:t> </a:t>
            </a:r>
            <a:r>
              <a:rPr lang="fr-FR" sz="1200" b="1" dirty="0">
                <a:solidFill>
                  <a:schemeClr val="bg1"/>
                </a:solidFill>
                <a:latin typeface="Arial" pitchFamily="34" charset="0"/>
                <a:cs typeface="Arial" pitchFamily="34" charset="0"/>
              </a:rPr>
              <a:t>Savoir décrypter &amp; réaliser une coupe selon un modèle choisi  </a:t>
            </a:r>
          </a:p>
          <a:p>
            <a:pPr algn="ctr"/>
            <a:endParaRPr lang="fr-FR" sz="1600" b="1" dirty="0">
              <a:solidFill>
                <a:schemeClr val="bg1"/>
              </a:solidFill>
              <a:latin typeface="Arial" pitchFamily="34" charset="0"/>
              <a:cs typeface="Arial" pitchFamily="34" charset="0"/>
            </a:endParaRPr>
          </a:p>
          <a:p>
            <a:pPr algn="ctr"/>
            <a:r>
              <a:rPr lang="fr-FR" sz="1600" b="1" dirty="0">
                <a:solidFill>
                  <a:schemeClr val="accent4"/>
                </a:solidFill>
                <a:latin typeface="Arial" pitchFamily="34" charset="0"/>
                <a:cs typeface="Arial" pitchFamily="34" charset="0"/>
              </a:rPr>
              <a:t>Stéphane </a:t>
            </a:r>
            <a:r>
              <a:rPr lang="fr-FR" sz="1600" b="1" dirty="0" err="1">
                <a:solidFill>
                  <a:schemeClr val="accent4"/>
                </a:solidFill>
                <a:latin typeface="Arial" pitchFamily="34" charset="0"/>
                <a:cs typeface="Arial" pitchFamily="34" charset="0"/>
              </a:rPr>
              <a:t>Battistella</a:t>
            </a:r>
            <a:endParaRPr lang="fr-FR" sz="1600" b="1" dirty="0">
              <a:solidFill>
                <a:schemeClr val="accent4"/>
              </a:solidFill>
              <a:latin typeface="Arial" pitchFamily="34" charset="0"/>
              <a:cs typeface="Arial" pitchFamily="34" charset="0"/>
            </a:endParaRPr>
          </a:p>
          <a:p>
            <a:pPr algn="ctr"/>
            <a:endParaRPr lang="fr-FR" sz="1600" b="1" dirty="0">
              <a:solidFill>
                <a:schemeClr val="bg1"/>
              </a:solidFill>
              <a:latin typeface="Arial" pitchFamily="34" charset="0"/>
              <a:cs typeface="Arial" pitchFamily="34" charset="0"/>
            </a:endParaRPr>
          </a:p>
          <a:p>
            <a:pPr algn="ctr"/>
            <a:r>
              <a:rPr lang="fr-FR" sz="1200" b="1" dirty="0">
                <a:solidFill>
                  <a:schemeClr val="bg1"/>
                </a:solidFill>
                <a:latin typeface="Arial" pitchFamily="34" charset="0"/>
                <a:cs typeface="Arial" pitchFamily="34" charset="0"/>
              </a:rPr>
              <a:t>330 € net (tête d’étude comprise)</a:t>
            </a:r>
          </a:p>
          <a:p>
            <a:pPr algn="ctr"/>
            <a:endParaRPr lang="fr-FR" sz="1200" i="1" u="sng" dirty="0">
              <a:solidFill>
                <a:schemeClr val="bg1"/>
              </a:solidFill>
              <a:latin typeface="Arial" pitchFamily="34" charset="0"/>
              <a:cs typeface="Arial" pitchFamily="34" charset="0"/>
            </a:endParaRPr>
          </a:p>
          <a:p>
            <a:pPr algn="ctr"/>
            <a:r>
              <a:rPr lang="fr-FR" sz="1600" b="1" dirty="0">
                <a:solidFill>
                  <a:schemeClr val="bg1"/>
                </a:solidFill>
                <a:latin typeface="Arial" pitchFamily="34" charset="0"/>
                <a:cs typeface="Arial" pitchFamily="34" charset="0"/>
              </a:rPr>
              <a:t>Lundi 26 Mai</a:t>
            </a:r>
          </a:p>
          <a:p>
            <a:pPr algn="ctr"/>
            <a:endParaRPr lang="fr-FR" sz="1600" b="1" dirty="0">
              <a:solidFill>
                <a:schemeClr val="bg1"/>
              </a:solidFill>
              <a:latin typeface="Arial" pitchFamily="34" charset="0"/>
              <a:cs typeface="Arial" pitchFamily="34" charset="0"/>
            </a:endParaRPr>
          </a:p>
        </p:txBody>
      </p:sp>
      <p:pic>
        <p:nvPicPr>
          <p:cNvPr id="14" name="Picture 4"/>
          <p:cNvPicPr>
            <a:picLocks noChangeAspect="1" noChangeArrowheads="1"/>
          </p:cNvPicPr>
          <p:nvPr/>
        </p:nvPicPr>
        <p:blipFill>
          <a:blip r:embed="rId3" cstate="print"/>
          <a:srcRect l="16500" t="24037" r="12033" b="22509"/>
          <a:stretch>
            <a:fillRect/>
          </a:stretch>
        </p:blipFill>
        <p:spPr bwMode="auto">
          <a:xfrm>
            <a:off x="7456956" y="0"/>
            <a:ext cx="1723556" cy="942570"/>
          </a:xfrm>
          <a:prstGeom prst="rect">
            <a:avLst/>
          </a:prstGeom>
          <a:ln>
            <a:noFill/>
          </a:ln>
          <a:effectLst>
            <a:softEdge rad="112500"/>
          </a:effectLst>
        </p:spPr>
      </p:pic>
      <p:pic>
        <p:nvPicPr>
          <p:cNvPr id="14338" name="Picture 2" descr="D:\Downloads\IMG_4179.jpg"/>
          <p:cNvPicPr>
            <a:picLocks noChangeAspect="1" noChangeArrowheads="1"/>
          </p:cNvPicPr>
          <p:nvPr/>
        </p:nvPicPr>
        <p:blipFill>
          <a:blip r:embed="rId4" cstate="print"/>
          <a:srcRect/>
          <a:stretch>
            <a:fillRect/>
          </a:stretch>
        </p:blipFill>
        <p:spPr bwMode="auto">
          <a:xfrm>
            <a:off x="0" y="3356992"/>
            <a:ext cx="2679337" cy="2160240"/>
          </a:xfrm>
          <a:prstGeom prst="rect">
            <a:avLst/>
          </a:prstGeom>
          <a:ln>
            <a:noFill/>
          </a:ln>
          <a:effectLst>
            <a:softEdge rad="112500"/>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771800" y="2636326"/>
            <a:ext cx="6264696" cy="3600986"/>
          </a:xfrm>
          <a:prstGeom prst="rect">
            <a:avLst/>
          </a:prstGeom>
          <a:solidFill>
            <a:schemeClr val="bg1"/>
          </a:solidFill>
          <a:ln>
            <a:solidFill>
              <a:schemeClr val="tx1"/>
            </a:solidFill>
          </a:ln>
        </p:spPr>
        <p:txBody>
          <a:bodyPr wrap="square" rtlCol="0">
            <a:spAutoFit/>
          </a:bodyPr>
          <a:lstStyle/>
          <a:p>
            <a:endParaRPr lang="fr-FR" sz="1200" b="1" u="sng" dirty="0">
              <a:latin typeface="Arial" pitchFamily="34" charset="0"/>
              <a:cs typeface="Arial" pitchFamily="34" charset="0"/>
            </a:endParaRPr>
          </a:p>
          <a:p>
            <a:r>
              <a:rPr lang="fr-FR" sz="1200" b="1" u="sng" dirty="0">
                <a:latin typeface="Arial" pitchFamily="34" charset="0"/>
                <a:cs typeface="Arial" pitchFamily="34" charset="0"/>
              </a:rPr>
              <a:t>Cindy Segura</a:t>
            </a:r>
          </a:p>
          <a:p>
            <a:endParaRPr lang="fr-FR" sz="1200" b="1" u="sng" dirty="0">
              <a:latin typeface="Arial" pitchFamily="34" charset="0"/>
              <a:cs typeface="Arial" pitchFamily="34" charset="0"/>
            </a:endParaRPr>
          </a:p>
          <a:p>
            <a:pPr fontAlgn="base"/>
            <a:r>
              <a:rPr lang="fr-FR" sz="1200" dirty="0">
                <a:latin typeface="Arial" pitchFamily="34" charset="0"/>
                <a:cs typeface="Arial" pitchFamily="34" charset="0"/>
              </a:rPr>
              <a:t>Passionnée de la coiffure depuis toujours, coiffeuse depuis l'âge de 14 ans, barbière depuis 10 ans. </a:t>
            </a:r>
          </a:p>
          <a:p>
            <a:pPr fontAlgn="base"/>
            <a:r>
              <a:rPr lang="fr-FR" sz="1200" dirty="0">
                <a:latin typeface="Arial" pitchFamily="34" charset="0"/>
                <a:cs typeface="Arial" pitchFamily="34" charset="0"/>
              </a:rPr>
              <a:t>Ouverture de son salon de coiffure/barbier en 2021.</a:t>
            </a:r>
          </a:p>
          <a:p>
            <a:pPr fontAlgn="base"/>
            <a:r>
              <a:rPr lang="fr-FR" sz="1200" dirty="0">
                <a:latin typeface="Arial" pitchFamily="34" charset="0"/>
                <a:cs typeface="Arial" pitchFamily="34" charset="0"/>
              </a:rPr>
              <a:t>Spécialiste de l'homme elle a eu la chance d'être formée chez </a:t>
            </a:r>
            <a:r>
              <a:rPr lang="fr-FR" sz="1200" dirty="0" err="1">
                <a:latin typeface="Arial" pitchFamily="34" charset="0"/>
                <a:cs typeface="Arial" pitchFamily="34" charset="0"/>
              </a:rPr>
              <a:t>Shorem</a:t>
            </a:r>
            <a:r>
              <a:rPr lang="fr-FR" sz="1200" dirty="0">
                <a:latin typeface="Arial" pitchFamily="34" charset="0"/>
                <a:cs typeface="Arial" pitchFamily="34" charset="0"/>
              </a:rPr>
              <a:t> à Rotterdam (les meilleurs dans le monde du barbier) </a:t>
            </a:r>
          </a:p>
          <a:p>
            <a:pPr fontAlgn="base"/>
            <a:r>
              <a:rPr lang="fr-FR" sz="1200" dirty="0">
                <a:latin typeface="Arial" pitchFamily="34" charset="0"/>
                <a:cs typeface="Arial" pitchFamily="34" charset="0"/>
              </a:rPr>
              <a:t>Formatrice depuis 2019. </a:t>
            </a:r>
          </a:p>
          <a:p>
            <a:pPr fontAlgn="base"/>
            <a:endParaRPr lang="fr-FR" sz="1200" dirty="0">
              <a:latin typeface="Arial" pitchFamily="34" charset="0"/>
              <a:cs typeface="Arial" pitchFamily="34" charset="0"/>
            </a:endParaRPr>
          </a:p>
          <a:p>
            <a:r>
              <a:rPr lang="fr-FR" sz="1200" b="1" u="sng" dirty="0">
                <a:latin typeface="Arial" pitchFamily="34" charset="0"/>
                <a:cs typeface="Arial" pitchFamily="34" charset="0"/>
              </a:rPr>
              <a:t>Programme de formation</a:t>
            </a:r>
          </a:p>
          <a:p>
            <a:endParaRPr lang="fr-FR" sz="1200" b="1" u="sng" dirty="0">
              <a:latin typeface="Arial" pitchFamily="34" charset="0"/>
              <a:cs typeface="Arial" pitchFamily="34" charset="0"/>
            </a:endParaRPr>
          </a:p>
          <a:p>
            <a:r>
              <a:rPr lang="fr-FR" sz="1200" dirty="0">
                <a:latin typeface="Arial" pitchFamily="34" charset="0"/>
                <a:cs typeface="Arial" pitchFamily="34" charset="0"/>
              </a:rPr>
              <a:t>Maîtriser les techniques de coupe homme avec différentes formes &amp; techniques de coupe  (La coupe </a:t>
            </a:r>
            <a:r>
              <a:rPr lang="fr-FR" sz="1200" dirty="0" err="1">
                <a:latin typeface="Arial" pitchFamily="34" charset="0"/>
                <a:cs typeface="Arial" pitchFamily="34" charset="0"/>
              </a:rPr>
              <a:t>Cuenta</a:t>
            </a:r>
            <a:r>
              <a:rPr lang="fr-FR" sz="1200" dirty="0">
                <a:latin typeface="Arial" pitchFamily="34" charset="0"/>
                <a:cs typeface="Arial" pitchFamily="34" charset="0"/>
              </a:rPr>
              <a:t>, le Blow out taper, Drop fade).</a:t>
            </a:r>
          </a:p>
          <a:p>
            <a:r>
              <a:rPr lang="fr-FR" sz="1200" dirty="0">
                <a:latin typeface="Arial" pitchFamily="34" charset="0"/>
                <a:cs typeface="Arial" pitchFamily="34" charset="0"/>
              </a:rPr>
              <a:t>Maitriser les tailles rapides de barbe (entretien).</a:t>
            </a:r>
          </a:p>
          <a:p>
            <a:r>
              <a:rPr lang="fr-FR" sz="1200" dirty="0">
                <a:latin typeface="Arial" pitchFamily="34" charset="0"/>
                <a:cs typeface="Arial" pitchFamily="34" charset="0"/>
              </a:rPr>
              <a:t>Maitriser l’utilisation des outils (tondeuse, ciseaux, rasoir électrique…).</a:t>
            </a:r>
          </a:p>
          <a:p>
            <a:r>
              <a:rPr lang="fr-FR" sz="1200" dirty="0">
                <a:latin typeface="Arial" pitchFamily="34" charset="0"/>
                <a:cs typeface="Arial" pitchFamily="34" charset="0"/>
              </a:rPr>
              <a:t>Elaborer un diagnostic approprié aux attentes du client.</a:t>
            </a:r>
          </a:p>
          <a:p>
            <a:r>
              <a:rPr lang="fr-FR" sz="1200" dirty="0">
                <a:latin typeface="Arial" pitchFamily="34" charset="0"/>
                <a:cs typeface="Arial" pitchFamily="34" charset="0"/>
              </a:rPr>
              <a:t>Respecter des règles d’hygiènes et de sécurité</a:t>
            </a:r>
            <a:r>
              <a:rPr lang="fr-FR" sz="1200" dirty="0"/>
              <a:t>.</a:t>
            </a:r>
          </a:p>
          <a:p>
            <a:endParaRPr lang="fr-FR" sz="1200" dirty="0">
              <a:latin typeface="Arial" pitchFamily="34" charset="0"/>
              <a:cs typeface="Arial" pitchFamily="34" charset="0"/>
            </a:endParaRPr>
          </a:p>
        </p:txBody>
      </p:sp>
      <p:sp>
        <p:nvSpPr>
          <p:cNvPr id="8" name="ZoneTexte 7"/>
          <p:cNvSpPr txBox="1"/>
          <p:nvPr/>
        </p:nvSpPr>
        <p:spPr>
          <a:xfrm>
            <a:off x="1763688" y="44624"/>
            <a:ext cx="7056784" cy="2339102"/>
          </a:xfrm>
          <a:prstGeom prst="rect">
            <a:avLst/>
          </a:prstGeom>
          <a:noFill/>
        </p:spPr>
        <p:txBody>
          <a:bodyPr wrap="square" rtlCol="0">
            <a:spAutoFit/>
          </a:bodyPr>
          <a:lstStyle/>
          <a:p>
            <a:pPr algn="ctr"/>
            <a:endParaRPr lang="fr-FR" sz="1600" b="1" dirty="0">
              <a:solidFill>
                <a:srgbClr val="FF0000"/>
              </a:solidFill>
              <a:latin typeface="Arial" pitchFamily="34" charset="0"/>
              <a:cs typeface="Arial" pitchFamily="34" charset="0"/>
            </a:endParaRPr>
          </a:p>
          <a:p>
            <a:pPr algn="ctr"/>
            <a:r>
              <a:rPr lang="fr-FR" sz="1600" b="1" dirty="0">
                <a:solidFill>
                  <a:schemeClr val="bg1"/>
                </a:solidFill>
                <a:latin typeface="Arial" pitchFamily="34" charset="0"/>
                <a:cs typeface="Arial" pitchFamily="34" charset="0"/>
              </a:rPr>
              <a:t>  Coupe Homme &amp; Taille de Barbe</a:t>
            </a:r>
          </a:p>
          <a:p>
            <a:pPr algn="ctr"/>
            <a:endParaRPr lang="fr-FR" sz="1600" b="1" dirty="0">
              <a:solidFill>
                <a:schemeClr val="bg1"/>
              </a:solidFill>
              <a:latin typeface="Arial" pitchFamily="34" charset="0"/>
              <a:cs typeface="Arial" pitchFamily="34" charset="0"/>
            </a:endParaRPr>
          </a:p>
          <a:p>
            <a:pPr algn="ctr"/>
            <a:r>
              <a:rPr lang="fr-FR" sz="1200" b="1" dirty="0">
                <a:solidFill>
                  <a:schemeClr val="bg1"/>
                </a:solidFill>
                <a:latin typeface="Arial" pitchFamily="34" charset="0"/>
                <a:cs typeface="Arial" pitchFamily="34" charset="0"/>
              </a:rPr>
              <a:t>Modernité et précision: La </a:t>
            </a:r>
            <a:r>
              <a:rPr lang="fr-FR" sz="1200" b="1" dirty="0" err="1">
                <a:solidFill>
                  <a:schemeClr val="bg1"/>
                </a:solidFill>
                <a:latin typeface="Arial" pitchFamily="34" charset="0"/>
                <a:cs typeface="Arial" pitchFamily="34" charset="0"/>
              </a:rPr>
              <a:t>cuenta</a:t>
            </a:r>
            <a:r>
              <a:rPr lang="fr-FR" sz="1200" b="1" dirty="0">
                <a:solidFill>
                  <a:schemeClr val="bg1"/>
                </a:solidFill>
                <a:latin typeface="Arial" pitchFamily="34" charset="0"/>
                <a:cs typeface="Arial" pitchFamily="34" charset="0"/>
              </a:rPr>
              <a:t>, le </a:t>
            </a:r>
            <a:r>
              <a:rPr lang="fr-FR" sz="1200" b="1" dirty="0" err="1">
                <a:solidFill>
                  <a:schemeClr val="bg1"/>
                </a:solidFill>
                <a:latin typeface="Arial" pitchFamily="34" charset="0"/>
                <a:cs typeface="Arial" pitchFamily="34" charset="0"/>
              </a:rPr>
              <a:t>blow</a:t>
            </a:r>
            <a:r>
              <a:rPr lang="fr-FR" sz="1200" b="1" dirty="0">
                <a:solidFill>
                  <a:schemeClr val="bg1"/>
                </a:solidFill>
                <a:latin typeface="Arial" pitchFamily="34" charset="0"/>
                <a:cs typeface="Arial" pitchFamily="34" charset="0"/>
              </a:rPr>
              <a:t> out taper, Drop Fade</a:t>
            </a:r>
          </a:p>
          <a:p>
            <a:pPr algn="ctr"/>
            <a:r>
              <a:rPr lang="fr-FR" sz="1200" b="1" dirty="0">
                <a:solidFill>
                  <a:schemeClr val="bg1"/>
                </a:solidFill>
                <a:latin typeface="Arial" pitchFamily="34" charset="0"/>
                <a:cs typeface="Arial" pitchFamily="34" charset="0"/>
              </a:rPr>
              <a:t> </a:t>
            </a:r>
            <a:r>
              <a:rPr lang="fr-FR" sz="1400" b="1" dirty="0">
                <a:solidFill>
                  <a:schemeClr val="bg1"/>
                </a:solidFill>
                <a:latin typeface="Arial" pitchFamily="34" charset="0"/>
                <a:cs typeface="Arial" pitchFamily="34" charset="0"/>
              </a:rPr>
              <a:t> </a:t>
            </a:r>
          </a:p>
          <a:p>
            <a:pPr algn="ctr"/>
            <a:r>
              <a:rPr lang="fr-FR" sz="1600" b="1" dirty="0">
                <a:solidFill>
                  <a:schemeClr val="accent4"/>
                </a:solidFill>
                <a:latin typeface="Arial" pitchFamily="34" charset="0"/>
                <a:cs typeface="Arial" pitchFamily="34" charset="0"/>
              </a:rPr>
              <a:t>Cindy Segura </a:t>
            </a:r>
          </a:p>
          <a:p>
            <a:pPr algn="ctr"/>
            <a:endParaRPr lang="fr-FR" sz="1600" b="1" dirty="0">
              <a:solidFill>
                <a:schemeClr val="bg1"/>
              </a:solidFill>
              <a:latin typeface="Arial" pitchFamily="34" charset="0"/>
              <a:cs typeface="Arial" pitchFamily="34" charset="0"/>
            </a:endParaRPr>
          </a:p>
          <a:p>
            <a:pPr algn="ctr"/>
            <a:r>
              <a:rPr lang="fr-FR" sz="1200" b="1" dirty="0">
                <a:solidFill>
                  <a:schemeClr val="bg1"/>
                </a:solidFill>
                <a:latin typeface="Arial" pitchFamily="34" charset="0"/>
                <a:cs typeface="Arial" pitchFamily="34" charset="0"/>
              </a:rPr>
              <a:t>280 € net </a:t>
            </a:r>
          </a:p>
          <a:p>
            <a:pPr algn="ctr"/>
            <a:endParaRPr lang="fr-FR" sz="1200" b="1" dirty="0">
              <a:solidFill>
                <a:schemeClr val="bg1"/>
              </a:solidFill>
              <a:latin typeface="Arial" pitchFamily="34" charset="0"/>
              <a:cs typeface="Arial" pitchFamily="34" charset="0"/>
            </a:endParaRPr>
          </a:p>
          <a:p>
            <a:pPr algn="ctr"/>
            <a:r>
              <a:rPr lang="fr-FR" sz="1600" b="1" dirty="0">
                <a:solidFill>
                  <a:schemeClr val="bg1"/>
                </a:solidFill>
                <a:latin typeface="Arial" pitchFamily="34" charset="0"/>
                <a:cs typeface="Arial" pitchFamily="34" charset="0"/>
              </a:rPr>
              <a:t>Dimanche 1 Juin   </a:t>
            </a:r>
          </a:p>
        </p:txBody>
      </p:sp>
      <p:sp>
        <p:nvSpPr>
          <p:cNvPr id="10" name="AutoShape 2" descr="RÃÂ©sultat de recherche d'images pour &quot;david katchadouria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1" name="AutoShape 4" descr="RÃÂ©sultat de recherche d'images pour &quot;david katchadouria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0482" name="AutoShape 2" descr="Aperçu de l’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0484" name="AutoShape 4" descr="Aperçu de l’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026" name="Picture 2"/>
          <p:cNvPicPr>
            <a:picLocks noChangeAspect="1" noChangeArrowheads="1"/>
          </p:cNvPicPr>
          <p:nvPr/>
        </p:nvPicPr>
        <p:blipFill>
          <a:blip r:embed="rId3" cstate="print"/>
          <a:srcRect l="31754" t="7056" r="2973" b="35316"/>
          <a:stretch>
            <a:fillRect/>
          </a:stretch>
        </p:blipFill>
        <p:spPr bwMode="auto">
          <a:xfrm>
            <a:off x="7750970" y="0"/>
            <a:ext cx="1393030" cy="1844824"/>
          </a:xfrm>
          <a:prstGeom prst="rect">
            <a:avLst/>
          </a:prstGeom>
          <a:ln>
            <a:noFill/>
          </a:ln>
          <a:effectLst>
            <a:softEdge rad="112500"/>
          </a:effectLst>
        </p:spPr>
      </p:pic>
      <p:pic>
        <p:nvPicPr>
          <p:cNvPr id="12" name="Image 11" descr="D:\Downloads\3af37024-3f44-42f9-b6a8-a35599aae529.JPG"/>
          <p:cNvPicPr/>
          <p:nvPr/>
        </p:nvPicPr>
        <p:blipFill>
          <a:blip r:embed="rId4" cstate="print"/>
          <a:srcRect/>
          <a:stretch>
            <a:fillRect/>
          </a:stretch>
        </p:blipFill>
        <p:spPr bwMode="auto">
          <a:xfrm>
            <a:off x="395536" y="764704"/>
            <a:ext cx="1656184" cy="1944216"/>
          </a:xfrm>
          <a:prstGeom prst="rect">
            <a:avLst/>
          </a:prstGeom>
          <a:ln>
            <a:noFill/>
          </a:ln>
          <a:effectLst>
            <a:softEdge rad="112500"/>
          </a:effectLst>
        </p:spPr>
      </p:pic>
      <p:pic>
        <p:nvPicPr>
          <p:cNvPr id="14" name="Image 13" descr="D:\Downloads\9bf2adc0-c38b-44fc-9eb6-09e59185bab7.JPG"/>
          <p:cNvPicPr/>
          <p:nvPr/>
        </p:nvPicPr>
        <p:blipFill>
          <a:blip r:embed="rId5" cstate="print"/>
          <a:srcRect/>
          <a:stretch>
            <a:fillRect/>
          </a:stretch>
        </p:blipFill>
        <p:spPr bwMode="auto">
          <a:xfrm>
            <a:off x="395536" y="2780928"/>
            <a:ext cx="1728192" cy="2232248"/>
          </a:xfrm>
          <a:prstGeom prst="rect">
            <a:avLst/>
          </a:prstGeom>
          <a:ln>
            <a:noFill/>
          </a:ln>
          <a:effectLst>
            <a:softEdge rad="112500"/>
          </a:effectLst>
        </p:spPr>
      </p:pic>
      <p:pic>
        <p:nvPicPr>
          <p:cNvPr id="16" name="Image 15" descr="D:\Downloads\e543b9ff-36a7-47e0-896a-3358eb78d93f.JPG"/>
          <p:cNvPicPr/>
          <p:nvPr/>
        </p:nvPicPr>
        <p:blipFill>
          <a:blip r:embed="rId6" cstate="print"/>
          <a:srcRect/>
          <a:stretch>
            <a:fillRect/>
          </a:stretch>
        </p:blipFill>
        <p:spPr bwMode="auto">
          <a:xfrm>
            <a:off x="395536" y="4886400"/>
            <a:ext cx="1800200" cy="1971600"/>
          </a:xfrm>
          <a:prstGeom prst="rect">
            <a:avLst/>
          </a:prstGeom>
          <a:ln>
            <a:noFill/>
          </a:ln>
          <a:effectLst>
            <a:softEdge rad="112500"/>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43808" y="2185694"/>
            <a:ext cx="6085184" cy="4339650"/>
          </a:xfrm>
          <a:prstGeom prst="rect">
            <a:avLst/>
          </a:prstGeom>
          <a:solidFill>
            <a:schemeClr val="bg1"/>
          </a:solidFill>
          <a:ln>
            <a:solidFill>
              <a:schemeClr val="tx1"/>
            </a:solidFill>
          </a:ln>
        </p:spPr>
        <p:txBody>
          <a:bodyPr wrap="square" rtlCol="0">
            <a:spAutoFit/>
          </a:bodyPr>
          <a:lstStyle/>
          <a:p>
            <a:pPr fontAlgn="base"/>
            <a:endParaRPr lang="fr-FR" sz="1200" b="1" u="sng" dirty="0">
              <a:latin typeface="Arial" pitchFamily="34" charset="0"/>
              <a:cs typeface="Arial" pitchFamily="34" charset="0"/>
            </a:endParaRPr>
          </a:p>
          <a:p>
            <a:pPr fontAlgn="base"/>
            <a:r>
              <a:rPr lang="fr-FR" sz="1200" b="1" u="sng" dirty="0">
                <a:latin typeface="Arial" pitchFamily="34" charset="0"/>
                <a:cs typeface="Arial" pitchFamily="34" charset="0"/>
              </a:rPr>
              <a:t>Carole </a:t>
            </a:r>
            <a:r>
              <a:rPr lang="fr-FR" sz="1200" b="1" u="sng" dirty="0" err="1">
                <a:latin typeface="Arial" pitchFamily="34" charset="0"/>
                <a:cs typeface="Arial" pitchFamily="34" charset="0"/>
              </a:rPr>
              <a:t>Robequin</a:t>
            </a:r>
            <a:endParaRPr lang="fr-FR" sz="1200" b="1" u="sng" dirty="0">
              <a:latin typeface="Arial" pitchFamily="34" charset="0"/>
              <a:cs typeface="Arial" pitchFamily="34" charset="0"/>
            </a:endParaRPr>
          </a:p>
          <a:p>
            <a:pPr fontAlgn="base"/>
            <a:endParaRPr lang="fr-FR" sz="1200" b="1" u="sng" dirty="0">
              <a:latin typeface="Arial" pitchFamily="34" charset="0"/>
              <a:cs typeface="Arial" pitchFamily="34" charset="0"/>
            </a:endParaRPr>
          </a:p>
          <a:p>
            <a:pPr fontAlgn="base"/>
            <a:r>
              <a:rPr lang="fr-FR" sz="1200" dirty="0">
                <a:latin typeface="Arial" pitchFamily="34" charset="0"/>
                <a:cs typeface="Arial" pitchFamily="34" charset="0"/>
              </a:rPr>
              <a:t>34 ans d’expérience dans la coiffure, Carole a travaillé 17 ans en Asie où elle a développé un certain nombre de connaissances approfondies.</a:t>
            </a:r>
          </a:p>
          <a:p>
            <a:pPr fontAlgn="base"/>
            <a:r>
              <a:rPr lang="fr-FR" sz="1200" dirty="0">
                <a:latin typeface="Arial" pitchFamily="34" charset="0"/>
                <a:cs typeface="Arial" pitchFamily="34" charset="0"/>
              </a:rPr>
              <a:t>Elle a fait partie durant 8 ans de l’équipe créative L’Oréal Inde.</a:t>
            </a:r>
          </a:p>
          <a:p>
            <a:pPr fontAlgn="base"/>
            <a:r>
              <a:rPr lang="fr-FR" sz="1200" dirty="0">
                <a:latin typeface="Arial" pitchFamily="34" charset="0"/>
                <a:cs typeface="Arial" pitchFamily="34" charset="0"/>
              </a:rPr>
              <a:t>D’abord manager dans un salon à Pékin - Chine puis consultante formatrice technicienne à Jean Claude Biguine N.Y, puis Manager dans un salon de coiffure à Singapour.</a:t>
            </a:r>
          </a:p>
          <a:p>
            <a:pPr fontAlgn="base"/>
            <a:r>
              <a:rPr lang="fr-FR" sz="1200" dirty="0">
                <a:latin typeface="Arial" pitchFamily="34" charset="0"/>
                <a:cs typeface="Arial" pitchFamily="34" charset="0"/>
              </a:rPr>
              <a:t>Pendant 10 ans assistante de direction &amp; directrice Académique &amp; Artistique de coiffure Jean Claude Biguine Inde.</a:t>
            </a:r>
          </a:p>
          <a:p>
            <a:pPr fontAlgn="base"/>
            <a:r>
              <a:rPr lang="fr-FR" sz="1200" dirty="0">
                <a:latin typeface="Arial" pitchFamily="34" charset="0"/>
                <a:cs typeface="Arial" pitchFamily="34" charset="0"/>
              </a:rPr>
              <a:t>Coiffeuse dans différentes séries télévisées</a:t>
            </a:r>
          </a:p>
          <a:p>
            <a:pPr fontAlgn="base"/>
            <a:r>
              <a:rPr lang="fr-FR" sz="1200" dirty="0">
                <a:latin typeface="Arial" pitchFamily="34" charset="0"/>
                <a:cs typeface="Arial" pitchFamily="34" charset="0"/>
              </a:rPr>
              <a:t>La passion, la vision et la perfection de la coiffure l’ont inspirée à développer un vaste concept d’éducation en coiffure qu’elle vous propose de découvrir durant les stages de coiffure qu’elle a crée pour la France.</a:t>
            </a:r>
          </a:p>
          <a:p>
            <a:pPr fontAlgn="base"/>
            <a:endParaRPr lang="fr-FR" sz="1200" dirty="0">
              <a:latin typeface="Arial" pitchFamily="34" charset="0"/>
              <a:cs typeface="Arial" pitchFamily="34" charset="0"/>
            </a:endParaRPr>
          </a:p>
          <a:p>
            <a:r>
              <a:rPr lang="fr-FR" sz="1200" b="1" u="sng" dirty="0">
                <a:latin typeface="Arial" pitchFamily="34" charset="0"/>
                <a:cs typeface="Arial" pitchFamily="34" charset="0"/>
              </a:rPr>
              <a:t>Programme de formation</a:t>
            </a:r>
            <a:endParaRPr lang="fr-FR" sz="1200" dirty="0"/>
          </a:p>
          <a:p>
            <a:endParaRPr lang="fr-FR" sz="1200" dirty="0"/>
          </a:p>
          <a:p>
            <a:r>
              <a:rPr lang="fr-FR" sz="1200" dirty="0">
                <a:latin typeface="Arial" pitchFamily="34" charset="0"/>
                <a:cs typeface="Arial" pitchFamily="34" charset="0"/>
              </a:rPr>
              <a:t>Placer et organiser les volumes rapidement.</a:t>
            </a:r>
          </a:p>
          <a:p>
            <a:r>
              <a:rPr lang="fr-FR" sz="1200" dirty="0">
                <a:latin typeface="Arial" pitchFamily="34" charset="0"/>
                <a:cs typeface="Arial" pitchFamily="34" charset="0"/>
              </a:rPr>
              <a:t>Savoir être rapide pour les services salons, domaine de la mariée et son entourage familial et amical ainsi que le domicile.</a:t>
            </a:r>
          </a:p>
          <a:p>
            <a:r>
              <a:rPr lang="fr-FR" sz="1200" dirty="0">
                <a:latin typeface="Arial" pitchFamily="34" charset="0"/>
                <a:cs typeface="Arial" pitchFamily="34" charset="0"/>
              </a:rPr>
              <a:t>Savoir réaliser une construction de l’attache et du chignon Bohême tendance 2025.</a:t>
            </a:r>
          </a:p>
          <a:p>
            <a:r>
              <a:rPr lang="fr-FR" sz="1200" dirty="0">
                <a:latin typeface="Arial" pitchFamily="34" charset="0"/>
                <a:cs typeface="Arial" pitchFamily="34" charset="0"/>
              </a:rPr>
              <a:t>Savoir gérer ses produits et son matériel.</a:t>
            </a:r>
          </a:p>
        </p:txBody>
      </p:sp>
      <p:sp>
        <p:nvSpPr>
          <p:cNvPr id="8" name="ZoneTexte 7"/>
          <p:cNvSpPr txBox="1"/>
          <p:nvPr/>
        </p:nvSpPr>
        <p:spPr>
          <a:xfrm>
            <a:off x="2195736" y="-144463"/>
            <a:ext cx="6480720" cy="2215991"/>
          </a:xfrm>
          <a:prstGeom prst="rect">
            <a:avLst/>
          </a:prstGeom>
          <a:noFill/>
        </p:spPr>
        <p:txBody>
          <a:bodyPr wrap="square" rtlCol="0">
            <a:spAutoFit/>
          </a:bodyPr>
          <a:lstStyle/>
          <a:p>
            <a:pPr algn="ctr"/>
            <a:endParaRPr lang="fr-FR" sz="1200" b="1" dirty="0">
              <a:solidFill>
                <a:schemeClr val="bg1"/>
              </a:solidFill>
              <a:latin typeface="Arial" pitchFamily="34" charset="0"/>
              <a:cs typeface="Arial" pitchFamily="34" charset="0"/>
            </a:endParaRPr>
          </a:p>
          <a:p>
            <a:pPr algn="ctr"/>
            <a:endParaRPr lang="fr-FR" sz="1600" b="1" dirty="0">
              <a:solidFill>
                <a:schemeClr val="bg1"/>
              </a:solidFill>
              <a:latin typeface="Arial" pitchFamily="34" charset="0"/>
              <a:cs typeface="Arial" pitchFamily="34" charset="0"/>
            </a:endParaRPr>
          </a:p>
          <a:p>
            <a:pPr algn="ctr"/>
            <a:r>
              <a:rPr lang="fr-FR" sz="1600" b="1" dirty="0">
                <a:solidFill>
                  <a:schemeClr val="bg1"/>
                </a:solidFill>
                <a:latin typeface="Arial" pitchFamily="34" charset="0"/>
                <a:cs typeface="Arial" pitchFamily="34" charset="0"/>
              </a:rPr>
              <a:t>Attaches sur Cheveux longs &amp; Chignon Bohème</a:t>
            </a:r>
          </a:p>
          <a:p>
            <a:pPr algn="ctr"/>
            <a:endParaRPr lang="fr-FR" sz="1200" b="1" dirty="0">
              <a:solidFill>
                <a:schemeClr val="accent4"/>
              </a:solidFill>
              <a:latin typeface="Arial" pitchFamily="34" charset="0"/>
              <a:cs typeface="Arial" pitchFamily="34" charset="0"/>
            </a:endParaRPr>
          </a:p>
          <a:p>
            <a:pPr algn="ctr"/>
            <a:r>
              <a:rPr lang="fr-FR" sz="1600" b="1" dirty="0">
                <a:solidFill>
                  <a:schemeClr val="accent4"/>
                </a:solidFill>
                <a:latin typeface="Arial" pitchFamily="34" charset="0"/>
                <a:cs typeface="Arial" pitchFamily="34" charset="0"/>
              </a:rPr>
              <a:t>Carole </a:t>
            </a:r>
            <a:r>
              <a:rPr lang="fr-FR" sz="1600" b="1" dirty="0" err="1">
                <a:solidFill>
                  <a:schemeClr val="accent4"/>
                </a:solidFill>
                <a:latin typeface="Arial" pitchFamily="34" charset="0"/>
                <a:cs typeface="Arial" pitchFamily="34" charset="0"/>
              </a:rPr>
              <a:t>Robequin</a:t>
            </a:r>
            <a:endParaRPr lang="fr-FR" sz="1400" b="1" dirty="0">
              <a:solidFill>
                <a:schemeClr val="accent4"/>
              </a:solidFill>
              <a:latin typeface="Arial" pitchFamily="34" charset="0"/>
              <a:cs typeface="Arial" pitchFamily="34" charset="0"/>
            </a:endParaRPr>
          </a:p>
          <a:p>
            <a:pPr algn="ctr"/>
            <a:endParaRPr lang="fr-FR" sz="1200" b="1" dirty="0">
              <a:solidFill>
                <a:schemeClr val="bg1"/>
              </a:solidFill>
              <a:latin typeface="Arial" pitchFamily="34" charset="0"/>
              <a:cs typeface="Arial" pitchFamily="34" charset="0"/>
            </a:endParaRPr>
          </a:p>
          <a:p>
            <a:pPr algn="ctr"/>
            <a:r>
              <a:rPr lang="fr-FR" sz="1200" b="1" dirty="0">
                <a:solidFill>
                  <a:schemeClr val="bg1"/>
                </a:solidFill>
                <a:latin typeface="Arial" pitchFamily="34" charset="0"/>
                <a:cs typeface="Arial" pitchFamily="34" charset="0"/>
              </a:rPr>
              <a:t>      260 € net  </a:t>
            </a:r>
            <a:r>
              <a:rPr lang="fr-FR" sz="1200" b="1" dirty="0">
                <a:solidFill>
                  <a:schemeClr val="accent4"/>
                </a:solidFill>
                <a:latin typeface="Arial" pitchFamily="34" charset="0"/>
                <a:cs typeface="Arial" pitchFamily="34" charset="0"/>
              </a:rPr>
              <a:t>ou</a:t>
            </a:r>
            <a:r>
              <a:rPr lang="fr-FR" sz="1200" b="1" dirty="0">
                <a:solidFill>
                  <a:schemeClr val="tx2"/>
                </a:solidFill>
                <a:latin typeface="Arial" pitchFamily="34" charset="0"/>
                <a:cs typeface="Arial" pitchFamily="34" charset="0"/>
              </a:rPr>
              <a:t> </a:t>
            </a:r>
            <a:r>
              <a:rPr lang="fr-FR" sz="1200" b="1" dirty="0">
                <a:solidFill>
                  <a:schemeClr val="bg1"/>
                </a:solidFill>
                <a:latin typeface="Arial" pitchFamily="34" charset="0"/>
                <a:cs typeface="Arial" pitchFamily="34" charset="0"/>
              </a:rPr>
              <a:t>350 € net (tête d’étude comprise)</a:t>
            </a:r>
          </a:p>
          <a:p>
            <a:pPr algn="ctr"/>
            <a:endParaRPr lang="fr-FR" sz="1200" b="1" dirty="0">
              <a:solidFill>
                <a:schemeClr val="bg1"/>
              </a:solidFill>
              <a:latin typeface="Arial" pitchFamily="34" charset="0"/>
              <a:cs typeface="Arial" pitchFamily="34" charset="0"/>
            </a:endParaRPr>
          </a:p>
          <a:p>
            <a:pPr algn="ctr"/>
            <a:r>
              <a:rPr lang="fr-FR" sz="1600" b="1" dirty="0">
                <a:solidFill>
                  <a:schemeClr val="bg1"/>
                </a:solidFill>
                <a:latin typeface="Arial" pitchFamily="34" charset="0"/>
                <a:cs typeface="Arial" pitchFamily="34" charset="0"/>
              </a:rPr>
              <a:t>Lundi 2 Juin </a:t>
            </a:r>
          </a:p>
          <a:p>
            <a:pPr algn="ctr"/>
            <a:r>
              <a:rPr lang="fr-FR" sz="1400" b="1" dirty="0">
                <a:solidFill>
                  <a:schemeClr val="bg1"/>
                </a:solidFill>
                <a:latin typeface="Arial" pitchFamily="34" charset="0"/>
                <a:cs typeface="Arial" pitchFamily="34" charset="0"/>
              </a:rPr>
              <a:t> </a:t>
            </a:r>
          </a:p>
        </p:txBody>
      </p:sp>
      <p:sp>
        <p:nvSpPr>
          <p:cNvPr id="10" name="AutoShape 2" descr="RÃÂ©sultat de recherche d'images pour &quot;david katchadouria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1" name="AutoShape 4" descr="RÃÂ©sultat de recherche d'images pour &quot;david katchadouria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0482" name="AutoShape 2" descr="Aperçu de l’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0484" name="AutoShape 4" descr="Aperçu de l’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026" name="Picture 2"/>
          <p:cNvPicPr>
            <a:picLocks noChangeAspect="1" noChangeArrowheads="1"/>
          </p:cNvPicPr>
          <p:nvPr/>
        </p:nvPicPr>
        <p:blipFill>
          <a:blip r:embed="rId3" cstate="print"/>
          <a:srcRect/>
          <a:stretch>
            <a:fillRect/>
          </a:stretch>
        </p:blipFill>
        <p:spPr bwMode="auto">
          <a:xfrm>
            <a:off x="7959936" y="-27384"/>
            <a:ext cx="1184064" cy="1176798"/>
          </a:xfrm>
          <a:prstGeom prst="rect">
            <a:avLst/>
          </a:prstGeom>
          <a:ln>
            <a:noFill/>
          </a:ln>
          <a:effectLst>
            <a:softEdge rad="112500"/>
          </a:effectLst>
        </p:spPr>
      </p:pic>
      <p:pic>
        <p:nvPicPr>
          <p:cNvPr id="13" name="Image 1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836712"/>
            <a:ext cx="2627784" cy="1368152"/>
          </a:xfrm>
          <a:prstGeom prst="rect">
            <a:avLst/>
          </a:prstGeom>
          <a:ln>
            <a:noFill/>
          </a:ln>
          <a:effectLst>
            <a:softEdge rad="112500"/>
          </a:effectLst>
        </p:spPr>
      </p:pic>
      <p:pic>
        <p:nvPicPr>
          <p:cNvPr id="14" name="Image 13" descr="D:\Downloads\1699540766735blob.jpg"/>
          <p:cNvPicPr/>
          <p:nvPr/>
        </p:nvPicPr>
        <p:blipFill>
          <a:blip r:embed="rId5" cstate="print"/>
          <a:srcRect/>
          <a:stretch>
            <a:fillRect/>
          </a:stretch>
        </p:blipFill>
        <p:spPr bwMode="auto">
          <a:xfrm>
            <a:off x="395536" y="2204864"/>
            <a:ext cx="1728192" cy="2232248"/>
          </a:xfrm>
          <a:prstGeom prst="rect">
            <a:avLst/>
          </a:prstGeom>
          <a:noFill/>
          <a:ln w="9525">
            <a:noFill/>
            <a:miter lim="800000"/>
            <a:headEnd/>
            <a:tailEnd/>
          </a:ln>
        </p:spPr>
      </p:pic>
      <p:pic>
        <p:nvPicPr>
          <p:cNvPr id="15" name="Image 14" descr="D:\Downloads\1699540692535blob.jpg"/>
          <p:cNvPicPr/>
          <p:nvPr/>
        </p:nvPicPr>
        <p:blipFill>
          <a:blip r:embed="rId6" cstate="print"/>
          <a:srcRect/>
          <a:stretch>
            <a:fillRect/>
          </a:stretch>
        </p:blipFill>
        <p:spPr bwMode="auto">
          <a:xfrm>
            <a:off x="107504" y="3789040"/>
            <a:ext cx="2448272" cy="3168352"/>
          </a:xfrm>
          <a:prstGeom prst="rect">
            <a:avLst/>
          </a:prstGeom>
          <a:ln>
            <a:noFill/>
          </a:ln>
          <a:effectLst>
            <a:softEdge rad="112500"/>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915816" y="1916833"/>
            <a:ext cx="5976664" cy="4896543"/>
          </a:xfrm>
          <a:prstGeom prst="rect">
            <a:avLst/>
          </a:prstGeom>
          <a:solidFill>
            <a:schemeClr val="bg1"/>
          </a:solidFill>
          <a:ln>
            <a:solidFill>
              <a:schemeClr val="tx1"/>
            </a:solidFill>
          </a:ln>
        </p:spPr>
        <p:txBody>
          <a:bodyPr wrap="square" rtlCol="0">
            <a:spAutoFit/>
          </a:bodyPr>
          <a:lstStyle/>
          <a:p>
            <a:pPr fontAlgn="base"/>
            <a:r>
              <a:rPr lang="fr-FR" sz="1200" b="1" u="sng" dirty="0">
                <a:latin typeface="Arial" pitchFamily="34" charset="0"/>
                <a:cs typeface="Arial" pitchFamily="34" charset="0"/>
              </a:rPr>
              <a:t>Carole </a:t>
            </a:r>
            <a:r>
              <a:rPr lang="fr-FR" sz="1200" b="1" u="sng" dirty="0" err="1">
                <a:latin typeface="Arial" pitchFamily="34" charset="0"/>
                <a:cs typeface="Arial" pitchFamily="34" charset="0"/>
              </a:rPr>
              <a:t>Robequin</a:t>
            </a:r>
            <a:endParaRPr lang="fr-FR" sz="1200" b="1" u="sng" dirty="0">
              <a:latin typeface="Arial" pitchFamily="34" charset="0"/>
              <a:cs typeface="Arial" pitchFamily="34" charset="0"/>
            </a:endParaRPr>
          </a:p>
          <a:p>
            <a:pPr fontAlgn="base"/>
            <a:endParaRPr lang="fr-FR" sz="1200" b="1" u="sng" dirty="0">
              <a:latin typeface="Arial" pitchFamily="34" charset="0"/>
              <a:cs typeface="Arial" pitchFamily="34" charset="0"/>
            </a:endParaRPr>
          </a:p>
          <a:p>
            <a:pPr fontAlgn="base"/>
            <a:r>
              <a:rPr lang="fr-FR" sz="1200" dirty="0">
                <a:latin typeface="Arial" pitchFamily="34" charset="0"/>
                <a:cs typeface="Arial" pitchFamily="34" charset="0"/>
              </a:rPr>
              <a:t>34 ans d’expérience dans la coiffure, Carole a travaillé 17 ans en Asie où elle a développé un certain nombre de connaissances approfondies.</a:t>
            </a:r>
          </a:p>
          <a:p>
            <a:pPr fontAlgn="base"/>
            <a:r>
              <a:rPr lang="fr-FR" sz="1200" dirty="0">
                <a:latin typeface="Arial" pitchFamily="34" charset="0"/>
                <a:cs typeface="Arial" pitchFamily="34" charset="0"/>
              </a:rPr>
              <a:t>Elle a fait partie durant 8 ans de l’équipe créative L’Oréal Inde.</a:t>
            </a:r>
          </a:p>
          <a:p>
            <a:pPr fontAlgn="base"/>
            <a:r>
              <a:rPr lang="fr-FR" sz="1200" dirty="0">
                <a:latin typeface="Arial" pitchFamily="34" charset="0"/>
                <a:cs typeface="Arial" pitchFamily="34" charset="0"/>
              </a:rPr>
              <a:t>D’abord manager dans un salon à Pékin - Chine puis consultante formatrice technicienne à Jean Claude Biguine N.Y, puis Manager dans un salon de coiffure à Singapour.</a:t>
            </a:r>
          </a:p>
          <a:p>
            <a:pPr fontAlgn="base"/>
            <a:r>
              <a:rPr lang="fr-FR" sz="1200" dirty="0">
                <a:latin typeface="Arial" pitchFamily="34" charset="0"/>
                <a:cs typeface="Arial" pitchFamily="34" charset="0"/>
              </a:rPr>
              <a:t>Pendant 10 ans assistante de direction &amp; directrice Académique &amp; Artistique de coiffure Jean Claude Biguine Inde.</a:t>
            </a:r>
          </a:p>
          <a:p>
            <a:pPr fontAlgn="base"/>
            <a:r>
              <a:rPr lang="fr-FR" sz="1200" dirty="0">
                <a:latin typeface="Arial" pitchFamily="34" charset="0"/>
                <a:cs typeface="Arial" pitchFamily="34" charset="0"/>
              </a:rPr>
              <a:t>Coiffeuse dans différentes séries télévisées</a:t>
            </a:r>
          </a:p>
          <a:p>
            <a:pPr fontAlgn="base"/>
            <a:r>
              <a:rPr lang="fr-FR" sz="1200" dirty="0">
                <a:latin typeface="Arial" pitchFamily="34" charset="0"/>
                <a:cs typeface="Arial" pitchFamily="34" charset="0"/>
              </a:rPr>
              <a:t>La passion, la vision et la perfection de la coiffure l’ont inspirée à développer un vaste concept d’éducation en coiffure qu’elle vous propose de découvrir durant les stages de coiffure qu’elle a crée pour la France.</a:t>
            </a:r>
          </a:p>
          <a:p>
            <a:pPr fontAlgn="base"/>
            <a:endParaRPr lang="fr-FR" sz="1200" dirty="0">
              <a:latin typeface="Arial" pitchFamily="34" charset="0"/>
              <a:cs typeface="Arial" pitchFamily="34" charset="0"/>
            </a:endParaRPr>
          </a:p>
          <a:p>
            <a:r>
              <a:rPr lang="fr-FR" sz="1200" b="1" u="sng" dirty="0">
                <a:latin typeface="Arial" pitchFamily="34" charset="0"/>
                <a:cs typeface="Arial" pitchFamily="34" charset="0"/>
              </a:rPr>
              <a:t>Programme de formation</a:t>
            </a:r>
            <a:endParaRPr lang="fr-FR" sz="1200" dirty="0"/>
          </a:p>
          <a:p>
            <a:endParaRPr lang="fr-FR" sz="1200" dirty="0"/>
          </a:p>
          <a:p>
            <a:r>
              <a:rPr lang="fr-FR" sz="1200" dirty="0">
                <a:latin typeface="Arial" pitchFamily="34" charset="0"/>
                <a:cs typeface="Arial" pitchFamily="34" charset="0"/>
              </a:rPr>
              <a:t>Réalisation du chignon chic raide classique.</a:t>
            </a:r>
          </a:p>
          <a:p>
            <a:r>
              <a:rPr lang="fr-FR" sz="1200" dirty="0">
                <a:latin typeface="Arial" pitchFamily="34" charset="0"/>
                <a:cs typeface="Arial" pitchFamily="34" charset="0"/>
              </a:rPr>
              <a:t>Réalisation d’une coiffure mariée bohème, le chignon flou.</a:t>
            </a:r>
          </a:p>
          <a:p>
            <a:r>
              <a:rPr lang="fr-FR" sz="1200" dirty="0">
                <a:latin typeface="Arial" pitchFamily="34" charset="0"/>
                <a:cs typeface="Arial" pitchFamily="34" charset="0"/>
              </a:rPr>
              <a:t>Réalisation de différentes tresses (Epi, relief Africaine…)</a:t>
            </a:r>
          </a:p>
          <a:p>
            <a:r>
              <a:rPr lang="fr-FR" sz="1200" dirty="0">
                <a:latin typeface="Arial" pitchFamily="34" charset="0"/>
                <a:cs typeface="Arial" pitchFamily="34" charset="0"/>
              </a:rPr>
              <a:t>Réalisation d’une coiffure chic mariée demi attache avec tresses puis réalisation du chignon chic tressé de la mariée.</a:t>
            </a:r>
          </a:p>
          <a:p>
            <a:r>
              <a:rPr lang="fr-FR" sz="1200" dirty="0">
                <a:latin typeface="Arial" pitchFamily="34" charset="0"/>
                <a:cs typeface="Arial" pitchFamily="34" charset="0"/>
              </a:rPr>
              <a:t>Réalisation d’une coiffure mariée cheveux </a:t>
            </a:r>
            <a:r>
              <a:rPr lang="fr-FR" sz="1200" dirty="0" err="1">
                <a:latin typeface="Arial" pitchFamily="34" charset="0"/>
                <a:cs typeface="Arial" pitchFamily="34" charset="0"/>
              </a:rPr>
              <a:t>wavy</a:t>
            </a:r>
            <a:r>
              <a:rPr lang="fr-FR" sz="1200" dirty="0">
                <a:latin typeface="Arial" pitchFamily="34" charset="0"/>
                <a:cs typeface="Arial" pitchFamily="34" charset="0"/>
              </a:rPr>
              <a:t> &amp; lâché.</a:t>
            </a:r>
          </a:p>
          <a:p>
            <a:r>
              <a:rPr lang="fr-FR" sz="1200" dirty="0">
                <a:latin typeface="Arial" pitchFamily="34" charset="0"/>
                <a:cs typeface="Arial" pitchFamily="34" charset="0"/>
              </a:rPr>
              <a:t>Le </a:t>
            </a:r>
            <a:r>
              <a:rPr lang="fr-FR" sz="1200" dirty="0" err="1">
                <a:latin typeface="Arial" pitchFamily="34" charset="0"/>
                <a:cs typeface="Arial" pitchFamily="34" charset="0"/>
              </a:rPr>
              <a:t>wavy</a:t>
            </a:r>
            <a:r>
              <a:rPr lang="fr-FR" sz="1200" dirty="0">
                <a:latin typeface="Arial" pitchFamily="34" charset="0"/>
                <a:cs typeface="Arial" pitchFamily="34" charset="0"/>
              </a:rPr>
              <a:t> Américain. Réalisation d’une coiffure mariée, le chignon tendance cranté &amp; élégant</a:t>
            </a:r>
          </a:p>
          <a:p>
            <a:r>
              <a:rPr lang="fr-FR" sz="1200" dirty="0">
                <a:latin typeface="Arial" pitchFamily="34" charset="0"/>
                <a:cs typeface="Arial" pitchFamily="34" charset="0"/>
              </a:rPr>
              <a:t>Réalisation d’une coiffure mariée haut chic &amp; bouclé.</a:t>
            </a:r>
          </a:p>
        </p:txBody>
      </p:sp>
      <p:sp>
        <p:nvSpPr>
          <p:cNvPr id="8" name="ZoneTexte 7"/>
          <p:cNvSpPr txBox="1"/>
          <p:nvPr/>
        </p:nvSpPr>
        <p:spPr>
          <a:xfrm>
            <a:off x="2195736" y="-185341"/>
            <a:ext cx="6480720" cy="2462213"/>
          </a:xfrm>
          <a:prstGeom prst="rect">
            <a:avLst/>
          </a:prstGeom>
          <a:noFill/>
        </p:spPr>
        <p:txBody>
          <a:bodyPr wrap="square" rtlCol="0">
            <a:spAutoFit/>
          </a:bodyPr>
          <a:lstStyle/>
          <a:p>
            <a:pPr algn="ctr"/>
            <a:endParaRPr lang="fr-FR" sz="1200" b="1" dirty="0">
              <a:solidFill>
                <a:schemeClr val="bg1"/>
              </a:solidFill>
              <a:latin typeface="Arial" pitchFamily="34" charset="0"/>
              <a:cs typeface="Arial" pitchFamily="34" charset="0"/>
            </a:endParaRPr>
          </a:p>
          <a:p>
            <a:pPr algn="ctr"/>
            <a:r>
              <a:rPr lang="fr-FR" sz="1600" b="1" dirty="0">
                <a:solidFill>
                  <a:schemeClr val="bg1"/>
                </a:solidFill>
                <a:latin typeface="Arial" pitchFamily="34" charset="0"/>
                <a:cs typeface="Arial" pitchFamily="34" charset="0"/>
              </a:rPr>
              <a:t>Coiffure de Mariée : Nouvelles tendances 2025 </a:t>
            </a:r>
          </a:p>
          <a:p>
            <a:pPr algn="ctr"/>
            <a:r>
              <a:rPr lang="fr-FR" sz="1400" b="1" dirty="0">
                <a:solidFill>
                  <a:schemeClr val="bg1"/>
                </a:solidFill>
                <a:latin typeface="Arial" pitchFamily="34" charset="0"/>
                <a:cs typeface="Arial" pitchFamily="34" charset="0"/>
              </a:rPr>
              <a:t>L’Art du chignon, entre Tradition et  Modernité</a:t>
            </a:r>
          </a:p>
          <a:p>
            <a:pPr algn="ctr"/>
            <a:r>
              <a:rPr lang="fr-FR" sz="1400" b="1" dirty="0">
                <a:solidFill>
                  <a:schemeClr val="bg1"/>
                </a:solidFill>
                <a:latin typeface="Arial" pitchFamily="34" charset="0"/>
                <a:cs typeface="Arial" pitchFamily="34" charset="0"/>
              </a:rPr>
              <a:t> en </a:t>
            </a:r>
            <a:r>
              <a:rPr lang="fr-FR" sz="1400" b="1" dirty="0">
                <a:solidFill>
                  <a:schemeClr val="accent4"/>
                </a:solidFill>
                <a:latin typeface="Arial" pitchFamily="34" charset="0"/>
                <a:cs typeface="Arial" pitchFamily="34" charset="0"/>
              </a:rPr>
              <a:t>3 Jours </a:t>
            </a:r>
            <a:r>
              <a:rPr lang="fr-FR" sz="1400" b="1" dirty="0">
                <a:solidFill>
                  <a:schemeClr val="bg1"/>
                </a:solidFill>
                <a:latin typeface="Arial" pitchFamily="34" charset="0"/>
                <a:cs typeface="Arial" pitchFamily="34" charset="0"/>
              </a:rPr>
              <a:t>de Perfectionnement</a:t>
            </a:r>
          </a:p>
          <a:p>
            <a:pPr algn="ctr"/>
            <a:endParaRPr lang="fr-FR" sz="1200" b="1" dirty="0">
              <a:solidFill>
                <a:schemeClr val="accent4"/>
              </a:solidFill>
              <a:latin typeface="Arial" pitchFamily="34" charset="0"/>
              <a:cs typeface="Arial" pitchFamily="34" charset="0"/>
            </a:endParaRPr>
          </a:p>
          <a:p>
            <a:pPr algn="ctr"/>
            <a:r>
              <a:rPr lang="fr-FR" sz="1600" b="1" dirty="0">
                <a:solidFill>
                  <a:schemeClr val="accent4"/>
                </a:solidFill>
                <a:latin typeface="Arial" pitchFamily="34" charset="0"/>
                <a:cs typeface="Arial" pitchFamily="34" charset="0"/>
              </a:rPr>
              <a:t>Carole </a:t>
            </a:r>
            <a:r>
              <a:rPr lang="fr-FR" sz="1600" b="1" dirty="0" err="1">
                <a:solidFill>
                  <a:schemeClr val="accent4"/>
                </a:solidFill>
                <a:latin typeface="Arial" pitchFamily="34" charset="0"/>
                <a:cs typeface="Arial" pitchFamily="34" charset="0"/>
              </a:rPr>
              <a:t>Robequin</a:t>
            </a:r>
            <a:endParaRPr lang="fr-FR" sz="1400" b="1" dirty="0">
              <a:solidFill>
                <a:schemeClr val="accent4"/>
              </a:solidFill>
              <a:latin typeface="Arial" pitchFamily="34" charset="0"/>
              <a:cs typeface="Arial" pitchFamily="34" charset="0"/>
            </a:endParaRPr>
          </a:p>
          <a:p>
            <a:pPr algn="ctr"/>
            <a:endParaRPr lang="fr-FR" sz="1200" b="1" dirty="0">
              <a:solidFill>
                <a:schemeClr val="bg1"/>
              </a:solidFill>
              <a:latin typeface="Arial" pitchFamily="34" charset="0"/>
              <a:cs typeface="Arial" pitchFamily="34" charset="0"/>
            </a:endParaRPr>
          </a:p>
          <a:p>
            <a:pPr algn="ctr"/>
            <a:r>
              <a:rPr lang="fr-FR" sz="1200" b="1" dirty="0">
                <a:solidFill>
                  <a:schemeClr val="bg1"/>
                </a:solidFill>
                <a:latin typeface="Arial" pitchFamily="34" charset="0"/>
                <a:cs typeface="Arial" pitchFamily="34" charset="0"/>
              </a:rPr>
              <a:t>        780 € net  </a:t>
            </a:r>
            <a:r>
              <a:rPr lang="fr-FR" sz="1200" b="1" dirty="0">
                <a:solidFill>
                  <a:schemeClr val="accent4"/>
                </a:solidFill>
                <a:latin typeface="Arial" pitchFamily="34" charset="0"/>
                <a:cs typeface="Arial" pitchFamily="34" charset="0"/>
              </a:rPr>
              <a:t>ou</a:t>
            </a:r>
            <a:r>
              <a:rPr lang="fr-FR" sz="1200" b="1" dirty="0">
                <a:solidFill>
                  <a:schemeClr val="tx2"/>
                </a:solidFill>
                <a:latin typeface="Arial" pitchFamily="34" charset="0"/>
                <a:cs typeface="Arial" pitchFamily="34" charset="0"/>
              </a:rPr>
              <a:t> </a:t>
            </a:r>
            <a:r>
              <a:rPr lang="fr-FR" sz="1200" b="1" dirty="0">
                <a:solidFill>
                  <a:schemeClr val="bg1"/>
                </a:solidFill>
                <a:latin typeface="Arial" pitchFamily="34" charset="0"/>
                <a:cs typeface="Arial" pitchFamily="34" charset="0"/>
              </a:rPr>
              <a:t>870 € net (tête d’étude comprise) </a:t>
            </a:r>
          </a:p>
          <a:p>
            <a:pPr algn="ctr"/>
            <a:endParaRPr lang="fr-FR" sz="1200" b="1" dirty="0">
              <a:solidFill>
                <a:schemeClr val="bg1"/>
              </a:solidFill>
              <a:latin typeface="Arial" pitchFamily="34" charset="0"/>
              <a:cs typeface="Arial" pitchFamily="34" charset="0"/>
            </a:endParaRPr>
          </a:p>
          <a:p>
            <a:pPr algn="ctr"/>
            <a:r>
              <a:rPr lang="fr-FR" sz="1600" b="1" dirty="0">
                <a:solidFill>
                  <a:schemeClr val="bg1"/>
                </a:solidFill>
                <a:latin typeface="Arial" pitchFamily="34" charset="0"/>
                <a:cs typeface="Arial" pitchFamily="34" charset="0"/>
              </a:rPr>
              <a:t>Mardi 10, Mercredi 11 &amp; Jeudi 12 Juin </a:t>
            </a:r>
          </a:p>
          <a:p>
            <a:pPr algn="ctr"/>
            <a:r>
              <a:rPr lang="fr-FR" sz="1400" b="1" dirty="0">
                <a:solidFill>
                  <a:schemeClr val="bg1"/>
                </a:solidFill>
                <a:latin typeface="Arial" pitchFamily="34" charset="0"/>
                <a:cs typeface="Arial" pitchFamily="34" charset="0"/>
              </a:rPr>
              <a:t> </a:t>
            </a:r>
          </a:p>
        </p:txBody>
      </p:sp>
      <p:sp>
        <p:nvSpPr>
          <p:cNvPr id="10" name="AutoShape 2" descr="RÃÂ©sultat de recherche d'images pour &quot;david katchadouria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1" name="AutoShape 4" descr="RÃÂ©sultat de recherche d'images pour &quot;david katchadouria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0482" name="AutoShape 2" descr="Aperçu de l’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0484" name="AutoShape 4" descr="Aperçu de l’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026" name="Picture 2"/>
          <p:cNvPicPr>
            <a:picLocks noChangeAspect="1" noChangeArrowheads="1"/>
          </p:cNvPicPr>
          <p:nvPr/>
        </p:nvPicPr>
        <p:blipFill>
          <a:blip r:embed="rId3" cstate="print"/>
          <a:srcRect/>
          <a:stretch>
            <a:fillRect/>
          </a:stretch>
        </p:blipFill>
        <p:spPr bwMode="auto">
          <a:xfrm>
            <a:off x="7959936" y="-27384"/>
            <a:ext cx="1184064" cy="1176798"/>
          </a:xfrm>
          <a:prstGeom prst="rect">
            <a:avLst/>
          </a:prstGeom>
          <a:ln>
            <a:noFill/>
          </a:ln>
          <a:effectLst>
            <a:softEdge rad="112500"/>
          </a:effectLst>
        </p:spPr>
      </p:pic>
      <p:pic>
        <p:nvPicPr>
          <p:cNvPr id="2" name="Image 1">
            <a:extLst>
              <a:ext uri="{FF2B5EF4-FFF2-40B4-BE49-F238E27FC236}">
                <a16:creationId xmlns:a16="http://schemas.microsoft.com/office/drawing/2014/main" id="{5BDDB943-006A-58A1-C682-D102B3BE8F84}"/>
              </a:ext>
            </a:extLst>
          </p:cNvPr>
          <p:cNvPicPr/>
          <p:nvPr/>
        </p:nvPicPr>
        <p:blipFill>
          <a:blip r:embed="rId4" cstate="print"/>
          <a:stretch>
            <a:fillRect/>
          </a:stretch>
        </p:blipFill>
        <p:spPr>
          <a:xfrm>
            <a:off x="472411" y="1014348"/>
            <a:ext cx="1300518" cy="1478548"/>
          </a:xfrm>
          <a:prstGeom prst="rect">
            <a:avLst/>
          </a:prstGeom>
          <a:ln>
            <a:noFill/>
          </a:ln>
          <a:effectLst>
            <a:softEdge rad="112500"/>
          </a:effectLst>
        </p:spPr>
      </p:pic>
      <p:pic>
        <p:nvPicPr>
          <p:cNvPr id="3" name="Image 2">
            <a:extLst>
              <a:ext uri="{FF2B5EF4-FFF2-40B4-BE49-F238E27FC236}">
                <a16:creationId xmlns:a16="http://schemas.microsoft.com/office/drawing/2014/main" id="{A8F62182-3BF4-91E4-9CCC-63E882A9ECE9}"/>
              </a:ext>
            </a:extLst>
          </p:cNvPr>
          <p:cNvPicPr/>
          <p:nvPr/>
        </p:nvPicPr>
        <p:blipFill>
          <a:blip r:embed="rId5" cstate="print"/>
          <a:stretch>
            <a:fillRect/>
          </a:stretch>
        </p:blipFill>
        <p:spPr>
          <a:xfrm>
            <a:off x="553119" y="3086201"/>
            <a:ext cx="1300518" cy="1478548"/>
          </a:xfrm>
          <a:prstGeom prst="rect">
            <a:avLst/>
          </a:prstGeom>
          <a:ln>
            <a:noFill/>
          </a:ln>
          <a:effectLst>
            <a:softEdge rad="112500"/>
          </a:effectLst>
        </p:spPr>
      </p:pic>
      <p:pic>
        <p:nvPicPr>
          <p:cNvPr id="4" name="Image 3">
            <a:extLst>
              <a:ext uri="{FF2B5EF4-FFF2-40B4-BE49-F238E27FC236}">
                <a16:creationId xmlns:a16="http://schemas.microsoft.com/office/drawing/2014/main" id="{637BC5AD-A9CD-2C56-8FBB-633756206E9A}"/>
              </a:ext>
            </a:extLst>
          </p:cNvPr>
          <p:cNvPicPr/>
          <p:nvPr/>
        </p:nvPicPr>
        <p:blipFill>
          <a:blip r:embed="rId6" cstate="print"/>
          <a:srcRect/>
          <a:stretch>
            <a:fillRect/>
          </a:stretch>
        </p:blipFill>
        <p:spPr bwMode="auto">
          <a:xfrm>
            <a:off x="553119" y="4985483"/>
            <a:ext cx="1300518" cy="1591434"/>
          </a:xfrm>
          <a:prstGeom prst="rect">
            <a:avLst/>
          </a:prstGeom>
          <a:ln>
            <a:noFill/>
          </a:ln>
          <a:effectLst>
            <a:softEdge rad="112500"/>
          </a:effectLst>
        </p:spPr>
      </p:pic>
    </p:spTree>
    <p:extLst>
      <p:ext uri="{BB962C8B-B14F-4D97-AF65-F5344CB8AC3E}">
        <p14:creationId xmlns:p14="http://schemas.microsoft.com/office/powerpoint/2010/main" val="8076583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2806553" y="3068374"/>
            <a:ext cx="6157935" cy="3600986"/>
          </a:xfrm>
          <a:prstGeom prst="rect">
            <a:avLst/>
          </a:prstGeom>
          <a:solidFill>
            <a:schemeClr val="bg1"/>
          </a:solidFill>
          <a:ln>
            <a:solidFill>
              <a:schemeClr val="tx1"/>
            </a:solidFill>
          </a:ln>
        </p:spPr>
        <p:txBody>
          <a:bodyPr wrap="square" rtlCol="0">
            <a:spAutoFit/>
          </a:bodyPr>
          <a:lstStyle/>
          <a:p>
            <a:endParaRPr lang="fr-FR" sz="1200" b="1" u="sng" dirty="0">
              <a:latin typeface="Arial" pitchFamily="34" charset="0"/>
              <a:cs typeface="Arial" pitchFamily="34" charset="0"/>
            </a:endParaRPr>
          </a:p>
          <a:p>
            <a:pPr fontAlgn="base"/>
            <a:r>
              <a:rPr lang="fr-FR" sz="1200" b="1" u="sng" dirty="0">
                <a:latin typeface="Arial" pitchFamily="34" charset="0"/>
                <a:cs typeface="Arial" pitchFamily="34" charset="0"/>
              </a:rPr>
              <a:t>Marjorie </a:t>
            </a:r>
            <a:r>
              <a:rPr lang="fr-FR" sz="1200" b="1" u="sng" dirty="0" err="1">
                <a:latin typeface="Arial" pitchFamily="34" charset="0"/>
                <a:cs typeface="Arial" pitchFamily="34" charset="0"/>
              </a:rPr>
              <a:t>Pometti</a:t>
            </a:r>
            <a:r>
              <a:rPr lang="fr-FR" sz="1200" b="1" u="sng" dirty="0">
                <a:latin typeface="Arial" pitchFamily="34" charset="0"/>
                <a:cs typeface="Arial" pitchFamily="34" charset="0"/>
              </a:rPr>
              <a:t> </a:t>
            </a:r>
          </a:p>
          <a:p>
            <a:pPr fontAlgn="base"/>
            <a:endParaRPr lang="fr-FR" sz="1200" b="1" u="sng" dirty="0">
              <a:latin typeface="Arial" pitchFamily="34" charset="0"/>
              <a:cs typeface="Arial" pitchFamily="34" charset="0"/>
            </a:endParaRPr>
          </a:p>
          <a:p>
            <a:r>
              <a:rPr lang="fr-FR" sz="1200" dirty="0">
                <a:latin typeface="Arial" pitchFamily="34" charset="0"/>
                <a:cs typeface="Arial" pitchFamily="34" charset="0"/>
              </a:rPr>
              <a:t>14 ans d’expérience dans les métiers de la coiffure, titulaire du Brevet de Maitrise III, formation en </a:t>
            </a:r>
            <a:r>
              <a:rPr lang="fr-FR" sz="1200" dirty="0" err="1">
                <a:latin typeface="Arial" pitchFamily="34" charset="0"/>
                <a:cs typeface="Arial" pitchFamily="34" charset="0"/>
              </a:rPr>
              <a:t>morphovisagisme</a:t>
            </a:r>
            <a:r>
              <a:rPr lang="fr-FR" sz="1200" dirty="0">
                <a:latin typeface="Arial" pitchFamily="34" charset="0"/>
                <a:cs typeface="Arial" pitchFamily="34" charset="0"/>
              </a:rPr>
              <a:t>, relooking, dernière tendance coloration et coupe.</a:t>
            </a:r>
          </a:p>
          <a:p>
            <a:r>
              <a:rPr lang="fr-FR" sz="1200" dirty="0">
                <a:latin typeface="Arial" pitchFamily="34" charset="0"/>
                <a:cs typeface="Arial" pitchFamily="34" charset="0"/>
              </a:rPr>
              <a:t>Enseignante en école privée de coiffure pendant 4 ans, aujourd’hui formatrice en son nom, ainsi que pour des maisons de produits et gérante de son salon de coiffure.</a:t>
            </a:r>
          </a:p>
          <a:p>
            <a:pPr fontAlgn="base"/>
            <a:endParaRPr lang="fr-FR" sz="1200" dirty="0">
              <a:latin typeface="Arial" pitchFamily="34" charset="0"/>
              <a:cs typeface="Arial" pitchFamily="34" charset="0"/>
            </a:endParaRPr>
          </a:p>
          <a:p>
            <a:pPr fontAlgn="base"/>
            <a:r>
              <a:rPr lang="fr-FR" sz="1200" b="1" u="sng" dirty="0">
                <a:latin typeface="Arial" pitchFamily="34" charset="0"/>
                <a:cs typeface="Arial" pitchFamily="34" charset="0"/>
              </a:rPr>
              <a:t>Programme de formation</a:t>
            </a:r>
          </a:p>
          <a:p>
            <a:pPr fontAlgn="base"/>
            <a:endParaRPr lang="fr-FR" sz="1200" dirty="0"/>
          </a:p>
          <a:p>
            <a:r>
              <a:rPr lang="fr-FR" sz="1200" dirty="0">
                <a:latin typeface="Arial" panose="020B0604020202020204" pitchFamily="34" charset="0"/>
                <a:cs typeface="Arial" panose="020B0604020202020204" pitchFamily="34" charset="0"/>
              </a:rPr>
              <a:t>Allier différentes techniques de balayages.</a:t>
            </a:r>
          </a:p>
          <a:p>
            <a:r>
              <a:rPr lang="fr-FR" sz="1200" dirty="0">
                <a:latin typeface="Arial" panose="020B0604020202020204" pitchFamily="34" charset="0"/>
                <a:cs typeface="Arial" panose="020B0604020202020204" pitchFamily="34" charset="0"/>
              </a:rPr>
              <a:t>Reconnaître un visuel pour pouvoir réaliser la technique demandée par la cliente.</a:t>
            </a:r>
          </a:p>
          <a:p>
            <a:r>
              <a:rPr lang="fr-FR" sz="1200" dirty="0">
                <a:latin typeface="Arial" panose="020B0604020202020204" pitchFamily="34" charset="0"/>
                <a:cs typeface="Arial" panose="020B0604020202020204" pitchFamily="34" charset="0"/>
              </a:rPr>
              <a:t>Corriger les différentes marbrures.</a:t>
            </a:r>
          </a:p>
          <a:p>
            <a:r>
              <a:rPr lang="fr-FR" sz="1200" dirty="0">
                <a:latin typeface="Arial" panose="020B0604020202020204" pitchFamily="34" charset="0"/>
                <a:cs typeface="Arial" panose="020B0604020202020204" pitchFamily="34" charset="0"/>
              </a:rPr>
              <a:t>Maîtriser le balayage à main levée (painting) et les éclaircissements souhaités.</a:t>
            </a:r>
          </a:p>
          <a:p>
            <a:r>
              <a:rPr lang="fr-FR" sz="1200" dirty="0">
                <a:latin typeface="Arial" panose="020B0604020202020204" pitchFamily="34" charset="0"/>
                <a:cs typeface="Arial" panose="020B0604020202020204" pitchFamily="34" charset="0"/>
              </a:rPr>
              <a:t>Maîtriser le placement.</a:t>
            </a:r>
          </a:p>
          <a:p>
            <a:r>
              <a:rPr lang="fr-FR" sz="1200" dirty="0">
                <a:latin typeface="Arial" panose="020B0604020202020204" pitchFamily="34" charset="0"/>
                <a:cs typeface="Arial" panose="020B0604020202020204" pitchFamily="34" charset="0"/>
              </a:rPr>
              <a:t>Savoir fondre les racines grâce à la </a:t>
            </a:r>
            <a:r>
              <a:rPr lang="fr-FR" sz="1200" dirty="0" err="1">
                <a:latin typeface="Arial" panose="020B0604020202020204" pitchFamily="34" charset="0"/>
                <a:cs typeface="Arial" panose="020B0604020202020204" pitchFamily="34" charset="0"/>
              </a:rPr>
              <a:t>pastelisation</a:t>
            </a:r>
            <a:r>
              <a:rPr lang="fr-FR" sz="1200" dirty="0">
                <a:latin typeface="Arial" panose="020B0604020202020204" pitchFamily="34" charset="0"/>
                <a:cs typeface="Arial" panose="020B0604020202020204" pitchFamily="34" charset="0"/>
              </a:rPr>
              <a:t> pour créer un effet fondu et diffus dans la chevelure.</a:t>
            </a:r>
          </a:p>
          <a:p>
            <a:r>
              <a:rPr lang="fr-FR" sz="1200" dirty="0">
                <a:latin typeface="Arial" panose="020B0604020202020204" pitchFamily="34" charset="0"/>
                <a:cs typeface="Arial" panose="020B0604020202020204" pitchFamily="34" charset="0"/>
              </a:rPr>
              <a:t>Maîtriser les tons chauds/froids, le cercle chromatique et la neutralisation des reflets.</a:t>
            </a:r>
          </a:p>
          <a:p>
            <a:pPr fontAlgn="base"/>
            <a:endParaRPr lang="fr-FR" sz="1200" dirty="0">
              <a:latin typeface="Arial" panose="020B0604020202020204" pitchFamily="34" charset="0"/>
              <a:cs typeface="Arial" panose="020B0604020202020204" pitchFamily="34" charset="0"/>
            </a:endParaRPr>
          </a:p>
        </p:txBody>
      </p:sp>
      <p:sp>
        <p:nvSpPr>
          <p:cNvPr id="7" name="ZoneTexte 6"/>
          <p:cNvSpPr txBox="1"/>
          <p:nvPr/>
        </p:nvSpPr>
        <p:spPr>
          <a:xfrm>
            <a:off x="1763688" y="548680"/>
            <a:ext cx="6859270" cy="2431435"/>
          </a:xfrm>
          <a:prstGeom prst="rect">
            <a:avLst/>
          </a:prstGeom>
          <a:noFill/>
        </p:spPr>
        <p:txBody>
          <a:bodyPr wrap="square" rtlCol="0">
            <a:spAutoFit/>
          </a:bodyPr>
          <a:lstStyle/>
          <a:p>
            <a:pPr algn="ctr"/>
            <a:r>
              <a:rPr lang="fr-FR" sz="1600" b="1" dirty="0">
                <a:solidFill>
                  <a:schemeClr val="bg1"/>
                </a:solidFill>
                <a:latin typeface="Arial" pitchFamily="34" charset="0"/>
                <a:cs typeface="Arial" pitchFamily="34" charset="0"/>
              </a:rPr>
              <a:t>Choix du Balayage selon son modèle </a:t>
            </a:r>
          </a:p>
          <a:p>
            <a:pPr algn="ctr"/>
            <a:r>
              <a:rPr lang="fr-FR" sz="1200" b="1" dirty="0">
                <a:solidFill>
                  <a:schemeClr val="bg1"/>
                </a:solidFill>
                <a:latin typeface="Arial" pitchFamily="34" charset="0"/>
                <a:cs typeface="Arial" pitchFamily="34" charset="0"/>
              </a:rPr>
              <a:t>(Ombré </a:t>
            </a:r>
            <a:r>
              <a:rPr lang="fr-FR" sz="1200" b="1" dirty="0" err="1">
                <a:solidFill>
                  <a:schemeClr val="bg1"/>
                </a:solidFill>
                <a:latin typeface="Arial" pitchFamily="34" charset="0"/>
                <a:cs typeface="Arial" pitchFamily="34" charset="0"/>
              </a:rPr>
              <a:t>hair</a:t>
            </a:r>
            <a:r>
              <a:rPr lang="fr-FR" sz="1200" b="1" dirty="0">
                <a:solidFill>
                  <a:schemeClr val="bg1"/>
                </a:solidFill>
                <a:latin typeface="Arial" pitchFamily="34" charset="0"/>
                <a:cs typeface="Arial" pitchFamily="34" charset="0"/>
              </a:rPr>
              <a:t>, </a:t>
            </a:r>
            <a:r>
              <a:rPr lang="fr-FR" sz="1200" b="1" dirty="0" err="1">
                <a:solidFill>
                  <a:schemeClr val="bg1"/>
                </a:solidFill>
                <a:latin typeface="Arial" pitchFamily="34" charset="0"/>
                <a:cs typeface="Arial" pitchFamily="34" charset="0"/>
              </a:rPr>
              <a:t>babylight</a:t>
            </a:r>
            <a:r>
              <a:rPr lang="fr-FR" sz="1200" b="1" dirty="0">
                <a:solidFill>
                  <a:schemeClr val="bg1"/>
                </a:solidFill>
                <a:latin typeface="Arial" pitchFamily="34" charset="0"/>
                <a:cs typeface="Arial" pitchFamily="34" charset="0"/>
              </a:rPr>
              <a:t>, balayage inversé)</a:t>
            </a:r>
          </a:p>
          <a:p>
            <a:pPr algn="ctr"/>
            <a:endParaRPr lang="fr-FR" sz="1600" b="1" dirty="0">
              <a:solidFill>
                <a:schemeClr val="bg1"/>
              </a:solidFill>
              <a:latin typeface="Arial" pitchFamily="34" charset="0"/>
              <a:cs typeface="Arial" pitchFamily="34" charset="0"/>
            </a:endParaRPr>
          </a:p>
          <a:p>
            <a:pPr algn="ctr"/>
            <a:endParaRPr lang="fr-FR" sz="1600" b="1" dirty="0">
              <a:solidFill>
                <a:schemeClr val="bg1"/>
              </a:solidFill>
              <a:latin typeface="Arial" pitchFamily="34" charset="0"/>
              <a:cs typeface="Arial" pitchFamily="34" charset="0"/>
            </a:endParaRPr>
          </a:p>
          <a:p>
            <a:pPr algn="ctr"/>
            <a:r>
              <a:rPr lang="fr-FR" sz="1600" b="1" dirty="0">
                <a:solidFill>
                  <a:schemeClr val="accent4"/>
                </a:solidFill>
                <a:latin typeface="Arial" pitchFamily="34" charset="0"/>
                <a:cs typeface="Arial" pitchFamily="34" charset="0"/>
              </a:rPr>
              <a:t>Marjorie </a:t>
            </a:r>
            <a:r>
              <a:rPr lang="fr-FR" sz="1600" b="1" dirty="0" err="1">
                <a:solidFill>
                  <a:schemeClr val="accent4"/>
                </a:solidFill>
                <a:latin typeface="Arial" pitchFamily="34" charset="0"/>
                <a:cs typeface="Arial" pitchFamily="34" charset="0"/>
              </a:rPr>
              <a:t>Pometti</a:t>
            </a:r>
            <a:r>
              <a:rPr lang="fr-FR" sz="1600" b="1" dirty="0">
                <a:solidFill>
                  <a:schemeClr val="accent4"/>
                </a:solidFill>
                <a:latin typeface="Arial" pitchFamily="34" charset="0"/>
                <a:cs typeface="Arial" pitchFamily="34" charset="0"/>
              </a:rPr>
              <a:t> </a:t>
            </a:r>
          </a:p>
          <a:p>
            <a:pPr algn="ctr"/>
            <a:endParaRPr lang="fr-FR" sz="1600" b="1" dirty="0">
              <a:solidFill>
                <a:schemeClr val="bg1"/>
              </a:solidFill>
              <a:latin typeface="Arial" pitchFamily="34" charset="0"/>
              <a:cs typeface="Arial" pitchFamily="34" charset="0"/>
            </a:endParaRPr>
          </a:p>
          <a:p>
            <a:pPr algn="ctr"/>
            <a:r>
              <a:rPr lang="fr-FR" sz="1200" b="1" dirty="0">
                <a:solidFill>
                  <a:schemeClr val="bg1"/>
                </a:solidFill>
                <a:latin typeface="Arial" pitchFamily="34" charset="0"/>
                <a:cs typeface="Arial" pitchFamily="34" charset="0"/>
              </a:rPr>
              <a:t>280 € net</a:t>
            </a:r>
          </a:p>
          <a:p>
            <a:pPr algn="ctr"/>
            <a:endParaRPr lang="fr-FR" sz="1200" b="1" dirty="0">
              <a:solidFill>
                <a:schemeClr val="bg1"/>
              </a:solidFill>
              <a:latin typeface="Arial" pitchFamily="34" charset="0"/>
              <a:cs typeface="Arial" pitchFamily="34" charset="0"/>
            </a:endParaRPr>
          </a:p>
          <a:p>
            <a:pPr algn="ctr"/>
            <a:r>
              <a:rPr lang="fr-FR" sz="1600" b="1" dirty="0">
                <a:solidFill>
                  <a:schemeClr val="bg1"/>
                </a:solidFill>
                <a:latin typeface="Arial" pitchFamily="34" charset="0"/>
                <a:cs typeface="Arial" pitchFamily="34" charset="0"/>
              </a:rPr>
              <a:t>Lundi 16 Juin</a:t>
            </a:r>
          </a:p>
          <a:p>
            <a:pPr algn="ctr"/>
            <a:endParaRPr lang="fr-FR" sz="1600" b="1" dirty="0">
              <a:solidFill>
                <a:schemeClr val="bg1"/>
              </a:solidFill>
              <a:latin typeface="Arial" pitchFamily="34" charset="0"/>
              <a:cs typeface="Arial" pitchFamily="34" charset="0"/>
            </a:endParaRPr>
          </a:p>
        </p:txBody>
      </p:sp>
      <p:pic>
        <p:nvPicPr>
          <p:cNvPr id="8" name="Picture 2" descr="D:\Desktop\photo presentation.jpg"/>
          <p:cNvPicPr>
            <a:picLocks noChangeAspect="1" noChangeArrowheads="1"/>
          </p:cNvPicPr>
          <p:nvPr/>
        </p:nvPicPr>
        <p:blipFill>
          <a:blip r:embed="rId3" cstate="print"/>
          <a:srcRect l="27936" t="5556" r="13859" b="38889"/>
          <a:stretch>
            <a:fillRect/>
          </a:stretch>
        </p:blipFill>
        <p:spPr bwMode="auto">
          <a:xfrm flipH="1">
            <a:off x="7498227" y="195834"/>
            <a:ext cx="1429006" cy="1360958"/>
          </a:xfrm>
          <a:prstGeom prst="rect">
            <a:avLst/>
          </a:prstGeom>
          <a:ln>
            <a:noFill/>
          </a:ln>
          <a:effectLst>
            <a:softEdge rad="112500"/>
          </a:effectLst>
        </p:spPr>
      </p:pic>
      <p:pic>
        <p:nvPicPr>
          <p:cNvPr id="10" name="Image 9" descr="D:\Downloads\IMG_2444.jpg"/>
          <p:cNvPicPr/>
          <p:nvPr/>
        </p:nvPicPr>
        <p:blipFill>
          <a:blip r:embed="rId4" cstate="print"/>
          <a:srcRect/>
          <a:stretch>
            <a:fillRect/>
          </a:stretch>
        </p:blipFill>
        <p:spPr>
          <a:xfrm>
            <a:off x="323528" y="836712"/>
            <a:ext cx="2051720" cy="2736303"/>
          </a:xfrm>
          <a:prstGeom prst="rect">
            <a:avLst/>
          </a:prstGeom>
          <a:ln>
            <a:noFill/>
          </a:ln>
          <a:effectLst>
            <a:softEdge rad="112500"/>
          </a:effectLst>
        </p:spPr>
      </p:pic>
      <p:pic>
        <p:nvPicPr>
          <p:cNvPr id="12" name="Image 11" descr="D:\Downloads\IMG_2447.jpg"/>
          <p:cNvPicPr/>
          <p:nvPr/>
        </p:nvPicPr>
        <p:blipFill>
          <a:blip r:embed="rId5" cstate="print"/>
          <a:srcRect t="10638" r="5882" b="4255"/>
          <a:stretch>
            <a:fillRect/>
          </a:stretch>
        </p:blipFill>
        <p:spPr>
          <a:xfrm>
            <a:off x="107504" y="3717032"/>
            <a:ext cx="2304256" cy="2880320"/>
          </a:xfrm>
          <a:prstGeom prst="rect">
            <a:avLst/>
          </a:prstGeom>
          <a:ln>
            <a:noFill/>
          </a:ln>
          <a:effectLst>
            <a:softEdge rad="112500"/>
          </a:effectLst>
        </p:spPr>
      </p:pic>
    </p:spTree>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43808" y="2780928"/>
            <a:ext cx="6120680" cy="3600986"/>
          </a:xfrm>
          <a:prstGeom prst="rect">
            <a:avLst/>
          </a:prstGeom>
          <a:solidFill>
            <a:schemeClr val="bg1"/>
          </a:solidFill>
          <a:ln>
            <a:solidFill>
              <a:schemeClr val="tx1"/>
            </a:solidFill>
          </a:ln>
        </p:spPr>
        <p:txBody>
          <a:bodyPr wrap="square" rtlCol="0">
            <a:spAutoFit/>
          </a:bodyPr>
          <a:lstStyle/>
          <a:p>
            <a:pPr fontAlgn="base"/>
            <a:endParaRPr lang="fr-FR" sz="1200" b="1" u="sng" dirty="0">
              <a:latin typeface="Arial" pitchFamily="34" charset="0"/>
              <a:cs typeface="Arial" pitchFamily="34" charset="0"/>
            </a:endParaRPr>
          </a:p>
          <a:p>
            <a:pPr fontAlgn="base"/>
            <a:r>
              <a:rPr lang="fr-FR" sz="1200" b="1" u="sng" dirty="0">
                <a:latin typeface="Arial" pitchFamily="34" charset="0"/>
                <a:cs typeface="Arial" pitchFamily="34" charset="0"/>
              </a:rPr>
              <a:t>Jean Philippe </a:t>
            </a:r>
            <a:r>
              <a:rPr lang="fr-FR" sz="1200" b="1" u="sng" dirty="0" err="1">
                <a:latin typeface="Arial" pitchFamily="34" charset="0"/>
                <a:cs typeface="Arial" pitchFamily="34" charset="0"/>
              </a:rPr>
              <a:t>Pecoraro</a:t>
            </a:r>
            <a:endParaRPr lang="fr-FR" sz="1200" b="1" u="sng" dirty="0">
              <a:latin typeface="Arial" pitchFamily="34" charset="0"/>
              <a:cs typeface="Arial" pitchFamily="34" charset="0"/>
            </a:endParaRPr>
          </a:p>
          <a:p>
            <a:pPr fontAlgn="base"/>
            <a:endParaRPr lang="fr-FR" sz="1200" b="1" u="sng" dirty="0">
              <a:latin typeface="Arial" pitchFamily="34" charset="0"/>
              <a:cs typeface="Arial" pitchFamily="34" charset="0"/>
            </a:endParaRPr>
          </a:p>
          <a:p>
            <a:pPr fontAlgn="base"/>
            <a:r>
              <a:rPr lang="fr-FR" sz="1200" dirty="0">
                <a:latin typeface="Arial" pitchFamily="34" charset="0"/>
                <a:cs typeface="Arial" pitchFamily="34" charset="0"/>
              </a:rPr>
              <a:t>Il est un des membres fondateurs du groupe « Les Coiffeurs du Sud ».</a:t>
            </a:r>
          </a:p>
          <a:p>
            <a:pPr fontAlgn="base"/>
            <a:r>
              <a:rPr lang="fr-FR" sz="1200" dirty="0">
                <a:latin typeface="Arial" pitchFamily="34" charset="0"/>
                <a:cs typeface="Arial" pitchFamily="34" charset="0"/>
              </a:rPr>
              <a:t>Toujours passionné, à la recherche de la nouveauté, fort d’une expérience de plus de quarante ans acquis lors de ses différents trips professionnels. </a:t>
            </a:r>
          </a:p>
          <a:p>
            <a:pPr fontAlgn="base"/>
            <a:r>
              <a:rPr lang="fr-FR" sz="1200" dirty="0">
                <a:latin typeface="Arial" pitchFamily="34" charset="0"/>
                <a:cs typeface="Arial" pitchFamily="34" charset="0"/>
              </a:rPr>
              <a:t>Il est formateur "coupe " depuis plus de 20 ans.</a:t>
            </a:r>
          </a:p>
          <a:p>
            <a:endParaRPr lang="fr-FR" sz="1200" b="1" u="sng" dirty="0">
              <a:latin typeface="Arial" pitchFamily="34" charset="0"/>
              <a:cs typeface="Arial" pitchFamily="34" charset="0"/>
            </a:endParaRPr>
          </a:p>
          <a:p>
            <a:r>
              <a:rPr lang="fr-FR" sz="1200" b="1" u="sng" dirty="0">
                <a:latin typeface="Arial" pitchFamily="34" charset="0"/>
                <a:cs typeface="Arial" pitchFamily="34" charset="0"/>
              </a:rPr>
              <a:t>Programme de formation</a:t>
            </a:r>
          </a:p>
          <a:p>
            <a:endParaRPr lang="fr-FR" sz="1200" b="1" u="sng" dirty="0">
              <a:latin typeface="Arial" pitchFamily="34" charset="0"/>
              <a:cs typeface="Arial" pitchFamily="34" charset="0"/>
            </a:endParaRPr>
          </a:p>
          <a:p>
            <a:r>
              <a:rPr lang="fr-FR" sz="1200" dirty="0">
                <a:latin typeface="Arial" pitchFamily="34" charset="0"/>
                <a:cs typeface="Arial" pitchFamily="34" charset="0"/>
              </a:rPr>
              <a:t>Le but de sa formation est de rendre le stagiaire autonome.</a:t>
            </a:r>
          </a:p>
          <a:p>
            <a:r>
              <a:rPr lang="fr-FR" sz="1200" dirty="0">
                <a:latin typeface="Arial" pitchFamily="34" charset="0"/>
                <a:cs typeface="Arial" pitchFamily="34" charset="0"/>
              </a:rPr>
              <a:t>Formation technique complète.</a:t>
            </a:r>
          </a:p>
          <a:p>
            <a:r>
              <a:rPr lang="fr-FR" sz="1200" dirty="0">
                <a:latin typeface="Arial" pitchFamily="34" charset="0"/>
                <a:cs typeface="Arial" pitchFamily="34" charset="0"/>
              </a:rPr>
              <a:t>Le stagiaire qui aura suivi la formation, aura une meilleure compréhension du processus de coupe, et de ce fait, une meilleure confiance en lui, et pourra ainsi mieux répondre aux besoins et désirs de la clientèle.</a:t>
            </a:r>
          </a:p>
          <a:p>
            <a:r>
              <a:rPr lang="fr-FR" sz="1200" dirty="0">
                <a:latin typeface="Arial" pitchFamily="34" charset="0"/>
                <a:cs typeface="Arial" pitchFamily="34" charset="0"/>
              </a:rPr>
              <a:t>Détails de toutes les techniques de construction. </a:t>
            </a:r>
          </a:p>
          <a:p>
            <a:r>
              <a:rPr lang="fr-FR" sz="1200" dirty="0">
                <a:latin typeface="Arial" pitchFamily="34" charset="0"/>
                <a:cs typeface="Arial" pitchFamily="34" charset="0"/>
              </a:rPr>
              <a:t>Le but étant une bonne compréhension de ces techniques.</a:t>
            </a:r>
          </a:p>
          <a:p>
            <a:r>
              <a:rPr lang="fr-FR" sz="1200" dirty="0">
                <a:latin typeface="Arial" pitchFamily="34" charset="0"/>
                <a:cs typeface="Arial" pitchFamily="34" charset="0"/>
              </a:rPr>
              <a:t>Revoir les fondamentaux de coupes.</a:t>
            </a:r>
          </a:p>
          <a:p>
            <a:endParaRPr lang="fr-FR" sz="1200" dirty="0">
              <a:latin typeface="Arial" pitchFamily="34" charset="0"/>
              <a:cs typeface="Arial" pitchFamily="34" charset="0"/>
            </a:endParaRPr>
          </a:p>
        </p:txBody>
      </p:sp>
      <p:sp>
        <p:nvSpPr>
          <p:cNvPr id="10" name="AutoShape 2" descr="RÃÂ©sultat de recherche d'images pour &quot;david katchadouria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1" name="AutoShape 4" descr="RÃÂ©sultat de recherche d'images pour &quot;david katchadouria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49154" name="AutoShape 2" descr="https://attachment.outlook.live.net/owa/MSA%3Amuriel.dalla-costa%40hotmail.fr/service.svc/s/GetAttachmentThumbnail?id=AQMkADAwATZiZmYAZC1jODNmLTJjNTgtMDACLTAwCgBGAAAD6ytPnuv4LE6q3CGOz3R0AHsHADiv5444FK1Nqsnuasjp124AAAIBDAAAADiv5444FK1Nqsnuasjp124ABGdfbCQAAAABEgAQACv3zpOHQt9Lgw9YQKP8gUQ%3D&amp;thumbnailType=2&amp;isc=1&amp;token=eyJhbGciOiJSUzI1NiIsImtpZCI6IjMwODE3OUNFNUY0QjUyRTc4QjJEQjg5NjZCQUY0RUNDMzcyN0FFRUUiLCJ0eXAiOiJKV1QiLCJ4NXQiOiJNSUY1emw5TFV1ZUxMYmlXYTY5T3pEY25ydTQifQ.eyJvcmlnaW4iOiJodHRwczovL291dGxvb2subGl2ZS5jb20iLCJ1YyI6IjZlYTBkZmJkM2VjZjQ4ZTBiY2NjMTNlODU4NmUzZTJkIiwidmVyIjoiRXhjaGFuZ2UuQ2FsbGJhY2suVjEiLCJhcHBjdHhzZW5kZXIiOiJPd2FEb3dubG9hZEA4NGRmOWU3Zi1lOWY2LTQwYWYtYjQzNS1hYWFhYWFhYWFhYWEiLCJpc3NyaW5nIjoiV1ciLCJhcHBjdHgiOiJ7XCJtc2V4Y2hwcm90XCI6XCJvd2FcIixcInB1aWRcIjpcIjE4OTk5NDY1Njc0NzgzNjBcIixcInNjb3BlXCI6XCJPd2FEb3dubG9hZFwiLFwib2lkXCI6XCIwMDA2YmZmZC1jODNmLTJjNTgtMDAwMC0wMDAwMDAwMDAwMDBcIixcInByaW1hcnlzaWRcIjpcIlMtMS0yODI3LTQ0MjM2NS0zMzU5NTgzMzIwXCJ9IiwibmJmIjoxNjIxMzYyOTU2LCJleHAiOjE2MjEzNjM1NTYsImlzcyI6IjAwMDAwMDAyLTAwMDAtMGZmMS1jZTAwLTAwMDAwMDAwMDAwMEA4NGRmOWU3Zi1lOWY2LTQwYWYtYjQzNS1hYWFhYWFhYWFhYWEiLCJhdWQiOiIwMDAwMDAwMi0wMDAwLTBmZjEtY2UwMC0wMDAwMDAwMDAwMDAvYXR0YWNobWVudC5vdXRsb29rLmxpdmUubmV0QDg0ZGY5ZTdmLWU5ZjYtNDBhZi1iNDM1LWFhYWFhYWFhYWFhYSIsImhhcHAiOiJvd2EifQ.TJzn-bA4C167jU-vEL3crPmksW783QJpgkHPtzG9638bitajguhP6UF5X-fpkOtmdrCdCsmLuyLRueFe4kPS9275cBPURD6_-kSfLUy3TVKIm1EZNxJoPkCIdAAIbWaCr6ogA-Zo1rz5qc2oFA4_Dr8NVgs4vBspibMfEPeNehqFyrCxaAMFS9H08S_aOPrzLAb7uoIRaOtGMtPhz9rePyx82QPUqRsHAKOrZxJDEHhMWal5sAoN7tLd6w0-aFhkC7dn4agN7RmPQAyfCekSFiB9yu2WKCOcMxT5W7N2VHG6uudF9U4iG4U76eKl2_O6oL-K6Y1xm6xVyQmaHMgXOQ&amp;X-OWA-CANARY=ZBJU00UopkW5i2jacPc5NVASLMkrGtkYGP94AyOQA_7yVpQngzoPJ-lXZUDKdsD4eh4DC9yGTEo.&amp;owa=outlook.live.com&amp;scriptVer=20210517003.01&amp;animation=tru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49156" name="AutoShape 4" descr="https://attachment.outlook.live.net/owa/MSA%3Amuriel.dalla-costa%40hotmail.fr/service.svc/s/GetAttachmentThumbnail?id=AQMkADAwATZiZmYAZC1jODNmLTJjNTgtMDACLTAwCgBGAAAD6ytPnuv4LE6q3CGOz3R0AHsHADiv5444FK1Nqsnuasjp124AAAIBDAAAADiv5444FK1Nqsnuasjp124ABGdfbCQAAAABEgAQACv3zpOHQt9Lgw9YQKP8gUQ%3D&amp;thumbnailType=2&amp;isc=1&amp;token=eyJhbGciOiJSUzI1NiIsImtpZCI6IjMwODE3OUNFNUY0QjUyRTc4QjJEQjg5NjZCQUY0RUNDMzcyN0FFRUUiLCJ0eXAiOiJKV1QiLCJ4NXQiOiJNSUY1emw5TFV1ZUxMYmlXYTY5T3pEY25ydTQifQ.eyJvcmlnaW4iOiJodHRwczovL291dGxvb2subGl2ZS5jb20iLCJ1YyI6IjZlYTBkZmJkM2VjZjQ4ZTBiY2NjMTNlODU4NmUzZTJkIiwidmVyIjoiRXhjaGFuZ2UuQ2FsbGJhY2suVjEiLCJhcHBjdHhzZW5kZXIiOiJPd2FEb3dubG9hZEA4NGRmOWU3Zi1lOWY2LTQwYWYtYjQzNS1hYWFhYWFhYWFhYWEiLCJpc3NyaW5nIjoiV1ciLCJhcHBjdHgiOiJ7XCJtc2V4Y2hwcm90XCI6XCJvd2FcIixcInB1aWRcIjpcIjE4OTk5NDY1Njc0NzgzNjBcIixcInNjb3BlXCI6XCJPd2FEb3dubG9hZFwiLFwib2lkXCI6XCIwMDA2YmZmZC1jODNmLTJjNTgtMDAwMC0wMDAwMDAwMDAwMDBcIixcInByaW1hcnlzaWRcIjpcIlMtMS0yODI3LTQ0MjM2NS0zMzU5NTgzMzIwXCJ9IiwibmJmIjoxNjIxMzYyOTU2LCJleHAiOjE2MjEzNjM1NTYsImlzcyI6IjAwMDAwMDAyLTAwMDAtMGZmMS1jZTAwLTAwMDAwMDAwMDAwMEA4NGRmOWU3Zi1lOWY2LTQwYWYtYjQzNS1hYWFhYWFhYWFhYWEiLCJhdWQiOiIwMDAwMDAwMi0wMDAwLTBmZjEtY2UwMC0wMDAwMDAwMDAwMDAvYXR0YWNobWVudC5vdXRsb29rLmxpdmUubmV0QDg0ZGY5ZTdmLWU5ZjYtNDBhZi1iNDM1LWFhYWFhYWFhYWFhYSIsImhhcHAiOiJvd2EifQ.TJzn-bA4C167jU-vEL3crPmksW783QJpgkHPtzG9638bitajguhP6UF5X-fpkOtmdrCdCsmLuyLRueFe4kPS9275cBPURD6_-kSfLUy3TVKIm1EZNxJoPkCIdAAIbWaCr6ogA-Zo1rz5qc2oFA4_Dr8NVgs4vBspibMfEPeNehqFyrCxaAMFS9H08S_aOPrzLAb7uoIRaOtGMtPhz9rePyx82QPUqRsHAKOrZxJDEHhMWal5sAoN7tLd6w0-aFhkC7dn4agN7RmPQAyfCekSFiB9yu2WKCOcMxT5W7N2VHG6uudF9U4iG4U76eKl2_O6oL-K6Y1xm6xVyQmaHMgXOQ&amp;X-OWA-CANARY=ZBJU00UopkW5i2jacPc5NVASLMkrGtkYGP94AyOQA_7yVpQngzoPJ-lXZUDKdsD4eh4DC9yGTEo.&amp;owa=outlook.live.com&amp;scriptVer=20210517003.01&amp;animation=tru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49158" name="AutoShape 6" descr="https://attachment.outlook.live.net/owa/MSA%3Amuriel.dalla-costa%40hotmail.fr/service.svc/s/GetAttachmentThumbnail?id=AQMkADAwATZiZmYAZC1jODNmLTJjNTgtMDACLTAwCgBGAAAD6ytPnuv4LE6q3CGOz3R0AHsHADiv5444FK1Nqsnuasjp124AAAIBDAAAADiv5444FK1Nqsnuasjp124ABGdfbCQAAAABEgAQACv3zpOHQt9Lgw9YQKP8gUQ%3D&amp;thumbnailType=2&amp;isc=1&amp;token=eyJhbGciOiJSUzI1NiIsImtpZCI6IjMwODE3OUNFNUY0QjUyRTc4QjJEQjg5NjZCQUY0RUNDMzcyN0FFRUUiLCJ0eXAiOiJKV1QiLCJ4NXQiOiJNSUY1emw5TFV1ZUxMYmlXYTY5T3pEY25ydTQifQ.eyJvcmlnaW4iOiJodHRwczovL291dGxvb2subGl2ZS5jb20iLCJ1YyI6IjZlYTBkZmJkM2VjZjQ4ZTBiY2NjMTNlODU4NmUzZTJkIiwidmVyIjoiRXhjaGFuZ2UuQ2FsbGJhY2suVjEiLCJhcHBjdHhzZW5kZXIiOiJPd2FEb3dubG9hZEA4NGRmOWU3Zi1lOWY2LTQwYWYtYjQzNS1hYWFhYWFhYWFhYWEiLCJpc3NyaW5nIjoiV1ciLCJhcHBjdHgiOiJ7XCJtc2V4Y2hwcm90XCI6XCJvd2FcIixcInB1aWRcIjpcIjE4OTk5NDY1Njc0NzgzNjBcIixcInNjb3BlXCI6XCJPd2FEb3dubG9hZFwiLFwib2lkXCI6XCIwMDA2YmZmZC1jODNmLTJjNTgtMDAwMC0wMDAwMDAwMDAwMDBcIixcInByaW1hcnlzaWRcIjpcIlMtMS0yODI3LTQ0MjM2NS0zMzU5NTgzMzIwXCJ9IiwibmJmIjoxNjIxMzYyOTU2LCJleHAiOjE2MjEzNjM1NTYsImlzcyI6IjAwMDAwMDAyLTAwMDAtMGZmMS1jZTAwLTAwMDAwMDAwMDAwMEA4NGRmOWU3Zi1lOWY2LTQwYWYtYjQzNS1hYWFhYWFhYWFhYWEiLCJhdWQiOiIwMDAwMDAwMi0wMDAwLTBmZjEtY2UwMC0wMDAwMDAwMDAwMDAvYXR0YWNobWVudC5vdXRsb29rLmxpdmUubmV0QDg0ZGY5ZTdmLWU5ZjYtNDBhZi1iNDM1LWFhYWFhYWFhYWFhYSIsImhhcHAiOiJvd2EifQ.TJzn-bA4C167jU-vEL3crPmksW783QJpgkHPtzG9638bitajguhP6UF5X-fpkOtmdrCdCsmLuyLRueFe4kPS9275cBPURD6_-kSfLUy3TVKIm1EZNxJoPkCIdAAIbWaCr6ogA-Zo1rz5qc2oFA4_Dr8NVgs4vBspibMfEPeNehqFyrCxaAMFS9H08S_aOPrzLAb7uoIRaOtGMtPhz9rePyx82QPUqRsHAKOrZxJDEHhMWal5sAoN7tLd6w0-aFhkC7dn4agN7RmPQAyfCekSFiB9yu2WKCOcMxT5W7N2VHG6uudF9U4iG4U76eKl2_O6oL-K6Y1xm6xVyQmaHMgXOQ&amp;X-OWA-CANARY=ZBJU00UopkW5i2jacPc5NVASLMkrGtkYGP94AyOQA_7yVpQngzoPJ-lXZUDKdsD4eh4DC9yGTEo.&amp;owa=outlook.live.com&amp;scriptVer=20210517003.01&amp;animation=tru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4" name="Rectangle 13"/>
          <p:cNvSpPr/>
          <p:nvPr/>
        </p:nvSpPr>
        <p:spPr>
          <a:xfrm>
            <a:off x="2843808" y="260648"/>
            <a:ext cx="4464496" cy="2185214"/>
          </a:xfrm>
          <a:prstGeom prst="rect">
            <a:avLst/>
          </a:prstGeom>
        </p:spPr>
        <p:txBody>
          <a:bodyPr wrap="square">
            <a:spAutoFit/>
          </a:bodyPr>
          <a:lstStyle/>
          <a:p>
            <a:pPr algn="ctr"/>
            <a:r>
              <a:rPr lang="fr-FR" sz="1600" b="1" dirty="0">
                <a:solidFill>
                  <a:schemeClr val="bg1"/>
                </a:solidFill>
                <a:latin typeface="Arial" pitchFamily="34" charset="0"/>
                <a:cs typeface="Arial" pitchFamily="34" charset="0"/>
              </a:rPr>
              <a:t>COUPE FEMME</a:t>
            </a:r>
          </a:p>
          <a:p>
            <a:pPr algn="ctr"/>
            <a:r>
              <a:rPr lang="fr-FR" sz="1600" b="1" dirty="0">
                <a:solidFill>
                  <a:schemeClr val="bg1"/>
                </a:solidFill>
              </a:rPr>
              <a:t> </a:t>
            </a:r>
            <a:r>
              <a:rPr lang="fr-FR" sz="1200" b="1" dirty="0">
                <a:solidFill>
                  <a:schemeClr val="bg1"/>
                </a:solidFill>
                <a:latin typeface="Arial" pitchFamily="34" charset="0"/>
                <a:cs typeface="Arial" pitchFamily="34" charset="0"/>
              </a:rPr>
              <a:t> Les techniques de coupes sous toutes leurs formes </a:t>
            </a:r>
            <a:endParaRPr lang="fr-FR" sz="1200" dirty="0">
              <a:solidFill>
                <a:schemeClr val="bg1"/>
              </a:solidFill>
              <a:latin typeface="Arial" pitchFamily="34" charset="0"/>
              <a:cs typeface="Arial" pitchFamily="34" charset="0"/>
            </a:endParaRPr>
          </a:p>
          <a:p>
            <a:pPr algn="ctr"/>
            <a:endParaRPr lang="fr-FR" sz="1600" b="1" dirty="0">
              <a:solidFill>
                <a:schemeClr val="bg1"/>
              </a:solidFill>
              <a:latin typeface="Arial" pitchFamily="34" charset="0"/>
              <a:cs typeface="Arial" pitchFamily="34" charset="0"/>
            </a:endParaRPr>
          </a:p>
          <a:p>
            <a:pPr algn="ctr"/>
            <a:endParaRPr lang="fr-FR" sz="1600" b="1" dirty="0">
              <a:solidFill>
                <a:schemeClr val="bg1"/>
              </a:solidFill>
              <a:latin typeface="Arial" pitchFamily="34" charset="0"/>
              <a:cs typeface="Arial" pitchFamily="34" charset="0"/>
            </a:endParaRPr>
          </a:p>
          <a:p>
            <a:pPr algn="ctr"/>
            <a:r>
              <a:rPr lang="fr-FR" sz="1600" b="1" dirty="0">
                <a:solidFill>
                  <a:schemeClr val="tx2"/>
                </a:solidFill>
                <a:latin typeface="Arial" pitchFamily="34" charset="0"/>
                <a:cs typeface="Arial" pitchFamily="34" charset="0"/>
              </a:rPr>
              <a:t> </a:t>
            </a:r>
            <a:r>
              <a:rPr lang="fr-FR" sz="1600" b="1" dirty="0">
                <a:solidFill>
                  <a:schemeClr val="accent4"/>
                </a:solidFill>
                <a:latin typeface="Arial" pitchFamily="34" charset="0"/>
                <a:cs typeface="Arial" pitchFamily="34" charset="0"/>
              </a:rPr>
              <a:t>Jean Philippe </a:t>
            </a:r>
            <a:r>
              <a:rPr lang="fr-FR" sz="1600" b="1" dirty="0" err="1">
                <a:solidFill>
                  <a:schemeClr val="accent4"/>
                </a:solidFill>
                <a:latin typeface="Arial" pitchFamily="34" charset="0"/>
                <a:cs typeface="Arial" pitchFamily="34" charset="0"/>
              </a:rPr>
              <a:t>Pecoraro</a:t>
            </a:r>
            <a:endParaRPr lang="fr-FR" sz="1600" b="1" dirty="0">
              <a:solidFill>
                <a:schemeClr val="accent4"/>
              </a:solidFill>
              <a:latin typeface="Arial" pitchFamily="34" charset="0"/>
              <a:cs typeface="Arial" pitchFamily="34" charset="0"/>
            </a:endParaRPr>
          </a:p>
          <a:p>
            <a:pPr algn="ctr"/>
            <a:endParaRPr lang="fr-FR" sz="1600" b="1" dirty="0">
              <a:solidFill>
                <a:schemeClr val="bg1"/>
              </a:solidFill>
              <a:latin typeface="Arial" pitchFamily="34" charset="0"/>
              <a:cs typeface="Arial" pitchFamily="34" charset="0"/>
            </a:endParaRPr>
          </a:p>
          <a:p>
            <a:pPr algn="ctr"/>
            <a:r>
              <a:rPr lang="fr-FR" sz="1200" b="1" dirty="0">
                <a:solidFill>
                  <a:schemeClr val="bg1"/>
                </a:solidFill>
                <a:latin typeface="Arial" pitchFamily="34" charset="0"/>
                <a:cs typeface="Arial" pitchFamily="34" charset="0"/>
              </a:rPr>
              <a:t>330 € net (tête d’étude comprise)</a:t>
            </a:r>
          </a:p>
          <a:p>
            <a:pPr algn="ctr"/>
            <a:endParaRPr lang="fr-FR" sz="1200" b="1" dirty="0">
              <a:solidFill>
                <a:schemeClr val="bg1"/>
              </a:solidFill>
              <a:latin typeface="Arial" pitchFamily="34" charset="0"/>
              <a:cs typeface="Arial" pitchFamily="34" charset="0"/>
            </a:endParaRPr>
          </a:p>
          <a:p>
            <a:pPr algn="ctr"/>
            <a:r>
              <a:rPr lang="fr-FR" sz="1600" b="1" dirty="0">
                <a:solidFill>
                  <a:schemeClr val="bg1"/>
                </a:solidFill>
                <a:latin typeface="Arial" pitchFamily="34" charset="0"/>
                <a:cs typeface="Arial" pitchFamily="34" charset="0"/>
              </a:rPr>
              <a:t>lundi 23 Juin </a:t>
            </a:r>
          </a:p>
        </p:txBody>
      </p:sp>
      <p:pic>
        <p:nvPicPr>
          <p:cNvPr id="13" name="Image 12" descr="D:\Desktop\JEANPHLIPPE PACORARO\image2.jpeg"/>
          <p:cNvPicPr/>
          <p:nvPr/>
        </p:nvPicPr>
        <p:blipFill>
          <a:blip r:embed="rId3" cstate="print"/>
          <a:srcRect/>
          <a:stretch>
            <a:fillRect/>
          </a:stretch>
        </p:blipFill>
        <p:spPr bwMode="auto">
          <a:xfrm>
            <a:off x="179512" y="980728"/>
            <a:ext cx="2088232" cy="2304256"/>
          </a:xfrm>
          <a:prstGeom prst="rect">
            <a:avLst/>
          </a:prstGeom>
          <a:ln>
            <a:noFill/>
          </a:ln>
          <a:effectLst>
            <a:softEdge rad="112500"/>
          </a:effectLst>
        </p:spPr>
      </p:pic>
      <p:pic>
        <p:nvPicPr>
          <p:cNvPr id="15" name="Image 14" descr="D:\Desktop\JEANPHLIPPE PACORARO\image0.jpeg"/>
          <p:cNvPicPr/>
          <p:nvPr/>
        </p:nvPicPr>
        <p:blipFill>
          <a:blip r:embed="rId4" cstate="print"/>
          <a:srcRect/>
          <a:stretch>
            <a:fillRect/>
          </a:stretch>
        </p:blipFill>
        <p:spPr bwMode="auto">
          <a:xfrm>
            <a:off x="251520" y="3933056"/>
            <a:ext cx="2153343" cy="2590800"/>
          </a:xfrm>
          <a:prstGeom prst="rect">
            <a:avLst/>
          </a:prstGeom>
          <a:ln>
            <a:noFill/>
          </a:ln>
          <a:effectLst>
            <a:softEdge rad="112500"/>
          </a:effectLst>
        </p:spPr>
      </p:pic>
      <p:sp>
        <p:nvSpPr>
          <p:cNvPr id="69635" name="AutoShape 3" descr="image0.jpe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69636" name="Picture 4"/>
          <p:cNvPicPr>
            <a:picLocks noChangeAspect="1" noChangeArrowheads="1"/>
          </p:cNvPicPr>
          <p:nvPr/>
        </p:nvPicPr>
        <p:blipFill>
          <a:blip r:embed="rId5" cstate="print"/>
          <a:srcRect/>
          <a:stretch>
            <a:fillRect/>
          </a:stretch>
        </p:blipFill>
        <p:spPr bwMode="auto">
          <a:xfrm>
            <a:off x="7415808" y="0"/>
            <a:ext cx="1728192" cy="17281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736304" y="5210248"/>
            <a:ext cx="6300192" cy="1569660"/>
          </a:xfrm>
          <a:prstGeom prst="rect">
            <a:avLst/>
          </a:prstGeom>
          <a:solidFill>
            <a:schemeClr val="bg1"/>
          </a:solidFill>
          <a:ln>
            <a:solidFill>
              <a:schemeClr val="tx1"/>
            </a:solidFill>
          </a:ln>
        </p:spPr>
        <p:txBody>
          <a:bodyPr wrap="square" rtlCol="0">
            <a:spAutoFit/>
          </a:bodyPr>
          <a:lstStyle/>
          <a:p>
            <a:pPr algn="ctr" fontAlgn="base"/>
            <a:endParaRPr lang="fr-FR" sz="1200" b="1" dirty="0">
              <a:latin typeface="Arial" pitchFamily="34" charset="0"/>
              <a:cs typeface="Arial" pitchFamily="34" charset="0"/>
            </a:endParaRPr>
          </a:p>
          <a:p>
            <a:pPr algn="ctr" fontAlgn="base"/>
            <a:r>
              <a:rPr lang="fr-FR" sz="1200" b="1" dirty="0">
                <a:latin typeface="Arial" pitchFamily="34" charset="0"/>
                <a:cs typeface="Arial" pitchFamily="34" charset="0"/>
              </a:rPr>
              <a:t>UNIVERSITÉ D’ÉTÉ DE LA COIFFURE </a:t>
            </a:r>
          </a:p>
          <a:p>
            <a:pPr algn="ctr" fontAlgn="base"/>
            <a:r>
              <a:rPr lang="fr-FR" sz="1200" b="1" dirty="0">
                <a:latin typeface="Arial" pitchFamily="34" charset="0"/>
                <a:cs typeface="Arial" pitchFamily="34" charset="0"/>
              </a:rPr>
              <a:t>Séminaire Master Class / CBM 2.0 à The Camp Aix en Provence </a:t>
            </a:r>
          </a:p>
          <a:p>
            <a:pPr algn="ctr" fontAlgn="base"/>
            <a:endParaRPr lang="fr-FR" sz="1200" b="1" dirty="0">
              <a:latin typeface="Arial" pitchFamily="34" charset="0"/>
              <a:cs typeface="Arial" pitchFamily="34" charset="0"/>
            </a:endParaRPr>
          </a:p>
          <a:p>
            <a:pPr algn="ctr" fontAlgn="base"/>
            <a:r>
              <a:rPr lang="fr-FR" sz="1200" b="1" dirty="0">
                <a:latin typeface="Arial" pitchFamily="34" charset="0"/>
                <a:cs typeface="Arial" pitchFamily="34" charset="0"/>
              </a:rPr>
              <a:t>Formations, </a:t>
            </a:r>
            <a:r>
              <a:rPr lang="fr-FR" sz="1200" b="1" dirty="0" err="1">
                <a:latin typeface="Arial" pitchFamily="34" charset="0"/>
                <a:cs typeface="Arial" pitchFamily="34" charset="0"/>
              </a:rPr>
              <a:t>Workshows</a:t>
            </a:r>
            <a:r>
              <a:rPr lang="fr-FR" sz="1200" b="1" dirty="0">
                <a:latin typeface="Arial" pitchFamily="34" charset="0"/>
                <a:cs typeface="Arial" pitchFamily="34" charset="0"/>
              </a:rPr>
              <a:t>, Conférences, Expo Village des marques…</a:t>
            </a:r>
            <a:endParaRPr lang="fr-FR" sz="1200" dirty="0">
              <a:latin typeface="Arial" pitchFamily="34" charset="0"/>
              <a:cs typeface="Arial" pitchFamily="34" charset="0"/>
            </a:endParaRPr>
          </a:p>
          <a:p>
            <a:pPr algn="ctr" fontAlgn="base"/>
            <a:r>
              <a:rPr lang="fr-FR" sz="1200" dirty="0">
                <a:latin typeface="Arial" pitchFamily="34" charset="0"/>
                <a:cs typeface="Arial" pitchFamily="34" charset="0"/>
              </a:rPr>
              <a:t>avec </a:t>
            </a:r>
            <a:r>
              <a:rPr lang="fr-FR" sz="1200" dirty="0" err="1">
                <a:latin typeface="Arial" pitchFamily="34" charset="0"/>
                <a:cs typeface="Arial" pitchFamily="34" charset="0"/>
              </a:rPr>
              <a:t>Béata</a:t>
            </a:r>
            <a:r>
              <a:rPr lang="fr-FR" sz="1200" dirty="0">
                <a:latin typeface="Arial" pitchFamily="34" charset="0"/>
                <a:cs typeface="Arial" pitchFamily="34" charset="0"/>
              </a:rPr>
              <a:t> Bourillon, Stéphane </a:t>
            </a:r>
            <a:r>
              <a:rPr lang="fr-FR" sz="1200" dirty="0" err="1">
                <a:latin typeface="Arial" pitchFamily="34" charset="0"/>
                <a:cs typeface="Arial" pitchFamily="34" charset="0"/>
              </a:rPr>
              <a:t>Amaru</a:t>
            </a:r>
            <a:r>
              <a:rPr lang="fr-FR" sz="1200" dirty="0">
                <a:latin typeface="Arial" pitchFamily="34" charset="0"/>
                <a:cs typeface="Arial" pitchFamily="34" charset="0"/>
              </a:rPr>
              <a:t>, Christophe Pujol, Jean-Christophe Robelot, Stevens </a:t>
            </a:r>
            <a:r>
              <a:rPr lang="fr-FR" sz="1200" dirty="0" err="1">
                <a:latin typeface="Arial" pitchFamily="34" charset="0"/>
                <a:cs typeface="Arial" pitchFamily="34" charset="0"/>
              </a:rPr>
              <a:t>Outh</a:t>
            </a:r>
            <a:r>
              <a:rPr lang="fr-FR" sz="1200" dirty="0">
                <a:latin typeface="Arial" pitchFamily="34" charset="0"/>
                <a:cs typeface="Arial" pitchFamily="34" charset="0"/>
              </a:rPr>
              <a:t>, Jean-Romain Juanico, K-Shu…</a:t>
            </a:r>
          </a:p>
          <a:p>
            <a:pPr fontAlgn="base"/>
            <a:endParaRPr lang="fr-FR" sz="1200" dirty="0">
              <a:latin typeface="Arial" pitchFamily="34" charset="0"/>
              <a:cs typeface="Arial" pitchFamily="34" charset="0"/>
            </a:endParaRPr>
          </a:p>
        </p:txBody>
      </p:sp>
      <p:sp>
        <p:nvSpPr>
          <p:cNvPr id="10" name="AutoShape 2" descr="RÃÂ©sultat de recherche d'images pour &quot;david katchadouria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1" name="AutoShape 4" descr="RÃÂ©sultat de recherche d'images pour &quot;david katchadouria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49154" name="AutoShape 2" descr="https://attachment.outlook.live.net/owa/MSA%3Amuriel.dalla-costa%40hotmail.fr/service.svc/s/GetAttachmentThumbnail?id=AQMkADAwATZiZmYAZC1jODNmLTJjNTgtMDACLTAwCgBGAAAD6ytPnuv4LE6q3CGOz3R0AHsHADiv5444FK1Nqsnuasjp124AAAIBDAAAADiv5444FK1Nqsnuasjp124ABGdfbCQAAAABEgAQACv3zpOHQt9Lgw9YQKP8gUQ%3D&amp;thumbnailType=2&amp;isc=1&amp;token=eyJhbGciOiJSUzI1NiIsImtpZCI6IjMwODE3OUNFNUY0QjUyRTc4QjJEQjg5NjZCQUY0RUNDMzcyN0FFRUUiLCJ0eXAiOiJKV1QiLCJ4NXQiOiJNSUY1emw5TFV1ZUxMYmlXYTY5T3pEY25ydTQifQ.eyJvcmlnaW4iOiJodHRwczovL291dGxvb2subGl2ZS5jb20iLCJ1YyI6IjZlYTBkZmJkM2VjZjQ4ZTBiY2NjMTNlODU4NmUzZTJkIiwidmVyIjoiRXhjaGFuZ2UuQ2FsbGJhY2suVjEiLCJhcHBjdHhzZW5kZXIiOiJPd2FEb3dubG9hZEA4NGRmOWU3Zi1lOWY2LTQwYWYtYjQzNS1hYWFhYWFhYWFhYWEiLCJpc3NyaW5nIjoiV1ciLCJhcHBjdHgiOiJ7XCJtc2V4Y2hwcm90XCI6XCJvd2FcIixcInB1aWRcIjpcIjE4OTk5NDY1Njc0NzgzNjBcIixcInNjb3BlXCI6XCJPd2FEb3dubG9hZFwiLFwib2lkXCI6XCIwMDA2YmZmZC1jODNmLTJjNTgtMDAwMC0wMDAwMDAwMDAwMDBcIixcInByaW1hcnlzaWRcIjpcIlMtMS0yODI3LTQ0MjM2NS0zMzU5NTgzMzIwXCJ9IiwibmJmIjoxNjIxMzYyOTU2LCJleHAiOjE2MjEzNjM1NTYsImlzcyI6IjAwMDAwMDAyLTAwMDAtMGZmMS1jZTAwLTAwMDAwMDAwMDAwMEA4NGRmOWU3Zi1lOWY2LTQwYWYtYjQzNS1hYWFhYWFhYWFhYWEiLCJhdWQiOiIwMDAwMDAwMi0wMDAwLTBmZjEtY2UwMC0wMDAwMDAwMDAwMDAvYXR0YWNobWVudC5vdXRsb29rLmxpdmUubmV0QDg0ZGY5ZTdmLWU5ZjYtNDBhZi1iNDM1LWFhYWFhYWFhYWFhYSIsImhhcHAiOiJvd2EifQ.TJzn-bA4C167jU-vEL3crPmksW783QJpgkHPtzG9638bitajguhP6UF5X-fpkOtmdrCdCsmLuyLRueFe4kPS9275cBPURD6_-kSfLUy3TVKIm1EZNxJoPkCIdAAIbWaCr6ogA-Zo1rz5qc2oFA4_Dr8NVgs4vBspibMfEPeNehqFyrCxaAMFS9H08S_aOPrzLAb7uoIRaOtGMtPhz9rePyx82QPUqRsHAKOrZxJDEHhMWal5sAoN7tLd6w0-aFhkC7dn4agN7RmPQAyfCekSFiB9yu2WKCOcMxT5W7N2VHG6uudF9U4iG4U76eKl2_O6oL-K6Y1xm6xVyQmaHMgXOQ&amp;X-OWA-CANARY=ZBJU00UopkW5i2jacPc5NVASLMkrGtkYGP94AyOQA_7yVpQngzoPJ-lXZUDKdsD4eh4DC9yGTEo.&amp;owa=outlook.live.com&amp;scriptVer=20210517003.01&amp;animation=tru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49156" name="AutoShape 4" descr="https://attachment.outlook.live.net/owa/MSA%3Amuriel.dalla-costa%40hotmail.fr/service.svc/s/GetAttachmentThumbnail?id=AQMkADAwATZiZmYAZC1jODNmLTJjNTgtMDACLTAwCgBGAAAD6ytPnuv4LE6q3CGOz3R0AHsHADiv5444FK1Nqsnuasjp124AAAIBDAAAADiv5444FK1Nqsnuasjp124ABGdfbCQAAAABEgAQACv3zpOHQt9Lgw9YQKP8gUQ%3D&amp;thumbnailType=2&amp;isc=1&amp;token=eyJhbGciOiJSUzI1NiIsImtpZCI6IjMwODE3OUNFNUY0QjUyRTc4QjJEQjg5NjZCQUY0RUNDMzcyN0FFRUUiLCJ0eXAiOiJKV1QiLCJ4NXQiOiJNSUY1emw5TFV1ZUxMYmlXYTY5T3pEY25ydTQifQ.eyJvcmlnaW4iOiJodHRwczovL291dGxvb2subGl2ZS5jb20iLCJ1YyI6IjZlYTBkZmJkM2VjZjQ4ZTBiY2NjMTNlODU4NmUzZTJkIiwidmVyIjoiRXhjaGFuZ2UuQ2FsbGJhY2suVjEiLCJhcHBjdHhzZW5kZXIiOiJPd2FEb3dubG9hZEA4NGRmOWU3Zi1lOWY2LTQwYWYtYjQzNS1hYWFhYWFhYWFhYWEiLCJpc3NyaW5nIjoiV1ciLCJhcHBjdHgiOiJ7XCJtc2V4Y2hwcm90XCI6XCJvd2FcIixcInB1aWRcIjpcIjE4OTk5NDY1Njc0NzgzNjBcIixcInNjb3BlXCI6XCJPd2FEb3dubG9hZFwiLFwib2lkXCI6XCIwMDA2YmZmZC1jODNmLTJjNTgtMDAwMC0wMDAwMDAwMDAwMDBcIixcInByaW1hcnlzaWRcIjpcIlMtMS0yODI3LTQ0MjM2NS0zMzU5NTgzMzIwXCJ9IiwibmJmIjoxNjIxMzYyOTU2LCJleHAiOjE2MjEzNjM1NTYsImlzcyI6IjAwMDAwMDAyLTAwMDAtMGZmMS1jZTAwLTAwMDAwMDAwMDAwMEA4NGRmOWU3Zi1lOWY2LTQwYWYtYjQzNS1hYWFhYWFhYWFhYWEiLCJhdWQiOiIwMDAwMDAwMi0wMDAwLTBmZjEtY2UwMC0wMDAwMDAwMDAwMDAvYXR0YWNobWVudC5vdXRsb29rLmxpdmUubmV0QDg0ZGY5ZTdmLWU5ZjYtNDBhZi1iNDM1LWFhYWFhYWFhYWFhYSIsImhhcHAiOiJvd2EifQ.TJzn-bA4C167jU-vEL3crPmksW783QJpgkHPtzG9638bitajguhP6UF5X-fpkOtmdrCdCsmLuyLRueFe4kPS9275cBPURD6_-kSfLUy3TVKIm1EZNxJoPkCIdAAIbWaCr6ogA-Zo1rz5qc2oFA4_Dr8NVgs4vBspibMfEPeNehqFyrCxaAMFS9H08S_aOPrzLAb7uoIRaOtGMtPhz9rePyx82QPUqRsHAKOrZxJDEHhMWal5sAoN7tLd6w0-aFhkC7dn4agN7RmPQAyfCekSFiB9yu2WKCOcMxT5W7N2VHG6uudF9U4iG4U76eKl2_O6oL-K6Y1xm6xVyQmaHMgXOQ&amp;X-OWA-CANARY=ZBJU00UopkW5i2jacPc5NVASLMkrGtkYGP94AyOQA_7yVpQngzoPJ-lXZUDKdsD4eh4DC9yGTEo.&amp;owa=outlook.live.com&amp;scriptVer=20210517003.01&amp;animation=tru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49158" name="AutoShape 6" descr="https://attachment.outlook.live.net/owa/MSA%3Amuriel.dalla-costa%40hotmail.fr/service.svc/s/GetAttachmentThumbnail?id=AQMkADAwATZiZmYAZC1jODNmLTJjNTgtMDACLTAwCgBGAAAD6ytPnuv4LE6q3CGOz3R0AHsHADiv5444FK1Nqsnuasjp124AAAIBDAAAADiv5444FK1Nqsnuasjp124ABGdfbCQAAAABEgAQACv3zpOHQt9Lgw9YQKP8gUQ%3D&amp;thumbnailType=2&amp;isc=1&amp;token=eyJhbGciOiJSUzI1NiIsImtpZCI6IjMwODE3OUNFNUY0QjUyRTc4QjJEQjg5NjZCQUY0RUNDMzcyN0FFRUUiLCJ0eXAiOiJKV1QiLCJ4NXQiOiJNSUY1emw5TFV1ZUxMYmlXYTY5T3pEY25ydTQifQ.eyJvcmlnaW4iOiJodHRwczovL291dGxvb2subGl2ZS5jb20iLCJ1YyI6IjZlYTBkZmJkM2VjZjQ4ZTBiY2NjMTNlODU4NmUzZTJkIiwidmVyIjoiRXhjaGFuZ2UuQ2FsbGJhY2suVjEiLCJhcHBjdHhzZW5kZXIiOiJPd2FEb3dubG9hZEA4NGRmOWU3Zi1lOWY2LTQwYWYtYjQzNS1hYWFhYWFhYWFhYWEiLCJpc3NyaW5nIjoiV1ciLCJhcHBjdHgiOiJ7XCJtc2V4Y2hwcm90XCI6XCJvd2FcIixcInB1aWRcIjpcIjE4OTk5NDY1Njc0NzgzNjBcIixcInNjb3BlXCI6XCJPd2FEb3dubG9hZFwiLFwib2lkXCI6XCIwMDA2YmZmZC1jODNmLTJjNTgtMDAwMC0wMDAwMDAwMDAwMDBcIixcInByaW1hcnlzaWRcIjpcIlMtMS0yODI3LTQ0MjM2NS0zMzU5NTgzMzIwXCJ9IiwibmJmIjoxNjIxMzYyOTU2LCJleHAiOjE2MjEzNjM1NTYsImlzcyI6IjAwMDAwMDAyLTAwMDAtMGZmMS1jZTAwLTAwMDAwMDAwMDAwMEA4NGRmOWU3Zi1lOWY2LTQwYWYtYjQzNS1hYWFhYWFhYWFhYWEiLCJhdWQiOiIwMDAwMDAwMi0wMDAwLTBmZjEtY2UwMC0wMDAwMDAwMDAwMDAvYXR0YWNobWVudC5vdXRsb29rLmxpdmUubmV0QDg0ZGY5ZTdmLWU5ZjYtNDBhZi1iNDM1LWFhYWFhYWFhYWFhYSIsImhhcHAiOiJvd2EifQ.TJzn-bA4C167jU-vEL3crPmksW783QJpgkHPtzG9638bitajguhP6UF5X-fpkOtmdrCdCsmLuyLRueFe4kPS9275cBPURD6_-kSfLUy3TVKIm1EZNxJoPkCIdAAIbWaCr6ogA-Zo1rz5qc2oFA4_Dr8NVgs4vBspibMfEPeNehqFyrCxaAMFS9H08S_aOPrzLAb7uoIRaOtGMtPhz9rePyx82QPUqRsHAKOrZxJDEHhMWal5sAoN7tLd6w0-aFhkC7dn4agN7RmPQAyfCekSFiB9yu2WKCOcMxT5W7N2VHG6uudF9U4iG4U76eKl2_O6oL-K6Y1xm6xVyQmaHMgXOQ&amp;X-OWA-CANARY=ZBJU00UopkW5i2jacPc5NVASLMkrGtkYGP94AyOQA_7yVpQngzoPJ-lXZUDKdsD4eh4DC9yGTEo.&amp;owa=outlook.live.com&amp;scriptVer=20210517003.01&amp;animation=tru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4" name="Rectangle 13"/>
          <p:cNvSpPr/>
          <p:nvPr/>
        </p:nvSpPr>
        <p:spPr>
          <a:xfrm>
            <a:off x="2843808" y="44624"/>
            <a:ext cx="6048672" cy="1446550"/>
          </a:xfrm>
          <a:prstGeom prst="rect">
            <a:avLst/>
          </a:prstGeom>
        </p:spPr>
        <p:txBody>
          <a:bodyPr wrap="square">
            <a:spAutoFit/>
          </a:bodyPr>
          <a:lstStyle/>
          <a:p>
            <a:pPr algn="ctr"/>
            <a:endParaRPr lang="fr-FR" sz="1600" b="1" dirty="0">
              <a:solidFill>
                <a:schemeClr val="bg1"/>
              </a:solidFill>
              <a:latin typeface="Arial" pitchFamily="34" charset="0"/>
              <a:cs typeface="Arial" pitchFamily="34" charset="0"/>
            </a:endParaRPr>
          </a:p>
          <a:p>
            <a:pPr algn="ctr"/>
            <a:r>
              <a:rPr lang="fr-FR" sz="2400" b="1" dirty="0">
                <a:solidFill>
                  <a:srgbClr val="FFC000"/>
                </a:solidFill>
                <a:latin typeface="Arial" pitchFamily="34" charset="0"/>
                <a:cs typeface="Arial" pitchFamily="34" charset="0"/>
              </a:rPr>
              <a:t>UNIVERSITÉ D’ÉTÉ DE LA COIFFURE</a:t>
            </a:r>
          </a:p>
          <a:p>
            <a:pPr algn="ctr"/>
            <a:r>
              <a:rPr lang="fr-FR" sz="2000" b="1" dirty="0">
                <a:solidFill>
                  <a:srgbClr val="FFC000"/>
                </a:solidFill>
                <a:latin typeface="Arial" pitchFamily="34" charset="0"/>
                <a:cs typeface="Arial" pitchFamily="34" charset="0"/>
              </a:rPr>
              <a:t>Du 28 au 30 Juin </a:t>
            </a:r>
          </a:p>
          <a:p>
            <a:pPr algn="ctr"/>
            <a:r>
              <a:rPr lang="fr-FR" sz="1600" b="1" dirty="0">
                <a:solidFill>
                  <a:schemeClr val="bg1"/>
                </a:solidFill>
                <a:latin typeface="Arial" pitchFamily="34" charset="0"/>
                <a:cs typeface="Arial" pitchFamily="34" charset="0"/>
              </a:rPr>
              <a:t>1360 € net </a:t>
            </a:r>
            <a:r>
              <a:rPr lang="fr-FR" sz="1200" b="1" dirty="0">
                <a:solidFill>
                  <a:schemeClr val="bg1"/>
                </a:solidFill>
                <a:latin typeface="Arial" pitchFamily="34" charset="0"/>
                <a:cs typeface="Arial" pitchFamily="34" charset="0"/>
              </a:rPr>
              <a:t>(sans hébergement)</a:t>
            </a:r>
          </a:p>
          <a:p>
            <a:pPr algn="ctr"/>
            <a:r>
              <a:rPr lang="fr-FR" sz="1200" b="1" dirty="0">
                <a:solidFill>
                  <a:schemeClr val="bg1"/>
                </a:solidFill>
                <a:latin typeface="Arial" pitchFamily="34" charset="0"/>
                <a:cs typeface="Arial" pitchFamily="34" charset="0"/>
              </a:rPr>
              <a:t>(Accès V.I.P Amphithéâtre, tête d’étude comprise, collations, repas midi &amp; soir)</a:t>
            </a:r>
          </a:p>
        </p:txBody>
      </p:sp>
      <p:sp>
        <p:nvSpPr>
          <p:cNvPr id="69635" name="AutoShape 3" descr="image0.jpe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64514" name="Picture 2" descr="D:\Downloads\IMG_4180.jpg"/>
          <p:cNvPicPr>
            <a:picLocks noChangeAspect="1" noChangeArrowheads="1"/>
          </p:cNvPicPr>
          <p:nvPr/>
        </p:nvPicPr>
        <p:blipFill>
          <a:blip r:embed="rId3" cstate="print"/>
          <a:srcRect/>
          <a:stretch>
            <a:fillRect/>
          </a:stretch>
        </p:blipFill>
        <p:spPr bwMode="auto">
          <a:xfrm>
            <a:off x="2736304" y="1589928"/>
            <a:ext cx="6300192" cy="3539009"/>
          </a:xfrm>
          <a:prstGeom prst="rect">
            <a:avLst/>
          </a:prstGeom>
          <a:noFill/>
        </p:spPr>
      </p:pic>
      <p:pic>
        <p:nvPicPr>
          <p:cNvPr id="1026" name="Picture 2" descr="D:\Downloads\Aerienne 2 (1).jpg"/>
          <p:cNvPicPr>
            <a:picLocks noChangeAspect="1" noChangeArrowheads="1"/>
          </p:cNvPicPr>
          <p:nvPr/>
        </p:nvPicPr>
        <p:blipFill>
          <a:blip r:embed="rId4" cstate="print"/>
          <a:srcRect/>
          <a:stretch>
            <a:fillRect/>
          </a:stretch>
        </p:blipFill>
        <p:spPr bwMode="auto">
          <a:xfrm>
            <a:off x="35496" y="5085184"/>
            <a:ext cx="2625620" cy="1440160"/>
          </a:xfrm>
          <a:prstGeom prst="rect">
            <a:avLst/>
          </a:prstGeom>
          <a:ln>
            <a:noFill/>
          </a:ln>
          <a:effectLst>
            <a:softEdge rad="112500"/>
          </a:effectLst>
        </p:spPr>
      </p:pic>
      <p:pic>
        <p:nvPicPr>
          <p:cNvPr id="1028" name="Picture 4" descr="D:\Downloads\CREDITS - stanislas ledoux - Architecture-thecamp-05.jpg"/>
          <p:cNvPicPr>
            <a:picLocks noChangeAspect="1" noChangeArrowheads="1"/>
          </p:cNvPicPr>
          <p:nvPr/>
        </p:nvPicPr>
        <p:blipFill>
          <a:blip r:embed="rId5" cstate="print"/>
          <a:srcRect/>
          <a:stretch>
            <a:fillRect/>
          </a:stretch>
        </p:blipFill>
        <p:spPr bwMode="auto">
          <a:xfrm>
            <a:off x="107504" y="3284984"/>
            <a:ext cx="2560286" cy="1440160"/>
          </a:xfrm>
          <a:prstGeom prst="rect">
            <a:avLst/>
          </a:prstGeom>
          <a:ln>
            <a:noFill/>
          </a:ln>
          <a:effectLst>
            <a:softEdge rad="112500"/>
          </a:effectLst>
        </p:spPr>
      </p:pic>
      <p:pic>
        <p:nvPicPr>
          <p:cNvPr id="2051" name="Picture 3" descr="D:\Downloads\CREDITS - stanislas ledoux - Architecture-thecamp-04.png"/>
          <p:cNvPicPr>
            <a:picLocks noChangeAspect="1" noChangeArrowheads="1"/>
          </p:cNvPicPr>
          <p:nvPr/>
        </p:nvPicPr>
        <p:blipFill>
          <a:blip r:embed="rId6" cstate="print"/>
          <a:srcRect/>
          <a:stretch>
            <a:fillRect/>
          </a:stretch>
        </p:blipFill>
        <p:spPr bwMode="auto">
          <a:xfrm>
            <a:off x="35496" y="1268760"/>
            <a:ext cx="2520280" cy="1679453"/>
          </a:xfrm>
          <a:prstGeom prst="rect">
            <a:avLst/>
          </a:prstGeom>
          <a:ln>
            <a:noFill/>
          </a:ln>
          <a:effectLst>
            <a:softEdge rad="112500"/>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25044" y="2379652"/>
            <a:ext cx="6085184" cy="3600986"/>
          </a:xfrm>
          <a:prstGeom prst="rect">
            <a:avLst/>
          </a:prstGeom>
          <a:solidFill>
            <a:schemeClr val="bg1"/>
          </a:solidFill>
          <a:ln>
            <a:solidFill>
              <a:schemeClr val="tx1"/>
            </a:solidFill>
          </a:ln>
        </p:spPr>
        <p:txBody>
          <a:bodyPr wrap="square" rtlCol="0">
            <a:spAutoFit/>
          </a:bodyPr>
          <a:lstStyle/>
          <a:p>
            <a:pPr fontAlgn="base"/>
            <a:endParaRPr lang="fr-FR" sz="1200" b="1" u="sng" dirty="0">
              <a:latin typeface="Arial" pitchFamily="34" charset="0"/>
              <a:cs typeface="Arial" pitchFamily="34" charset="0"/>
            </a:endParaRPr>
          </a:p>
          <a:p>
            <a:pPr fontAlgn="base"/>
            <a:r>
              <a:rPr lang="fr-FR" sz="1200" b="1" u="sng" dirty="0">
                <a:latin typeface="Arial" pitchFamily="34" charset="0"/>
                <a:cs typeface="Arial" pitchFamily="34" charset="0"/>
              </a:rPr>
              <a:t>Vanessa </a:t>
            </a:r>
            <a:r>
              <a:rPr lang="fr-FR" sz="1200" b="1" u="sng" dirty="0" err="1">
                <a:latin typeface="Arial" pitchFamily="34" charset="0"/>
                <a:cs typeface="Arial" pitchFamily="34" charset="0"/>
              </a:rPr>
              <a:t>Cantini</a:t>
            </a:r>
            <a:endParaRPr lang="fr-FR" sz="1200" b="1" u="sng" dirty="0">
              <a:latin typeface="Arial" pitchFamily="34" charset="0"/>
              <a:cs typeface="Arial" pitchFamily="34" charset="0"/>
            </a:endParaRPr>
          </a:p>
          <a:p>
            <a:pPr fontAlgn="base"/>
            <a:endParaRPr lang="fr-FR" sz="1200" b="1" u="sng" dirty="0">
              <a:latin typeface="Arial" pitchFamily="34" charset="0"/>
              <a:cs typeface="Arial" pitchFamily="34" charset="0"/>
            </a:endParaRPr>
          </a:p>
          <a:p>
            <a:pPr fontAlgn="base"/>
            <a:r>
              <a:rPr lang="fr-FR" sz="1200" dirty="0">
                <a:latin typeface="Arial" pitchFamily="34" charset="0"/>
                <a:cs typeface="Arial" pitchFamily="34" charset="0"/>
              </a:rPr>
              <a:t>23 ans d’expérience dans la coiffure dont 15 ans dans la formation.</a:t>
            </a:r>
          </a:p>
          <a:p>
            <a:pPr fontAlgn="base"/>
            <a:r>
              <a:rPr lang="fr-FR" sz="1200" dirty="0">
                <a:latin typeface="Arial" pitchFamily="34" charset="0"/>
                <a:cs typeface="Arial" pitchFamily="34" charset="0"/>
              </a:rPr>
              <a:t>Elle pourra vous transmettre ses compétences et son expertise acquises grâce à son expérience dans les concours, les séances photos… </a:t>
            </a:r>
          </a:p>
          <a:p>
            <a:pPr fontAlgn="base"/>
            <a:r>
              <a:rPr lang="fr-FR" sz="1200" dirty="0">
                <a:latin typeface="Arial" pitchFamily="34" charset="0"/>
                <a:cs typeface="Arial" pitchFamily="34" charset="0"/>
              </a:rPr>
              <a:t>La passion de transmettre fait partie intégrante de sa vie quotidienne, tout comme l’art d’embellir et de satisfaire les attentes de vos clientes.</a:t>
            </a:r>
          </a:p>
          <a:p>
            <a:pPr fontAlgn="base"/>
            <a:r>
              <a:rPr lang="fr-FR" sz="1200" dirty="0">
                <a:latin typeface="Arial" pitchFamily="34" charset="0"/>
                <a:cs typeface="Arial" pitchFamily="34" charset="0"/>
              </a:rPr>
              <a:t>Elle vous invite à découvrir sa formation et à vous familiariser avec toutes les astuces de cet univers. </a:t>
            </a:r>
          </a:p>
          <a:p>
            <a:pPr fontAlgn="base"/>
            <a:endParaRPr lang="fr-FR" sz="1200" dirty="0">
              <a:latin typeface="Arial" pitchFamily="34" charset="0"/>
              <a:cs typeface="Arial" pitchFamily="34" charset="0"/>
            </a:endParaRPr>
          </a:p>
          <a:p>
            <a:r>
              <a:rPr lang="fr-FR" sz="1200" b="1" u="sng" dirty="0">
                <a:latin typeface="Arial" pitchFamily="34" charset="0"/>
                <a:cs typeface="Arial" pitchFamily="34" charset="0"/>
              </a:rPr>
              <a:t>Programme de formation</a:t>
            </a:r>
            <a:endParaRPr lang="fr-FR" sz="1200" dirty="0"/>
          </a:p>
          <a:p>
            <a:endParaRPr lang="fr-FR" sz="1200" dirty="0"/>
          </a:p>
          <a:p>
            <a:r>
              <a:rPr lang="fr-FR" sz="1200" dirty="0">
                <a:latin typeface="Arial" pitchFamily="34" charset="0"/>
                <a:cs typeface="Arial" pitchFamily="34" charset="0"/>
              </a:rPr>
              <a:t>Savoir réaliser 4 chignons (cf. les 4 visuels).</a:t>
            </a:r>
          </a:p>
          <a:p>
            <a:r>
              <a:rPr lang="fr-FR" sz="1200" dirty="0">
                <a:latin typeface="Arial" pitchFamily="34" charset="0"/>
                <a:cs typeface="Arial" pitchFamily="34" charset="0"/>
              </a:rPr>
              <a:t>Savoir faire une analyse morphologique.</a:t>
            </a:r>
          </a:p>
          <a:p>
            <a:r>
              <a:rPr lang="fr-FR" sz="1200" dirty="0">
                <a:latin typeface="Arial" pitchFamily="34" charset="0"/>
                <a:cs typeface="Arial" pitchFamily="34" charset="0"/>
              </a:rPr>
              <a:t>Savoir répondre aux attentes de la cliente grâce à la consultation. </a:t>
            </a:r>
          </a:p>
          <a:p>
            <a:r>
              <a:rPr lang="fr-FR" sz="1200" dirty="0">
                <a:latin typeface="Arial" pitchFamily="34" charset="0"/>
                <a:cs typeface="Arial" pitchFamily="34" charset="0"/>
              </a:rPr>
              <a:t>Comment aborder une chronologie de montage, les points d’attaches, des placements &amp; la répartition des volumes.</a:t>
            </a:r>
          </a:p>
          <a:p>
            <a:endParaRPr lang="fr-FR" sz="1200" dirty="0">
              <a:latin typeface="Arial" pitchFamily="34" charset="0"/>
              <a:cs typeface="Arial" pitchFamily="34" charset="0"/>
            </a:endParaRPr>
          </a:p>
        </p:txBody>
      </p:sp>
      <p:sp>
        <p:nvSpPr>
          <p:cNvPr id="8" name="ZoneTexte 7"/>
          <p:cNvSpPr txBox="1"/>
          <p:nvPr/>
        </p:nvSpPr>
        <p:spPr>
          <a:xfrm>
            <a:off x="2195736" y="-144463"/>
            <a:ext cx="6480720" cy="1969770"/>
          </a:xfrm>
          <a:prstGeom prst="rect">
            <a:avLst/>
          </a:prstGeom>
          <a:noFill/>
        </p:spPr>
        <p:txBody>
          <a:bodyPr wrap="square" rtlCol="0">
            <a:spAutoFit/>
          </a:bodyPr>
          <a:lstStyle/>
          <a:p>
            <a:pPr algn="ctr"/>
            <a:endParaRPr lang="fr-FR" sz="1200" b="1" dirty="0">
              <a:solidFill>
                <a:schemeClr val="bg1"/>
              </a:solidFill>
              <a:latin typeface="Arial" pitchFamily="34" charset="0"/>
              <a:cs typeface="Arial" pitchFamily="34" charset="0"/>
            </a:endParaRPr>
          </a:p>
          <a:p>
            <a:pPr algn="ctr"/>
            <a:r>
              <a:rPr lang="fr-FR" sz="1600" b="1" dirty="0">
                <a:solidFill>
                  <a:schemeClr val="bg1"/>
                </a:solidFill>
                <a:latin typeface="Arial" pitchFamily="34" charset="0"/>
                <a:cs typeface="Arial" pitchFamily="34" charset="0"/>
              </a:rPr>
              <a:t>Chignons tendances 2025 </a:t>
            </a:r>
          </a:p>
          <a:p>
            <a:pPr algn="ctr"/>
            <a:endParaRPr lang="fr-FR" sz="1200" b="1" dirty="0">
              <a:solidFill>
                <a:schemeClr val="accent4"/>
              </a:solidFill>
              <a:latin typeface="Arial" pitchFamily="34" charset="0"/>
              <a:cs typeface="Arial" pitchFamily="34" charset="0"/>
            </a:endParaRPr>
          </a:p>
          <a:p>
            <a:pPr algn="ctr"/>
            <a:r>
              <a:rPr lang="fr-FR" sz="1600" b="1" dirty="0">
                <a:solidFill>
                  <a:schemeClr val="accent4"/>
                </a:solidFill>
                <a:latin typeface="Arial" pitchFamily="34" charset="0"/>
                <a:cs typeface="Arial" pitchFamily="34" charset="0"/>
              </a:rPr>
              <a:t>Vanessa </a:t>
            </a:r>
            <a:r>
              <a:rPr lang="fr-FR" sz="1600" b="1" dirty="0" err="1">
                <a:solidFill>
                  <a:schemeClr val="accent4"/>
                </a:solidFill>
                <a:latin typeface="Arial" pitchFamily="34" charset="0"/>
                <a:cs typeface="Arial" pitchFamily="34" charset="0"/>
              </a:rPr>
              <a:t>Cantini</a:t>
            </a:r>
            <a:endParaRPr lang="fr-FR" sz="1400" b="1" dirty="0">
              <a:solidFill>
                <a:schemeClr val="accent4"/>
              </a:solidFill>
              <a:latin typeface="Arial" pitchFamily="34" charset="0"/>
              <a:cs typeface="Arial" pitchFamily="34" charset="0"/>
            </a:endParaRPr>
          </a:p>
          <a:p>
            <a:pPr algn="ctr"/>
            <a:endParaRPr lang="fr-FR" sz="1200" b="1" dirty="0">
              <a:solidFill>
                <a:schemeClr val="bg1"/>
              </a:solidFill>
              <a:latin typeface="Arial" pitchFamily="34" charset="0"/>
              <a:cs typeface="Arial" pitchFamily="34" charset="0"/>
            </a:endParaRPr>
          </a:p>
          <a:p>
            <a:pPr algn="ctr"/>
            <a:r>
              <a:rPr lang="fr-FR" sz="1200" b="1" dirty="0">
                <a:solidFill>
                  <a:schemeClr val="bg1"/>
                </a:solidFill>
                <a:latin typeface="Arial" pitchFamily="34" charset="0"/>
                <a:cs typeface="Arial" pitchFamily="34" charset="0"/>
              </a:rPr>
              <a:t>250 € net  </a:t>
            </a:r>
            <a:r>
              <a:rPr lang="fr-FR" sz="1200" b="1" dirty="0">
                <a:solidFill>
                  <a:schemeClr val="accent4"/>
                </a:solidFill>
                <a:latin typeface="Arial" pitchFamily="34" charset="0"/>
                <a:cs typeface="Arial" pitchFamily="34" charset="0"/>
              </a:rPr>
              <a:t>ou</a:t>
            </a:r>
            <a:r>
              <a:rPr lang="fr-FR" sz="1200" b="1" dirty="0">
                <a:solidFill>
                  <a:schemeClr val="tx2"/>
                </a:solidFill>
                <a:latin typeface="Arial" pitchFamily="34" charset="0"/>
                <a:cs typeface="Arial" pitchFamily="34" charset="0"/>
              </a:rPr>
              <a:t> </a:t>
            </a:r>
            <a:r>
              <a:rPr lang="fr-FR" sz="1200" b="1" dirty="0">
                <a:solidFill>
                  <a:schemeClr val="bg1"/>
                </a:solidFill>
                <a:latin typeface="Arial" pitchFamily="34" charset="0"/>
                <a:cs typeface="Arial" pitchFamily="34" charset="0"/>
              </a:rPr>
              <a:t>340 € net (tête d’étude comprise)</a:t>
            </a:r>
          </a:p>
          <a:p>
            <a:pPr algn="ctr"/>
            <a:endParaRPr lang="fr-FR" sz="1200" b="1" dirty="0">
              <a:solidFill>
                <a:schemeClr val="bg1"/>
              </a:solidFill>
              <a:latin typeface="Arial" pitchFamily="34" charset="0"/>
              <a:cs typeface="Arial" pitchFamily="34" charset="0"/>
            </a:endParaRPr>
          </a:p>
          <a:p>
            <a:pPr algn="ctr"/>
            <a:r>
              <a:rPr lang="fr-FR" sz="1600" b="1" dirty="0">
                <a:solidFill>
                  <a:schemeClr val="bg1"/>
                </a:solidFill>
                <a:latin typeface="Arial" pitchFamily="34" charset="0"/>
                <a:cs typeface="Arial" pitchFamily="34" charset="0"/>
              </a:rPr>
              <a:t>Lundi 10 Février </a:t>
            </a:r>
          </a:p>
          <a:p>
            <a:pPr algn="ctr"/>
            <a:r>
              <a:rPr lang="fr-FR" sz="1400" b="1" dirty="0">
                <a:solidFill>
                  <a:schemeClr val="bg1"/>
                </a:solidFill>
                <a:latin typeface="Arial" pitchFamily="34" charset="0"/>
                <a:cs typeface="Arial" pitchFamily="34" charset="0"/>
              </a:rPr>
              <a:t> </a:t>
            </a:r>
          </a:p>
        </p:txBody>
      </p:sp>
      <p:sp>
        <p:nvSpPr>
          <p:cNvPr id="10" name="AutoShape 2" descr="RÃÂ©sultat de recherche d'images pour &quot;david katchadouria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1" name="AutoShape 4" descr="RÃÂ©sultat de recherche d'images pour &quot;david katchadouria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0482" name="AutoShape 2" descr="Aperçu de l’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0484" name="AutoShape 4" descr="Aperçu de l’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2050" name="Picture 2" descr="D:\Downloads\96a48807-6fc2-4ba6-8fca-de8c39726b2c.jpg"/>
          <p:cNvPicPr>
            <a:picLocks noChangeAspect="1" noChangeArrowheads="1"/>
          </p:cNvPicPr>
          <p:nvPr/>
        </p:nvPicPr>
        <p:blipFill>
          <a:blip r:embed="rId3" cstate="print"/>
          <a:srcRect/>
          <a:stretch>
            <a:fillRect/>
          </a:stretch>
        </p:blipFill>
        <p:spPr bwMode="auto">
          <a:xfrm>
            <a:off x="7740352" y="116632"/>
            <a:ext cx="1219208" cy="1556792"/>
          </a:xfrm>
          <a:prstGeom prst="rect">
            <a:avLst/>
          </a:prstGeom>
          <a:ln>
            <a:noFill/>
          </a:ln>
          <a:effectLst>
            <a:softEdge rad="112500"/>
          </a:effectLst>
        </p:spPr>
      </p:pic>
      <p:pic>
        <p:nvPicPr>
          <p:cNvPr id="14" name="Image 13" descr="D:\Downloads\IMG_4088.JPG"/>
          <p:cNvPicPr/>
          <p:nvPr/>
        </p:nvPicPr>
        <p:blipFill>
          <a:blip r:embed="rId4" cstate="print"/>
          <a:srcRect/>
          <a:stretch>
            <a:fillRect/>
          </a:stretch>
        </p:blipFill>
        <p:spPr bwMode="auto">
          <a:xfrm>
            <a:off x="0" y="836712"/>
            <a:ext cx="1368151" cy="1800199"/>
          </a:xfrm>
          <a:prstGeom prst="rect">
            <a:avLst/>
          </a:prstGeom>
          <a:ln>
            <a:noFill/>
          </a:ln>
          <a:effectLst>
            <a:softEdge rad="112500"/>
          </a:effectLst>
        </p:spPr>
      </p:pic>
      <p:pic>
        <p:nvPicPr>
          <p:cNvPr id="15" name="Image 14" descr="D:\Downloads\IMG_4079.JPG"/>
          <p:cNvPicPr/>
          <p:nvPr/>
        </p:nvPicPr>
        <p:blipFill>
          <a:blip r:embed="rId5" cstate="print"/>
          <a:srcRect l="5967" t="8881" r="11722" b="19031"/>
          <a:stretch>
            <a:fillRect/>
          </a:stretch>
        </p:blipFill>
        <p:spPr bwMode="auto">
          <a:xfrm>
            <a:off x="1187624" y="1700808"/>
            <a:ext cx="1440160" cy="1800200"/>
          </a:xfrm>
          <a:prstGeom prst="rect">
            <a:avLst/>
          </a:prstGeom>
          <a:ln>
            <a:noFill/>
          </a:ln>
          <a:effectLst>
            <a:softEdge rad="112500"/>
          </a:effectLst>
        </p:spPr>
      </p:pic>
      <p:pic>
        <p:nvPicPr>
          <p:cNvPr id="16" name="Image 15" descr="D:\Downloads\IMG_4078.JPG"/>
          <p:cNvPicPr/>
          <p:nvPr/>
        </p:nvPicPr>
        <p:blipFill>
          <a:blip r:embed="rId6" cstate="print"/>
          <a:srcRect/>
          <a:stretch>
            <a:fillRect/>
          </a:stretch>
        </p:blipFill>
        <p:spPr bwMode="auto">
          <a:xfrm>
            <a:off x="1259632" y="4985792"/>
            <a:ext cx="1440160" cy="1872208"/>
          </a:xfrm>
          <a:prstGeom prst="rect">
            <a:avLst/>
          </a:prstGeom>
          <a:ln>
            <a:noFill/>
          </a:ln>
          <a:effectLst>
            <a:softEdge rad="112500"/>
          </a:effectLst>
        </p:spPr>
      </p:pic>
      <p:pic>
        <p:nvPicPr>
          <p:cNvPr id="17" name="Image 16" descr="D:\Downloads\IMG_4075.JPG"/>
          <p:cNvPicPr/>
          <p:nvPr/>
        </p:nvPicPr>
        <p:blipFill>
          <a:blip r:embed="rId7" cstate="print"/>
          <a:srcRect/>
          <a:stretch>
            <a:fillRect/>
          </a:stretch>
        </p:blipFill>
        <p:spPr bwMode="auto">
          <a:xfrm>
            <a:off x="0" y="3212976"/>
            <a:ext cx="1656184" cy="2016224"/>
          </a:xfrm>
          <a:prstGeom prst="rect">
            <a:avLst/>
          </a:prstGeom>
          <a:ln>
            <a:noFill/>
          </a:ln>
          <a:effectLst>
            <a:softEdge rad="112500"/>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43808" y="2636326"/>
            <a:ext cx="6033631" cy="3231654"/>
          </a:xfrm>
          <a:prstGeom prst="rect">
            <a:avLst/>
          </a:prstGeom>
          <a:solidFill>
            <a:schemeClr val="bg1"/>
          </a:solidFill>
          <a:ln>
            <a:solidFill>
              <a:schemeClr val="tx1"/>
            </a:solidFill>
          </a:ln>
        </p:spPr>
        <p:txBody>
          <a:bodyPr wrap="square" rtlCol="0">
            <a:spAutoFit/>
          </a:bodyPr>
          <a:lstStyle/>
          <a:p>
            <a:pPr fontAlgn="base"/>
            <a:endParaRPr lang="fr-FR" sz="1200" b="1" u="sng" dirty="0">
              <a:latin typeface="Arial" pitchFamily="34" charset="0"/>
              <a:cs typeface="Arial" pitchFamily="34" charset="0"/>
            </a:endParaRPr>
          </a:p>
          <a:p>
            <a:pPr fontAlgn="base"/>
            <a:r>
              <a:rPr lang="fr-FR" sz="1200" b="1" u="sng" dirty="0">
                <a:latin typeface="Arial" pitchFamily="34" charset="0"/>
                <a:cs typeface="Arial" pitchFamily="34" charset="0"/>
              </a:rPr>
              <a:t>Marjorie </a:t>
            </a:r>
            <a:r>
              <a:rPr lang="fr-FR" sz="1200" b="1" u="sng" dirty="0" err="1">
                <a:latin typeface="Arial" pitchFamily="34" charset="0"/>
                <a:cs typeface="Arial" pitchFamily="34" charset="0"/>
              </a:rPr>
              <a:t>Pometti</a:t>
            </a:r>
            <a:r>
              <a:rPr lang="fr-FR" sz="1200" b="1" u="sng" dirty="0">
                <a:latin typeface="Arial" pitchFamily="34" charset="0"/>
                <a:cs typeface="Arial" pitchFamily="34" charset="0"/>
              </a:rPr>
              <a:t> </a:t>
            </a:r>
          </a:p>
          <a:p>
            <a:pPr fontAlgn="base"/>
            <a:endParaRPr lang="fr-FR" sz="1200" b="1" u="sng" dirty="0">
              <a:latin typeface="Arial" pitchFamily="34" charset="0"/>
              <a:cs typeface="Arial" pitchFamily="34" charset="0"/>
            </a:endParaRPr>
          </a:p>
          <a:p>
            <a:r>
              <a:rPr lang="fr-FR" sz="1200" dirty="0">
                <a:latin typeface="Arial" pitchFamily="34" charset="0"/>
                <a:cs typeface="Arial" pitchFamily="34" charset="0"/>
              </a:rPr>
              <a:t>14 ans d’expérience dans les métiers de la coiffure, titulaire du Brevet de Maitrise III, formation en </a:t>
            </a:r>
            <a:r>
              <a:rPr lang="fr-FR" sz="1200" dirty="0" err="1">
                <a:latin typeface="Arial" pitchFamily="34" charset="0"/>
                <a:cs typeface="Arial" pitchFamily="34" charset="0"/>
              </a:rPr>
              <a:t>morphovisagisme</a:t>
            </a:r>
            <a:r>
              <a:rPr lang="fr-FR" sz="1200" dirty="0">
                <a:latin typeface="Arial" pitchFamily="34" charset="0"/>
                <a:cs typeface="Arial" pitchFamily="34" charset="0"/>
              </a:rPr>
              <a:t>, </a:t>
            </a:r>
            <a:r>
              <a:rPr lang="fr-FR" sz="1200" dirty="0" err="1">
                <a:latin typeface="Arial" pitchFamily="34" charset="0"/>
                <a:cs typeface="Arial" pitchFamily="34" charset="0"/>
              </a:rPr>
              <a:t>relooking</a:t>
            </a:r>
            <a:r>
              <a:rPr lang="fr-FR" sz="1200" dirty="0">
                <a:latin typeface="Arial" pitchFamily="34" charset="0"/>
                <a:cs typeface="Arial" pitchFamily="34" charset="0"/>
              </a:rPr>
              <a:t>, dernière tendance coloration et coupe.</a:t>
            </a:r>
          </a:p>
          <a:p>
            <a:r>
              <a:rPr lang="fr-FR" sz="1200" dirty="0">
                <a:latin typeface="Arial" pitchFamily="34" charset="0"/>
                <a:cs typeface="Arial" pitchFamily="34" charset="0"/>
              </a:rPr>
              <a:t>Enseignante en école privée de coiffure pendant 4 ans, aujourd’hui formatrice en son nom, ainsi que pour des maisons de produits et gérante de son salon de coiffure.</a:t>
            </a:r>
          </a:p>
          <a:p>
            <a:pPr fontAlgn="base"/>
            <a:endParaRPr lang="fr-FR" sz="1200" b="1" u="sng" dirty="0">
              <a:latin typeface="Arial" pitchFamily="34" charset="0"/>
              <a:cs typeface="Arial" pitchFamily="34" charset="0"/>
            </a:endParaRPr>
          </a:p>
          <a:p>
            <a:r>
              <a:rPr lang="fr-FR" sz="1200" b="1" u="sng" dirty="0">
                <a:latin typeface="Arial" pitchFamily="34" charset="0"/>
                <a:cs typeface="Arial" pitchFamily="34" charset="0"/>
              </a:rPr>
              <a:t>Programme de formation</a:t>
            </a:r>
          </a:p>
          <a:p>
            <a:endParaRPr lang="fr-FR" sz="1200" b="1" u="sng" dirty="0">
              <a:latin typeface="Arial" pitchFamily="34" charset="0"/>
              <a:cs typeface="Arial" pitchFamily="34" charset="0"/>
            </a:endParaRPr>
          </a:p>
          <a:p>
            <a:r>
              <a:rPr lang="fr-FR" sz="1200" dirty="0">
                <a:latin typeface="Arial" pitchFamily="34" charset="0"/>
                <a:cs typeface="Arial" pitchFamily="34" charset="0"/>
              </a:rPr>
              <a:t>Maitriser la technique du Head Spa Japonais.</a:t>
            </a:r>
          </a:p>
          <a:p>
            <a:r>
              <a:rPr lang="fr-FR" sz="1200" dirty="0">
                <a:latin typeface="Arial" pitchFamily="34" charset="0"/>
                <a:cs typeface="Arial" pitchFamily="34" charset="0"/>
              </a:rPr>
              <a:t>Proposer un service adapté aux besoins de la clientèle.</a:t>
            </a:r>
          </a:p>
          <a:p>
            <a:r>
              <a:rPr lang="fr-FR" sz="1200" dirty="0">
                <a:latin typeface="Arial" pitchFamily="34" charset="0"/>
                <a:cs typeface="Arial" pitchFamily="34" charset="0"/>
              </a:rPr>
              <a:t>Maitriser les différents points de pression.</a:t>
            </a:r>
          </a:p>
          <a:p>
            <a:r>
              <a:rPr lang="fr-FR" sz="1200" dirty="0">
                <a:latin typeface="Arial" pitchFamily="34" charset="0"/>
                <a:cs typeface="Arial" pitchFamily="34" charset="0"/>
              </a:rPr>
              <a:t>Maitriser les différentes techniques de massages.</a:t>
            </a:r>
          </a:p>
          <a:p>
            <a:r>
              <a:rPr lang="fr-FR" sz="1200" dirty="0">
                <a:latin typeface="Arial" pitchFamily="34" charset="0"/>
                <a:cs typeface="Arial" pitchFamily="34" charset="0"/>
              </a:rPr>
              <a:t>Etudier les différents types de produits adaptés aux divers types de cheveux et cuirs chevelus pour élaborer des protocoles de soins personnalisés en fonction des clients.</a:t>
            </a:r>
          </a:p>
          <a:p>
            <a:endParaRPr lang="fr-FR" sz="1200" dirty="0">
              <a:latin typeface="Arial" pitchFamily="34" charset="0"/>
              <a:cs typeface="Arial" pitchFamily="34" charset="0"/>
            </a:endParaRPr>
          </a:p>
        </p:txBody>
      </p:sp>
      <p:sp>
        <p:nvSpPr>
          <p:cNvPr id="10" name="AutoShape 2" descr="RÃÂ©sultat de recherche d'images pour &quot;david katchadouria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1" name="AutoShape 4" descr="RÃÂ©sultat de recherche d'images pour &quot;david katchadouria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49154" name="AutoShape 2" descr="https://attachment.outlook.live.net/owa/MSA%3Amuriel.dalla-costa%40hotmail.fr/service.svc/s/GetAttachmentThumbnail?id=AQMkADAwATZiZmYAZC1jODNmLTJjNTgtMDACLTAwCgBGAAAD6ytPnuv4LE6q3CGOz3R0AHsHADiv5444FK1Nqsnuasjp124AAAIBDAAAADiv5444FK1Nqsnuasjp124ABGdfbCQAAAABEgAQACv3zpOHQt9Lgw9YQKP8gUQ%3D&amp;thumbnailType=2&amp;isc=1&amp;token=eyJhbGciOiJSUzI1NiIsImtpZCI6IjMwODE3OUNFNUY0QjUyRTc4QjJEQjg5NjZCQUY0RUNDMzcyN0FFRUUiLCJ0eXAiOiJKV1QiLCJ4NXQiOiJNSUY1emw5TFV1ZUxMYmlXYTY5T3pEY25ydTQifQ.eyJvcmlnaW4iOiJodHRwczovL291dGxvb2subGl2ZS5jb20iLCJ1YyI6IjZlYTBkZmJkM2VjZjQ4ZTBiY2NjMTNlODU4NmUzZTJkIiwidmVyIjoiRXhjaGFuZ2UuQ2FsbGJhY2suVjEiLCJhcHBjdHhzZW5kZXIiOiJPd2FEb3dubG9hZEA4NGRmOWU3Zi1lOWY2LTQwYWYtYjQzNS1hYWFhYWFhYWFhYWEiLCJpc3NyaW5nIjoiV1ciLCJhcHBjdHgiOiJ7XCJtc2V4Y2hwcm90XCI6XCJvd2FcIixcInB1aWRcIjpcIjE4OTk5NDY1Njc0NzgzNjBcIixcInNjb3BlXCI6XCJPd2FEb3dubG9hZFwiLFwib2lkXCI6XCIwMDA2YmZmZC1jODNmLTJjNTgtMDAwMC0wMDAwMDAwMDAwMDBcIixcInByaW1hcnlzaWRcIjpcIlMtMS0yODI3LTQ0MjM2NS0zMzU5NTgzMzIwXCJ9IiwibmJmIjoxNjIxMzYyOTU2LCJleHAiOjE2MjEzNjM1NTYsImlzcyI6IjAwMDAwMDAyLTAwMDAtMGZmMS1jZTAwLTAwMDAwMDAwMDAwMEA4NGRmOWU3Zi1lOWY2LTQwYWYtYjQzNS1hYWFhYWFhYWFhYWEiLCJhdWQiOiIwMDAwMDAwMi0wMDAwLTBmZjEtY2UwMC0wMDAwMDAwMDAwMDAvYXR0YWNobWVudC5vdXRsb29rLmxpdmUubmV0QDg0ZGY5ZTdmLWU5ZjYtNDBhZi1iNDM1LWFhYWFhYWFhYWFhYSIsImhhcHAiOiJvd2EifQ.TJzn-bA4C167jU-vEL3crPmksW783QJpgkHPtzG9638bitajguhP6UF5X-fpkOtmdrCdCsmLuyLRueFe4kPS9275cBPURD6_-kSfLUy3TVKIm1EZNxJoPkCIdAAIbWaCr6ogA-Zo1rz5qc2oFA4_Dr8NVgs4vBspibMfEPeNehqFyrCxaAMFS9H08S_aOPrzLAb7uoIRaOtGMtPhz9rePyx82QPUqRsHAKOrZxJDEHhMWal5sAoN7tLd6w0-aFhkC7dn4agN7RmPQAyfCekSFiB9yu2WKCOcMxT5W7N2VHG6uudF9U4iG4U76eKl2_O6oL-K6Y1xm6xVyQmaHMgXOQ&amp;X-OWA-CANARY=ZBJU00UopkW5i2jacPc5NVASLMkrGtkYGP94AyOQA_7yVpQngzoPJ-lXZUDKdsD4eh4DC9yGTEo.&amp;owa=outlook.live.com&amp;scriptVer=20210517003.01&amp;animation=tru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49156" name="AutoShape 4" descr="https://attachment.outlook.live.net/owa/MSA%3Amuriel.dalla-costa%40hotmail.fr/service.svc/s/GetAttachmentThumbnail?id=AQMkADAwATZiZmYAZC1jODNmLTJjNTgtMDACLTAwCgBGAAAD6ytPnuv4LE6q3CGOz3R0AHsHADiv5444FK1Nqsnuasjp124AAAIBDAAAADiv5444FK1Nqsnuasjp124ABGdfbCQAAAABEgAQACv3zpOHQt9Lgw9YQKP8gUQ%3D&amp;thumbnailType=2&amp;isc=1&amp;token=eyJhbGciOiJSUzI1NiIsImtpZCI6IjMwODE3OUNFNUY0QjUyRTc4QjJEQjg5NjZCQUY0RUNDMzcyN0FFRUUiLCJ0eXAiOiJKV1QiLCJ4NXQiOiJNSUY1emw5TFV1ZUxMYmlXYTY5T3pEY25ydTQifQ.eyJvcmlnaW4iOiJodHRwczovL291dGxvb2subGl2ZS5jb20iLCJ1YyI6IjZlYTBkZmJkM2VjZjQ4ZTBiY2NjMTNlODU4NmUzZTJkIiwidmVyIjoiRXhjaGFuZ2UuQ2FsbGJhY2suVjEiLCJhcHBjdHhzZW5kZXIiOiJPd2FEb3dubG9hZEA4NGRmOWU3Zi1lOWY2LTQwYWYtYjQzNS1hYWFhYWFhYWFhYWEiLCJpc3NyaW5nIjoiV1ciLCJhcHBjdHgiOiJ7XCJtc2V4Y2hwcm90XCI6XCJvd2FcIixcInB1aWRcIjpcIjE4OTk5NDY1Njc0NzgzNjBcIixcInNjb3BlXCI6XCJPd2FEb3dubG9hZFwiLFwib2lkXCI6XCIwMDA2YmZmZC1jODNmLTJjNTgtMDAwMC0wMDAwMDAwMDAwMDBcIixcInByaW1hcnlzaWRcIjpcIlMtMS0yODI3LTQ0MjM2NS0zMzU5NTgzMzIwXCJ9IiwibmJmIjoxNjIxMzYyOTU2LCJleHAiOjE2MjEzNjM1NTYsImlzcyI6IjAwMDAwMDAyLTAwMDAtMGZmMS1jZTAwLTAwMDAwMDAwMDAwMEA4NGRmOWU3Zi1lOWY2LTQwYWYtYjQzNS1hYWFhYWFhYWFhYWEiLCJhdWQiOiIwMDAwMDAwMi0wMDAwLTBmZjEtY2UwMC0wMDAwMDAwMDAwMDAvYXR0YWNobWVudC5vdXRsb29rLmxpdmUubmV0QDg0ZGY5ZTdmLWU5ZjYtNDBhZi1iNDM1LWFhYWFhYWFhYWFhYSIsImhhcHAiOiJvd2EifQ.TJzn-bA4C167jU-vEL3crPmksW783QJpgkHPtzG9638bitajguhP6UF5X-fpkOtmdrCdCsmLuyLRueFe4kPS9275cBPURD6_-kSfLUy3TVKIm1EZNxJoPkCIdAAIbWaCr6ogA-Zo1rz5qc2oFA4_Dr8NVgs4vBspibMfEPeNehqFyrCxaAMFS9H08S_aOPrzLAb7uoIRaOtGMtPhz9rePyx82QPUqRsHAKOrZxJDEHhMWal5sAoN7tLd6w0-aFhkC7dn4agN7RmPQAyfCekSFiB9yu2WKCOcMxT5W7N2VHG6uudF9U4iG4U76eKl2_O6oL-K6Y1xm6xVyQmaHMgXOQ&amp;X-OWA-CANARY=ZBJU00UopkW5i2jacPc5NVASLMkrGtkYGP94AyOQA_7yVpQngzoPJ-lXZUDKdsD4eh4DC9yGTEo.&amp;owa=outlook.live.com&amp;scriptVer=20210517003.01&amp;animation=tru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49158" name="AutoShape 6" descr="https://attachment.outlook.live.net/owa/MSA%3Amuriel.dalla-costa%40hotmail.fr/service.svc/s/GetAttachmentThumbnail?id=AQMkADAwATZiZmYAZC1jODNmLTJjNTgtMDACLTAwCgBGAAAD6ytPnuv4LE6q3CGOz3R0AHsHADiv5444FK1Nqsnuasjp124AAAIBDAAAADiv5444FK1Nqsnuasjp124ABGdfbCQAAAABEgAQACv3zpOHQt9Lgw9YQKP8gUQ%3D&amp;thumbnailType=2&amp;isc=1&amp;token=eyJhbGciOiJSUzI1NiIsImtpZCI6IjMwODE3OUNFNUY0QjUyRTc4QjJEQjg5NjZCQUY0RUNDMzcyN0FFRUUiLCJ0eXAiOiJKV1QiLCJ4NXQiOiJNSUY1emw5TFV1ZUxMYmlXYTY5T3pEY25ydTQifQ.eyJvcmlnaW4iOiJodHRwczovL291dGxvb2subGl2ZS5jb20iLCJ1YyI6IjZlYTBkZmJkM2VjZjQ4ZTBiY2NjMTNlODU4NmUzZTJkIiwidmVyIjoiRXhjaGFuZ2UuQ2FsbGJhY2suVjEiLCJhcHBjdHhzZW5kZXIiOiJPd2FEb3dubG9hZEA4NGRmOWU3Zi1lOWY2LTQwYWYtYjQzNS1hYWFhYWFhYWFhYWEiLCJpc3NyaW5nIjoiV1ciLCJhcHBjdHgiOiJ7XCJtc2V4Y2hwcm90XCI6XCJvd2FcIixcInB1aWRcIjpcIjE4OTk5NDY1Njc0NzgzNjBcIixcInNjb3BlXCI6XCJPd2FEb3dubG9hZFwiLFwib2lkXCI6XCIwMDA2YmZmZC1jODNmLTJjNTgtMDAwMC0wMDAwMDAwMDAwMDBcIixcInByaW1hcnlzaWRcIjpcIlMtMS0yODI3LTQ0MjM2NS0zMzU5NTgzMzIwXCJ9IiwibmJmIjoxNjIxMzYyOTU2LCJleHAiOjE2MjEzNjM1NTYsImlzcyI6IjAwMDAwMDAyLTAwMDAtMGZmMS1jZTAwLTAwMDAwMDAwMDAwMEA4NGRmOWU3Zi1lOWY2LTQwYWYtYjQzNS1hYWFhYWFhYWFhYWEiLCJhdWQiOiIwMDAwMDAwMi0wMDAwLTBmZjEtY2UwMC0wMDAwMDAwMDAwMDAvYXR0YWNobWVudC5vdXRsb29rLmxpdmUubmV0QDg0ZGY5ZTdmLWU5ZjYtNDBhZi1iNDM1LWFhYWFhYWFhYWFhYSIsImhhcHAiOiJvd2EifQ.TJzn-bA4C167jU-vEL3crPmksW783QJpgkHPtzG9638bitajguhP6UF5X-fpkOtmdrCdCsmLuyLRueFe4kPS9275cBPURD6_-kSfLUy3TVKIm1EZNxJoPkCIdAAIbWaCr6ogA-Zo1rz5qc2oFA4_Dr8NVgs4vBspibMfEPeNehqFyrCxaAMFS9H08S_aOPrzLAb7uoIRaOtGMtPhz9rePyx82QPUqRsHAKOrZxJDEHhMWal5sAoN7tLd6w0-aFhkC7dn4agN7RmPQAyfCekSFiB9yu2WKCOcMxT5W7N2VHG6uudF9U4iG4U76eKl2_O6oL-K6Y1xm6xVyQmaHMgXOQ&amp;X-OWA-CANARY=ZBJU00UopkW5i2jacPc5NVASLMkrGtkYGP94AyOQA_7yVpQngzoPJ-lXZUDKdsD4eh4DC9yGTEo.&amp;owa=outlook.live.com&amp;scriptVer=20210517003.01&amp;animation=tru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4" name="Rectangle 13"/>
          <p:cNvSpPr/>
          <p:nvPr/>
        </p:nvSpPr>
        <p:spPr>
          <a:xfrm>
            <a:off x="2987824" y="260648"/>
            <a:ext cx="4752528" cy="1877437"/>
          </a:xfrm>
          <a:prstGeom prst="rect">
            <a:avLst/>
          </a:prstGeom>
        </p:spPr>
        <p:txBody>
          <a:bodyPr wrap="square">
            <a:spAutoFit/>
          </a:bodyPr>
          <a:lstStyle/>
          <a:p>
            <a:pPr algn="ctr"/>
            <a:r>
              <a:rPr lang="fr-FR" sz="1600" b="1" dirty="0">
                <a:solidFill>
                  <a:schemeClr val="bg1"/>
                </a:solidFill>
                <a:latin typeface="Arial" pitchFamily="34" charset="0"/>
                <a:cs typeface="Arial" pitchFamily="34" charset="0"/>
              </a:rPr>
              <a:t>Formation Head Spa &amp; Soins Capillaires </a:t>
            </a:r>
          </a:p>
          <a:p>
            <a:pPr algn="ctr"/>
            <a:r>
              <a:rPr lang="fr-FR" sz="1600" b="1" dirty="0">
                <a:solidFill>
                  <a:schemeClr val="bg1"/>
                </a:solidFill>
                <a:latin typeface="Arial" pitchFamily="34" charset="0"/>
                <a:cs typeface="Arial" pitchFamily="34" charset="0"/>
              </a:rPr>
              <a:t>  </a:t>
            </a:r>
          </a:p>
          <a:p>
            <a:pPr algn="ctr"/>
            <a:r>
              <a:rPr lang="fr-FR" sz="1600" b="1" dirty="0">
                <a:solidFill>
                  <a:schemeClr val="tx2"/>
                </a:solidFill>
                <a:latin typeface="Arial" pitchFamily="34" charset="0"/>
                <a:cs typeface="Arial" pitchFamily="34" charset="0"/>
              </a:rPr>
              <a:t> </a:t>
            </a:r>
            <a:r>
              <a:rPr lang="fr-FR" sz="1600" b="1" dirty="0">
                <a:solidFill>
                  <a:schemeClr val="accent4"/>
                </a:solidFill>
                <a:latin typeface="Arial" pitchFamily="34" charset="0"/>
                <a:cs typeface="Arial" pitchFamily="34" charset="0"/>
              </a:rPr>
              <a:t>Marjorie </a:t>
            </a:r>
            <a:r>
              <a:rPr lang="fr-FR" sz="1600" b="1" dirty="0" err="1">
                <a:solidFill>
                  <a:schemeClr val="accent4"/>
                </a:solidFill>
                <a:latin typeface="Arial" pitchFamily="34" charset="0"/>
                <a:cs typeface="Arial" pitchFamily="34" charset="0"/>
              </a:rPr>
              <a:t>Pometti</a:t>
            </a:r>
            <a:r>
              <a:rPr lang="fr-FR" sz="1600" b="1" dirty="0">
                <a:solidFill>
                  <a:schemeClr val="accent4"/>
                </a:solidFill>
                <a:latin typeface="Arial" pitchFamily="34" charset="0"/>
                <a:cs typeface="Arial" pitchFamily="34" charset="0"/>
              </a:rPr>
              <a:t> </a:t>
            </a:r>
          </a:p>
          <a:p>
            <a:pPr algn="ctr"/>
            <a:endParaRPr lang="fr-FR" sz="1600" b="1" dirty="0">
              <a:solidFill>
                <a:schemeClr val="bg1"/>
              </a:solidFill>
              <a:latin typeface="Arial" pitchFamily="34" charset="0"/>
              <a:cs typeface="Arial" pitchFamily="34" charset="0"/>
            </a:endParaRPr>
          </a:p>
          <a:p>
            <a:pPr algn="ctr"/>
            <a:r>
              <a:rPr lang="fr-FR" sz="1200" b="1" dirty="0">
                <a:solidFill>
                  <a:schemeClr val="bg1"/>
                </a:solidFill>
                <a:latin typeface="Arial" pitchFamily="34" charset="0"/>
                <a:cs typeface="Arial" pitchFamily="34" charset="0"/>
              </a:rPr>
              <a:t>700 € net (pour 2 jours de formations) matériel compris </a:t>
            </a:r>
          </a:p>
          <a:p>
            <a:pPr algn="ctr"/>
            <a:r>
              <a:rPr lang="fr-FR" sz="1200" b="1" dirty="0">
                <a:solidFill>
                  <a:schemeClr val="bg1"/>
                </a:solidFill>
                <a:latin typeface="Arial" pitchFamily="34" charset="0"/>
                <a:cs typeface="Arial" pitchFamily="34" charset="0"/>
              </a:rPr>
              <a:t> maxi 6 Stagiaires </a:t>
            </a:r>
          </a:p>
          <a:p>
            <a:pPr algn="ctr"/>
            <a:endParaRPr lang="fr-FR" sz="1200" b="1" dirty="0">
              <a:solidFill>
                <a:schemeClr val="bg1"/>
              </a:solidFill>
              <a:latin typeface="Arial" pitchFamily="34" charset="0"/>
              <a:cs typeface="Arial" pitchFamily="34" charset="0"/>
            </a:endParaRPr>
          </a:p>
          <a:p>
            <a:pPr algn="ctr"/>
            <a:r>
              <a:rPr lang="fr-FR" sz="1600" b="1" dirty="0">
                <a:solidFill>
                  <a:schemeClr val="bg1"/>
                </a:solidFill>
                <a:latin typeface="Arial" pitchFamily="34" charset="0"/>
                <a:cs typeface="Arial" pitchFamily="34" charset="0"/>
              </a:rPr>
              <a:t>Lundi 17 &amp; Mardi 18 Février </a:t>
            </a:r>
            <a:endParaRPr lang="fr-FR" sz="1600" b="1" dirty="0">
              <a:solidFill>
                <a:srgbClr val="FFC000"/>
              </a:solidFill>
              <a:latin typeface="Arial" pitchFamily="34" charset="0"/>
              <a:cs typeface="Arial" pitchFamily="34" charset="0"/>
            </a:endParaRPr>
          </a:p>
        </p:txBody>
      </p:sp>
      <p:pic>
        <p:nvPicPr>
          <p:cNvPr id="13" name="Picture 2" descr="D:\Desktop\IMG_1353.jpg"/>
          <p:cNvPicPr>
            <a:picLocks noChangeAspect="1" noChangeArrowheads="1"/>
          </p:cNvPicPr>
          <p:nvPr/>
        </p:nvPicPr>
        <p:blipFill>
          <a:blip r:embed="rId3" cstate="print"/>
          <a:srcRect/>
          <a:stretch>
            <a:fillRect/>
          </a:stretch>
        </p:blipFill>
        <p:spPr bwMode="auto">
          <a:xfrm>
            <a:off x="0" y="2348880"/>
            <a:ext cx="2699792" cy="3141576"/>
          </a:xfrm>
          <a:prstGeom prst="rect">
            <a:avLst/>
          </a:prstGeom>
          <a:ln>
            <a:noFill/>
          </a:ln>
          <a:effectLst>
            <a:softEdge rad="112500"/>
          </a:effectLst>
        </p:spPr>
      </p:pic>
      <p:pic>
        <p:nvPicPr>
          <p:cNvPr id="15" name="Picture 2" descr="D:\Desktop\photo presentation.jpg"/>
          <p:cNvPicPr>
            <a:picLocks noChangeAspect="1" noChangeArrowheads="1"/>
          </p:cNvPicPr>
          <p:nvPr/>
        </p:nvPicPr>
        <p:blipFill>
          <a:blip r:embed="rId4" cstate="print"/>
          <a:srcRect l="27936" t="5556" r="13859" b="38889"/>
          <a:stretch>
            <a:fillRect/>
          </a:stretch>
        </p:blipFill>
        <p:spPr bwMode="auto">
          <a:xfrm flipH="1">
            <a:off x="7498227" y="195834"/>
            <a:ext cx="1429006" cy="1360958"/>
          </a:xfrm>
          <a:prstGeom prst="rect">
            <a:avLst/>
          </a:prstGeom>
          <a:ln>
            <a:noFill/>
          </a:ln>
          <a:effectLst>
            <a:softEdge rad="112500"/>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808995" y="3487648"/>
            <a:ext cx="6120680" cy="2677656"/>
          </a:xfrm>
          <a:prstGeom prst="rect">
            <a:avLst/>
          </a:prstGeom>
          <a:solidFill>
            <a:schemeClr val="bg1"/>
          </a:solidFill>
          <a:ln>
            <a:solidFill>
              <a:schemeClr val="bg2">
                <a:lumMod val="50000"/>
              </a:schemeClr>
            </a:solidFill>
          </a:ln>
        </p:spPr>
        <p:txBody>
          <a:bodyPr wrap="square">
            <a:spAutoFit/>
          </a:bodyPr>
          <a:lstStyle/>
          <a:p>
            <a:pPr lvl="0" fontAlgn="base">
              <a:spcBef>
                <a:spcPct val="0"/>
              </a:spcBef>
              <a:spcAft>
                <a:spcPct val="0"/>
              </a:spcAft>
            </a:pPr>
            <a:endParaRPr lang="fr-FR" sz="1200" b="1" u="sng" dirty="0">
              <a:latin typeface="Arial" pitchFamily="34" charset="0"/>
              <a:ea typeface="Calibri" pitchFamily="34" charset="0"/>
              <a:cs typeface="Arial" pitchFamily="34" charset="0"/>
            </a:endParaRPr>
          </a:p>
          <a:p>
            <a:pPr lvl="0" fontAlgn="base">
              <a:spcBef>
                <a:spcPct val="0"/>
              </a:spcBef>
              <a:spcAft>
                <a:spcPct val="0"/>
              </a:spcAft>
            </a:pPr>
            <a:r>
              <a:rPr lang="fr-FR" sz="1200" b="1" u="sng" dirty="0">
                <a:latin typeface="Arial" pitchFamily="34" charset="0"/>
                <a:ea typeface="Calibri" pitchFamily="34" charset="0"/>
                <a:cs typeface="Arial" pitchFamily="34" charset="0"/>
              </a:rPr>
              <a:t>Stéphane Battistella</a:t>
            </a:r>
          </a:p>
          <a:p>
            <a:pPr lvl="0" fontAlgn="base">
              <a:spcBef>
                <a:spcPct val="0"/>
              </a:spcBef>
              <a:spcAft>
                <a:spcPct val="0"/>
              </a:spcAft>
            </a:pPr>
            <a:endParaRPr lang="fr-FR" sz="1200" dirty="0">
              <a:latin typeface="Arial" pitchFamily="34" charset="0"/>
              <a:cs typeface="Arial" pitchFamily="34" charset="0"/>
            </a:endParaRPr>
          </a:p>
          <a:p>
            <a:pPr eaLnBrk="0" fontAlgn="base" hangingPunct="0">
              <a:spcBef>
                <a:spcPct val="0"/>
              </a:spcBef>
              <a:spcAft>
                <a:spcPct val="0"/>
              </a:spcAft>
            </a:pPr>
            <a:r>
              <a:rPr lang="fr-FR" sz="1200" dirty="0">
                <a:latin typeface="Arial" pitchFamily="34" charset="0"/>
                <a:ea typeface="Calibri" pitchFamily="34" charset="0"/>
                <a:cs typeface="Arial" pitchFamily="34" charset="0"/>
              </a:rPr>
              <a:t>Créateur du salon Premium « L’Appart » à Aix en Provence.</a:t>
            </a:r>
          </a:p>
          <a:p>
            <a:pPr eaLnBrk="0" fontAlgn="base" hangingPunct="0">
              <a:spcBef>
                <a:spcPct val="0"/>
              </a:spcBef>
              <a:spcAft>
                <a:spcPct val="0"/>
              </a:spcAft>
            </a:pPr>
            <a:r>
              <a:rPr lang="fr-FR" sz="1200" dirty="0">
                <a:latin typeface="Arial" pitchFamily="34" charset="0"/>
                <a:ea typeface="Calibri" pitchFamily="34" charset="0"/>
                <a:cs typeface="Arial" pitchFamily="34" charset="0"/>
              </a:rPr>
              <a:t>Consultant technique, artistique, formateur et coiffeur artistique depuis une vingtaine d’années pour </a:t>
            </a:r>
            <a:r>
              <a:rPr lang="fr-FR" sz="1200" dirty="0" err="1">
                <a:latin typeface="Arial" pitchFamily="34" charset="0"/>
                <a:ea typeface="Calibri" pitchFamily="34" charset="0"/>
                <a:cs typeface="Arial" pitchFamily="34" charset="0"/>
              </a:rPr>
              <a:t>E.Perma</a:t>
            </a:r>
            <a:r>
              <a:rPr lang="fr-FR" sz="1200" dirty="0">
                <a:latin typeface="Arial" pitchFamily="34" charset="0"/>
                <a:ea typeface="Calibri" pitchFamily="34" charset="0"/>
                <a:cs typeface="Arial" pitchFamily="34" charset="0"/>
              </a:rPr>
              <a:t>, Medley, Wella.</a:t>
            </a:r>
          </a:p>
          <a:p>
            <a:pPr lvl="0" eaLnBrk="0" fontAlgn="base" hangingPunct="0">
              <a:spcBef>
                <a:spcPct val="0"/>
              </a:spcBef>
              <a:spcAft>
                <a:spcPct val="0"/>
              </a:spcAft>
            </a:pPr>
            <a:endParaRPr lang="fr-FR" sz="1200" dirty="0">
              <a:latin typeface="Arial" pitchFamily="34" charset="0"/>
              <a:ea typeface="Calibri" pitchFamily="34" charset="0"/>
              <a:cs typeface="Arial" pitchFamily="34" charset="0"/>
            </a:endParaRPr>
          </a:p>
          <a:p>
            <a:pPr fontAlgn="base">
              <a:spcBef>
                <a:spcPct val="0"/>
              </a:spcBef>
              <a:spcAft>
                <a:spcPct val="0"/>
              </a:spcAft>
            </a:pPr>
            <a:r>
              <a:rPr lang="fr-FR" sz="1200" b="1" u="sng" dirty="0">
                <a:solidFill>
                  <a:srgbClr val="000000"/>
                </a:solidFill>
                <a:latin typeface="Arial" pitchFamily="34" charset="0"/>
                <a:ea typeface="Times New Roman" pitchFamily="18" charset="0"/>
                <a:cs typeface="Arial" pitchFamily="34" charset="0"/>
              </a:rPr>
              <a:t>Programme de formation</a:t>
            </a:r>
          </a:p>
          <a:p>
            <a:pPr lvl="0" fontAlgn="base">
              <a:spcBef>
                <a:spcPct val="0"/>
              </a:spcBef>
              <a:spcAft>
                <a:spcPct val="0"/>
              </a:spcAft>
            </a:pPr>
            <a:endParaRPr lang="fr-FR" sz="1200" b="1" u="sng" dirty="0">
              <a:solidFill>
                <a:srgbClr val="000000"/>
              </a:solidFill>
              <a:latin typeface="Arial" pitchFamily="34" charset="0"/>
              <a:ea typeface="Times New Roman" pitchFamily="18" charset="0"/>
              <a:cs typeface="Arial" pitchFamily="34" charset="0"/>
            </a:endParaRPr>
          </a:p>
          <a:p>
            <a:r>
              <a:rPr lang="fr-FR" sz="1200" dirty="0">
                <a:latin typeface="Arial" pitchFamily="34" charset="0"/>
                <a:cs typeface="Arial" pitchFamily="34" charset="0"/>
              </a:rPr>
              <a:t>A l’issue de la formation, les participants seront capables de :</a:t>
            </a:r>
          </a:p>
          <a:p>
            <a:pPr lvl="0"/>
            <a:r>
              <a:rPr lang="fr-FR" sz="1200" dirty="0">
                <a:latin typeface="Arial" pitchFamily="34" charset="0"/>
                <a:cs typeface="Arial" pitchFamily="34" charset="0"/>
              </a:rPr>
              <a:t>Acquérir différentes techniques de coupes adaptées aux cheveux bouclés, frisés et crépus.</a:t>
            </a:r>
          </a:p>
          <a:p>
            <a:pPr lvl="0"/>
            <a:r>
              <a:rPr lang="fr-FR" sz="1200" dirty="0">
                <a:latin typeface="Arial" pitchFamily="34" charset="0"/>
                <a:cs typeface="Arial" pitchFamily="34" charset="0"/>
              </a:rPr>
              <a:t>Utiliser les techniques de coupe &amp; coiffage les plus appropriées à ce type de cheveux.</a:t>
            </a:r>
          </a:p>
          <a:p>
            <a:pPr lvl="0"/>
            <a:r>
              <a:rPr lang="fr-FR" sz="1200" dirty="0">
                <a:latin typeface="Arial" pitchFamily="34" charset="0"/>
                <a:cs typeface="Arial" pitchFamily="34" charset="0"/>
              </a:rPr>
              <a:t>Acquérir les techniques de coupes sur cheveux secs.</a:t>
            </a:r>
          </a:p>
        </p:txBody>
      </p:sp>
      <p:sp>
        <p:nvSpPr>
          <p:cNvPr id="13" name="Rectangle 12"/>
          <p:cNvSpPr/>
          <p:nvPr/>
        </p:nvSpPr>
        <p:spPr>
          <a:xfrm>
            <a:off x="2664296" y="332656"/>
            <a:ext cx="6084168" cy="2523768"/>
          </a:xfrm>
          <a:prstGeom prst="rect">
            <a:avLst/>
          </a:prstGeom>
        </p:spPr>
        <p:txBody>
          <a:bodyPr wrap="square">
            <a:spAutoFit/>
          </a:bodyPr>
          <a:lstStyle/>
          <a:p>
            <a:pPr algn="ctr"/>
            <a:endParaRPr lang="fr-FR" sz="1400" b="1" dirty="0">
              <a:solidFill>
                <a:schemeClr val="bg1"/>
              </a:solidFill>
              <a:latin typeface="Arial" pitchFamily="34" charset="0"/>
              <a:cs typeface="Arial" pitchFamily="34" charset="0"/>
            </a:endParaRPr>
          </a:p>
          <a:p>
            <a:pPr algn="ctr"/>
            <a:r>
              <a:rPr lang="fr-FR" sz="1600" b="1" dirty="0">
                <a:solidFill>
                  <a:schemeClr val="bg1"/>
                </a:solidFill>
                <a:latin typeface="Arial" pitchFamily="34" charset="0"/>
                <a:cs typeface="Arial" pitchFamily="34" charset="0"/>
              </a:rPr>
              <a:t>  Coupe Femme </a:t>
            </a:r>
          </a:p>
          <a:p>
            <a:pPr algn="ctr"/>
            <a:r>
              <a:rPr lang="fr-FR" sz="1200" b="1" dirty="0">
                <a:solidFill>
                  <a:schemeClr val="bg1"/>
                </a:solidFill>
                <a:latin typeface="Arial" pitchFamily="34" charset="0"/>
                <a:cs typeface="Arial" pitchFamily="34" charset="0"/>
              </a:rPr>
              <a:t>« Techniques de Coupes adaptées aux cheveux Texturés,</a:t>
            </a:r>
          </a:p>
          <a:p>
            <a:pPr algn="ctr"/>
            <a:r>
              <a:rPr lang="fr-FR" sz="1200" b="1" dirty="0">
                <a:solidFill>
                  <a:schemeClr val="bg1"/>
                </a:solidFill>
                <a:latin typeface="Arial" pitchFamily="34" charset="0"/>
                <a:cs typeface="Arial" pitchFamily="34" charset="0"/>
              </a:rPr>
              <a:t> Bouclés, frisés ou crépus »</a:t>
            </a:r>
          </a:p>
          <a:p>
            <a:pPr algn="ctr"/>
            <a:endParaRPr lang="fr-FR" sz="1600" b="1" dirty="0">
              <a:solidFill>
                <a:schemeClr val="bg1"/>
              </a:solidFill>
              <a:latin typeface="Arial" pitchFamily="34" charset="0"/>
              <a:cs typeface="Arial" pitchFamily="34" charset="0"/>
            </a:endParaRPr>
          </a:p>
          <a:p>
            <a:pPr algn="ctr"/>
            <a:r>
              <a:rPr lang="fr-FR" sz="1600" b="1" dirty="0">
                <a:solidFill>
                  <a:schemeClr val="accent4"/>
                </a:solidFill>
                <a:latin typeface="Arial" pitchFamily="34" charset="0"/>
                <a:cs typeface="Arial" pitchFamily="34" charset="0"/>
              </a:rPr>
              <a:t>Stéphane </a:t>
            </a:r>
            <a:r>
              <a:rPr lang="fr-FR" sz="1600" b="1" dirty="0" err="1">
                <a:solidFill>
                  <a:schemeClr val="accent4"/>
                </a:solidFill>
                <a:latin typeface="Arial" pitchFamily="34" charset="0"/>
                <a:cs typeface="Arial" pitchFamily="34" charset="0"/>
              </a:rPr>
              <a:t>Battistella</a:t>
            </a:r>
            <a:r>
              <a:rPr lang="fr-FR" sz="1600" b="1" dirty="0">
                <a:solidFill>
                  <a:schemeClr val="accent4"/>
                </a:solidFill>
                <a:latin typeface="Arial" pitchFamily="34" charset="0"/>
                <a:cs typeface="Arial" pitchFamily="34" charset="0"/>
              </a:rPr>
              <a:t> </a:t>
            </a:r>
          </a:p>
          <a:p>
            <a:pPr algn="ctr"/>
            <a:endParaRPr lang="fr-FR" sz="1600" b="1" dirty="0">
              <a:solidFill>
                <a:schemeClr val="bg1"/>
              </a:solidFill>
              <a:latin typeface="Arial" pitchFamily="34" charset="0"/>
              <a:cs typeface="Arial" pitchFamily="34" charset="0"/>
            </a:endParaRPr>
          </a:p>
          <a:p>
            <a:pPr algn="ctr"/>
            <a:r>
              <a:rPr lang="fr-FR" sz="1200" b="1" dirty="0">
                <a:solidFill>
                  <a:schemeClr val="bg1"/>
                </a:solidFill>
                <a:latin typeface="Arial" pitchFamily="34" charset="0"/>
                <a:cs typeface="Arial" pitchFamily="34" charset="0"/>
              </a:rPr>
              <a:t>330 € net (tête d’étude comprise)</a:t>
            </a:r>
          </a:p>
          <a:p>
            <a:pPr algn="ctr"/>
            <a:r>
              <a:rPr lang="fr-FR" sz="1200" b="1" dirty="0">
                <a:solidFill>
                  <a:schemeClr val="bg1"/>
                </a:solidFill>
                <a:latin typeface="Arial" pitchFamily="34" charset="0"/>
                <a:cs typeface="Arial" pitchFamily="34" charset="0"/>
              </a:rPr>
              <a:t>  </a:t>
            </a:r>
            <a:endParaRPr lang="fr-FR" sz="1600" b="1" dirty="0">
              <a:solidFill>
                <a:schemeClr val="bg1"/>
              </a:solidFill>
              <a:latin typeface="Arial" pitchFamily="34" charset="0"/>
              <a:cs typeface="Arial" pitchFamily="34" charset="0"/>
            </a:endParaRPr>
          </a:p>
          <a:p>
            <a:pPr algn="ctr"/>
            <a:r>
              <a:rPr lang="fr-FR" sz="1600" b="1" dirty="0">
                <a:solidFill>
                  <a:schemeClr val="bg1"/>
                </a:solidFill>
                <a:latin typeface="Arial" pitchFamily="34" charset="0"/>
                <a:cs typeface="Arial" pitchFamily="34" charset="0"/>
              </a:rPr>
              <a:t>Lundi 17 Février </a:t>
            </a:r>
          </a:p>
          <a:p>
            <a:pPr algn="ctr"/>
            <a:endParaRPr lang="fr-FR" sz="1600" b="1" dirty="0">
              <a:solidFill>
                <a:schemeClr val="bg1"/>
              </a:solidFill>
              <a:latin typeface="Arial" pitchFamily="34" charset="0"/>
              <a:cs typeface="Arial" pitchFamily="34" charset="0"/>
            </a:endParaRPr>
          </a:p>
        </p:txBody>
      </p:sp>
      <p:pic>
        <p:nvPicPr>
          <p:cNvPr id="14" name="Picture 4"/>
          <p:cNvPicPr>
            <a:picLocks noChangeAspect="1" noChangeArrowheads="1"/>
          </p:cNvPicPr>
          <p:nvPr/>
        </p:nvPicPr>
        <p:blipFill>
          <a:blip r:embed="rId3" cstate="print"/>
          <a:srcRect l="16500" t="24037" r="12033" b="22509"/>
          <a:stretch>
            <a:fillRect/>
          </a:stretch>
        </p:blipFill>
        <p:spPr bwMode="auto">
          <a:xfrm>
            <a:off x="7482341" y="0"/>
            <a:ext cx="1661659" cy="908720"/>
          </a:xfrm>
          <a:prstGeom prst="rect">
            <a:avLst/>
          </a:prstGeom>
          <a:ln>
            <a:noFill/>
          </a:ln>
          <a:effectLst>
            <a:softEdge rad="112500"/>
          </a:effectLst>
        </p:spPr>
      </p:pic>
      <p:pic>
        <p:nvPicPr>
          <p:cNvPr id="10" name="Image 9" descr="D:\Downloads\IMG_6900 (1).jpg"/>
          <p:cNvPicPr/>
          <p:nvPr/>
        </p:nvPicPr>
        <p:blipFill>
          <a:blip r:embed="rId4" cstate="print"/>
          <a:srcRect l="3448" t="6061" r="6897" b="1515"/>
          <a:stretch>
            <a:fillRect/>
          </a:stretch>
        </p:blipFill>
        <p:spPr bwMode="auto">
          <a:xfrm>
            <a:off x="107504" y="2636912"/>
            <a:ext cx="2267744" cy="2808312"/>
          </a:xfrm>
          <a:prstGeom prst="rect">
            <a:avLst/>
          </a:prstGeom>
          <a:ln>
            <a:noFill/>
          </a:ln>
          <a:effectLst>
            <a:softEdge rad="112500"/>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43808" y="2492896"/>
            <a:ext cx="6033631" cy="4154984"/>
          </a:xfrm>
          <a:prstGeom prst="rect">
            <a:avLst/>
          </a:prstGeom>
          <a:solidFill>
            <a:schemeClr val="bg1"/>
          </a:solidFill>
          <a:ln>
            <a:solidFill>
              <a:schemeClr val="tx1"/>
            </a:solidFill>
          </a:ln>
        </p:spPr>
        <p:txBody>
          <a:bodyPr wrap="square" rtlCol="0">
            <a:spAutoFit/>
          </a:bodyPr>
          <a:lstStyle/>
          <a:p>
            <a:pPr fontAlgn="base"/>
            <a:endParaRPr lang="fr-FR" sz="1200" b="1" u="sng" dirty="0">
              <a:latin typeface="Arial" pitchFamily="34" charset="0"/>
              <a:cs typeface="Arial" pitchFamily="34" charset="0"/>
            </a:endParaRPr>
          </a:p>
          <a:p>
            <a:pPr fontAlgn="base"/>
            <a:r>
              <a:rPr lang="fr-FR" sz="1200" b="1" u="sng" dirty="0">
                <a:latin typeface="Arial" pitchFamily="34" charset="0"/>
                <a:cs typeface="Arial" pitchFamily="34" charset="0"/>
              </a:rPr>
              <a:t>Alice </a:t>
            </a:r>
            <a:r>
              <a:rPr lang="fr-FR" sz="1200" b="1" u="sng" dirty="0" err="1">
                <a:latin typeface="Arial" pitchFamily="34" charset="0"/>
                <a:cs typeface="Arial" pitchFamily="34" charset="0"/>
              </a:rPr>
              <a:t>Haillot</a:t>
            </a:r>
            <a:endParaRPr lang="fr-FR" sz="1200" b="1" u="sng" dirty="0">
              <a:latin typeface="Arial" pitchFamily="34" charset="0"/>
              <a:cs typeface="Arial" pitchFamily="34" charset="0"/>
            </a:endParaRPr>
          </a:p>
          <a:p>
            <a:pPr fontAlgn="base"/>
            <a:endParaRPr lang="fr-FR" sz="1200" b="1" u="sng" dirty="0">
              <a:latin typeface="Arial" pitchFamily="34" charset="0"/>
              <a:cs typeface="Arial" pitchFamily="34" charset="0"/>
            </a:endParaRPr>
          </a:p>
          <a:p>
            <a:pPr fontAlgn="base"/>
            <a:r>
              <a:rPr lang="fr-FR" sz="1200" dirty="0">
                <a:latin typeface="Arial" pitchFamily="34" charset="0"/>
                <a:cs typeface="Arial" pitchFamily="34" charset="0"/>
              </a:rPr>
              <a:t>Elle a débuté sa carrière de coiffeuse à 14 ans, un métier qui l’a passionné intensément. </a:t>
            </a:r>
          </a:p>
          <a:p>
            <a:pPr fontAlgn="base"/>
            <a:r>
              <a:rPr lang="fr-FR" sz="1200" dirty="0">
                <a:latin typeface="Arial" pitchFamily="34" charset="0"/>
                <a:cs typeface="Arial" pitchFamily="34" charset="0"/>
              </a:rPr>
              <a:t>Ce qui la motive est d’embellir les clientes et de partager leur joie après une transformation réussie. </a:t>
            </a:r>
          </a:p>
          <a:p>
            <a:pPr fontAlgn="base"/>
            <a:r>
              <a:rPr lang="fr-FR" sz="1200" dirty="0">
                <a:latin typeface="Arial" pitchFamily="34" charset="0"/>
                <a:cs typeface="Arial" pitchFamily="34" charset="0"/>
              </a:rPr>
              <a:t>En 2014 elle réalise son rêve en ouvrant son salon où elle a pu pleinement mettre en avant son expertise. </a:t>
            </a:r>
          </a:p>
          <a:p>
            <a:pPr fontAlgn="base"/>
            <a:r>
              <a:rPr lang="fr-FR" sz="1200" dirty="0">
                <a:latin typeface="Arial" pitchFamily="34" charset="0"/>
                <a:cs typeface="Arial" pitchFamily="34" charset="0"/>
              </a:rPr>
              <a:t>Avant tout coloriste, elle est particulièrement passionnée par les techniques de balayages.</a:t>
            </a:r>
          </a:p>
          <a:p>
            <a:pPr fontAlgn="base"/>
            <a:r>
              <a:rPr lang="fr-FR" sz="1200" dirty="0">
                <a:latin typeface="Arial" pitchFamily="34" charset="0"/>
                <a:cs typeface="Arial" pitchFamily="34" charset="0"/>
              </a:rPr>
              <a:t>Son objectif est de porter une attention particulière aux détails pour mettre en valeur chaque personne qui lui font confiance. </a:t>
            </a:r>
          </a:p>
          <a:p>
            <a:pPr fontAlgn="base"/>
            <a:r>
              <a:rPr lang="fr-FR" sz="1200" dirty="0">
                <a:latin typeface="Arial" pitchFamily="34" charset="0"/>
                <a:cs typeface="Arial" pitchFamily="34" charset="0"/>
              </a:rPr>
              <a:t> </a:t>
            </a:r>
            <a:endParaRPr lang="fr-FR" sz="1200" b="1" u="sng" dirty="0">
              <a:latin typeface="Arial" pitchFamily="34" charset="0"/>
              <a:cs typeface="Arial" pitchFamily="34" charset="0"/>
            </a:endParaRPr>
          </a:p>
          <a:p>
            <a:r>
              <a:rPr lang="fr-FR" sz="1200" b="1" u="sng" dirty="0">
                <a:latin typeface="Arial" pitchFamily="34" charset="0"/>
                <a:cs typeface="Arial" pitchFamily="34" charset="0"/>
              </a:rPr>
              <a:t>Programme de formation</a:t>
            </a:r>
          </a:p>
          <a:p>
            <a:endParaRPr lang="fr-FR" sz="1200" b="1" u="sng" dirty="0">
              <a:latin typeface="Arial" pitchFamily="34" charset="0"/>
              <a:cs typeface="Arial" pitchFamily="34" charset="0"/>
            </a:endParaRPr>
          </a:p>
          <a:p>
            <a:r>
              <a:rPr lang="fr-FR" sz="1200" dirty="0">
                <a:latin typeface="Arial" pitchFamily="34" charset="0"/>
                <a:cs typeface="Arial" pitchFamily="34" charset="0"/>
              </a:rPr>
              <a:t>Acquérir la technicité du balayage « Head Contouring ».</a:t>
            </a:r>
          </a:p>
          <a:p>
            <a:r>
              <a:rPr lang="fr-FR" sz="1200" dirty="0">
                <a:latin typeface="Arial" pitchFamily="34" charset="0"/>
                <a:cs typeface="Arial" pitchFamily="34" charset="0"/>
              </a:rPr>
              <a:t>L’Air </a:t>
            </a:r>
            <a:r>
              <a:rPr lang="fr-FR" sz="1200" dirty="0" err="1">
                <a:latin typeface="Arial" pitchFamily="34" charset="0"/>
                <a:cs typeface="Arial" pitchFamily="34" charset="0"/>
              </a:rPr>
              <a:t>Touch</a:t>
            </a:r>
            <a:r>
              <a:rPr lang="fr-FR" sz="1200" dirty="0">
                <a:latin typeface="Arial" pitchFamily="34" charset="0"/>
                <a:cs typeface="Arial" pitchFamily="34" charset="0"/>
              </a:rPr>
              <a:t> permet d’apporter de la dimension et de la légèreté tout en suivant les tendances actuelles. </a:t>
            </a:r>
          </a:p>
          <a:p>
            <a:r>
              <a:rPr lang="fr-FR" sz="1200" dirty="0">
                <a:latin typeface="Arial" pitchFamily="34" charset="0"/>
                <a:cs typeface="Arial" pitchFamily="34" charset="0"/>
              </a:rPr>
              <a:t>Le but de cette formation est de maitriser chaque étape du balayage « Head contouring » pour pouvoir sublimer, illuminer le visage de vos clientes avec un balayage sur mesure tendance.</a:t>
            </a:r>
          </a:p>
        </p:txBody>
      </p:sp>
      <p:sp>
        <p:nvSpPr>
          <p:cNvPr id="10" name="AutoShape 2" descr="RÃÂ©sultat de recherche d'images pour &quot;david katchadouria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1" name="AutoShape 4" descr="RÃÂ©sultat de recherche d'images pour &quot;david katchadouria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49154" name="AutoShape 2" descr="https://attachment.outlook.live.net/owa/MSA%3Amuriel.dalla-costa%40hotmail.fr/service.svc/s/GetAttachmentThumbnail?id=AQMkADAwATZiZmYAZC1jODNmLTJjNTgtMDACLTAwCgBGAAAD6ytPnuv4LE6q3CGOz3R0AHsHADiv5444FK1Nqsnuasjp124AAAIBDAAAADiv5444FK1Nqsnuasjp124ABGdfbCQAAAABEgAQACv3zpOHQt9Lgw9YQKP8gUQ%3D&amp;thumbnailType=2&amp;isc=1&amp;token=eyJhbGciOiJSUzI1NiIsImtpZCI6IjMwODE3OUNFNUY0QjUyRTc4QjJEQjg5NjZCQUY0RUNDMzcyN0FFRUUiLCJ0eXAiOiJKV1QiLCJ4NXQiOiJNSUY1emw5TFV1ZUxMYmlXYTY5T3pEY25ydTQifQ.eyJvcmlnaW4iOiJodHRwczovL291dGxvb2subGl2ZS5jb20iLCJ1YyI6IjZlYTBkZmJkM2VjZjQ4ZTBiY2NjMTNlODU4NmUzZTJkIiwidmVyIjoiRXhjaGFuZ2UuQ2FsbGJhY2suVjEiLCJhcHBjdHhzZW5kZXIiOiJPd2FEb3dubG9hZEA4NGRmOWU3Zi1lOWY2LTQwYWYtYjQzNS1hYWFhYWFhYWFhYWEiLCJpc3NyaW5nIjoiV1ciLCJhcHBjdHgiOiJ7XCJtc2V4Y2hwcm90XCI6XCJvd2FcIixcInB1aWRcIjpcIjE4OTk5NDY1Njc0NzgzNjBcIixcInNjb3BlXCI6XCJPd2FEb3dubG9hZFwiLFwib2lkXCI6XCIwMDA2YmZmZC1jODNmLTJjNTgtMDAwMC0wMDAwMDAwMDAwMDBcIixcInByaW1hcnlzaWRcIjpcIlMtMS0yODI3LTQ0MjM2NS0zMzU5NTgzMzIwXCJ9IiwibmJmIjoxNjIxMzYyOTU2LCJleHAiOjE2MjEzNjM1NTYsImlzcyI6IjAwMDAwMDAyLTAwMDAtMGZmMS1jZTAwLTAwMDAwMDAwMDAwMEA4NGRmOWU3Zi1lOWY2LTQwYWYtYjQzNS1hYWFhYWFhYWFhYWEiLCJhdWQiOiIwMDAwMDAwMi0wMDAwLTBmZjEtY2UwMC0wMDAwMDAwMDAwMDAvYXR0YWNobWVudC5vdXRsb29rLmxpdmUubmV0QDg0ZGY5ZTdmLWU5ZjYtNDBhZi1iNDM1LWFhYWFhYWFhYWFhYSIsImhhcHAiOiJvd2EifQ.TJzn-bA4C167jU-vEL3crPmksW783QJpgkHPtzG9638bitajguhP6UF5X-fpkOtmdrCdCsmLuyLRueFe4kPS9275cBPURD6_-kSfLUy3TVKIm1EZNxJoPkCIdAAIbWaCr6ogA-Zo1rz5qc2oFA4_Dr8NVgs4vBspibMfEPeNehqFyrCxaAMFS9H08S_aOPrzLAb7uoIRaOtGMtPhz9rePyx82QPUqRsHAKOrZxJDEHhMWal5sAoN7tLd6w0-aFhkC7dn4agN7RmPQAyfCekSFiB9yu2WKCOcMxT5W7N2VHG6uudF9U4iG4U76eKl2_O6oL-K6Y1xm6xVyQmaHMgXOQ&amp;X-OWA-CANARY=ZBJU00UopkW5i2jacPc5NVASLMkrGtkYGP94AyOQA_7yVpQngzoPJ-lXZUDKdsD4eh4DC9yGTEo.&amp;owa=outlook.live.com&amp;scriptVer=20210517003.01&amp;animation=tru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49156" name="AutoShape 4" descr="https://attachment.outlook.live.net/owa/MSA%3Amuriel.dalla-costa%40hotmail.fr/service.svc/s/GetAttachmentThumbnail?id=AQMkADAwATZiZmYAZC1jODNmLTJjNTgtMDACLTAwCgBGAAAD6ytPnuv4LE6q3CGOz3R0AHsHADiv5444FK1Nqsnuasjp124AAAIBDAAAADiv5444FK1Nqsnuasjp124ABGdfbCQAAAABEgAQACv3zpOHQt9Lgw9YQKP8gUQ%3D&amp;thumbnailType=2&amp;isc=1&amp;token=eyJhbGciOiJSUzI1NiIsImtpZCI6IjMwODE3OUNFNUY0QjUyRTc4QjJEQjg5NjZCQUY0RUNDMzcyN0FFRUUiLCJ0eXAiOiJKV1QiLCJ4NXQiOiJNSUY1emw5TFV1ZUxMYmlXYTY5T3pEY25ydTQifQ.eyJvcmlnaW4iOiJodHRwczovL291dGxvb2subGl2ZS5jb20iLCJ1YyI6IjZlYTBkZmJkM2VjZjQ4ZTBiY2NjMTNlODU4NmUzZTJkIiwidmVyIjoiRXhjaGFuZ2UuQ2FsbGJhY2suVjEiLCJhcHBjdHhzZW5kZXIiOiJPd2FEb3dubG9hZEA4NGRmOWU3Zi1lOWY2LTQwYWYtYjQzNS1hYWFhYWFhYWFhYWEiLCJpc3NyaW5nIjoiV1ciLCJhcHBjdHgiOiJ7XCJtc2V4Y2hwcm90XCI6XCJvd2FcIixcInB1aWRcIjpcIjE4OTk5NDY1Njc0NzgzNjBcIixcInNjb3BlXCI6XCJPd2FEb3dubG9hZFwiLFwib2lkXCI6XCIwMDA2YmZmZC1jODNmLTJjNTgtMDAwMC0wMDAwMDAwMDAwMDBcIixcInByaW1hcnlzaWRcIjpcIlMtMS0yODI3LTQ0MjM2NS0zMzU5NTgzMzIwXCJ9IiwibmJmIjoxNjIxMzYyOTU2LCJleHAiOjE2MjEzNjM1NTYsImlzcyI6IjAwMDAwMDAyLTAwMDAtMGZmMS1jZTAwLTAwMDAwMDAwMDAwMEA4NGRmOWU3Zi1lOWY2LTQwYWYtYjQzNS1hYWFhYWFhYWFhYWEiLCJhdWQiOiIwMDAwMDAwMi0wMDAwLTBmZjEtY2UwMC0wMDAwMDAwMDAwMDAvYXR0YWNobWVudC5vdXRsb29rLmxpdmUubmV0QDg0ZGY5ZTdmLWU5ZjYtNDBhZi1iNDM1LWFhYWFhYWFhYWFhYSIsImhhcHAiOiJvd2EifQ.TJzn-bA4C167jU-vEL3crPmksW783QJpgkHPtzG9638bitajguhP6UF5X-fpkOtmdrCdCsmLuyLRueFe4kPS9275cBPURD6_-kSfLUy3TVKIm1EZNxJoPkCIdAAIbWaCr6ogA-Zo1rz5qc2oFA4_Dr8NVgs4vBspibMfEPeNehqFyrCxaAMFS9H08S_aOPrzLAb7uoIRaOtGMtPhz9rePyx82QPUqRsHAKOrZxJDEHhMWal5sAoN7tLd6w0-aFhkC7dn4agN7RmPQAyfCekSFiB9yu2WKCOcMxT5W7N2VHG6uudF9U4iG4U76eKl2_O6oL-K6Y1xm6xVyQmaHMgXOQ&amp;X-OWA-CANARY=ZBJU00UopkW5i2jacPc5NVASLMkrGtkYGP94AyOQA_7yVpQngzoPJ-lXZUDKdsD4eh4DC9yGTEo.&amp;owa=outlook.live.com&amp;scriptVer=20210517003.01&amp;animation=tru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49158" name="AutoShape 6" descr="https://attachment.outlook.live.net/owa/MSA%3Amuriel.dalla-costa%40hotmail.fr/service.svc/s/GetAttachmentThumbnail?id=AQMkADAwATZiZmYAZC1jODNmLTJjNTgtMDACLTAwCgBGAAAD6ytPnuv4LE6q3CGOz3R0AHsHADiv5444FK1Nqsnuasjp124AAAIBDAAAADiv5444FK1Nqsnuasjp124ABGdfbCQAAAABEgAQACv3zpOHQt9Lgw9YQKP8gUQ%3D&amp;thumbnailType=2&amp;isc=1&amp;token=eyJhbGciOiJSUzI1NiIsImtpZCI6IjMwODE3OUNFNUY0QjUyRTc4QjJEQjg5NjZCQUY0RUNDMzcyN0FFRUUiLCJ0eXAiOiJKV1QiLCJ4NXQiOiJNSUY1emw5TFV1ZUxMYmlXYTY5T3pEY25ydTQifQ.eyJvcmlnaW4iOiJodHRwczovL291dGxvb2subGl2ZS5jb20iLCJ1YyI6IjZlYTBkZmJkM2VjZjQ4ZTBiY2NjMTNlODU4NmUzZTJkIiwidmVyIjoiRXhjaGFuZ2UuQ2FsbGJhY2suVjEiLCJhcHBjdHhzZW5kZXIiOiJPd2FEb3dubG9hZEA4NGRmOWU3Zi1lOWY2LTQwYWYtYjQzNS1hYWFhYWFhYWFhYWEiLCJpc3NyaW5nIjoiV1ciLCJhcHBjdHgiOiJ7XCJtc2V4Y2hwcm90XCI6XCJvd2FcIixcInB1aWRcIjpcIjE4OTk5NDY1Njc0NzgzNjBcIixcInNjb3BlXCI6XCJPd2FEb3dubG9hZFwiLFwib2lkXCI6XCIwMDA2YmZmZC1jODNmLTJjNTgtMDAwMC0wMDAwMDAwMDAwMDBcIixcInByaW1hcnlzaWRcIjpcIlMtMS0yODI3LTQ0MjM2NS0zMzU5NTgzMzIwXCJ9IiwibmJmIjoxNjIxMzYyOTU2LCJleHAiOjE2MjEzNjM1NTYsImlzcyI6IjAwMDAwMDAyLTAwMDAtMGZmMS1jZTAwLTAwMDAwMDAwMDAwMEA4NGRmOWU3Zi1lOWY2LTQwYWYtYjQzNS1hYWFhYWFhYWFhYWEiLCJhdWQiOiIwMDAwMDAwMi0wMDAwLTBmZjEtY2UwMC0wMDAwMDAwMDAwMDAvYXR0YWNobWVudC5vdXRsb29rLmxpdmUubmV0QDg0ZGY5ZTdmLWU5ZjYtNDBhZi1iNDM1LWFhYWFhYWFhYWFhYSIsImhhcHAiOiJvd2EifQ.TJzn-bA4C167jU-vEL3crPmksW783QJpgkHPtzG9638bitajguhP6UF5X-fpkOtmdrCdCsmLuyLRueFe4kPS9275cBPURD6_-kSfLUy3TVKIm1EZNxJoPkCIdAAIbWaCr6ogA-Zo1rz5qc2oFA4_Dr8NVgs4vBspibMfEPeNehqFyrCxaAMFS9H08S_aOPrzLAb7uoIRaOtGMtPhz9rePyx82QPUqRsHAKOrZxJDEHhMWal5sAoN7tLd6w0-aFhkC7dn4agN7RmPQAyfCekSFiB9yu2WKCOcMxT5W7N2VHG6uudF9U4iG4U76eKl2_O6oL-K6Y1xm6xVyQmaHMgXOQ&amp;X-OWA-CANARY=ZBJU00UopkW5i2jacPc5NVASLMkrGtkYGP94AyOQA_7yVpQngzoPJ-lXZUDKdsD4eh4DC9yGTEo.&amp;owa=outlook.live.com&amp;scriptVer=20210517003.01&amp;animation=tru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4" name="Rectangle 13"/>
          <p:cNvSpPr/>
          <p:nvPr/>
        </p:nvSpPr>
        <p:spPr>
          <a:xfrm>
            <a:off x="2987824" y="116632"/>
            <a:ext cx="4752528" cy="2369880"/>
          </a:xfrm>
          <a:prstGeom prst="rect">
            <a:avLst/>
          </a:prstGeom>
        </p:spPr>
        <p:txBody>
          <a:bodyPr wrap="square">
            <a:spAutoFit/>
          </a:bodyPr>
          <a:lstStyle/>
          <a:p>
            <a:pPr algn="ctr"/>
            <a:endParaRPr lang="fr-FR" sz="1600" b="1" dirty="0">
              <a:solidFill>
                <a:schemeClr val="bg1"/>
              </a:solidFill>
              <a:latin typeface="Arial" pitchFamily="34" charset="0"/>
              <a:cs typeface="Arial" pitchFamily="34" charset="0"/>
            </a:endParaRPr>
          </a:p>
          <a:p>
            <a:pPr algn="ctr"/>
            <a:r>
              <a:rPr lang="fr-FR" sz="1600" b="1" dirty="0">
                <a:solidFill>
                  <a:schemeClr val="bg1"/>
                </a:solidFill>
                <a:latin typeface="Arial" pitchFamily="34" charset="0"/>
                <a:cs typeface="Arial" pitchFamily="34" charset="0"/>
              </a:rPr>
              <a:t>Balayage Head </a:t>
            </a:r>
            <a:r>
              <a:rPr lang="fr-FR" sz="1600" b="1" dirty="0" err="1">
                <a:solidFill>
                  <a:schemeClr val="bg1"/>
                </a:solidFill>
                <a:latin typeface="Arial" pitchFamily="34" charset="0"/>
                <a:cs typeface="Arial" pitchFamily="34" charset="0"/>
              </a:rPr>
              <a:t>Contouring</a:t>
            </a:r>
            <a:endParaRPr lang="fr-FR" sz="1600" b="1" dirty="0">
              <a:solidFill>
                <a:schemeClr val="bg1"/>
              </a:solidFill>
              <a:latin typeface="Arial" pitchFamily="34" charset="0"/>
              <a:cs typeface="Arial" pitchFamily="34" charset="0"/>
            </a:endParaRPr>
          </a:p>
          <a:p>
            <a:pPr algn="ctr"/>
            <a:r>
              <a:rPr lang="fr-FR" sz="1200" b="1" dirty="0">
                <a:solidFill>
                  <a:schemeClr val="bg1"/>
                </a:solidFill>
                <a:latin typeface="Arial" pitchFamily="34" charset="0"/>
                <a:cs typeface="Arial" pitchFamily="34" charset="0"/>
              </a:rPr>
              <a:t>(technique Air </a:t>
            </a:r>
            <a:r>
              <a:rPr lang="fr-FR" sz="1200" b="1" dirty="0" err="1">
                <a:solidFill>
                  <a:schemeClr val="bg1"/>
                </a:solidFill>
                <a:latin typeface="Arial" pitchFamily="34" charset="0"/>
                <a:cs typeface="Arial" pitchFamily="34" charset="0"/>
              </a:rPr>
              <a:t>Touch</a:t>
            </a:r>
            <a:r>
              <a:rPr lang="fr-FR" sz="1200" b="1" dirty="0">
                <a:solidFill>
                  <a:schemeClr val="bg1"/>
                </a:solidFill>
                <a:latin typeface="Arial" pitchFamily="34" charset="0"/>
                <a:cs typeface="Arial" pitchFamily="34" charset="0"/>
              </a:rPr>
              <a:t>)</a:t>
            </a:r>
          </a:p>
          <a:p>
            <a:pPr algn="ctr"/>
            <a:r>
              <a:rPr lang="fr-FR" sz="1600" b="1" dirty="0">
                <a:solidFill>
                  <a:schemeClr val="bg1"/>
                </a:solidFill>
                <a:latin typeface="Arial" pitchFamily="34" charset="0"/>
                <a:cs typeface="Arial" pitchFamily="34" charset="0"/>
              </a:rPr>
              <a:t>  </a:t>
            </a:r>
          </a:p>
          <a:p>
            <a:pPr algn="ctr"/>
            <a:r>
              <a:rPr lang="fr-FR" sz="1600" b="1" dirty="0">
                <a:solidFill>
                  <a:schemeClr val="tx2"/>
                </a:solidFill>
                <a:latin typeface="Arial" pitchFamily="34" charset="0"/>
                <a:cs typeface="Arial" pitchFamily="34" charset="0"/>
              </a:rPr>
              <a:t> </a:t>
            </a:r>
            <a:r>
              <a:rPr lang="fr-FR" sz="1600" b="1" dirty="0">
                <a:solidFill>
                  <a:schemeClr val="accent4"/>
                </a:solidFill>
                <a:latin typeface="Arial" pitchFamily="34" charset="0"/>
                <a:cs typeface="Arial" pitchFamily="34" charset="0"/>
              </a:rPr>
              <a:t>Alice </a:t>
            </a:r>
            <a:r>
              <a:rPr lang="fr-FR" sz="1600" b="1" dirty="0" err="1">
                <a:solidFill>
                  <a:schemeClr val="accent4"/>
                </a:solidFill>
                <a:latin typeface="Arial" pitchFamily="34" charset="0"/>
                <a:cs typeface="Arial" pitchFamily="34" charset="0"/>
              </a:rPr>
              <a:t>Haillot</a:t>
            </a:r>
            <a:endParaRPr lang="fr-FR" sz="1600" b="1" dirty="0">
              <a:solidFill>
                <a:schemeClr val="accent4"/>
              </a:solidFill>
              <a:latin typeface="Arial" pitchFamily="34" charset="0"/>
              <a:cs typeface="Arial" pitchFamily="34" charset="0"/>
            </a:endParaRPr>
          </a:p>
          <a:p>
            <a:pPr algn="ctr"/>
            <a:endParaRPr lang="fr-FR" sz="1600" b="1" dirty="0">
              <a:solidFill>
                <a:schemeClr val="bg1"/>
              </a:solidFill>
              <a:latin typeface="Arial" pitchFamily="34" charset="0"/>
              <a:cs typeface="Arial" pitchFamily="34" charset="0"/>
            </a:endParaRPr>
          </a:p>
          <a:p>
            <a:pPr algn="ctr"/>
            <a:r>
              <a:rPr lang="fr-FR" sz="1200" b="1" dirty="0">
                <a:solidFill>
                  <a:schemeClr val="bg1"/>
                </a:solidFill>
                <a:latin typeface="Arial" pitchFamily="34" charset="0"/>
                <a:cs typeface="Arial" pitchFamily="34" charset="0"/>
              </a:rPr>
              <a:t>270 € net sur modèles </a:t>
            </a:r>
          </a:p>
          <a:p>
            <a:pPr algn="ctr"/>
            <a:r>
              <a:rPr lang="fr-FR" sz="1200" b="1" dirty="0">
                <a:solidFill>
                  <a:schemeClr val="bg1"/>
                </a:solidFill>
                <a:latin typeface="Arial" pitchFamily="34" charset="0"/>
                <a:cs typeface="Arial" pitchFamily="34" charset="0"/>
              </a:rPr>
              <a:t> </a:t>
            </a:r>
          </a:p>
          <a:p>
            <a:pPr algn="ctr"/>
            <a:endParaRPr lang="fr-FR" sz="1200" b="1" dirty="0">
              <a:solidFill>
                <a:schemeClr val="bg1"/>
              </a:solidFill>
              <a:latin typeface="Arial" pitchFamily="34" charset="0"/>
              <a:cs typeface="Arial" pitchFamily="34" charset="0"/>
            </a:endParaRPr>
          </a:p>
          <a:p>
            <a:pPr algn="ctr"/>
            <a:r>
              <a:rPr lang="fr-FR" sz="1600" b="1" dirty="0">
                <a:solidFill>
                  <a:schemeClr val="bg1"/>
                </a:solidFill>
                <a:latin typeface="Arial" pitchFamily="34" charset="0"/>
                <a:cs typeface="Arial" pitchFamily="34" charset="0"/>
              </a:rPr>
              <a:t>lundi 24 Février </a:t>
            </a:r>
            <a:endParaRPr lang="fr-FR" sz="1600" b="1" dirty="0">
              <a:solidFill>
                <a:srgbClr val="FFC000"/>
              </a:solidFill>
              <a:latin typeface="Arial" pitchFamily="34" charset="0"/>
              <a:cs typeface="Arial" pitchFamily="34" charset="0"/>
            </a:endParaRPr>
          </a:p>
        </p:txBody>
      </p:sp>
      <p:pic>
        <p:nvPicPr>
          <p:cNvPr id="1026" name="Picture 2" descr="D:\Downloads\8243ab38-1276-4a9e-924f-896ee3ba42f4.jpg"/>
          <p:cNvPicPr>
            <a:picLocks noChangeAspect="1" noChangeArrowheads="1"/>
          </p:cNvPicPr>
          <p:nvPr/>
        </p:nvPicPr>
        <p:blipFill>
          <a:blip r:embed="rId3" cstate="print"/>
          <a:srcRect/>
          <a:stretch>
            <a:fillRect/>
          </a:stretch>
        </p:blipFill>
        <p:spPr bwMode="auto">
          <a:xfrm>
            <a:off x="7668344" y="188640"/>
            <a:ext cx="1296144" cy="1804401"/>
          </a:xfrm>
          <a:prstGeom prst="rect">
            <a:avLst/>
          </a:prstGeom>
          <a:ln>
            <a:noFill/>
          </a:ln>
          <a:effectLst>
            <a:softEdge rad="112500"/>
          </a:effectLst>
        </p:spPr>
      </p:pic>
      <p:pic>
        <p:nvPicPr>
          <p:cNvPr id="1027" name="Picture 3" descr="D:\Downloads\PHOTO-2024-11-29-19-33-43.jpg"/>
          <p:cNvPicPr>
            <a:picLocks noChangeAspect="1" noChangeArrowheads="1"/>
          </p:cNvPicPr>
          <p:nvPr/>
        </p:nvPicPr>
        <p:blipFill>
          <a:blip r:embed="rId4" cstate="print"/>
          <a:srcRect/>
          <a:stretch>
            <a:fillRect/>
          </a:stretch>
        </p:blipFill>
        <p:spPr bwMode="auto">
          <a:xfrm>
            <a:off x="179512" y="836712"/>
            <a:ext cx="2160240" cy="2880320"/>
          </a:xfrm>
          <a:prstGeom prst="rect">
            <a:avLst/>
          </a:prstGeom>
          <a:ln>
            <a:noFill/>
          </a:ln>
          <a:effectLst>
            <a:softEdge rad="112500"/>
          </a:effectLst>
        </p:spPr>
      </p:pic>
      <p:pic>
        <p:nvPicPr>
          <p:cNvPr id="1028" name="Picture 4" descr="D:\Downloads\PHOTO-2024-11-29-19-33-42.jpg"/>
          <p:cNvPicPr>
            <a:picLocks noChangeAspect="1" noChangeArrowheads="1"/>
          </p:cNvPicPr>
          <p:nvPr/>
        </p:nvPicPr>
        <p:blipFill>
          <a:blip r:embed="rId5" cstate="print"/>
          <a:srcRect/>
          <a:stretch>
            <a:fillRect/>
          </a:stretch>
        </p:blipFill>
        <p:spPr bwMode="auto">
          <a:xfrm>
            <a:off x="179512" y="3717032"/>
            <a:ext cx="2214246" cy="2952328"/>
          </a:xfrm>
          <a:prstGeom prst="rect">
            <a:avLst/>
          </a:prstGeom>
          <a:ln>
            <a:noFill/>
          </a:ln>
          <a:effectLst>
            <a:softEdge rad="112500"/>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771800" y="2636326"/>
            <a:ext cx="6264696" cy="4154984"/>
          </a:xfrm>
          <a:prstGeom prst="rect">
            <a:avLst/>
          </a:prstGeom>
          <a:solidFill>
            <a:schemeClr val="bg1"/>
          </a:solidFill>
          <a:ln>
            <a:solidFill>
              <a:schemeClr val="tx1"/>
            </a:solidFill>
          </a:ln>
        </p:spPr>
        <p:txBody>
          <a:bodyPr wrap="square" rtlCol="0">
            <a:spAutoFit/>
          </a:bodyPr>
          <a:lstStyle/>
          <a:p>
            <a:pPr fontAlgn="base"/>
            <a:endParaRPr lang="fr-FR" sz="1200" b="1" u="sng" dirty="0">
              <a:latin typeface="Arial" pitchFamily="34" charset="0"/>
              <a:cs typeface="Arial" pitchFamily="34" charset="0"/>
            </a:endParaRPr>
          </a:p>
          <a:p>
            <a:pPr fontAlgn="base"/>
            <a:r>
              <a:rPr lang="fr-FR" sz="1200" b="1" u="sng" dirty="0" err="1">
                <a:latin typeface="Arial" pitchFamily="34" charset="0"/>
                <a:cs typeface="Arial" pitchFamily="34" charset="0"/>
              </a:rPr>
              <a:t>Béata</a:t>
            </a:r>
            <a:r>
              <a:rPr lang="fr-FR" sz="1200" b="1" u="sng" dirty="0">
                <a:latin typeface="Arial" pitchFamily="34" charset="0"/>
                <a:cs typeface="Arial" pitchFamily="34" charset="0"/>
              </a:rPr>
              <a:t> Bourillon</a:t>
            </a:r>
          </a:p>
          <a:p>
            <a:pPr fontAlgn="base"/>
            <a:endParaRPr lang="fr-FR" sz="1200" b="1" u="sng" dirty="0">
              <a:latin typeface="Arial" pitchFamily="34" charset="0"/>
              <a:cs typeface="Arial" pitchFamily="34" charset="0"/>
            </a:endParaRPr>
          </a:p>
          <a:p>
            <a:pPr fontAlgn="base"/>
            <a:r>
              <a:rPr lang="fr-FR" sz="1200" dirty="0">
                <a:latin typeface="Arial" pitchFamily="34" charset="0"/>
                <a:cs typeface="Arial" pitchFamily="34" charset="0"/>
              </a:rPr>
              <a:t>Membre de l’équipe artistique Eugène </a:t>
            </a:r>
            <a:r>
              <a:rPr lang="fr-FR" sz="1200" dirty="0" err="1">
                <a:latin typeface="Arial" pitchFamily="34" charset="0"/>
                <a:cs typeface="Arial" pitchFamily="34" charset="0"/>
              </a:rPr>
              <a:t>Perma</a:t>
            </a:r>
            <a:r>
              <a:rPr lang="fr-FR" sz="1200" dirty="0">
                <a:latin typeface="Arial" pitchFamily="34" charset="0"/>
                <a:cs typeface="Arial" pitchFamily="34" charset="0"/>
              </a:rPr>
              <a:t> Professionnel, elle réalise des shows sur les scènes prestigieuses (MCB, CBM). </a:t>
            </a:r>
            <a:r>
              <a:rPr lang="fr-FR" sz="1200" dirty="0" err="1">
                <a:latin typeface="Arial" pitchFamily="34" charset="0"/>
                <a:cs typeface="Arial" pitchFamily="34" charset="0"/>
              </a:rPr>
              <a:t>Béata</a:t>
            </a:r>
            <a:r>
              <a:rPr lang="fr-FR" sz="1200" dirty="0">
                <a:latin typeface="Arial" pitchFamily="34" charset="0"/>
                <a:cs typeface="Arial" pitchFamily="34" charset="0"/>
              </a:rPr>
              <a:t> Bourillon élabore chaque semestre un programme de formation en adéquation avec les problématiques du moment.</a:t>
            </a:r>
          </a:p>
          <a:p>
            <a:pPr fontAlgn="base"/>
            <a:r>
              <a:rPr lang="fr-FR" sz="1200" dirty="0">
                <a:latin typeface="Arial" pitchFamily="34" charset="0"/>
                <a:cs typeface="Arial" pitchFamily="34" charset="0"/>
              </a:rPr>
              <a:t>Coiffeuse experte indépendante, vit chaque jour au plus près des femmes.</a:t>
            </a:r>
          </a:p>
          <a:p>
            <a:pPr fontAlgn="base"/>
            <a:r>
              <a:rPr lang="fr-FR" sz="1200" dirty="0">
                <a:latin typeface="Arial" pitchFamily="34" charset="0"/>
                <a:cs typeface="Arial" pitchFamily="34" charset="0"/>
              </a:rPr>
              <a:t>Parce qu’elle sait capter leurs demandes, saisir leurs non dits, interpréter leurs humeurs et cerner leurs besoins, elle crée pour chacune d’entre elles des coupes faciles au quotidien.</a:t>
            </a:r>
          </a:p>
          <a:p>
            <a:pPr fontAlgn="base"/>
            <a:r>
              <a:rPr lang="fr-FR" sz="1200" dirty="0">
                <a:latin typeface="Arial" pitchFamily="34" charset="0"/>
                <a:cs typeface="Arial" pitchFamily="34" charset="0"/>
              </a:rPr>
              <a:t>Ne jamais contrarier l’implantation des cheveux mais l’épouser dans son identité pour en tirer le meilleur. </a:t>
            </a:r>
          </a:p>
          <a:p>
            <a:pPr fontAlgn="base"/>
            <a:endParaRPr lang="fr-FR" sz="1200" dirty="0">
              <a:latin typeface="Arial" pitchFamily="34" charset="0"/>
              <a:cs typeface="Arial" pitchFamily="34" charset="0"/>
            </a:endParaRPr>
          </a:p>
          <a:p>
            <a:pPr fontAlgn="base"/>
            <a:r>
              <a:rPr lang="fr-FR" sz="1200" b="1" u="sng" dirty="0">
                <a:latin typeface="Arial" pitchFamily="34" charset="0"/>
                <a:cs typeface="Arial" pitchFamily="34" charset="0"/>
              </a:rPr>
              <a:t>Programme de formation</a:t>
            </a:r>
            <a:r>
              <a:rPr lang="fr-FR" sz="1200" dirty="0">
                <a:latin typeface="Arial" pitchFamily="34" charset="0"/>
                <a:cs typeface="Arial" pitchFamily="34" charset="0"/>
              </a:rPr>
              <a:t> </a:t>
            </a:r>
          </a:p>
          <a:p>
            <a:pPr fontAlgn="base"/>
            <a:endParaRPr lang="fr-FR" sz="1200" dirty="0">
              <a:latin typeface="Arial" pitchFamily="34" charset="0"/>
              <a:cs typeface="Arial" pitchFamily="34" charset="0"/>
            </a:endParaRPr>
          </a:p>
          <a:p>
            <a:r>
              <a:rPr lang="fr-FR" sz="1200" dirty="0">
                <a:latin typeface="Arial" pitchFamily="34" charset="0"/>
                <a:cs typeface="Arial" pitchFamily="34" charset="0"/>
              </a:rPr>
              <a:t>Réalisation d’un balayage ombré en un temps record grâce à une méthode structurée en 12 sections.</a:t>
            </a:r>
          </a:p>
          <a:p>
            <a:r>
              <a:rPr lang="fr-FR" sz="1200" dirty="0">
                <a:latin typeface="Arial" pitchFamily="34" charset="0"/>
                <a:cs typeface="Arial" pitchFamily="34" charset="0"/>
              </a:rPr>
              <a:t>Cette technique permet d’obtenir un résultat fondu naturel &amp; personnalisé.</a:t>
            </a:r>
          </a:p>
          <a:p>
            <a:r>
              <a:rPr lang="fr-FR" sz="1200" dirty="0">
                <a:latin typeface="Arial" pitchFamily="34" charset="0"/>
                <a:cs typeface="Arial" pitchFamily="34" charset="0"/>
              </a:rPr>
              <a:t>L’objectif de cette formation est de permettre aux coiffeurs de maîtriser une méthode innovante &amp; rapide d’un balayage ombré.</a:t>
            </a:r>
          </a:p>
          <a:p>
            <a:r>
              <a:rPr lang="fr-FR" sz="1200" dirty="0">
                <a:latin typeface="Arial" pitchFamily="34" charset="0"/>
                <a:cs typeface="Arial" pitchFamily="34" charset="0"/>
              </a:rPr>
              <a:t>Grâce à cette technique, les participants apprendront à créer un effet de dégradé lumineux en seulement 12 sections, optimisant leur efficacité tout en garantissant des résultats professionnels &amp; harmonieux pour leurs clientes. </a:t>
            </a:r>
          </a:p>
        </p:txBody>
      </p:sp>
      <p:sp>
        <p:nvSpPr>
          <p:cNvPr id="8" name="ZoneTexte 7"/>
          <p:cNvSpPr txBox="1"/>
          <p:nvPr/>
        </p:nvSpPr>
        <p:spPr>
          <a:xfrm>
            <a:off x="2483768" y="129912"/>
            <a:ext cx="5760640" cy="2369880"/>
          </a:xfrm>
          <a:prstGeom prst="rect">
            <a:avLst/>
          </a:prstGeom>
          <a:noFill/>
        </p:spPr>
        <p:txBody>
          <a:bodyPr wrap="square" rtlCol="0">
            <a:spAutoFit/>
          </a:bodyPr>
          <a:lstStyle/>
          <a:p>
            <a:pPr algn="ctr"/>
            <a:r>
              <a:rPr lang="fr-FR" sz="1600" b="1" dirty="0">
                <a:solidFill>
                  <a:schemeClr val="accent4"/>
                </a:solidFill>
                <a:latin typeface="Arial" pitchFamily="34" charset="0"/>
                <a:cs typeface="Arial" pitchFamily="34" charset="0"/>
              </a:rPr>
              <a:t>MASTER CLASS</a:t>
            </a:r>
          </a:p>
          <a:p>
            <a:pPr algn="ctr"/>
            <a:endParaRPr lang="fr-FR" sz="1600" b="1" dirty="0">
              <a:solidFill>
                <a:schemeClr val="bg1"/>
              </a:solidFill>
              <a:latin typeface="Arial" pitchFamily="34" charset="0"/>
              <a:cs typeface="Arial" pitchFamily="34" charset="0"/>
            </a:endParaRPr>
          </a:p>
          <a:p>
            <a:pPr algn="ctr"/>
            <a:r>
              <a:rPr lang="fr-FR" sz="1400" b="1" dirty="0">
                <a:solidFill>
                  <a:schemeClr val="bg1"/>
                </a:solidFill>
                <a:latin typeface="Arial" pitchFamily="34" charset="0"/>
                <a:cs typeface="Arial" pitchFamily="34" charset="0"/>
              </a:rPr>
              <a:t>Coloration</a:t>
            </a:r>
          </a:p>
          <a:p>
            <a:pPr algn="ctr"/>
            <a:r>
              <a:rPr lang="fr-FR" sz="1400" b="1" dirty="0">
                <a:solidFill>
                  <a:schemeClr val="bg1"/>
                </a:solidFill>
                <a:latin typeface="Arial" pitchFamily="34" charset="0"/>
                <a:cs typeface="Arial" pitchFamily="34" charset="0"/>
              </a:rPr>
              <a:t> </a:t>
            </a:r>
            <a:r>
              <a:rPr lang="fr-FR" sz="1200" b="1" dirty="0">
                <a:solidFill>
                  <a:schemeClr val="bg1"/>
                </a:solidFill>
                <a:latin typeface="Arial" pitchFamily="34" charset="0"/>
                <a:cs typeface="Arial" pitchFamily="34" charset="0"/>
              </a:rPr>
              <a:t>Technique Express : créer un ombré naturel avec seulement 12 sections</a:t>
            </a:r>
            <a:r>
              <a:rPr lang="fr-FR" sz="1400" b="1" dirty="0">
                <a:solidFill>
                  <a:schemeClr val="bg1"/>
                </a:solidFill>
                <a:latin typeface="Arial" pitchFamily="34" charset="0"/>
                <a:cs typeface="Arial" pitchFamily="34" charset="0"/>
              </a:rPr>
              <a:t> </a:t>
            </a:r>
          </a:p>
          <a:p>
            <a:pPr algn="ctr"/>
            <a:endParaRPr lang="fr-FR" sz="1600" b="1" dirty="0">
              <a:solidFill>
                <a:schemeClr val="bg1"/>
              </a:solidFill>
              <a:latin typeface="Arial" pitchFamily="34" charset="0"/>
              <a:cs typeface="Arial" pitchFamily="34" charset="0"/>
            </a:endParaRPr>
          </a:p>
          <a:p>
            <a:pPr algn="ctr"/>
            <a:r>
              <a:rPr lang="fr-FR" sz="1600" b="1" dirty="0">
                <a:solidFill>
                  <a:schemeClr val="accent4"/>
                </a:solidFill>
                <a:latin typeface="Arial" pitchFamily="34" charset="0"/>
                <a:cs typeface="Arial" pitchFamily="34" charset="0"/>
              </a:rPr>
              <a:t> </a:t>
            </a:r>
            <a:r>
              <a:rPr lang="fr-FR" sz="1600" b="1" dirty="0" err="1">
                <a:solidFill>
                  <a:schemeClr val="accent4"/>
                </a:solidFill>
                <a:latin typeface="Arial" pitchFamily="34" charset="0"/>
                <a:cs typeface="Arial" pitchFamily="34" charset="0"/>
              </a:rPr>
              <a:t>Béata</a:t>
            </a:r>
            <a:r>
              <a:rPr lang="fr-FR" sz="1600" b="1" dirty="0">
                <a:solidFill>
                  <a:schemeClr val="accent4"/>
                </a:solidFill>
                <a:latin typeface="Arial" pitchFamily="34" charset="0"/>
                <a:cs typeface="Arial" pitchFamily="34" charset="0"/>
              </a:rPr>
              <a:t> Bourillon</a:t>
            </a:r>
          </a:p>
          <a:p>
            <a:pPr algn="ctr"/>
            <a:endParaRPr lang="fr-FR" sz="1600" b="1" dirty="0">
              <a:solidFill>
                <a:srgbClr val="FF0000"/>
              </a:solidFill>
              <a:latin typeface="Arial" pitchFamily="34" charset="0"/>
              <a:cs typeface="Arial" pitchFamily="34" charset="0"/>
            </a:endParaRPr>
          </a:p>
          <a:p>
            <a:pPr algn="ctr"/>
            <a:r>
              <a:rPr lang="fr-FR" sz="1200" b="1" dirty="0">
                <a:solidFill>
                  <a:schemeClr val="bg1"/>
                </a:solidFill>
                <a:latin typeface="Arial" pitchFamily="34" charset="0"/>
                <a:cs typeface="Arial" pitchFamily="34" charset="0"/>
              </a:rPr>
              <a:t>360 € net sur modèle ou 420 € net (tête d’étude comprise)</a:t>
            </a:r>
          </a:p>
          <a:p>
            <a:pPr algn="ctr"/>
            <a:endParaRPr lang="fr-FR" sz="1200" b="1" dirty="0">
              <a:solidFill>
                <a:schemeClr val="bg1"/>
              </a:solidFill>
              <a:latin typeface="Arial" pitchFamily="34" charset="0"/>
              <a:cs typeface="Arial" pitchFamily="34" charset="0"/>
            </a:endParaRPr>
          </a:p>
          <a:p>
            <a:pPr algn="ctr"/>
            <a:r>
              <a:rPr lang="fr-FR" sz="1600" b="1" dirty="0">
                <a:solidFill>
                  <a:schemeClr val="bg1"/>
                </a:solidFill>
                <a:latin typeface="Arial" pitchFamily="34" charset="0"/>
                <a:cs typeface="Arial" pitchFamily="34" charset="0"/>
              </a:rPr>
              <a:t>Lundi 3 Mars   </a:t>
            </a:r>
          </a:p>
        </p:txBody>
      </p:sp>
      <p:sp>
        <p:nvSpPr>
          <p:cNvPr id="10" name="AutoShape 2" descr="RÃÂ©sultat de recherche d'images pour &quot;david katchadouria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1" name="AutoShape 4" descr="RÃÂ©sultat de recherche d'images pour &quot;david katchadouria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0482" name="AutoShape 2" descr="Aperçu de l’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0484" name="AutoShape 4" descr="Aperçu de l’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2" name="Picture 2" descr="D:\Desktop\beata-bourillon-formation-coiffure-pris-charge-gratuite-cannes-nice-mandelieu-saint-raphael-frejus-garde-var.jpg"/>
          <p:cNvPicPr>
            <a:picLocks noChangeAspect="1" noChangeArrowheads="1"/>
          </p:cNvPicPr>
          <p:nvPr/>
        </p:nvPicPr>
        <p:blipFill>
          <a:blip r:embed="rId3" cstate="print"/>
          <a:srcRect/>
          <a:stretch>
            <a:fillRect/>
          </a:stretch>
        </p:blipFill>
        <p:spPr bwMode="auto">
          <a:xfrm>
            <a:off x="7956376" y="-1"/>
            <a:ext cx="1187624" cy="1601769"/>
          </a:xfrm>
          <a:prstGeom prst="rect">
            <a:avLst/>
          </a:prstGeom>
          <a:ln>
            <a:noFill/>
          </a:ln>
          <a:effectLst>
            <a:softEdge rad="112500"/>
          </a:effectLst>
        </p:spPr>
      </p:pic>
      <p:sp>
        <p:nvSpPr>
          <p:cNvPr id="12290" name="AutoShape 2" descr="https://attachment.outlook.live.net/owa/MSA%3Amuriel.dalla-costa%40hotmail.fr/service.svc/s/GetAttachmentThumbnail?id=AQMkADAwATZiZmYAZC1jODNmLTJjNTgtMDACLTAwCgBGAAAD6ytPnuv4LE6q3CGOz3R0AHsHADiv5444FK1Nqsnuasjp124AAAIBDAAAADiv5444FK1Nqsnuasjp124AA%2FmcwSsAAAABEgAQANoSiK3mRxdPkAxJsrb7SDw%3D&amp;thumbnailType=2&amp;isc=1&amp;token=eyJhbGciOiJSUzI1NiIsImtpZCI6IjU2MzU4ODUyMzRCOTI1MkRERTAwNTc2NkQ5RDlGMjc2NTY1RjYzRTIiLCJ0eXAiOiJKV1QiLCJ4NXQiOiJWaldJVWpTNUpTM2VBRmRtMmRueWRsWmZZLUkifQ.eyJvcmlnaW4iOiJodHRwczovL291dGxvb2subGl2ZS5jb20iLCJ1YyI6ImYwZWJhODVkYWVmYjRhNGU4YTdiYTQzMDk3ZjEwYjM2IiwidmVyIjoiRXhjaGFuZ2UuQ2FsbGJhY2suVjEiLCJhcHBjdHhzZW5kZXIiOiJPd2FEb3dubG9hZEA4NGRmOWU3Zi1lOWY2LTQwYWYtYjQzNS1hYWFhYWFhYWFhYWEiLCJpc3NyaW5nIjoiV1ciLCJhcHBjdHgiOiJ7XCJtc2V4Y2hwcm90XCI6XCJvd2FcIixcInB1aWRcIjpcIjE4OTk5NDY1Njc0NzgzNjBcIixcInNjb3BlXCI6XCJPd2FEb3dubG9hZFwiLFwib2lkXCI6XCIwMDA2YmZmZC1jODNmLTJjNTgtMDAwMC0wMDAwMDAwMDAwMDBcIixcInByaW1hcnlzaWRcIjpcIlMtMS0yODI3LTQ0MjM2NS0zMzU5NTgzMzIwXCJ9IiwibmJmIjoxNjA2OTI3NzcxLCJleHAiOjE2MDY5MjgzNzEsImlzcyI6IjAwMDAwMDAyLTAwMDAtMGZmMS1jZTAwLTAwMDAwMDAwMDAwMEA4NGRmOWU3Zi1lOWY2LTQwYWYtYjQzNS1hYWFhYWFhYWFhYWEiLCJhdWQiOiIwMDAwMDAwMi0wMDAwLTBmZjEtY2UwMC0wMDAwMDAwMDAwMDAvYXR0YWNobWVudC5vdXRsb29rLmxpdmUubmV0QDg0ZGY5ZTdmLWU5ZjYtNDBhZi1iNDM1LWFhYWFhYWFhYWFhYSIsImhhcHAiOiJvd2EifQ.W13npluuchTcXvbgXGsf6f8tIQDdVPM7owTw9pOxQKtWWfck6R6Qo-aTgj7tNAPZCtVZwGhLFZSLxtkfvPqcvM80KxHj4qLk9svAWLfOhvghVA1OBOuF-XAuIv3H80f0UpxwZe_WYcRLUh4pPUm3vrbov5nyWrsN05NMrTYp6IBzRsPgfSS2rgmB3gQHAOMvrjcAxmevVZXVB5MquQ9SXz9EB6bdPw4nAx_Pg6HzOti4idhKQTRjcQ82XywM8kTVDkigj3YPxwgSNUYj5cOM1GbsZczfRB3gg2SWBT_aIC0mP8icVWZCNG_CvvDpWTOsYd8M7Zfi6PS8skb9i1MR-g&amp;X-OWA-CANARY=pZjk3Beqvk6mrz4G-5z3w6Bav4_iltgYoSk4y4NOfFoF8iZi0VOKpEI3lSUM9Gv5QhKX6vkRnN8.&amp;owa=outlook.live.com&amp;scriptVer=20201123001.13&amp;animation=tru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3" name="Image 12" descr="D:\Downloads\PHOTO-2024-12-04-11-21-59.jpg"/>
          <p:cNvPicPr/>
          <p:nvPr/>
        </p:nvPicPr>
        <p:blipFill>
          <a:blip r:embed="rId4" cstate="print"/>
          <a:srcRect l="13335" r="14274" b="2816"/>
          <a:stretch>
            <a:fillRect/>
          </a:stretch>
        </p:blipFill>
        <p:spPr bwMode="auto">
          <a:xfrm>
            <a:off x="35496" y="1340768"/>
            <a:ext cx="2592288" cy="4896544"/>
          </a:xfrm>
          <a:prstGeom prst="rect">
            <a:avLst/>
          </a:prstGeom>
          <a:ln>
            <a:noFill/>
          </a:ln>
          <a:effectLst>
            <a:softEdge rad="112500"/>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771800" y="2658392"/>
            <a:ext cx="6264696" cy="3970318"/>
          </a:xfrm>
          <a:prstGeom prst="rect">
            <a:avLst/>
          </a:prstGeom>
          <a:solidFill>
            <a:schemeClr val="bg1"/>
          </a:solidFill>
          <a:ln>
            <a:solidFill>
              <a:schemeClr val="tx1"/>
            </a:solidFill>
          </a:ln>
        </p:spPr>
        <p:txBody>
          <a:bodyPr wrap="square" rtlCol="0">
            <a:spAutoFit/>
          </a:bodyPr>
          <a:lstStyle/>
          <a:p>
            <a:pPr fontAlgn="base"/>
            <a:endParaRPr lang="fr-FR" sz="1200" b="1" u="sng" dirty="0">
              <a:latin typeface="Arial" pitchFamily="34" charset="0"/>
              <a:cs typeface="Arial" pitchFamily="34" charset="0"/>
            </a:endParaRPr>
          </a:p>
          <a:p>
            <a:pPr fontAlgn="base"/>
            <a:r>
              <a:rPr lang="fr-FR" sz="1200" b="1" u="sng" dirty="0">
                <a:latin typeface="Arial" pitchFamily="34" charset="0"/>
                <a:cs typeface="Arial" pitchFamily="34" charset="0"/>
              </a:rPr>
              <a:t>K-SHU</a:t>
            </a:r>
          </a:p>
          <a:p>
            <a:pPr fontAlgn="base"/>
            <a:endParaRPr lang="fr-FR" sz="1200" b="1" u="sng" dirty="0">
              <a:latin typeface="Arial" pitchFamily="34" charset="0"/>
              <a:cs typeface="Arial" pitchFamily="34" charset="0"/>
            </a:endParaRPr>
          </a:p>
          <a:p>
            <a:pPr fontAlgn="base"/>
            <a:r>
              <a:rPr lang="fr-FR" sz="1200" dirty="0">
                <a:latin typeface="Arial" pitchFamily="34" charset="0"/>
                <a:cs typeface="Arial" pitchFamily="34" charset="0"/>
              </a:rPr>
              <a:t>Franco-colombienne, trilingue en Français, Espagnol et Anglais.</a:t>
            </a:r>
          </a:p>
          <a:p>
            <a:pPr fontAlgn="base"/>
            <a:r>
              <a:rPr lang="fr-FR" sz="1200" dirty="0">
                <a:latin typeface="Arial" pitchFamily="34" charset="0"/>
                <a:cs typeface="Arial" pitchFamily="34" charset="0"/>
              </a:rPr>
              <a:t>A de nombreuses expériences artistiques : </a:t>
            </a:r>
            <a:r>
              <a:rPr lang="fr-FR" sz="1200" dirty="0" err="1">
                <a:latin typeface="Arial" pitchFamily="34" charset="0"/>
                <a:cs typeface="Arial" pitchFamily="34" charset="0"/>
              </a:rPr>
              <a:t>make</a:t>
            </a:r>
            <a:r>
              <a:rPr lang="fr-FR" sz="1200" dirty="0">
                <a:latin typeface="Arial" pitchFamily="34" charset="0"/>
                <a:cs typeface="Arial" pitchFamily="34" charset="0"/>
              </a:rPr>
              <a:t> up </a:t>
            </a:r>
            <a:r>
              <a:rPr lang="fr-FR" sz="1200" dirty="0" err="1">
                <a:latin typeface="Arial" pitchFamily="34" charset="0"/>
                <a:cs typeface="Arial" pitchFamily="34" charset="0"/>
              </a:rPr>
              <a:t>artist</a:t>
            </a:r>
            <a:r>
              <a:rPr lang="fr-FR" sz="1200" dirty="0">
                <a:latin typeface="Arial" pitchFamily="34" charset="0"/>
                <a:cs typeface="Arial" pitchFamily="34" charset="0"/>
              </a:rPr>
              <a:t> dans l’audiovisuel, la mode &amp; le luxe.</a:t>
            </a:r>
          </a:p>
          <a:p>
            <a:pPr fontAlgn="base"/>
            <a:r>
              <a:rPr lang="fr-FR" sz="1200" dirty="0">
                <a:latin typeface="Arial" pitchFamily="34" charset="0"/>
                <a:cs typeface="Arial" pitchFamily="34" charset="0"/>
              </a:rPr>
              <a:t>K-Shu a l’esprit créatif et naturellement tourné vers l’autre.</a:t>
            </a:r>
          </a:p>
          <a:p>
            <a:pPr fontAlgn="base"/>
            <a:r>
              <a:rPr lang="fr-FR" sz="1200" dirty="0">
                <a:latin typeface="Arial" pitchFamily="34" charset="0"/>
                <a:cs typeface="Arial" pitchFamily="34" charset="0"/>
              </a:rPr>
              <a:t>Master en web marketing, elle a créé l’agence K-</a:t>
            </a:r>
            <a:r>
              <a:rPr lang="fr-FR" sz="1200" dirty="0" err="1">
                <a:latin typeface="Arial" pitchFamily="34" charset="0"/>
                <a:cs typeface="Arial" pitchFamily="34" charset="0"/>
              </a:rPr>
              <a:t>Shu</a:t>
            </a:r>
            <a:r>
              <a:rPr lang="fr-FR" sz="1200" dirty="0">
                <a:latin typeface="Arial" pitchFamily="34" charset="0"/>
                <a:cs typeface="Arial" pitchFamily="34" charset="0"/>
              </a:rPr>
              <a:t> Mix.</a:t>
            </a:r>
          </a:p>
          <a:p>
            <a:pPr fontAlgn="base"/>
            <a:r>
              <a:rPr lang="fr-FR" sz="1200" dirty="0">
                <a:latin typeface="Arial" pitchFamily="34" charset="0"/>
                <a:cs typeface="Arial" pitchFamily="34" charset="0"/>
              </a:rPr>
              <a:t>Ses prestations sont spécialisées en content &amp; </a:t>
            </a:r>
            <a:r>
              <a:rPr lang="fr-FR" sz="1200" dirty="0" err="1">
                <a:latin typeface="Arial" pitchFamily="34" charset="0"/>
                <a:cs typeface="Arial" pitchFamily="34" charset="0"/>
              </a:rPr>
              <a:t>community</a:t>
            </a:r>
            <a:r>
              <a:rPr lang="fr-FR" sz="1200" dirty="0">
                <a:latin typeface="Arial" pitchFamily="34" charset="0"/>
                <a:cs typeface="Arial" pitchFamily="34" charset="0"/>
              </a:rPr>
              <a:t> management, formation et conseil.</a:t>
            </a:r>
          </a:p>
          <a:p>
            <a:pPr fontAlgn="base"/>
            <a:r>
              <a:rPr lang="fr-FR" sz="1200" dirty="0">
                <a:latin typeface="Arial" pitchFamily="34" charset="0"/>
                <a:cs typeface="Arial" pitchFamily="34" charset="0"/>
              </a:rPr>
              <a:t>Elle travaille dans le secteur de la coiffure auprès de C.A.R Jaques </a:t>
            </a:r>
            <a:r>
              <a:rPr lang="fr-FR" sz="1200" dirty="0" err="1">
                <a:latin typeface="Arial" pitchFamily="34" charset="0"/>
                <a:cs typeface="Arial" pitchFamily="34" charset="0"/>
              </a:rPr>
              <a:t>Seban</a:t>
            </a:r>
            <a:r>
              <a:rPr lang="fr-FR" sz="1200" dirty="0">
                <a:latin typeface="Arial" pitchFamily="34" charset="0"/>
                <a:cs typeface="Arial" pitchFamily="34" charset="0"/>
              </a:rPr>
              <a:t>, Fabian P, </a:t>
            </a:r>
            <a:r>
              <a:rPr lang="fr-FR" sz="1200" dirty="0" err="1">
                <a:latin typeface="Arial" pitchFamily="34" charset="0"/>
                <a:cs typeface="Arial" pitchFamily="34" charset="0"/>
              </a:rPr>
              <a:t>Novelliss</a:t>
            </a:r>
            <a:r>
              <a:rPr lang="fr-FR" sz="1200" dirty="0">
                <a:latin typeface="Arial" pitchFamily="34" charset="0"/>
                <a:cs typeface="Arial" pitchFamily="34" charset="0"/>
              </a:rPr>
              <a:t> France, L’Académie Coiffure Beauté pour leurs communications digitales. </a:t>
            </a:r>
          </a:p>
          <a:p>
            <a:pPr fontAlgn="base"/>
            <a:endParaRPr lang="fr-FR" sz="1200" dirty="0">
              <a:latin typeface="Arial" pitchFamily="34" charset="0"/>
              <a:cs typeface="Arial" pitchFamily="34" charset="0"/>
            </a:endParaRPr>
          </a:p>
          <a:p>
            <a:r>
              <a:rPr lang="fr-FR" sz="1200" b="1" u="sng" dirty="0">
                <a:latin typeface="Arial" pitchFamily="34" charset="0"/>
                <a:cs typeface="Arial" pitchFamily="34" charset="0"/>
              </a:rPr>
              <a:t>Programme de formation</a:t>
            </a:r>
            <a:r>
              <a:rPr lang="fr-FR" sz="1200" dirty="0">
                <a:latin typeface="Arial" pitchFamily="34" charset="0"/>
                <a:cs typeface="Arial" pitchFamily="34" charset="0"/>
              </a:rPr>
              <a:t>.</a:t>
            </a:r>
            <a:r>
              <a:rPr lang="fr-FR" sz="1200" dirty="0"/>
              <a:t> </a:t>
            </a:r>
          </a:p>
          <a:p>
            <a:pPr algn="ctr"/>
            <a:endParaRPr lang="fr-FR" sz="1200" dirty="0"/>
          </a:p>
          <a:p>
            <a:r>
              <a:rPr lang="fr-FR" sz="1200" dirty="0">
                <a:latin typeface="Arial" pitchFamily="34" charset="0"/>
                <a:cs typeface="Arial" pitchFamily="34" charset="0"/>
              </a:rPr>
              <a:t>Maitriser </a:t>
            </a:r>
            <a:r>
              <a:rPr lang="fr-FR" sz="1200" dirty="0" err="1">
                <a:latin typeface="Arial" pitchFamily="34" charset="0"/>
                <a:cs typeface="Arial" pitchFamily="34" charset="0"/>
              </a:rPr>
              <a:t>Canva</a:t>
            </a:r>
            <a:r>
              <a:rPr lang="fr-FR" sz="1200" dirty="0">
                <a:latin typeface="Arial" pitchFamily="34" charset="0"/>
                <a:cs typeface="Arial" pitchFamily="34" charset="0"/>
              </a:rPr>
              <a:t> et la captation de textes, tirages &amp; sous titres via </a:t>
            </a:r>
            <a:r>
              <a:rPr lang="fr-FR" sz="1200" dirty="0" err="1">
                <a:latin typeface="Arial" pitchFamily="34" charset="0"/>
                <a:cs typeface="Arial" pitchFamily="34" charset="0"/>
              </a:rPr>
              <a:t>templates</a:t>
            </a:r>
            <a:r>
              <a:rPr lang="fr-FR" sz="1200" dirty="0">
                <a:latin typeface="Arial" pitchFamily="34" charset="0"/>
                <a:cs typeface="Arial" pitchFamily="34" charset="0"/>
              </a:rPr>
              <a:t>.</a:t>
            </a:r>
          </a:p>
          <a:p>
            <a:r>
              <a:rPr lang="fr-FR" sz="1200" dirty="0" err="1">
                <a:latin typeface="Arial" pitchFamily="34" charset="0"/>
                <a:cs typeface="Arial" pitchFamily="34" charset="0"/>
              </a:rPr>
              <a:t>Canva</a:t>
            </a:r>
            <a:r>
              <a:rPr lang="fr-FR" sz="1200" dirty="0">
                <a:latin typeface="Arial" pitchFamily="34" charset="0"/>
                <a:cs typeface="Arial" pitchFamily="34" charset="0"/>
              </a:rPr>
              <a:t> est une plateforme de design graphique en ligne, idéale pour créer des visuels de manière rapide et intuitive. </a:t>
            </a:r>
          </a:p>
          <a:p>
            <a:r>
              <a:rPr lang="fr-FR" sz="1200" dirty="0">
                <a:latin typeface="Arial" pitchFamily="34" charset="0"/>
                <a:cs typeface="Arial" pitchFamily="34" charset="0"/>
              </a:rPr>
              <a:t>Mettre en place ou développer une stratégie de communication digitale sur Google et les réseaux sociaux.</a:t>
            </a:r>
          </a:p>
          <a:p>
            <a:r>
              <a:rPr lang="fr-FR" sz="1200" dirty="0">
                <a:latin typeface="Arial" pitchFamily="34" charset="0"/>
                <a:cs typeface="Arial" pitchFamily="34" charset="0"/>
              </a:rPr>
              <a:t>Maitriser des outils basiques de captation via son smartphone.</a:t>
            </a:r>
          </a:p>
        </p:txBody>
      </p:sp>
      <p:sp>
        <p:nvSpPr>
          <p:cNvPr id="8" name="ZoneTexte 7"/>
          <p:cNvSpPr txBox="1"/>
          <p:nvPr/>
        </p:nvSpPr>
        <p:spPr>
          <a:xfrm>
            <a:off x="323528" y="44624"/>
            <a:ext cx="9721080" cy="2616101"/>
          </a:xfrm>
          <a:prstGeom prst="rect">
            <a:avLst/>
          </a:prstGeom>
          <a:noFill/>
        </p:spPr>
        <p:txBody>
          <a:bodyPr wrap="square" rtlCol="0">
            <a:spAutoFit/>
          </a:bodyPr>
          <a:lstStyle/>
          <a:p>
            <a:pPr algn="ctr"/>
            <a:r>
              <a:rPr lang="fr-FR" sz="1600" b="1" dirty="0">
                <a:solidFill>
                  <a:schemeClr val="bg1"/>
                </a:solidFill>
                <a:latin typeface="Arial" pitchFamily="34" charset="0"/>
                <a:cs typeface="Arial" pitchFamily="34" charset="0"/>
              </a:rPr>
              <a:t>Réseaux Sociaux</a:t>
            </a:r>
          </a:p>
          <a:p>
            <a:pPr algn="ctr"/>
            <a:endParaRPr lang="fr-FR" sz="1600" b="1" dirty="0">
              <a:solidFill>
                <a:schemeClr val="bg1"/>
              </a:solidFill>
              <a:latin typeface="Arial" pitchFamily="34" charset="0"/>
              <a:cs typeface="Arial" pitchFamily="34" charset="0"/>
            </a:endParaRPr>
          </a:p>
          <a:p>
            <a:pPr algn="ctr"/>
            <a:r>
              <a:rPr lang="fr-FR" sz="1600" b="1" dirty="0">
                <a:solidFill>
                  <a:schemeClr val="bg1"/>
                </a:solidFill>
                <a:latin typeface="Arial" pitchFamily="34" charset="0"/>
                <a:cs typeface="Arial" pitchFamily="34" charset="0"/>
              </a:rPr>
              <a:t>La photo : l’image </a:t>
            </a:r>
            <a:r>
              <a:rPr lang="fr-FR" sz="1600" b="1" dirty="0" err="1">
                <a:solidFill>
                  <a:schemeClr val="bg1"/>
                </a:solidFill>
                <a:latin typeface="Arial" pitchFamily="34" charset="0"/>
                <a:cs typeface="Arial" pitchFamily="34" charset="0"/>
              </a:rPr>
              <a:t>Canva</a:t>
            </a:r>
            <a:r>
              <a:rPr lang="fr-FR" sz="1600" b="1" dirty="0">
                <a:solidFill>
                  <a:schemeClr val="bg1"/>
                </a:solidFill>
                <a:latin typeface="Arial" pitchFamily="34" charset="0"/>
                <a:cs typeface="Arial" pitchFamily="34" charset="0"/>
              </a:rPr>
              <a:t> </a:t>
            </a:r>
          </a:p>
          <a:p>
            <a:pPr algn="ctr"/>
            <a:endParaRPr lang="fr-FR" sz="1600" b="1" dirty="0">
              <a:solidFill>
                <a:schemeClr val="bg1"/>
              </a:solidFill>
              <a:latin typeface="Arial" pitchFamily="34" charset="0"/>
              <a:cs typeface="Arial" pitchFamily="34" charset="0"/>
            </a:endParaRPr>
          </a:p>
          <a:p>
            <a:pPr algn="ctr"/>
            <a:r>
              <a:rPr lang="fr-FR" sz="1200" b="1" dirty="0">
                <a:solidFill>
                  <a:schemeClr val="bg1"/>
                </a:solidFill>
                <a:latin typeface="Arial" pitchFamily="34" charset="0"/>
                <a:cs typeface="Arial" pitchFamily="34" charset="0"/>
              </a:rPr>
              <a:t> Tips pour gagner du temps de la captation à la programmation </a:t>
            </a:r>
          </a:p>
          <a:p>
            <a:pPr algn="ctr"/>
            <a:endParaRPr lang="fr-FR" sz="1600" b="1" dirty="0">
              <a:solidFill>
                <a:schemeClr val="accent4"/>
              </a:solidFill>
              <a:latin typeface="Arial" pitchFamily="34" charset="0"/>
              <a:cs typeface="Arial" pitchFamily="34" charset="0"/>
            </a:endParaRPr>
          </a:p>
          <a:p>
            <a:pPr algn="ctr"/>
            <a:r>
              <a:rPr lang="fr-FR" sz="1600" b="1" dirty="0">
                <a:solidFill>
                  <a:schemeClr val="accent4"/>
                </a:solidFill>
                <a:latin typeface="Arial" pitchFamily="34" charset="0"/>
                <a:cs typeface="Arial" pitchFamily="34" charset="0"/>
              </a:rPr>
              <a:t>K-SHU </a:t>
            </a:r>
          </a:p>
          <a:p>
            <a:pPr algn="ctr"/>
            <a:endParaRPr lang="fr-FR" sz="1600" b="1" dirty="0">
              <a:solidFill>
                <a:schemeClr val="tx2"/>
              </a:solidFill>
              <a:latin typeface="Arial" pitchFamily="34" charset="0"/>
              <a:cs typeface="Arial" pitchFamily="34" charset="0"/>
            </a:endParaRPr>
          </a:p>
          <a:p>
            <a:pPr algn="ctr"/>
            <a:r>
              <a:rPr lang="fr-FR" sz="1200" b="1" dirty="0">
                <a:solidFill>
                  <a:schemeClr val="bg1"/>
                </a:solidFill>
                <a:latin typeface="Arial" pitchFamily="34" charset="0"/>
                <a:cs typeface="Arial" pitchFamily="34" charset="0"/>
              </a:rPr>
              <a:t>250 € net </a:t>
            </a:r>
          </a:p>
          <a:p>
            <a:pPr algn="ctr"/>
            <a:endParaRPr lang="fr-FR" sz="1200" b="1" dirty="0">
              <a:solidFill>
                <a:schemeClr val="bg1"/>
              </a:solidFill>
              <a:latin typeface="Arial" pitchFamily="34" charset="0"/>
              <a:cs typeface="Arial" pitchFamily="34" charset="0"/>
            </a:endParaRPr>
          </a:p>
          <a:p>
            <a:pPr algn="ctr"/>
            <a:r>
              <a:rPr lang="fr-FR" sz="1600" b="1" dirty="0">
                <a:solidFill>
                  <a:schemeClr val="bg1"/>
                </a:solidFill>
                <a:latin typeface="Arial" pitchFamily="34" charset="0"/>
                <a:cs typeface="Arial" pitchFamily="34" charset="0"/>
              </a:rPr>
              <a:t>Lundi 10 Mars </a:t>
            </a:r>
          </a:p>
        </p:txBody>
      </p:sp>
      <p:sp>
        <p:nvSpPr>
          <p:cNvPr id="10" name="AutoShape 2" descr="RÃÂ©sultat de recherche d'images pour &quot;david katchadouria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1" name="AutoShape 4" descr="RÃÂ©sultat de recherche d'images pour &quot;david katchadouria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0482" name="AutoShape 2" descr="Aperçu de l’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0484" name="AutoShape 4" descr="Aperçu de l’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2" name="Picture 2"/>
          <p:cNvPicPr>
            <a:picLocks noChangeAspect="1" noChangeArrowheads="1"/>
          </p:cNvPicPr>
          <p:nvPr/>
        </p:nvPicPr>
        <p:blipFill>
          <a:blip r:embed="rId3" cstate="print"/>
          <a:srcRect l="5508" t="6850" r="851" b="15068"/>
          <a:stretch>
            <a:fillRect/>
          </a:stretch>
        </p:blipFill>
        <p:spPr bwMode="auto">
          <a:xfrm>
            <a:off x="7847856" y="0"/>
            <a:ext cx="1296144" cy="1448631"/>
          </a:xfrm>
          <a:prstGeom prst="rect">
            <a:avLst/>
          </a:prstGeom>
          <a:ln>
            <a:noFill/>
          </a:ln>
          <a:effectLst>
            <a:softEdge rad="112500"/>
          </a:effectLst>
        </p:spPr>
      </p:pic>
      <p:sp>
        <p:nvSpPr>
          <p:cNvPr id="34818" name="AutoShape 2" descr="Get Canva Pro Yearly – Premium At Cheap Digital Accounts and Subscrip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4820" name="AutoShape 4" descr="Get Canva Pro Yearly – Premium At Cheap Digital Accounts and Subscrip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34821" name="Picture 5" descr="D:\Desktop\images.jpg"/>
          <p:cNvPicPr>
            <a:picLocks noChangeAspect="1" noChangeArrowheads="1"/>
          </p:cNvPicPr>
          <p:nvPr/>
        </p:nvPicPr>
        <p:blipFill>
          <a:blip r:embed="rId4" cstate="print"/>
          <a:srcRect/>
          <a:stretch>
            <a:fillRect/>
          </a:stretch>
        </p:blipFill>
        <p:spPr bwMode="auto">
          <a:xfrm>
            <a:off x="107504" y="2780928"/>
            <a:ext cx="2448272" cy="2448272"/>
          </a:xfrm>
          <a:prstGeom prst="rect">
            <a:avLst/>
          </a:prstGeom>
          <a:ln>
            <a:noFill/>
          </a:ln>
          <a:effectLst>
            <a:softEdge rad="112500"/>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771800" y="2636326"/>
            <a:ext cx="6264696" cy="4154984"/>
          </a:xfrm>
          <a:prstGeom prst="rect">
            <a:avLst/>
          </a:prstGeom>
          <a:solidFill>
            <a:schemeClr val="bg1"/>
          </a:solidFill>
          <a:ln>
            <a:solidFill>
              <a:schemeClr val="tx1"/>
            </a:solidFill>
          </a:ln>
        </p:spPr>
        <p:txBody>
          <a:bodyPr wrap="square" rtlCol="0">
            <a:spAutoFit/>
          </a:bodyPr>
          <a:lstStyle/>
          <a:p>
            <a:endParaRPr lang="fr-FR" sz="1200" b="1" u="sng" dirty="0">
              <a:latin typeface="Arial" pitchFamily="34" charset="0"/>
              <a:cs typeface="Arial" pitchFamily="34" charset="0"/>
            </a:endParaRPr>
          </a:p>
          <a:p>
            <a:r>
              <a:rPr lang="fr-FR" sz="1200" b="1" u="sng" dirty="0">
                <a:latin typeface="Arial" pitchFamily="34" charset="0"/>
                <a:cs typeface="Arial" pitchFamily="34" charset="0"/>
              </a:rPr>
              <a:t>Cindy Segura</a:t>
            </a:r>
          </a:p>
          <a:p>
            <a:endParaRPr lang="fr-FR" sz="1200" b="1" u="sng" dirty="0">
              <a:latin typeface="Arial" pitchFamily="34" charset="0"/>
              <a:cs typeface="Arial" pitchFamily="34" charset="0"/>
            </a:endParaRPr>
          </a:p>
          <a:p>
            <a:pPr fontAlgn="base"/>
            <a:r>
              <a:rPr lang="fr-FR" sz="1200" dirty="0">
                <a:latin typeface="Arial" pitchFamily="34" charset="0"/>
                <a:cs typeface="Arial" pitchFamily="34" charset="0"/>
              </a:rPr>
              <a:t>Passionnée de coiffure depuis toujours, coiffeuse depuis l'âge de 14 ans, barbière depuis 10 ans. </a:t>
            </a:r>
          </a:p>
          <a:p>
            <a:pPr fontAlgn="base"/>
            <a:r>
              <a:rPr lang="fr-FR" sz="1200" dirty="0">
                <a:latin typeface="Arial" pitchFamily="34" charset="0"/>
                <a:cs typeface="Arial" pitchFamily="34" charset="0"/>
              </a:rPr>
              <a:t>Ouverture de son salon de coiffure/barbier en 2021.</a:t>
            </a:r>
          </a:p>
          <a:p>
            <a:pPr fontAlgn="base"/>
            <a:r>
              <a:rPr lang="fr-FR" sz="1200" dirty="0">
                <a:latin typeface="Arial" pitchFamily="34" charset="0"/>
                <a:cs typeface="Arial" pitchFamily="34" charset="0"/>
              </a:rPr>
              <a:t>Spécialiste de l'homme elle a eu la chance d'être formée chez </a:t>
            </a:r>
            <a:r>
              <a:rPr lang="fr-FR" sz="1200" dirty="0" err="1">
                <a:latin typeface="Arial" pitchFamily="34" charset="0"/>
                <a:cs typeface="Arial" pitchFamily="34" charset="0"/>
              </a:rPr>
              <a:t>Shorem</a:t>
            </a:r>
            <a:r>
              <a:rPr lang="fr-FR" sz="1200" dirty="0">
                <a:latin typeface="Arial" pitchFamily="34" charset="0"/>
                <a:cs typeface="Arial" pitchFamily="34" charset="0"/>
              </a:rPr>
              <a:t> à Rotterdam (les meilleurs dans le monde du barbier) </a:t>
            </a:r>
          </a:p>
          <a:p>
            <a:pPr fontAlgn="base"/>
            <a:r>
              <a:rPr lang="fr-FR" sz="1200" dirty="0">
                <a:latin typeface="Arial" pitchFamily="34" charset="0"/>
                <a:cs typeface="Arial" pitchFamily="34" charset="0"/>
              </a:rPr>
              <a:t>Formatrice depuis 2019. </a:t>
            </a:r>
          </a:p>
          <a:p>
            <a:pPr fontAlgn="base"/>
            <a:endParaRPr lang="fr-FR" sz="1200" dirty="0">
              <a:latin typeface="Arial" pitchFamily="34" charset="0"/>
              <a:cs typeface="Arial" pitchFamily="34" charset="0"/>
            </a:endParaRPr>
          </a:p>
          <a:p>
            <a:r>
              <a:rPr lang="fr-FR" sz="1200" b="1" u="sng" dirty="0">
                <a:latin typeface="Arial" pitchFamily="34" charset="0"/>
                <a:cs typeface="Arial" pitchFamily="34" charset="0"/>
              </a:rPr>
              <a:t>Programme de formation</a:t>
            </a:r>
          </a:p>
          <a:p>
            <a:endParaRPr lang="fr-FR" sz="1200" b="1" u="sng" dirty="0">
              <a:latin typeface="Arial" pitchFamily="34" charset="0"/>
              <a:cs typeface="Arial" pitchFamily="34" charset="0"/>
            </a:endParaRPr>
          </a:p>
          <a:p>
            <a:r>
              <a:rPr lang="fr-FR" sz="1200" dirty="0">
                <a:latin typeface="Arial" pitchFamily="34" charset="0"/>
                <a:cs typeface="Arial" pitchFamily="34" charset="0"/>
              </a:rPr>
              <a:t>Maîtriser les techniques spécifiques du Middle part hair &amp; la Man Bud en alliant précision &amp; créativité. </a:t>
            </a:r>
          </a:p>
          <a:p>
            <a:r>
              <a:rPr lang="fr-FR" sz="1200" dirty="0">
                <a:latin typeface="Arial" pitchFamily="34" charset="0"/>
                <a:cs typeface="Arial" pitchFamily="34" charset="0"/>
              </a:rPr>
              <a:t>Analyse de la morphologie, de la texture capillaire pour conseiller la coupe mi longue adaptée.</a:t>
            </a:r>
          </a:p>
          <a:p>
            <a:r>
              <a:rPr lang="fr-FR" sz="1200" dirty="0">
                <a:latin typeface="Arial" pitchFamily="34" charset="0"/>
                <a:cs typeface="Arial" pitchFamily="34" charset="0"/>
              </a:rPr>
              <a:t>Réaliser des coupes techniques intégrant des dégradés doux avec des transitions harmonieuses &amp; une texturisation avancée. </a:t>
            </a:r>
          </a:p>
          <a:p>
            <a:r>
              <a:rPr lang="fr-FR" sz="1200" dirty="0">
                <a:latin typeface="Arial" pitchFamily="34" charset="0"/>
                <a:cs typeface="Arial" pitchFamily="34" charset="0"/>
              </a:rPr>
              <a:t>Maitriser l’utilisation des outils (tondeuse, ciseaux, </a:t>
            </a:r>
            <a:r>
              <a:rPr lang="fr-FR" sz="1200" dirty="0" err="1">
                <a:latin typeface="Arial" pitchFamily="34" charset="0"/>
                <a:cs typeface="Arial" pitchFamily="34" charset="0"/>
              </a:rPr>
              <a:t>feather</a:t>
            </a:r>
            <a:r>
              <a:rPr lang="fr-FR" sz="1200" dirty="0">
                <a:latin typeface="Arial" pitchFamily="34" charset="0"/>
                <a:cs typeface="Arial" pitchFamily="34" charset="0"/>
              </a:rPr>
              <a:t>…) &amp; les produits adaptés pour sublimer et entretenir le style final. </a:t>
            </a:r>
          </a:p>
          <a:p>
            <a:r>
              <a:rPr lang="fr-FR" sz="1200" dirty="0">
                <a:latin typeface="Arial" pitchFamily="34" charset="0"/>
                <a:cs typeface="Arial" pitchFamily="34" charset="0"/>
              </a:rPr>
              <a:t>Elaborer un diagnostic approprié aux attentes du client.</a:t>
            </a:r>
          </a:p>
          <a:p>
            <a:r>
              <a:rPr lang="fr-FR" sz="1200" dirty="0">
                <a:latin typeface="Arial" pitchFamily="34" charset="0"/>
                <a:cs typeface="Arial" pitchFamily="34" charset="0"/>
              </a:rPr>
              <a:t>Respecter des règles d’hygiène et de sécurité.</a:t>
            </a:r>
          </a:p>
        </p:txBody>
      </p:sp>
      <p:sp>
        <p:nvSpPr>
          <p:cNvPr id="8" name="ZoneTexte 7"/>
          <p:cNvSpPr txBox="1"/>
          <p:nvPr/>
        </p:nvSpPr>
        <p:spPr>
          <a:xfrm>
            <a:off x="1763688" y="44624"/>
            <a:ext cx="7056784" cy="2339102"/>
          </a:xfrm>
          <a:prstGeom prst="rect">
            <a:avLst/>
          </a:prstGeom>
          <a:noFill/>
        </p:spPr>
        <p:txBody>
          <a:bodyPr wrap="square" rtlCol="0">
            <a:spAutoFit/>
          </a:bodyPr>
          <a:lstStyle/>
          <a:p>
            <a:pPr algn="ctr"/>
            <a:endParaRPr lang="fr-FR" sz="1600" b="1" dirty="0">
              <a:solidFill>
                <a:srgbClr val="FF0000"/>
              </a:solidFill>
              <a:latin typeface="Arial" pitchFamily="34" charset="0"/>
              <a:cs typeface="Arial" pitchFamily="34" charset="0"/>
            </a:endParaRPr>
          </a:p>
          <a:p>
            <a:pPr algn="ctr"/>
            <a:r>
              <a:rPr lang="fr-FR" sz="1600" b="1" dirty="0">
                <a:solidFill>
                  <a:schemeClr val="bg1"/>
                </a:solidFill>
                <a:latin typeface="Arial" pitchFamily="34" charset="0"/>
                <a:cs typeface="Arial" pitchFamily="34" charset="0"/>
              </a:rPr>
              <a:t>  Coupe Homme</a:t>
            </a:r>
          </a:p>
          <a:p>
            <a:pPr algn="ctr"/>
            <a:endParaRPr lang="fr-FR" sz="1600" b="1" dirty="0">
              <a:solidFill>
                <a:schemeClr val="bg1"/>
              </a:solidFill>
              <a:latin typeface="Arial" pitchFamily="34" charset="0"/>
              <a:cs typeface="Arial" pitchFamily="34" charset="0"/>
            </a:endParaRPr>
          </a:p>
          <a:p>
            <a:pPr algn="ctr"/>
            <a:r>
              <a:rPr lang="fr-FR" sz="1200" b="1" dirty="0">
                <a:solidFill>
                  <a:schemeClr val="bg1"/>
                </a:solidFill>
                <a:latin typeface="Arial" pitchFamily="34" charset="0"/>
                <a:cs typeface="Arial" pitchFamily="34" charset="0"/>
              </a:rPr>
              <a:t>Tendances mi longue : audace &amp; élégance</a:t>
            </a:r>
          </a:p>
          <a:p>
            <a:pPr algn="ctr"/>
            <a:r>
              <a:rPr lang="fr-FR" sz="1200" b="1" dirty="0">
                <a:solidFill>
                  <a:schemeClr val="bg1"/>
                </a:solidFill>
                <a:latin typeface="Arial" pitchFamily="34" charset="0"/>
                <a:cs typeface="Arial" pitchFamily="34" charset="0"/>
              </a:rPr>
              <a:t> </a:t>
            </a:r>
            <a:r>
              <a:rPr lang="fr-FR" sz="1400" b="1" dirty="0">
                <a:solidFill>
                  <a:schemeClr val="bg1"/>
                </a:solidFill>
                <a:latin typeface="Arial" pitchFamily="34" charset="0"/>
                <a:cs typeface="Arial" pitchFamily="34" charset="0"/>
              </a:rPr>
              <a:t> </a:t>
            </a:r>
          </a:p>
          <a:p>
            <a:pPr algn="ctr"/>
            <a:r>
              <a:rPr lang="fr-FR" sz="1600" b="1" dirty="0">
                <a:solidFill>
                  <a:schemeClr val="accent4"/>
                </a:solidFill>
                <a:latin typeface="Arial" pitchFamily="34" charset="0"/>
                <a:cs typeface="Arial" pitchFamily="34" charset="0"/>
              </a:rPr>
              <a:t>Cindy Segura </a:t>
            </a:r>
          </a:p>
          <a:p>
            <a:pPr algn="ctr"/>
            <a:endParaRPr lang="fr-FR" sz="1600" b="1" dirty="0">
              <a:solidFill>
                <a:schemeClr val="bg1"/>
              </a:solidFill>
              <a:latin typeface="Arial" pitchFamily="34" charset="0"/>
              <a:cs typeface="Arial" pitchFamily="34" charset="0"/>
            </a:endParaRPr>
          </a:p>
          <a:p>
            <a:pPr algn="ctr"/>
            <a:r>
              <a:rPr lang="fr-FR" sz="1200" b="1" dirty="0">
                <a:solidFill>
                  <a:schemeClr val="bg1"/>
                </a:solidFill>
                <a:latin typeface="Arial" pitchFamily="34" charset="0"/>
                <a:cs typeface="Arial" pitchFamily="34" charset="0"/>
              </a:rPr>
              <a:t>320 € net (tête d’étude comprise)</a:t>
            </a:r>
          </a:p>
          <a:p>
            <a:pPr algn="ctr"/>
            <a:endParaRPr lang="fr-FR" sz="1200" b="1" dirty="0">
              <a:solidFill>
                <a:schemeClr val="bg1"/>
              </a:solidFill>
              <a:latin typeface="Arial" pitchFamily="34" charset="0"/>
              <a:cs typeface="Arial" pitchFamily="34" charset="0"/>
            </a:endParaRPr>
          </a:p>
          <a:p>
            <a:pPr algn="ctr"/>
            <a:r>
              <a:rPr lang="fr-FR" sz="1600" b="1" dirty="0">
                <a:solidFill>
                  <a:schemeClr val="bg1"/>
                </a:solidFill>
                <a:latin typeface="Arial" pitchFamily="34" charset="0"/>
                <a:cs typeface="Arial" pitchFamily="34" charset="0"/>
              </a:rPr>
              <a:t>Lundi 17 Mars  </a:t>
            </a:r>
          </a:p>
        </p:txBody>
      </p:sp>
      <p:sp>
        <p:nvSpPr>
          <p:cNvPr id="10" name="AutoShape 2" descr="RÃÂ©sultat de recherche d'images pour &quot;david katchadouria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1" name="AutoShape 4" descr="RÃÂ©sultat de recherche d'images pour &quot;david katchadouria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0482" name="AutoShape 2" descr="Aperçu de l’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0484" name="AutoShape 4" descr="Aperçu de l’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026" name="Picture 2"/>
          <p:cNvPicPr>
            <a:picLocks noChangeAspect="1" noChangeArrowheads="1"/>
          </p:cNvPicPr>
          <p:nvPr/>
        </p:nvPicPr>
        <p:blipFill>
          <a:blip r:embed="rId3" cstate="print"/>
          <a:srcRect l="31754" t="7056" r="2973" b="35316"/>
          <a:stretch>
            <a:fillRect/>
          </a:stretch>
        </p:blipFill>
        <p:spPr bwMode="auto">
          <a:xfrm>
            <a:off x="7750970" y="0"/>
            <a:ext cx="1393030" cy="1844824"/>
          </a:xfrm>
          <a:prstGeom prst="rect">
            <a:avLst/>
          </a:prstGeom>
          <a:ln>
            <a:noFill/>
          </a:ln>
          <a:effectLst>
            <a:softEdge rad="112500"/>
          </a:effectLst>
        </p:spPr>
      </p:pic>
      <p:pic>
        <p:nvPicPr>
          <p:cNvPr id="13" name="Image 12" descr="D:\Downloads\7D004C58-1110-4048-8BE9-72047977F154.JPG"/>
          <p:cNvPicPr/>
          <p:nvPr/>
        </p:nvPicPr>
        <p:blipFill>
          <a:blip r:embed="rId4" cstate="print"/>
          <a:srcRect t="22791" r="6128" b="29173"/>
          <a:stretch>
            <a:fillRect/>
          </a:stretch>
        </p:blipFill>
        <p:spPr bwMode="auto">
          <a:xfrm>
            <a:off x="-36512" y="1268760"/>
            <a:ext cx="2771800" cy="2520280"/>
          </a:xfrm>
          <a:prstGeom prst="rect">
            <a:avLst/>
          </a:prstGeom>
          <a:ln>
            <a:noFill/>
          </a:ln>
          <a:effectLst>
            <a:softEdge rad="112500"/>
          </a:effectLst>
        </p:spPr>
      </p:pic>
      <p:pic>
        <p:nvPicPr>
          <p:cNvPr id="15" name="Image 14" descr="D:\Downloads\D6ED9F0B-06BB-498A-ACBC-7A55933F0197.jpg"/>
          <p:cNvPicPr/>
          <p:nvPr/>
        </p:nvPicPr>
        <p:blipFill>
          <a:blip r:embed="rId5" cstate="print"/>
          <a:srcRect/>
          <a:stretch>
            <a:fillRect/>
          </a:stretch>
        </p:blipFill>
        <p:spPr bwMode="auto">
          <a:xfrm>
            <a:off x="288032" y="4293096"/>
            <a:ext cx="2195736" cy="1973535"/>
          </a:xfrm>
          <a:prstGeom prst="rect">
            <a:avLst/>
          </a:prstGeom>
          <a:ln>
            <a:noFill/>
          </a:ln>
          <a:effectLst>
            <a:softEdge rad="112500"/>
          </a:effectLst>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lle d’ions">
  <a:themeElements>
    <a:clrScheme name="Salle d’ions">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Salle d’ions">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lle d’ions">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 Boardroom</Template>
  <TotalTime>7228</TotalTime>
  <Words>4650</Words>
  <Application>Microsoft Office PowerPoint</Application>
  <PresentationFormat>Affichage à l'écran (4:3)</PresentationFormat>
  <Paragraphs>688</Paragraphs>
  <Slides>28</Slides>
  <Notes>28</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28</vt:i4>
      </vt:variant>
    </vt:vector>
  </HeadingPairs>
  <TitlesOfParts>
    <vt:vector size="33" baseType="lpstr">
      <vt:lpstr>Arial</vt:lpstr>
      <vt:lpstr>Calibri</vt:lpstr>
      <vt:lpstr>Century Gothic</vt:lpstr>
      <vt:lpstr>Wingdings 3</vt:lpstr>
      <vt:lpstr>Salle d’ions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DALLA-COSTA Muriel</dc:creator>
  <cp:lastModifiedBy>Muriel</cp:lastModifiedBy>
  <cp:revision>1642</cp:revision>
  <dcterms:created xsi:type="dcterms:W3CDTF">2017-12-27T17:00:51Z</dcterms:created>
  <dcterms:modified xsi:type="dcterms:W3CDTF">2025-01-23T14:51:14Z</dcterms:modified>
</cp:coreProperties>
</file>