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77" r:id="rId4"/>
    <p:sldId id="298" r:id="rId5"/>
    <p:sldId id="288" r:id="rId6"/>
    <p:sldId id="281" r:id="rId7"/>
    <p:sldId id="290" r:id="rId8"/>
    <p:sldId id="260" r:id="rId9"/>
    <p:sldId id="262" r:id="rId10"/>
    <p:sldId id="263" r:id="rId11"/>
    <p:sldId id="264" r:id="rId12"/>
    <p:sldId id="265" r:id="rId13"/>
    <p:sldId id="266" r:id="rId14"/>
    <p:sldId id="299" r:id="rId15"/>
    <p:sldId id="300" r:id="rId16"/>
    <p:sldId id="304" r:id="rId17"/>
    <p:sldId id="301" r:id="rId18"/>
    <p:sldId id="259" r:id="rId19"/>
    <p:sldId id="274" r:id="rId20"/>
    <p:sldId id="261" r:id="rId21"/>
    <p:sldId id="272" r:id="rId22"/>
    <p:sldId id="276" r:id="rId23"/>
    <p:sldId id="283" r:id="rId24"/>
    <p:sldId id="284" r:id="rId25"/>
    <p:sldId id="285" r:id="rId26"/>
    <p:sldId id="286" r:id="rId27"/>
    <p:sldId id="289" r:id="rId28"/>
    <p:sldId id="295" r:id="rId29"/>
    <p:sldId id="282" r:id="rId30"/>
    <p:sldId id="268" r:id="rId31"/>
    <p:sldId id="269" r:id="rId32"/>
    <p:sldId id="270" r:id="rId33"/>
    <p:sldId id="280" r:id="rId34"/>
    <p:sldId id="287" r:id="rId35"/>
    <p:sldId id="291" r:id="rId36"/>
    <p:sldId id="292" r:id="rId37"/>
    <p:sldId id="294" r:id="rId38"/>
    <p:sldId id="293" r:id="rId39"/>
    <p:sldId id="303" r:id="rId40"/>
    <p:sldId id="271" r:id="rId41"/>
    <p:sldId id="273" r:id="rId42"/>
    <p:sldId id="278" r:id="rId43"/>
    <p:sldId id="305" r:id="rId44"/>
    <p:sldId id="296" r:id="rId45"/>
  </p:sldIdLst>
  <p:sldSz cx="9144000" cy="6858000" type="screen4x3"/>
  <p:notesSz cx="6858000" cy="9144000"/>
  <p:embeddedFontLst>
    <p:embeddedFont>
      <p:font typeface="Trebuchet MS" pitchFamily="34" charset="0"/>
      <p:regular r:id="rId47"/>
      <p:bold r:id="rId48"/>
      <p:italic r:id="rId49"/>
      <p:boldItalic r:id="rId50"/>
    </p:embeddedFont>
    <p:embeddedFont>
      <p:font typeface="Georgia" pitchFamily="18" charset="0"/>
      <p:regular r:id="rId51"/>
      <p:bold r:id="rId52"/>
      <p:italic r:id="rId53"/>
      <p:boldItalic r:id="rId54"/>
    </p:embeddedFont>
    <p:embeddedFont>
      <p:font typeface="Quattrocento Sans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28">
          <p15:clr>
            <a:srgbClr val="000000"/>
          </p15:clr>
        </p15:guide>
        <p15:guide id="2" pos="2868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iw8kuejTeOZUeIY5EyB0SkxLIU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42" y="-102"/>
      </p:cViewPr>
      <p:guideLst>
        <p:guide orient="horz" pos="2128"/>
        <p:guide pos="28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4599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3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37000">
                <a:srgbClr val="FFFFFF">
                  <a:alpha val="75686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" name="Google Shape;17;p43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8627"/>
                </a:srgbClr>
              </a:gs>
              <a:gs pos="48000">
                <a:srgbClr val="FFFFFF">
                  <a:alpha val="61960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" name="Google Shape;18;p43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" name="Google Shape;19;p4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" name="Google Shape;20;p43"/>
          <p:cNvSpPr txBox="1"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40"/>
              </a:spcBef>
              <a:spcAft>
                <a:spcPts val="0"/>
              </a:spcAft>
              <a:buSzPts val="2860"/>
              <a:buNone/>
              <a:defRPr sz="2200">
                <a:solidFill>
                  <a:schemeClr val="dk2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2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SzPts val="234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SzPts val="208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300"/>
              </a:spcAft>
              <a:buSzPts val="182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3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3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912"/>
              <a:buChar char="*"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2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2"/>
          <p:cNvSpPr txBox="1">
            <a:spLocks noGrp="1"/>
          </p:cNvSpPr>
          <p:nvPr>
            <p:ph type="body" idx="1"/>
          </p:nvPr>
        </p:nvSpPr>
        <p:spPr>
          <a:xfrm rot="5400000">
            <a:off x="3368040" y="-731521"/>
            <a:ext cx="347472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87" name="Google Shape;87;p52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2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2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3"/>
          <p:cNvSpPr txBox="1">
            <a:spLocks noGrp="1"/>
          </p:cNvSpPr>
          <p:nvPr>
            <p:ph type="title"/>
          </p:nvPr>
        </p:nvSpPr>
        <p:spPr>
          <a:xfrm rot="5400000">
            <a:off x="-436711" y="1966987"/>
            <a:ext cx="523833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888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3"/>
          <p:cNvSpPr txBox="1">
            <a:spLocks noGrp="1"/>
          </p:cNvSpPr>
          <p:nvPr>
            <p:ph type="body" idx="1"/>
          </p:nvPr>
        </p:nvSpPr>
        <p:spPr>
          <a:xfrm rot="5400000">
            <a:off x="3291392" y="764240"/>
            <a:ext cx="4894729" cy="482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93" name="Google Shape;93;p53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3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3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4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4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29" name="Google Shape;29;p44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body" idx="1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5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5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5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35" name="Google Shape;35;p45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5"/>
          <p:cNvSpPr txBox="1">
            <a:spLocks noGrp="1"/>
          </p:cNvSpPr>
          <p:nvPr>
            <p:ph type="body" idx="1"/>
          </p:nvPr>
        </p:nvSpPr>
        <p:spPr>
          <a:xfrm>
            <a:off x="1142999" y="731519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37" name="Google Shape;37;p45"/>
          <p:cNvSpPr txBox="1">
            <a:spLocks noGrp="1"/>
          </p:cNvSpPr>
          <p:nvPr>
            <p:ph type="body" idx="2"/>
          </p:nvPr>
        </p:nvSpPr>
        <p:spPr>
          <a:xfrm>
            <a:off x="4645152" y="731520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1764"/>
                </a:srgbClr>
              </a:gs>
              <a:gs pos="37000">
                <a:srgbClr val="FFFFFF">
                  <a:alpha val="76862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" name="Google Shape;40;p46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9803"/>
                </a:srgbClr>
              </a:gs>
              <a:gs pos="48000">
                <a:srgbClr val="FFFFFF">
                  <a:alpha val="62745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" name="Google Shape;41;p46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" name="Google Shape;42;p46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" name="Google Shape;43;p46"/>
          <p:cNvSpPr txBox="1"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888"/>
              <a:buChar char="*"/>
              <a:defRPr sz="46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6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46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7"/>
          <p:cNvSpPr txBox="1"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3120"/>
              <a:buNone/>
              <a:defRPr sz="24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300"/>
              </a:spcAft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7"/>
          <p:cNvSpPr txBox="1">
            <a:spLocks noGrp="1"/>
          </p:cNvSpPr>
          <p:nvPr>
            <p:ph type="body" idx="2"/>
          </p:nvPr>
        </p:nvSpPr>
        <p:spPr>
          <a:xfrm>
            <a:off x="1156447" y="1400327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marL="1371600" lvl="2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marL="2743200" lvl="5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marL="3200400" lvl="6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marL="3657600" lvl="7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marL="4114800" lvl="8" indent="-360679" algn="l"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>
            <a:endParaRPr/>
          </a:p>
        </p:txBody>
      </p:sp>
      <p:sp>
        <p:nvSpPr>
          <p:cNvPr id="51" name="Google Shape;51;p47"/>
          <p:cNvSpPr txBox="1">
            <a:spLocks noGrp="1"/>
          </p:cNvSpPr>
          <p:nvPr>
            <p:ph type="body" idx="3"/>
          </p:nvPr>
        </p:nvSpPr>
        <p:spPr>
          <a:xfrm>
            <a:off x="4647302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3120"/>
              <a:buNone/>
              <a:defRPr sz="24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300"/>
              </a:spcAft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body" idx="4"/>
          </p:nvPr>
        </p:nvSpPr>
        <p:spPr>
          <a:xfrm>
            <a:off x="4645025" y="1399032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marL="1371600" lvl="2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marL="2743200" lvl="5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marL="3200400" lvl="6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marL="3657600" lvl="7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marL="4114800" lvl="8" indent="-360679" algn="l"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>
            <a:endParaRPr/>
          </a:p>
        </p:txBody>
      </p:sp>
      <p:sp>
        <p:nvSpPr>
          <p:cNvPr id="53" name="Google Shape;53;p47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7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8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8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9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9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9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0"/>
          <p:cNvSpPr txBox="1"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84"/>
              <a:buChar char="*"/>
              <a:defRPr sz="28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0"/>
          <p:cNvSpPr txBox="1">
            <a:spLocks noGrp="1"/>
          </p:cNvSpPr>
          <p:nvPr>
            <p:ph type="body" idx="1"/>
          </p:nvPr>
        </p:nvSpPr>
        <p:spPr>
          <a:xfrm>
            <a:off x="4593515" y="731520"/>
            <a:ext cx="4017085" cy="489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10210" algn="l">
              <a:spcBef>
                <a:spcPts val="440"/>
              </a:spcBef>
              <a:spcAft>
                <a:spcPts val="0"/>
              </a:spcAft>
              <a:buSzPts val="2860"/>
              <a:buChar char="*"/>
              <a:defRPr sz="2200"/>
            </a:lvl1pPr>
            <a:lvl2pPr marL="914400" lvl="1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44170" algn="l">
              <a:spcBef>
                <a:spcPts val="300"/>
              </a:spcBef>
              <a:spcAft>
                <a:spcPts val="0"/>
              </a:spcAft>
              <a:buSzPts val="1820"/>
              <a:buChar char="*"/>
              <a:defRPr sz="1400"/>
            </a:lvl5pPr>
            <a:lvl6pPr marL="2743200" lvl="5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6pPr>
            <a:lvl7pPr marL="3200400" lvl="6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7pPr>
            <a:lvl8pPr marL="3657600" lvl="7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8pPr>
            <a:lvl9pPr marL="4114800" lvl="8" indent="-393700" algn="l">
              <a:spcBef>
                <a:spcPts val="400"/>
              </a:spcBef>
              <a:spcAft>
                <a:spcPts val="300"/>
              </a:spcAft>
              <a:buSzPts val="2600"/>
              <a:buChar char="*"/>
              <a:defRPr sz="2000"/>
            </a:lvl9pPr>
          </a:lstStyle>
          <a:p>
            <a:endParaRPr/>
          </a:p>
        </p:txBody>
      </p:sp>
      <p:sp>
        <p:nvSpPr>
          <p:cNvPr id="69" name="Google Shape;69;p50"/>
          <p:cNvSpPr txBox="1">
            <a:spLocks noGrp="1"/>
          </p:cNvSpPr>
          <p:nvPr>
            <p:ph type="body" idx="2"/>
          </p:nvPr>
        </p:nvSpPr>
        <p:spPr>
          <a:xfrm>
            <a:off x="1075765" y="3497802"/>
            <a:ext cx="3388660" cy="213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820"/>
              <a:buNone/>
              <a:defRPr sz="14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50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0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0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1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1764"/>
                </a:srgbClr>
              </a:gs>
              <a:gs pos="37000">
                <a:srgbClr val="FFFFFF">
                  <a:alpha val="76862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5" name="Google Shape;75;p5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9803"/>
                </a:srgbClr>
              </a:gs>
              <a:gs pos="48000">
                <a:srgbClr val="FFFFFF">
                  <a:alpha val="62745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6" name="Google Shape;76;p51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" name="Google Shape;77;p51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8" name="Google Shape;78;p51"/>
          <p:cNvSpPr>
            <a:spLocks noGrp="1"/>
          </p:cNvSpPr>
          <p:nvPr>
            <p:ph type="pic" idx="2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rgbClr val="8BC9F7"/>
          </a:solidFill>
          <a:ln>
            <a:noFill/>
          </a:ln>
          <a:effectLst>
            <a:reflection stA="23000" endA="300" endPos="28000" sy="-100000" algn="bl" rotWithShape="0"/>
          </a:effectLst>
        </p:spPr>
      </p:sp>
      <p:sp>
        <p:nvSpPr>
          <p:cNvPr id="79" name="Google Shape;79;p51"/>
          <p:cNvSpPr txBox="1">
            <a:spLocks noGrp="1"/>
          </p:cNvSpPr>
          <p:nvPr>
            <p:ph type="body" idx="1"/>
          </p:nvPr>
        </p:nvSpPr>
        <p:spPr>
          <a:xfrm>
            <a:off x="877887" y="1010486"/>
            <a:ext cx="3694114" cy="216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360680" algn="l">
              <a:spcBef>
                <a:spcPts val="320"/>
              </a:spcBef>
              <a:spcAft>
                <a:spcPts val="0"/>
              </a:spcAft>
              <a:buSzPts val="2080"/>
              <a:buFont typeface="Georgia"/>
              <a:buChar char="*"/>
              <a:defRPr sz="16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80" name="Google Shape;80;p51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1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1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83" name="Google Shape;83;p51"/>
          <p:cNvSpPr txBox="1"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888"/>
              <a:buChar char="*"/>
              <a:defRPr sz="46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D4FE"/>
            </a:gs>
            <a:gs pos="60000">
              <a:srgbClr val="FFFFFF"/>
            </a:gs>
            <a:gs pos="100000">
              <a:srgbClr val="54BD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37000">
                <a:srgbClr val="FFFFFF">
                  <a:alpha val="75686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Google Shape;7;p42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>
            <a:gsLst>
              <a:gs pos="0">
                <a:srgbClr val="FFFFFF">
                  <a:alpha val="88627"/>
                </a:srgbClr>
              </a:gs>
              <a:gs pos="48000">
                <a:srgbClr val="FFFFFF">
                  <a:alpha val="61960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Google Shape;8;p42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Google Shape;9;p42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Google Shape;10;p42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42"/>
          <p:cNvSpPr txBox="1"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0210" algn="l" rtl="0"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ts val="2860"/>
              <a:buFont typeface="Georgia"/>
              <a:buChar char="*"/>
              <a:defRPr sz="2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77189" algn="l" rtl="0">
              <a:spcBef>
                <a:spcPts val="360"/>
              </a:spcBef>
              <a:spcAft>
                <a:spcPts val="0"/>
              </a:spcAft>
              <a:buClr>
                <a:srgbClr val="C3260C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60680" algn="l" rtl="0">
              <a:spcBef>
                <a:spcPts val="320"/>
              </a:spcBef>
              <a:spcAft>
                <a:spcPts val="0"/>
              </a:spcAft>
              <a:buClr>
                <a:srgbClr val="C3260C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4170" algn="l" rtl="0">
              <a:spcBef>
                <a:spcPts val="300"/>
              </a:spcBef>
              <a:spcAft>
                <a:spcPts val="30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" name="Google Shape;12;p42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" name="Google Shape;13;p42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" name="Google Shape;14;p42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7" Type="http://schemas.openxmlformats.org/officeDocument/2006/relationships/image" Target="../media/image11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 txBox="1"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780"/>
              </a:spcBef>
              <a:spcAft>
                <a:spcPts val="0"/>
              </a:spcAft>
              <a:buSzPts val="3120"/>
              <a:buNone/>
            </a:pPr>
            <a:r>
              <a:rPr lang="uk-UA" sz="2400" dirty="0" smtClean="0"/>
              <a:t>2021/2022 </a:t>
            </a:r>
            <a:r>
              <a:rPr lang="uk-UA" sz="2400" dirty="0"/>
              <a:t>навчальний рік</a:t>
            </a:r>
            <a:endParaRPr dirty="0"/>
          </a:p>
        </p:txBody>
      </p:sp>
      <p:sp>
        <p:nvSpPr>
          <p:cNvPr id="101" name="Google Shape;101;p1"/>
          <p:cNvSpPr txBox="1">
            <a:spLocks noGrp="1"/>
          </p:cNvSpPr>
          <p:nvPr>
            <p:ph type="ctrTitle"/>
          </p:nvPr>
        </p:nvSpPr>
        <p:spPr>
          <a:xfrm>
            <a:off x="611560" y="1988840"/>
            <a:ext cx="7632848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indent="0" algn="ctr" rtl="0">
              <a:spcBef>
                <a:spcPts val="0"/>
              </a:spcBef>
              <a:spcAft>
                <a:spcPts val="0"/>
              </a:spcAft>
              <a:buSzPts val="5120"/>
              <a:buNone/>
            </a:pPr>
            <a:r>
              <a:rPr lang="uk-UA" sz="4000"/>
              <a:t>Підсумки виховної роботи Мукачівської ЗОШ І-ІІІ ступенів № 7</a:t>
            </a:r>
            <a:br>
              <a:rPr lang="uk-UA" sz="4000"/>
            </a:br>
            <a:endParaRPr sz="4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"/>
          <p:cNvSpPr txBox="1">
            <a:spLocks noGrp="1"/>
          </p:cNvSpPr>
          <p:nvPr>
            <p:ph type="title"/>
          </p:nvPr>
        </p:nvSpPr>
        <p:spPr>
          <a:xfrm>
            <a:off x="873458" y="188788"/>
            <a:ext cx="819497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840"/>
              <a:buNone/>
            </a:pPr>
            <a:r>
              <a:rPr lang="uk-UA" sz="2800" dirty="0"/>
              <a:t>Національно-патріотичне виховання:</a:t>
            </a:r>
            <a:endParaRPr sz="3000" dirty="0"/>
          </a:p>
        </p:txBody>
      </p:sp>
      <p:sp>
        <p:nvSpPr>
          <p:cNvPr id="167" name="Google Shape;167;p8"/>
          <p:cNvSpPr txBox="1"/>
          <p:nvPr/>
        </p:nvSpPr>
        <p:spPr>
          <a:xfrm>
            <a:off x="109184" y="5983548"/>
            <a:ext cx="58958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Всеукраїнський </a:t>
            </a:r>
            <a:r>
              <a:rPr lang="uk-UA" sz="20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радіодиктант</a:t>
            </a:r>
            <a:r>
              <a:rPr lang="uk-UA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національної єдності </a:t>
            </a:r>
            <a:endParaRPr sz="20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9" name="Google Shape;169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1460" y="856634"/>
            <a:ext cx="5299075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156325" y="1341120"/>
            <a:ext cx="2838450" cy="4825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5359" y="3527425"/>
            <a:ext cx="4746625" cy="2205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1315720" y="44450"/>
            <a:ext cx="77565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840"/>
              <a:buNone/>
            </a:pPr>
            <a:r>
              <a:rPr lang="uk-UA" sz="2800" dirty="0"/>
              <a:t>Національно-патріотичне виховання:</a:t>
            </a:r>
            <a:endParaRPr sz="3000" dirty="0"/>
          </a:p>
        </p:txBody>
      </p:sp>
      <p:sp>
        <p:nvSpPr>
          <p:cNvPr id="177" name="Google Shape;177;p9"/>
          <p:cNvSpPr txBox="1"/>
          <p:nvPr/>
        </p:nvSpPr>
        <p:spPr>
          <a:xfrm>
            <a:off x="1666032" y="636640"/>
            <a:ext cx="532384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Виховний захід «Будь вартий своєї країни»</a:t>
            </a:r>
            <a:r>
              <a:rPr lang="uk-UA" sz="1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9" name="Google Shape;179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7421" y="2156346"/>
            <a:ext cx="3330319" cy="453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766498" y="1261195"/>
            <a:ext cx="5207635" cy="4296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"/>
          <p:cNvSpPr txBox="1">
            <a:spLocks noGrp="1"/>
          </p:cNvSpPr>
          <p:nvPr>
            <p:ph type="title"/>
          </p:nvPr>
        </p:nvSpPr>
        <p:spPr>
          <a:xfrm>
            <a:off x="1259840" y="188595"/>
            <a:ext cx="782256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840"/>
              <a:buNone/>
            </a:pPr>
            <a:r>
              <a:rPr lang="uk-UA" sz="2800" dirty="0"/>
              <a:t>Національно-патріотичне виховання:</a:t>
            </a:r>
            <a:endParaRPr sz="3000" dirty="0"/>
          </a:p>
        </p:txBody>
      </p:sp>
      <p:sp>
        <p:nvSpPr>
          <p:cNvPr id="186" name="Google Shape;186;p10"/>
          <p:cNvSpPr txBox="1"/>
          <p:nvPr/>
        </p:nvSpPr>
        <p:spPr>
          <a:xfrm>
            <a:off x="5447144" y="5142439"/>
            <a:ext cx="339661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Вшанування пам'яті </a:t>
            </a:r>
            <a:endParaRPr sz="20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жертв Голодоморів </a:t>
            </a:r>
            <a:r>
              <a:rPr lang="uk-UA" sz="1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8" name="Google Shape;188;p1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-24162"/>
          <a:stretch/>
        </p:blipFill>
        <p:spPr>
          <a:xfrm>
            <a:off x="3776004" y="0"/>
            <a:ext cx="5231130" cy="377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80521" y="3944203"/>
            <a:ext cx="4752975" cy="2768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3834" y="827083"/>
            <a:ext cx="2080260" cy="2779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"/>
          <p:cNvSpPr txBox="1">
            <a:spLocks noGrp="1"/>
          </p:cNvSpPr>
          <p:nvPr>
            <p:ph type="title"/>
          </p:nvPr>
        </p:nvSpPr>
        <p:spPr>
          <a:xfrm>
            <a:off x="1259840" y="116840"/>
            <a:ext cx="77984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840"/>
              <a:buNone/>
            </a:pPr>
            <a:r>
              <a:rPr lang="uk-UA" sz="2800" dirty="0"/>
              <a:t>Національно-патріотичне виховання:</a:t>
            </a:r>
            <a:endParaRPr sz="3000" dirty="0"/>
          </a:p>
        </p:txBody>
      </p:sp>
      <p:sp>
        <p:nvSpPr>
          <p:cNvPr id="197" name="Google Shape;197;p11"/>
          <p:cNvSpPr txBox="1"/>
          <p:nvPr/>
        </p:nvSpPr>
        <p:spPr>
          <a:xfrm>
            <a:off x="5868035" y="1557020"/>
            <a:ext cx="3094990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Виховний захід до Дня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Збройних сил України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8" name="Google Shape;198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24525" y="2277110"/>
            <a:ext cx="3355340" cy="4474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r="7927"/>
          <a:stretch/>
        </p:blipFill>
        <p:spPr>
          <a:xfrm>
            <a:off x="151774" y="981956"/>
            <a:ext cx="5487670" cy="347472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1"/>
          <p:cNvSpPr txBox="1"/>
          <p:nvPr/>
        </p:nvSpPr>
        <p:spPr>
          <a:xfrm>
            <a:off x="395605" y="4620279"/>
            <a:ext cx="460057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Змагання між учнями 7-х класів до Дня Збройних сил України</a:t>
            </a:r>
            <a:r>
              <a:rPr lang="uk-UA" sz="1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>
            <a:spLocks noGrp="1"/>
          </p:cNvSpPr>
          <p:nvPr>
            <p:ph type="title"/>
          </p:nvPr>
        </p:nvSpPr>
        <p:spPr>
          <a:xfrm>
            <a:off x="343535" y="260985"/>
            <a:ext cx="85566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None/>
            </a:pPr>
            <a:r>
              <a:rPr lang="uk-UA" sz="3200" dirty="0"/>
              <a:t>Національно-патріотичне виховання:</a:t>
            </a:r>
            <a:endParaRPr lang="ru-RU" sz="320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080981" y="786110"/>
            <a:ext cx="3346704" cy="3474720"/>
          </a:xfrm>
        </p:spPr>
        <p:txBody>
          <a:bodyPr/>
          <a:lstStyle/>
          <a:p>
            <a:pPr marL="80010" indent="0">
              <a:buNone/>
            </a:pPr>
            <a:r>
              <a:rPr lang="uk-UA" dirty="0" smtClean="0"/>
              <a:t>День Єднання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7" y="1269242"/>
            <a:ext cx="1786532" cy="53835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09" y="1269242"/>
            <a:ext cx="5383538" cy="5383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89" y="1255342"/>
            <a:ext cx="1774172" cy="539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11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>
            <a:spLocks noGrp="1"/>
          </p:cNvSpPr>
          <p:nvPr>
            <p:ph type="title"/>
          </p:nvPr>
        </p:nvSpPr>
        <p:spPr>
          <a:xfrm>
            <a:off x="343535" y="260985"/>
            <a:ext cx="85566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None/>
            </a:pPr>
            <a:r>
              <a:rPr lang="uk-UA" sz="3200" dirty="0"/>
              <a:t>Національно-патріотичне виховання:</a:t>
            </a:r>
            <a:endParaRPr lang="ru-RU" sz="320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57851" y="6127845"/>
            <a:ext cx="5186149" cy="678294"/>
          </a:xfrm>
        </p:spPr>
        <p:txBody>
          <a:bodyPr/>
          <a:lstStyle/>
          <a:p>
            <a:pPr marL="80010" indent="0">
              <a:buNone/>
            </a:pPr>
            <a:r>
              <a:rPr lang="uk-UA" dirty="0"/>
              <a:t>А</a:t>
            </a:r>
            <a:r>
              <a:rPr lang="uk-UA" dirty="0" smtClean="0"/>
              <a:t>кція </a:t>
            </a:r>
            <a:r>
              <a:rPr lang="uk-UA" dirty="0"/>
              <a:t>«Живий ланцюг Соборності</a:t>
            </a:r>
            <a:r>
              <a:rPr lang="uk-UA" dirty="0" smtClean="0"/>
              <a:t>»</a:t>
            </a:r>
            <a:endParaRPr lang="ru-RU" dirty="0"/>
          </a:p>
        </p:txBody>
      </p:sp>
      <p:pic>
        <p:nvPicPr>
          <p:cNvPr id="1026" name="Picture 2" descr="изображение_viber_2022-06-21_10-41-02-15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6"/>
          <a:stretch/>
        </p:blipFill>
        <p:spPr bwMode="auto">
          <a:xfrm>
            <a:off x="109182" y="3043451"/>
            <a:ext cx="6122753" cy="308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281" y="971310"/>
            <a:ext cx="5641308" cy="260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90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>
            <a:spLocks noGrp="1"/>
          </p:cNvSpPr>
          <p:nvPr>
            <p:ph type="title"/>
          </p:nvPr>
        </p:nvSpPr>
        <p:spPr>
          <a:xfrm>
            <a:off x="343535" y="260985"/>
            <a:ext cx="85566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None/>
            </a:pPr>
            <a:r>
              <a:rPr lang="uk-UA" sz="3200" dirty="0"/>
              <a:t>Національно-патріотичне виховання:</a:t>
            </a:r>
            <a:endParaRPr lang="ru-RU" sz="320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199797" y="6127845"/>
            <a:ext cx="3944203" cy="678294"/>
          </a:xfrm>
        </p:spPr>
        <p:txBody>
          <a:bodyPr/>
          <a:lstStyle/>
          <a:p>
            <a:pPr marL="80010" indent="0">
              <a:buNone/>
            </a:pPr>
            <a:r>
              <a:rPr lang="uk-UA" dirty="0" smtClean="0"/>
              <a:t>Свято вишиванки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2"/>
          <a:stretch/>
        </p:blipFill>
        <p:spPr>
          <a:xfrm>
            <a:off x="204716" y="4476469"/>
            <a:ext cx="4012442" cy="2381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6" r="22128"/>
          <a:stretch/>
        </p:blipFill>
        <p:spPr>
          <a:xfrm>
            <a:off x="714232" y="846161"/>
            <a:ext cx="4717577" cy="3528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198" y="1286175"/>
            <a:ext cx="3363069" cy="448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81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>
            <a:spLocks noGrp="1"/>
          </p:cNvSpPr>
          <p:nvPr>
            <p:ph type="title"/>
          </p:nvPr>
        </p:nvSpPr>
        <p:spPr>
          <a:xfrm>
            <a:off x="343535" y="260985"/>
            <a:ext cx="85566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None/>
            </a:pPr>
            <a:r>
              <a:rPr lang="uk-UA" sz="3200" dirty="0"/>
              <a:t>Військово-патріотичне виховання:</a:t>
            </a:r>
            <a:endParaRPr lang="ru-RU" sz="320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0" y="4954138"/>
            <a:ext cx="4158463" cy="678294"/>
          </a:xfrm>
        </p:spPr>
        <p:txBody>
          <a:bodyPr>
            <a:normAutofit fontScale="85000" lnSpcReduction="10000"/>
          </a:bodyPr>
          <a:lstStyle/>
          <a:p>
            <a:pPr marL="80010" lvl="0" indent="0">
              <a:buNone/>
            </a:pPr>
            <a:r>
              <a:rPr lang="uk-UA" dirty="0" smtClean="0"/>
              <a:t>Інструктаж </a:t>
            </a:r>
            <a:r>
              <a:rPr lang="uk-UA" dirty="0"/>
              <a:t>з безпеки з бійцем 128 </a:t>
            </a:r>
            <a:r>
              <a:rPr lang="uk-UA" dirty="0" err="1"/>
              <a:t>ОГШБр</a:t>
            </a:r>
            <a:r>
              <a:rPr lang="uk-UA" dirty="0"/>
              <a:t> </a:t>
            </a:r>
            <a:r>
              <a:rPr lang="uk-UA" dirty="0" err="1"/>
              <a:t>Кандауровим</a:t>
            </a:r>
            <a:r>
              <a:rPr lang="uk-UA" dirty="0"/>
              <a:t> Анатолієм</a:t>
            </a:r>
            <a:endParaRPr lang="ru-RU" dirty="0"/>
          </a:p>
        </p:txBody>
      </p:sp>
      <p:pic>
        <p:nvPicPr>
          <p:cNvPr id="2050" name="Picture 2" descr="изображение_viber_2022-06-21_10-41-02-2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" y="818866"/>
            <a:ext cx="59277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63" y="2934269"/>
            <a:ext cx="4817926" cy="361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74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>
            <a:spLocks noGrp="1"/>
          </p:cNvSpPr>
          <p:nvPr>
            <p:ph type="title"/>
          </p:nvPr>
        </p:nvSpPr>
        <p:spPr>
          <a:xfrm>
            <a:off x="343535" y="260985"/>
            <a:ext cx="85566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None/>
            </a:pPr>
            <a:r>
              <a:rPr lang="uk-UA" sz="3200" dirty="0"/>
              <a:t>Військово-патріотичне виховання:</a:t>
            </a:r>
            <a:endParaRPr lang="ru-RU" sz="3200" dirty="0"/>
          </a:p>
        </p:txBody>
      </p:sp>
      <p:sp>
        <p:nvSpPr>
          <p:cNvPr id="131" name="Google Shape;131;p4"/>
          <p:cNvSpPr txBox="1"/>
          <p:nvPr/>
        </p:nvSpPr>
        <p:spPr>
          <a:xfrm>
            <a:off x="4571365" y="5517515"/>
            <a:ext cx="4572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Участь шкільного рою “Характерники” </a:t>
            </a:r>
            <a:endParaRPr sz="20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на офіційному відкритті гри «Сокіл» </a:t>
            </a:r>
            <a:endParaRPr sz="20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2" name="Google Shape;132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812737" y="2688609"/>
            <a:ext cx="4089855" cy="282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t="14464" b="14051"/>
          <a:stretch/>
        </p:blipFill>
        <p:spPr>
          <a:xfrm>
            <a:off x="135810" y="3940240"/>
            <a:ext cx="4507865" cy="248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0" y="887104"/>
            <a:ext cx="5143778" cy="2374711"/>
          </a:xfrm>
          <a:prstGeom prst="rect">
            <a:avLst/>
          </a:prstGeom>
        </p:spPr>
      </p:pic>
      <p:sp>
        <p:nvSpPr>
          <p:cNvPr id="9" name="Google Shape;131;p4"/>
          <p:cNvSpPr txBox="1"/>
          <p:nvPr/>
        </p:nvSpPr>
        <p:spPr>
          <a:xfrm>
            <a:off x="421399" y="3382854"/>
            <a:ext cx="45726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2000" dirty="0" smtClean="0"/>
              <a:t>Онлайн </a:t>
            </a:r>
            <a:r>
              <a:rPr lang="ru-RU" sz="2000" dirty="0" err="1" smtClean="0"/>
              <a:t>гра-вікторина</a:t>
            </a:r>
            <a:r>
              <a:rPr lang="ru-RU" sz="2000" dirty="0" smtClean="0"/>
              <a:t> </a:t>
            </a:r>
            <a:r>
              <a:rPr lang="ru-RU" sz="2000" dirty="0"/>
              <a:t>«</a:t>
            </a:r>
            <a:r>
              <a:rPr lang="ru-RU" sz="2000" dirty="0" err="1"/>
              <a:t>Відун</a:t>
            </a:r>
            <a:r>
              <a:rPr lang="ru-RU" sz="2000" dirty="0"/>
              <a:t>»</a:t>
            </a:r>
            <a:endParaRPr lang="ru-RU" sz="20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9"/>
          <p:cNvSpPr txBox="1">
            <a:spLocks noGrp="1"/>
          </p:cNvSpPr>
          <p:nvPr>
            <p:ph type="title"/>
          </p:nvPr>
        </p:nvSpPr>
        <p:spPr>
          <a:xfrm>
            <a:off x="1331595" y="53975"/>
            <a:ext cx="766699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096"/>
              <a:buNone/>
            </a:pPr>
            <a:r>
              <a:rPr lang="uk-UA" sz="3200" dirty="0"/>
              <a:t>Виховні заходи:</a:t>
            </a:r>
            <a:endParaRPr sz="3200" dirty="0"/>
          </a:p>
        </p:txBody>
      </p:sp>
      <p:sp>
        <p:nvSpPr>
          <p:cNvPr id="278" name="Google Shape;278;p19"/>
          <p:cNvSpPr txBox="1"/>
          <p:nvPr/>
        </p:nvSpPr>
        <p:spPr>
          <a:xfrm>
            <a:off x="5364480" y="4796790"/>
            <a:ext cx="367601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Міжнародний день людей похилого віку 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0" name="Google Shape;280;p19"/>
          <p:cNvSpPr txBox="1"/>
          <p:nvPr/>
        </p:nvSpPr>
        <p:spPr>
          <a:xfrm>
            <a:off x="107950" y="6309360"/>
            <a:ext cx="466915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День батька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1" name="Google Shape;281;p19"/>
          <p:cNvSpPr txBox="1"/>
          <p:nvPr/>
        </p:nvSpPr>
        <p:spPr>
          <a:xfrm>
            <a:off x="731520" y="3429000"/>
            <a:ext cx="330644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День толерантності 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2" name="Google Shape;282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64030" y="3861435"/>
            <a:ext cx="3888105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23850" y="1196975"/>
            <a:ext cx="3937000" cy="228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52135" y="1081405"/>
            <a:ext cx="3279775" cy="3669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207929" y="188640"/>
            <a:ext cx="864096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SzPts val="3840"/>
              <a:buNone/>
            </a:pPr>
            <a:r>
              <a:rPr lang="ru-RU" sz="3200" i="1" dirty="0"/>
              <a:t>Конкурс </a:t>
            </a:r>
            <a:r>
              <a:rPr lang="ru-RU" sz="3200" i="1" dirty="0" smtClean="0"/>
              <a:t>“Моя </a:t>
            </a:r>
            <a:r>
              <a:rPr lang="ru-RU" sz="3200" i="1" dirty="0" err="1"/>
              <a:t>Україно</a:t>
            </a:r>
            <a:r>
              <a:rPr lang="ru-RU" sz="3200" i="1" dirty="0"/>
              <a:t>”</a:t>
            </a:r>
            <a:endParaRPr sz="3000" dirty="0">
              <a:solidFill>
                <a:srgbClr val="FF0000"/>
              </a:solidFill>
            </a:endParaRPr>
          </a:p>
        </p:txBody>
      </p:sp>
      <p:pic>
        <p:nvPicPr>
          <p:cNvPr id="109" name="Google Shape;109;p2" descr="I:\Моя Україна 2021\підготовка до зими.jpg"/>
          <p:cNvPicPr preferRelativeResize="0"/>
          <p:nvPr/>
        </p:nvPicPr>
        <p:blipFill rotWithShape="1">
          <a:blip r:embed="rId3">
            <a:alphaModFix/>
          </a:blip>
          <a:srcRect b="25003"/>
          <a:stretch/>
        </p:blipFill>
        <p:spPr>
          <a:xfrm>
            <a:off x="3774590" y="927298"/>
            <a:ext cx="2053005" cy="327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I:\Моя Україна 2021\прощання сонця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9389" y="313150"/>
            <a:ext cx="2119730" cy="327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 descr="I:\Моя Україна 2021\бджілка-трудівниця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0652" y="4557534"/>
            <a:ext cx="3638467" cy="193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 descr="I:\Моя Україна 2021\затишок міста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0321" y="1282140"/>
            <a:ext cx="2536652" cy="4995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 txBox="1"/>
          <p:nvPr/>
        </p:nvSpPr>
        <p:spPr>
          <a:xfrm>
            <a:off x="5003800" y="5733415"/>
            <a:ext cx="478091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Міжнародний день миру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0" name="Google Shape;150;p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347720" y="1341120"/>
            <a:ext cx="5739130" cy="366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23215" y="1988820"/>
            <a:ext cx="2929255" cy="163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390" y="3980815"/>
            <a:ext cx="4046220" cy="27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Google Shape;277;p19"/>
          <p:cNvSpPr txBox="1">
            <a:spLocks/>
          </p:cNvSpPr>
          <p:nvPr/>
        </p:nvSpPr>
        <p:spPr>
          <a:xfrm>
            <a:off x="1331595" y="53975"/>
            <a:ext cx="766699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2304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096"/>
              <a:buFont typeface="Georgia"/>
              <a:buNone/>
            </a:pPr>
            <a:r>
              <a:rPr lang="uk-UA" sz="3200" dirty="0" smtClean="0"/>
              <a:t>Виховні заходи:</a:t>
            </a:r>
            <a:endParaRPr lang="uk-UA" sz="3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"/>
          <p:cNvSpPr txBox="1">
            <a:spLocks noGrp="1"/>
          </p:cNvSpPr>
          <p:nvPr>
            <p:ph type="title"/>
          </p:nvPr>
        </p:nvSpPr>
        <p:spPr>
          <a:xfrm>
            <a:off x="2555924" y="117033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None/>
            </a:pPr>
            <a:r>
              <a:rPr lang="uk-UA" sz="2800" dirty="0"/>
              <a:t>Виховні заходи:</a:t>
            </a:r>
            <a:endParaRPr lang="uk-UA" sz="2800" dirty="0"/>
          </a:p>
        </p:txBody>
      </p:sp>
      <p:sp>
        <p:nvSpPr>
          <p:cNvPr id="258" name="Google Shape;258;p17"/>
          <p:cNvSpPr txBox="1"/>
          <p:nvPr/>
        </p:nvSpPr>
        <p:spPr>
          <a:xfrm>
            <a:off x="251460" y="1917065"/>
            <a:ext cx="306641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«Іде святий Миколай»  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endParaRPr/>
          </a:p>
        </p:txBody>
      </p:sp>
      <p:pic>
        <p:nvPicPr>
          <p:cNvPr id="260" name="Google Shape;260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42500" y="732105"/>
            <a:ext cx="6001500" cy="27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284345" y="3789045"/>
            <a:ext cx="4417060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7"/>
          <p:cNvPicPr preferRelativeResize="0"/>
          <p:nvPr/>
        </p:nvPicPr>
        <p:blipFill rotWithShape="1">
          <a:blip r:embed="rId5">
            <a:alphaModFix/>
          </a:blip>
          <a:srcRect l="21581" r="24475"/>
          <a:stretch/>
        </p:blipFill>
        <p:spPr>
          <a:xfrm>
            <a:off x="107950" y="3429000"/>
            <a:ext cx="3837940" cy="32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1"/>
          <p:cNvSpPr txBox="1">
            <a:spLocks noGrp="1"/>
          </p:cNvSpPr>
          <p:nvPr>
            <p:ph type="title"/>
          </p:nvPr>
        </p:nvSpPr>
        <p:spPr>
          <a:xfrm>
            <a:off x="2484169" y="18878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None/>
            </a:pPr>
            <a:r>
              <a:rPr lang="uk-UA" sz="2800" dirty="0"/>
              <a:t>Виховні заходи:</a:t>
            </a:r>
            <a:endParaRPr lang="uk-UA" sz="2800" dirty="0"/>
          </a:p>
        </p:txBody>
      </p:sp>
      <p:sp>
        <p:nvSpPr>
          <p:cNvPr id="298" name="Google Shape;298;p21"/>
          <p:cNvSpPr txBox="1"/>
          <p:nvPr/>
        </p:nvSpPr>
        <p:spPr>
          <a:xfrm>
            <a:off x="107950" y="6381115"/>
            <a:ext cx="435038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День осені та конкурс осінніх  виробів </a:t>
            </a:r>
            <a:endParaRPr/>
          </a:p>
        </p:txBody>
      </p:sp>
      <p:pic>
        <p:nvPicPr>
          <p:cNvPr id="300" name="Google Shape;300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1531" b="18823"/>
          <a:stretch/>
        </p:blipFill>
        <p:spPr>
          <a:xfrm>
            <a:off x="6372225" y="1211580"/>
            <a:ext cx="1604645" cy="2419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298315" y="3843655"/>
            <a:ext cx="4784090" cy="290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50" y="1052830"/>
            <a:ext cx="4566920" cy="253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1"/>
          <p:cNvPicPr preferRelativeResize="0"/>
          <p:nvPr/>
        </p:nvPicPr>
        <p:blipFill rotWithShape="1">
          <a:blip r:embed="rId6">
            <a:alphaModFix/>
          </a:blip>
          <a:srcRect l="27543" r="23271"/>
          <a:stretch/>
        </p:blipFill>
        <p:spPr>
          <a:xfrm>
            <a:off x="971550" y="3861435"/>
            <a:ext cx="2690495" cy="2376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8"/>
          <p:cNvSpPr txBox="1">
            <a:spLocks noGrp="1"/>
          </p:cNvSpPr>
          <p:nvPr>
            <p:ph type="title"/>
          </p:nvPr>
        </p:nvSpPr>
        <p:spPr>
          <a:xfrm>
            <a:off x="346075" y="62230"/>
            <a:ext cx="860234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840"/>
              <a:buNone/>
            </a:pPr>
            <a:r>
              <a:rPr lang="uk-UA" sz="3200" dirty="0"/>
              <a:t>Виховні заходи:</a:t>
            </a:r>
            <a:endParaRPr sz="3000" dirty="0"/>
          </a:p>
        </p:txBody>
      </p:sp>
      <p:sp>
        <p:nvSpPr>
          <p:cNvPr id="377" name="Google Shape;377;p28"/>
          <p:cNvSpPr txBox="1"/>
          <p:nvPr/>
        </p:nvSpPr>
        <p:spPr>
          <a:xfrm>
            <a:off x="5147945" y="1412875"/>
            <a:ext cx="3604260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Майстер-клас «Новорічна майстерня»  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9" name="Google Shape;379;p28"/>
          <p:cNvSpPr txBox="1"/>
          <p:nvPr/>
        </p:nvSpPr>
        <p:spPr>
          <a:xfrm>
            <a:off x="35560" y="6021070"/>
            <a:ext cx="337121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Вистава «Ніч перед Різдвом»  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80" name="Google Shape;380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15920" y="3933190"/>
            <a:ext cx="6137910" cy="2836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l="9602"/>
          <a:stretch/>
        </p:blipFill>
        <p:spPr>
          <a:xfrm>
            <a:off x="142278" y="660400"/>
            <a:ext cx="5231130" cy="2918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9"/>
          <p:cNvSpPr txBox="1">
            <a:spLocks noGrp="1"/>
          </p:cNvSpPr>
          <p:nvPr>
            <p:ph type="title"/>
          </p:nvPr>
        </p:nvSpPr>
        <p:spPr>
          <a:xfrm>
            <a:off x="232410" y="116840"/>
            <a:ext cx="88315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840"/>
              <a:buNone/>
            </a:pPr>
            <a:r>
              <a:rPr lang="uk-UA" sz="3200" dirty="0"/>
              <a:t>Виховні заходи:</a:t>
            </a:r>
            <a:endParaRPr sz="3000" dirty="0"/>
          </a:p>
        </p:txBody>
      </p:sp>
      <p:sp>
        <p:nvSpPr>
          <p:cNvPr id="387" name="Google Shape;387;p29"/>
          <p:cNvSpPr txBox="1"/>
          <p:nvPr/>
        </p:nvSpPr>
        <p:spPr>
          <a:xfrm>
            <a:off x="5396230" y="1052830"/>
            <a:ext cx="349694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Майстер-клас по виготовленню ліхтариків  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9" name="Google Shape;389;p29"/>
          <p:cNvSpPr txBox="1"/>
          <p:nvPr/>
        </p:nvSpPr>
        <p:spPr>
          <a:xfrm>
            <a:off x="5186680" y="5733415"/>
            <a:ext cx="3915410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Конкурс «Розкажу тобі, Миколаю, що про тебе я знаю» 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90" name="Google Shape;390;p2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23180" y="1988820"/>
            <a:ext cx="3895090" cy="286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705" y="3666120"/>
            <a:ext cx="4704715" cy="286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029515" y="907501"/>
            <a:ext cx="3469640" cy="250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0"/>
          <p:cNvSpPr txBox="1">
            <a:spLocks noGrp="1"/>
          </p:cNvSpPr>
          <p:nvPr>
            <p:ph type="title"/>
          </p:nvPr>
        </p:nvSpPr>
        <p:spPr>
          <a:xfrm>
            <a:off x="352425" y="116840"/>
            <a:ext cx="864425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096"/>
              <a:buNone/>
            </a:pPr>
            <a:r>
              <a:rPr lang="uk-UA" sz="3200" dirty="0"/>
              <a:t>Виховні заходи:</a:t>
            </a:r>
            <a:endParaRPr sz="3200" dirty="0"/>
          </a:p>
        </p:txBody>
      </p:sp>
      <p:sp>
        <p:nvSpPr>
          <p:cNvPr id="399" name="Google Shape;399;p30"/>
          <p:cNvSpPr txBox="1"/>
          <p:nvPr/>
        </p:nvSpPr>
        <p:spPr>
          <a:xfrm>
            <a:off x="4427220" y="1052830"/>
            <a:ext cx="470725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Квест «Новорічне передбачення»  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0" name="Google Shape;400;p30"/>
          <p:cNvSpPr txBox="1"/>
          <p:nvPr/>
        </p:nvSpPr>
        <p:spPr>
          <a:xfrm>
            <a:off x="107950" y="3501390"/>
            <a:ext cx="409765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Новорічний квест-гра «Зима іде, свята веде»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1" name="Google Shape;401;p30"/>
          <p:cNvSpPr txBox="1"/>
          <p:nvPr/>
        </p:nvSpPr>
        <p:spPr>
          <a:xfrm>
            <a:off x="4427855" y="6093460"/>
            <a:ext cx="4591050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Тематичний захід «Новорічні пригоди … за партою»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02" name="Google Shape;402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92090" y="1412875"/>
            <a:ext cx="3129280" cy="417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99795" y="4208145"/>
            <a:ext cx="4060825" cy="2588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950" y="1196975"/>
            <a:ext cx="3935730" cy="2386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1"/>
          <p:cNvSpPr txBox="1">
            <a:spLocks noGrp="1"/>
          </p:cNvSpPr>
          <p:nvPr>
            <p:ph type="title"/>
          </p:nvPr>
        </p:nvSpPr>
        <p:spPr>
          <a:xfrm>
            <a:off x="-324485" y="116840"/>
            <a:ext cx="937704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096"/>
              <a:buNone/>
            </a:pPr>
            <a:r>
              <a:rPr lang="uk-UA" sz="3200" dirty="0"/>
              <a:t>Виховні заходи:</a:t>
            </a:r>
            <a:endParaRPr sz="3200" dirty="0"/>
          </a:p>
        </p:txBody>
      </p:sp>
      <p:sp>
        <p:nvSpPr>
          <p:cNvPr id="410" name="Google Shape;410;p31"/>
          <p:cNvSpPr txBox="1"/>
          <p:nvPr/>
        </p:nvSpPr>
        <p:spPr>
          <a:xfrm>
            <a:off x="5436235" y="981075"/>
            <a:ext cx="3482340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Квест-гра «Святий Миколай, до нас враз завітай» 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2" name="Google Shape;412;p31"/>
          <p:cNvSpPr txBox="1"/>
          <p:nvPr/>
        </p:nvSpPr>
        <p:spPr>
          <a:xfrm>
            <a:off x="4973320" y="6126480"/>
            <a:ext cx="4408170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Гурткове заняття «Таємниці української хустки»</a:t>
            </a:r>
            <a:endParaRPr sz="20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3" name="Google Shape;413;p31"/>
          <p:cNvSpPr txBox="1"/>
          <p:nvPr/>
        </p:nvSpPr>
        <p:spPr>
          <a:xfrm>
            <a:off x="179070" y="3451860"/>
            <a:ext cx="525716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Майстер-клас по виготовленню закладок 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14" name="Google Shape;414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9240" y="3892550"/>
            <a:ext cx="5099050" cy="286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436230" y="2104375"/>
            <a:ext cx="3347100" cy="34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1"/>
          <p:cNvPicPr preferRelativeResize="0"/>
          <p:nvPr/>
        </p:nvPicPr>
        <p:blipFill rotWithShape="1">
          <a:blip r:embed="rId5">
            <a:alphaModFix/>
          </a:blip>
          <a:srcRect t="19677"/>
          <a:stretch/>
        </p:blipFill>
        <p:spPr>
          <a:xfrm>
            <a:off x="179070" y="1118235"/>
            <a:ext cx="5083810" cy="233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4"/>
          <p:cNvSpPr txBox="1">
            <a:spLocks noGrp="1"/>
          </p:cNvSpPr>
          <p:nvPr>
            <p:ph type="title"/>
          </p:nvPr>
        </p:nvSpPr>
        <p:spPr>
          <a:xfrm>
            <a:off x="1188085" y="62230"/>
            <a:ext cx="77774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840"/>
              <a:buNone/>
            </a:pPr>
            <a:r>
              <a:rPr lang="uk-UA" sz="3200" dirty="0"/>
              <a:t>Виховні заходи:</a:t>
            </a:r>
            <a:endParaRPr sz="3000" dirty="0"/>
          </a:p>
        </p:txBody>
      </p:sp>
      <p:sp>
        <p:nvSpPr>
          <p:cNvPr id="443" name="Google Shape;443;p34"/>
          <p:cNvSpPr txBox="1"/>
          <p:nvPr/>
        </p:nvSpPr>
        <p:spPr>
          <a:xfrm>
            <a:off x="4398010" y="1205230"/>
            <a:ext cx="456755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Онлайн-урок «Твоя суперпрофесія» для учнів 10-11 класів 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endParaRPr/>
          </a:p>
        </p:txBody>
      </p:sp>
      <p:sp>
        <p:nvSpPr>
          <p:cNvPr id="445" name="Google Shape;445;p34"/>
          <p:cNvSpPr txBox="1"/>
          <p:nvPr/>
        </p:nvSpPr>
        <p:spPr>
          <a:xfrm>
            <a:off x="107950" y="3573145"/>
            <a:ext cx="509587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Виховний захід до Всеукраїнського дня бібліотек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6" name="Google Shape;446;p34"/>
          <p:cNvSpPr txBox="1"/>
          <p:nvPr/>
        </p:nvSpPr>
        <p:spPr>
          <a:xfrm>
            <a:off x="5147945" y="6093460"/>
            <a:ext cx="407987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Випуск шкільної газети «Шкільна перерва» 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47" name="Google Shape;447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46115" y="2348865"/>
            <a:ext cx="2883535" cy="3844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95605" y="1052830"/>
            <a:ext cx="4105910" cy="230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705" y="4221480"/>
            <a:ext cx="4206875" cy="2543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0"/>
          <p:cNvSpPr txBox="1">
            <a:spLocks noGrp="1"/>
          </p:cNvSpPr>
          <p:nvPr>
            <p:ph type="title"/>
          </p:nvPr>
        </p:nvSpPr>
        <p:spPr>
          <a:xfrm>
            <a:off x="1259840" y="62230"/>
            <a:ext cx="771144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840"/>
              <a:buNone/>
            </a:pPr>
            <a:r>
              <a:rPr lang="uk-UA" sz="3200" dirty="0"/>
              <a:t>Виховні заходи:</a:t>
            </a:r>
            <a:endParaRPr sz="3000" dirty="0"/>
          </a:p>
        </p:txBody>
      </p:sp>
      <p:sp>
        <p:nvSpPr>
          <p:cNvPr id="507" name="Google Shape;507;p40"/>
          <p:cNvSpPr txBox="1"/>
          <p:nvPr/>
        </p:nvSpPr>
        <p:spPr>
          <a:xfrm>
            <a:off x="1165860" y="6288405"/>
            <a:ext cx="620839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Мікс-турнір з волейболу до Дня Святого Миколая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 </a:t>
            </a:r>
            <a:endParaRPr/>
          </a:p>
        </p:txBody>
      </p:sp>
      <p:pic>
        <p:nvPicPr>
          <p:cNvPr id="509" name="Google Shape;509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2544" r="13465"/>
          <a:stretch/>
        </p:blipFill>
        <p:spPr>
          <a:xfrm>
            <a:off x="539750" y="1196975"/>
            <a:ext cx="8180705" cy="4849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7"/>
          <p:cNvSpPr txBox="1">
            <a:spLocks noGrp="1"/>
          </p:cNvSpPr>
          <p:nvPr>
            <p:ph type="title"/>
          </p:nvPr>
        </p:nvSpPr>
        <p:spPr>
          <a:xfrm>
            <a:off x="426085" y="116840"/>
            <a:ext cx="86423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4096"/>
              <a:buNone/>
            </a:pPr>
            <a:r>
              <a:rPr lang="uk-UA" sz="3200"/>
              <a:t>Ціннісне ставлення до мистецтва</a:t>
            </a:r>
            <a:endParaRPr sz="3200"/>
          </a:p>
        </p:txBody>
      </p:sp>
      <p:sp>
        <p:nvSpPr>
          <p:cNvPr id="363" name="Google Shape;363;p27"/>
          <p:cNvSpPr txBox="1"/>
          <p:nvPr/>
        </p:nvSpPr>
        <p:spPr>
          <a:xfrm>
            <a:off x="2411730" y="3642360"/>
            <a:ext cx="327660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Вистава “Святий Мартин”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  <p:sp>
        <p:nvSpPr>
          <p:cNvPr id="365" name="Google Shape;365;p27"/>
          <p:cNvSpPr txBox="1"/>
          <p:nvPr/>
        </p:nvSpPr>
        <p:spPr>
          <a:xfrm>
            <a:off x="4841240" y="6383020"/>
            <a:ext cx="399605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Вистава «Кайдашева сім΄я»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6" name="Google Shape;366;p27"/>
          <p:cNvSpPr txBox="1"/>
          <p:nvPr/>
        </p:nvSpPr>
        <p:spPr>
          <a:xfrm>
            <a:off x="133350" y="6393815"/>
            <a:ext cx="407543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Вистава «Пригоди Нечупари» 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7" name="Google Shape;367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7727" b="13595"/>
          <a:stretch/>
        </p:blipFill>
        <p:spPr>
          <a:xfrm>
            <a:off x="251460" y="4035425"/>
            <a:ext cx="2606040" cy="238633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7"/>
          <p:cNvSpPr txBox="1"/>
          <p:nvPr/>
        </p:nvSpPr>
        <p:spPr>
          <a:xfrm>
            <a:off x="4933950" y="908685"/>
            <a:ext cx="422656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Вистава «Всі миші люблять сир» 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9" name="Google Shape;369;p2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220335" y="1268730"/>
            <a:ext cx="3455035" cy="2274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0735" y="3982085"/>
            <a:ext cx="4457700" cy="240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045" y="965892"/>
            <a:ext cx="4377690" cy="2706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2"/>
          <p:cNvSpPr txBox="1">
            <a:spLocks noGrp="1"/>
          </p:cNvSpPr>
          <p:nvPr>
            <p:ph type="title"/>
          </p:nvPr>
        </p:nvSpPr>
        <p:spPr>
          <a:xfrm>
            <a:off x="0" y="188595"/>
            <a:ext cx="896429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840"/>
              <a:buNone/>
            </a:pPr>
            <a:r>
              <a:rPr lang="ru-RU" sz="3200" i="1" dirty="0"/>
              <a:t>Конкурс з </a:t>
            </a:r>
            <a:r>
              <a:rPr lang="ru-RU" sz="3200" i="1" dirty="0" err="1"/>
              <a:t>новорічної</a:t>
            </a:r>
            <a:r>
              <a:rPr lang="ru-RU" sz="3200" i="1" dirty="0"/>
              <a:t> </a:t>
            </a:r>
            <a:r>
              <a:rPr lang="ru-RU" sz="3200" i="1" dirty="0" smtClean="0"/>
              <a:t>флористики «</a:t>
            </a:r>
            <a:r>
              <a:rPr lang="ru-RU" sz="3200" i="1" dirty="0" err="1" smtClean="0"/>
              <a:t>Замість</a:t>
            </a:r>
            <a:r>
              <a:rPr lang="ru-RU" sz="3200" i="1" dirty="0" smtClean="0"/>
              <a:t> </a:t>
            </a:r>
            <a:r>
              <a:rPr lang="ru-RU" sz="3200" i="1" dirty="0" err="1"/>
              <a:t>ялинки</a:t>
            </a:r>
            <a:r>
              <a:rPr lang="ru-RU" sz="3200" i="1" dirty="0"/>
              <a:t> –  </a:t>
            </a:r>
            <a:r>
              <a:rPr lang="ru-RU" sz="3200" i="1" dirty="0" err="1"/>
              <a:t>новорічна</a:t>
            </a:r>
            <a:r>
              <a:rPr lang="ru-RU" sz="3200" i="1" dirty="0"/>
              <a:t> </a:t>
            </a:r>
            <a:r>
              <a:rPr lang="ru-RU" sz="3200" i="1" dirty="0" err="1"/>
              <a:t>композиція</a:t>
            </a:r>
            <a:r>
              <a:rPr lang="ru-RU" sz="3200" i="1" dirty="0"/>
              <a:t>»:</a:t>
            </a:r>
            <a:endParaRPr sz="3000" dirty="0"/>
          </a:p>
        </p:txBody>
      </p:sp>
      <p:pic>
        <p:nvPicPr>
          <p:cNvPr id="311" name="Google Shape;311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2100" y="1302385"/>
            <a:ext cx="3638455" cy="19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595664" y="1201004"/>
            <a:ext cx="1377021" cy="233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2"/>
          <p:cNvPicPr preferRelativeResize="0"/>
          <p:nvPr/>
        </p:nvPicPr>
        <p:blipFill rotWithShape="1">
          <a:blip r:embed="rId5">
            <a:alphaModFix/>
          </a:blip>
          <a:srcRect t="24806" b="27351"/>
          <a:stretch/>
        </p:blipFill>
        <p:spPr>
          <a:xfrm>
            <a:off x="128327" y="3656344"/>
            <a:ext cx="1877894" cy="1639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2"/>
          <p:cNvPicPr preferRelativeResize="0"/>
          <p:nvPr/>
        </p:nvPicPr>
        <p:blipFill rotWithShape="1">
          <a:blip r:embed="rId6">
            <a:alphaModFix/>
          </a:blip>
          <a:srcRect b="19537"/>
          <a:stretch/>
        </p:blipFill>
        <p:spPr>
          <a:xfrm>
            <a:off x="6970375" y="2264837"/>
            <a:ext cx="1873885" cy="324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2;p20"/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23743" y="3887579"/>
            <a:ext cx="4691485" cy="2695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 txBox="1">
            <a:spLocks noGrp="1"/>
          </p:cNvSpPr>
          <p:nvPr>
            <p:ph type="title"/>
          </p:nvPr>
        </p:nvSpPr>
        <p:spPr>
          <a:xfrm>
            <a:off x="281940" y="447902"/>
            <a:ext cx="838644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uk-UA" sz="3000" dirty="0" smtClean="0"/>
              <a:t>Екскурсії</a:t>
            </a:r>
            <a:endParaRPr sz="3000" dirty="0"/>
          </a:p>
        </p:txBody>
      </p:sp>
      <p:sp>
        <p:nvSpPr>
          <p:cNvPr id="217" name="Google Shape;217;p13"/>
          <p:cNvSpPr txBox="1"/>
          <p:nvPr/>
        </p:nvSpPr>
        <p:spPr>
          <a:xfrm>
            <a:off x="5088255" y="1917065"/>
            <a:ext cx="358013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- до столиці України – Києва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  <p:sp>
        <p:nvSpPr>
          <p:cNvPr id="219" name="Google Shape;219;p13"/>
          <p:cNvSpPr txBox="1"/>
          <p:nvPr/>
        </p:nvSpPr>
        <p:spPr>
          <a:xfrm>
            <a:off x="2527300" y="5733415"/>
            <a:ext cx="430530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до Будапешту -  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0" name="Google Shape;220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4390" y="3429000"/>
            <a:ext cx="4414520" cy="3313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82245" y="906221"/>
            <a:ext cx="4690110" cy="347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4"/>
          <p:cNvSpPr txBox="1">
            <a:spLocks noGrp="1"/>
          </p:cNvSpPr>
          <p:nvPr>
            <p:ph type="title"/>
          </p:nvPr>
        </p:nvSpPr>
        <p:spPr>
          <a:xfrm>
            <a:off x="343535" y="260985"/>
            <a:ext cx="858075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uk-UA" sz="3000" dirty="0" smtClean="0"/>
              <a:t>Екскурсії</a:t>
            </a:r>
            <a:endParaRPr sz="3000" dirty="0"/>
          </a:p>
        </p:txBody>
      </p:sp>
      <p:sp>
        <p:nvSpPr>
          <p:cNvPr id="227" name="Google Shape;227;p14"/>
          <p:cNvSpPr txBox="1"/>
          <p:nvPr/>
        </p:nvSpPr>
        <p:spPr>
          <a:xfrm>
            <a:off x="4932045" y="1557020"/>
            <a:ext cx="291973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- </a:t>
            </a: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до  замку «Паланок»  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9" name="Google Shape;229;p14"/>
          <p:cNvSpPr txBox="1"/>
          <p:nvPr/>
        </p:nvSpPr>
        <p:spPr>
          <a:xfrm>
            <a:off x="4403725" y="6237605"/>
            <a:ext cx="454596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- Історичними пам'ятками Мукачева 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0" name="Google Shape;230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88085" y="4364990"/>
            <a:ext cx="3215640" cy="2411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51460" y="1341120"/>
            <a:ext cx="4419600" cy="288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4435" y="2826385"/>
            <a:ext cx="3764915" cy="3411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"/>
          <p:cNvSpPr txBox="1">
            <a:spLocks noGrp="1"/>
          </p:cNvSpPr>
          <p:nvPr>
            <p:ph type="title"/>
          </p:nvPr>
        </p:nvSpPr>
        <p:spPr>
          <a:xfrm>
            <a:off x="2555924" y="44643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uk-UA" sz="3000" dirty="0" smtClean="0"/>
              <a:t>Екскурсії</a:t>
            </a:r>
            <a:endParaRPr sz="3000" dirty="0"/>
          </a:p>
        </p:txBody>
      </p:sp>
      <p:sp>
        <p:nvSpPr>
          <p:cNvPr id="238" name="Google Shape;238;p15"/>
          <p:cNvSpPr txBox="1"/>
          <p:nvPr/>
        </p:nvSpPr>
        <p:spPr>
          <a:xfrm>
            <a:off x="683895" y="5004435"/>
            <a:ext cx="244411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мурали Мукачева 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endParaRPr/>
          </a:p>
        </p:txBody>
      </p:sp>
      <p:sp>
        <p:nvSpPr>
          <p:cNvPr id="240" name="Google Shape;240;p15"/>
          <p:cNvSpPr txBox="1"/>
          <p:nvPr/>
        </p:nvSpPr>
        <p:spPr>
          <a:xfrm>
            <a:off x="4572000" y="3861435"/>
            <a:ext cx="430530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до  меморіалу «Панорама Фесті»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1" name="Google Shape;241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98265" y="4282440"/>
            <a:ext cx="5170170" cy="2388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4294" y="313690"/>
            <a:ext cx="4101921" cy="4231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5"/>
          <p:cNvSpPr txBox="1">
            <a:spLocks noGrp="1"/>
          </p:cNvSpPr>
          <p:nvPr>
            <p:ph type="title"/>
          </p:nvPr>
        </p:nvSpPr>
        <p:spPr>
          <a:xfrm>
            <a:off x="250190" y="62230"/>
            <a:ext cx="874649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096"/>
              <a:buNone/>
            </a:pPr>
            <a:r>
              <a:rPr lang="uk-UA" sz="3200" dirty="0"/>
              <a:t>Екскурсії</a:t>
            </a:r>
            <a:endParaRPr sz="3200" dirty="0"/>
          </a:p>
        </p:txBody>
      </p:sp>
      <p:sp>
        <p:nvSpPr>
          <p:cNvPr id="343" name="Google Shape;343;p25"/>
          <p:cNvSpPr txBox="1"/>
          <p:nvPr/>
        </p:nvSpPr>
        <p:spPr>
          <a:xfrm>
            <a:off x="1043940" y="3966210"/>
            <a:ext cx="205930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Рафтинг Тисою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  <p:sp>
        <p:nvSpPr>
          <p:cNvPr id="345" name="Google Shape;345;p25"/>
          <p:cNvSpPr txBox="1"/>
          <p:nvPr/>
        </p:nvSpPr>
        <p:spPr>
          <a:xfrm>
            <a:off x="2268220" y="6309360"/>
            <a:ext cx="674878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Оленяча ферма, страусина ферма та ранчо Хайленд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6" name="Google Shape;346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8755" y="518103"/>
            <a:ext cx="4138930" cy="3107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394200" y="2781300"/>
            <a:ext cx="4521200" cy="347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2"/>
          <p:cNvSpPr txBox="1">
            <a:spLocks noGrp="1"/>
          </p:cNvSpPr>
          <p:nvPr>
            <p:ph type="title"/>
          </p:nvPr>
        </p:nvSpPr>
        <p:spPr>
          <a:xfrm>
            <a:off x="140970" y="188595"/>
            <a:ext cx="871156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uk-UA" sz="3000" dirty="0" smtClean="0"/>
              <a:t>Екскурсії</a:t>
            </a:r>
            <a:endParaRPr sz="3000" dirty="0"/>
          </a:p>
        </p:txBody>
      </p:sp>
      <p:sp>
        <p:nvSpPr>
          <p:cNvPr id="422" name="Google Shape;422;p32"/>
          <p:cNvSpPr txBox="1"/>
          <p:nvPr/>
        </p:nvSpPr>
        <p:spPr>
          <a:xfrm>
            <a:off x="4932045" y="1268730"/>
            <a:ext cx="378587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Відкриття медіавіконця «ЧІЗ»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endParaRPr/>
          </a:p>
        </p:txBody>
      </p:sp>
      <p:sp>
        <p:nvSpPr>
          <p:cNvPr id="424" name="Google Shape;424;p32"/>
          <p:cNvSpPr txBox="1"/>
          <p:nvPr/>
        </p:nvSpPr>
        <p:spPr>
          <a:xfrm>
            <a:off x="1475740" y="6365240"/>
            <a:ext cx="796036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Мистецька пізнавальна екскурсія З “Чарівним ліхтариком”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25" name="Google Shape;425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23890" y="2174875"/>
            <a:ext cx="3142615" cy="4190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202785" y="3526269"/>
            <a:ext cx="4096385" cy="251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3890" y="670455"/>
            <a:ext cx="4374515" cy="2569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6"/>
          <p:cNvSpPr txBox="1">
            <a:spLocks noGrp="1"/>
          </p:cNvSpPr>
          <p:nvPr>
            <p:ph type="title"/>
          </p:nvPr>
        </p:nvSpPr>
        <p:spPr>
          <a:xfrm>
            <a:off x="1115695" y="116205"/>
            <a:ext cx="78835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4096"/>
              <a:buNone/>
            </a:pPr>
            <a:r>
              <a:rPr lang="uk-UA" sz="3200"/>
              <a:t>Ціннісне ставлення до себе</a:t>
            </a:r>
            <a:endParaRPr sz="3200"/>
          </a:p>
        </p:txBody>
      </p:sp>
      <p:sp>
        <p:nvSpPr>
          <p:cNvPr id="465" name="Google Shape;465;p36"/>
          <p:cNvSpPr txBox="1"/>
          <p:nvPr/>
        </p:nvSpPr>
        <p:spPr>
          <a:xfrm>
            <a:off x="1744402" y="754380"/>
            <a:ext cx="623633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Всеукраїнська акція «16 днів проти насильства»   </a:t>
            </a:r>
            <a:r>
              <a:rPr lang="uk-UA" sz="1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dirty="0"/>
          </a:p>
        </p:txBody>
      </p:sp>
      <p:pic>
        <p:nvPicPr>
          <p:cNvPr id="467" name="Google Shape;467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72578" y="1326288"/>
            <a:ext cx="3346450" cy="188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652135" y="1708785"/>
            <a:ext cx="3347085" cy="493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6"/>
          <p:cNvPicPr preferRelativeResize="0"/>
          <p:nvPr/>
        </p:nvPicPr>
        <p:blipFill rotWithShape="1">
          <a:blip r:embed="rId5">
            <a:alphaModFix/>
          </a:blip>
          <a:srcRect l="23501"/>
          <a:stretch/>
        </p:blipFill>
        <p:spPr>
          <a:xfrm>
            <a:off x="107950" y="3501390"/>
            <a:ext cx="5467350" cy="3300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7"/>
          <p:cNvSpPr txBox="1">
            <a:spLocks noGrp="1"/>
          </p:cNvSpPr>
          <p:nvPr>
            <p:ph type="title"/>
          </p:nvPr>
        </p:nvSpPr>
        <p:spPr>
          <a:xfrm>
            <a:off x="1259840" y="116840"/>
            <a:ext cx="78365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uk-UA" sz="3000"/>
              <a:t>Ціннісне ставлення до себе</a:t>
            </a:r>
            <a:endParaRPr sz="3000"/>
          </a:p>
        </p:txBody>
      </p:sp>
      <p:sp>
        <p:nvSpPr>
          <p:cNvPr id="475" name="Google Shape;475;p37"/>
          <p:cNvSpPr txBox="1"/>
          <p:nvPr/>
        </p:nvSpPr>
        <p:spPr>
          <a:xfrm>
            <a:off x="961390" y="6309360"/>
            <a:ext cx="774890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Всеукраїнський конкурс-рейд «Увага! Діти - на  дорозі!» 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  <p:pic>
        <p:nvPicPr>
          <p:cNvPr id="477" name="Google Shape;477;p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0670"/>
          <a:stretch/>
        </p:blipFill>
        <p:spPr>
          <a:xfrm>
            <a:off x="179705" y="1052830"/>
            <a:ext cx="3200400" cy="394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012180" y="692785"/>
            <a:ext cx="2865120" cy="400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8220" y="3420745"/>
            <a:ext cx="4856480" cy="2888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9"/>
          <p:cNvSpPr txBox="1">
            <a:spLocks noGrp="1"/>
          </p:cNvSpPr>
          <p:nvPr>
            <p:ph type="title"/>
          </p:nvPr>
        </p:nvSpPr>
        <p:spPr>
          <a:xfrm>
            <a:off x="1548130" y="188595"/>
            <a:ext cx="740029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uk-UA" sz="3000"/>
              <a:t>Ціннісне ставлення до себе</a:t>
            </a:r>
            <a:endParaRPr sz="3000"/>
          </a:p>
        </p:txBody>
      </p:sp>
      <p:sp>
        <p:nvSpPr>
          <p:cNvPr id="496" name="Google Shape;496;p39"/>
          <p:cNvSpPr txBox="1"/>
          <p:nvPr/>
        </p:nvSpPr>
        <p:spPr>
          <a:xfrm>
            <a:off x="251460" y="4653280"/>
            <a:ext cx="402272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Тренінг для класних керівників «Насильство та його види» 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  <p:sp>
        <p:nvSpPr>
          <p:cNvPr id="498" name="Google Shape;498;p39"/>
          <p:cNvSpPr txBox="1"/>
          <p:nvPr/>
        </p:nvSpPr>
        <p:spPr>
          <a:xfrm>
            <a:off x="4274185" y="6388735"/>
            <a:ext cx="582739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Практичне заняття з командотворення 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99" name="Google Shape;499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1460" y="1216025"/>
            <a:ext cx="4416425" cy="3305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012180" y="908685"/>
            <a:ext cx="2021840" cy="221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8855" y="3284855"/>
            <a:ext cx="4058920" cy="3103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8"/>
          <p:cNvSpPr txBox="1">
            <a:spLocks noGrp="1"/>
          </p:cNvSpPr>
          <p:nvPr>
            <p:ph type="title"/>
          </p:nvPr>
        </p:nvSpPr>
        <p:spPr>
          <a:xfrm>
            <a:off x="1043305" y="116205"/>
            <a:ext cx="79311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uk-UA" sz="3000"/>
              <a:t>Ціннісне ставлення до себе</a:t>
            </a:r>
            <a:endParaRPr sz="3000"/>
          </a:p>
        </p:txBody>
      </p:sp>
      <p:sp>
        <p:nvSpPr>
          <p:cNvPr id="485" name="Google Shape;485;p38"/>
          <p:cNvSpPr txBox="1"/>
          <p:nvPr/>
        </p:nvSpPr>
        <p:spPr>
          <a:xfrm>
            <a:off x="107950" y="1628775"/>
            <a:ext cx="440245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Тиждень безпеки дорожнього руху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  <p:sp>
        <p:nvSpPr>
          <p:cNvPr id="487" name="Google Shape;487;p38"/>
          <p:cNvSpPr txBox="1"/>
          <p:nvPr/>
        </p:nvSpPr>
        <p:spPr>
          <a:xfrm>
            <a:off x="323215" y="6236970"/>
            <a:ext cx="582739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Єдиний національний урок «Безпечна крана»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88" name="Google Shape;488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7950" y="2516505"/>
            <a:ext cx="4542790" cy="340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t="24396"/>
          <a:stretch/>
        </p:blipFill>
        <p:spPr>
          <a:xfrm>
            <a:off x="6156325" y="4077335"/>
            <a:ext cx="2347595" cy="2626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7410" y="692150"/>
            <a:ext cx="4483735" cy="3202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8"/>
          <p:cNvSpPr txBox="1">
            <a:spLocks noGrp="1"/>
          </p:cNvSpPr>
          <p:nvPr>
            <p:ph type="title"/>
          </p:nvPr>
        </p:nvSpPr>
        <p:spPr>
          <a:xfrm>
            <a:off x="1043305" y="116205"/>
            <a:ext cx="79311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uk-UA" sz="3000"/>
              <a:t>Ціннісне ставлення до себе</a:t>
            </a:r>
            <a:endParaRPr sz="3000"/>
          </a:p>
        </p:txBody>
      </p:sp>
      <p:sp>
        <p:nvSpPr>
          <p:cNvPr id="487" name="Google Shape;487;p38"/>
          <p:cNvSpPr txBox="1"/>
          <p:nvPr/>
        </p:nvSpPr>
        <p:spPr>
          <a:xfrm>
            <a:off x="323215" y="6236970"/>
            <a:ext cx="582739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074" name="Picture 2" descr="изображение_viber_2022-06-21_10-56-51-1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14" y="2430048"/>
            <a:ext cx="3323661" cy="442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865384"/>
            <a:ext cx="5349922" cy="2469881"/>
          </a:xfrm>
          <a:prstGeom prst="rect">
            <a:avLst/>
          </a:prstGeom>
        </p:spPr>
      </p:pic>
      <p:sp>
        <p:nvSpPr>
          <p:cNvPr id="12" name="Google Shape;485;p38"/>
          <p:cNvSpPr txBox="1"/>
          <p:nvPr/>
        </p:nvSpPr>
        <p:spPr>
          <a:xfrm>
            <a:off x="1390589" y="6062130"/>
            <a:ext cx="440245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uk-UA" sz="2000" dirty="0" smtClean="0"/>
              <a:t>Майстер-клас </a:t>
            </a:r>
            <a:r>
              <a:rPr lang="uk-UA" sz="2000" dirty="0"/>
              <a:t>до Дня вишиванки для вихованців ДНЗ № </a:t>
            </a:r>
            <a:r>
              <a:rPr lang="uk-UA" sz="2000" dirty="0" smtClean="0"/>
              <a:t>25</a:t>
            </a:r>
            <a:endParaRPr lang="ru-RU" sz="2000" dirty="0"/>
          </a:p>
        </p:txBody>
      </p:sp>
      <p:sp>
        <p:nvSpPr>
          <p:cNvPr id="13" name="Google Shape;485;p38"/>
          <p:cNvSpPr txBox="1"/>
          <p:nvPr/>
        </p:nvSpPr>
        <p:spPr>
          <a:xfrm>
            <a:off x="323215" y="3335265"/>
            <a:ext cx="440245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uk-UA" sz="2000" dirty="0"/>
              <a:t>М</a:t>
            </a:r>
            <a:r>
              <a:rPr lang="uk-UA" sz="2000" dirty="0" smtClean="0"/>
              <a:t>айстер-клас </a:t>
            </a:r>
            <a:r>
              <a:rPr lang="uk-UA" sz="2000" dirty="0"/>
              <a:t>з писанкарства для вихованців ДНЗ № </a:t>
            </a:r>
            <a:r>
              <a:rPr lang="uk-UA" sz="2000" dirty="0" smtClean="0"/>
              <a:t>21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92148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207929" y="188640"/>
            <a:ext cx="864096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SzPts val="3840"/>
              <a:buNone/>
            </a:pPr>
            <a:r>
              <a:rPr lang="ru-RU" sz="3200" i="1" dirty="0"/>
              <a:t>Конкурс </a:t>
            </a:r>
            <a:r>
              <a:rPr lang="ru-RU" sz="3200" i="1" dirty="0" smtClean="0"/>
              <a:t>“Знай </a:t>
            </a:r>
            <a:r>
              <a:rPr lang="ru-RU" sz="3200" i="1" dirty="0"/>
              <a:t>і люби </a:t>
            </a:r>
            <a:r>
              <a:rPr lang="ru-RU" sz="3200" i="1" dirty="0" err="1"/>
              <a:t>свій</a:t>
            </a:r>
            <a:r>
              <a:rPr lang="ru-RU" sz="3200" i="1" dirty="0"/>
              <a:t> край”</a:t>
            </a:r>
            <a:endParaRPr sz="30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8" y="823559"/>
            <a:ext cx="2179034" cy="34059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95" y="2554947"/>
            <a:ext cx="2440361" cy="3648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787" y="724608"/>
            <a:ext cx="2201428" cy="2676410"/>
          </a:xfrm>
          <a:prstGeom prst="rect">
            <a:avLst/>
          </a:prstGeom>
        </p:spPr>
      </p:pic>
      <p:sp>
        <p:nvSpPr>
          <p:cNvPr id="15" name="Google Shape;433;p33"/>
          <p:cNvSpPr txBox="1"/>
          <p:nvPr/>
        </p:nvSpPr>
        <p:spPr>
          <a:xfrm>
            <a:off x="3472939" y="1741402"/>
            <a:ext cx="299184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000" dirty="0" err="1"/>
              <a:t>Кроо</a:t>
            </a:r>
            <a:r>
              <a:rPr lang="ru-RU" sz="2000" dirty="0"/>
              <a:t> </a:t>
            </a:r>
            <a:r>
              <a:rPr lang="ru-RU" sz="2000" dirty="0" err="1"/>
              <a:t>Зоряна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err="1" smtClean="0"/>
              <a:t>учениця</a:t>
            </a:r>
            <a:r>
              <a:rPr lang="ru-RU" sz="2000" dirty="0" smtClean="0"/>
              <a:t> </a:t>
            </a:r>
            <a:r>
              <a:rPr lang="ru-RU" sz="2000" dirty="0"/>
              <a:t>10 </a:t>
            </a:r>
            <a:r>
              <a:rPr lang="ru-RU" sz="2000" dirty="0" err="1"/>
              <a:t>класу</a:t>
            </a:r>
            <a:endParaRPr lang="ru-RU" sz="2000" dirty="0"/>
          </a:p>
        </p:txBody>
      </p:sp>
      <p:sp>
        <p:nvSpPr>
          <p:cNvPr id="16" name="Google Shape;433;p33"/>
          <p:cNvSpPr txBox="1"/>
          <p:nvPr/>
        </p:nvSpPr>
        <p:spPr>
          <a:xfrm>
            <a:off x="6464787" y="3599269"/>
            <a:ext cx="22940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uk-UA" sz="2000" dirty="0" err="1"/>
              <a:t>Стегура</a:t>
            </a:r>
            <a:r>
              <a:rPr lang="uk-UA" sz="2000" dirty="0"/>
              <a:t> Ігор, учень 6-А класу</a:t>
            </a:r>
            <a:endParaRPr lang="ru-RU" sz="2000" dirty="0"/>
          </a:p>
        </p:txBody>
      </p:sp>
      <p:sp>
        <p:nvSpPr>
          <p:cNvPr id="17" name="Google Shape;433;p33"/>
          <p:cNvSpPr txBox="1"/>
          <p:nvPr/>
        </p:nvSpPr>
        <p:spPr>
          <a:xfrm>
            <a:off x="359398" y="4540677"/>
            <a:ext cx="249298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000" dirty="0" err="1"/>
              <a:t>Шіц</a:t>
            </a:r>
            <a:r>
              <a:rPr lang="ru-RU" sz="2000" dirty="0"/>
              <a:t> </a:t>
            </a:r>
            <a:r>
              <a:rPr lang="ru-RU" sz="2000" dirty="0" err="1"/>
              <a:t>Крістіна</a:t>
            </a:r>
            <a:r>
              <a:rPr lang="ru-RU" sz="2000" dirty="0"/>
              <a:t>, </a:t>
            </a:r>
            <a:r>
              <a:rPr lang="ru-RU" sz="2000" dirty="0" err="1"/>
              <a:t>учениця</a:t>
            </a:r>
            <a:r>
              <a:rPr lang="ru-RU" sz="2000" dirty="0"/>
              <a:t> 1-А </a:t>
            </a:r>
            <a:r>
              <a:rPr lang="ru-RU" sz="2000" dirty="0" err="1"/>
              <a:t>класу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567222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 txBox="1">
            <a:spLocks noGrp="1"/>
          </p:cNvSpPr>
          <p:nvPr>
            <p:ph type="title"/>
          </p:nvPr>
        </p:nvSpPr>
        <p:spPr>
          <a:xfrm>
            <a:off x="179705" y="116840"/>
            <a:ext cx="883348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None/>
            </a:pPr>
            <a:r>
              <a:rPr lang="uk-UA" sz="3200" dirty="0"/>
              <a:t>Благодійна діяльність:</a:t>
            </a:r>
            <a:endParaRPr lang="ru-RU" sz="3200" dirty="0"/>
          </a:p>
        </p:txBody>
      </p:sp>
      <p:sp>
        <p:nvSpPr>
          <p:cNvPr id="248" name="Google Shape;248;p16"/>
          <p:cNvSpPr txBox="1"/>
          <p:nvPr/>
        </p:nvSpPr>
        <p:spPr>
          <a:xfrm>
            <a:off x="5342890" y="5301615"/>
            <a:ext cx="3801110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Благодійна акція «Лист Святому Миколаю» 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 </a:t>
            </a:r>
            <a:endParaRPr/>
          </a:p>
        </p:txBody>
      </p:sp>
      <p:pic>
        <p:nvPicPr>
          <p:cNvPr id="250" name="Google Shape;250;p1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r="11022"/>
          <a:stretch/>
        </p:blipFill>
        <p:spPr>
          <a:xfrm>
            <a:off x="3825875" y="1052830"/>
            <a:ext cx="5187315" cy="347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79705" y="3871595"/>
            <a:ext cx="5132705" cy="2759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60000">
            <a:off x="318135" y="1608455"/>
            <a:ext cx="2971800" cy="1736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"/>
          <p:cNvSpPr txBox="1">
            <a:spLocks noGrp="1"/>
          </p:cNvSpPr>
          <p:nvPr>
            <p:ph type="title"/>
          </p:nvPr>
        </p:nvSpPr>
        <p:spPr>
          <a:xfrm>
            <a:off x="2555924" y="8210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None/>
            </a:pPr>
            <a:r>
              <a:rPr lang="uk-UA" sz="3200" dirty="0"/>
              <a:t>Благодійна діяльність:</a:t>
            </a:r>
            <a:endParaRPr lang="ru-RU" sz="3200" dirty="0"/>
          </a:p>
        </p:txBody>
      </p:sp>
      <p:sp>
        <p:nvSpPr>
          <p:cNvPr id="268" name="Google Shape;268;p18"/>
          <p:cNvSpPr txBox="1"/>
          <p:nvPr/>
        </p:nvSpPr>
        <p:spPr>
          <a:xfrm>
            <a:off x="5220335" y="5301615"/>
            <a:ext cx="375094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Благодійна акція для онкохворих дітей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endParaRPr/>
          </a:p>
        </p:txBody>
      </p:sp>
      <p:pic>
        <p:nvPicPr>
          <p:cNvPr id="270" name="Google Shape;27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05" y="3717290"/>
            <a:ext cx="4663440" cy="305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8" descr="монетки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44855" y="1196975"/>
            <a:ext cx="3346450" cy="238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356100" y="1052830"/>
            <a:ext cx="4599305" cy="3085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3"/>
          <p:cNvSpPr txBox="1">
            <a:spLocks noGrp="1"/>
          </p:cNvSpPr>
          <p:nvPr>
            <p:ph type="title"/>
          </p:nvPr>
        </p:nvSpPr>
        <p:spPr>
          <a:xfrm>
            <a:off x="1259840" y="142875"/>
            <a:ext cx="775144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None/>
            </a:pPr>
            <a:r>
              <a:rPr lang="uk-UA" sz="3200" dirty="0"/>
              <a:t>Благодійна діяльність:</a:t>
            </a:r>
            <a:endParaRPr lang="ru-RU" sz="3200" dirty="0"/>
          </a:p>
        </p:txBody>
      </p:sp>
      <p:sp>
        <p:nvSpPr>
          <p:cNvPr id="320" name="Google Shape;320;p23"/>
          <p:cNvSpPr txBox="1"/>
          <p:nvPr/>
        </p:nvSpPr>
        <p:spPr>
          <a:xfrm>
            <a:off x="1403985" y="6309360"/>
            <a:ext cx="605790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Проєкт «Вертляві хвостики, що дарують радість» 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22" name="Google Shape;322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1124585"/>
            <a:ext cx="3844925" cy="27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872990" y="3649345"/>
            <a:ext cx="1715135" cy="230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3"/>
          <p:cNvPicPr preferRelativeResize="0"/>
          <p:nvPr/>
        </p:nvPicPr>
        <p:blipFill rotWithShape="1">
          <a:blip r:embed="rId5">
            <a:alphaModFix/>
          </a:blip>
          <a:srcRect l="12853" r="28582"/>
          <a:stretch/>
        </p:blipFill>
        <p:spPr>
          <a:xfrm>
            <a:off x="5220335" y="764540"/>
            <a:ext cx="3744595" cy="2884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8125" y="4632325"/>
            <a:ext cx="2495550" cy="167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3850" y="4004945"/>
            <a:ext cx="4375785" cy="2408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3"/>
          <p:cNvSpPr txBox="1">
            <a:spLocks noGrp="1"/>
          </p:cNvSpPr>
          <p:nvPr>
            <p:ph type="title"/>
          </p:nvPr>
        </p:nvSpPr>
        <p:spPr>
          <a:xfrm>
            <a:off x="1259840" y="142875"/>
            <a:ext cx="775144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None/>
            </a:pPr>
            <a:r>
              <a:rPr lang="ru-RU" sz="3200" dirty="0" err="1"/>
              <a:t>Розвиток</a:t>
            </a:r>
            <a:r>
              <a:rPr lang="ru-RU" sz="3200" dirty="0"/>
              <a:t> </a:t>
            </a:r>
            <a:r>
              <a:rPr lang="ru-RU" sz="3200" dirty="0" err="1"/>
              <a:t>волонтерського</a:t>
            </a:r>
            <a:r>
              <a:rPr lang="ru-RU" sz="3200" dirty="0"/>
              <a:t> </a:t>
            </a:r>
            <a:r>
              <a:rPr lang="ru-RU" sz="3200" dirty="0" err="1"/>
              <a:t>руху</a:t>
            </a:r>
            <a:r>
              <a:rPr lang="ru-RU" sz="3200" dirty="0" smtClean="0"/>
              <a:t>: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8" r="19160"/>
          <a:stretch/>
        </p:blipFill>
        <p:spPr>
          <a:xfrm>
            <a:off x="1056402" y="4213648"/>
            <a:ext cx="2906973" cy="2359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001" y="1003334"/>
            <a:ext cx="4899672" cy="22638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4" y="771322"/>
            <a:ext cx="2416522" cy="32301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35" y="3519509"/>
            <a:ext cx="4630032" cy="26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591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1"/>
          <p:cNvSpPr txBox="1">
            <a:spLocks noGrp="1"/>
          </p:cNvSpPr>
          <p:nvPr>
            <p:ph type="body" idx="1"/>
          </p:nvPr>
        </p:nvSpPr>
        <p:spPr>
          <a:xfrm>
            <a:off x="179705" y="1484630"/>
            <a:ext cx="863219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ctr" rtl="0">
              <a:spcBef>
                <a:spcPts val="0"/>
              </a:spcBef>
              <a:spcAft>
                <a:spcPts val="0"/>
              </a:spcAft>
              <a:buSzPts val="12480"/>
              <a:buNone/>
            </a:pPr>
            <a:r>
              <a:rPr lang="uk-UA" sz="960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Дякую </a:t>
            </a:r>
            <a:endParaRPr sz="9600">
              <a:solidFill>
                <a:schemeClr val="accen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" lvl="0" indent="0" algn="ctr" rtl="0">
              <a:spcBef>
                <a:spcPts val="2220"/>
              </a:spcBef>
              <a:spcAft>
                <a:spcPts val="0"/>
              </a:spcAft>
              <a:buSzPts val="12480"/>
              <a:buNone/>
            </a:pPr>
            <a:r>
              <a:rPr lang="uk-UA" sz="960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за увагу!</a:t>
            </a:r>
            <a:endParaRPr sz="9600">
              <a:solidFill>
                <a:schemeClr val="accen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3"/>
          <p:cNvSpPr txBox="1">
            <a:spLocks noGrp="1"/>
          </p:cNvSpPr>
          <p:nvPr>
            <p:ph type="title"/>
          </p:nvPr>
        </p:nvSpPr>
        <p:spPr>
          <a:xfrm>
            <a:off x="2555924" y="44643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840"/>
              <a:buNone/>
            </a:pPr>
            <a:r>
              <a:rPr lang="uk-UA" sz="3200" dirty="0"/>
              <a:t>Виховні заходи:</a:t>
            </a:r>
            <a:endParaRPr sz="3000" dirty="0"/>
          </a:p>
        </p:txBody>
      </p:sp>
      <p:sp>
        <p:nvSpPr>
          <p:cNvPr id="433" name="Google Shape;433;p33"/>
          <p:cNvSpPr txBox="1"/>
          <p:nvPr/>
        </p:nvSpPr>
        <p:spPr>
          <a:xfrm>
            <a:off x="5076190" y="1196975"/>
            <a:ext cx="171704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День знань </a:t>
            </a:r>
            <a:r>
              <a:rPr lang="uk-UA" sz="1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endParaRPr dirty="0"/>
          </a:p>
        </p:txBody>
      </p:sp>
      <p:sp>
        <p:nvSpPr>
          <p:cNvPr id="435" name="Google Shape;435;p33"/>
          <p:cNvSpPr txBox="1"/>
          <p:nvPr/>
        </p:nvSpPr>
        <p:spPr>
          <a:xfrm>
            <a:off x="1619885" y="6093460"/>
            <a:ext cx="575119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День учителя 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36" name="Google Shape;436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54095" y="3693795"/>
            <a:ext cx="5419725" cy="304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79705" y="1124585"/>
            <a:ext cx="4953000" cy="3126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6"/>
          <p:cNvSpPr txBox="1">
            <a:spLocks noGrp="1"/>
          </p:cNvSpPr>
          <p:nvPr>
            <p:ph type="title"/>
          </p:nvPr>
        </p:nvSpPr>
        <p:spPr>
          <a:xfrm>
            <a:off x="1028700" y="116840"/>
            <a:ext cx="799401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4096"/>
              <a:buNone/>
            </a:pPr>
            <a:r>
              <a:rPr lang="uk-UA" sz="3200" dirty="0"/>
              <a:t>Ціннісне ставлення до мистецтва</a:t>
            </a:r>
            <a:endParaRPr sz="3200" dirty="0"/>
          </a:p>
        </p:txBody>
      </p:sp>
      <p:sp>
        <p:nvSpPr>
          <p:cNvPr id="353" name="Google Shape;353;p26"/>
          <p:cNvSpPr txBox="1"/>
          <p:nvPr/>
        </p:nvSpPr>
        <p:spPr>
          <a:xfrm>
            <a:off x="1028383" y="5085080"/>
            <a:ext cx="291338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«Гори, мій ліхтарику»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endParaRPr/>
          </a:p>
        </p:txBody>
      </p:sp>
      <p:sp>
        <p:nvSpPr>
          <p:cNvPr id="355" name="Google Shape;355;p26"/>
          <p:cNvSpPr txBox="1"/>
          <p:nvPr/>
        </p:nvSpPr>
        <p:spPr>
          <a:xfrm>
            <a:off x="5004435" y="981075"/>
            <a:ext cx="4101465" cy="101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Понзель Златослава на святковому концерті до Дня знань 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6" name="Google Shape;356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4146"/>
          <a:stretch/>
        </p:blipFill>
        <p:spPr>
          <a:xfrm>
            <a:off x="5796280" y="2061210"/>
            <a:ext cx="2760345" cy="462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79705" y="1435100"/>
            <a:ext cx="4892675" cy="347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5"/>
          <p:cNvSpPr txBox="1">
            <a:spLocks noGrp="1"/>
          </p:cNvSpPr>
          <p:nvPr>
            <p:ph type="title"/>
          </p:nvPr>
        </p:nvSpPr>
        <p:spPr>
          <a:xfrm>
            <a:off x="1315720" y="188595"/>
            <a:ext cx="757809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uk-UA" sz="3000"/>
              <a:t>Ціннісне ставлення до себе</a:t>
            </a:r>
            <a:endParaRPr sz="3000"/>
          </a:p>
        </p:txBody>
      </p:sp>
      <p:sp>
        <p:nvSpPr>
          <p:cNvPr id="455" name="Google Shape;455;p35"/>
          <p:cNvSpPr txBox="1"/>
          <p:nvPr/>
        </p:nvSpPr>
        <p:spPr>
          <a:xfrm>
            <a:off x="2844165" y="6093460"/>
            <a:ext cx="351218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Фестиваль «Повір у себе»</a:t>
            </a:r>
            <a:r>
              <a:rPr lang="uk-UA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  </a:t>
            </a:r>
            <a:endParaRPr/>
          </a:p>
        </p:txBody>
      </p:sp>
      <p:pic>
        <p:nvPicPr>
          <p:cNvPr id="457" name="Google Shape;457;p35"/>
          <p:cNvPicPr preferRelativeResize="0"/>
          <p:nvPr/>
        </p:nvPicPr>
        <p:blipFill rotWithShape="1">
          <a:blip r:embed="rId3">
            <a:alphaModFix/>
          </a:blip>
          <a:srcRect l="20565" r="11386"/>
          <a:stretch/>
        </p:blipFill>
        <p:spPr>
          <a:xfrm>
            <a:off x="1115695" y="1450340"/>
            <a:ext cx="6592570" cy="434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12309" t="8628" r="569" b="26835"/>
          <a:stretch/>
        </p:blipFill>
        <p:spPr>
          <a:xfrm>
            <a:off x="139065" y="4267200"/>
            <a:ext cx="1694180" cy="2419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b="19627"/>
          <a:stretch/>
        </p:blipFill>
        <p:spPr>
          <a:xfrm>
            <a:off x="7144385" y="908685"/>
            <a:ext cx="1749425" cy="2118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 txBox="1">
            <a:spLocks noGrp="1"/>
          </p:cNvSpPr>
          <p:nvPr>
            <p:ph type="title"/>
          </p:nvPr>
        </p:nvSpPr>
        <p:spPr>
          <a:xfrm>
            <a:off x="162560" y="116840"/>
            <a:ext cx="877379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None/>
            </a:pPr>
            <a:r>
              <a:rPr lang="uk-UA" sz="3200" dirty="0"/>
              <a:t>Національно-патріотичне виховання:</a:t>
            </a:r>
            <a:endParaRPr lang="ru-RU" sz="3200" dirty="0"/>
          </a:p>
        </p:txBody>
      </p:sp>
      <p:sp>
        <p:nvSpPr>
          <p:cNvPr id="140" name="Google Shape;140;p5"/>
          <p:cNvSpPr txBox="1"/>
          <p:nvPr/>
        </p:nvSpPr>
        <p:spPr>
          <a:xfrm>
            <a:off x="837564" y="6181725"/>
            <a:ext cx="830643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Урочистий парад на честь повернення бійців додому з ООС </a:t>
            </a:r>
            <a:endParaRPr sz="20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1" name="Google Shape;141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7367" y="1463514"/>
            <a:ext cx="8174355" cy="44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467995" y="116840"/>
            <a:ext cx="85280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840"/>
              <a:buNone/>
            </a:pPr>
            <a:r>
              <a:rPr lang="uk-UA" sz="2800" dirty="0"/>
              <a:t>Національно-патріотичне виховання:</a:t>
            </a:r>
            <a:endParaRPr sz="3000" dirty="0"/>
          </a:p>
        </p:txBody>
      </p:sp>
      <p:sp>
        <p:nvSpPr>
          <p:cNvPr id="158" name="Google Shape;158;p7"/>
          <p:cNvSpPr txBox="1"/>
          <p:nvPr/>
        </p:nvSpPr>
        <p:spPr>
          <a:xfrm>
            <a:off x="4980305" y="5301615"/>
            <a:ext cx="416369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День козацтва та День захисника України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0" name="Google Shape;160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7950" y="3068955"/>
            <a:ext cx="4625975" cy="346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459918" y="818354"/>
            <a:ext cx="4545965" cy="3109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566</Words>
  <Application>Microsoft Office PowerPoint</Application>
  <PresentationFormat>Экран (4:3)</PresentationFormat>
  <Paragraphs>117</Paragraphs>
  <Slides>44</Slides>
  <Notes>44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Trebuchet MS</vt:lpstr>
      <vt:lpstr>Georgia</vt:lpstr>
      <vt:lpstr>Quattrocento Sans</vt:lpstr>
      <vt:lpstr>Воздушный поток</vt:lpstr>
      <vt:lpstr>Підсумки виховної роботи Мукачівської ЗОШ І-ІІІ ступенів № 7 </vt:lpstr>
      <vt:lpstr>Конкурс “Моя Україно”</vt:lpstr>
      <vt:lpstr>Конкурс з новорічної флористики «Замість ялинки –  новорічна композиція»:</vt:lpstr>
      <vt:lpstr>Конкурс “Знай і люби свій край”</vt:lpstr>
      <vt:lpstr>Виховні заходи:</vt:lpstr>
      <vt:lpstr>Ціннісне ставлення до мистецтва</vt:lpstr>
      <vt:lpstr>Ціннісне ставлення до себе</vt:lpstr>
      <vt:lpstr>Національно-патріотичне виховання:</vt:lpstr>
      <vt:lpstr>Національно-патріотичне виховання:</vt:lpstr>
      <vt:lpstr>Національно-патріотичне виховання:</vt:lpstr>
      <vt:lpstr>Національно-патріотичне виховання:</vt:lpstr>
      <vt:lpstr>Національно-патріотичне виховання:</vt:lpstr>
      <vt:lpstr>Національно-патріотичне виховання:</vt:lpstr>
      <vt:lpstr>Національно-патріотичне виховання:</vt:lpstr>
      <vt:lpstr>Національно-патріотичне виховання:</vt:lpstr>
      <vt:lpstr>Національно-патріотичне виховання:</vt:lpstr>
      <vt:lpstr>Військово-патріотичне виховання:</vt:lpstr>
      <vt:lpstr>Військово-патріотичне виховання:</vt:lpstr>
      <vt:lpstr>Виховні заходи:</vt:lpstr>
      <vt:lpstr>Презентация PowerPoint</vt:lpstr>
      <vt:lpstr>Виховні заходи:</vt:lpstr>
      <vt:lpstr>Виховні заходи:</vt:lpstr>
      <vt:lpstr>Виховні заходи:</vt:lpstr>
      <vt:lpstr>Виховні заходи:</vt:lpstr>
      <vt:lpstr>Виховні заходи:</vt:lpstr>
      <vt:lpstr>Виховні заходи:</vt:lpstr>
      <vt:lpstr>Виховні заходи:</vt:lpstr>
      <vt:lpstr>Виховні заходи:</vt:lpstr>
      <vt:lpstr>Ціннісне ставлення до мистецтва</vt:lpstr>
      <vt:lpstr>Екскурсії</vt:lpstr>
      <vt:lpstr>Екскурсії</vt:lpstr>
      <vt:lpstr>Екскурсії</vt:lpstr>
      <vt:lpstr>Екскурсії</vt:lpstr>
      <vt:lpstr>Екскурсії</vt:lpstr>
      <vt:lpstr>Ціннісне ставлення до себе</vt:lpstr>
      <vt:lpstr>Ціннісне ставлення до себе</vt:lpstr>
      <vt:lpstr>Ціннісне ставлення до себе</vt:lpstr>
      <vt:lpstr>Ціннісне ставлення до себе</vt:lpstr>
      <vt:lpstr>Ціннісне ставлення до себе</vt:lpstr>
      <vt:lpstr>Благодійна діяльність:</vt:lpstr>
      <vt:lpstr>Благодійна діяльність:</vt:lpstr>
      <vt:lpstr>Благодійна діяльність:</vt:lpstr>
      <vt:lpstr>Розвиток волонтерського руху: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Підсумки виховної роботи Мукачівської ЗОШ І-ІІІ ступенів № 7 </dc:title>
  <dc:creator>milo4ka</dc:creator>
  <cp:lastModifiedBy>User</cp:lastModifiedBy>
  <cp:revision>15</cp:revision>
  <dcterms:created xsi:type="dcterms:W3CDTF">2022-01-13T15:33:00Z</dcterms:created>
  <dcterms:modified xsi:type="dcterms:W3CDTF">2022-07-10T19:08:33Z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DD6B45644D8B4AA885D8A9A10812FE2A</vt:lpwstr>
  </property>
  <property fmtid="{D5CDD505-2E9C-101B-9397-08002B2CF9AE}" pid="3" name="KSOProductBuildVer">
    <vt:lpwstr>1049-11.2.0.10308</vt:lpwstr>
  </property>
</Properties>
</file>