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93" r:id="rId5"/>
    <p:sldId id="304" r:id="rId6"/>
    <p:sldId id="316" r:id="rId7"/>
    <p:sldId id="317" r:id="rId8"/>
    <p:sldId id="307" r:id="rId9"/>
    <p:sldId id="308" r:id="rId10"/>
    <p:sldId id="309" r:id="rId11"/>
    <p:sldId id="314" r:id="rId12"/>
    <p:sldId id="312" r:id="rId13"/>
    <p:sldId id="303" r:id="rId14"/>
    <p:sldId id="297" r:id="rId15"/>
    <p:sldId id="311" r:id="rId16"/>
    <p:sldId id="315" r:id="rId1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аксим Кладітін" initials="МК" lastIdx="3" clrIdx="0">
    <p:extLst>
      <p:ext uri="{19B8F6BF-5375-455C-9EA6-DF929625EA0E}">
        <p15:presenceInfo xmlns:p15="http://schemas.microsoft.com/office/powerpoint/2012/main" userId="Максим Кладітін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E1"/>
    <a:srgbClr val="47A46F"/>
    <a:srgbClr val="FFC000"/>
    <a:srgbClr val="9BAFFF"/>
    <a:srgbClr val="9CB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63" autoAdjust="0"/>
    <p:restoredTop sz="94660"/>
  </p:normalViewPr>
  <p:slideViewPr>
    <p:cSldViewPr snapToGrid="0">
      <p:cViewPr varScale="1">
        <p:scale>
          <a:sx n="57" d="100"/>
          <a:sy n="57" d="100"/>
        </p:scale>
        <p:origin x="72" y="12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10E7EA-1DB0-4E51-97A9-A88C6E9CCF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FA18422-A3AE-4D67-AE42-DBE5A887D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599924-653D-4B78-9A1F-B45B240E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CBDF29-9467-434E-97E9-8761C9378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C98BF1-8B01-4DD9-9423-9B48B58F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5814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CB1F96-80A3-46B0-A8B3-91FA33E55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A2779B1-19FC-44AA-BB3B-09E1FE7A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26D9EE1-1B27-44C4-87D4-B67DC127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1561D22-9700-4108-90B9-71910ED87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A554ED4-9A98-42F9-8D32-BE04F0358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500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987FE68-57E0-4FF7-A043-4345333E3B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F7BDB20-D734-4BEA-9EF1-EB9DE52D73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880D6F-8C7F-4F37-A0B5-E23AAB98F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7CBF30-EE21-47E5-ACA3-CE3D7FE75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FFDC7B-E1D6-4AE7-93EA-852CB5288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712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80366-80FB-46A0-83F3-860855DD0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AAEA8A9-1694-42EF-9984-3459FC281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EDFA4C1-048E-477E-981D-8C25F6F0B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E65E435-9035-4B2D-A016-1DCA74E6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06DEF84-187B-4038-B2A6-ED47EEF03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056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D80B4-B41F-42C0-9A64-463357989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5FBC3B7-3274-4BD7-B19D-BB600FF8A8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5D88A21-84EB-46D2-A875-BB10891AF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644C8D-D991-424C-932E-6B5C37F32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A6EAE3C-06EF-433D-85C6-31586093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99589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060F2-54AB-414F-8164-29F118E47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97A67CA-0A64-4153-9275-F774EA044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A1FE88F-AD97-4EF9-88C9-CA3415FCC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FE9DA55-EA6A-4512-BDE6-D2894E67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F4C86AD-3848-4B36-A45E-ECC5AE52A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BD16B02-1A5B-4B63-92C0-F752FF70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1622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123F56-C3EB-46CC-B5EA-79523F96F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D59CBB9-185B-424C-8498-850E61697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59965B5-2550-46B2-BD2E-82CAF6F3BD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B7E2E88-DB5A-4DA2-85A1-16D1B92D1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C6CDC58-C251-4C22-9456-030747C389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48F1EAD-622F-4114-8FBB-4DC820261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34C8C7D-76A9-4063-BDC2-8E1D88D1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47E587F-9A00-4F16-843C-F928B3F00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5364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8D974B-FDEA-40A9-87E6-B0E168B8A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9C2EBBF-3381-4667-B14F-D6D79E840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268CA5A-F07B-4505-915D-375CD3BAB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97D9D05-2390-4233-BBDB-4145D139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5007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0E53EB35-A158-405A-AF59-B24A15032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4519B09-3C7D-48FD-A0CF-7EAFCD587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5AC6ED4-DA18-41AF-B286-1CC7534CF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8070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A39C9-BDA9-4A77-B552-84BDFE36D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C39FF5-1EEC-44BB-88F6-536F0C4D8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11FF76-8A6B-4B5A-A1B6-FEB2699E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5181508-1B23-4FFD-9A5B-DA705173E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13DC683-B88F-4C4D-9779-33DBC3DB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7806E6E-4A3E-41FC-8133-D91221C14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745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D2207-B011-41BF-8787-8F09E0091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94AA006-B61C-4DE6-8C82-5A53EEDD7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FB3718D-9597-4FAC-8AE0-7771A919B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241A8C-A03C-4D74-8E1B-BFB9D7F07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1FC83E9-9059-419B-93EF-25A008B78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0F7BD9-7604-4656-B827-4655B1BF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9092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4D94B7A-0E16-438E-89FC-78FBAC90D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UA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D92EC03-1D1A-4CC9-BF75-3744A9D02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UA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400B02A-931A-4C07-9DBD-DA4F6C934F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4C050-63E0-4A50-9C7B-94CCB70F37C4}" type="datetimeFigureOut">
              <a:rPr lang="ru-UA" smtClean="0"/>
              <a:t>06/06/2025</a:t>
            </a:fld>
            <a:endParaRPr lang="ru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69884D-DF05-42D1-878C-4EEBF1716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9895762-2464-4B44-B881-B0CC492D22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D7CC1-15A8-4B85-913D-5986E4BB9B9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362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hyperlink" Target="mailto:chaikin.m@ybw.com.u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47F65-5950-EDA2-B3FC-1172F7547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F79745-A364-42FE-8345-D90DEC124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t="34144" r="17925" b="41316"/>
          <a:stretch/>
        </p:blipFill>
        <p:spPr>
          <a:xfrm>
            <a:off x="8096292" y="5558052"/>
            <a:ext cx="3783567" cy="8190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4DC3E9-090A-4B16-8E6D-5889D97A3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868" y="5613947"/>
            <a:ext cx="1960556" cy="70723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D4F114-3244-476C-A0B3-AAD3573F1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50" y="4989913"/>
            <a:ext cx="2128750" cy="144896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30E7CB-1051-4930-9A35-FCB11179C4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45" y="107575"/>
            <a:ext cx="5359372" cy="5215690"/>
          </a:xfrm>
          <a:prstGeom prst="rect">
            <a:avLst/>
          </a:prstGeom>
        </p:spPr>
      </p:pic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6ADA12C4-AA09-4274-9EA9-D138770E1C95}"/>
              </a:ext>
            </a:extLst>
          </p:cNvPr>
          <p:cNvSpPr/>
          <p:nvPr/>
        </p:nvSpPr>
        <p:spPr>
          <a:xfrm>
            <a:off x="226833" y="1219692"/>
            <a:ext cx="62203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Учасники</a:t>
            </a:r>
            <a:r>
              <a:rPr lang="ru-RU" sz="3600" dirty="0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 </a:t>
            </a:r>
            <a:r>
              <a:rPr lang="ru-RU" sz="3600" dirty="0" err="1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гуманітарного</a:t>
            </a:r>
            <a:r>
              <a:rPr lang="ru-RU" sz="3600" dirty="0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 </a:t>
            </a:r>
            <a:r>
              <a:rPr lang="ru-RU" sz="3600" dirty="0" err="1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консорціуму</a:t>
            </a:r>
            <a:r>
              <a:rPr lang="ru-RU" sz="3600" dirty="0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 </a:t>
            </a:r>
            <a:r>
              <a:rPr lang="ru-RU" sz="3600" dirty="0" err="1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українських</a:t>
            </a:r>
            <a:endParaRPr lang="ru-RU" sz="3600" dirty="0">
              <a:solidFill>
                <a:srgbClr val="FFC000"/>
              </a:solidFill>
              <a:latin typeface="Fixel Text Black" pitchFamily="50" charset="-52"/>
              <a:ea typeface="Fixel Display 20240404 Black" pitchFamily="50" charset="-52"/>
            </a:endParaRPr>
          </a:p>
          <a:p>
            <a:r>
              <a:rPr lang="ru-RU" sz="3600" dirty="0" err="1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організацій</a:t>
            </a:r>
            <a:endParaRPr lang="ru-RU" sz="3600" dirty="0">
              <a:solidFill>
                <a:srgbClr val="FFC000"/>
              </a:solidFill>
              <a:latin typeface="Fixel Text Black" pitchFamily="50" charset="-52"/>
              <a:ea typeface="Fixel Display 20240404 Black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023919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82EC8266-0CF2-4778-8F5E-2B98CFE4ECA8}"/>
              </a:ext>
            </a:extLst>
          </p:cNvPr>
          <p:cNvSpPr/>
          <p:nvPr/>
        </p:nvSpPr>
        <p:spPr>
          <a:xfrm>
            <a:off x="0" y="5890902"/>
            <a:ext cx="12192000" cy="1015663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14C9FA8-C464-4A82-8F5A-1BE1845A959E}"/>
              </a:ext>
            </a:extLst>
          </p:cNvPr>
          <p:cNvSpPr/>
          <p:nvPr/>
        </p:nvSpPr>
        <p:spPr>
          <a:xfrm>
            <a:off x="260454" y="2023479"/>
            <a:ext cx="4283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8000" dirty="0">
                <a:solidFill>
                  <a:srgbClr val="0032E1"/>
                </a:solidFill>
                <a:latin typeface="Fixel Text Black" pitchFamily="50" charset="-52"/>
                <a:ea typeface="Fixel Display 20240404 Black" pitchFamily="50" charset="-52"/>
              </a:rPr>
              <a:t>Відгуки</a:t>
            </a:r>
            <a:endParaRPr lang="uk-UA" sz="9600" dirty="0">
              <a:solidFill>
                <a:srgbClr val="0032E1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EBB4CE-C13C-4B47-A9EC-8FA1C4CD68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24" y="3620481"/>
            <a:ext cx="6807222" cy="2896690"/>
          </a:xfrm>
          <a:prstGeom prst="round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BD2D7D-50E7-4FEB-9197-93C139875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324" y="426477"/>
            <a:ext cx="6807222" cy="31940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8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39EDD-CC49-00EE-B369-816EB6A6A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13C930BA-D7DC-40E8-AC97-8B79B9F729C4}"/>
              </a:ext>
            </a:extLst>
          </p:cNvPr>
          <p:cNvSpPr/>
          <p:nvPr/>
        </p:nvSpPr>
        <p:spPr>
          <a:xfrm>
            <a:off x="0" y="5890902"/>
            <a:ext cx="12192000" cy="1015663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83632D-B78F-4EE8-8A2D-129ED3ADC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59" y="179293"/>
            <a:ext cx="4497559" cy="6338295"/>
          </a:xfrm>
          <a:prstGeom prst="round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448BB6-8402-4375-97D2-59F14C320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412" y="231609"/>
            <a:ext cx="5522827" cy="3607978"/>
          </a:xfrm>
          <a:prstGeom prst="round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D70069-34FB-421D-94F1-FD85D0761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999" y="3883303"/>
            <a:ext cx="6433342" cy="274308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8538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14C9FA8-C464-4A82-8F5A-1BE1845A959E}"/>
              </a:ext>
            </a:extLst>
          </p:cNvPr>
          <p:cNvSpPr/>
          <p:nvPr/>
        </p:nvSpPr>
        <p:spPr>
          <a:xfrm>
            <a:off x="6018921" y="933386"/>
            <a:ext cx="40824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Майбутнє</a:t>
            </a:r>
            <a:endParaRPr lang="uk-UA" sz="7200" dirty="0">
              <a:solidFill>
                <a:srgbClr val="FFC000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10" name="Місце для вмісту 2">
            <a:extLst>
              <a:ext uri="{FF2B5EF4-FFF2-40B4-BE49-F238E27FC236}">
                <a16:creationId xmlns:a16="http://schemas.microsoft.com/office/drawing/2014/main" id="{36C4C888-756D-44A8-902F-5DFAE605EFC5}"/>
              </a:ext>
            </a:extLst>
          </p:cNvPr>
          <p:cNvSpPr txBox="1">
            <a:spLocks/>
          </p:cNvSpPr>
          <p:nvPr/>
        </p:nvSpPr>
        <p:spPr>
          <a:xfrm>
            <a:off x="6018921" y="2181007"/>
            <a:ext cx="5837799" cy="3779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sz="1800" dirty="0">
                <a:latin typeface="Fixel Display Medium" pitchFamily="50" charset="-52"/>
              </a:rPr>
              <a:t>Ми прагнемо створити ефективну систему допомоги для найбільш вразливих верств населення, що постраждали внаслідок гуманітарної кризи. Особливу увагу приділяємо потребам дітей, осіб з інвалідністю, внутрішньо переміщених осіб (ВПО), багатодітних родин.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uk-UA" sz="1800" dirty="0">
              <a:latin typeface="Fixel Display Medium" pitchFamily="50" charset="-5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sz="1800" dirty="0">
                <a:latin typeface="Fixel Display Medium" pitchFamily="50" charset="-52"/>
              </a:rPr>
              <a:t>Наша ціль – не лише задовольнити базові потреби, а й забезпечити психосоціальну підтримку, сприяти емоційному відновленню</a:t>
            </a:r>
            <a:br>
              <a:rPr lang="uk-UA" sz="1800" dirty="0">
                <a:latin typeface="Fixel Display Medium" pitchFamily="50" charset="-52"/>
              </a:rPr>
            </a:br>
            <a:r>
              <a:rPr lang="uk-UA" sz="1800" dirty="0">
                <a:latin typeface="Fixel Display Medium" pitchFamily="50" charset="-52"/>
              </a:rPr>
              <a:t>та успішній інтеграції в нові громади.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651FF9-FE76-4658-A446-7C0C13DFF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58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8870154-D075-34D4-55A4-1C7861B2D31C}"/>
              </a:ext>
            </a:extLst>
          </p:cNvPr>
          <p:cNvSpPr/>
          <p:nvPr/>
        </p:nvSpPr>
        <p:spPr>
          <a:xfrm>
            <a:off x="1" y="269152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dirty="0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Контактна інформація</a:t>
            </a:r>
            <a:endParaRPr lang="uk-UA" sz="6600" dirty="0">
              <a:solidFill>
                <a:srgbClr val="FFC000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0291FC-FD1F-E145-B5C5-6F91F19E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5" t="34144" r="17925" b="41316"/>
          <a:stretch/>
        </p:blipFill>
        <p:spPr>
          <a:xfrm>
            <a:off x="8096292" y="5558052"/>
            <a:ext cx="3783567" cy="819031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одежда, Человеческое лицо, человек, портр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727D22-22A9-80A1-8365-EDC7865DE3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1" y="4280142"/>
            <a:ext cx="1871931" cy="1871931"/>
          </a:xfrm>
          <a:prstGeom prst="rect">
            <a:avLst/>
          </a:prstGeom>
        </p:spPr>
      </p:pic>
      <p:sp>
        <p:nvSpPr>
          <p:cNvPr id="14" name="Прямокутник 3">
            <a:extLst>
              <a:ext uri="{FF2B5EF4-FFF2-40B4-BE49-F238E27FC236}">
                <a16:creationId xmlns:a16="http://schemas.microsoft.com/office/drawing/2014/main" id="{9DE3C5C2-B1C5-38FF-D0E0-81E64F5E384E}"/>
              </a:ext>
            </a:extLst>
          </p:cNvPr>
          <p:cNvSpPr/>
          <p:nvPr/>
        </p:nvSpPr>
        <p:spPr>
          <a:xfrm>
            <a:off x="2388389" y="4334287"/>
            <a:ext cx="3804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32E1"/>
                </a:solidFill>
                <a:latin typeface="Fixel Text Black" pitchFamily="50" charset="-52"/>
                <a:ea typeface="Fixel Display 20240404 Black" pitchFamily="50" charset="-52"/>
              </a:rPr>
              <a:t>Микола Чайкін</a:t>
            </a:r>
            <a:endParaRPr lang="uk-UA" sz="3600" dirty="0">
              <a:solidFill>
                <a:srgbClr val="0032E1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15" name="Прямокутник 3">
            <a:extLst>
              <a:ext uri="{FF2B5EF4-FFF2-40B4-BE49-F238E27FC236}">
                <a16:creationId xmlns:a16="http://schemas.microsoft.com/office/drawing/2014/main" id="{75DD13B9-47EA-328F-C3D4-8F8F461B6D47}"/>
              </a:ext>
            </a:extLst>
          </p:cNvPr>
          <p:cNvSpPr/>
          <p:nvPr/>
        </p:nvSpPr>
        <p:spPr>
          <a:xfrm>
            <a:off x="2388389" y="4788612"/>
            <a:ext cx="3552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Менеджер з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освітнього</a:t>
            </a:r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напрямку</a:t>
            </a:r>
            <a:endParaRPr lang="ru-RU" sz="1600" dirty="0">
              <a:latin typeface="Fixel Text SemiBold" pitchFamily="50" charset="-52"/>
              <a:ea typeface="Fixel Display 20240404 Black" pitchFamily="50" charset="-52"/>
            </a:endParaRPr>
          </a:p>
          <a:p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та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зовнішніх</a:t>
            </a:r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комунікацій</a:t>
            </a:r>
            <a:endParaRPr lang="ru-RU" sz="1600" dirty="0">
              <a:latin typeface="Fixel Text SemiBold" pitchFamily="50" charset="-52"/>
              <a:ea typeface="Fixel Display 20240404 Black" pitchFamily="50" charset="-5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6256B8-F8E5-0DE9-39BA-73E412F5FD99}"/>
              </a:ext>
            </a:extLst>
          </p:cNvPr>
          <p:cNvSpPr txBox="1"/>
          <p:nvPr/>
        </p:nvSpPr>
        <p:spPr>
          <a:xfrm>
            <a:off x="2388389" y="5373387"/>
            <a:ext cx="2637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Fixel Text Light" pitchFamily="50" charset="-52"/>
                <a:ea typeface="Fixel Display 20240404 Black" pitchFamily="50" charset="-52"/>
                <a:hlinkClick r:id="rId4"/>
              </a:rPr>
              <a:t>chaikin.m@ybw.com.ua</a:t>
            </a:r>
            <a:endParaRPr lang="uk-UA" dirty="0">
              <a:latin typeface="Fixel Text Light" pitchFamily="50" charset="-52"/>
              <a:ea typeface="Fixel Display 20240404 Black" pitchFamily="50" charset="-52"/>
            </a:endParaRPr>
          </a:p>
        </p:txBody>
      </p:sp>
      <p:pic>
        <p:nvPicPr>
          <p:cNvPr id="19" name="Рисунок 18" descr="Изображение выглядит как Человеческое лицо, человек, одежда, портр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BC46E44-ED42-F349-DB54-DEA6B98A60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1" y="1557069"/>
            <a:ext cx="1871931" cy="1871931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человек, Человеческое лицо, одежда, строитель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851AED-1F4F-26CD-390C-E6323226D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784" y="1454190"/>
            <a:ext cx="1875838" cy="1871931"/>
          </a:xfrm>
          <a:prstGeom prst="flowChartConnector">
            <a:avLst/>
          </a:prstGeom>
        </p:spPr>
      </p:pic>
      <p:sp>
        <p:nvSpPr>
          <p:cNvPr id="22" name="Прямокутник 3">
            <a:extLst>
              <a:ext uri="{FF2B5EF4-FFF2-40B4-BE49-F238E27FC236}">
                <a16:creationId xmlns:a16="http://schemas.microsoft.com/office/drawing/2014/main" id="{B32A83BF-CFC6-12FA-C3A7-4455647B9801}"/>
              </a:ext>
            </a:extLst>
          </p:cNvPr>
          <p:cNvSpPr/>
          <p:nvPr/>
        </p:nvSpPr>
        <p:spPr>
          <a:xfrm>
            <a:off x="7595043" y="3374878"/>
            <a:ext cx="3804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solidFill>
                  <a:srgbClr val="0032E1"/>
                </a:solidFill>
                <a:latin typeface="Fixel Text Black" pitchFamily="50" charset="-52"/>
                <a:ea typeface="Fixel Display 20240404 Black" pitchFamily="50" charset="-52"/>
              </a:rPr>
              <a:t>Микола Чайкін</a:t>
            </a:r>
            <a:endParaRPr lang="uk-UA" sz="3600" dirty="0">
              <a:solidFill>
                <a:srgbClr val="0032E1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23" name="Прямокутник 3">
            <a:extLst>
              <a:ext uri="{FF2B5EF4-FFF2-40B4-BE49-F238E27FC236}">
                <a16:creationId xmlns:a16="http://schemas.microsoft.com/office/drawing/2014/main" id="{D871FE98-EC4C-7A8F-D16F-04122169D426}"/>
              </a:ext>
            </a:extLst>
          </p:cNvPr>
          <p:cNvSpPr/>
          <p:nvPr/>
        </p:nvSpPr>
        <p:spPr>
          <a:xfrm>
            <a:off x="7638379" y="3834505"/>
            <a:ext cx="3552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Менеджер з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освітнього</a:t>
            </a:r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напрямку</a:t>
            </a:r>
            <a:endParaRPr lang="ru-RU" sz="1600" dirty="0">
              <a:latin typeface="Fixel Text SemiBold" pitchFamily="50" charset="-52"/>
              <a:ea typeface="Fixel Display 20240404 Black" pitchFamily="50" charset="-52"/>
            </a:endParaRPr>
          </a:p>
          <a:p>
            <a:pPr algn="ctr"/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та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зовнішніх</a:t>
            </a:r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комунікацій</a:t>
            </a:r>
            <a:endParaRPr lang="ru-RU" sz="1600" dirty="0">
              <a:latin typeface="Fixel Text SemiBold" pitchFamily="50" charset="-52"/>
              <a:ea typeface="Fixel Display 20240404 Black" pitchFamily="50" charset="-5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1AD8C06-8FF4-C982-CBDD-773B164632C5}"/>
              </a:ext>
            </a:extLst>
          </p:cNvPr>
          <p:cNvSpPr txBox="1"/>
          <p:nvPr/>
        </p:nvSpPr>
        <p:spPr>
          <a:xfrm>
            <a:off x="8096292" y="4419280"/>
            <a:ext cx="2637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Fixel Text Light" pitchFamily="50" charset="-52"/>
                <a:ea typeface="Fixel Display 20240404 Black" pitchFamily="50" charset="-52"/>
                <a:hlinkClick r:id="rId4"/>
              </a:rPr>
              <a:t>chaikin.m@ybw.com.ua</a:t>
            </a:r>
            <a:endParaRPr lang="uk-UA" dirty="0">
              <a:latin typeface="Fixel Text Light" pitchFamily="50" charset="-52"/>
              <a:ea typeface="Fixel Display 20240404 Black" pitchFamily="50" charset="-52"/>
            </a:endParaRPr>
          </a:p>
        </p:txBody>
      </p:sp>
      <p:sp>
        <p:nvSpPr>
          <p:cNvPr id="25" name="Прямокутник 3">
            <a:extLst>
              <a:ext uri="{FF2B5EF4-FFF2-40B4-BE49-F238E27FC236}">
                <a16:creationId xmlns:a16="http://schemas.microsoft.com/office/drawing/2014/main" id="{B0B6E989-9514-1F9A-D031-51487217140B}"/>
              </a:ext>
            </a:extLst>
          </p:cNvPr>
          <p:cNvSpPr/>
          <p:nvPr/>
        </p:nvSpPr>
        <p:spPr>
          <a:xfrm>
            <a:off x="2388389" y="1643444"/>
            <a:ext cx="38042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rgbClr val="0032E1"/>
                </a:solidFill>
                <a:latin typeface="Fixel Text Black" pitchFamily="50" charset="-52"/>
                <a:ea typeface="Fixel Display 20240404 Black" pitchFamily="50" charset="-52"/>
              </a:rPr>
              <a:t>Микола Чайкін</a:t>
            </a:r>
            <a:endParaRPr lang="uk-UA" sz="3600" dirty="0">
              <a:solidFill>
                <a:srgbClr val="0032E1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26" name="Прямокутник 3">
            <a:extLst>
              <a:ext uri="{FF2B5EF4-FFF2-40B4-BE49-F238E27FC236}">
                <a16:creationId xmlns:a16="http://schemas.microsoft.com/office/drawing/2014/main" id="{CB531599-C942-957E-54B4-0B410301F16F}"/>
              </a:ext>
            </a:extLst>
          </p:cNvPr>
          <p:cNvSpPr/>
          <p:nvPr/>
        </p:nvSpPr>
        <p:spPr>
          <a:xfrm>
            <a:off x="2388389" y="2097769"/>
            <a:ext cx="35526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Менеджер з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освітнього</a:t>
            </a:r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напрямку</a:t>
            </a:r>
            <a:endParaRPr lang="ru-RU" sz="1600" dirty="0">
              <a:latin typeface="Fixel Text SemiBold" pitchFamily="50" charset="-52"/>
              <a:ea typeface="Fixel Display 20240404 Black" pitchFamily="50" charset="-52"/>
            </a:endParaRPr>
          </a:p>
          <a:p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та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зовнішніх</a:t>
            </a:r>
            <a:r>
              <a:rPr lang="ru-RU" sz="1600" dirty="0">
                <a:latin typeface="Fixel Text SemiBold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latin typeface="Fixel Text SemiBold" pitchFamily="50" charset="-52"/>
                <a:ea typeface="Fixel Display 20240404 Black" pitchFamily="50" charset="-52"/>
              </a:rPr>
              <a:t>комунікацій</a:t>
            </a:r>
            <a:endParaRPr lang="ru-RU" sz="1600" dirty="0">
              <a:latin typeface="Fixel Text SemiBold" pitchFamily="50" charset="-52"/>
              <a:ea typeface="Fixel Display 20240404 Black" pitchFamily="50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332E897-73A9-838E-D28D-15404217BD69}"/>
              </a:ext>
            </a:extLst>
          </p:cNvPr>
          <p:cNvSpPr txBox="1"/>
          <p:nvPr/>
        </p:nvSpPr>
        <p:spPr>
          <a:xfrm>
            <a:off x="2388389" y="2682544"/>
            <a:ext cx="26375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Fixel Text Light" pitchFamily="50" charset="-52"/>
                <a:ea typeface="Fixel Display 20240404 Black" pitchFamily="50" charset="-52"/>
                <a:hlinkClick r:id="rId4"/>
              </a:rPr>
              <a:t>chaikin.m@ybw.com.ua</a:t>
            </a:r>
            <a:endParaRPr lang="uk-UA" dirty="0">
              <a:latin typeface="Fixel Text Light" pitchFamily="50" charset="-52"/>
              <a:ea typeface="Fixel Display 20240404 Black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9908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14C9FA8-C464-4A82-8F5A-1BE1845A959E}"/>
              </a:ext>
            </a:extLst>
          </p:cNvPr>
          <p:cNvSpPr/>
          <p:nvPr/>
        </p:nvSpPr>
        <p:spPr>
          <a:xfrm>
            <a:off x="4541285" y="235414"/>
            <a:ext cx="40824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Діяльність</a:t>
            </a:r>
            <a:endParaRPr lang="uk-UA" sz="7200" dirty="0">
              <a:solidFill>
                <a:srgbClr val="FFC000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7" name="Місце для вмісту 2">
            <a:extLst>
              <a:ext uri="{FF2B5EF4-FFF2-40B4-BE49-F238E27FC236}">
                <a16:creationId xmlns:a16="http://schemas.microsoft.com/office/drawing/2014/main" id="{8EE32E06-7C44-457E-B0A3-7D9972658255}"/>
              </a:ext>
            </a:extLst>
          </p:cNvPr>
          <p:cNvSpPr txBox="1">
            <a:spLocks/>
          </p:cNvSpPr>
          <p:nvPr/>
        </p:nvSpPr>
        <p:spPr>
          <a:xfrm>
            <a:off x="4541285" y="3484957"/>
            <a:ext cx="7311190" cy="759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sz="1800" dirty="0">
                <a:latin typeface="Fixel Display Regular" pitchFamily="50" charset="-52"/>
              </a:rPr>
              <a:t>Надання гуманітарної допомоги у вигляді гігієнічних, продуктових та побутових наборів.</a:t>
            </a:r>
          </a:p>
        </p:txBody>
      </p:sp>
      <p:sp>
        <p:nvSpPr>
          <p:cNvPr id="8" name="Місце для вмісту 2">
            <a:extLst>
              <a:ext uri="{FF2B5EF4-FFF2-40B4-BE49-F238E27FC236}">
                <a16:creationId xmlns:a16="http://schemas.microsoft.com/office/drawing/2014/main" id="{FF433462-1722-45C8-A269-F82CB7B638E0}"/>
              </a:ext>
            </a:extLst>
          </p:cNvPr>
          <p:cNvSpPr txBox="1">
            <a:spLocks/>
          </p:cNvSpPr>
          <p:nvPr/>
        </p:nvSpPr>
        <p:spPr>
          <a:xfrm>
            <a:off x="4541285" y="5744980"/>
            <a:ext cx="7311191" cy="759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uk-UA" sz="1800" dirty="0">
                <a:latin typeface="Fixel Display Regular" pitchFamily="50" charset="-52"/>
              </a:rPr>
              <a:t>Забезпечення закладів освіти альтернативними джерелами живлення: генератори, зарядні станції, обігрівачі. </a:t>
            </a:r>
            <a:r>
              <a:rPr lang="ru-RU" sz="1800" dirty="0" err="1">
                <a:latin typeface="Fixel Display Regular" pitchFamily="50" charset="-52"/>
              </a:rPr>
              <a:t>Встановлення</a:t>
            </a:r>
            <a:r>
              <a:rPr lang="ru-RU" sz="1800" dirty="0">
                <a:latin typeface="Fixel Display Regular" pitchFamily="50" charset="-52"/>
              </a:rPr>
              <a:t> та запуск </a:t>
            </a:r>
            <a:r>
              <a:rPr lang="ru-RU" sz="1800" dirty="0" err="1">
                <a:latin typeface="Fixel Display Regular" pitchFamily="50" charset="-52"/>
              </a:rPr>
              <a:t>сонячних</a:t>
            </a:r>
            <a:r>
              <a:rPr lang="ru-RU" sz="1800" dirty="0">
                <a:latin typeface="Fixel Display Regular" pitchFamily="50" charset="-52"/>
              </a:rPr>
              <a:t> </a:t>
            </a:r>
            <a:r>
              <a:rPr lang="ru-RU" sz="1800" dirty="0" err="1">
                <a:latin typeface="Fixel Display Regular" pitchFamily="50" charset="-52"/>
              </a:rPr>
              <a:t>станцій</a:t>
            </a:r>
            <a:r>
              <a:rPr lang="ru-RU" sz="1800" dirty="0">
                <a:latin typeface="Fixel Display Regular" pitchFamily="50" charset="-52"/>
              </a:rPr>
              <a:t>.</a:t>
            </a:r>
            <a:endParaRPr lang="uk-UA" sz="1800" dirty="0">
              <a:latin typeface="Fixel Display Regular" pitchFamily="50" charset="-5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uk-UA" sz="1800" dirty="0">
              <a:latin typeface="Fixel Display Regular" pitchFamily="50" charset="-52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uk-UA" sz="1800" dirty="0">
              <a:latin typeface="Fixel Display Regular" pitchFamily="50" charset="-52"/>
            </a:endParaRPr>
          </a:p>
        </p:txBody>
      </p:sp>
      <p:sp>
        <p:nvSpPr>
          <p:cNvPr id="10" name="Місце для вмісту 2">
            <a:extLst>
              <a:ext uri="{FF2B5EF4-FFF2-40B4-BE49-F238E27FC236}">
                <a16:creationId xmlns:a16="http://schemas.microsoft.com/office/drawing/2014/main" id="{36C4C888-756D-44A8-902F-5DFAE605EFC5}"/>
              </a:ext>
            </a:extLst>
          </p:cNvPr>
          <p:cNvSpPr txBox="1">
            <a:spLocks/>
          </p:cNvSpPr>
          <p:nvPr/>
        </p:nvSpPr>
        <p:spPr>
          <a:xfrm>
            <a:off x="4541286" y="4561979"/>
            <a:ext cx="7311189" cy="983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sz="1800" dirty="0">
                <a:latin typeface="Fixel Display Regular" pitchFamily="50" charset="-52"/>
              </a:rPr>
              <a:t>Психосоціальна підтримка дітей від компетентних психологів, </a:t>
            </a:r>
            <a:r>
              <a:rPr lang="uk-UA" sz="1800" dirty="0" err="1">
                <a:latin typeface="Fixel Display Regular" pitchFamily="50" charset="-52"/>
              </a:rPr>
              <a:t>фасилітаторів</a:t>
            </a:r>
            <a:r>
              <a:rPr lang="uk-UA" sz="1800" dirty="0">
                <a:latin typeface="Fixel Display Regular" pitchFamily="50" charset="-52"/>
              </a:rPr>
              <a:t> та менторів. Всеосяжна робота досягається завдяки мобільним групам.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797E8DC-7D75-48A9-B363-70F30E4092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424" y="1465228"/>
            <a:ext cx="934263" cy="9342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DFE7B2E-6CCE-4B80-B72F-ED06CC0F7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303" y="1465227"/>
            <a:ext cx="934263" cy="9342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175E22E-E467-483A-9956-5208C69E5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182" y="1465227"/>
            <a:ext cx="934262" cy="934262"/>
          </a:xfrm>
          <a:prstGeom prst="rect">
            <a:avLst/>
          </a:prstGeom>
        </p:spPr>
      </p:pic>
      <p:pic>
        <p:nvPicPr>
          <p:cNvPr id="2050" name="Picture 2" descr="На зображенні може бути: 1 особа та текст">
            <a:extLst>
              <a:ext uri="{FF2B5EF4-FFF2-40B4-BE49-F238E27FC236}">
                <a16:creationId xmlns:a16="http://schemas.microsoft.com/office/drawing/2014/main" id="{F2979652-AF2B-4DCD-9565-107491C1D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t="28960" r="64751" b="22193"/>
          <a:stretch/>
        </p:blipFill>
        <p:spPr bwMode="auto">
          <a:xfrm>
            <a:off x="-20631" y="0"/>
            <a:ext cx="3652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Місце для вмісту 2">
            <a:extLst>
              <a:ext uri="{FF2B5EF4-FFF2-40B4-BE49-F238E27FC236}">
                <a16:creationId xmlns:a16="http://schemas.microsoft.com/office/drawing/2014/main" id="{4D34692E-5A12-4941-A45A-7AFD6AC10E4B}"/>
              </a:ext>
            </a:extLst>
          </p:cNvPr>
          <p:cNvSpPr txBox="1">
            <a:spLocks/>
          </p:cNvSpPr>
          <p:nvPr/>
        </p:nvSpPr>
        <p:spPr>
          <a:xfrm>
            <a:off x="4541285" y="2820070"/>
            <a:ext cx="7033399" cy="346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ru-RU" sz="1800" dirty="0" err="1">
                <a:latin typeface="Fixel Display Regular" pitchFamily="50" charset="-52"/>
              </a:rPr>
              <a:t>Створення</a:t>
            </a:r>
            <a:r>
              <a:rPr lang="ru-RU" sz="1800" dirty="0">
                <a:latin typeface="Fixel Display Regular" pitchFamily="50" charset="-52"/>
              </a:rPr>
              <a:t> </a:t>
            </a:r>
            <a:r>
              <a:rPr lang="ru-RU" sz="1800" dirty="0" err="1">
                <a:latin typeface="Fixel Display Regular" pitchFamily="50" charset="-52"/>
              </a:rPr>
              <a:t>центрів</a:t>
            </a:r>
            <a:r>
              <a:rPr lang="ru-RU" sz="1800" dirty="0">
                <a:latin typeface="Fixel Display Regular" pitchFamily="50" charset="-52"/>
              </a:rPr>
              <a:t> </a:t>
            </a:r>
            <a:r>
              <a:rPr lang="ru-RU" sz="1800" dirty="0" err="1">
                <a:latin typeface="Fixel Display Regular" pitchFamily="50" charset="-52"/>
              </a:rPr>
              <a:t>гуманітарної</a:t>
            </a:r>
            <a:r>
              <a:rPr lang="ru-RU" sz="1800" dirty="0">
                <a:latin typeface="Fixel Display Regular" pitchFamily="50" charset="-52"/>
              </a:rPr>
              <a:t> </a:t>
            </a:r>
            <a:r>
              <a:rPr lang="ru-RU" sz="1800" dirty="0" err="1">
                <a:latin typeface="Fixel Display Regular" pitchFamily="50" charset="-52"/>
              </a:rPr>
              <a:t>допомоги</a:t>
            </a:r>
            <a:r>
              <a:rPr lang="ru-RU" sz="1800" dirty="0">
                <a:latin typeface="Fixel Display Regular" pitchFamily="50" charset="-52"/>
              </a:rPr>
              <a:t> та </a:t>
            </a:r>
            <a:r>
              <a:rPr lang="ru-RU" sz="1800" dirty="0" err="1">
                <a:latin typeface="Fixel Display Regular" pitchFamily="50" charset="-52"/>
              </a:rPr>
              <a:t>послуг</a:t>
            </a:r>
            <a:r>
              <a:rPr lang="ru-RU" sz="1800" dirty="0">
                <a:latin typeface="Fixel Display Regular" pitchFamily="50" charset="-52"/>
              </a:rPr>
              <a:t> MHPSS</a:t>
            </a:r>
            <a:endParaRPr lang="uk-UA" sz="1800" dirty="0">
              <a:latin typeface="Fixel Display Regula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00289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AE87DC6B-B817-4190-8886-BE9FE35F0642}"/>
              </a:ext>
            </a:extLst>
          </p:cNvPr>
          <p:cNvSpPr/>
          <p:nvPr/>
        </p:nvSpPr>
        <p:spPr>
          <a:xfrm>
            <a:off x="0" y="5867199"/>
            <a:ext cx="12192000" cy="991405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21EDB2C-A03C-4161-99DD-1AF38D66D3FE}"/>
              </a:ext>
            </a:extLst>
          </p:cNvPr>
          <p:cNvSpPr/>
          <p:nvPr/>
        </p:nvSpPr>
        <p:spPr>
          <a:xfrm>
            <a:off x="0" y="0"/>
            <a:ext cx="12192000" cy="991405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FBCB2A23-464A-4360-A474-DC127768D83D}"/>
              </a:ext>
            </a:extLst>
          </p:cNvPr>
          <p:cNvSpPr/>
          <p:nvPr/>
        </p:nvSpPr>
        <p:spPr>
          <a:xfrm>
            <a:off x="653526" y="243840"/>
            <a:ext cx="10878080" cy="63703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3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FEF76D17-BB3D-42B0-A96C-76BEC0504F7D}"/>
              </a:ext>
            </a:extLst>
          </p:cNvPr>
          <p:cNvSpPr/>
          <p:nvPr/>
        </p:nvSpPr>
        <p:spPr>
          <a:xfrm>
            <a:off x="1719153" y="5321348"/>
            <a:ext cx="44126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Пришкільний</a:t>
            </a:r>
            <a:r>
              <a:rPr lang="ru-RU" sz="32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 центр</a:t>
            </a:r>
          </a:p>
          <a:p>
            <a:r>
              <a:rPr lang="ru-RU" sz="32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у </a:t>
            </a:r>
            <a:r>
              <a:rPr lang="ru-RU" sz="32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місті</a:t>
            </a:r>
            <a:r>
              <a:rPr lang="ru-RU" sz="32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 </a:t>
            </a:r>
            <a:r>
              <a:rPr lang="ru-RU" sz="32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Ірпінь</a:t>
            </a:r>
            <a:endParaRPr lang="uk-UA" sz="4000" dirty="0">
              <a:solidFill>
                <a:srgbClr val="47A46F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3855A1-B113-4D96-98C8-4B8DEC24A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5" b="3556"/>
          <a:stretch/>
        </p:blipFill>
        <p:spPr>
          <a:xfrm>
            <a:off x="1719153" y="460038"/>
            <a:ext cx="4164706" cy="4697697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05B0BE-CB93-45CB-9EE5-40A28E56C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" t="13439" r="44064" b="41555"/>
          <a:stretch/>
        </p:blipFill>
        <p:spPr>
          <a:xfrm>
            <a:off x="6501401" y="460038"/>
            <a:ext cx="4412664" cy="2823177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1A55E6-684A-44D1-A746-1AEE559C61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19758" r="10478" b="2020"/>
          <a:stretch/>
        </p:blipFill>
        <p:spPr>
          <a:xfrm>
            <a:off x="6501400" y="3481335"/>
            <a:ext cx="4412665" cy="30330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57578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AE87DC6B-B817-4190-8886-BE9FE35F0642}"/>
              </a:ext>
            </a:extLst>
          </p:cNvPr>
          <p:cNvSpPr/>
          <p:nvPr/>
        </p:nvSpPr>
        <p:spPr>
          <a:xfrm>
            <a:off x="0" y="5867199"/>
            <a:ext cx="6687672" cy="991405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21EDB2C-A03C-4161-99DD-1AF38D66D3FE}"/>
              </a:ext>
            </a:extLst>
          </p:cNvPr>
          <p:cNvSpPr/>
          <p:nvPr/>
        </p:nvSpPr>
        <p:spPr>
          <a:xfrm>
            <a:off x="0" y="0"/>
            <a:ext cx="6687672" cy="991405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FBCB2A23-464A-4360-A474-DC127768D83D}"/>
              </a:ext>
            </a:extLst>
          </p:cNvPr>
          <p:cNvSpPr/>
          <p:nvPr/>
        </p:nvSpPr>
        <p:spPr>
          <a:xfrm>
            <a:off x="653526" y="243840"/>
            <a:ext cx="4998720" cy="63703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3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>
            <a:extLst>
              <a:ext uri="{FF2B5EF4-FFF2-40B4-BE49-F238E27FC236}">
                <a16:creationId xmlns:a16="http://schemas.microsoft.com/office/drawing/2014/main" id="{D0B43BAB-6EFB-45F2-A1AC-BEB0943C302C}"/>
              </a:ext>
            </a:extLst>
          </p:cNvPr>
          <p:cNvSpPr/>
          <p:nvPr/>
        </p:nvSpPr>
        <p:spPr>
          <a:xfrm>
            <a:off x="6096000" y="2398250"/>
            <a:ext cx="56845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Інклюзивний</a:t>
            </a:r>
            <a:r>
              <a:rPr lang="ru-RU" sz="32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 центр для </a:t>
            </a:r>
            <a:r>
              <a:rPr lang="ru-RU" sz="32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дітей</a:t>
            </a:r>
            <a:r>
              <a:rPr lang="ru-RU" sz="32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 та </a:t>
            </a:r>
            <a:r>
              <a:rPr lang="ru-RU" sz="32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молоді</a:t>
            </a:r>
            <a:r>
              <a:rPr lang="ru-RU" sz="32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, </a:t>
            </a:r>
            <a:r>
              <a:rPr lang="ru-RU" sz="32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дітей</a:t>
            </a:r>
            <a:endParaRPr lang="ru-RU" sz="3200" dirty="0">
              <a:solidFill>
                <a:srgbClr val="47A46F"/>
              </a:solidFill>
              <a:latin typeface="Fixel Text Black" pitchFamily="50" charset="-52"/>
              <a:ea typeface="Fixel Display 20240404 Black" pitchFamily="50" charset="-52"/>
            </a:endParaRPr>
          </a:p>
          <a:p>
            <a:r>
              <a:rPr lang="ru-RU" sz="32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з </a:t>
            </a:r>
            <a:r>
              <a:rPr lang="ru-RU" sz="32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інвалідністю</a:t>
            </a:r>
            <a:r>
              <a:rPr lang="ru-RU" sz="32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 на </a:t>
            </a:r>
            <a:r>
              <a:rPr lang="ru-RU" sz="32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базі</a:t>
            </a:r>
            <a:r>
              <a:rPr lang="ru-RU" sz="32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 </a:t>
            </a:r>
          </a:p>
          <a:p>
            <a:r>
              <a:rPr lang="ru-RU" sz="32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НВК у </a:t>
            </a:r>
            <a:r>
              <a:rPr lang="ru-RU" sz="32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Вишгороді</a:t>
            </a:r>
            <a:endParaRPr lang="uk-UA" sz="4000" dirty="0">
              <a:solidFill>
                <a:srgbClr val="47A46F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98EAC7-3F03-4876-B5AF-DE6C46A39C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5" r="2613"/>
          <a:stretch/>
        </p:blipFill>
        <p:spPr>
          <a:xfrm>
            <a:off x="848284" y="492340"/>
            <a:ext cx="4609204" cy="58739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82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21EDB2C-A03C-4161-99DD-1AF38D66D3FE}"/>
              </a:ext>
            </a:extLst>
          </p:cNvPr>
          <p:cNvSpPr/>
          <p:nvPr/>
        </p:nvSpPr>
        <p:spPr>
          <a:xfrm>
            <a:off x="-1" y="0"/>
            <a:ext cx="12192001" cy="1452282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E108B303-5092-4570-8F13-4FEFE256D8C4}"/>
              </a:ext>
            </a:extLst>
          </p:cNvPr>
          <p:cNvSpPr/>
          <p:nvPr/>
        </p:nvSpPr>
        <p:spPr>
          <a:xfrm>
            <a:off x="0" y="5405718"/>
            <a:ext cx="12192000" cy="1452282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67F7ED5-17C3-467A-A144-508AC96962C5}"/>
              </a:ext>
            </a:extLst>
          </p:cNvPr>
          <p:cNvSpPr/>
          <p:nvPr/>
        </p:nvSpPr>
        <p:spPr>
          <a:xfrm>
            <a:off x="6412752" y="243840"/>
            <a:ext cx="4998720" cy="63703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3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57C5D474-756C-4544-A65B-254D89D6C373}"/>
              </a:ext>
            </a:extLst>
          </p:cNvPr>
          <p:cNvSpPr/>
          <p:nvPr/>
        </p:nvSpPr>
        <p:spPr>
          <a:xfrm>
            <a:off x="787398" y="243840"/>
            <a:ext cx="4998720" cy="63703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3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076" name="Picture 4" descr="Возможно, это изображение 3 человека, больница и текст">
            <a:extLst>
              <a:ext uri="{FF2B5EF4-FFF2-40B4-BE49-F238E27FC236}">
                <a16:creationId xmlns:a16="http://schemas.microsoft.com/office/drawing/2014/main" id="{C17BC4DE-3BD5-4D8B-867C-74CBAAE0C4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2" b="11989"/>
          <a:stretch/>
        </p:blipFill>
        <p:spPr bwMode="auto">
          <a:xfrm>
            <a:off x="965049" y="547275"/>
            <a:ext cx="4643418" cy="28357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1619FE4C-6356-4523-B8AA-F1C9AACB5F1D}"/>
              </a:ext>
            </a:extLst>
          </p:cNvPr>
          <p:cNvSpPr/>
          <p:nvPr/>
        </p:nvSpPr>
        <p:spPr>
          <a:xfrm>
            <a:off x="1438192" y="3957170"/>
            <a:ext cx="36971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 Black" pitchFamily="50" charset="-52"/>
              </a:rPr>
              <a:t>видано    </a:t>
            </a:r>
            <a:r>
              <a:rPr lang="uk-UA" sz="6000" dirty="0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10.480</a:t>
            </a:r>
            <a:endParaRPr lang="uk-UA" sz="7200" dirty="0">
              <a:solidFill>
                <a:srgbClr val="FFC000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E4A8B2-FD82-4A79-B302-2E49480F68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0" t="17425" r="22085" b="979"/>
          <a:stretch/>
        </p:blipFill>
        <p:spPr>
          <a:xfrm>
            <a:off x="6608931" y="525961"/>
            <a:ext cx="4643418" cy="2861180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6F5916D-0E41-4C9B-874B-AE3D977964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179" y="1452282"/>
            <a:ext cx="2873011" cy="1615414"/>
          </a:xfrm>
          <a:prstGeom prst="rect">
            <a:avLst/>
          </a:prstGeom>
        </p:spPr>
      </p:pic>
      <p:sp>
        <p:nvSpPr>
          <p:cNvPr id="20" name="Місце для вмісту 2">
            <a:extLst>
              <a:ext uri="{FF2B5EF4-FFF2-40B4-BE49-F238E27FC236}">
                <a16:creationId xmlns:a16="http://schemas.microsoft.com/office/drawing/2014/main" id="{07AE0D2D-D2DC-4B0E-B975-84C739611E2F}"/>
              </a:ext>
            </a:extLst>
          </p:cNvPr>
          <p:cNvSpPr txBox="1">
            <a:spLocks/>
          </p:cNvSpPr>
          <p:nvPr/>
        </p:nvSpPr>
        <p:spPr>
          <a:xfrm>
            <a:off x="787397" y="3546386"/>
            <a:ext cx="4998719" cy="390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400" dirty="0">
                <a:latin typeface="Fixel Display Regular" pitchFamily="50" charset="-52"/>
              </a:rPr>
              <a:t>Гуманітарні набори</a:t>
            </a:r>
            <a:endParaRPr lang="ru-UA" sz="2400" dirty="0">
              <a:latin typeface="Fixel Display Regular" pitchFamily="50" charset="-52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2EF3A994-2C79-4493-AD78-72F47A606F73}"/>
              </a:ext>
            </a:extLst>
          </p:cNvPr>
          <p:cNvSpPr/>
          <p:nvPr/>
        </p:nvSpPr>
        <p:spPr>
          <a:xfrm>
            <a:off x="780529" y="4993380"/>
            <a:ext cx="5005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Fixel Display Regular" pitchFamily="50" charset="-52"/>
              </a:rPr>
              <a:t>д</a:t>
            </a:r>
            <a:r>
              <a:rPr lang="uk-UA" sz="1800" dirty="0">
                <a:latin typeface="Fixel Display Regular" pitchFamily="50" charset="-52"/>
              </a:rPr>
              <a:t>ля  </a:t>
            </a:r>
            <a:r>
              <a:rPr lang="uk-UA" sz="60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31.440 </a:t>
            </a:r>
            <a:r>
              <a:rPr lang="uk-UA" dirty="0" err="1">
                <a:latin typeface="Fixel Display Regular" pitchFamily="50" charset="-52"/>
              </a:rPr>
              <a:t>бенефіціарів</a:t>
            </a:r>
            <a:endParaRPr lang="uk-UA" sz="7200" dirty="0">
              <a:solidFill>
                <a:srgbClr val="47A46F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9141160F-DF42-46FF-9BFF-7C78E8FB8D59}"/>
              </a:ext>
            </a:extLst>
          </p:cNvPr>
          <p:cNvSpPr/>
          <p:nvPr/>
        </p:nvSpPr>
        <p:spPr>
          <a:xfrm>
            <a:off x="6399014" y="4993379"/>
            <a:ext cx="5005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Fixel Display Regular" pitchFamily="50" charset="-52"/>
              </a:rPr>
              <a:t>д</a:t>
            </a:r>
            <a:r>
              <a:rPr lang="uk-UA" sz="1800" dirty="0">
                <a:latin typeface="Fixel Display Regular" pitchFamily="50" charset="-52"/>
              </a:rPr>
              <a:t>ля  </a:t>
            </a:r>
            <a:r>
              <a:rPr lang="uk-UA" sz="60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12.000 </a:t>
            </a:r>
            <a:r>
              <a:rPr lang="uk-UA" dirty="0" err="1">
                <a:latin typeface="Fixel Display Regular" pitchFamily="50" charset="-52"/>
              </a:rPr>
              <a:t>бенефіціарів</a:t>
            </a:r>
            <a:endParaRPr lang="uk-UA" sz="7200" dirty="0">
              <a:solidFill>
                <a:srgbClr val="47A46F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E73A9682-E7BB-4E80-9CF5-04F612DEF695}"/>
              </a:ext>
            </a:extLst>
          </p:cNvPr>
          <p:cNvSpPr/>
          <p:nvPr/>
        </p:nvSpPr>
        <p:spPr>
          <a:xfrm>
            <a:off x="6399012" y="3546830"/>
            <a:ext cx="500559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 Black" pitchFamily="50" charset="-52"/>
              </a:rPr>
              <a:t>доставлено </a:t>
            </a:r>
            <a:r>
              <a:rPr lang="uk-UA" sz="4400" dirty="0">
                <a:solidFill>
                  <a:srgbClr val="FFC000"/>
                </a:solidFill>
                <a:latin typeface="Fixel Display Black" pitchFamily="50" charset="-52"/>
                <a:ea typeface="Fixel Display 20240404 Black" pitchFamily="50" charset="-52"/>
              </a:rPr>
              <a:t>25</a:t>
            </a:r>
            <a:r>
              <a:rPr lang="uk-UA" dirty="0">
                <a:latin typeface="Fixel Display Regular" pitchFamily="50" charset="-52"/>
                <a:ea typeface="Fixel Display 20240404 Black" pitchFamily="50" charset="-52"/>
              </a:rPr>
              <a:t> генераторів</a:t>
            </a:r>
          </a:p>
          <a:p>
            <a:pPr algn="ctr"/>
            <a:r>
              <a:rPr lang="uk-UA" dirty="0">
                <a:latin typeface="Fixel Display Regular" pitchFamily="50" charset="-52"/>
                <a:ea typeface="Fixel Display 20240404 Black" pitchFamily="50" charset="-52"/>
              </a:rPr>
              <a:t>та </a:t>
            </a:r>
            <a:r>
              <a:rPr lang="uk-UA" sz="4400" dirty="0">
                <a:solidFill>
                  <a:srgbClr val="FFC000"/>
                </a:solidFill>
                <a:latin typeface="Fixel Display Black" pitchFamily="50" charset="-52"/>
                <a:ea typeface="Fixel Display 20240404 Black" pitchFamily="50" charset="-52"/>
              </a:rPr>
              <a:t>130</a:t>
            </a:r>
            <a:r>
              <a:rPr lang="uk-UA" dirty="0">
                <a:latin typeface="Fixel Display Regular" pitchFamily="50" charset="-52"/>
                <a:ea typeface="Fixel Display 20240404 Black" pitchFamily="50" charset="-52"/>
              </a:rPr>
              <a:t> альтернативних </a:t>
            </a:r>
            <a:r>
              <a:rPr lang="uk-UA" dirty="0" err="1">
                <a:latin typeface="Fixel Display Regular" pitchFamily="50" charset="-52"/>
                <a:ea typeface="Fixel Display 20240404 Black" pitchFamily="50" charset="-52"/>
              </a:rPr>
              <a:t>електроносіїв</a:t>
            </a:r>
            <a:endParaRPr lang="uk-UA" dirty="0">
              <a:latin typeface="Fixel Display Regular" pitchFamily="50" charset="-52"/>
              <a:ea typeface="Fixel Display 20240404 Black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9149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AE87DC6B-B817-4190-8886-BE9FE35F0642}"/>
              </a:ext>
            </a:extLst>
          </p:cNvPr>
          <p:cNvSpPr/>
          <p:nvPr/>
        </p:nvSpPr>
        <p:spPr>
          <a:xfrm>
            <a:off x="0" y="5867199"/>
            <a:ext cx="6687672" cy="991405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к 8">
            <a:extLst>
              <a:ext uri="{FF2B5EF4-FFF2-40B4-BE49-F238E27FC236}">
                <a16:creationId xmlns:a16="http://schemas.microsoft.com/office/drawing/2014/main" id="{821EDB2C-A03C-4161-99DD-1AF38D66D3FE}"/>
              </a:ext>
            </a:extLst>
          </p:cNvPr>
          <p:cNvSpPr/>
          <p:nvPr/>
        </p:nvSpPr>
        <p:spPr>
          <a:xfrm>
            <a:off x="0" y="0"/>
            <a:ext cx="6687672" cy="991405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Місце для вмісту 2">
            <a:extLst>
              <a:ext uri="{FF2B5EF4-FFF2-40B4-BE49-F238E27FC236}">
                <a16:creationId xmlns:a16="http://schemas.microsoft.com/office/drawing/2014/main" id="{DCAFD952-F783-4999-9BE0-C2AB1AE8B457}"/>
              </a:ext>
            </a:extLst>
          </p:cNvPr>
          <p:cNvSpPr txBox="1">
            <a:spLocks/>
          </p:cNvSpPr>
          <p:nvPr/>
        </p:nvSpPr>
        <p:spPr>
          <a:xfrm>
            <a:off x="6096000" y="1339399"/>
            <a:ext cx="5846550" cy="44139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sz="1800" dirty="0">
                <a:latin typeface="Fixel Display Regular" pitchFamily="50" charset="-52"/>
              </a:rPr>
              <a:t>Зі сходу до півночі, від Харкова до Чернігова, географія звернень охоплює найбільш постраждалі регіони – Київську, Харківську, Чернігівську, а з кінця 2024 року й Сумську області.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sz="1800" dirty="0">
                <a:latin typeface="Fixel Display Regular" pitchFamily="50" charset="-52"/>
              </a:rPr>
              <a:t>До нас звертаються ті, хто опинився в найскладніших життєвих обставинах:</a:t>
            </a:r>
            <a:br>
              <a:rPr lang="uk-UA" sz="1800" dirty="0">
                <a:latin typeface="Fixel Display Regular" pitchFamily="50" charset="-52"/>
              </a:rPr>
            </a:br>
            <a:r>
              <a:rPr lang="uk-UA" sz="1800" dirty="0">
                <a:latin typeface="Fixel Display Regular" pitchFamily="50" charset="-52"/>
              </a:rPr>
              <a:t>багатодітні родини, малозабезпечені, внутрішньо переміщені особи,</a:t>
            </a:r>
            <a:br>
              <a:rPr lang="uk-UA" sz="1800" dirty="0">
                <a:latin typeface="Fixel Display Regular" pitchFamily="50" charset="-52"/>
              </a:rPr>
            </a:br>
            <a:r>
              <a:rPr lang="uk-UA" sz="1800" dirty="0">
                <a:latin typeface="Fixel Display Regular" pitchFamily="50" charset="-52"/>
              </a:rPr>
              <a:t>люди похилого віку.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uk-UA" sz="1800" dirty="0">
                <a:latin typeface="Fixel Display Regular" pitchFamily="50" charset="-52"/>
              </a:rPr>
              <a:t>Їхні історії – це виклик часу: втрата житла та роботи, замала пенсія, відсутність підтримки</a:t>
            </a:r>
            <a:br>
              <a:rPr lang="uk-UA" sz="1800" dirty="0">
                <a:latin typeface="Fixel Display Regular" pitchFamily="50" charset="-52"/>
              </a:rPr>
            </a:br>
            <a:r>
              <a:rPr lang="uk-UA" sz="1800" dirty="0">
                <a:latin typeface="Fixel Display Regular" pitchFamily="50" charset="-52"/>
              </a:rPr>
              <a:t>для дітей з інвалідністю, хвороби, несприйняття в нових громадах. Самотні матері залишаються наодинці з дітьми, не маючи змоги працювати – їм потрібна наша підтримка.</a:t>
            </a: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FBCB2A23-464A-4360-A474-DC127768D83D}"/>
              </a:ext>
            </a:extLst>
          </p:cNvPr>
          <p:cNvSpPr/>
          <p:nvPr/>
        </p:nvSpPr>
        <p:spPr>
          <a:xfrm>
            <a:off x="653526" y="243840"/>
            <a:ext cx="4998720" cy="63703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32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ADAF606B-AFFC-4020-8F1C-3F52B2493505}"/>
              </a:ext>
            </a:extLst>
          </p:cNvPr>
          <p:cNvSpPr/>
          <p:nvPr/>
        </p:nvSpPr>
        <p:spPr>
          <a:xfrm>
            <a:off x="660394" y="3957170"/>
            <a:ext cx="49987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 Black" pitchFamily="50" charset="-52"/>
              </a:rPr>
              <a:t>організовано </a:t>
            </a:r>
            <a:r>
              <a:rPr lang="uk-UA" sz="6000" dirty="0">
                <a:solidFill>
                  <a:srgbClr val="FFC000"/>
                </a:solidFill>
                <a:latin typeface="Fixel Display Black" pitchFamily="50" charset="-52"/>
                <a:ea typeface="Fixel Display 20240404 Black" pitchFamily="50" charset="-52"/>
              </a:rPr>
              <a:t>250</a:t>
            </a:r>
            <a:r>
              <a:rPr lang="uk-UA" dirty="0">
                <a:solidFill>
                  <a:srgbClr val="FFC000"/>
                </a:solidFill>
                <a:latin typeface="Fixel Display Regular" pitchFamily="50" charset="-52"/>
                <a:ea typeface="Fixel Display 20240404 Black" pitchFamily="50" charset="-52"/>
              </a:rPr>
              <a:t> </a:t>
            </a:r>
            <a:r>
              <a:rPr lang="uk-UA" dirty="0">
                <a:latin typeface="Fixel Display Regular" pitchFamily="50" charset="-52"/>
                <a:ea typeface="Fixel Display 20240404 Black" pitchFamily="50" charset="-52"/>
              </a:rPr>
              <a:t>занять</a:t>
            </a:r>
            <a:r>
              <a:rPr lang="uk-UA" dirty="0">
                <a:solidFill>
                  <a:srgbClr val="FFC000"/>
                </a:solidFill>
                <a:latin typeface="Fixel Display Regular" pitchFamily="50" charset="-52"/>
                <a:ea typeface="Fixel Display 20240404 Black" pitchFamily="50" charset="-52"/>
              </a:rPr>
              <a:t> </a:t>
            </a:r>
          </a:p>
        </p:txBody>
      </p:sp>
      <p:sp>
        <p:nvSpPr>
          <p:cNvPr id="26" name="Місце для вмісту 2">
            <a:extLst>
              <a:ext uri="{FF2B5EF4-FFF2-40B4-BE49-F238E27FC236}">
                <a16:creationId xmlns:a16="http://schemas.microsoft.com/office/drawing/2014/main" id="{A9EAC441-5394-4DF5-8ACE-BDDE94267570}"/>
              </a:ext>
            </a:extLst>
          </p:cNvPr>
          <p:cNvSpPr txBox="1">
            <a:spLocks/>
          </p:cNvSpPr>
          <p:nvPr/>
        </p:nvSpPr>
        <p:spPr>
          <a:xfrm>
            <a:off x="653525" y="3546386"/>
            <a:ext cx="4998719" cy="390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400" dirty="0">
                <a:latin typeface="Fixel Display Regular" pitchFamily="50" charset="-52"/>
              </a:rPr>
              <a:t>Психосоціальні заняття</a:t>
            </a:r>
            <a:endParaRPr lang="ru-UA" sz="2400" dirty="0">
              <a:latin typeface="Fixel Display Regular" pitchFamily="50" charset="-52"/>
            </a:endParaRP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FEF76D17-BB3D-42B0-A96C-76BEC0504F7D}"/>
              </a:ext>
            </a:extLst>
          </p:cNvPr>
          <p:cNvSpPr/>
          <p:nvPr/>
        </p:nvSpPr>
        <p:spPr>
          <a:xfrm>
            <a:off x="646657" y="4993380"/>
            <a:ext cx="5005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Fixel Display Regular" pitchFamily="50" charset="-52"/>
              </a:rPr>
              <a:t>д</a:t>
            </a:r>
            <a:r>
              <a:rPr lang="uk-UA" sz="1800" dirty="0">
                <a:latin typeface="Fixel Display Regular" pitchFamily="50" charset="-52"/>
              </a:rPr>
              <a:t>ля  </a:t>
            </a:r>
            <a:r>
              <a:rPr lang="uk-UA" sz="60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3.000 </a:t>
            </a:r>
            <a:r>
              <a:rPr lang="uk-UA" dirty="0">
                <a:latin typeface="Fixel Display Regular" pitchFamily="50" charset="-52"/>
              </a:rPr>
              <a:t>дітей</a:t>
            </a:r>
            <a:endParaRPr lang="uk-UA" sz="7200" dirty="0">
              <a:solidFill>
                <a:srgbClr val="47A46F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pic>
        <p:nvPicPr>
          <p:cNvPr id="3078" name="Picture 6" descr="Возможно, это изображение 11 человек, люди учатся, стол и игрушка">
            <a:extLst>
              <a:ext uri="{FF2B5EF4-FFF2-40B4-BE49-F238E27FC236}">
                <a16:creationId xmlns:a16="http://schemas.microsoft.com/office/drawing/2014/main" id="{94CC1C84-E878-4F26-B35C-2662A9033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7" b="11564"/>
          <a:stretch/>
        </p:blipFill>
        <p:spPr bwMode="auto">
          <a:xfrm>
            <a:off x="827742" y="450448"/>
            <a:ext cx="4643418" cy="29159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48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FF1CC31D-C608-489B-A8F8-5AE487928C7F}"/>
              </a:ext>
            </a:extLst>
          </p:cNvPr>
          <p:cNvSpPr/>
          <p:nvPr/>
        </p:nvSpPr>
        <p:spPr>
          <a:xfrm>
            <a:off x="0" y="0"/>
            <a:ext cx="3952240" cy="6857999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196210E0-CED9-4A92-B02D-25765228E53A}"/>
              </a:ext>
            </a:extLst>
          </p:cNvPr>
          <p:cNvSpPr/>
          <p:nvPr/>
        </p:nvSpPr>
        <p:spPr>
          <a:xfrm>
            <a:off x="4381543" y="2021258"/>
            <a:ext cx="1483023" cy="439838"/>
          </a:xfrm>
          <a:prstGeom prst="rect">
            <a:avLst/>
          </a:prstGeom>
          <a:solidFill>
            <a:srgbClr val="9BA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" pitchFamily="50" charset="-52"/>
              </a:rPr>
              <a:t>1200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14C9FA8-C464-4A82-8F5A-1BE1845A959E}"/>
              </a:ext>
            </a:extLst>
          </p:cNvPr>
          <p:cNvSpPr/>
          <p:nvPr/>
        </p:nvSpPr>
        <p:spPr>
          <a:xfrm>
            <a:off x="923186" y="1943021"/>
            <a:ext cx="2257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Fixel Text Black" pitchFamily="50" charset="-52"/>
                <a:ea typeface="Fixel Display 20240404 Black" pitchFamily="50" charset="-52"/>
              </a:rPr>
              <a:t>Харківська</a:t>
            </a:r>
            <a:r>
              <a:rPr lang="ru-RU" sz="2800" dirty="0">
                <a:solidFill>
                  <a:schemeClr val="bg1"/>
                </a:solidFill>
                <a:latin typeface="Fixel Text Black" pitchFamily="50" charset="-52"/>
                <a:ea typeface="Fixel Display 20240404 Black" pitchFamily="50" charset="-52"/>
              </a:rPr>
              <a:t> </a:t>
            </a:r>
            <a:endParaRPr lang="uk-UA" sz="3600" dirty="0">
              <a:solidFill>
                <a:schemeClr val="bg1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EFF97B5-D1AA-4C52-9CC0-31B9B6FD7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5695" y="11386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id="{2D306657-C717-427F-AB72-940DCF6AE2FB}"/>
              </a:ext>
            </a:extLst>
          </p:cNvPr>
          <p:cNvSpPr/>
          <p:nvPr/>
        </p:nvSpPr>
        <p:spPr>
          <a:xfrm>
            <a:off x="923186" y="2664594"/>
            <a:ext cx="2257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Fixel Text Black" pitchFamily="50" charset="-52"/>
                <a:ea typeface="Fixel Display 20240404 Black" pitchFamily="50" charset="-52"/>
              </a:rPr>
              <a:t>Київська</a:t>
            </a:r>
            <a:endParaRPr lang="uk-UA" sz="3600" dirty="0">
              <a:solidFill>
                <a:schemeClr val="bg1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E8C4F0D4-A6E1-46C7-AC67-63864D11BD1A}"/>
              </a:ext>
            </a:extLst>
          </p:cNvPr>
          <p:cNvSpPr/>
          <p:nvPr/>
        </p:nvSpPr>
        <p:spPr>
          <a:xfrm>
            <a:off x="930388" y="3386167"/>
            <a:ext cx="26630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Fixel Text Black" pitchFamily="50" charset="-52"/>
                <a:ea typeface="Fixel Display 20240404 Black" pitchFamily="50" charset="-52"/>
              </a:rPr>
              <a:t>Чернігівська</a:t>
            </a:r>
            <a:endParaRPr lang="uk-UA" sz="3600" dirty="0">
              <a:solidFill>
                <a:schemeClr val="bg1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id="{A6747820-97C1-4BEA-90C6-34B41D3F27B3}"/>
              </a:ext>
            </a:extLst>
          </p:cNvPr>
          <p:cNvSpPr/>
          <p:nvPr/>
        </p:nvSpPr>
        <p:spPr>
          <a:xfrm>
            <a:off x="930388" y="4107740"/>
            <a:ext cx="2257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Fixel Text Black" pitchFamily="50" charset="-52"/>
                <a:ea typeface="Fixel Display 20240404 Black" pitchFamily="50" charset="-52"/>
              </a:rPr>
              <a:t>Сумська</a:t>
            </a:r>
            <a:endParaRPr lang="uk-UA" sz="3600" dirty="0">
              <a:solidFill>
                <a:schemeClr val="bg1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BE9A8CEC-2A7F-476B-952C-8231B9E63619}"/>
              </a:ext>
            </a:extLst>
          </p:cNvPr>
          <p:cNvSpPr/>
          <p:nvPr/>
        </p:nvSpPr>
        <p:spPr>
          <a:xfrm>
            <a:off x="930388" y="5801590"/>
            <a:ext cx="2257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solidFill>
                  <a:schemeClr val="bg1"/>
                </a:solidFill>
                <a:latin typeface="Fixel Text Black" pitchFamily="50" charset="-52"/>
                <a:ea typeface="Fixel Display 20240404 Black" pitchFamily="50" charset="-52"/>
              </a:rPr>
              <a:t>Всього</a:t>
            </a:r>
            <a:r>
              <a:rPr lang="ru-RU" sz="2800" dirty="0">
                <a:solidFill>
                  <a:schemeClr val="bg1"/>
                </a:solidFill>
                <a:latin typeface="Fixel Text Black" pitchFamily="50" charset="-52"/>
                <a:ea typeface="Fixel Display 20240404 Black" pitchFamily="50" charset="-52"/>
              </a:rPr>
              <a:t>:</a:t>
            </a:r>
            <a:endParaRPr lang="uk-UA" sz="3600" dirty="0">
              <a:solidFill>
                <a:schemeClr val="bg1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16" name="Місце для вмісту 2">
            <a:extLst>
              <a:ext uri="{FF2B5EF4-FFF2-40B4-BE49-F238E27FC236}">
                <a16:creationId xmlns:a16="http://schemas.microsoft.com/office/drawing/2014/main" id="{6468CE1D-FB6B-428B-9E28-DFA60617B06C}"/>
              </a:ext>
            </a:extLst>
          </p:cNvPr>
          <p:cNvSpPr txBox="1">
            <a:spLocks/>
          </p:cNvSpPr>
          <p:nvPr/>
        </p:nvSpPr>
        <p:spPr>
          <a:xfrm>
            <a:off x="4381540" y="935447"/>
            <a:ext cx="1483023" cy="4064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400" dirty="0">
                <a:latin typeface="Fixel Display SemiBold" pitchFamily="50" charset="-52"/>
              </a:rPr>
              <a:t>Ковдри</a:t>
            </a:r>
            <a:endParaRPr lang="ru-UA" sz="2400" dirty="0">
              <a:latin typeface="Fixel Display SemiBold" pitchFamily="50" charset="-52"/>
            </a:endParaRPr>
          </a:p>
        </p:txBody>
      </p:sp>
      <p:sp>
        <p:nvSpPr>
          <p:cNvPr id="17" name="Місце для вмісту 2">
            <a:extLst>
              <a:ext uri="{FF2B5EF4-FFF2-40B4-BE49-F238E27FC236}">
                <a16:creationId xmlns:a16="http://schemas.microsoft.com/office/drawing/2014/main" id="{E47891AB-E098-4143-B091-F9A652F22FC3}"/>
              </a:ext>
            </a:extLst>
          </p:cNvPr>
          <p:cNvSpPr txBox="1">
            <a:spLocks/>
          </p:cNvSpPr>
          <p:nvPr/>
        </p:nvSpPr>
        <p:spPr>
          <a:xfrm>
            <a:off x="6677828" y="799476"/>
            <a:ext cx="1640841" cy="678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400" dirty="0">
                <a:latin typeface="Fixel Display SemiBold" pitchFamily="50" charset="-52"/>
              </a:rPr>
              <a:t>Гігієнічні набори</a:t>
            </a:r>
            <a:endParaRPr lang="ru-UA" sz="2400" dirty="0">
              <a:latin typeface="Fixel Display SemiBold" pitchFamily="50" charset="-52"/>
            </a:endParaRPr>
          </a:p>
        </p:txBody>
      </p:sp>
      <p:sp>
        <p:nvSpPr>
          <p:cNvPr id="18" name="Місце для вмісту 2">
            <a:extLst>
              <a:ext uri="{FF2B5EF4-FFF2-40B4-BE49-F238E27FC236}">
                <a16:creationId xmlns:a16="http://schemas.microsoft.com/office/drawing/2014/main" id="{705DB34C-7448-4CEF-A251-D2321B5B8889}"/>
              </a:ext>
            </a:extLst>
          </p:cNvPr>
          <p:cNvSpPr txBox="1">
            <a:spLocks/>
          </p:cNvSpPr>
          <p:nvPr/>
        </p:nvSpPr>
        <p:spPr>
          <a:xfrm>
            <a:off x="8886261" y="799476"/>
            <a:ext cx="1974368" cy="6887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2400" dirty="0">
                <a:latin typeface="Fixel Display SemiBold" pitchFamily="50" charset="-52"/>
              </a:rPr>
              <a:t>Продуктові набори</a:t>
            </a:r>
            <a:endParaRPr lang="ru-UA" sz="2400" dirty="0">
              <a:latin typeface="Fixel Display SemiBold" pitchFamily="50" charset="-52"/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4E72D205-731B-47EE-A751-BA129ED18AD3}"/>
              </a:ext>
            </a:extLst>
          </p:cNvPr>
          <p:cNvSpPr/>
          <p:nvPr/>
        </p:nvSpPr>
        <p:spPr>
          <a:xfrm>
            <a:off x="4381542" y="2732736"/>
            <a:ext cx="1483023" cy="439838"/>
          </a:xfrm>
          <a:prstGeom prst="rect">
            <a:avLst/>
          </a:prstGeom>
          <a:solidFill>
            <a:srgbClr val="9BA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ixel Display Regular" pitchFamily="50" charset="-52"/>
                <a:ea typeface="Fixel Display 20240404" pitchFamily="50" charset="-52"/>
              </a:rPr>
              <a:t>420</a:t>
            </a:r>
            <a:endParaRPr lang="uk-UA" dirty="0">
              <a:latin typeface="Fixel Display Regular" pitchFamily="50" charset="-52"/>
              <a:ea typeface="Fixel Display 20240404" pitchFamily="50" charset="-52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3D5026B3-87CF-400F-A32E-0859AA9D351E}"/>
              </a:ext>
            </a:extLst>
          </p:cNvPr>
          <p:cNvSpPr/>
          <p:nvPr/>
        </p:nvSpPr>
        <p:spPr>
          <a:xfrm>
            <a:off x="4381542" y="3454374"/>
            <a:ext cx="1483023" cy="439838"/>
          </a:xfrm>
          <a:prstGeom prst="rect">
            <a:avLst/>
          </a:prstGeom>
          <a:solidFill>
            <a:srgbClr val="9BA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" pitchFamily="50" charset="-52"/>
              </a:rPr>
              <a:t>840</a:t>
            </a:r>
            <a:endParaRPr lang="en-US" dirty="0">
              <a:latin typeface="Fixel Display Regular" pitchFamily="50" charset="-52"/>
              <a:ea typeface="Fixel Display 20240404" pitchFamily="50" charset="-52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E67B19C8-5AB8-4577-BA0F-90A4BF4DCB69}"/>
              </a:ext>
            </a:extLst>
          </p:cNvPr>
          <p:cNvSpPr/>
          <p:nvPr/>
        </p:nvSpPr>
        <p:spPr>
          <a:xfrm>
            <a:off x="4381542" y="4176012"/>
            <a:ext cx="1483023" cy="439838"/>
          </a:xfrm>
          <a:prstGeom prst="rect">
            <a:avLst/>
          </a:prstGeom>
          <a:solidFill>
            <a:srgbClr val="9BA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Fixel Display Regular" pitchFamily="50" charset="-52"/>
                <a:ea typeface="Fixel Display 20240404" pitchFamily="50" charset="-52"/>
              </a:rPr>
              <a:t>20</a:t>
            </a:r>
            <a:r>
              <a:rPr lang="uk-UA" b="1" dirty="0">
                <a:latin typeface="Fixel Display Regular" pitchFamily="50" charset="-52"/>
                <a:ea typeface="Fixel Display 20240404" pitchFamily="50" charset="-52"/>
              </a:rPr>
              <a:t>00</a:t>
            </a:r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1297E027-E3CD-4082-A1CC-865F21B11AD9}"/>
              </a:ext>
            </a:extLst>
          </p:cNvPr>
          <p:cNvSpPr/>
          <p:nvPr/>
        </p:nvSpPr>
        <p:spPr>
          <a:xfrm>
            <a:off x="4381541" y="5869927"/>
            <a:ext cx="1483023" cy="439838"/>
          </a:xfrm>
          <a:prstGeom prst="rect">
            <a:avLst/>
          </a:prstGeom>
          <a:solidFill>
            <a:srgbClr val="9BA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ixel Display Regular" pitchFamily="50" charset="-52"/>
                <a:ea typeface="Fixel Display 20240404" pitchFamily="50" charset="-52"/>
              </a:rPr>
              <a:t>4</a:t>
            </a:r>
            <a:r>
              <a:rPr lang="uk-UA" dirty="0">
                <a:latin typeface="Fixel Display Regular" pitchFamily="50" charset="-52"/>
                <a:ea typeface="Fixel Display 20240404" pitchFamily="50" charset="-52"/>
              </a:rPr>
              <a:t>460</a:t>
            </a:r>
          </a:p>
        </p:txBody>
      </p:sp>
      <p:sp>
        <p:nvSpPr>
          <p:cNvPr id="23" name="Прямокутник 22">
            <a:extLst>
              <a:ext uri="{FF2B5EF4-FFF2-40B4-BE49-F238E27FC236}">
                <a16:creationId xmlns:a16="http://schemas.microsoft.com/office/drawing/2014/main" id="{D8EFC160-09CB-457A-8D8E-A4840A507FBF}"/>
              </a:ext>
            </a:extLst>
          </p:cNvPr>
          <p:cNvSpPr/>
          <p:nvPr/>
        </p:nvSpPr>
        <p:spPr>
          <a:xfrm>
            <a:off x="6756740" y="2021258"/>
            <a:ext cx="1483023" cy="4398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" pitchFamily="50" charset="-52"/>
              </a:rPr>
              <a:t>1100</a:t>
            </a:r>
          </a:p>
        </p:txBody>
      </p:sp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13A0C312-AE14-4171-977E-369916E9A534}"/>
              </a:ext>
            </a:extLst>
          </p:cNvPr>
          <p:cNvSpPr/>
          <p:nvPr/>
        </p:nvSpPr>
        <p:spPr>
          <a:xfrm>
            <a:off x="6756739" y="2732736"/>
            <a:ext cx="1483023" cy="4398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" pitchFamily="50" charset="-52"/>
              </a:rPr>
              <a:t>650</a:t>
            </a:r>
          </a:p>
        </p:txBody>
      </p:sp>
      <p:sp>
        <p:nvSpPr>
          <p:cNvPr id="25" name="Прямокутник 24">
            <a:extLst>
              <a:ext uri="{FF2B5EF4-FFF2-40B4-BE49-F238E27FC236}">
                <a16:creationId xmlns:a16="http://schemas.microsoft.com/office/drawing/2014/main" id="{5E2CB824-F877-418F-AAAC-3F82013A61E5}"/>
              </a:ext>
            </a:extLst>
          </p:cNvPr>
          <p:cNvSpPr/>
          <p:nvPr/>
        </p:nvSpPr>
        <p:spPr>
          <a:xfrm>
            <a:off x="6756739" y="3454374"/>
            <a:ext cx="1483023" cy="4398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" pitchFamily="50" charset="-52"/>
              </a:rPr>
              <a:t>950</a:t>
            </a:r>
            <a:endParaRPr lang="en-US" dirty="0">
              <a:latin typeface="Fixel Display Regular" pitchFamily="50" charset="-52"/>
              <a:ea typeface="Fixel Display 20240404" pitchFamily="50" charset="-52"/>
            </a:endParaRPr>
          </a:p>
        </p:txBody>
      </p:sp>
      <p:sp>
        <p:nvSpPr>
          <p:cNvPr id="27" name="Прямокутник 26">
            <a:extLst>
              <a:ext uri="{FF2B5EF4-FFF2-40B4-BE49-F238E27FC236}">
                <a16:creationId xmlns:a16="http://schemas.microsoft.com/office/drawing/2014/main" id="{1F7A27E5-20DF-428C-869A-81A003F7DDF2}"/>
              </a:ext>
            </a:extLst>
          </p:cNvPr>
          <p:cNvSpPr/>
          <p:nvPr/>
        </p:nvSpPr>
        <p:spPr>
          <a:xfrm>
            <a:off x="6756738" y="5869927"/>
            <a:ext cx="1483023" cy="43983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" pitchFamily="50" charset="-52"/>
              </a:rPr>
              <a:t>2700</a:t>
            </a: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F7E4C21D-01B2-4688-A141-5E1184768362}"/>
              </a:ext>
            </a:extLst>
          </p:cNvPr>
          <p:cNvSpPr/>
          <p:nvPr/>
        </p:nvSpPr>
        <p:spPr>
          <a:xfrm>
            <a:off x="9131936" y="2019778"/>
            <a:ext cx="1483023" cy="439838"/>
          </a:xfrm>
          <a:prstGeom prst="rect">
            <a:avLst/>
          </a:prstGeom>
          <a:solidFill>
            <a:srgbClr val="47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Fixel Display Regular" pitchFamily="50" charset="-52"/>
                <a:ea typeface="Fixel Display 20240404" pitchFamily="50" charset="-52"/>
              </a:rPr>
              <a:t>1</a:t>
            </a:r>
            <a:r>
              <a:rPr lang="uk-UA" dirty="0">
                <a:latin typeface="Fixel Display Regular" pitchFamily="50" charset="-52"/>
                <a:ea typeface="Fixel Display 20240404" pitchFamily="50" charset="-52"/>
              </a:rPr>
              <a:t>400</a:t>
            </a: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60C855B1-F8DE-41FC-8B1F-E4CBDF879DCB}"/>
              </a:ext>
            </a:extLst>
          </p:cNvPr>
          <p:cNvSpPr/>
          <p:nvPr/>
        </p:nvSpPr>
        <p:spPr>
          <a:xfrm>
            <a:off x="9131935" y="2731256"/>
            <a:ext cx="1483023" cy="439838"/>
          </a:xfrm>
          <a:prstGeom prst="rect">
            <a:avLst/>
          </a:prstGeom>
          <a:solidFill>
            <a:srgbClr val="47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" pitchFamily="50" charset="-52"/>
              </a:rPr>
              <a:t>820</a:t>
            </a:r>
          </a:p>
        </p:txBody>
      </p:sp>
      <p:sp>
        <p:nvSpPr>
          <p:cNvPr id="35" name="Прямокутник 34">
            <a:extLst>
              <a:ext uri="{FF2B5EF4-FFF2-40B4-BE49-F238E27FC236}">
                <a16:creationId xmlns:a16="http://schemas.microsoft.com/office/drawing/2014/main" id="{1D4B8BBA-65C0-44E8-BA6C-31B68D9AB018}"/>
              </a:ext>
            </a:extLst>
          </p:cNvPr>
          <p:cNvSpPr/>
          <p:nvPr/>
        </p:nvSpPr>
        <p:spPr>
          <a:xfrm>
            <a:off x="9131935" y="3452894"/>
            <a:ext cx="1483023" cy="439838"/>
          </a:xfrm>
          <a:prstGeom prst="rect">
            <a:avLst/>
          </a:prstGeom>
          <a:solidFill>
            <a:srgbClr val="47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" pitchFamily="50" charset="-52"/>
              </a:rPr>
              <a:t>1100</a:t>
            </a:r>
            <a:endParaRPr lang="en-US" dirty="0">
              <a:latin typeface="Fixel Display Regular" pitchFamily="50" charset="-52"/>
              <a:ea typeface="Fixel Display 20240404" pitchFamily="50" charset="-52"/>
            </a:endParaRPr>
          </a:p>
        </p:txBody>
      </p:sp>
      <p:sp>
        <p:nvSpPr>
          <p:cNvPr id="37" name="Прямокутник 36">
            <a:extLst>
              <a:ext uri="{FF2B5EF4-FFF2-40B4-BE49-F238E27FC236}">
                <a16:creationId xmlns:a16="http://schemas.microsoft.com/office/drawing/2014/main" id="{83C74B43-61E4-45E5-9D5A-A95C5F033DD7}"/>
              </a:ext>
            </a:extLst>
          </p:cNvPr>
          <p:cNvSpPr/>
          <p:nvPr/>
        </p:nvSpPr>
        <p:spPr>
          <a:xfrm>
            <a:off x="9131934" y="5868447"/>
            <a:ext cx="1483023" cy="439838"/>
          </a:xfrm>
          <a:prstGeom prst="rect">
            <a:avLst/>
          </a:prstGeom>
          <a:solidFill>
            <a:srgbClr val="47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Fixel Display Regular" pitchFamily="50" charset="-52"/>
                <a:ea typeface="Fixel Display 20240404" pitchFamily="50" charset="-52"/>
              </a:rPr>
              <a:t>3320</a:t>
            </a:r>
          </a:p>
        </p:txBody>
      </p:sp>
    </p:spTree>
    <p:extLst>
      <p:ext uri="{BB962C8B-B14F-4D97-AF65-F5344CB8AC3E}">
        <p14:creationId xmlns:p14="http://schemas.microsoft.com/office/powerpoint/2010/main" val="1522710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93EB572-338E-49EB-821C-D96716ACBBD1}"/>
              </a:ext>
            </a:extLst>
          </p:cNvPr>
          <p:cNvSpPr/>
          <p:nvPr/>
        </p:nvSpPr>
        <p:spPr>
          <a:xfrm>
            <a:off x="0" y="0"/>
            <a:ext cx="699247" cy="1452282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849B99-4EC7-4CD0-B6F4-14253FE93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820" y="4099877"/>
            <a:ext cx="2211220" cy="21133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910861-D33D-49DE-AF62-42822A7303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767" y="1439340"/>
            <a:ext cx="2257924" cy="268664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D666BC5-3959-40AD-B1EB-124CA78935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56" y="3949772"/>
            <a:ext cx="2161629" cy="2266139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1E12CD54-D5E5-4C40-BF53-EE0E05E3B5E1}"/>
              </a:ext>
            </a:extLst>
          </p:cNvPr>
          <p:cNvSpPr/>
          <p:nvPr/>
        </p:nvSpPr>
        <p:spPr>
          <a:xfrm>
            <a:off x="6115848" y="1508019"/>
            <a:ext cx="15400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Київська</a:t>
            </a:r>
            <a:endParaRPr lang="ru-RU" sz="2400" dirty="0">
              <a:solidFill>
                <a:srgbClr val="47A46F"/>
              </a:solidFill>
              <a:latin typeface="Fixel Text Black" pitchFamily="50" charset="-52"/>
              <a:ea typeface="Fixel Display 20240404 Black" pitchFamily="50" charset="-52"/>
            </a:endParaRPr>
          </a:p>
          <a:p>
            <a:pPr algn="r"/>
            <a:r>
              <a:rPr lang="ru-RU" sz="24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область</a:t>
            </a:r>
            <a:endParaRPr lang="uk-UA" sz="3200" dirty="0">
              <a:solidFill>
                <a:srgbClr val="47A46F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C253ABB6-86E0-4235-A803-547D2BC37697}"/>
              </a:ext>
            </a:extLst>
          </p:cNvPr>
          <p:cNvSpPr/>
          <p:nvPr/>
        </p:nvSpPr>
        <p:spPr>
          <a:xfrm>
            <a:off x="0" y="6350169"/>
            <a:ext cx="12192000" cy="507832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2" name="Прямокутник 21">
            <a:extLst>
              <a:ext uri="{FF2B5EF4-FFF2-40B4-BE49-F238E27FC236}">
                <a16:creationId xmlns:a16="http://schemas.microsoft.com/office/drawing/2014/main" id="{805FCB5A-713A-48DB-B2A8-0A645F6A4494}"/>
              </a:ext>
            </a:extLst>
          </p:cNvPr>
          <p:cNvSpPr/>
          <p:nvPr/>
        </p:nvSpPr>
        <p:spPr>
          <a:xfrm>
            <a:off x="769853" y="218309"/>
            <a:ext cx="826169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6000" dirty="0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Створення осередків</a:t>
            </a:r>
            <a:endParaRPr lang="uk-UA" sz="7200" dirty="0">
              <a:solidFill>
                <a:srgbClr val="FFC000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CC30D1-97B4-48EF-9FEE-6645F13A6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331" y="2717986"/>
            <a:ext cx="410903" cy="410903"/>
          </a:xfrm>
          <a:prstGeom prst="rect">
            <a:avLst/>
          </a:prstGeom>
        </p:spPr>
      </p:pic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id="{791F8C15-8F9C-402B-A732-A8E82B46FB3A}"/>
              </a:ext>
            </a:extLst>
          </p:cNvPr>
          <p:cNvSpPr/>
          <p:nvPr/>
        </p:nvSpPr>
        <p:spPr>
          <a:xfrm>
            <a:off x="5959912" y="2791042"/>
            <a:ext cx="12765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м. </a:t>
            </a:r>
            <a:r>
              <a:rPr lang="ru-RU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Ірпінь</a:t>
            </a:r>
            <a:endParaRPr lang="uk-UA" sz="24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</p:txBody>
      </p:sp>
      <p:sp>
        <p:nvSpPr>
          <p:cNvPr id="17" name="Прямокутник 16">
            <a:extLst>
              <a:ext uri="{FF2B5EF4-FFF2-40B4-BE49-F238E27FC236}">
                <a16:creationId xmlns:a16="http://schemas.microsoft.com/office/drawing/2014/main" id="{1CB245A8-D32A-4CBA-BD69-180AB7EF8F64}"/>
              </a:ext>
            </a:extLst>
          </p:cNvPr>
          <p:cNvSpPr/>
          <p:nvPr/>
        </p:nvSpPr>
        <p:spPr>
          <a:xfrm>
            <a:off x="4614020" y="4631431"/>
            <a:ext cx="19863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Харківська</a:t>
            </a:r>
            <a:endParaRPr lang="ru-RU" sz="2400" dirty="0">
              <a:solidFill>
                <a:srgbClr val="47A46F"/>
              </a:solidFill>
              <a:latin typeface="Fixel Text Black" pitchFamily="50" charset="-52"/>
              <a:ea typeface="Fixel Display 20240404 Black" pitchFamily="50" charset="-52"/>
            </a:endParaRPr>
          </a:p>
          <a:p>
            <a:r>
              <a:rPr lang="ru-RU" sz="24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область</a:t>
            </a:r>
            <a:endParaRPr lang="uk-UA" sz="3200" dirty="0">
              <a:solidFill>
                <a:srgbClr val="47A46F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73706C1-60D1-4313-8DA7-6341F6E4A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93" y="4728198"/>
            <a:ext cx="484527" cy="484527"/>
          </a:xfrm>
          <a:prstGeom prst="rect">
            <a:avLst/>
          </a:prstGeom>
        </p:spPr>
      </p:pic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F88FAC34-7A69-4591-ABA1-69F065BCF928}"/>
              </a:ext>
            </a:extLst>
          </p:cNvPr>
          <p:cNvSpPr/>
          <p:nvPr/>
        </p:nvSpPr>
        <p:spPr>
          <a:xfrm>
            <a:off x="3295320" y="4868744"/>
            <a:ext cx="13761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м. </a:t>
            </a:r>
            <a:r>
              <a:rPr lang="ru-RU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Зміїв</a:t>
            </a:r>
            <a:endParaRPr lang="uk-UA" sz="24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</p:txBody>
      </p:sp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66FED2AE-480F-4763-B46C-229555E1AD27}"/>
              </a:ext>
            </a:extLst>
          </p:cNvPr>
          <p:cNvSpPr/>
          <p:nvPr/>
        </p:nvSpPr>
        <p:spPr>
          <a:xfrm>
            <a:off x="8841347" y="4743558"/>
            <a:ext cx="21686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Чернігівська</a:t>
            </a:r>
            <a:endParaRPr lang="ru-RU" sz="2400" dirty="0">
              <a:solidFill>
                <a:srgbClr val="47A46F"/>
              </a:solidFill>
              <a:latin typeface="Fixel Text Black" pitchFamily="50" charset="-52"/>
              <a:ea typeface="Fixel Display 20240404 Black" pitchFamily="50" charset="-52"/>
            </a:endParaRPr>
          </a:p>
          <a:p>
            <a:r>
              <a:rPr lang="ru-RU" sz="24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область</a:t>
            </a:r>
            <a:endParaRPr lang="uk-UA" sz="3200" dirty="0">
              <a:solidFill>
                <a:srgbClr val="47A46F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4263C0E-4EE5-406E-AAF1-2107105D3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624" y="4502478"/>
            <a:ext cx="410903" cy="410903"/>
          </a:xfrm>
          <a:prstGeom prst="rect">
            <a:avLst/>
          </a:prstGeom>
        </p:spPr>
      </p:pic>
      <p:sp>
        <p:nvSpPr>
          <p:cNvPr id="24" name="Прямокутник 23">
            <a:extLst>
              <a:ext uri="{FF2B5EF4-FFF2-40B4-BE49-F238E27FC236}">
                <a16:creationId xmlns:a16="http://schemas.microsoft.com/office/drawing/2014/main" id="{275A3541-7A16-4120-863B-BAF1DC213433}"/>
              </a:ext>
            </a:extLst>
          </p:cNvPr>
          <p:cNvSpPr/>
          <p:nvPr/>
        </p:nvSpPr>
        <p:spPr>
          <a:xfrm>
            <a:off x="7114953" y="4913381"/>
            <a:ext cx="17263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м. Новгород-</a:t>
            </a:r>
            <a:r>
              <a:rPr lang="ru-RU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Сіверський</a:t>
            </a:r>
            <a:endParaRPr lang="uk-UA" sz="24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F50A054-B4D6-4486-A04B-C30347350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14" y="1224742"/>
            <a:ext cx="2312214" cy="3132599"/>
          </a:xfrm>
          <a:prstGeom prst="rect">
            <a:avLst/>
          </a:prstGeom>
        </p:spPr>
      </p:pic>
      <p:sp>
        <p:nvSpPr>
          <p:cNvPr id="26" name="Прямокутник 25">
            <a:extLst>
              <a:ext uri="{FF2B5EF4-FFF2-40B4-BE49-F238E27FC236}">
                <a16:creationId xmlns:a16="http://schemas.microsoft.com/office/drawing/2014/main" id="{A338B86D-F161-4056-BEAD-1F48E2634FB6}"/>
              </a:ext>
            </a:extLst>
          </p:cNvPr>
          <p:cNvSpPr/>
          <p:nvPr/>
        </p:nvSpPr>
        <p:spPr>
          <a:xfrm>
            <a:off x="2635697" y="1381197"/>
            <a:ext cx="2162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Івано-Франківська</a:t>
            </a:r>
            <a:r>
              <a:rPr lang="ru-RU" sz="24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 </a:t>
            </a:r>
          </a:p>
          <a:p>
            <a:r>
              <a:rPr lang="ru-RU" sz="24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область</a:t>
            </a:r>
            <a:endParaRPr lang="uk-UA" sz="3200" dirty="0">
              <a:solidFill>
                <a:srgbClr val="47A46F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B8ABF71-DEE9-4A16-A667-0AF422CBF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77" y="2382312"/>
            <a:ext cx="410903" cy="410903"/>
          </a:xfrm>
          <a:prstGeom prst="rect">
            <a:avLst/>
          </a:prstGeom>
        </p:spPr>
      </p:pic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2E3AA8C3-D943-4DBA-8A90-B5D04D419915}"/>
              </a:ext>
            </a:extLst>
          </p:cNvPr>
          <p:cNvSpPr/>
          <p:nvPr/>
        </p:nvSpPr>
        <p:spPr>
          <a:xfrm>
            <a:off x="1773597" y="2643244"/>
            <a:ext cx="141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м. </a:t>
            </a:r>
            <a:r>
              <a:rPr lang="ru-RU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Яремче</a:t>
            </a:r>
            <a:endParaRPr lang="uk-UA" sz="24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707201-D2F0-42AC-8D66-88FCDEB5E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836" y="1578081"/>
            <a:ext cx="2861978" cy="2266140"/>
          </a:xfrm>
          <a:prstGeom prst="rect">
            <a:avLst/>
          </a:prstGeom>
        </p:spPr>
      </p:pic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CADAEB3A-CD08-4CEB-B2E6-C47159573219}"/>
              </a:ext>
            </a:extLst>
          </p:cNvPr>
          <p:cNvSpPr/>
          <p:nvPr/>
        </p:nvSpPr>
        <p:spPr>
          <a:xfrm>
            <a:off x="9444003" y="1508018"/>
            <a:ext cx="2312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Закарпатська</a:t>
            </a:r>
            <a:endParaRPr lang="ru-RU" sz="2400" dirty="0">
              <a:solidFill>
                <a:srgbClr val="47A46F"/>
              </a:solidFill>
              <a:latin typeface="Fixel Text Black" pitchFamily="50" charset="-52"/>
              <a:ea typeface="Fixel Display 20240404 Black" pitchFamily="50" charset="-52"/>
            </a:endParaRPr>
          </a:p>
          <a:p>
            <a:r>
              <a:rPr lang="ru-RU" sz="2400" dirty="0">
                <a:solidFill>
                  <a:srgbClr val="47A46F"/>
                </a:solidFill>
                <a:latin typeface="Fixel Text Black" pitchFamily="50" charset="-52"/>
                <a:ea typeface="Fixel Display 20240404 Black" pitchFamily="50" charset="-52"/>
              </a:rPr>
              <a:t>область</a:t>
            </a:r>
            <a:endParaRPr lang="uk-UA" sz="3200" dirty="0">
              <a:solidFill>
                <a:srgbClr val="47A46F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25EDCA4-3D4F-4307-ACAD-EDD0C4C03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706" y="2516136"/>
            <a:ext cx="410903" cy="410903"/>
          </a:xfrm>
          <a:prstGeom prst="rect">
            <a:avLst/>
          </a:prstGeom>
        </p:spPr>
      </p:pic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2D8089A0-CFEF-4DFE-BCE8-173DE558BCD1}"/>
              </a:ext>
            </a:extLst>
          </p:cNvPr>
          <p:cNvSpPr/>
          <p:nvPr/>
        </p:nvSpPr>
        <p:spPr>
          <a:xfrm>
            <a:off x="9031544" y="2903924"/>
            <a:ext cx="1528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м. Ужгород</a:t>
            </a:r>
            <a:endParaRPr lang="uk-UA" sz="24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31284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id="{FF1CC31D-C608-489B-A8F8-5AE487928C7F}"/>
              </a:ext>
            </a:extLst>
          </p:cNvPr>
          <p:cNvSpPr/>
          <p:nvPr/>
        </p:nvSpPr>
        <p:spPr>
          <a:xfrm>
            <a:off x="0" y="0"/>
            <a:ext cx="3757111" cy="6858000"/>
          </a:xfrm>
          <a:prstGeom prst="rect">
            <a:avLst/>
          </a:prstGeom>
          <a:solidFill>
            <a:srgbClr val="0032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14C9FA8-C464-4A82-8F5A-1BE1845A959E}"/>
              </a:ext>
            </a:extLst>
          </p:cNvPr>
          <p:cNvSpPr/>
          <p:nvPr/>
        </p:nvSpPr>
        <p:spPr>
          <a:xfrm>
            <a:off x="347224" y="1747854"/>
            <a:ext cx="2940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Покращення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захисту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дітей</a:t>
            </a:r>
            <a:endParaRPr lang="ru-RU" sz="16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  <a:p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у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надзвичайних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ситуаціях</a:t>
            </a:r>
            <a:endParaRPr lang="uk-UA" sz="20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EFF97B5-D1AA-4C52-9CC0-31B9B6FD7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45695" y="113866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sp>
        <p:nvSpPr>
          <p:cNvPr id="18" name="Місце для вмісту 2">
            <a:extLst>
              <a:ext uri="{FF2B5EF4-FFF2-40B4-BE49-F238E27FC236}">
                <a16:creationId xmlns:a16="http://schemas.microsoft.com/office/drawing/2014/main" id="{705DB34C-7448-4CEF-A251-D2321B5B8889}"/>
              </a:ext>
            </a:extLst>
          </p:cNvPr>
          <p:cNvSpPr txBox="1">
            <a:spLocks/>
          </p:cNvSpPr>
          <p:nvPr/>
        </p:nvSpPr>
        <p:spPr>
          <a:xfrm>
            <a:off x="4484664" y="1194604"/>
            <a:ext cx="1533700" cy="334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1800" dirty="0">
                <a:latin typeface="Fixel Display Bold" pitchFamily="50" charset="-52"/>
              </a:rPr>
              <a:t>Сума (грн)</a:t>
            </a:r>
            <a:endParaRPr lang="ru-UA" sz="1800" dirty="0">
              <a:latin typeface="Fixel Display Bold" pitchFamily="50" charset="-52"/>
            </a:endParaRPr>
          </a:p>
        </p:txBody>
      </p:sp>
      <p:sp>
        <p:nvSpPr>
          <p:cNvPr id="33" name="Прямокутник 32">
            <a:extLst>
              <a:ext uri="{FF2B5EF4-FFF2-40B4-BE49-F238E27FC236}">
                <a16:creationId xmlns:a16="http://schemas.microsoft.com/office/drawing/2014/main" id="{F7E4C21D-01B2-4688-A141-5E1184768362}"/>
              </a:ext>
            </a:extLst>
          </p:cNvPr>
          <p:cNvSpPr/>
          <p:nvPr/>
        </p:nvSpPr>
        <p:spPr>
          <a:xfrm>
            <a:off x="4342223" y="1813390"/>
            <a:ext cx="1871965" cy="439838"/>
          </a:xfrm>
          <a:prstGeom prst="rect">
            <a:avLst/>
          </a:prstGeom>
          <a:solidFill>
            <a:srgbClr val="47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Fixel Display Regular" pitchFamily="50" charset="-52"/>
                <a:ea typeface="Fixel Display 20240404" pitchFamily="50" charset="-52"/>
              </a:rPr>
              <a:t>62 321 666, 30</a:t>
            </a:r>
          </a:p>
        </p:txBody>
      </p:sp>
      <p:sp>
        <p:nvSpPr>
          <p:cNvPr id="28" name="Прямокутник 27">
            <a:extLst>
              <a:ext uri="{FF2B5EF4-FFF2-40B4-BE49-F238E27FC236}">
                <a16:creationId xmlns:a16="http://schemas.microsoft.com/office/drawing/2014/main" id="{EA8680A6-4ABE-4180-A3F1-674680BF61F2}"/>
              </a:ext>
            </a:extLst>
          </p:cNvPr>
          <p:cNvSpPr/>
          <p:nvPr/>
        </p:nvSpPr>
        <p:spPr>
          <a:xfrm>
            <a:off x="4342223" y="2719630"/>
            <a:ext cx="1871965" cy="439838"/>
          </a:xfrm>
          <a:prstGeom prst="rect">
            <a:avLst/>
          </a:prstGeom>
          <a:solidFill>
            <a:srgbClr val="47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Fixel Display Regular" pitchFamily="50" charset="-52"/>
                <a:ea typeface="Fixel Display 20240404" pitchFamily="50" charset="-52"/>
              </a:rPr>
              <a:t>14 625 385, 46</a:t>
            </a:r>
          </a:p>
        </p:txBody>
      </p:sp>
      <p:sp>
        <p:nvSpPr>
          <p:cNvPr id="29" name="Прямокутник 28">
            <a:extLst>
              <a:ext uri="{FF2B5EF4-FFF2-40B4-BE49-F238E27FC236}">
                <a16:creationId xmlns:a16="http://schemas.microsoft.com/office/drawing/2014/main" id="{5D0A7C94-E382-45F6-A5F8-9A8E12B0AC96}"/>
              </a:ext>
            </a:extLst>
          </p:cNvPr>
          <p:cNvSpPr/>
          <p:nvPr/>
        </p:nvSpPr>
        <p:spPr>
          <a:xfrm>
            <a:off x="4342223" y="3573107"/>
            <a:ext cx="1871965" cy="439838"/>
          </a:xfrm>
          <a:prstGeom prst="rect">
            <a:avLst/>
          </a:prstGeom>
          <a:solidFill>
            <a:srgbClr val="47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Fixel Display Regular" pitchFamily="50" charset="-52"/>
                <a:ea typeface="Fixel Display 20240404" pitchFamily="50" charset="-52"/>
              </a:rPr>
              <a:t>987 066, 42</a:t>
            </a:r>
          </a:p>
        </p:txBody>
      </p:sp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id="{7AEC4B03-2815-49EF-BE09-158943880E01}"/>
              </a:ext>
            </a:extLst>
          </p:cNvPr>
          <p:cNvSpPr/>
          <p:nvPr/>
        </p:nvSpPr>
        <p:spPr>
          <a:xfrm>
            <a:off x="4342223" y="4466750"/>
            <a:ext cx="1871965" cy="439838"/>
          </a:xfrm>
          <a:prstGeom prst="rect">
            <a:avLst/>
          </a:prstGeom>
          <a:solidFill>
            <a:srgbClr val="47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Fixel Display Regular" pitchFamily="50" charset="-52"/>
                <a:ea typeface="Fixel Display 20240404" pitchFamily="50" charset="-52"/>
              </a:rPr>
              <a:t>23 078 482, 12</a:t>
            </a:r>
          </a:p>
        </p:txBody>
      </p:sp>
      <p:sp>
        <p:nvSpPr>
          <p:cNvPr id="31" name="Прямокутник 30">
            <a:extLst>
              <a:ext uri="{FF2B5EF4-FFF2-40B4-BE49-F238E27FC236}">
                <a16:creationId xmlns:a16="http://schemas.microsoft.com/office/drawing/2014/main" id="{98FD9B09-18F8-473E-BB8B-E80A16897007}"/>
              </a:ext>
            </a:extLst>
          </p:cNvPr>
          <p:cNvSpPr/>
          <p:nvPr/>
        </p:nvSpPr>
        <p:spPr>
          <a:xfrm>
            <a:off x="4342222" y="5145387"/>
            <a:ext cx="1871965" cy="439838"/>
          </a:xfrm>
          <a:prstGeom prst="rect">
            <a:avLst/>
          </a:prstGeom>
          <a:solidFill>
            <a:srgbClr val="47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Fixel Display Regular" pitchFamily="50" charset="-52"/>
                <a:ea typeface="Fixel Display 20240404" pitchFamily="50" charset="-52"/>
              </a:rPr>
              <a:t>3 831 793, 14</a:t>
            </a:r>
          </a:p>
        </p:txBody>
      </p:sp>
      <p:sp>
        <p:nvSpPr>
          <p:cNvPr id="32" name="Прямокутник 31">
            <a:extLst>
              <a:ext uri="{FF2B5EF4-FFF2-40B4-BE49-F238E27FC236}">
                <a16:creationId xmlns:a16="http://schemas.microsoft.com/office/drawing/2014/main" id="{9615A534-CFB0-4F86-B72C-36F0D0682892}"/>
              </a:ext>
            </a:extLst>
          </p:cNvPr>
          <p:cNvSpPr/>
          <p:nvPr/>
        </p:nvSpPr>
        <p:spPr>
          <a:xfrm>
            <a:off x="4342222" y="5944609"/>
            <a:ext cx="1871965" cy="439838"/>
          </a:xfrm>
          <a:prstGeom prst="rect">
            <a:avLst/>
          </a:prstGeom>
          <a:solidFill>
            <a:srgbClr val="47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Fixel Display Regular" pitchFamily="50" charset="-52"/>
                <a:ea typeface="Fixel Display 20240404" pitchFamily="50" charset="-52"/>
              </a:rPr>
              <a:t>45 398 693,00</a:t>
            </a:r>
          </a:p>
        </p:txBody>
      </p:sp>
      <p:sp>
        <p:nvSpPr>
          <p:cNvPr id="39" name="Прямокутник 38">
            <a:extLst>
              <a:ext uri="{FF2B5EF4-FFF2-40B4-BE49-F238E27FC236}">
                <a16:creationId xmlns:a16="http://schemas.microsoft.com/office/drawing/2014/main" id="{A9787F38-2971-45C0-8F46-387E6133E41A}"/>
              </a:ext>
            </a:extLst>
          </p:cNvPr>
          <p:cNvSpPr/>
          <p:nvPr/>
        </p:nvSpPr>
        <p:spPr>
          <a:xfrm>
            <a:off x="9672320" y="-9647"/>
            <a:ext cx="2519680" cy="6867647"/>
          </a:xfrm>
          <a:prstGeom prst="rect">
            <a:avLst/>
          </a:prstGeom>
          <a:solidFill>
            <a:srgbClr val="47A4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latin typeface="Fixel Display Bold" pitchFamily="50" charset="-52"/>
                <a:ea typeface="Fixel Display 20240404" pitchFamily="50" charset="-52"/>
              </a:rPr>
              <a:t>Разом: </a:t>
            </a:r>
            <a:r>
              <a:rPr lang="uk-UA" sz="2800" dirty="0">
                <a:latin typeface="Fixel Display Bold" pitchFamily="50" charset="-52"/>
                <a:ea typeface="Fixel Display 20240404" pitchFamily="50" charset="-52"/>
              </a:rPr>
              <a:t>150 243 086, 44</a:t>
            </a:r>
            <a:endParaRPr lang="uk-UA" sz="4800" dirty="0">
              <a:latin typeface="Fixel Display Bold" pitchFamily="50" charset="-52"/>
              <a:ea typeface="Fixel Display 20240404" pitchFamily="50" charset="-52"/>
            </a:endParaRPr>
          </a:p>
        </p:txBody>
      </p:sp>
      <p:sp>
        <p:nvSpPr>
          <p:cNvPr id="41" name="Прямокутник 40">
            <a:extLst>
              <a:ext uri="{FF2B5EF4-FFF2-40B4-BE49-F238E27FC236}">
                <a16:creationId xmlns:a16="http://schemas.microsoft.com/office/drawing/2014/main" id="{C8939837-40B2-47E2-8F43-454A33DBB0D3}"/>
              </a:ext>
            </a:extLst>
          </p:cNvPr>
          <p:cNvSpPr/>
          <p:nvPr/>
        </p:nvSpPr>
        <p:spPr>
          <a:xfrm>
            <a:off x="347225" y="2652126"/>
            <a:ext cx="29401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Створення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багато-функціональних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центрів</a:t>
            </a:r>
            <a:endParaRPr lang="uk-UA" sz="20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</p:txBody>
      </p:sp>
      <p:sp>
        <p:nvSpPr>
          <p:cNvPr id="42" name="Прямокутник 41">
            <a:extLst>
              <a:ext uri="{FF2B5EF4-FFF2-40B4-BE49-F238E27FC236}">
                <a16:creationId xmlns:a16="http://schemas.microsoft.com/office/drawing/2014/main" id="{BB0A4FBC-E1AD-4A7F-823E-9480176D306D}"/>
              </a:ext>
            </a:extLst>
          </p:cNvPr>
          <p:cNvSpPr/>
          <p:nvPr/>
        </p:nvSpPr>
        <p:spPr>
          <a:xfrm>
            <a:off x="347224" y="3373446"/>
            <a:ext cx="2940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Підтримка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благополуччя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дітей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надання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життєво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важливих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послуг</a:t>
            </a:r>
            <a:endParaRPr lang="uk-UA" sz="20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</p:txBody>
      </p:sp>
      <p:sp>
        <p:nvSpPr>
          <p:cNvPr id="43" name="Прямокутник 42">
            <a:extLst>
              <a:ext uri="{FF2B5EF4-FFF2-40B4-BE49-F238E27FC236}">
                <a16:creationId xmlns:a16="http://schemas.microsoft.com/office/drawing/2014/main" id="{629E8982-7456-456A-A346-07B4E468827F}"/>
              </a:ext>
            </a:extLst>
          </p:cNvPr>
          <p:cNvSpPr/>
          <p:nvPr/>
        </p:nvSpPr>
        <p:spPr>
          <a:xfrm>
            <a:off x="399783" y="4394282"/>
            <a:ext cx="2892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Пряма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фінансова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допомога</a:t>
            </a:r>
            <a:endParaRPr lang="uk-UA" sz="20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</p:txBody>
      </p:sp>
      <p:sp>
        <p:nvSpPr>
          <p:cNvPr id="44" name="Прямокутник 43">
            <a:extLst>
              <a:ext uri="{FF2B5EF4-FFF2-40B4-BE49-F238E27FC236}">
                <a16:creationId xmlns:a16="http://schemas.microsoft.com/office/drawing/2014/main" id="{8B9C57C3-E591-4CEB-B28E-BEDA239DE2E0}"/>
              </a:ext>
            </a:extLst>
          </p:cNvPr>
          <p:cNvSpPr/>
          <p:nvPr/>
        </p:nvSpPr>
        <p:spPr>
          <a:xfrm>
            <a:off x="347224" y="5081626"/>
            <a:ext cx="2940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Покращення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якості</a:t>
            </a:r>
            <a:endParaRPr lang="ru-RU" sz="16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  <a:p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життя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дітей</a:t>
            </a:r>
            <a:endParaRPr lang="uk-UA" sz="20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</p:txBody>
      </p:sp>
      <p:sp>
        <p:nvSpPr>
          <p:cNvPr id="45" name="Прямокутник 44">
            <a:extLst>
              <a:ext uri="{FF2B5EF4-FFF2-40B4-BE49-F238E27FC236}">
                <a16:creationId xmlns:a16="http://schemas.microsoft.com/office/drawing/2014/main" id="{4A3DE94C-3351-4084-A1C9-955D176EB68D}"/>
              </a:ext>
            </a:extLst>
          </p:cNvPr>
          <p:cNvSpPr/>
          <p:nvPr/>
        </p:nvSpPr>
        <p:spPr>
          <a:xfrm>
            <a:off x="394994" y="5873847"/>
            <a:ext cx="29401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Впровадження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стандартів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HACCP в </a:t>
            </a:r>
            <a:r>
              <a:rPr lang="ru-RU" sz="1600" dirty="0" err="1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дитячих</a:t>
            </a:r>
            <a:r>
              <a:rPr lang="ru-RU" sz="1600" dirty="0">
                <a:solidFill>
                  <a:schemeClr val="bg1"/>
                </a:solidFill>
                <a:latin typeface="Fixel Display Medium" pitchFamily="50" charset="-52"/>
                <a:ea typeface="Fixel Display 20240404 Black" pitchFamily="50" charset="-52"/>
              </a:rPr>
              <a:t> закладах</a:t>
            </a:r>
            <a:endParaRPr lang="uk-UA" sz="2000" dirty="0">
              <a:solidFill>
                <a:schemeClr val="bg1"/>
              </a:solidFill>
              <a:latin typeface="Fixel Display Medium" pitchFamily="50" charset="-52"/>
              <a:ea typeface="Fixel Display 20240404 Black" pitchFamily="50" charset="-52"/>
            </a:endParaRPr>
          </a:p>
        </p:txBody>
      </p: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921B3CA4-B920-4E0E-BE28-E4FF6EB05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779" y="1766650"/>
            <a:ext cx="1509285" cy="5444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C3D55A-7154-4B93-A512-760F87606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7" r="16487"/>
          <a:stretch/>
        </p:blipFill>
        <p:spPr>
          <a:xfrm>
            <a:off x="7550283" y="2564267"/>
            <a:ext cx="904762" cy="7505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E40539-DE50-4F57-8732-2D8537E7EE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8" r="12653" b="34403"/>
          <a:stretch/>
        </p:blipFill>
        <p:spPr>
          <a:xfrm>
            <a:off x="7215648" y="3544402"/>
            <a:ext cx="1509285" cy="47778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46E6E7-B5E7-49A6-8F9E-48310F9A92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18918" r="10840" b="10358"/>
          <a:stretch/>
        </p:blipFill>
        <p:spPr>
          <a:xfrm>
            <a:off x="7326168" y="4347799"/>
            <a:ext cx="1352992" cy="729535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5611858-46F5-46EF-82C6-FEA57F9169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1" t="9313" r="6996" b="53235"/>
          <a:stretch/>
        </p:blipFill>
        <p:spPr>
          <a:xfrm>
            <a:off x="6486767" y="5158714"/>
            <a:ext cx="2967046" cy="43947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2ED7B936-A6E9-4EFC-9901-88DFFC2961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9" t="18366" r="10357" b="21297"/>
          <a:stretch/>
        </p:blipFill>
        <p:spPr>
          <a:xfrm>
            <a:off x="6901632" y="5782767"/>
            <a:ext cx="2185577" cy="763521"/>
          </a:xfrm>
          <a:prstGeom prst="rect">
            <a:avLst/>
          </a:prstGeom>
        </p:spPr>
      </p:pic>
      <p:sp>
        <p:nvSpPr>
          <p:cNvPr id="26" name="Місце для вмісту 2">
            <a:extLst>
              <a:ext uri="{FF2B5EF4-FFF2-40B4-BE49-F238E27FC236}">
                <a16:creationId xmlns:a16="http://schemas.microsoft.com/office/drawing/2014/main" id="{C6DBA099-BA20-4C28-B472-855D732F271A}"/>
              </a:ext>
            </a:extLst>
          </p:cNvPr>
          <p:cNvSpPr txBox="1">
            <a:spLocks/>
          </p:cNvSpPr>
          <p:nvPr/>
        </p:nvSpPr>
        <p:spPr>
          <a:xfrm>
            <a:off x="7451614" y="1207563"/>
            <a:ext cx="1037355" cy="334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1800" dirty="0">
                <a:latin typeface="Fixel Display Bold" pitchFamily="50" charset="-52"/>
              </a:rPr>
              <a:t>Донор</a:t>
            </a:r>
            <a:endParaRPr lang="ru-UA" sz="1800" dirty="0">
              <a:latin typeface="Fixel Display Bold" pitchFamily="50" charset="-52"/>
            </a:endParaRPr>
          </a:p>
        </p:txBody>
      </p:sp>
      <p:sp>
        <p:nvSpPr>
          <p:cNvPr id="27" name="Місце для вмісту 2">
            <a:extLst>
              <a:ext uri="{FF2B5EF4-FFF2-40B4-BE49-F238E27FC236}">
                <a16:creationId xmlns:a16="http://schemas.microsoft.com/office/drawing/2014/main" id="{33401935-2468-41A8-843C-5008A078F1EB}"/>
              </a:ext>
            </a:extLst>
          </p:cNvPr>
          <p:cNvSpPr txBox="1">
            <a:spLocks/>
          </p:cNvSpPr>
          <p:nvPr/>
        </p:nvSpPr>
        <p:spPr>
          <a:xfrm>
            <a:off x="394994" y="1207562"/>
            <a:ext cx="1975892" cy="334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1800" dirty="0">
                <a:solidFill>
                  <a:schemeClr val="bg1"/>
                </a:solidFill>
                <a:latin typeface="Fixel Display Bold" pitchFamily="50" charset="-52"/>
              </a:rPr>
              <a:t>Назва </a:t>
            </a:r>
            <a:r>
              <a:rPr lang="uk-UA" sz="1800" dirty="0" err="1">
                <a:solidFill>
                  <a:schemeClr val="bg1"/>
                </a:solidFill>
                <a:latin typeface="Fixel Display Bold" pitchFamily="50" charset="-52"/>
              </a:rPr>
              <a:t>проєкту</a:t>
            </a:r>
            <a:endParaRPr lang="ru-UA" sz="1800" dirty="0">
              <a:solidFill>
                <a:schemeClr val="bg1"/>
              </a:solidFill>
              <a:latin typeface="Fixel Display Bold" pitchFamily="50" charset="-52"/>
            </a:endParaRPr>
          </a:p>
        </p:txBody>
      </p:sp>
      <p:sp>
        <p:nvSpPr>
          <p:cNvPr id="34" name="Прямокутник 33">
            <a:extLst>
              <a:ext uri="{FF2B5EF4-FFF2-40B4-BE49-F238E27FC236}">
                <a16:creationId xmlns:a16="http://schemas.microsoft.com/office/drawing/2014/main" id="{8DA28D0E-7035-44E1-AD74-686C6BB6C277}"/>
              </a:ext>
            </a:extLst>
          </p:cNvPr>
          <p:cNvSpPr/>
          <p:nvPr/>
        </p:nvSpPr>
        <p:spPr>
          <a:xfrm>
            <a:off x="412541" y="293349"/>
            <a:ext cx="945388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dirty="0" err="1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Обсяги</a:t>
            </a:r>
            <a:r>
              <a:rPr lang="ru-RU" sz="3500" dirty="0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 </a:t>
            </a:r>
            <a:r>
              <a:rPr lang="ru-RU" sz="3500" dirty="0" err="1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роботи</a:t>
            </a:r>
            <a:r>
              <a:rPr lang="ru-RU" sz="3500" dirty="0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 з </a:t>
            </a:r>
            <a:r>
              <a:rPr lang="ru-RU" sz="3500" dirty="0" err="1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гуманітарного</a:t>
            </a:r>
            <a:r>
              <a:rPr lang="ru-RU" sz="3500" dirty="0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 </a:t>
            </a:r>
            <a:r>
              <a:rPr lang="ru-RU" sz="3500" dirty="0" err="1">
                <a:solidFill>
                  <a:srgbClr val="FFC000"/>
                </a:solidFill>
                <a:latin typeface="Fixel Text Black" pitchFamily="50" charset="-52"/>
                <a:ea typeface="Fixel Display 20240404 Black" pitchFamily="50" charset="-52"/>
              </a:rPr>
              <a:t>напрямку</a:t>
            </a:r>
            <a:endParaRPr lang="uk-UA" sz="3500" dirty="0">
              <a:solidFill>
                <a:srgbClr val="FFC000"/>
              </a:solidFill>
              <a:latin typeface="Fixel Variable SemiCondensed Bl" pitchFamily="2" charset="-52"/>
              <a:ea typeface="Fixel Display 20240404 Black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70849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FC79816D707EC41BF701B84DEA35786" ma:contentTypeVersion="17" ma:contentTypeDescription="Створення нового документа." ma:contentTypeScope="" ma:versionID="62737a52add1c4e53dd1f94e52d34a8f">
  <xsd:schema xmlns:xsd="http://www.w3.org/2001/XMLSchema" xmlns:xs="http://www.w3.org/2001/XMLSchema" xmlns:p="http://schemas.microsoft.com/office/2006/metadata/properties" xmlns:ns3="807b6dbf-21ef-4b62-8841-559c860a8999" xmlns:ns4="6a0097e3-3c1d-4ba7-bf82-6795b99bb208" targetNamespace="http://schemas.microsoft.com/office/2006/metadata/properties" ma:root="true" ma:fieldsID="d90b440c1a44e40ab7336d4a0f007fb5" ns3:_="" ns4:_="">
    <xsd:import namespace="807b6dbf-21ef-4b62-8841-559c860a8999"/>
    <xsd:import namespace="6a0097e3-3c1d-4ba7-bf82-6795b99bb20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7b6dbf-21ef-4b62-8841-559c860a89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0097e3-3c1d-4ba7-bf82-6795b99bb20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Спільний доступ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Відомості про тих, хто має доступ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Геш підказки про спільний доступ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07b6dbf-21ef-4b62-8841-559c860a899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F09418-9ADF-40A4-918D-FFDAD9CFA5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7b6dbf-21ef-4b62-8841-559c860a8999"/>
    <ds:schemaRef ds:uri="6a0097e3-3c1d-4ba7-bf82-6795b99bb2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8B368C-DC8C-4D4F-9A49-9176765DEB1E}">
  <ds:schemaRefs>
    <ds:schemaRef ds:uri="http://schemas.microsoft.com/office/2006/metadata/properties"/>
    <ds:schemaRef ds:uri="http://schemas.microsoft.com/office/infopath/2007/PartnerControls"/>
    <ds:schemaRef ds:uri="807b6dbf-21ef-4b62-8841-559c860a8999"/>
  </ds:schemaRefs>
</ds:datastoreItem>
</file>

<file path=customXml/itemProps3.xml><?xml version="1.0" encoding="utf-8"?>
<ds:datastoreItem xmlns:ds="http://schemas.openxmlformats.org/officeDocument/2006/customXml" ds:itemID="{B0E451A5-B401-47C1-9E52-C594795FEC5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1541</TotalTime>
  <Words>465</Words>
  <Application>Microsoft Office PowerPoint</Application>
  <PresentationFormat>Широкоэкранный</PresentationFormat>
  <Paragraphs>98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6" baseType="lpstr">
      <vt:lpstr>Arial</vt:lpstr>
      <vt:lpstr>Calibri</vt:lpstr>
      <vt:lpstr>Calibri Light</vt:lpstr>
      <vt:lpstr>Fixel Display Black</vt:lpstr>
      <vt:lpstr>Fixel Display Bold</vt:lpstr>
      <vt:lpstr>Fixel Display Medium</vt:lpstr>
      <vt:lpstr>Fixel Display Regular</vt:lpstr>
      <vt:lpstr>Fixel Display SemiBold</vt:lpstr>
      <vt:lpstr>Fixel Text Black</vt:lpstr>
      <vt:lpstr>Fixel Text Light</vt:lpstr>
      <vt:lpstr>Fixel Text SemiBold</vt:lpstr>
      <vt:lpstr>Fixel Variable SemiCondensed Bl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kladitin.m1@gmail.com</dc:creator>
  <cp:lastModifiedBy>Максим Кладітін</cp:lastModifiedBy>
  <cp:revision>89</cp:revision>
  <dcterms:created xsi:type="dcterms:W3CDTF">2025-03-15T21:47:58Z</dcterms:created>
  <dcterms:modified xsi:type="dcterms:W3CDTF">2025-06-06T12:50:51Z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0x010100AFC79816D707EC41BF701B84DEA35786</vt:lpwstr>
  </property>
</Properties>
</file>