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44" r:id="rId2"/>
  </p:sldMasterIdLst>
  <p:notesMasterIdLst>
    <p:notesMasterId r:id="rId10"/>
  </p:notesMasterIdLst>
  <p:sldIdLst>
    <p:sldId id="279" r:id="rId3"/>
    <p:sldId id="258" r:id="rId4"/>
    <p:sldId id="270" r:id="rId5"/>
    <p:sldId id="281" r:id="rId6"/>
    <p:sldId id="282" r:id="rId7"/>
    <p:sldId id="283" r:id="rId8"/>
    <p:sldId id="28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CCCCFF"/>
    <a:srgbClr val="CCFFCC"/>
    <a:srgbClr val="F9CFE5"/>
    <a:srgbClr val="FFCCCC"/>
    <a:srgbClr val="CCFFFF"/>
    <a:srgbClr val="FF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5" autoAdjust="0"/>
    <p:restoredTop sz="98938" autoAdjust="0"/>
  </p:normalViewPr>
  <p:slideViewPr>
    <p:cSldViewPr>
      <p:cViewPr>
        <p:scale>
          <a:sx n="70" d="100"/>
          <a:sy n="70" d="100"/>
        </p:scale>
        <p:origin x="-115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1123C4-DD26-4543-8C42-90850E4325BD}" type="datetimeFigureOut">
              <a:rPr lang="uk-UA" smtClean="0"/>
              <a:t>22.02.2022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A9F84-84A8-4DC8-AC26-46EEF1BB4A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8843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A9F84-84A8-4DC8-AC26-46EEF1BB4A32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01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A9F84-84A8-4DC8-AC26-46EEF1BB4A32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01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A9F84-84A8-4DC8-AC26-46EEF1BB4A32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012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A9F84-84A8-4DC8-AC26-46EEF1BB4A32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01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A9F84-84A8-4DC8-AC26-46EEF1BB4A32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01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086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960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046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8519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6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6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229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429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099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288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304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20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196752"/>
            <a:ext cx="7560840" cy="446276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0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МОНІТОРИНГ ЗАГАЛЬНООСВІТНЬОЇ ПІДГОТОВКИ </a:t>
            </a:r>
          </a:p>
          <a:p>
            <a:pPr algn="ctr"/>
            <a:r>
              <a:rPr lang="uk-UA" sz="40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У </a:t>
            </a:r>
            <a:r>
              <a:rPr lang="uk-UA" sz="44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ЗАКЛАДАХ</a:t>
            </a:r>
            <a:r>
              <a:rPr lang="uk-UA" sz="40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 ПРОФЕСІЙНОЇ (ПРОФЕСІЙНО-ТЕХНІЧНОЇ) </a:t>
            </a:r>
          </a:p>
          <a:p>
            <a:pPr algn="ctr"/>
            <a:r>
              <a:rPr lang="uk-UA" sz="40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ОСВІТИ КИЇВЩИНИ </a:t>
            </a:r>
          </a:p>
        </p:txBody>
      </p:sp>
    </p:spTree>
    <p:extLst>
      <p:ext uri="{BB962C8B-B14F-4D97-AF65-F5344CB8AC3E}">
        <p14:creationId xmlns:p14="http://schemas.microsoft.com/office/powerpoint/2010/main" val="256452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15616" y="3776307"/>
            <a:ext cx="7848872" cy="90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07604" y="248642"/>
            <a:ext cx="7128792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Об’єкт моніторингу </a:t>
            </a:r>
            <a:endParaRPr lang="uk-UA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/>
              <a:ea typeface="Times New Roman"/>
            </a:endParaRPr>
          </a:p>
          <a:p>
            <a:endParaRPr lang="uk-UA" sz="3200" b="1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07604" y="1921953"/>
            <a:ext cx="71287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 smtClean="0">
                <a:solidFill>
                  <a:srgbClr val="002060"/>
                </a:solidFill>
              </a:rPr>
              <a:t>Показники</a:t>
            </a:r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r>
              <a:rPr lang="ru-RU" sz="3600" b="1" dirty="0" err="1">
                <a:solidFill>
                  <a:srgbClr val="002060"/>
                </a:solidFill>
              </a:rPr>
              <a:t>успішності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</a:rPr>
              <a:t>випускників</a:t>
            </a:r>
            <a:endParaRPr lang="ru-RU" sz="36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r>
              <a:rPr lang="ru-RU" sz="3600" b="1" dirty="0">
                <a:solidFill>
                  <a:srgbClr val="002060"/>
                </a:solidFill>
              </a:rPr>
              <a:t>2019, 2020 та 2021 </a:t>
            </a:r>
            <a:r>
              <a:rPr lang="ru-RU" sz="3600" b="1" dirty="0" err="1" smtClean="0">
                <a:solidFill>
                  <a:srgbClr val="002060"/>
                </a:solidFill>
              </a:rPr>
              <a:t>років</a:t>
            </a:r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endParaRPr lang="uk-UA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30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32950" y="1772816"/>
            <a:ext cx="7848872" cy="3257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solidFill>
                  <a:srgbClr val="002060"/>
                </a:solidFill>
                <a:ea typeface="Calibri"/>
                <a:cs typeface="Times New Roman"/>
              </a:rPr>
              <a:t>1/ навчальні здобутки згідно з додатком до свідоцтва про базову загальну середню освіту вступників 2016, 2017, 2018 років (саме ці категорії здобувачів є випускниками 2019, 2020 та 2021 років);</a:t>
            </a:r>
            <a:endParaRPr lang="uk-UA" sz="2000" b="1" dirty="0">
              <a:solidFill>
                <a:srgbClr val="00206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 smtClean="0">
                <a:solidFill>
                  <a:srgbClr val="002060"/>
                </a:solidFill>
                <a:ea typeface="Calibri"/>
                <a:cs typeface="Times New Roman"/>
              </a:rPr>
              <a:t>2/ результати </a:t>
            </a:r>
            <a:r>
              <a:rPr lang="uk-UA" sz="2000" b="1" dirty="0">
                <a:solidFill>
                  <a:srgbClr val="002060"/>
                </a:solidFill>
                <a:ea typeface="Calibri"/>
                <a:cs typeface="Times New Roman"/>
              </a:rPr>
              <a:t>діагностичних контрольних робіт, проведених у вересні у закладах освіти, у зазначеної вище категорії вступників;</a:t>
            </a:r>
            <a:endParaRPr lang="uk-UA" sz="2000" b="1" dirty="0">
              <a:solidFill>
                <a:srgbClr val="00206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solidFill>
                  <a:srgbClr val="002060"/>
                </a:solidFill>
                <a:ea typeface="Calibri"/>
                <a:cs typeface="Times New Roman"/>
              </a:rPr>
              <a:t>3/ навчальні досягнення згідно з додатком до свідоцтва про повну загальну середню освіту. </a:t>
            </a:r>
            <a:endParaRPr lang="uk-UA" sz="2000" b="1" dirty="0">
              <a:solidFill>
                <a:srgbClr val="002060"/>
              </a:solidFill>
              <a:effectLst/>
              <a:ea typeface="Times New Roman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88640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Індикатори</a:t>
            </a:r>
            <a:endParaRPr lang="uk-UA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14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40946" y="3776306"/>
            <a:ext cx="7848872" cy="90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794321"/>
            <a:ext cx="7920880" cy="661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endParaRPr lang="uk-UA" sz="2800" b="1" dirty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61173"/>
            <a:ext cx="9036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Порівняльний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аналіз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рівня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знань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здобувачів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освіти</a:t>
            </a:r>
            <a:endParaRPr lang="ru-RU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Times New Roman"/>
            </a:endParaRPr>
          </a:p>
          <a:p>
            <a:pPr lvl="0"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за три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навчальні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роки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Times New Roman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63704"/>
              </p:ext>
            </p:extLst>
          </p:nvPr>
        </p:nvGraphicFramePr>
        <p:xfrm>
          <a:off x="179509" y="1052735"/>
          <a:ext cx="8784979" cy="5376652"/>
        </p:xfrm>
        <a:graphic>
          <a:graphicData uri="http://schemas.openxmlformats.org/drawingml/2006/table">
            <a:tbl>
              <a:tblPr firstRow="1" firstCol="1" bandRow="1"/>
              <a:tblGrid>
                <a:gridCol w="864099"/>
                <a:gridCol w="739522"/>
                <a:gridCol w="574926"/>
                <a:gridCol w="549298"/>
                <a:gridCol w="549881"/>
                <a:gridCol w="640749"/>
                <a:gridCol w="640749"/>
                <a:gridCol w="641914"/>
                <a:gridCol w="549881"/>
                <a:gridCol w="607547"/>
                <a:gridCol w="647157"/>
                <a:gridCol w="549881"/>
                <a:gridCol w="549298"/>
                <a:gridCol w="680077"/>
              </a:tblGrid>
              <a:tr h="15121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bg1"/>
                          </a:solidFill>
                          <a:effectLst/>
                        </a:rPr>
                        <a:t>Навчальні роки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bg1"/>
                          </a:solidFill>
                          <a:effectLst/>
                        </a:rPr>
                        <a:t>випуску</a:t>
                      </a:r>
                      <a:endParaRPr lang="uk-UA" sz="1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bg1"/>
                          </a:solidFill>
                          <a:effectLst/>
                        </a:rPr>
                        <a:t>Кількість учнів. які здобувають повну загальну середню освіту</a:t>
                      </a:r>
                      <a:endParaRPr lang="uk-UA" sz="1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bg1"/>
                          </a:solidFill>
                          <a:effectLst/>
                        </a:rPr>
                        <a:t>Високий</a:t>
                      </a:r>
                      <a:endParaRPr lang="uk-UA" sz="1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bg1"/>
                          </a:solidFill>
                          <a:effectLst/>
                        </a:rPr>
                        <a:t>Достатній</a:t>
                      </a:r>
                      <a:endParaRPr lang="uk-UA" sz="1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bg1"/>
                          </a:solidFill>
                          <a:effectLst/>
                        </a:rPr>
                        <a:t>Середній</a:t>
                      </a:r>
                      <a:endParaRPr lang="uk-UA" sz="1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bg1"/>
                          </a:solidFill>
                          <a:effectLst/>
                        </a:rPr>
                        <a:t>Початковий</a:t>
                      </a:r>
                      <a:endParaRPr lang="uk-UA" sz="1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6022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9CFE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 додатку до свідоцтва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ДКР ( І курс)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 ДПА у вигляді ЗНО ( ІІІ курс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 додатку до свідоцтва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ДКР ( І курс)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 ДПА у вигляді ЗНО ( ІІІ курс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 додатку до свідоцтва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ДКР ( І курс)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 ДПА у вигляді ЗНО ( ІІІ курс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 додатку до свідоцтва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ДКР ( І курс)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 ДПА у вигляді ЗНО ( ІІІ курс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78032">
                <a:tc gridSpan="1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Українська мова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9CFE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7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2018/2019 р.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1662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9CFE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9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317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174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243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940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727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896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394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701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482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7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2019/2020 р.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1624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9CFE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13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280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220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260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1034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782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1048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298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539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241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7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2020/2021 р.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1743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9CFE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19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27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309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197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338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1095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761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1029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320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674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272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78032">
                <a:tc gridSpan="1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Математика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9CFE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7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2018/2019 р.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1662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9CFE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5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13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190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121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215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1010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795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966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456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678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411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7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2019/2020 р.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1624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9CFE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7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201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152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253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1010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734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936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403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670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366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7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2020/2021 р.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1743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9CFE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21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200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133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285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1095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699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1042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438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813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318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78032">
                <a:tc gridSpan="1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Історія України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9CFE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7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2018/2019 р.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1662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9CFE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60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374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262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458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978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905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930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292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446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157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/>
                </a:tc>
              </a:tr>
              <a:tr h="17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2019/2020 р.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1624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9CFE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58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321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241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378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1022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939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946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254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386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180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/>
                </a:tc>
              </a:tr>
              <a:tr h="17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2020/2021 р.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1743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9CFE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19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85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377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226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486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1104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927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979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237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462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116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121" marR="46121" marT="0" marB="0"/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343025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10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40946" y="3776306"/>
            <a:ext cx="7848872" cy="90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794321"/>
            <a:ext cx="7920880" cy="661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endParaRPr lang="uk-UA" sz="2800" b="1" dirty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61173"/>
            <a:ext cx="9036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Порівняльний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аналіз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навчальних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досягнень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з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української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мови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Times New Roman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343025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519410"/>
              </p:ext>
            </p:extLst>
          </p:nvPr>
        </p:nvGraphicFramePr>
        <p:xfrm>
          <a:off x="107502" y="1268759"/>
          <a:ext cx="8882316" cy="5416242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970740"/>
                <a:gridCol w="645987"/>
                <a:gridCol w="579627"/>
                <a:gridCol w="553787"/>
                <a:gridCol w="554374"/>
                <a:gridCol w="645987"/>
                <a:gridCol w="645987"/>
                <a:gridCol w="647162"/>
                <a:gridCol w="554374"/>
                <a:gridCol w="612512"/>
                <a:gridCol w="652447"/>
                <a:gridCol w="554374"/>
                <a:gridCol w="553787"/>
                <a:gridCol w="711171"/>
              </a:tblGrid>
              <a:tr h="356775">
                <a:tc gridSpan="1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Порівняльний аналіз рівня знань учнів за три навчальні роки.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6540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Навчальні роки</a:t>
                      </a:r>
                      <a:endParaRPr lang="uk-UA" sz="105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випуску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b="1" dirty="0">
                          <a:effectLst/>
                        </a:rPr>
                        <a:t>Кількість учнів. які здобувають повну загальну середню освіту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Високий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Достатній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Середній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Початковий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7439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 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 додатку до свідоцтва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ДКР ( І курс)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 ДПА у вигляді ЗНО ( ІІІ курс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 додатку до свідоцтва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ДКР ( І курс)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Рівень знань за результатами  ДПА у вигляді ЗНО ( ІІІ курс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 додатку до свідоцтва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ДКР ( І курс)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 ДПА у вигляді ЗНО ( ІІІ курс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 додатку до свідоцтва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ДКР ( І курс)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 ДПА у вигляді ЗНО ( ІІІ курс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CCFF"/>
                    </a:solidFill>
                  </a:tcPr>
                </a:tc>
              </a:tr>
              <a:tr h="112299">
                <a:tc gridSpan="1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Українська мова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113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2018/2019 р.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1662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8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9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317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174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243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940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727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896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394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701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482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CCFF"/>
                    </a:solidFill>
                  </a:tcPr>
                </a:tc>
              </a:tr>
              <a:tr h="2113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2019/2020 р.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1624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CC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280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220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260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1034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782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1048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CC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298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539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241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CCFF"/>
                    </a:solidFill>
                  </a:tcPr>
                </a:tc>
              </a:tr>
              <a:tr h="2113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2020/2021 р.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1743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19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309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197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338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1095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761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1029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320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674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272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CC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516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40946" y="3776306"/>
            <a:ext cx="7848872" cy="90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794321"/>
            <a:ext cx="7920880" cy="661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endParaRPr lang="uk-UA" sz="2800" b="1" dirty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61173"/>
            <a:ext cx="9036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Порівняльний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аналіз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навчальних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досягнень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з 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математики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Times New Roman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343025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35363"/>
              </p:ext>
            </p:extLst>
          </p:nvPr>
        </p:nvGraphicFramePr>
        <p:xfrm>
          <a:off x="107506" y="1037677"/>
          <a:ext cx="8882313" cy="5344635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970741"/>
                <a:gridCol w="645985"/>
                <a:gridCol w="579627"/>
                <a:gridCol w="553787"/>
                <a:gridCol w="554374"/>
                <a:gridCol w="645985"/>
                <a:gridCol w="645985"/>
                <a:gridCol w="647162"/>
                <a:gridCol w="554374"/>
                <a:gridCol w="612513"/>
                <a:gridCol w="652447"/>
                <a:gridCol w="554374"/>
                <a:gridCol w="553787"/>
                <a:gridCol w="711172"/>
              </a:tblGrid>
              <a:tr h="177727">
                <a:tc gridSpan="1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Порівняльний аналіз рівня знань учнів за три навчальні роки.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9699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Навчальні роки</a:t>
                      </a:r>
                      <a:endParaRPr lang="uk-UA" sz="105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випуску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b="1" dirty="0">
                          <a:effectLst/>
                        </a:rPr>
                        <a:t>Кількість учнів. які здобувають повну загальну середню освіту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Високий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Достатній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Середній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Початковий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1499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 додатку до свідоцтва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ДКР ( І курс)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 ДПА у вигляді ЗНО ( ІІІ курс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 додатку до свідоцтва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ДКР ( І курс)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 ДПА у вигляді ЗНО ( ІІІ курс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 додатку до свідоцтва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ДКР ( І курс)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 ДПА у вигляді ЗНО ( ІІІ курс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 додатку до свідоцтва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ДКР ( І курс)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 ДПА у вигляді ЗНО ( ІІІ курс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98396">
                <a:tc gridSpan="1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Математика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983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2018/2019 р.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1662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5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190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121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215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1010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795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966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456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678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411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983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2019/2020 р.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1624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201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152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253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1010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734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936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403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670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366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983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2020/2021 р.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1743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9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200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133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285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1095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699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1042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438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813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318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565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40946" y="3776306"/>
            <a:ext cx="7848872" cy="90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794321"/>
            <a:ext cx="7920880" cy="661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endParaRPr lang="uk-UA" sz="2800" b="1" dirty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61173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Порівняльний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аналіз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навчальних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досягнень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 з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Times New Roman"/>
              </a:rPr>
              <a:t>історії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Times New Roman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343025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806921"/>
              </p:ext>
            </p:extLst>
          </p:nvPr>
        </p:nvGraphicFramePr>
        <p:xfrm>
          <a:off x="179512" y="846891"/>
          <a:ext cx="8784976" cy="5860246"/>
        </p:xfrm>
        <a:graphic>
          <a:graphicData uri="http://schemas.openxmlformats.org/drawingml/2006/table">
            <a:tbl>
              <a:tblPr firstRow="1" firstCol="1" bandRow="1">
                <a:tableStyleId>{775DCB02-9BB8-47FD-8907-85C794F793BA}</a:tableStyleId>
              </a:tblPr>
              <a:tblGrid>
                <a:gridCol w="865618"/>
                <a:gridCol w="623948"/>
                <a:gridCol w="559853"/>
                <a:gridCol w="534894"/>
                <a:gridCol w="535462"/>
                <a:gridCol w="623948"/>
                <a:gridCol w="623948"/>
                <a:gridCol w="625084"/>
                <a:gridCol w="535462"/>
                <a:gridCol w="591616"/>
                <a:gridCol w="630189"/>
                <a:gridCol w="535462"/>
                <a:gridCol w="534894"/>
                <a:gridCol w="964598"/>
              </a:tblGrid>
              <a:tr h="305726">
                <a:tc gridSpan="1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Порівняльний аналіз рівня знань учнів за три навчальні роки.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3123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Навчальні роки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випуску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Кількість учнів. які здобувають повну загальну середню освіту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Високий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Достатній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Середній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Початковий</a:t>
                      </a:r>
                      <a:endParaRPr lang="uk-UA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5060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9CFE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 додатку до свідоцтва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ДКР ( І курс)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 ДПА у вигляді ЗНО ( ІІІ курс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 додатку до свідоцтва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ДКР ( І курс)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 ДПА у вигляді ЗНО ( ІІІ курс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 додатку до свідоцтва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ДКР ( І курс)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 ДПА у вигляді ЗНО ( ІІІ курс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 додатку до свідоцтва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ДКР ( І курс)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Рівень знань за результатами  ДПА у вигляді ЗНО ( ІІІ курс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81466">
                <a:tc gridSpan="1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Історія України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814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2018/2019 р.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1662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9CFE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60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374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262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458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978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905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930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292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446</a:t>
                      </a:r>
                      <a:endParaRPr lang="uk-UA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157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814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2019/2020 р.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1624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9CFE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58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321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241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378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1022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939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946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254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386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180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814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2020/2021 р.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1743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9CFE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19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85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377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226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486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1104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927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979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237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462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116</a:t>
                      </a:r>
                      <a:endParaRPr lang="uk-UA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83" marR="5878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66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560</TotalTime>
  <Words>921</Words>
  <Application>Microsoft Office PowerPoint</Application>
  <PresentationFormat>Экран (4:3)</PresentationFormat>
  <Paragraphs>385</Paragraphs>
  <Slides>7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Admin</cp:lastModifiedBy>
  <cp:revision>83</cp:revision>
  <dcterms:modified xsi:type="dcterms:W3CDTF">2022-02-22T12:36:27Z</dcterms:modified>
</cp:coreProperties>
</file>