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4" r:id="rId2"/>
  </p:sldMasterIdLst>
  <p:notesMasterIdLst>
    <p:notesMasterId r:id="rId10"/>
  </p:notesMasterIdLst>
  <p:sldIdLst>
    <p:sldId id="279" r:id="rId3"/>
    <p:sldId id="258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FE5"/>
    <a:srgbClr val="FFCCCC"/>
    <a:srgbClr val="CC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5" autoAdjust="0"/>
    <p:restoredTop sz="98938" autoAdjust="0"/>
  </p:normalViewPr>
  <p:slideViewPr>
    <p:cSldViewPr>
      <p:cViewPr>
        <p:scale>
          <a:sx n="70" d="100"/>
          <a:sy n="70" d="100"/>
        </p:scale>
        <p:origin x="-115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123C4-DD26-4543-8C42-90850E4325BD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A9F84-84A8-4DC8-AC26-46EEF1BB4A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884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08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6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46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8519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2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2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09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28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30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391-2021-%D0%BF#Text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2735"/>
            <a:ext cx="8064896" cy="507831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Моніторинг </a:t>
            </a:r>
            <a:r>
              <a:rPr lang="uk-UA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організації </a:t>
            </a:r>
          </a:p>
          <a:p>
            <a:pPr algn="ctr"/>
            <a:r>
              <a:rPr lang="uk-UA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роботи методичних комісій </a:t>
            </a:r>
          </a:p>
          <a:p>
            <a:pPr algn="ctr"/>
            <a:r>
              <a:rPr lang="uk-UA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закладів професійної (професійно-технічної) освіти Київської області</a:t>
            </a:r>
            <a:endParaRPr lang="uk-UA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45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90010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Завданнями моніторингу </a:t>
            </a:r>
            <a:r>
              <a:rPr lang="uk-UA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було: </a:t>
            </a:r>
            <a:endParaRPr lang="uk-UA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83197"/>
            <a:ext cx="856895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визначення сучасного стану організації роботи методичних комісій в закладах професійної (професійно-технічної) освіти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вивчення ролі методичних комісій в удосконаленні змісту, форм і методів навчання та виховання учнівської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молоді;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популяризації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кращого педагогічного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досвіду;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впровадження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інформаційно-комунікаційних технологій у освітній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процес;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вивчення організаційно-методичного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забезпеченні програм розвитку закладу професійної (професійно-технічної)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освіти;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вивчення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педагогічної та професійної майстерності. </a:t>
            </a:r>
            <a:endParaRPr lang="uk-UA" b="1" dirty="0">
              <a:solidFill>
                <a:schemeClr val="accent5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13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8642"/>
            <a:ext cx="8712968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Етапи моніторингу: </a:t>
            </a:r>
            <a:endParaRPr lang="uk-UA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90090"/>
            <a:ext cx="7704856" cy="2888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І етап – 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підготовчий: січень 2021 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року</a:t>
            </a:r>
            <a:endParaRPr lang="uk-UA" sz="2800" dirty="0">
              <a:solidFill>
                <a:schemeClr val="accent5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ІІ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етап – 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заочний: лютий-травень 2021 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року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ІІІ </a:t>
            </a:r>
            <a:r>
              <a:rPr lang="ru-RU" sz="2800" b="1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етап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–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очний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: жовтень-листопад 2021 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року</a:t>
            </a:r>
            <a:endParaRPr lang="uk-UA" sz="2800" dirty="0">
              <a:solidFill>
                <a:schemeClr val="accent5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І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V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b="1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етап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–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підсумковий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: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листопад</a:t>
            </a:r>
            <a:r>
              <a:rPr lang="uk-UA" sz="2800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– грудень 2021 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року</a:t>
            </a:r>
            <a:endParaRPr lang="uk-UA" sz="2800" dirty="0">
              <a:solidFill>
                <a:schemeClr val="accent5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363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8642"/>
            <a:ext cx="8712968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4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ЗПТО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надали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мінімальну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кількість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матеріалів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endParaRPr lang="uk-UA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90090"/>
            <a:ext cx="7704856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ДНЗ «Тетіївське професійно-технічне </a:t>
            </a: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училище),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ДНЗ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«Сквирське вище професійне училище</a:t>
            </a: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ДПТНЗ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«Фастівський центр професійно-технічної </a:t>
            </a: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освіти»,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ДНЗ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</a:t>
            </a:r>
            <a:r>
              <a:rPr lang="uk-UA" sz="2800" b="1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Згурівський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професійний ліцей</a:t>
            </a: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».</a:t>
            </a:r>
            <a:endParaRPr lang="uk-UA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372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8642"/>
            <a:ext cx="8712968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7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ЗП(ПТ)О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надали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недостатню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кількість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матеріалів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endParaRPr lang="uk-UA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540" y="1345653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ДНЗ «Професійний ліцей міста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Українки»,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«Київське обласне вище професійне училище харчових технологій та ресторанного сервісу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«Переяслав-Хмельницький центр професійно-технічної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освіти»,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«Бородянський професійний аграрний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«Володарський професійний аграрний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»,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</a:t>
            </a:r>
            <a:r>
              <a:rPr lang="uk-UA" sz="2400" b="1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Яготинський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центр професійно-технічної освіти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», 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ДНЗ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«</a:t>
            </a:r>
            <a:r>
              <a:rPr lang="uk-UA" sz="2400" b="1" dirty="0" err="1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Березанський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 професійний аграрний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».</a:t>
            </a:r>
            <a:endParaRPr lang="uk-UA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19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8642"/>
            <a:ext cx="8712968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Організацію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роботи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11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методичних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комісій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визнано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кращою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endParaRPr lang="uk-UA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6841" y="1412776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ДНЗ «Білоцерківське професійно-технічне училище ім. П.Р. Поповича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«Білоцерківське вище професійне училище будівництва та сервісу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«Білоцерківський професійний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</a:t>
            </a:r>
            <a:r>
              <a:rPr lang="uk-UA" sz="2400" b="1" dirty="0" err="1">
                <a:solidFill>
                  <a:schemeClr val="accent5">
                    <a:lumMod val="50000"/>
                  </a:schemeClr>
                </a:solidFill>
              </a:rPr>
              <a:t>Ржищівський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 професійний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ДПТНЗ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«Броварський професійний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ДПТНЗ «Бориспільський професійний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«Богуславське вище професійне училище сфери послуг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ДНЗ «Богуславський центр професійно-технічної освіти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ДПТНЗ «</a:t>
            </a:r>
            <a:r>
              <a:rPr lang="uk-UA" sz="2400" b="1" dirty="0" err="1">
                <a:solidFill>
                  <a:schemeClr val="accent5">
                    <a:lumMod val="50000"/>
                  </a:schemeClr>
                </a:solidFill>
              </a:rPr>
              <a:t>Рокитнянський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 професійний 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ліцей»,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КНЗ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КОР «Васильківський професійний ліцей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»,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ДНЗ 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«</a:t>
            </a:r>
            <a:r>
              <a:rPr lang="uk-UA" sz="2400" b="1" dirty="0" err="1">
                <a:solidFill>
                  <a:schemeClr val="accent5">
                    <a:lumMod val="50000"/>
                  </a:schemeClr>
                </a:solidFill>
              </a:rPr>
              <a:t>Катюжанське</a:t>
            </a:r>
            <a:r>
              <a:rPr lang="uk-UA" sz="2400" b="1" dirty="0">
                <a:solidFill>
                  <a:schemeClr val="accent5">
                    <a:lumMod val="50000"/>
                  </a:schemeClr>
                </a:solidFill>
              </a:rPr>
              <a:t> вище професійне училище</a:t>
            </a: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». </a:t>
            </a:r>
            <a:endParaRPr lang="uk-UA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64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5616" y="3776307"/>
            <a:ext cx="784887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412776"/>
            <a:ext cx="7272808" cy="4153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Постанова </a:t>
            </a:r>
            <a:r>
              <a:rPr lang="uk-UA" sz="2800" b="1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КМУ від 28.12.2021 р. № 1391 «Деякі питання встановлення підвищень посадових окладів (ставок заробітної плати) та доплат за окремі види педагогічної діяльності у державних і комунальних закладах та установах освіти</a:t>
            </a:r>
            <a:r>
              <a:rPr lang="uk-UA" sz="28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800" b="1" u="sng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  <a:hlinkClick r:id="rId2"/>
              </a:rPr>
              <a:t>https</a:t>
            </a:r>
            <a:r>
              <a:rPr lang="uk-UA" sz="2800" b="1" u="sng" dirty="0">
                <a:solidFill>
                  <a:schemeClr val="accent5">
                    <a:lumMod val="50000"/>
                  </a:schemeClr>
                </a:solidFill>
                <a:latin typeface="Times New Roman"/>
                <a:ea typeface="Calibri"/>
                <a:cs typeface="Times New Roman"/>
                <a:hlinkClick r:id="rId2"/>
              </a:rPr>
              <a:t>://zakon.rada.gov.ua/laws/show/1391-2021-%D0%BF#Text</a:t>
            </a:r>
            <a:endParaRPr lang="uk-UA" sz="2800" b="1" dirty="0">
              <a:solidFill>
                <a:schemeClr val="accent5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379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489</TotalTime>
  <Words>347</Words>
  <Application>Microsoft Office PowerPoint</Application>
  <PresentationFormat>Экран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87</cp:revision>
  <dcterms:modified xsi:type="dcterms:W3CDTF">2022-02-21T11:02:35Z</dcterms:modified>
</cp:coreProperties>
</file>