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75" r:id="rId5"/>
    <p:sldId id="276" r:id="rId6"/>
    <p:sldId id="277" r:id="rId7"/>
    <p:sldId id="266" r:id="rId8"/>
    <p:sldId id="267" r:id="rId9"/>
    <p:sldId id="270" r:id="rId10"/>
    <p:sldId id="257" r:id="rId11"/>
    <p:sldId id="269" r:id="rId12"/>
    <p:sldId id="268" r:id="rId13"/>
    <p:sldId id="258" r:id="rId14"/>
    <p:sldId id="279" r:id="rId15"/>
    <p:sldId id="281" r:id="rId16"/>
    <p:sldId id="280" r:id="rId17"/>
    <p:sldId id="2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3684" autoAdjust="0"/>
  </p:normalViewPr>
  <p:slideViewPr>
    <p:cSldViewPr snapToGrid="0">
      <p:cViewPr varScale="1">
        <p:scale>
          <a:sx n="80" d="100"/>
          <a:sy n="80" d="100"/>
        </p:scale>
        <p:origin x="-84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8790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4248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011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87910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35189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55857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17092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8108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6961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8882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5014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0153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4643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0765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0239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3630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736F8-6529-4705-A726-FF6C5D0B5170}" type="datetimeFigureOut">
              <a:rPr lang="uk-UA" smtClean="0"/>
              <a:pPr/>
              <a:t>29.11.2022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7F8C2A-286F-4E19-8114-787B4676930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451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uk.wikipedia.org/wiki/%D0%9F%D1%96%D0%B2%D0%BD%D1%96%D1%87%D0%BD%D0%B0_%D0%90%D1%84%D1%80%D0%B8%D0%BA%D0%B0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s://uk.wikipedia.org/wiki/%D0%84%D0%B2%D1%80%D0%BE%D0%BF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C%D0%B5%D0%BA%D1%81%D0%B8%D0%BA%D0%B0%D0%BD%D1%81%D1%8C%D0%BA%D0%B0_%D0%B7%D0%B0%D1%82%D0%BE%D0%BA%D0%B0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uk.wikipedia.org/wiki/%D0%9F%D1%96%D0%B2%D0%BD%D1%96%D1%87%D0%BD%D0%B0_%D0%90%D0%BC%D0%B5%D1%80%D0%B8%D0%BA%D0%B0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uk.wikipedia.org/wiki/%D0%90%D0%B7%D1%96%D1%8F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1454" y="1122363"/>
            <a:ext cx="8678008" cy="4984523"/>
          </a:xfrm>
        </p:spPr>
        <p:txBody>
          <a:bodyPr>
            <a:normAutofit/>
          </a:bodyPr>
          <a:lstStyle/>
          <a:p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ключових компетентностей здобувачів освіти на уроках біології і екології</a:t>
            </a:r>
            <a:endParaRPr lang="uk-UA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</a:t>
            </a:r>
          </a:p>
          <a:p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икладач біології і екології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Ярина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аталія Василівна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270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1" y="135014"/>
            <a:ext cx="10752993" cy="1693840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Ігрові технології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 уміння розв'язувати творчі завдання на основі вибору альтернативних варіантів.</a:t>
            </a:r>
            <a:b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своїй навчальній діяльності використовую такі методи: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кроссенс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сенкан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асоціативний кущ, діаграма Вена, загадковий диктант, знайди помилку, цікавий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гексакон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кросворд, складання Т – схеми, біологічні задачі, біологічне лото,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різнотипові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задачі та інші.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ello_html_m20887e59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04569" y="3253581"/>
            <a:ext cx="4877153" cy="141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9252" y="3624943"/>
            <a:ext cx="1373641" cy="1151731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7422" y="2224078"/>
            <a:ext cx="1315471" cy="1441744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9032" y="4839698"/>
            <a:ext cx="1431815" cy="1569152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2893" y="2224078"/>
            <a:ext cx="1685699" cy="1432832"/>
          </a:xfrm>
          <a:prstGeom prst="rect">
            <a:avLst/>
          </a:prstGeom>
          <a:noFill/>
        </p:spPr>
      </p:pic>
      <p:pic>
        <p:nvPicPr>
          <p:cNvPr id="12" name="Рисунок 11" descr="Vitamin_A_dlya_volos_maski-_primenenie_i_poleznie_svojstva_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41063" y="3624943"/>
            <a:ext cx="1367518" cy="141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1063" y="5178373"/>
            <a:ext cx="1332185" cy="1288382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4109" y="2168792"/>
            <a:ext cx="1415143" cy="15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2025" y="3680229"/>
            <a:ext cx="1310593" cy="1419012"/>
          </a:xfrm>
          <a:prstGeom prst="rect">
            <a:avLst/>
          </a:prstGeom>
          <a:noFill/>
        </p:spPr>
      </p:pic>
      <p:pic>
        <p:nvPicPr>
          <p:cNvPr id="16" name="Рисунок 1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5236" y="5066687"/>
            <a:ext cx="1325336" cy="1511754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3323998"/>
              </p:ext>
            </p:extLst>
          </p:nvPr>
        </p:nvGraphicFramePr>
        <p:xfrm>
          <a:off x="146958" y="1837765"/>
          <a:ext cx="5240829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943">
                  <a:extLst>
                    <a:ext uri="{9D8B030D-6E8A-4147-A177-3AD203B41FA5}">
                      <a16:colId xmlns:a16="http://schemas.microsoft.com/office/drawing/2014/main" xmlns="" val="1051959500"/>
                    </a:ext>
                  </a:extLst>
                </a:gridCol>
                <a:gridCol w="1746943">
                  <a:extLst>
                    <a:ext uri="{9D8B030D-6E8A-4147-A177-3AD203B41FA5}">
                      <a16:colId xmlns:a16="http://schemas.microsoft.com/office/drawing/2014/main" xmlns="" val="1861716446"/>
                    </a:ext>
                  </a:extLst>
                </a:gridCol>
                <a:gridCol w="1746943">
                  <a:extLst>
                    <a:ext uri="{9D8B030D-6E8A-4147-A177-3AD203B41FA5}">
                      <a16:colId xmlns:a16="http://schemas.microsoft.com/office/drawing/2014/main" xmlns="" val="3658432958"/>
                    </a:ext>
                  </a:extLst>
                </a:gridCol>
              </a:tblGrid>
              <a:tr h="2155622">
                <a:tc>
                  <a:txBody>
                    <a:bodyPr/>
                    <a:lstStyle/>
                    <a:p>
                      <a:r>
                        <a:rPr lang="uk-UA" sz="1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Вітамін А, так само як і інші вітаміни, необхідний для нормальної життєдіяльності організму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гіповітамінозі  необхідно вживати синтетично створений вітамін А.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Вперше вітамін А був виділений з моркви, тому від англійського слова </a:t>
                      </a:r>
                      <a:r>
                        <a:rPr lang="uk-UA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carrot</a:t>
                      </a:r>
                      <a:r>
                        <a:rPr lang="uk-UA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(морква) походить назва вітамінів групи А – каротиноїди.</a:t>
                      </a:r>
                      <a:br>
                        <a:rPr lang="uk-UA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uk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6356112"/>
                  </a:ext>
                </a:extLst>
              </a:tr>
              <a:tr h="1742215"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нестачі вітаміну А виникає захворювання «куряча сліпота», під час якого відбувається розлад зору в умовах темряви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Вітамін А — жиророзчинний вітамін, який отримав свою назву у зв’язку з тим, що його відкрили першим 1913 року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Вітамін А забезпечує ріст здорового волосся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0496423"/>
                  </a:ext>
                </a:extLst>
              </a:tr>
              <a:tr h="915401"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Вітамін А, як і інші вітаміни,  забезпечує міцну імунну систему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Вітамін А міститься у плодах оранжевого кольору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Вітамін А забезпечує гарний зір у людини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8282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444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0591" y="148855"/>
            <a:ext cx="484505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4327" y="148855"/>
            <a:ext cx="7209472" cy="115828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/>
                </a:solidFill>
                <a:latin typeface="Arial Black" pitchFamily="34" charset="0"/>
              </a:rPr>
              <a:t>Ігрові технології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1029" name="Picture 5" descr="Цікавий гексагон з теми &quot;Травна система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78293" y="2780859"/>
            <a:ext cx="580523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825" y="979720"/>
            <a:ext cx="3572707" cy="220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47"/>
          <p:cNvSpPr>
            <a:spLocks noChangeArrowheads="1"/>
          </p:cNvSpPr>
          <p:nvPr/>
        </p:nvSpPr>
        <p:spPr bwMode="auto">
          <a:xfrm>
            <a:off x="457200" y="1443491"/>
            <a:ext cx="252413" cy="33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4"/>
          <p:cNvSpPr>
            <a:spLocks noChangeArrowheads="1"/>
          </p:cNvSpPr>
          <p:nvPr/>
        </p:nvSpPr>
        <p:spPr bwMode="auto">
          <a:xfrm>
            <a:off x="3098800" y="1360941"/>
            <a:ext cx="252413" cy="33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45"/>
          <p:cNvSpPr>
            <a:spLocks noChangeArrowheads="1"/>
          </p:cNvSpPr>
          <p:nvPr/>
        </p:nvSpPr>
        <p:spPr bwMode="auto">
          <a:xfrm>
            <a:off x="2336800" y="1776866"/>
            <a:ext cx="252413" cy="33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46"/>
          <p:cNvSpPr>
            <a:spLocks noChangeArrowheads="1"/>
          </p:cNvSpPr>
          <p:nvPr/>
        </p:nvSpPr>
        <p:spPr bwMode="auto">
          <a:xfrm>
            <a:off x="2032000" y="1394279"/>
            <a:ext cx="252413" cy="33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79"/>
          <p:cNvSpPr>
            <a:spLocks noChangeArrowheads="1"/>
          </p:cNvSpPr>
          <p:nvPr/>
        </p:nvSpPr>
        <p:spPr bwMode="auto">
          <a:xfrm>
            <a:off x="2378075" y="1186316"/>
            <a:ext cx="252413" cy="33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414780" y="3688216"/>
            <a:ext cx="106680" cy="223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34"/>
          <p:cNvSpPr>
            <a:spLocks noChangeArrowheads="1"/>
          </p:cNvSpPr>
          <p:nvPr/>
        </p:nvSpPr>
        <p:spPr bwMode="auto">
          <a:xfrm>
            <a:off x="949325" y="1983241"/>
            <a:ext cx="252413" cy="33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266479" y="2691526"/>
            <a:ext cx="379095" cy="321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854325" y="3639321"/>
            <a:ext cx="165100" cy="379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3282315" y="2910341"/>
            <a:ext cx="48260" cy="194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2737485" y="3104651"/>
            <a:ext cx="544195" cy="67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/>
          <p:nvPr/>
        </p:nvCxnSpPr>
        <p:spPr>
          <a:xfrm flipH="1">
            <a:off x="2523490" y="3279911"/>
            <a:ext cx="758190" cy="252730"/>
          </a:xfrm>
          <a:prstGeom prst="curvedConnector3">
            <a:avLst>
              <a:gd name="adj1" fmla="val 7808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216517" y="3268459"/>
            <a:ext cx="515620" cy="154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576376" y="2099763"/>
            <a:ext cx="203835" cy="535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470638" y="1581559"/>
            <a:ext cx="2235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275998" y="1653469"/>
            <a:ext cx="252730" cy="622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0" y="-61290"/>
            <a:ext cx="40506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Встановіть відповідність між назвами центрів походження свійських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 та їх зображенням на карті: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0"/>
          <p:cNvSpPr>
            <a:spLocks noChangeArrowheads="1"/>
          </p:cNvSpPr>
          <p:nvPr/>
        </p:nvSpPr>
        <p:spPr bwMode="auto">
          <a:xfrm>
            <a:off x="0" y="6751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Rectangle 31"/>
          <p:cNvSpPr>
            <a:spLocks noChangeArrowheads="1"/>
          </p:cNvSpPr>
          <p:nvPr/>
        </p:nvSpPr>
        <p:spPr bwMode="auto">
          <a:xfrm>
            <a:off x="89807" y="3179672"/>
            <a:ext cx="405452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Андійський;    Б) Середземноморський;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Китайсько-малайський;     </a:t>
            </a:r>
            <a:r>
              <a:rPr kumimoji="0" lang="uk-UA" alt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Г)Центральноамериканський</a:t>
            </a: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Д) Африканський           Е) Ефіопський;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19084" y="2222059"/>
            <a:ext cx="22617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Цікавий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гексакон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03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128" y="1026432"/>
            <a:ext cx="10515600" cy="1325563"/>
          </a:xfrm>
        </p:spPr>
        <p:txBody>
          <a:bodyPr/>
          <a:lstStyle/>
          <a:p>
            <a:endParaRPr lang="uk-UA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7535390"/>
              </p:ext>
            </p:extLst>
          </p:nvPr>
        </p:nvGraphicFramePr>
        <p:xfrm>
          <a:off x="57150" y="155122"/>
          <a:ext cx="12134850" cy="6668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5756">
                  <a:extLst>
                    <a:ext uri="{9D8B030D-6E8A-4147-A177-3AD203B41FA5}">
                      <a16:colId xmlns:a16="http://schemas.microsoft.com/office/drawing/2014/main" xmlns="" val="1813746349"/>
                    </a:ext>
                  </a:extLst>
                </a:gridCol>
                <a:gridCol w="6089094">
                  <a:extLst>
                    <a:ext uri="{9D8B030D-6E8A-4147-A177-3AD203B41FA5}">
                      <a16:colId xmlns:a16="http://schemas.microsoft.com/office/drawing/2014/main" xmlns="" val="3755426960"/>
                    </a:ext>
                  </a:extLst>
                </a:gridCol>
              </a:tblGrid>
              <a:tr h="4808764">
                <a:tc>
                  <a:txBody>
                    <a:bodyPr/>
                    <a:lstStyle/>
                    <a:p>
                      <a:r>
                        <a:rPr lang="uk-UA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Біологічний диктант «Середовища існування»</a:t>
                      </a:r>
                    </a:p>
                    <a:p>
                      <a:r>
                        <a:rPr lang="uk-UA" sz="1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Середовище існування – це  сукупність умов, у яких мешкають особини, популяції та угруповання організмів різних видів.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2. Основними компонентами середовища існування є: умови існування та ресурси середовища існування.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3. Які ви знаєте типи середовища існування? Наземно-повітряне, водне,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грунтове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гостальне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4.  «Між живими організмами та їх середовищем існування формуються тісні взаємовідносини та взаємозалежності, що зумовлюють їх діалектичну єдність» - так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формулюється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закон єдності організмів і середовища їхнього мешкання.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5. Водне середовище – це абіотичне середовище існування, основним ресурсом якого є вода.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6. Які є екологічні групи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гідробіонтів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Нейстон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планктон, нектон, бентос.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7. Середовище існування, основним ресурсом якого є повітря – це наземно-повітряне середовище.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8. Анаероби – це організми, які здатні жити і розвиватися в безкисневому середовищі.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9. Гігрофіли – це організми, які пристосовані до життя в умовах високої вологості. (мокриці, дощові черв’яки)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10. Мешканці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грунтового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середовища називаються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едафобіонти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або </a:t>
                      </a:r>
                      <a:r>
                        <a:rPr lang="uk-UA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геобіонти</a:t>
                      </a:r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uk-UA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Знайди відповідність</a:t>
                      </a:r>
                    </a:p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1131216"/>
                  </a:ext>
                </a:extLst>
              </a:tr>
              <a:tr h="1799719">
                <a:tc>
                  <a:txBody>
                    <a:bodyPr/>
                    <a:lstStyle/>
                    <a:p>
                      <a:pPr fontAlgn="ctr"/>
                      <a:r>
                        <a:rPr lang="uk-UA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Біологічна задача</a:t>
                      </a:r>
                      <a:endParaRPr lang="uk-UA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fontAlgn="ctr"/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Визначте, скільки живуть ці риби, якщо відомо, що білуга може дожити до 100 років, тріска — у чотири рази менше, а тривалість життя сома дорівнює різниці між тривалістю життя білуги і тріски.</a:t>
                      </a:r>
                    </a:p>
                    <a:p>
                      <a:pPr fontAlgn="ctr"/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Шпаргалка з помилками</a:t>
                      </a:r>
                    </a:p>
                    <a:p>
                      <a:pPr fontAlgn="ctr"/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Учні обмінюються «шпаргалками», підготовленими вдома, знаходять і виправляють у них помилки.</a:t>
                      </a:r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Задача</a:t>
                      </a:r>
                      <a:r>
                        <a:rPr lang="uk-UA" sz="1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 генетики</a:t>
                      </a:r>
                      <a:r>
                        <a:rPr lang="uk-UA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Чорна масть  великої рогатої худоби домінує над рудою, а </a:t>
                      </a:r>
                      <a:r>
                        <a:rPr lang="uk-UA" sz="1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білоголовість</a:t>
                      </a:r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над суцільним забарвленням голови.</a:t>
                      </a:r>
                      <a:r>
                        <a:rPr lang="uk-UA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Яких нащадків можна одержати від схрещування гетерозиготного чорного бика , котрий має суцільне забарвлення голови, з коровою рудою білоголовою. Якщо вона гетерозиготна за </a:t>
                      </a:r>
                      <a:r>
                        <a:rPr lang="uk-UA" sz="1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білоголовістю</a:t>
                      </a:r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Гени обох ознак перебувають у різних хромосомах.</a:t>
                      </a:r>
                    </a:p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037472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928" y="585106"/>
            <a:ext cx="5652724" cy="2208213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928" y="2942343"/>
            <a:ext cx="5603421" cy="1872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8221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Сенкан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сенкан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неримований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рядків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ctr"/>
            <a:r>
              <a:rPr lang="uk-UA" sz="2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 </a:t>
            </a:r>
            <a:r>
              <a:rPr lang="uk-UA" sz="23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сенкану</a:t>
            </a:r>
            <a:r>
              <a:rPr lang="uk-UA" sz="2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СКЛАДНОЦВІТІ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Однорічні, багаторічні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Цвітуть, запилюються, плодоносять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Складноцвітим характерне подвійне запліднення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</a:p>
          <a:p>
            <a:pPr eaLnBrk="0" fontAlgn="base" hangingPunct="0"/>
            <a:endParaRPr lang="uk-UA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Порожнисте, ритмічне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Збуджується, проводить, скорочується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Розташоване у грудній клітці</a:t>
            </a:r>
          </a:p>
          <a:p>
            <a:pPr eaLnBrk="0" fontAlgn="base" hangingPunct="0"/>
            <a:r>
              <a:rPr lang="uk-UA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</a:p>
          <a:p>
            <a:endParaRPr lang="uk-UA" dirty="0"/>
          </a:p>
        </p:txBody>
      </p:sp>
      <p:sp>
        <p:nvSpPr>
          <p:cNvPr id="4" name="AutoShape 2" descr="Конспект уроку: Будова росли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Конспект уроку: Будова росли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Конспект уроку: Будова росли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10" name="Picture 14" descr="https://resources.cdn.miyklas.com.ua/b27bffc7-a284-42d3-bdd2-b1b1aece0dc9/%D0%B1%D1%83%D0%B4%D0%BE%D0%B2%D0%B0%D1%81%D0%B5%D1%80%D1%86%D1%8F%D0%BF%D1%96%D0%B4%D0%BF%D0%B8%D1%81%D0%B8w922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7730" y="4254584"/>
            <a:ext cx="4134651" cy="22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Лечебные свойства ромашки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16" name="Picture 20" descr="«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5056" y="1615878"/>
            <a:ext cx="3774169" cy="233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701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DC43D18-2530-48FB-A8EE-A2909B0B2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51263"/>
            <a:ext cx="10462520" cy="58000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uk-UA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відміну від традиційних форм навчання, орієнтований не тільки на правильну відповідь, а й на запитання та пошук. У процесі тренінгу відбувається формування і закріплення умінь і навичок ефективної професійної поведінки учасників. Завдяки тренінгу відбувається інтеграція біології з  хімією, медициною, основами здоров’я, екологією, географією, фізикою, математикою та українською мовою. Тренінгові заняття є, по суті, семінаром у режимі неперервної дискусії, що переривається міні-лекціями, індивідуальною роботою, діловими іграми, кейсами та іншими завданнями.</a:t>
            </a:r>
          </a:p>
          <a:p>
            <a:pPr algn="just"/>
            <a:r>
              <a:rPr lang="uk-UA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uk-UA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правильно організований тренінг розвиває гнучкість, оригінальність мислення, толерантність, здатність вирішувати проблемні завдання та ситуації; сприяє усуненню  помилок і недоліків у вивченні і розумінні матеріалу, збагачує їхній активний життєвий досвід, а також формує креативне мислення. </a:t>
            </a:r>
          </a:p>
          <a:p>
            <a:pPr algn="just"/>
            <a:r>
              <a:rPr lang="uk-UA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Маючи сертифікат реалізації курсу «Формування здорового способу життя та профілактика ВІЛ/СНІДу» з метою формування здоров’язберігаючої компетентності серед здобувачів освіти І курсу я завжди проводжу урок-тренінг до Всесвітнього Дня боротьби зі СНІДом на тему   «Толерантне ставлення до ВІЛ-інфікованих». </a:t>
            </a:r>
          </a:p>
          <a:p>
            <a:pPr algn="just"/>
            <a:r>
              <a:rPr lang="uk-UA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Завданнями </a:t>
            </a:r>
            <a:r>
              <a:rPr lang="uk-UA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тренінгу ставлю питання підвищення рівня </a:t>
            </a:r>
            <a:r>
              <a:rPr lang="uk-UA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поінформованості </a:t>
            </a:r>
            <a:r>
              <a:rPr lang="uk-UA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 з проблем ВІЛ/СНІДу; формування навички безпечної поведінки і відповідальності за власні вчинки та толерантне ставлення до ВІЛ-позитивних та хворих на СНІД.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84810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257731EF-6833-4C0F-9FB2-ED085A11BE8B}"/>
              </a:ext>
            </a:extLst>
          </p:cNvPr>
          <p:cNvSpPr/>
          <p:nvPr/>
        </p:nvSpPr>
        <p:spPr>
          <a:xfrm>
            <a:off x="968187" y="210851"/>
            <a:ext cx="99214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незамінним елементом системи навчання, який передбачає розвиток професійних навичок, креативного мислення й інтелектуальних здібностей особистості, зокрема розвиток мислення й мовлення здобувачів освіти.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42F9FD-2D86-43B1-9787-269CB87721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730" y="1488781"/>
            <a:ext cx="3657600" cy="2743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8310C6-5698-4706-9AA0-4D90AA891B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7729" y="3258400"/>
            <a:ext cx="4633943" cy="34754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DF7773-745D-402B-BA7D-137FDBFF8F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1017" y="1510824"/>
            <a:ext cx="3280677" cy="43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0101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25C368E-5850-4105-9BEF-E67A063A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23" y="225631"/>
            <a:ext cx="11271739" cy="579814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  <a:p>
            <a:pPr algn="ctr">
              <a:spcBef>
                <a:spcPts val="0"/>
              </a:spcBef>
              <a:buNone/>
            </a:pP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1.Опрацювавши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 інформаційні джерела з питання формування ключових компетентностей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 освіти,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на основі власного педагогічного досвіду, я прийшла до висновку, що саме набуття життєво важливих компетентностей може дати здобувачу освіти можливості орієнтуватись у сучасному суспільстві, інформаційному просторі, швидкоплинному розвиткові ринку праці, подальшому здобутті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2.Кожний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зазначених мною підходів формування ключових компетентностей не вичерпує проблеми життєвої і професійної компетентності здобувача освіти повністю; всі ці підходи знаходяться у взаємозв’язку один з одним і взаємодоповнюють один одного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3.Компетентнісний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 висуває на перше місце не інформованість здобувача освіти, а вміння розв’язувати проблеми, які виникли в конкретних ситуаціях за допомогою отриманих знань і набутих умінь та навичок. </a:t>
            </a: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4.Найвищої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оцінки може заслуговувати той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 освіти,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не лише показує знання, а й виявляє здатність і досвід ефективного застосування таких  знань у нестандартній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5.Життєвий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професійних успіх людини залежить від її здатності адаптуватися до змін, що відбуваються у суспільстві через вміння оволодівати та застосовувати набуті знання, уміння, власний та суспільний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6.Інноваційні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 навчання сприяють кращому засвоєнню навчального матеріалу та викликають зацікавленість у вивченні біології і екології як навчального предмету. </a:t>
            </a:r>
          </a:p>
          <a:p>
            <a:pPr marL="0" indent="0"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08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26B13BF-4A2B-46A4-87DA-2E50B69BD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45" y="386332"/>
            <a:ext cx="4280072" cy="570676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6C4E4EE6-5F06-40BB-9CF4-FA30739FD1A3}"/>
              </a:ext>
            </a:extLst>
          </p:cNvPr>
          <p:cNvSpPr/>
          <p:nvPr/>
        </p:nvSpPr>
        <p:spPr>
          <a:xfrm>
            <a:off x="5180841" y="2822156"/>
            <a:ext cx="45914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  за увагу</a:t>
            </a:r>
          </a:p>
        </p:txBody>
      </p:sp>
    </p:spTree>
    <p:extLst>
      <p:ext uri="{BB962C8B-B14F-4D97-AF65-F5344CB8AC3E}">
        <p14:creationId xmlns:p14="http://schemas.microsoft.com/office/powerpoint/2010/main" xmlns="" val="45837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2FEB045-5691-4250-831A-79D11CA8B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91885"/>
            <a:ext cx="10330635" cy="6416291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 і екології, як  предмету в ЦПТО  має значний потенціал для розвитку ключових компетентностей. Тож дуже важливо створити такі умови викладання біології і екології, за яких здобувачі освіти усвідомлювали б її реальну важливість для повсякденного життя та були вмотивованими до постійного поглиблення своїх знань.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Наприклад, під час вивчення теми «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 основи здорового способу життя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необхідно забезпечити візуалізацію теоретичного матеріалу. Для цього просто потрібно використовувати інформаційні технології. В своїй педагогічній діяльності  пропоную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здобувачам освіти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 аналіз тематичних відео про неінфекційні, інфекційні, інвазійні захворювання, які є шкідливими та небезпечними для людини. Необхідно привити звичку підліткам дотримуватися правил особистої гігієни, а також правильно діяти у ситуаціях, коли виникає загроза життю і здоров’ю людини. Тому варто частіше переглядати тематичні відео та використовувати відповідні онлайн-ресурси.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123592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57ACEC5F-7F3E-4752-8EE2-E57B8C7BE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8" y="852854"/>
            <a:ext cx="10823330" cy="5653454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Під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формування соціальної компетентності передбачаю виконання творчих робіт різного рівня складності:  різні форми тематичного оцінювання; диференційовані домашні завдання; пропоную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здобувачам освіти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тем творчих робіт і доповідей; різнорівневі контрольні та підсумкові роботи; список додаткової літератури; використовую міжпредметні зв’язки; створюю проблемні ситуації; залучаю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роботи в парах та малих групах; проводжу самооцінювання та взаємооцінювання.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Формуючи полікультурну компетентність, виховую на прикладі видатних людей; використовую у викладанні біології і екології художню літературу та твори мистецтва; розкриваю зв’язки біології з іншими природничими та суспільними дисциплінами; пропагую досягнення культури; висвітлюю значення наукових знань для розвитку цивілізації; підвищую роль предмета біології і екології в житті людини. 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2548478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CAD4D1CC-3797-44E0-BA7D-2D6F7929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64" y="949570"/>
            <a:ext cx="10321843" cy="5768801"/>
          </a:xfrm>
        </p:spPr>
        <p:txBody>
          <a:bodyPr>
            <a:normAutofit/>
          </a:bodyPr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 вчителя полягає в умінні  організувати заняття, створити невимушене доброзичливе, розвивальне середовище, в якому стає реальною можливість досягнення освітніх результатів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 освіти,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сформульованих як ключові компетенції. Незаперечним є те, що сам вчитель, як мінімум, має володіти тими компетенціями, яких навчає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 </a:t>
            </a:r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виховнців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Вчителю важливо вміти організувати навчання так, щоб воно стимулювало інтерес, бажання разом думати і дискутувати, ставити оригінальні питання та оцінювати нестандартні ситуації, проявляти незалежне креативне мислення, формулювати ідеї, висловлювати різноманітні точки зору. Важливо, щоб це мотивувало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нових, на сходинку вищих здобутків та інтелектуального зростання. Вчитель має налаштуватися на пошук та закріплення позитивної динаміки на шляху до формування компетентності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08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0EB80E07-BCFA-4666-BD4B-83A8E7E1C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41" y="811824"/>
            <a:ext cx="10365804" cy="543176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Тому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для себе я обрала такі шляхи вирішення завдань: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довести, що знання – це не просто спосіб отримання інформації, яка може швидко змінюватися, це вміння знайти інформацію, виокремити її від другорядної, перевести в досвід власної діяльності;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навчити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 оцінювати свою діяльність, сприймати навколишній світ, бачити своє місце в ньому; 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по-третє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здобути конкретні знання, необхідні для практичної діяльності, а також обирати методи і способи отримання або використання цих знань, сформувати вміння і навички самостійного здобуття знань із різних джерел інформації, використовувати ці знання в конкретній ситуації; розуміння того, яким способом можна отримати ці знання. </a:t>
            </a:r>
          </a:p>
          <a:p>
            <a:pPr algn="just">
              <a:buNone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метою створення умов для постійної активної взаємодії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освіти,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зацікавлення їх предметом на різних етапах уроку застосовую новітні технології.    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68904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74723D1E-E3D6-4370-9286-65E888D18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896814"/>
            <a:ext cx="10436143" cy="5574323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група взаємопов’язаних заходів та їх результатів, спрямованих на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кінцевої мети, а також необхідні для цього ресурси та тимчасові затрати.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ефективними у  формуванні практичних вмінь і навичок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проєктну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технологію та метод проблемних завдань. Виконання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проєктних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завдань сприяє формуванню особистого досвіду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освіти,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дослідницьких та практичних умінь, критичного мислення. Творчі роботи збагачуються відомостями з наукової та довідкової літератури. Використовую цю технологію, зазвичай, на заключних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уроках,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 з теми Екологія» -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особливостей структури місцевих екосистем (природних чи штучних).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Навчання іде через цілеспрямовану діяльність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 освіти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відповідності з його особистим зацікавленням саме в цьому знанні. Проблема для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береться з реального життя, знайома і така, що має значення для самої дитини. </a:t>
            </a:r>
          </a:p>
          <a:p>
            <a:pPr marL="0" indent="0" algn="just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01308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1450"/>
            <a:ext cx="10515600" cy="101237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взаємопов’язаних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заходів та їх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спрямованих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кінцевої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мети, 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тимчасові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затрати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F995A8D-2DEA-6A42-BD94-957099ED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6864"/>
            <a:ext cx="10515600" cy="5140099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Особливостей 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місцевих екосистем.</a:t>
            </a:r>
            <a:b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Екосистема міста Переяслава</a:t>
            </a:r>
          </a:p>
          <a:p>
            <a:endParaRPr lang="uk-UA" b="1" dirty="0"/>
          </a:p>
        </p:txBody>
      </p:sp>
      <p:pic>
        <p:nvPicPr>
          <p:cNvPr id="5" name="Содержимое 3" descr="p-002-0x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5941" y="1612267"/>
            <a:ext cx="3212584" cy="22615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BAEC49-4227-4816-9EAC-8A882D2371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9179" y="2743021"/>
            <a:ext cx="3941658" cy="3754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8380F0-06AF-4B8D-BE74-3C94FE6C2A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1" y="2382473"/>
            <a:ext cx="3348253" cy="4475527"/>
          </a:xfrm>
          <a:prstGeom prst="rect">
            <a:avLst/>
          </a:prstGeom>
        </p:spPr>
      </p:pic>
      <p:pic>
        <p:nvPicPr>
          <p:cNvPr id="7" name="Рисунок 6" descr="p-00c-0x0.jpg">
            <a:extLst>
              <a:ext uri="{FF2B5EF4-FFF2-40B4-BE49-F238E27FC236}">
                <a16:creationId xmlns:a16="http://schemas.microsoft.com/office/drawing/2014/main" xmlns="" id="{C4735D13-8D54-4552-B2AD-459428DDCA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2978" y="3941212"/>
            <a:ext cx="3774999" cy="28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36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4B2D19D2-BBBC-C946-A424-66014C644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4002" y="2073536"/>
            <a:ext cx="2728228" cy="3881437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xmlns="" id="{E596335A-4566-4444-BCC4-31E68048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17" y="4417309"/>
            <a:ext cx="5097923" cy="227259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F995A8D-2DEA-6A42-BD94-957099ED4F29}"/>
              </a:ext>
            </a:extLst>
          </p:cNvPr>
          <p:cNvSpPr txBox="1">
            <a:spLocks/>
          </p:cNvSpPr>
          <p:nvPr/>
        </p:nvSpPr>
        <p:spPr>
          <a:xfrm>
            <a:off x="726621" y="57150"/>
            <a:ext cx="10025743" cy="2130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Особливостей структури місцевих екосистем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луга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96948" y="1997839"/>
            <a:ext cx="55470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Продуценти     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Лукові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трави: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злакова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тимофіївка,  чистотіл, жовтець, чемериця, конюшина, королиця, волошки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Консументи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Метелики, бджоли,  куріпка, миші, ховрашки, зайці,  м'ясоїдні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 що поїдають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тварин: павук,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жак, деркач. Детритофаги: мурахи,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дощові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черв’яки, стерв'ятники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0" name="Рисунок 5">
            <a:extLst>
              <a:ext uri="{FF2B5EF4-FFF2-40B4-BE49-F238E27FC236}">
                <a16:creationId xmlns:a16="http://schemas.microsoft.com/office/drawing/2014/main" xmlns="" id="{9FFAC4FA-F21C-48C6-943D-DCF643F1DA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975" y="1997839"/>
            <a:ext cx="3087583" cy="23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52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586" y="1583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видів за видовими критеріями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8203793"/>
              </p:ext>
            </p:extLst>
          </p:nvPr>
        </p:nvGraphicFramePr>
        <p:xfrm>
          <a:off x="442298" y="1130556"/>
          <a:ext cx="3445924" cy="5474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792">
                  <a:extLst>
                    <a:ext uri="{9D8B030D-6E8A-4147-A177-3AD203B41FA5}">
                      <a16:colId xmlns:a16="http://schemas.microsoft.com/office/drawing/2014/main" xmlns="" val="431239740"/>
                    </a:ext>
                  </a:extLst>
                </a:gridCol>
                <a:gridCol w="565800">
                  <a:extLst>
                    <a:ext uri="{9D8B030D-6E8A-4147-A177-3AD203B41FA5}">
                      <a16:colId xmlns:a16="http://schemas.microsoft.com/office/drawing/2014/main" xmlns="" val="3618193265"/>
                    </a:ext>
                  </a:extLst>
                </a:gridCol>
                <a:gridCol w="1347125">
                  <a:extLst>
                    <a:ext uri="{9D8B030D-6E8A-4147-A177-3AD203B41FA5}">
                      <a16:colId xmlns:a16="http://schemas.microsoft.com/office/drawing/2014/main" xmlns="" val="310494900"/>
                    </a:ext>
                  </a:extLst>
                </a:gridCol>
                <a:gridCol w="839207">
                  <a:extLst>
                    <a:ext uri="{9D8B030D-6E8A-4147-A177-3AD203B41FA5}">
                      <a16:colId xmlns:a16="http://schemas.microsoft.com/office/drawing/2014/main" xmlns="" val="3128660588"/>
                    </a:ext>
                  </a:extLst>
                </a:gridCol>
              </a:tblGrid>
              <a:tr h="394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Видовий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критерій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Характеристика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видового критерія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Приклад видів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extLst>
                  <a:ext uri="{0D108BD9-81ED-4DB2-BD59-A6C34878D82A}">
                    <a16:rowId xmlns:a16="http://schemas.microsoft.com/office/drawing/2014/main" xmlns="" val="1743181519"/>
                  </a:ext>
                </a:extLst>
              </a:tr>
              <a:tr h="8180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Морфологічний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Подібностей особин виду за будовою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Лисиця звичайна</a:t>
                      </a:r>
                      <a:endParaRPr lang="uk-U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 err="1">
                          <a:effectLst/>
                        </a:rPr>
                        <a:t>Феник</a:t>
                      </a:r>
                      <a:endParaRPr lang="uk-U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extLst>
                  <a:ext uri="{0D108BD9-81ED-4DB2-BD59-A6C34878D82A}">
                    <a16:rowId xmlns:a16="http://schemas.microsoft.com/office/drawing/2014/main" xmlns="" val="3213678667"/>
                  </a:ext>
                </a:extLst>
              </a:tr>
              <a:tr h="8931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Фізіологічний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Подібність або відмінність у процесах життєдіяльності особин одного чи різних видів.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У неволі живуть 20-25 років тоді, як у природі лише кілька років</a:t>
                      </a:r>
                      <a:endParaRPr lang="uk-U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Середня тривалість життя 10-12 років</a:t>
                      </a:r>
                      <a:endParaRPr lang="uk-U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extLst>
                  <a:ext uri="{0D108BD9-81ED-4DB2-BD59-A6C34878D82A}">
                    <a16:rowId xmlns:a16="http://schemas.microsoft.com/office/drawing/2014/main" xmlns="" val="3525553698"/>
                  </a:ext>
                </a:extLst>
              </a:tr>
              <a:tr h="4456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Генетичний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Відмінність видів за каріотипом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34-36 хромосом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32 хромосом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extLst>
                  <a:ext uri="{0D108BD9-81ED-4DB2-BD59-A6C34878D82A}">
                    <a16:rowId xmlns:a16="http://schemas.microsoft.com/office/drawing/2014/main" xmlns="" val="264289804"/>
                  </a:ext>
                </a:extLst>
              </a:tr>
              <a:tr h="13463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Географічний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Популяції одного виду займають певну частину біосфери (ареал)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У </a:t>
                      </a:r>
                      <a:r>
                        <a:rPr lang="uk-UA" sz="600" u="none" strike="noStrike" dirty="0">
                          <a:effectLst/>
                          <a:hlinkClick r:id="rId2" tooltip="Європа"/>
                        </a:rPr>
                        <a:t>Європі</a:t>
                      </a:r>
                      <a:r>
                        <a:rPr lang="uk-UA" sz="600" dirty="0">
                          <a:effectLst/>
                        </a:rPr>
                        <a:t> на всій території, 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u="none" strike="noStrike" dirty="0">
                          <a:effectLst/>
                          <a:hlinkClick r:id="rId3" tooltip="Північна Африка"/>
                        </a:rPr>
                        <a:t>Північній Африці</a:t>
                      </a:r>
                      <a:r>
                        <a:rPr lang="uk-UA" sz="600" dirty="0">
                          <a:effectLst/>
                        </a:rPr>
                        <a:t> і більшій частині </a:t>
                      </a:r>
                      <a:r>
                        <a:rPr lang="uk-UA" sz="600" u="none" strike="noStrike" dirty="0">
                          <a:effectLst/>
                          <a:hlinkClick r:id="rId4" tooltip="Азія"/>
                        </a:rPr>
                        <a:t>Азії</a:t>
                      </a:r>
                      <a:r>
                        <a:rPr lang="uk-UA" sz="600" dirty="0">
                          <a:effectLst/>
                        </a:rPr>
                        <a:t> в </a:t>
                      </a:r>
                      <a:r>
                        <a:rPr lang="uk-UA" sz="600" u="none" strike="noStrike" dirty="0">
                          <a:effectLst/>
                          <a:hlinkClick r:id="rId5" tooltip="Північна Америка"/>
                        </a:rPr>
                        <a:t>Північній Америці</a:t>
                      </a:r>
                      <a:r>
                        <a:rPr lang="uk-UA" sz="600" dirty="0">
                          <a:effectLst/>
                        </a:rPr>
                        <a:t> від арктичної зони до північного узбережжя </a:t>
                      </a:r>
                      <a:r>
                        <a:rPr lang="uk-UA" sz="600" u="none" strike="noStrike" dirty="0">
                          <a:effectLst/>
                          <a:hlinkClick r:id="rId6" tooltip="Мексиканська затока"/>
                        </a:rPr>
                        <a:t>Мексиканської затоки</a:t>
                      </a:r>
                      <a:r>
                        <a:rPr lang="uk-UA" sz="600" dirty="0">
                          <a:effectLst/>
                        </a:rPr>
                        <a:t>.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  <a:endParaRPr lang="uk-U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Найчисленніша популяція фенеків мешкає в центральній Сахарі, хоча вони зустрічаються від північного Марокко до Синайського і Аравійського півостровів, а на півдні — до Нігера, Чаду і Судану.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extLst>
                  <a:ext uri="{0D108BD9-81ED-4DB2-BD59-A6C34878D82A}">
                    <a16:rowId xmlns:a16="http://schemas.microsoft.com/office/drawing/2014/main" xmlns="" val="4112979767"/>
                  </a:ext>
                </a:extLst>
              </a:tr>
              <a:tr h="14128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Екологічний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</a:rPr>
                        <a:t>Особливості факторів середовища, необхідні для життєдіяльності особин</a:t>
                      </a:r>
                      <a:endParaRPr lang="uk-U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Віддає перевагу відкритій місцевості, а також районам, де наявні окремі гаї, переліски, а також пагорби та яри, особливо якщо взимку сніговий покрив в них є не занадто глибоким та пухким.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Харчується переважно гризунами та кроликами, а також комахами, рибою й плодами рослин.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  <a:endParaRPr lang="uk-U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Живуть в піщаних пустелях та напівпустелях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Харчується дрібними хребетними, яйцями, комахами (у тому числі сараною), падлом, корінням рослин і плодами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</a:rPr>
                        <a:t> </a:t>
                      </a:r>
                      <a:endParaRPr lang="uk-U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15" marR="39515" marT="0" marB="0"/>
                </a:tc>
                <a:extLst>
                  <a:ext uri="{0D108BD9-81ED-4DB2-BD59-A6C34878D82A}">
                    <a16:rowId xmlns:a16="http://schemas.microsoft.com/office/drawing/2014/main" xmlns="" val="4273747150"/>
                  </a:ext>
                </a:extLst>
              </a:tr>
            </a:tbl>
          </a:graphicData>
        </a:graphic>
      </p:graphicFrame>
      <p:pic>
        <p:nvPicPr>
          <p:cNvPr id="2050" name="Рисунок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653" y="1776128"/>
            <a:ext cx="556569" cy="5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3005" y="1776128"/>
            <a:ext cx="657763" cy="4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BD29D5-76D1-46C2-BF78-2AA93594B51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79795" y="1210110"/>
            <a:ext cx="2832235" cy="3776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A54602-43E7-4662-8B83-A58061B2F25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42783" y="432499"/>
            <a:ext cx="2247376" cy="2996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11D98CD-0911-4CFE-83EC-E6A161B9E5E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39743" y="3298139"/>
            <a:ext cx="2532426" cy="33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240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260</TotalTime>
  <Words>1091</Words>
  <Application>Microsoft Office PowerPoint</Application>
  <PresentationFormat>Произвольный</PresentationFormat>
  <Paragraphs>152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  </vt:lpstr>
      <vt:lpstr>Слайд 2</vt:lpstr>
      <vt:lpstr>Слайд 3</vt:lpstr>
      <vt:lpstr>Слайд 4</vt:lpstr>
      <vt:lpstr>Слайд 5</vt:lpstr>
      <vt:lpstr>Слайд 6</vt:lpstr>
      <vt:lpstr>Проєкт – група взаємопов’язаних заходів та їх результатів, спрямованих на досягнення кінцевої мети, а також необхідні для цього ресурси та тимчасові затрати</vt:lpstr>
      <vt:lpstr>Слайд 8</vt:lpstr>
      <vt:lpstr>Характеристика видів за видовими критеріями </vt:lpstr>
      <vt:lpstr>Ігрові технології формують уміння розв'язувати творчі завдання на основі вибору альтернативних варіантів.         В своїй навчальній діяльності використовую такі методи: кроссенс, сенкан, асоціативний кущ, діаграма Вена, загадковий диктант, знайди помилку, цікавий гексакон, кросворд, складання Т – схеми, біологічні задачі, біологічне лото, різнотипові задачі та інші. </vt:lpstr>
      <vt:lpstr>Ігрові технології </vt:lpstr>
      <vt:lpstr>Слайд 12</vt:lpstr>
      <vt:lpstr>Сенкан Метод сенкан (синквейн) – це короткий неримований  вірш, що складається з п’яти рядків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Користувач</dc:creator>
  <cp:lastModifiedBy>Користувач</cp:lastModifiedBy>
  <cp:revision>36</cp:revision>
  <dcterms:created xsi:type="dcterms:W3CDTF">2022-11-19T13:45:26Z</dcterms:created>
  <dcterms:modified xsi:type="dcterms:W3CDTF">2022-11-29T07:22:16Z</dcterms:modified>
</cp:coreProperties>
</file>