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9" r:id="rId2"/>
    <p:sldId id="261" r:id="rId3"/>
    <p:sldId id="260" r:id="rId4"/>
    <p:sldId id="266" r:id="rId5"/>
    <p:sldId id="257" r:id="rId6"/>
    <p:sldId id="258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433A6-DE6E-4FD7-B102-82831DCCB401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B901C-B590-4F93-96F2-25CAD6C1161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396D-36C7-4E83-9F94-49E664E40783}" type="datetimeFigureOut">
              <a:rPr lang="uk-UA" smtClean="0"/>
              <a:pPr/>
              <a:t>28.03.2018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3A41-B8F1-4920-B091-9E61A548F8A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ії 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український прапор кліп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5184">
            <a:off x="5115413" y="-613047"/>
            <a:ext cx="4844406" cy="232844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15816" y="1700808"/>
            <a:ext cx="518457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4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діалог</a:t>
            </a:r>
            <a:endParaRPr lang="ru-RU" sz="4000" b="1" cap="none" spc="0" dirty="0">
              <a:ln w="11430"/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708920"/>
            <a:ext cx="7920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4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самоосвіти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фаховому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зростанні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педагога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3468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772816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Учитель живе до тих пір, поки вчиться, як тільки він перестає вчитися, у ньому вмирає вчитель. </a:t>
            </a:r>
          </a:p>
          <a:p>
            <a:pPr algn="r" fontAlgn="base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К. Ушинський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708920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стоїть на місці, той відстає.</a:t>
            </a:r>
          </a:p>
          <a:p>
            <a:pPr algn="r"/>
            <a:r>
              <a:rPr lang="uk-UA" sz="4000" dirty="0" smtClean="0">
                <a:solidFill>
                  <a:srgbClr val="002060"/>
                </a:solidFill>
              </a:rPr>
              <a:t>Давня мудрість 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7" name="Picture 2" descr="Картинки по запросу самоосвіта"/>
          <p:cNvPicPr>
            <a:picLocks noChangeAspect="1" noChangeArrowheads="1"/>
          </p:cNvPicPr>
          <p:nvPr/>
        </p:nvPicPr>
        <p:blipFill>
          <a:blip r:embed="rId3" cstate="print"/>
          <a:srcRect l="2864" r="2617" b="5246"/>
          <a:stretch>
            <a:fillRect/>
          </a:stretch>
        </p:blipFill>
        <p:spPr bwMode="auto">
          <a:xfrm>
            <a:off x="5076056" y="548680"/>
            <a:ext cx="2577643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«Учити самого себе»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- девіз кожної особистості.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артинки по запросу крылья нарисован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7200800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541071">
            <a:off x="1101024" y="4801330"/>
            <a:ext cx="2888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002060"/>
                </a:solidFill>
              </a:rPr>
              <a:t>Освіта</a:t>
            </a:r>
            <a:endParaRPr lang="ru-RU" sz="5400" b="1" cap="none" spc="0" dirty="0">
              <a:ln w="11430"/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67771">
            <a:off x="4542071" y="4589915"/>
            <a:ext cx="4357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002060"/>
                </a:solidFill>
              </a:rPr>
              <a:t>Самоосвіта</a:t>
            </a:r>
            <a:endParaRPr lang="ru-RU" sz="5400" b="1" cap="none" spc="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2348880"/>
            <a:ext cx="41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САМООСВІТА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641137" cy="2297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Picture 4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http://www.tmacog.org/BP_12/Oct_12/regionalcollabora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" r="15266"/>
          <a:stretch/>
        </p:blipFill>
        <p:spPr bwMode="auto">
          <a:xfrm>
            <a:off x="179512" y="4149080"/>
            <a:ext cx="2160240" cy="208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856" y="1340768"/>
            <a:ext cx="2308608" cy="224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528" y="716650"/>
            <a:ext cx="60486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Самоосвітню діяльність педагога можна розглядати як сукупність декількох «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само-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»:</a:t>
            </a:r>
            <a:endParaRPr lang="uk-UA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самооцінка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вміння оцінювати свої можливості;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000" b="1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самооблік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вміння брати до уваги наявність своїх якостей;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самовизначення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вміння вибрати своє місце в житті, суспільстві, усвідомлювати свої інтереси;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самоорганізація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вміння знайти джерело пізнання й адекватні своїм можливостям форми самоосвіти, планувати, організовувати робоче місце та діяльність;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4005064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самореалізація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реалізація особистістю своїх можливостей;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самокритичність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вміння критично оцінювати перевагу та недоліки власної роботи;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самоконтроль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здатність контролювати свою діяльність;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саморозвиток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результат самоосвіти.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12474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Самоосвітня діяльність педагога включає:</a:t>
            </a:r>
            <a:endParaRPr lang="uk-UA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2204864"/>
            <a:ext cx="561662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науково – дослідницьку роботу з проблемою</a:t>
            </a:r>
            <a:endParaRPr lang="uk-UA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3861048"/>
            <a:ext cx="5616624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участь у колективних і групових формах методичної роботи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4653136"/>
            <a:ext cx="561662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вивчення досвіду своїх колег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5373216"/>
            <a:ext cx="568863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uk-UA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теоретичну </a:t>
            </a:r>
            <a:r>
              <a:rPr lang="uk-UA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роботу і практичну апробацію особистих матеріалів</a:t>
            </a:r>
            <a:endParaRPr lang="uk-UA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3688" y="2924944"/>
            <a:ext cx="561662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вивчення наукової, методичної та навчальної літератури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2924944"/>
            <a:ext cx="15936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564904"/>
            <a:ext cx="1475624" cy="232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reyslavspt.ucoz.ru/_nw/3/33460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481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ereyslavspt.ucoz.ru/_nw/3/s77531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7152"/>
            <a:ext cx="2963401" cy="17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ereyslavspt.ucoz.ru/_nw/2/s61350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597176" cy="15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Палатна\PB118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520280" cy="18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55576" y="548680"/>
            <a:ext cx="756084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Педагогічна творчість розправляє крила</a:t>
            </a:r>
            <a:endParaRPr lang="uk-UA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Monotype Corsiva"/>
            </a:endParaRPr>
          </a:p>
        </p:txBody>
      </p:sp>
      <p:pic>
        <p:nvPicPr>
          <p:cNvPr id="33797" name="Picture 5" descr="http://pereyslavspt.org.ua/_nw/4/s141336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780928"/>
            <a:ext cx="2520280" cy="1893812"/>
          </a:xfrm>
          <a:prstGeom prst="rect">
            <a:avLst/>
          </a:prstGeom>
          <a:noFill/>
        </p:spPr>
      </p:pic>
      <p:pic>
        <p:nvPicPr>
          <p:cNvPr id="33799" name="Picture 7" descr="http://pereyslavspt.org.ua/_nw/4/176983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01008"/>
            <a:ext cx="2135858" cy="2847810"/>
          </a:xfrm>
          <a:prstGeom prst="rect">
            <a:avLst/>
          </a:prstGeom>
          <a:noFill/>
        </p:spPr>
      </p:pic>
      <p:pic>
        <p:nvPicPr>
          <p:cNvPr id="33801" name="Picture 9" descr="http://pereyslavspt.ucoz.ru/_nw/3/s45500999.jpg"/>
          <p:cNvPicPr>
            <a:picLocks noChangeAspect="1" noChangeArrowheads="1"/>
          </p:cNvPicPr>
          <p:nvPr/>
        </p:nvPicPr>
        <p:blipFill>
          <a:blip r:embed="rId8" cstate="print"/>
          <a:srcRect t="25969"/>
          <a:stretch>
            <a:fillRect/>
          </a:stretch>
        </p:blipFill>
        <p:spPr bwMode="auto">
          <a:xfrm>
            <a:off x="251520" y="4149080"/>
            <a:ext cx="2866241" cy="1588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052736"/>
            <a:ext cx="6668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 smtClean="0"/>
              <a:t>Рівень власного розвитку</a:t>
            </a:r>
            <a:endParaRPr lang="uk-UA" sz="44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51520" y="5877272"/>
            <a:ext cx="8352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Я позитивно поставився б (поставилася б)  до мого кар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єрного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росту.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72816"/>
            <a:ext cx="2684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Я прагну вивчити себе.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060848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Я залишаю час для розвитку, як би не був зайнятий роботою і домашніми справами.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3488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Перешкоди, які виникають, стимулюють мою активність.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63691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Я шукаю зворотній зв'язок, так як це допомагає мені дізнатися й оцінити себе.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92494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Я аналізую мою діяльність, виділяючи на це спеціальний час.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212976"/>
            <a:ext cx="365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Я аналізую свої почуття і досвід.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501008"/>
            <a:ext cx="1985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Я багато читаю.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78904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Я широко дискутую з потрібних мені питань.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149080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Я вірю в свої можливості.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43711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Я прагну бути більш відкритим (відкритою).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72514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Я усвідомлюю той вплив, який чинять на мене люди навколо.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01317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Я займаюся своїм професійним розвитком і маю позитивні результати.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530120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Я отримую задоволення від освоєння нового.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55892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Відповідальність, що зростає, не лякає мене.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фон для презент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75856" y="1916832"/>
            <a:ext cx="54726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15 - 35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зупинився розвиток. 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36 - 54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відсутня сформована система саморозвитку, орієнтація на розвиток сильно залежить від умов. 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55 - 75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активний розвиток. 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su-biim.ru/wp-content/uploads/2015/07/%D0%B3%D0%BB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75"/>
          <a:stretch/>
        </p:blipFill>
        <p:spPr bwMode="auto">
          <a:xfrm>
            <a:off x="6228184" y="4365104"/>
            <a:ext cx="2721957" cy="2418089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94" r="14021" b="11232"/>
          <a:stretch>
            <a:fillRect/>
          </a:stretch>
        </p:blipFill>
        <p:spPr bwMode="auto">
          <a:xfrm>
            <a:off x="179512" y="1772816"/>
            <a:ext cx="303783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908720"/>
            <a:ext cx="7416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анкетування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370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</dc:creator>
  <cp:lastModifiedBy>rozumniki</cp:lastModifiedBy>
  <cp:revision>33</cp:revision>
  <dcterms:created xsi:type="dcterms:W3CDTF">2018-02-10T17:40:13Z</dcterms:created>
  <dcterms:modified xsi:type="dcterms:W3CDTF">2018-03-28T10:23:20Z</dcterms:modified>
</cp:coreProperties>
</file>