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Comfortaa Medium" panose="020B0604020202020204" charset="0"/>
      <p:regular r:id="rId11"/>
      <p:bold r:id="rId12"/>
    </p:embeddedFont>
    <p:embeddedFont>
      <p:font typeface="Nunito" panose="020B0604020202020204" charset="-52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dd8356faa2_0_1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dd8356faa2_0_1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dd8356faa2_0_1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dd8356faa2_0_1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dd8356faa2_0_1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dd8356faa2_0_1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dd8356faa2_0_1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dd8356faa2_0_1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dd8356faa2_0_1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dd8356faa2_0_1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dd8356faa2_0_1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dd8356faa2_0_1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dd8356faa2_0_1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dd8356faa2_0_1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omfortaa Medium"/>
                <a:ea typeface="Comfortaa Medium"/>
                <a:cs typeface="Comfortaa Medium"/>
                <a:sym typeface="Comfortaa Medium"/>
              </a:rPr>
              <a:t>Початкові </a:t>
            </a:r>
            <a:endParaRPr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omfortaa Medium"/>
                <a:ea typeface="Comfortaa Medium"/>
                <a:cs typeface="Comfortaa Medium"/>
                <a:sym typeface="Comfortaa Medium"/>
              </a:rPr>
              <a:t>вишивальні шви</a:t>
            </a:r>
            <a:endParaRPr>
              <a:latin typeface="Comfortaa Medium"/>
              <a:ea typeface="Comfortaa Medium"/>
              <a:cs typeface="Comfortaa Medium"/>
              <a:sym typeface="Comfortaa Medium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11078" y="3631096"/>
            <a:ext cx="2842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Майстер виробничого навчання </a:t>
            </a:r>
          </a:p>
          <a:p>
            <a:r>
              <a:rPr lang="uk-UA" dirty="0" smtClean="0"/>
              <a:t>Узенюк Оксана Петрівна</a:t>
            </a:r>
            <a:endParaRPr lang="uk-U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4"/>
          <p:cNvSpPr txBox="1">
            <a:spLocks noGrp="1"/>
          </p:cNvSpPr>
          <p:nvPr>
            <p:ph type="title"/>
          </p:nvPr>
        </p:nvSpPr>
        <p:spPr>
          <a:xfrm>
            <a:off x="2560500" y="465450"/>
            <a:ext cx="40230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lang="uk" sz="3820" b="1" i="1">
                <a:solidFill>
                  <a:srgbClr val="0B5395"/>
                </a:solidFill>
                <a:latin typeface="Arial"/>
                <a:ea typeface="Arial"/>
                <a:cs typeface="Arial"/>
                <a:sym typeface="Arial"/>
              </a:rPr>
              <a:t>Початкові шви</a:t>
            </a:r>
            <a:endParaRPr sz="3820"/>
          </a:p>
        </p:txBody>
      </p:sp>
      <p:sp>
        <p:nvSpPr>
          <p:cNvPr id="134" name="Google Shape;134;p14"/>
          <p:cNvSpPr/>
          <p:nvPr/>
        </p:nvSpPr>
        <p:spPr>
          <a:xfrm>
            <a:off x="2386500" y="1348675"/>
            <a:ext cx="4371000" cy="449400"/>
          </a:xfrm>
          <a:prstGeom prst="roundRect">
            <a:avLst>
              <a:gd name="adj" fmla="val 16667"/>
            </a:avLst>
          </a:prstGeom>
          <a:solidFill>
            <a:srgbClr val="0B539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2400" b="1" i="1">
                <a:solidFill>
                  <a:schemeClr val="dk1"/>
                </a:solidFill>
                <a:highlight>
                  <a:srgbClr val="0B5395"/>
                </a:highlight>
              </a:rPr>
              <a:t>Шов</a:t>
            </a:r>
            <a:r>
              <a:rPr lang="uk" sz="1800" b="1" i="1">
                <a:solidFill>
                  <a:schemeClr val="dk1"/>
                </a:solidFill>
                <a:highlight>
                  <a:srgbClr val="0B5395"/>
                </a:highlight>
              </a:rPr>
              <a:t> </a:t>
            </a:r>
            <a:r>
              <a:rPr lang="uk" sz="2400" b="1" i="1">
                <a:solidFill>
                  <a:schemeClr val="dk1"/>
                </a:solidFill>
                <a:highlight>
                  <a:srgbClr val="0B5395"/>
                </a:highlight>
              </a:rPr>
              <a:t>«уперед голку»</a:t>
            </a:r>
            <a:endParaRPr sz="2400" b="1" i="1">
              <a:solidFill>
                <a:schemeClr val="dk1"/>
              </a:solidFill>
              <a:highlight>
                <a:srgbClr val="0B5395"/>
              </a:highlight>
            </a:endParaRPr>
          </a:p>
        </p:txBody>
      </p:sp>
      <p:sp>
        <p:nvSpPr>
          <p:cNvPr id="135" name="Google Shape;135;p14"/>
          <p:cNvSpPr/>
          <p:nvPr/>
        </p:nvSpPr>
        <p:spPr>
          <a:xfrm>
            <a:off x="2386500" y="1912375"/>
            <a:ext cx="4371000" cy="449400"/>
          </a:xfrm>
          <a:prstGeom prst="roundRect">
            <a:avLst>
              <a:gd name="adj" fmla="val 16667"/>
            </a:avLst>
          </a:prstGeom>
          <a:solidFill>
            <a:srgbClr val="0B539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2400" b="1" i="1">
                <a:solidFill>
                  <a:schemeClr val="dk1"/>
                </a:solidFill>
              </a:rPr>
              <a:t>Шов «за голку»</a:t>
            </a:r>
            <a:endParaRPr sz="2400" b="1" i="1">
              <a:solidFill>
                <a:schemeClr val="dk1"/>
              </a:solidFill>
            </a:endParaRPr>
          </a:p>
        </p:txBody>
      </p:sp>
      <p:sp>
        <p:nvSpPr>
          <p:cNvPr id="136" name="Google Shape;136;p14"/>
          <p:cNvSpPr/>
          <p:nvPr/>
        </p:nvSpPr>
        <p:spPr>
          <a:xfrm>
            <a:off x="2386500" y="2476075"/>
            <a:ext cx="4371000" cy="449400"/>
          </a:xfrm>
          <a:prstGeom prst="roundRect">
            <a:avLst>
              <a:gd name="adj" fmla="val 16667"/>
            </a:avLst>
          </a:prstGeom>
          <a:solidFill>
            <a:srgbClr val="0B539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2400" b="1" i="1">
                <a:solidFill>
                  <a:schemeClr val="dk1"/>
                </a:solidFill>
              </a:rPr>
              <a:t>Тамбурний</a:t>
            </a:r>
            <a:endParaRPr sz="2400" b="1" i="1">
              <a:solidFill>
                <a:schemeClr val="dk1"/>
              </a:solidFill>
            </a:endParaRPr>
          </a:p>
        </p:txBody>
      </p:sp>
      <p:sp>
        <p:nvSpPr>
          <p:cNvPr id="137" name="Google Shape;137;p14"/>
          <p:cNvSpPr/>
          <p:nvPr/>
        </p:nvSpPr>
        <p:spPr>
          <a:xfrm>
            <a:off x="2386500" y="3039775"/>
            <a:ext cx="4371000" cy="449400"/>
          </a:xfrm>
          <a:prstGeom prst="roundRect">
            <a:avLst>
              <a:gd name="adj" fmla="val 16667"/>
            </a:avLst>
          </a:prstGeom>
          <a:solidFill>
            <a:srgbClr val="0B539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2400" b="1" i="1">
                <a:solidFill>
                  <a:schemeClr val="dk1"/>
                </a:solidFill>
              </a:rPr>
              <a:t>Стебловий</a:t>
            </a:r>
            <a:endParaRPr sz="2400" b="1" i="1">
              <a:solidFill>
                <a:schemeClr val="dk1"/>
              </a:solidFill>
            </a:endParaRPr>
          </a:p>
        </p:txBody>
      </p:sp>
      <p:sp>
        <p:nvSpPr>
          <p:cNvPr id="138" name="Google Shape;138;p14"/>
          <p:cNvSpPr/>
          <p:nvPr/>
        </p:nvSpPr>
        <p:spPr>
          <a:xfrm>
            <a:off x="2386500" y="3603475"/>
            <a:ext cx="4371000" cy="449400"/>
          </a:xfrm>
          <a:prstGeom prst="roundRect">
            <a:avLst>
              <a:gd name="adj" fmla="val 16667"/>
            </a:avLst>
          </a:prstGeom>
          <a:solidFill>
            <a:srgbClr val="0B539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2400" b="1" i="1">
                <a:solidFill>
                  <a:schemeClr val="dk1"/>
                </a:solidFill>
              </a:rPr>
              <a:t>Козлик</a:t>
            </a:r>
            <a:endParaRPr sz="2400" b="1" i="1">
              <a:solidFill>
                <a:schemeClr val="dk1"/>
              </a:solidFill>
            </a:endParaRPr>
          </a:p>
        </p:txBody>
      </p:sp>
      <p:sp>
        <p:nvSpPr>
          <p:cNvPr id="139" name="Google Shape;139;p14"/>
          <p:cNvSpPr/>
          <p:nvPr/>
        </p:nvSpPr>
        <p:spPr>
          <a:xfrm>
            <a:off x="2386500" y="4167175"/>
            <a:ext cx="4371000" cy="449400"/>
          </a:xfrm>
          <a:prstGeom prst="roundRect">
            <a:avLst>
              <a:gd name="adj" fmla="val 16667"/>
            </a:avLst>
          </a:prstGeom>
          <a:solidFill>
            <a:srgbClr val="0B539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2400" b="1" i="1">
                <a:solidFill>
                  <a:schemeClr val="dk1"/>
                </a:solidFill>
              </a:rPr>
              <a:t>Петельний</a:t>
            </a:r>
            <a:endParaRPr sz="2400" b="1" i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5"/>
          <p:cNvSpPr txBox="1">
            <a:spLocks noGrp="1"/>
          </p:cNvSpPr>
          <p:nvPr>
            <p:ph type="title"/>
          </p:nvPr>
        </p:nvSpPr>
        <p:spPr>
          <a:xfrm>
            <a:off x="2069100" y="367375"/>
            <a:ext cx="50058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3600" b="1" i="1">
                <a:solidFill>
                  <a:srgbClr val="0B5395"/>
                </a:solidFill>
                <a:latin typeface="Arial"/>
                <a:ea typeface="Arial"/>
                <a:cs typeface="Arial"/>
                <a:sym typeface="Arial"/>
              </a:rPr>
              <a:t>Шов «уперед голку»</a:t>
            </a:r>
            <a:endParaRPr/>
          </a:p>
        </p:txBody>
      </p:sp>
      <p:sp>
        <p:nvSpPr>
          <p:cNvPr id="145" name="Google Shape;145;p15"/>
          <p:cNvSpPr txBox="1">
            <a:spLocks noGrp="1"/>
          </p:cNvSpPr>
          <p:nvPr>
            <p:ph type="body" idx="1"/>
          </p:nvPr>
        </p:nvSpPr>
        <p:spPr>
          <a:xfrm>
            <a:off x="868650" y="2937650"/>
            <a:ext cx="7406700" cy="174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2160" b="1" i="1" u="sng">
                <a:solidFill>
                  <a:srgbClr val="0B5395"/>
                </a:solidFill>
                <a:latin typeface="Arial"/>
                <a:ea typeface="Arial"/>
                <a:cs typeface="Arial"/>
                <a:sym typeface="Arial"/>
              </a:rPr>
              <a:t>Шов „уперед голкою”, або прокладний,</a:t>
            </a:r>
            <a:r>
              <a:rPr lang="uk" sz="2160" b="1">
                <a:solidFill>
                  <a:srgbClr val="0B5395"/>
                </a:solidFill>
                <a:latin typeface="Arial"/>
                <a:ea typeface="Arial"/>
                <a:cs typeface="Arial"/>
                <a:sym typeface="Arial"/>
              </a:rPr>
              <a:t> – найпростіший ручний шов. У вишиванні цей шов застосовують як самостійний і як допоміжний. Використовують його для вишивання контуру малюнка, для утворення настилу при вишиванні гладдю. Цей шов лежить в основі вишивання інших швів української народної вишивки. У шитті цим швом позначають середину виробу і лінії, намічені під час примірювання, виконують зборки на пошитті легкого виробу.</a:t>
            </a:r>
            <a:endParaRPr sz="2160" b="1">
              <a:solidFill>
                <a:srgbClr val="0B539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46" name="Google Shape;14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5575" y="1274150"/>
            <a:ext cx="3552825" cy="142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6"/>
          <p:cNvSpPr txBox="1">
            <a:spLocks noGrp="1"/>
          </p:cNvSpPr>
          <p:nvPr>
            <p:ph type="title"/>
          </p:nvPr>
        </p:nvSpPr>
        <p:spPr>
          <a:xfrm>
            <a:off x="2528250" y="434325"/>
            <a:ext cx="4087500" cy="78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3600" b="1" i="1">
                <a:solidFill>
                  <a:srgbClr val="0B5395"/>
                </a:solidFill>
                <a:latin typeface="Arial"/>
                <a:ea typeface="Arial"/>
                <a:cs typeface="Arial"/>
                <a:sym typeface="Arial"/>
              </a:rPr>
              <a:t>Шов «за голку»</a:t>
            </a:r>
            <a:endParaRPr/>
          </a:p>
        </p:txBody>
      </p:sp>
      <p:sp>
        <p:nvSpPr>
          <p:cNvPr id="152" name="Google Shape;152;p16"/>
          <p:cNvSpPr txBox="1">
            <a:spLocks noGrp="1"/>
          </p:cNvSpPr>
          <p:nvPr>
            <p:ph type="body" idx="1"/>
          </p:nvPr>
        </p:nvSpPr>
        <p:spPr>
          <a:xfrm>
            <a:off x="819150" y="3299875"/>
            <a:ext cx="7505700" cy="12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uk" sz="2400" b="1" i="1" u="sng">
                <a:solidFill>
                  <a:srgbClr val="0B5395"/>
                </a:solidFill>
                <a:latin typeface="Arial"/>
                <a:ea typeface="Arial"/>
                <a:cs typeface="Arial"/>
                <a:sym typeface="Arial"/>
              </a:rPr>
              <a:t>Шов „за голкою”.</a:t>
            </a:r>
            <a:r>
              <a:rPr lang="uk" sz="2400" b="1">
                <a:solidFill>
                  <a:srgbClr val="0B5395"/>
                </a:solidFill>
                <a:latin typeface="Arial"/>
                <a:ea typeface="Arial"/>
                <a:cs typeface="Arial"/>
                <a:sym typeface="Arial"/>
              </a:rPr>
              <a:t> У вишивці використовують його для обшивання контурів узорів. Цей шов лежить в основі багатьох інших швів української народної вишивки. Вишивають шов справа наліво. При виконанні кожного стібка голку вколюють правіше від робочої нитки, а виколюють – лівіше. </a:t>
            </a:r>
            <a:endParaRPr>
              <a:solidFill>
                <a:srgbClr val="0B5395"/>
              </a:solidFill>
            </a:endParaRPr>
          </a:p>
        </p:txBody>
      </p:sp>
      <p:pic>
        <p:nvPicPr>
          <p:cNvPr id="153" name="Google Shape;15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0650" y="1301988"/>
            <a:ext cx="3242713" cy="1635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7"/>
          <p:cNvSpPr txBox="1">
            <a:spLocks noGrp="1"/>
          </p:cNvSpPr>
          <p:nvPr>
            <p:ph type="title"/>
          </p:nvPr>
        </p:nvSpPr>
        <p:spPr>
          <a:xfrm>
            <a:off x="2633400" y="405625"/>
            <a:ext cx="3877200" cy="80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3600" b="1" i="1">
                <a:solidFill>
                  <a:srgbClr val="0B5395"/>
                </a:solidFill>
                <a:latin typeface="Arial"/>
                <a:ea typeface="Arial"/>
                <a:cs typeface="Arial"/>
                <a:sym typeface="Arial"/>
              </a:rPr>
              <a:t>Тамбурний шов</a:t>
            </a:r>
            <a:endParaRPr/>
          </a:p>
        </p:txBody>
      </p:sp>
      <p:sp>
        <p:nvSpPr>
          <p:cNvPr id="159" name="Google Shape;159;p17"/>
          <p:cNvSpPr txBox="1">
            <a:spLocks noGrp="1"/>
          </p:cNvSpPr>
          <p:nvPr>
            <p:ph type="body" idx="1"/>
          </p:nvPr>
        </p:nvSpPr>
        <p:spPr>
          <a:xfrm>
            <a:off x="608725" y="1426475"/>
            <a:ext cx="5445900" cy="239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2400">
                <a:solidFill>
                  <a:srgbClr val="0B5395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uk" sz="2400" b="1">
                <a:solidFill>
                  <a:srgbClr val="0B5395"/>
                </a:solidFill>
                <a:latin typeface="Arial"/>
                <a:ea typeface="Arial"/>
                <a:cs typeface="Arial"/>
                <a:sym typeface="Arial"/>
              </a:rPr>
              <a:t>Петельки повинні бути однакового розміру.</a:t>
            </a:r>
            <a:endParaRPr sz="2400" b="1">
              <a:solidFill>
                <a:srgbClr val="0B539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2400">
                <a:solidFill>
                  <a:srgbClr val="0B5395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uk" sz="2400" b="1">
                <a:solidFill>
                  <a:srgbClr val="0B5395"/>
                </a:solidFill>
                <a:latin typeface="Arial"/>
                <a:ea typeface="Arial"/>
                <a:cs typeface="Arial"/>
                <a:sym typeface="Arial"/>
              </a:rPr>
              <a:t> На виворітному боці мають утворитися пунктирні стібки.</a:t>
            </a:r>
            <a:endParaRPr sz="2400" b="1">
              <a:solidFill>
                <a:srgbClr val="0B539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2400">
                <a:solidFill>
                  <a:srgbClr val="0B5395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uk" sz="2400" b="1">
                <a:solidFill>
                  <a:srgbClr val="0B5395"/>
                </a:solidFill>
                <a:latin typeface="Arial"/>
                <a:ea typeface="Arial"/>
                <a:cs typeface="Arial"/>
                <a:sym typeface="Arial"/>
              </a:rPr>
              <a:t>Шов не повинен стягувати тканину.</a:t>
            </a:r>
            <a:endParaRPr sz="2400" b="1">
              <a:solidFill>
                <a:srgbClr val="0B539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2400">
                <a:solidFill>
                  <a:srgbClr val="0B5395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uk" sz="2400" b="1">
                <a:solidFill>
                  <a:srgbClr val="0B5395"/>
                </a:solidFill>
                <a:latin typeface="Arial"/>
                <a:ea typeface="Arial"/>
                <a:cs typeface="Arial"/>
                <a:sym typeface="Arial"/>
              </a:rPr>
              <a:t>Довжина стібків і проміжків залежить від призначення шва і   товщини тканини.</a:t>
            </a:r>
            <a:endParaRPr sz="2400" b="1">
              <a:solidFill>
                <a:srgbClr val="0B539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2400">
                <a:solidFill>
                  <a:srgbClr val="0B5395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uk" sz="2400" b="1">
                <a:solidFill>
                  <a:srgbClr val="0B5395"/>
                </a:solidFill>
                <a:latin typeface="Arial"/>
                <a:ea typeface="Arial"/>
                <a:cs typeface="Arial"/>
                <a:sym typeface="Arial"/>
              </a:rPr>
              <a:t>Вишивають шов справа наліво.</a:t>
            </a:r>
            <a:endParaRPr>
              <a:solidFill>
                <a:srgbClr val="0B5395"/>
              </a:solidFill>
            </a:endParaRPr>
          </a:p>
        </p:txBody>
      </p:sp>
      <p:pic>
        <p:nvPicPr>
          <p:cNvPr id="160" name="Google Shape;16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6100" y="1481025"/>
            <a:ext cx="2328600" cy="2290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8"/>
          <p:cNvSpPr txBox="1">
            <a:spLocks noGrp="1"/>
          </p:cNvSpPr>
          <p:nvPr>
            <p:ph type="title"/>
          </p:nvPr>
        </p:nvSpPr>
        <p:spPr>
          <a:xfrm>
            <a:off x="2470800" y="396050"/>
            <a:ext cx="4202400" cy="73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3600" b="1" i="1">
                <a:solidFill>
                  <a:srgbClr val="0B5395"/>
                </a:solidFill>
                <a:latin typeface="Arial"/>
                <a:ea typeface="Arial"/>
                <a:cs typeface="Arial"/>
                <a:sym typeface="Arial"/>
              </a:rPr>
              <a:t>Стебловий шов</a:t>
            </a:r>
            <a:endParaRPr/>
          </a:p>
        </p:txBody>
      </p:sp>
      <p:sp>
        <p:nvSpPr>
          <p:cNvPr id="166" name="Google Shape;166;p18"/>
          <p:cNvSpPr txBox="1">
            <a:spLocks noGrp="1"/>
          </p:cNvSpPr>
          <p:nvPr>
            <p:ph type="body" idx="1"/>
          </p:nvPr>
        </p:nvSpPr>
        <p:spPr>
          <a:xfrm>
            <a:off x="3232925" y="1482550"/>
            <a:ext cx="5044200" cy="16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400" b="1" i="1" u="sng">
                <a:solidFill>
                  <a:srgbClr val="0B5395"/>
                </a:solidFill>
                <a:latin typeface="Arial"/>
                <a:ea typeface="Arial"/>
                <a:cs typeface="Arial"/>
                <a:sym typeface="Arial"/>
              </a:rPr>
              <a:t>Стебловий шов</a:t>
            </a:r>
            <a:r>
              <a:rPr lang="uk" sz="2400" b="1" u="sng">
                <a:solidFill>
                  <a:srgbClr val="0B539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uk" sz="2400" b="1">
                <a:solidFill>
                  <a:srgbClr val="0B5395"/>
                </a:solidFill>
                <a:latin typeface="Arial"/>
                <a:ea typeface="Arial"/>
                <a:cs typeface="Arial"/>
                <a:sym typeface="Arial"/>
              </a:rPr>
              <a:t>використовують для вишивання рослинного орнаменту (стебла квітів, рослин), обшивають контури рисунків, прикрашають дитячий одяг, предмети побуту. Шиють назад голкою, тобто кожний стібок роблять відступаючи назад.</a:t>
            </a:r>
            <a:endParaRPr sz="2400" b="1">
              <a:solidFill>
                <a:srgbClr val="0B539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67" name="Google Shape;16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2600" y="3258275"/>
            <a:ext cx="3061937" cy="1355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8"/>
          <p:cNvPicPr preferRelativeResize="0"/>
          <p:nvPr/>
        </p:nvPicPr>
        <p:blipFill rotWithShape="1">
          <a:blip r:embed="rId4">
            <a:alphaModFix/>
          </a:blip>
          <a:srcRect l="8633" t="25829" r="9452" b="10202"/>
          <a:stretch/>
        </p:blipFill>
        <p:spPr>
          <a:xfrm>
            <a:off x="892600" y="1425175"/>
            <a:ext cx="1578200" cy="168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8"/>
          <p:cNvSpPr txBox="1"/>
          <p:nvPr/>
        </p:nvSpPr>
        <p:spPr>
          <a:xfrm>
            <a:off x="4399825" y="2907700"/>
            <a:ext cx="4160700" cy="17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marR="127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6000" b="1">
                <a:solidFill>
                  <a:srgbClr val="0B5395"/>
                </a:solidFill>
              </a:rPr>
              <a:t>Уколовши голку в тканину, набирають від 2 до 4 ниток, протягуючи, вколюють голку і набирають на неї стільки ниток, скільки і в першому стібку. Коли виконують стебловий шов, великий палець лівої руки підтримує нитку під прямим кутом вниз по лінії шва, не сильно затягуючи стібки. </a:t>
            </a:r>
            <a:r>
              <a:rPr lang="uk" sz="6000" b="1"/>
              <a:t>  </a:t>
            </a:r>
            <a:endParaRPr sz="6000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9"/>
          <p:cNvSpPr txBox="1">
            <a:spLocks noGrp="1"/>
          </p:cNvSpPr>
          <p:nvPr>
            <p:ph type="title"/>
          </p:nvPr>
        </p:nvSpPr>
        <p:spPr>
          <a:xfrm>
            <a:off x="2762550" y="376925"/>
            <a:ext cx="3618900" cy="7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3600" b="1" i="1">
                <a:solidFill>
                  <a:srgbClr val="0B5395"/>
                </a:solidFill>
                <a:latin typeface="Arial"/>
                <a:ea typeface="Arial"/>
                <a:cs typeface="Arial"/>
                <a:sym typeface="Arial"/>
              </a:rPr>
              <a:t>Шов «козлик»</a:t>
            </a:r>
            <a:endParaRPr/>
          </a:p>
        </p:txBody>
      </p:sp>
      <p:sp>
        <p:nvSpPr>
          <p:cNvPr id="175" name="Google Shape;175;p19"/>
          <p:cNvSpPr txBox="1">
            <a:spLocks noGrp="1"/>
          </p:cNvSpPr>
          <p:nvPr>
            <p:ph type="body" idx="1"/>
          </p:nvPr>
        </p:nvSpPr>
        <p:spPr>
          <a:xfrm>
            <a:off x="4112900" y="1789225"/>
            <a:ext cx="3953700" cy="221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6000" b="1">
                <a:solidFill>
                  <a:srgbClr val="0B5395"/>
                </a:solidFill>
                <a:latin typeface="Arial"/>
                <a:ea typeface="Arial"/>
                <a:cs typeface="Arial"/>
                <a:sym typeface="Arial"/>
              </a:rPr>
              <a:t>·Висота усіх стібків повинна бути однаковою, так щоб верхні і нижні  проколи голок утворювали дві паралельні лінії.</a:t>
            </a:r>
            <a:endParaRPr sz="6000" b="1">
              <a:solidFill>
                <a:srgbClr val="0B539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6000" b="1">
                <a:solidFill>
                  <a:srgbClr val="0B5395"/>
                </a:solidFill>
                <a:latin typeface="Arial"/>
                <a:ea typeface="Arial"/>
                <a:cs typeface="Arial"/>
                <a:sym typeface="Arial"/>
              </a:rPr>
              <a:t>·Стібки мають бути виконані на однаковій відстані.</a:t>
            </a:r>
            <a:endParaRPr sz="6000" b="1">
              <a:solidFill>
                <a:srgbClr val="0B539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6000" b="1">
                <a:solidFill>
                  <a:srgbClr val="0B5395"/>
                </a:solidFill>
                <a:latin typeface="Arial"/>
                <a:ea typeface="Arial"/>
                <a:cs typeface="Arial"/>
                <a:sym typeface="Arial"/>
              </a:rPr>
              <a:t>·Шов не повинен стягувати тканину. </a:t>
            </a:r>
            <a:endParaRPr sz="6000" b="1">
              <a:solidFill>
                <a:srgbClr val="0B539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76" name="Google Shape;17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9775" y="1234425"/>
            <a:ext cx="2197625" cy="92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99775" y="2330025"/>
            <a:ext cx="2197625" cy="237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0"/>
          <p:cNvSpPr txBox="1">
            <a:spLocks noGrp="1"/>
          </p:cNvSpPr>
          <p:nvPr>
            <p:ph type="title"/>
          </p:nvPr>
        </p:nvSpPr>
        <p:spPr>
          <a:xfrm>
            <a:off x="2528250" y="424750"/>
            <a:ext cx="4087500" cy="7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3600" b="1" i="1">
                <a:solidFill>
                  <a:srgbClr val="0B5395"/>
                </a:solidFill>
                <a:latin typeface="Arial"/>
                <a:ea typeface="Arial"/>
                <a:cs typeface="Arial"/>
                <a:sym typeface="Arial"/>
              </a:rPr>
              <a:t>Петельний шов</a:t>
            </a:r>
            <a:endParaRPr/>
          </a:p>
        </p:txBody>
      </p:sp>
      <p:sp>
        <p:nvSpPr>
          <p:cNvPr id="183" name="Google Shape;183;p20"/>
          <p:cNvSpPr txBox="1">
            <a:spLocks noGrp="1"/>
          </p:cNvSpPr>
          <p:nvPr>
            <p:ph type="body" idx="1"/>
          </p:nvPr>
        </p:nvSpPr>
        <p:spPr>
          <a:xfrm>
            <a:off x="1466550" y="2907725"/>
            <a:ext cx="6210900" cy="17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47500" lnSpcReduction="20000"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2400">
                <a:solidFill>
                  <a:srgbClr val="0B5395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uk" sz="2400" b="1">
                <a:solidFill>
                  <a:srgbClr val="0B5395"/>
                </a:solidFill>
                <a:latin typeface="Arial"/>
                <a:ea typeface="Arial"/>
                <a:cs typeface="Arial"/>
                <a:sym typeface="Arial"/>
              </a:rPr>
              <a:t>Усі стібки шва мають бути розміщені паралельно.</a:t>
            </a:r>
            <a:endParaRPr sz="2400" b="1">
              <a:solidFill>
                <a:srgbClr val="0B539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2400">
                <a:solidFill>
                  <a:srgbClr val="0B5395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uk" sz="2400" b="1">
                <a:solidFill>
                  <a:srgbClr val="0B5395"/>
                </a:solidFill>
                <a:latin typeface="Arial"/>
                <a:ea typeface="Arial"/>
                <a:cs typeface="Arial"/>
                <a:sym typeface="Arial"/>
              </a:rPr>
              <a:t>Лицьові й виворітні стібки розташовувати перпендикулярно до краю тканини.</a:t>
            </a:r>
            <a:endParaRPr sz="2400" b="1">
              <a:solidFill>
                <a:srgbClr val="0B539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2400">
                <a:solidFill>
                  <a:srgbClr val="0B5395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uk" sz="2400" b="1">
                <a:solidFill>
                  <a:srgbClr val="0B5395"/>
                </a:solidFill>
                <a:latin typeface="Arial"/>
                <a:ea typeface="Arial"/>
                <a:cs typeface="Arial"/>
                <a:sym typeface="Arial"/>
              </a:rPr>
              <a:t> Довжина стібків, відстань між стібками мають бути однаковими по всьому шву.</a:t>
            </a:r>
            <a:endParaRPr sz="2400" b="1">
              <a:solidFill>
                <a:srgbClr val="0B539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2400">
                <a:solidFill>
                  <a:srgbClr val="0B5395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uk" sz="2400" b="1">
                <a:solidFill>
                  <a:srgbClr val="0B5395"/>
                </a:solidFill>
                <a:latin typeface="Arial"/>
                <a:ea typeface="Arial"/>
                <a:cs typeface="Arial"/>
                <a:sym typeface="Arial"/>
              </a:rPr>
              <a:t>Переплетення ниток по краю тканини не повинно стягувати тканину.</a:t>
            </a:r>
            <a:endParaRPr sz="2400" b="1">
              <a:solidFill>
                <a:srgbClr val="0B539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2400">
                <a:solidFill>
                  <a:srgbClr val="0B5395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uk" sz="2400" b="1">
                <a:solidFill>
                  <a:srgbClr val="0B5395"/>
                </a:solidFill>
                <a:latin typeface="Arial"/>
                <a:ea typeface="Arial"/>
                <a:cs typeface="Arial"/>
                <a:sym typeface="Arial"/>
              </a:rPr>
              <a:t>Розмір стібків, їх висоту та щільність</a:t>
            </a:r>
            <a:endParaRPr sz="2400" b="1">
              <a:solidFill>
                <a:srgbClr val="0B539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2400" b="1">
                <a:solidFill>
                  <a:srgbClr val="0B5395"/>
                </a:solidFill>
                <a:latin typeface="Arial"/>
                <a:ea typeface="Arial"/>
                <a:cs typeface="Arial"/>
                <a:sym typeface="Arial"/>
              </a:rPr>
              <a:t>добирати залежно від типу тканини</a:t>
            </a:r>
            <a:r>
              <a:rPr lang="uk" sz="2800">
                <a:solidFill>
                  <a:srgbClr val="0B5395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800">
              <a:solidFill>
                <a:srgbClr val="0B539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84" name="Google Shape;18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7025" y="1351538"/>
            <a:ext cx="3409950" cy="140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389</Words>
  <Application>Microsoft Office PowerPoint</Application>
  <PresentationFormat>Екран (16:9)</PresentationFormat>
  <Paragraphs>35</Paragraphs>
  <Slides>8</Slides>
  <Notes>8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13" baseType="lpstr">
      <vt:lpstr>Comfortaa Medium</vt:lpstr>
      <vt:lpstr>Nunito</vt:lpstr>
      <vt:lpstr>Arial</vt:lpstr>
      <vt:lpstr>Calibri</vt:lpstr>
      <vt:lpstr>Shift</vt:lpstr>
      <vt:lpstr>Початкові  вишивальні шви</vt:lpstr>
      <vt:lpstr>Початкові шви</vt:lpstr>
      <vt:lpstr>Шов «уперед голку»</vt:lpstr>
      <vt:lpstr>Шов «за голку»</vt:lpstr>
      <vt:lpstr>Тамбурний шов</vt:lpstr>
      <vt:lpstr>Стебловий шов</vt:lpstr>
      <vt:lpstr>Шов «козлик»</vt:lpstr>
      <vt:lpstr>Петельний шов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Початкові  вишивальні шви</dc:title>
  <dc:creator>Admin</dc:creator>
  <cp:lastModifiedBy>Admin</cp:lastModifiedBy>
  <cp:revision>2</cp:revision>
  <dcterms:modified xsi:type="dcterms:W3CDTF">2023-04-03T17:54:38Z</dcterms:modified>
</cp:coreProperties>
</file>