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57" r:id="rId3"/>
    <p:sldId id="259" r:id="rId4"/>
    <p:sldId id="260" r:id="rId5"/>
    <p:sldId id="261" r:id="rId6"/>
    <p:sldId id="284" r:id="rId7"/>
    <p:sldId id="262" r:id="rId8"/>
    <p:sldId id="263" r:id="rId9"/>
    <p:sldId id="264" r:id="rId10"/>
    <p:sldId id="283" r:id="rId11"/>
    <p:sldId id="265" r:id="rId12"/>
    <p:sldId id="266" r:id="rId13"/>
    <p:sldId id="280" r:id="rId14"/>
    <p:sldId id="267" r:id="rId15"/>
    <p:sldId id="268" r:id="rId16"/>
    <p:sldId id="269" r:id="rId17"/>
    <p:sldId id="270" r:id="rId18"/>
    <p:sldId id="281" r:id="rId19"/>
    <p:sldId id="271" r:id="rId20"/>
    <p:sldId id="273" r:id="rId21"/>
    <p:sldId id="272" r:id="rId22"/>
    <p:sldId id="274" r:id="rId23"/>
    <p:sldId id="275" r:id="rId24"/>
    <p:sldId id="276" r:id="rId25"/>
    <p:sldId id="277" r:id="rId26"/>
    <p:sldId id="278" r:id="rId27"/>
    <p:sldId id="279" r:id="rId28"/>
    <p:sldId id="286" r:id="rId29"/>
    <p:sldId id="282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32FEF-BA2D-49A2-9AD9-8433DE17986F}" type="datetimeFigureOut">
              <a:rPr lang="ru-RU" smtClean="0"/>
              <a:pPr/>
              <a:t>29.03.2023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59275-3C7B-48FE-A538-EC76DB82DC7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32FEF-BA2D-49A2-9AD9-8433DE17986F}" type="datetimeFigureOut">
              <a:rPr lang="ru-RU" smtClean="0"/>
              <a:pPr/>
              <a:t>29.03.2023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59275-3C7B-48FE-A538-EC76DB82DC7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32FEF-BA2D-49A2-9AD9-8433DE17986F}" type="datetimeFigureOut">
              <a:rPr lang="ru-RU" smtClean="0"/>
              <a:pPr/>
              <a:t>29.03.2023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59275-3C7B-48FE-A538-EC76DB82DC7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32FEF-BA2D-49A2-9AD9-8433DE17986F}" type="datetimeFigureOut">
              <a:rPr lang="ru-RU" smtClean="0"/>
              <a:pPr/>
              <a:t>29.03.2023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59275-3C7B-48FE-A538-EC76DB82DC7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32FEF-BA2D-49A2-9AD9-8433DE17986F}" type="datetimeFigureOut">
              <a:rPr lang="ru-RU" smtClean="0"/>
              <a:pPr/>
              <a:t>29.03.2023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59275-3C7B-48FE-A538-EC76DB82DC7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32FEF-BA2D-49A2-9AD9-8433DE17986F}" type="datetimeFigureOut">
              <a:rPr lang="ru-RU" smtClean="0"/>
              <a:pPr/>
              <a:t>29.03.2023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59275-3C7B-48FE-A538-EC76DB82DC7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32FEF-BA2D-49A2-9AD9-8433DE17986F}" type="datetimeFigureOut">
              <a:rPr lang="ru-RU" smtClean="0"/>
              <a:pPr/>
              <a:t>29.03.2023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59275-3C7B-48FE-A538-EC76DB82DC7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32FEF-BA2D-49A2-9AD9-8433DE17986F}" type="datetimeFigureOut">
              <a:rPr lang="ru-RU" smtClean="0"/>
              <a:pPr/>
              <a:t>29.03.2023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59275-3C7B-48FE-A538-EC76DB82DC7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32FEF-BA2D-49A2-9AD9-8433DE17986F}" type="datetimeFigureOut">
              <a:rPr lang="ru-RU" smtClean="0"/>
              <a:pPr/>
              <a:t>29.03.2023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59275-3C7B-48FE-A538-EC76DB82DC7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32FEF-BA2D-49A2-9AD9-8433DE17986F}" type="datetimeFigureOut">
              <a:rPr lang="ru-RU" smtClean="0"/>
              <a:pPr/>
              <a:t>29.03.2023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59275-3C7B-48FE-A538-EC76DB82DC7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32FEF-BA2D-49A2-9AD9-8433DE17986F}" type="datetimeFigureOut">
              <a:rPr lang="ru-RU" smtClean="0"/>
              <a:pPr/>
              <a:t>29.03.2023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59275-3C7B-48FE-A538-EC76DB82DC7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32FEF-BA2D-49A2-9AD9-8433DE17986F}" type="datetimeFigureOut">
              <a:rPr lang="ru-RU" smtClean="0"/>
              <a:pPr/>
              <a:t>29.03.2023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59275-3C7B-48FE-A538-EC76DB82DC7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82;&#1087;&#1080;\Desktop\&#1074;&#1110;&#1076;&#1077;&#1086;\&#1052;&#1080;&#1089;&#1090;&#1077;&#1094;&#1090;&#1074;&#1086;%20&#1074;&#1080;&#1075;&#1086;&#1090;&#1086;&#1074;&#1083;&#1077;&#1085;.mp4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82;&#1087;&#1080;\Desktop\&#1074;&#1110;&#1076;&#1077;&#1086;\&#1074;&#1089;&#1090;&#1091;&#1087;%201.mp4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82;&#1087;&#1080;\Desktop\&#1074;&#1110;&#1076;&#1077;&#1086;\&#1082;&#1110;&#1085;&#1077;&#1094;&#1100;.mp4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Презентація до уроку на тему </a:t>
            </a:r>
            <a:r>
              <a:rPr lang="uk-UA" b="1" dirty="0" err="1" smtClean="0">
                <a:solidFill>
                  <a:srgbClr val="FF0000"/>
                </a:solidFill>
              </a:rPr>
              <a:t>“Італія”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000372"/>
            <a:ext cx="8229600" cy="312579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026" name="AutoShape 2" descr="Италия — великолепие страны и городов не затронутых времене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Италия — великолепие страны и городов не затронутых времене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Италия — великолепие страны и городов не затронутых времене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Италия — великолепие страны и городов не затронутых времене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Информация об Итал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6" name="Picture 12" descr="Достопримечательности Италии, что посмотреть в Италии | Galopom Tou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500174"/>
            <a:ext cx="8067675" cy="5357826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 fontScale="90000"/>
          </a:bodyPr>
          <a:lstStyle/>
          <a:p>
            <a:r>
              <a:rPr lang="uk-UA" b="1" i="1" dirty="0" smtClean="0">
                <a:solidFill>
                  <a:srgbClr val="C00000"/>
                </a:solidFill>
              </a:rPr>
              <a:t>Рекреаційні ресурси Італії</a:t>
            </a:r>
            <a:endParaRPr lang="ru-RU" b="1" i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692696"/>
          <a:ext cx="9144000" cy="59046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</a:tblGrid>
              <a:tr h="738082"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Р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К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О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Л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І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З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Е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Й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П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В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8082"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И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П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А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Н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Т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Е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О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Н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І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А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8082"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М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С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И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Ц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И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Л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І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Я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З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Т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8082"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В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Е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Н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Е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Ц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І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Я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Й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А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И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8082"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А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Д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Р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І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А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Т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И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К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А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К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8082"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М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І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Л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А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Н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Е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Т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Н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А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А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8082"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С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А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Р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Д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И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Н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І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Я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Й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Н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8082"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Ф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О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Р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У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М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А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Л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Ь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П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ln>
                            <a:solidFill>
                              <a:schemeClr val="tx1"/>
                            </a:solidFill>
                          </a:ln>
                        </a:rPr>
                        <a:t>И</a:t>
                      </a:r>
                      <a:endParaRPr lang="ru-RU" b="1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ag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992" y="3356992"/>
            <a:ext cx="4644008" cy="3501008"/>
          </a:xfrm>
          <a:prstGeom prst="ellipse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 Структура господарства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 smtClean="0"/>
              <a:t> Сфера послуг – 67%</a:t>
            </a:r>
          </a:p>
          <a:p>
            <a:r>
              <a:rPr lang="uk-UA" b="1" dirty="0" smtClean="0"/>
              <a:t>Промисловість - 30% зайнятих</a:t>
            </a:r>
          </a:p>
          <a:p>
            <a:r>
              <a:rPr lang="uk-UA" b="1" dirty="0" smtClean="0"/>
              <a:t>Сільське,лісове господарство – 3% зайнятих, виробляють 1% ВВП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457643390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6016" y="2636912"/>
            <a:ext cx="4427984" cy="4221088"/>
          </a:xfrm>
          <a:prstGeom prst="ellipse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 smtClean="0"/>
              <a:t>Туризм(12%) ВВП –</a:t>
            </a:r>
            <a:r>
              <a:rPr lang="en-US" b="1" dirty="0" smtClean="0"/>
              <a:t>V </a:t>
            </a:r>
            <a:r>
              <a:rPr lang="uk-UA" b="1" dirty="0" smtClean="0"/>
              <a:t>місце в світі за кількістю відвідувачів, і І місце за кількістю об</a:t>
            </a:r>
            <a:r>
              <a:rPr lang="en-US" b="1" dirty="0" smtClean="0"/>
              <a:t>’</a:t>
            </a:r>
            <a:r>
              <a:rPr lang="uk-UA" b="1" dirty="0" err="1" smtClean="0"/>
              <a:t>єктів</a:t>
            </a:r>
            <a:r>
              <a:rPr lang="uk-UA" b="1" dirty="0" smtClean="0"/>
              <a:t> ЮНЕСКО</a:t>
            </a:r>
            <a:endParaRPr lang="en-US" b="1" dirty="0" smtClean="0"/>
          </a:p>
          <a:p>
            <a:r>
              <a:rPr lang="uk-UA" b="1" dirty="0" smtClean="0"/>
              <a:t>Телекомунікаційні послуги</a:t>
            </a:r>
          </a:p>
          <a:p>
            <a:r>
              <a:rPr lang="uk-UA" b="1" dirty="0" smtClean="0"/>
              <a:t>Транспортні послуги</a:t>
            </a:r>
          </a:p>
          <a:p>
            <a:r>
              <a:rPr lang="uk-UA" b="1" dirty="0" smtClean="0"/>
              <a:t>Фінансово-кредитні послуги</a:t>
            </a:r>
            <a:endParaRPr lang="ru-RU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5 Сфера послуг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Мистецтво виготовлен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32452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02832" cy="1143000"/>
          </a:xfrm>
        </p:spPr>
        <p:txBody>
          <a:bodyPr>
            <a:normAutofit fontScale="90000"/>
          </a:bodyPr>
          <a:lstStyle/>
          <a:p>
            <a:r>
              <a:rPr lang="uk-UA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 Промисловість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uk-UA" b="1" dirty="0" smtClean="0"/>
              <a:t>1 Машинобудування</a:t>
            </a:r>
          </a:p>
          <a:p>
            <a:pPr>
              <a:buFontTx/>
              <a:buChar char="-"/>
            </a:pPr>
            <a:r>
              <a:rPr lang="uk-UA" b="1" dirty="0" smtClean="0"/>
              <a:t>автомобілі </a:t>
            </a:r>
            <a:r>
              <a:rPr lang="en-US" b="1" dirty="0" smtClean="0"/>
              <a:t>FIAT</a:t>
            </a:r>
            <a:r>
              <a:rPr lang="uk-UA" b="1" dirty="0" smtClean="0"/>
              <a:t>, гоночні машини </a:t>
            </a:r>
            <a:r>
              <a:rPr lang="uk-UA" b="1" dirty="0" err="1" smtClean="0"/>
              <a:t>“Феррарі”</a:t>
            </a:r>
            <a:r>
              <a:rPr lang="uk-UA" b="1" dirty="0" smtClean="0"/>
              <a:t>,</a:t>
            </a:r>
          </a:p>
          <a:p>
            <a:pPr>
              <a:buNone/>
            </a:pPr>
            <a:r>
              <a:rPr lang="uk-UA" b="1" dirty="0" smtClean="0"/>
              <a:t>мотоцикли,мопеди,велосипеди</a:t>
            </a:r>
          </a:p>
          <a:p>
            <a:pPr>
              <a:buFontTx/>
              <a:buChar char="-"/>
            </a:pPr>
            <a:r>
              <a:rPr lang="uk-UA" b="1" dirty="0" smtClean="0"/>
              <a:t>електротехніка (холодильники, морозильники, пральні,посудомийні, швейні машини, кухонні печі)</a:t>
            </a:r>
          </a:p>
          <a:p>
            <a:pPr>
              <a:buFontTx/>
              <a:buChar char="-"/>
            </a:pPr>
            <a:r>
              <a:rPr lang="uk-UA" b="1" dirty="0" smtClean="0"/>
              <a:t>конторське обладнання і оргтехніка </a:t>
            </a:r>
            <a:r>
              <a:rPr lang="uk-UA" b="1" dirty="0" err="1" smtClean="0"/>
              <a:t>“Оліветті”</a:t>
            </a:r>
            <a:endParaRPr lang="ru-RU" b="1" dirty="0"/>
          </a:p>
        </p:txBody>
      </p:sp>
      <p:pic>
        <p:nvPicPr>
          <p:cNvPr id="5" name="Рисунок 4" descr="загружен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6016" y="332656"/>
            <a:ext cx="4427984" cy="1937048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Промисловість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uk-UA" b="1" dirty="0" smtClean="0"/>
              <a:t>2 Хімічна промисловість</a:t>
            </a:r>
          </a:p>
          <a:p>
            <a:pPr>
              <a:buFontTx/>
              <a:buChar char="-"/>
            </a:pPr>
            <a:r>
              <a:rPr lang="uk-UA" b="1" dirty="0" smtClean="0"/>
              <a:t>полімери,синтетичні волокна</a:t>
            </a:r>
          </a:p>
          <a:p>
            <a:pPr>
              <a:buFontTx/>
              <a:buChar char="-"/>
            </a:pPr>
            <a:r>
              <a:rPr lang="uk-UA" b="1" dirty="0" smtClean="0"/>
              <a:t>каучук, шини </a:t>
            </a:r>
            <a:r>
              <a:rPr lang="uk-UA" b="1" dirty="0" err="1" smtClean="0"/>
              <a:t>”Піреллі</a:t>
            </a:r>
            <a:r>
              <a:rPr lang="uk-UA" b="1" dirty="0" smtClean="0"/>
              <a:t> ”</a:t>
            </a:r>
          </a:p>
          <a:p>
            <a:pPr>
              <a:buFontTx/>
              <a:buChar char="-"/>
            </a:pPr>
            <a:r>
              <a:rPr lang="uk-UA" b="1" dirty="0" smtClean="0"/>
              <a:t>мінеральні добрива</a:t>
            </a:r>
          </a:p>
          <a:p>
            <a:pPr>
              <a:buFontTx/>
              <a:buChar char="-"/>
            </a:pPr>
            <a:r>
              <a:rPr lang="uk-UA" b="1" dirty="0" smtClean="0"/>
              <a:t>мастила</a:t>
            </a:r>
          </a:p>
          <a:p>
            <a:pPr>
              <a:buFontTx/>
              <a:buChar char="-"/>
            </a:pPr>
            <a:r>
              <a:rPr lang="uk-UA" b="1" dirty="0" smtClean="0"/>
              <a:t>побутова хімія</a:t>
            </a:r>
            <a:endParaRPr lang="ru-RU" b="1" dirty="0"/>
          </a:p>
        </p:txBody>
      </p:sp>
      <p:pic>
        <p:nvPicPr>
          <p:cNvPr id="4" name="Рисунок 3" descr="geographia-9-pestushko-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0072" y="2780928"/>
            <a:ext cx="3923928" cy="3789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Промисловість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uk-UA" b="1" dirty="0" smtClean="0"/>
              <a:t>3 Металургія</a:t>
            </a:r>
          </a:p>
          <a:p>
            <a:pPr>
              <a:buFontTx/>
              <a:buChar char="-"/>
            </a:pPr>
            <a:r>
              <a:rPr lang="uk-UA" b="1" dirty="0" smtClean="0"/>
              <a:t>технічна модернізація виробництва сталі й прокату (ІІ місце в Європі)</a:t>
            </a:r>
          </a:p>
          <a:p>
            <a:pPr>
              <a:buFontTx/>
              <a:buChar char="-"/>
            </a:pPr>
            <a:r>
              <a:rPr lang="uk-UA" b="1" dirty="0" smtClean="0"/>
              <a:t>орієнтація на імпорт сировини</a:t>
            </a:r>
          </a:p>
          <a:p>
            <a:pPr>
              <a:buFontTx/>
              <a:buChar char="-"/>
            </a:pPr>
            <a:r>
              <a:rPr lang="uk-UA" b="1" dirty="0" smtClean="0"/>
              <a:t>первинна металургія алюмінію,цинку біля ГЕС</a:t>
            </a:r>
          </a:p>
          <a:p>
            <a:pPr>
              <a:buFontTx/>
              <a:buChar char="-"/>
            </a:pPr>
            <a:endParaRPr lang="uk-UA" dirty="0" smtClean="0"/>
          </a:p>
          <a:p>
            <a:pPr>
              <a:buFontTx/>
              <a:buChar char="-"/>
            </a:pPr>
            <a:endParaRPr lang="ru-RU" dirty="0"/>
          </a:p>
        </p:txBody>
      </p:sp>
      <p:pic>
        <p:nvPicPr>
          <p:cNvPr id="4" name="Рисунок 3" descr="загружено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4941168"/>
            <a:ext cx="7704856" cy="1916832"/>
          </a:xfrm>
          <a:prstGeom prst="flowChartAlternateProcess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Промисловість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uk-UA" b="1" dirty="0" smtClean="0"/>
              <a:t>4 Деревообробна, харчова, легка</a:t>
            </a:r>
          </a:p>
          <a:p>
            <a:pPr>
              <a:buFontTx/>
              <a:buChar char="-"/>
            </a:pPr>
            <a:r>
              <a:rPr lang="uk-UA" b="1" dirty="0" smtClean="0"/>
              <a:t>меблі</a:t>
            </a:r>
          </a:p>
          <a:p>
            <a:pPr>
              <a:buFontTx/>
              <a:buChar char="-"/>
            </a:pPr>
            <a:r>
              <a:rPr lang="uk-UA" b="1" dirty="0" smtClean="0"/>
              <a:t>макарони, оливкова олія, вина, фрукти та овочі</a:t>
            </a:r>
          </a:p>
          <a:p>
            <a:pPr>
              <a:buFontTx/>
              <a:buChar char="-"/>
            </a:pPr>
            <a:r>
              <a:rPr lang="uk-UA" b="1" dirty="0" smtClean="0"/>
              <a:t>текстиль(вовняні, шовкові тканини), взуття(ІІ місце після Китаю)</a:t>
            </a:r>
            <a:endParaRPr lang="ru-RU" b="1" dirty="0"/>
          </a:p>
        </p:txBody>
      </p:sp>
      <p:pic>
        <p:nvPicPr>
          <p:cNvPr id="5" name="Рисунок 4" descr="9eaad25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4869160"/>
            <a:ext cx="6350000" cy="1988840"/>
          </a:xfrm>
          <a:prstGeom prst="flowChartAlternateProcess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3284985"/>
          </a:xfrm>
          <a:prstGeom prst="rect">
            <a:avLst/>
          </a:prstGeom>
          <a:noFill/>
        </p:spPr>
      </p:pic>
      <p:pic>
        <p:nvPicPr>
          <p:cNvPr id="36872" name="Picture 8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40968"/>
            <a:ext cx="9144000" cy="3717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Картинки по запросу прада лейб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0"/>
            <a:ext cx="6228184" cy="1700808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47664" y="1600200"/>
            <a:ext cx="7139136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6672"/>
            <a:ext cx="3203848" cy="3212976"/>
          </a:xfrm>
          <a:prstGeom prst="ellipse">
            <a:avLst/>
          </a:prstGeom>
          <a:noFill/>
        </p:spPr>
      </p:pic>
      <p:pic>
        <p:nvPicPr>
          <p:cNvPr id="1030" name="Picture 6" descr="Похожее изображени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1700808"/>
            <a:ext cx="6012160" cy="4941168"/>
          </a:xfrm>
          <a:prstGeom prst="flowChartAlternateProcess">
            <a:avLst/>
          </a:prstGeom>
          <a:noFill/>
        </p:spPr>
      </p:pic>
      <p:sp>
        <p:nvSpPr>
          <p:cNvPr id="1032" name="AutoShape 8" descr="Картинки по запросу міуччі прада сумка 198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Картинки по запросу міуччі прада сумка 198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3347864" cy="83671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uk-UA" b="1" i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Міуччі</a:t>
            </a:r>
            <a:r>
              <a:rPr lang="uk-UA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i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Прада</a:t>
            </a:r>
            <a:endParaRPr lang="ru-RU" b="1" i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Картинки по запросу сумка прад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429000"/>
            <a:ext cx="3203848" cy="3429000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вступ 1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3779912" cy="1124744"/>
          </a:xfrm>
        </p:spPr>
        <p:txBody>
          <a:bodyPr>
            <a:normAutofit/>
          </a:bodyPr>
          <a:lstStyle/>
          <a:p>
            <a:endParaRPr lang="ru-RU" b="1" i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Картинки по запросу джорджіо армані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156176" cy="2806478"/>
          </a:xfrm>
          <a:prstGeom prst="flowChartAlternateProcess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95736" y="0"/>
            <a:ext cx="3960440" cy="249289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/>
              <a:t>БУТИ ЕЛЕГАНТНОЮ НЕ ОЗНАЧАЄ КИДАТИСЬ В ОЧІ, ЦЕ ОЗНАЧАЄ – ЗАЛИШИТИСЬ В ПАМ</a:t>
            </a:r>
            <a:r>
              <a:rPr lang="en-US" sz="2800" dirty="0" smtClean="0"/>
              <a:t>’</a:t>
            </a:r>
            <a:r>
              <a:rPr lang="uk-UA" sz="2800" dirty="0" smtClean="0"/>
              <a:t>ЯТІ</a:t>
            </a:r>
            <a:endParaRPr lang="en-US" sz="2800" dirty="0" smtClean="0"/>
          </a:p>
          <a:p>
            <a:pPr algn="ctr"/>
            <a:r>
              <a:rPr lang="uk-UA" sz="2800" dirty="0" err="1" smtClean="0"/>
              <a:t>Джорджіо</a:t>
            </a:r>
            <a:r>
              <a:rPr lang="uk-UA" sz="2800" dirty="0" smtClean="0"/>
              <a:t> </a:t>
            </a:r>
            <a:r>
              <a:rPr lang="uk-UA" sz="2800" dirty="0" err="1" smtClean="0"/>
              <a:t>Армані</a:t>
            </a:r>
            <a:endParaRPr lang="ru-RU" sz="2800" dirty="0"/>
          </a:p>
        </p:txBody>
      </p:sp>
      <p:pic>
        <p:nvPicPr>
          <p:cNvPr id="28676" name="Picture 4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80928"/>
            <a:ext cx="5418262" cy="4077072"/>
          </a:xfrm>
          <a:prstGeom prst="flowChartAlternateProcess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28680" name="Picture 8" descr="Картинки по запросу джорджіо армані ОДЯГ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0"/>
            <a:ext cx="2987824" cy="274250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8682" name="Picture 10" descr="Похожее изображени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2636912"/>
            <a:ext cx="3707904" cy="4221088"/>
          </a:xfrm>
          <a:prstGeom prst="flowChartAlternateProcess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6" name="Picture 10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1052736"/>
            <a:ext cx="6096000" cy="580526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3059832" cy="1124744"/>
          </a:xfrm>
        </p:spPr>
        <p:txBody>
          <a:bodyPr>
            <a:normAutofit/>
          </a:bodyPr>
          <a:lstStyle/>
          <a:p>
            <a:r>
              <a:rPr lang="uk-UA" b="1" i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Гуччо</a:t>
            </a:r>
            <a:r>
              <a:rPr lang="uk-UA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i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Гуччі</a:t>
            </a:r>
            <a:endParaRPr lang="ru-RU" b="1" i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endParaRPr lang="ru-RU" dirty="0">
              <a:ln>
                <a:solidFill>
                  <a:schemeClr val="bg1"/>
                </a:solidFill>
              </a:ln>
            </a:endParaRPr>
          </a:p>
        </p:txBody>
      </p:sp>
      <p:pic>
        <p:nvPicPr>
          <p:cNvPr id="29698" name="Picture 2" descr="Картинки по запросу гуччо гучч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0"/>
            <a:ext cx="5715000" cy="1457400"/>
          </a:xfrm>
          <a:prstGeom prst="rect">
            <a:avLst/>
          </a:prstGeom>
          <a:noFill/>
        </p:spPr>
      </p:pic>
      <p:pic>
        <p:nvPicPr>
          <p:cNvPr id="29702" name="Picture 6" descr="Похожее изображени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924944"/>
            <a:ext cx="5715000" cy="3933056"/>
          </a:xfrm>
          <a:prstGeom prst="flowChartAlternateProcess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29700" name="Picture 4" descr="Картинки по запросу гуччо гуччи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908720"/>
            <a:ext cx="3419872" cy="288032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Картинки по запросу доменіко дольче і стефано габбана логотип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1400"/>
            <a:ext cx="4572000" cy="216024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Картинки по запросу доменіко дольче і стефано габбан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1500" y="0"/>
            <a:ext cx="4762500" cy="2676525"/>
          </a:xfrm>
          <a:prstGeom prst="ellipse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12776"/>
            <a:ext cx="4427984" cy="1296144"/>
          </a:xfrm>
        </p:spPr>
        <p:txBody>
          <a:bodyPr>
            <a:normAutofit fontScale="90000"/>
          </a:bodyPr>
          <a:lstStyle/>
          <a:p>
            <a:r>
              <a:rPr lang="uk-UA" b="1" i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Доменіко</a:t>
            </a:r>
            <a:r>
              <a:rPr lang="uk-UA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i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Дольче</a:t>
            </a:r>
            <a:r>
              <a:rPr lang="uk-UA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b="1" i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Стефано</a:t>
            </a:r>
            <a:r>
              <a:rPr lang="uk-UA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i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Габбана</a:t>
            </a:r>
            <a:endParaRPr lang="ru-RU" b="1" i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8" name="Picture 10" descr="Похожее изображени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708921"/>
            <a:ext cx="5724525" cy="4149080"/>
          </a:xfrm>
          <a:prstGeom prst="flowChartAlternateProcess">
            <a:avLst/>
          </a:prstGeom>
          <a:noFill/>
        </p:spPr>
      </p:pic>
      <p:pic>
        <p:nvPicPr>
          <p:cNvPr id="2060" name="Picture 12" descr="Похожее изображени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2708920"/>
            <a:ext cx="3419872" cy="4149080"/>
          </a:xfrm>
          <a:prstGeom prst="flowChartAlternateProcess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Картинки по запросу роберто каваллі одяг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238750" cy="329304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283968" cy="1124744"/>
          </a:xfrm>
        </p:spPr>
        <p:txBody>
          <a:bodyPr>
            <a:normAutofit/>
          </a:bodyPr>
          <a:lstStyle/>
          <a:p>
            <a:endParaRPr lang="ru-RU" b="1" i="1" dirty="0">
              <a:ln w="18000">
                <a:solidFill>
                  <a:schemeClr val="bg1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7744" y="1600200"/>
            <a:ext cx="6419056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Picture 2" descr="Картинки по запросу роберто каваллі логотип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0"/>
            <a:ext cx="4139952" cy="141277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1028" name="AutoShape 4" descr="Картинки по запросу роберто каваллі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Картинки по запросу роберто каваллі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Картинки по запросу роберто каваллі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1412776"/>
            <a:ext cx="5004048" cy="198884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1036" name="Picture 12" descr="Похожее изображени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284984"/>
            <a:ext cx="9144000" cy="357301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6" name="Picture 4" descr="Картинки по запросу економічне карта італії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4355976" cy="1143000"/>
          </a:xfrm>
        </p:spPr>
        <p:txBody>
          <a:bodyPr>
            <a:normAutofit fontScale="90000"/>
          </a:bodyPr>
          <a:lstStyle/>
          <a:p>
            <a:r>
              <a:rPr lang="uk-UA" b="1" i="1" dirty="0" smtClean="0">
                <a:solidFill>
                  <a:srgbClr val="C00000"/>
                </a:solidFill>
              </a:rPr>
              <a:t> 7 Сільське господарство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00200"/>
            <a:ext cx="9721080" cy="5257800"/>
          </a:xfrm>
        </p:spPr>
        <p:txBody>
          <a:bodyPr>
            <a:normAutofit/>
          </a:bodyPr>
          <a:lstStyle/>
          <a:p>
            <a:r>
              <a:rPr lang="uk-UA" b="1" dirty="0" smtClean="0"/>
              <a:t>Середній розмір </a:t>
            </a:r>
          </a:p>
          <a:p>
            <a:pPr>
              <a:buNone/>
            </a:pPr>
            <a:r>
              <a:rPr lang="uk-UA" b="1" dirty="0" smtClean="0"/>
              <a:t>фермерських господарств – </a:t>
            </a:r>
          </a:p>
          <a:p>
            <a:pPr>
              <a:buNone/>
            </a:pPr>
            <a:r>
              <a:rPr lang="uk-UA" b="1" dirty="0" smtClean="0"/>
              <a:t> 7 га (малопродуктивні і </a:t>
            </a:r>
            <a:r>
              <a:rPr lang="uk-UA" b="1" dirty="0" err="1" smtClean="0"/>
              <a:t>малотоварні</a:t>
            </a:r>
            <a:r>
              <a:rPr lang="uk-UA" b="1" dirty="0" smtClean="0"/>
              <a:t>)</a:t>
            </a:r>
          </a:p>
          <a:p>
            <a:r>
              <a:rPr lang="uk-UA" b="1" dirty="0" smtClean="0"/>
              <a:t>домінує рослинництво (67% с/г)</a:t>
            </a:r>
          </a:p>
          <a:p>
            <a:pPr>
              <a:buNone/>
            </a:pPr>
            <a:r>
              <a:rPr lang="uk-UA" b="1" dirty="0" smtClean="0"/>
              <a:t> вирощують овочі і </a:t>
            </a:r>
            <a:r>
              <a:rPr lang="uk-UA" b="1" dirty="0" err="1" smtClean="0"/>
              <a:t>і</a:t>
            </a:r>
            <a:r>
              <a:rPr lang="uk-UA" b="1" dirty="0" smtClean="0"/>
              <a:t> фрукти(груші,персики,</a:t>
            </a:r>
          </a:p>
          <a:p>
            <a:pPr>
              <a:buNone/>
            </a:pPr>
            <a:r>
              <a:rPr lang="uk-UA" b="1" dirty="0" smtClean="0"/>
              <a:t>цитрусові, виноград,оливки,пшениця,рис, </a:t>
            </a:r>
          </a:p>
          <a:p>
            <a:pPr>
              <a:buNone/>
            </a:pPr>
            <a:r>
              <a:rPr lang="uk-UA" b="1" dirty="0" smtClean="0"/>
              <a:t>кукурудза)</a:t>
            </a:r>
          </a:p>
          <a:p>
            <a:r>
              <a:rPr lang="uk-UA" b="1" dirty="0" smtClean="0"/>
              <a:t>розводять велику рогату худобу, овець, свиней, свійську птицю</a:t>
            </a:r>
            <a:endParaRPr lang="ru-RU" b="1" dirty="0"/>
          </a:p>
        </p:txBody>
      </p:sp>
      <p:pic>
        <p:nvPicPr>
          <p:cNvPr id="4" name="Рисунок 3" descr="images (6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3968" y="0"/>
            <a:ext cx="4860032" cy="23488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5436096" cy="1143000"/>
          </a:xfrm>
        </p:spPr>
        <p:txBody>
          <a:bodyPr>
            <a:normAutofit fontScale="90000"/>
          </a:bodyPr>
          <a:lstStyle/>
          <a:p>
            <a:r>
              <a:rPr lang="uk-UA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Територіальні диспропорції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p_italy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06672" y="0"/>
            <a:ext cx="3837328" cy="6858000"/>
          </a:xfrm>
        </p:spPr>
      </p:pic>
      <p:sp>
        <p:nvSpPr>
          <p:cNvPr id="7" name="TextBox 6"/>
          <p:cNvSpPr txBox="1"/>
          <p:nvPr/>
        </p:nvSpPr>
        <p:spPr>
          <a:xfrm>
            <a:off x="0" y="1484784"/>
            <a:ext cx="558011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Arial" pitchFamily="34" charset="0"/>
              <a:buChar char="•"/>
            </a:pP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Північ :40%території, 45% населення і 56% ВНП</a:t>
            </a:r>
          </a:p>
          <a:p>
            <a:pPr lvl="1">
              <a:buFont typeface="Arial" pitchFamily="34" charset="0"/>
              <a:buChar char="•"/>
            </a:pP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Центр :19- 20% території, населення та економічного потенціалу країни </a:t>
            </a:r>
          </a:p>
          <a:p>
            <a:pPr lvl="1">
              <a:buFont typeface="Arial" pitchFamily="34" charset="0"/>
              <a:buChar char="•"/>
            </a:pP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Південь 41% території,36% населення  і лише 25% ВНП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4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2924944"/>
            <a:ext cx="3419872" cy="3933056"/>
          </a:xfrm>
          <a:prstGeom prst="ellipse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5436096" cy="1143000"/>
          </a:xfrm>
        </p:spPr>
        <p:txBody>
          <a:bodyPr>
            <a:normAutofit fontScale="90000"/>
          </a:bodyPr>
          <a:lstStyle/>
          <a:p>
            <a:r>
              <a:rPr lang="uk-UA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 Міжнародні </a:t>
            </a:r>
            <a:r>
              <a:rPr lang="uk-UA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зв</a:t>
            </a:r>
            <a:r>
              <a:rPr lang="en-US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язки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b="1" dirty="0" smtClean="0"/>
              <a:t>Експорт : виробниче та транспортне обладнання,автомобілі, хімікати,продукти харчування, одяг,взуття.</a:t>
            </a:r>
            <a:endParaRPr lang="ru-RU" b="1" dirty="0" smtClean="0"/>
          </a:p>
          <a:p>
            <a:r>
              <a:rPr lang="uk-UA" b="1" dirty="0" smtClean="0"/>
              <a:t> Імпорт: мінеральна сировина,енергоносії, машини та обладнання</a:t>
            </a:r>
            <a:endParaRPr lang="ru-RU" b="1" dirty="0" smtClean="0"/>
          </a:p>
          <a:p>
            <a:r>
              <a:rPr lang="uk-UA" b="1" dirty="0" smtClean="0"/>
              <a:t>Головні партнери: країни ЄС, США</a:t>
            </a:r>
            <a:endParaRPr lang="ru-RU" b="1" dirty="0" smtClean="0"/>
          </a:p>
          <a:p>
            <a:r>
              <a:rPr lang="uk-UA" b="1" dirty="0" smtClean="0"/>
              <a:t>Італія для України є одним </a:t>
            </a:r>
          </a:p>
          <a:p>
            <a:pPr>
              <a:buNone/>
            </a:pPr>
            <a:r>
              <a:rPr lang="uk-UA" b="1" dirty="0" smtClean="0"/>
              <a:t>     з головних партнерів:</a:t>
            </a:r>
            <a:endParaRPr lang="ru-RU" b="1" dirty="0" smtClean="0"/>
          </a:p>
          <a:p>
            <a:pPr>
              <a:buNone/>
            </a:pPr>
            <a:r>
              <a:rPr lang="uk-UA" b="1" dirty="0" smtClean="0"/>
              <a:t>( українська діаспора,освіта в Італії</a:t>
            </a:r>
            <a:r>
              <a:rPr lang="ru-RU" b="1" dirty="0" smtClean="0"/>
              <a:t>,</a:t>
            </a:r>
          </a:p>
          <a:p>
            <a:pPr>
              <a:buNone/>
            </a:pPr>
            <a:r>
              <a:rPr lang="uk-UA" b="1" dirty="0" smtClean="0"/>
              <a:t>туризм)</a:t>
            </a:r>
            <a:endParaRPr lang="ru-RU" b="1" dirty="0" smtClean="0"/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35842" name="Picture 2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0"/>
            <a:ext cx="3779912" cy="15567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56839c00d0a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339752" y="1124744"/>
            <a:ext cx="4464496" cy="46085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b="1" i="1" dirty="0" smtClean="0">
                <a:latin typeface="Times New Roman" pitchFamily="18" charset="0"/>
                <a:cs typeface="Times New Roman" pitchFamily="18" charset="0"/>
              </a:rPr>
              <a:t>Творець створив Італію за ескізами Мікеланджело</a:t>
            </a:r>
          </a:p>
          <a:p>
            <a:pPr algn="r"/>
            <a:endParaRPr lang="uk-UA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uk-UA" sz="3600" dirty="0" err="1" smtClean="0">
                <a:latin typeface="Times New Roman" pitchFamily="18" charset="0"/>
                <a:cs typeface="Times New Roman" pitchFamily="18" charset="0"/>
              </a:rPr>
              <a:t>Марк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Твен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кінець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 аналізу країни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b="1" dirty="0" smtClean="0"/>
              <a:t>Візитна карта Італії</a:t>
            </a:r>
          </a:p>
          <a:p>
            <a:r>
              <a:rPr lang="uk-UA" b="1" dirty="0" smtClean="0"/>
              <a:t>ЕГП</a:t>
            </a:r>
          </a:p>
          <a:p>
            <a:r>
              <a:rPr lang="uk-UA" b="1" dirty="0" smtClean="0"/>
              <a:t>Природні умови і ресурси</a:t>
            </a:r>
          </a:p>
          <a:p>
            <a:r>
              <a:rPr lang="uk-UA" b="1" dirty="0" smtClean="0"/>
              <a:t>Населення країни</a:t>
            </a:r>
          </a:p>
          <a:p>
            <a:r>
              <a:rPr lang="uk-UA" b="1" dirty="0" smtClean="0"/>
              <a:t>Чинники розвитку економіки </a:t>
            </a:r>
          </a:p>
          <a:p>
            <a:pPr>
              <a:buNone/>
            </a:pPr>
            <a:r>
              <a:rPr lang="uk-UA" b="1" dirty="0" smtClean="0"/>
              <a:t>    та особливості її розміщення</a:t>
            </a:r>
          </a:p>
          <a:p>
            <a:r>
              <a:rPr lang="uk-UA" b="1" dirty="0" smtClean="0"/>
              <a:t>Сільське господарство</a:t>
            </a:r>
          </a:p>
          <a:p>
            <a:r>
              <a:rPr lang="uk-UA" b="1" dirty="0" smtClean="0"/>
              <a:t>Міжнародні </a:t>
            </a:r>
            <a:r>
              <a:rPr lang="uk-UA" b="1" dirty="0" err="1" smtClean="0"/>
              <a:t>зв</a:t>
            </a:r>
            <a:r>
              <a:rPr lang="en-US" b="1" dirty="0" smtClean="0"/>
              <a:t>’</a:t>
            </a:r>
            <a:r>
              <a:rPr lang="uk-UA" b="1" dirty="0" err="1" smtClean="0"/>
              <a:t>язки</a:t>
            </a:r>
            <a:r>
              <a:rPr lang="uk-UA" b="1" dirty="0" smtClean="0"/>
              <a:t> Італії</a:t>
            </a:r>
            <a:endParaRPr lang="ru-RU" b="1" dirty="0"/>
          </a:p>
        </p:txBody>
      </p:sp>
      <p:pic>
        <p:nvPicPr>
          <p:cNvPr id="5" name="Рисунок 4" descr="images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1124744"/>
            <a:ext cx="2857500" cy="1600200"/>
          </a:xfrm>
          <a:prstGeom prst="ellipse">
            <a:avLst/>
          </a:prstGeom>
        </p:spPr>
      </p:pic>
      <p:pic>
        <p:nvPicPr>
          <p:cNvPr id="6" name="Рисунок 5" descr="загружено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24625" y="2780928"/>
            <a:ext cx="2619375" cy="1743075"/>
          </a:xfrm>
          <a:prstGeom prst="ellipse">
            <a:avLst/>
          </a:prstGeom>
        </p:spPr>
      </p:pic>
      <p:pic>
        <p:nvPicPr>
          <p:cNvPr id="7" name="Рисунок 6" descr="klassikamain-tmb-1200xwidth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8104" y="4869160"/>
            <a:ext cx="3096344" cy="1988840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італія на карті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0"/>
            <a:ext cx="471601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436096" cy="1196752"/>
          </a:xfrm>
        </p:spPr>
        <p:txBody>
          <a:bodyPr>
            <a:noAutofit/>
          </a:bodyPr>
          <a:lstStyle/>
          <a:p>
            <a:pPr algn="l"/>
            <a:r>
              <a:rPr lang="uk-UA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Італія на карті Європи</a:t>
            </a:r>
            <a:endParaRPr lang="ru-RU" sz="3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12776"/>
            <a:ext cx="4860032" cy="4713387"/>
          </a:xfrm>
        </p:spPr>
        <p:txBody>
          <a:bodyPr>
            <a:normAutofit fontScale="85000" lnSpcReduction="10000"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Площа — 301,2 тис. км</a:t>
            </a:r>
            <a:r>
              <a:rPr lang="uk-UA" b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Населення — 60,2 млн.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(2011 р.).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Столиця – Рим.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Парламентська республіка.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Унітарна держава.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buNone/>
            </a:pPr>
            <a:r>
              <a:rPr lang="uk-UA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Анклав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- територія або частина однієї держави, оточена з усіх сторін територією іншої держави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Картинки по запросу італії велика сім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3789041"/>
            <a:ext cx="3995936" cy="3068960"/>
          </a:xfrm>
          <a:prstGeom prst="ellipse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i="1" dirty="0" smtClean="0">
                <a:solidFill>
                  <a:srgbClr val="C00000"/>
                </a:solidFill>
              </a:rPr>
              <a:t>1 Італія – країна </a:t>
            </a:r>
            <a:r>
              <a:rPr lang="uk-UA" b="1" i="1" dirty="0" err="1" smtClean="0">
                <a:solidFill>
                  <a:srgbClr val="C00000"/>
                </a:solidFill>
              </a:rPr>
              <a:t>“Великої</a:t>
            </a:r>
            <a:r>
              <a:rPr lang="uk-UA" b="1" i="1" dirty="0" smtClean="0">
                <a:solidFill>
                  <a:srgbClr val="C00000"/>
                </a:solidFill>
              </a:rPr>
              <a:t> </a:t>
            </a:r>
            <a:r>
              <a:rPr lang="uk-UA" b="1" i="1" dirty="0" err="1" smtClean="0">
                <a:solidFill>
                  <a:srgbClr val="C00000"/>
                </a:solidFill>
              </a:rPr>
              <a:t>сімки”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 smtClean="0"/>
              <a:t>Тип – </a:t>
            </a:r>
            <a:r>
              <a:rPr lang="uk-UA" b="1" dirty="0" err="1" smtClean="0"/>
              <a:t>високорозвинута</a:t>
            </a:r>
            <a:r>
              <a:rPr lang="uk-UA" b="1" dirty="0" smtClean="0"/>
              <a:t> країна</a:t>
            </a:r>
          </a:p>
          <a:p>
            <a:r>
              <a:rPr lang="uk-UA" b="1" dirty="0" smtClean="0"/>
              <a:t>ВВП – понад 2 036 млрд.</a:t>
            </a:r>
            <a:r>
              <a:rPr lang="en-US" b="1" dirty="0" smtClean="0"/>
              <a:t>$</a:t>
            </a:r>
            <a:r>
              <a:rPr lang="uk-UA" b="1" dirty="0" smtClean="0"/>
              <a:t> (</a:t>
            </a:r>
            <a:r>
              <a:rPr lang="en-US" b="1" dirty="0" smtClean="0"/>
              <a:t>VI</a:t>
            </a:r>
            <a:r>
              <a:rPr lang="uk-UA" b="1" dirty="0" smtClean="0"/>
              <a:t> місце)</a:t>
            </a:r>
          </a:p>
          <a:p>
            <a:r>
              <a:rPr lang="uk-UA" b="1" dirty="0" smtClean="0"/>
              <a:t>ВВП на 1-го жителя – 32 тис.</a:t>
            </a:r>
            <a:r>
              <a:rPr lang="en-US" b="1" dirty="0" smtClean="0"/>
              <a:t> $</a:t>
            </a:r>
            <a:r>
              <a:rPr lang="uk-UA" b="1" dirty="0" smtClean="0"/>
              <a:t> (найменший показник серед європейських країн Великої сімки)</a:t>
            </a:r>
          </a:p>
          <a:p>
            <a:r>
              <a:rPr lang="uk-UA" b="1" dirty="0" err="1" smtClean="0"/>
              <a:t>ІЛР</a:t>
            </a:r>
            <a:r>
              <a:rPr lang="uk-UA" b="1" dirty="0" smtClean="0"/>
              <a:t> – 0.88 (високий показник)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88640"/>
            <a:ext cx="4644008" cy="648072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4932040" cy="1143000"/>
          </a:xfrm>
        </p:spPr>
        <p:txBody>
          <a:bodyPr>
            <a:normAutofit/>
          </a:bodyPr>
          <a:lstStyle/>
          <a:p>
            <a:r>
              <a:rPr lang="uk-UA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Населення Італії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 smtClean="0"/>
              <a:t>1-й тип відтворення</a:t>
            </a:r>
          </a:p>
          <a:p>
            <a:r>
              <a:rPr lang="uk-UA" dirty="0" err="1" smtClean="0"/>
              <a:t>“старіння</a:t>
            </a:r>
            <a:r>
              <a:rPr lang="uk-UA" dirty="0" smtClean="0"/>
              <a:t> </a:t>
            </a:r>
            <a:r>
              <a:rPr lang="uk-UA" dirty="0" err="1" smtClean="0"/>
              <a:t>нації”</a:t>
            </a:r>
            <a:endParaRPr lang="uk-UA" dirty="0" smtClean="0"/>
          </a:p>
          <a:p>
            <a:r>
              <a:rPr lang="uk-UA" dirty="0" smtClean="0"/>
              <a:t>від</a:t>
            </a:r>
            <a:r>
              <a:rPr lang="en-US" dirty="0" smtClean="0"/>
              <a:t>’</a:t>
            </a:r>
            <a:r>
              <a:rPr lang="uk-UA" dirty="0" smtClean="0"/>
              <a:t>ємний ПП</a:t>
            </a:r>
          </a:p>
          <a:p>
            <a:r>
              <a:rPr lang="uk-UA" dirty="0" smtClean="0"/>
              <a:t>міграції</a:t>
            </a:r>
          </a:p>
          <a:p>
            <a:r>
              <a:rPr lang="uk-UA" dirty="0" err="1" smtClean="0"/>
              <a:t>однонаціональна</a:t>
            </a:r>
            <a:r>
              <a:rPr lang="uk-UA" dirty="0" smtClean="0"/>
              <a:t> країна</a:t>
            </a:r>
          </a:p>
          <a:p>
            <a:r>
              <a:rPr lang="uk-UA" dirty="0" smtClean="0"/>
              <a:t>християни-католики</a:t>
            </a:r>
          </a:p>
          <a:p>
            <a:r>
              <a:rPr lang="uk-UA" dirty="0" smtClean="0"/>
              <a:t>середня густота – 200 ос/</a:t>
            </a:r>
            <a:r>
              <a:rPr lang="uk-UA" dirty="0" err="1" smtClean="0"/>
              <a:t>км²</a:t>
            </a:r>
            <a:r>
              <a:rPr lang="uk-UA" dirty="0" smtClean="0"/>
              <a:t>. </a:t>
            </a:r>
          </a:p>
          <a:p>
            <a:r>
              <a:rPr lang="uk-UA" dirty="0" smtClean="0"/>
              <a:t>60% </a:t>
            </a:r>
            <a:r>
              <a:rPr lang="uk-UA" dirty="0" err="1" smtClean="0"/>
              <a:t>прживає</a:t>
            </a:r>
            <a:r>
              <a:rPr lang="uk-UA" dirty="0" smtClean="0"/>
              <a:t> в містах(Римі, Мілані, Неаполі й Туріні).</a:t>
            </a:r>
            <a:endParaRPr lang="ru-RU" b="1" dirty="0" smtClean="0"/>
          </a:p>
          <a:p>
            <a:pPr>
              <a:buNone/>
            </a:pPr>
            <a:endParaRPr lang="uk-UA" dirty="0" smtClean="0"/>
          </a:p>
          <a:p>
            <a:endParaRPr lang="uk-U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Чинники розвитку економіки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686800" cy="5001419"/>
          </a:xfrm>
        </p:spPr>
        <p:txBody>
          <a:bodyPr/>
          <a:lstStyle/>
          <a:p>
            <a:r>
              <a:rPr lang="uk-UA" b="1" dirty="0" smtClean="0"/>
              <a:t>І </a:t>
            </a:r>
            <a:r>
              <a:rPr lang="uk-UA" b="1" dirty="0" smtClean="0">
                <a:solidFill>
                  <a:srgbClr val="C00000"/>
                </a:solidFill>
              </a:rPr>
              <a:t>Трудові ресурси</a:t>
            </a:r>
          </a:p>
          <a:p>
            <a:pPr>
              <a:buFontTx/>
              <a:buChar char="-"/>
            </a:pPr>
            <a:r>
              <a:rPr lang="uk-UA" b="1" dirty="0" smtClean="0"/>
              <a:t>зменшення чисельності кваліфікованих ТР</a:t>
            </a:r>
          </a:p>
          <a:p>
            <a:pPr>
              <a:buNone/>
            </a:pPr>
            <a:r>
              <a:rPr lang="uk-UA" b="1" dirty="0" smtClean="0"/>
              <a:t>(природній приріст від</a:t>
            </a:r>
            <a:r>
              <a:rPr lang="en-US" b="1" dirty="0" smtClean="0"/>
              <a:t>’</a:t>
            </a:r>
            <a:r>
              <a:rPr lang="uk-UA" b="1" dirty="0" smtClean="0"/>
              <a:t>ємний,еміграція)</a:t>
            </a:r>
          </a:p>
          <a:p>
            <a:pPr>
              <a:buFontTx/>
              <a:buChar char="-"/>
            </a:pPr>
            <a:r>
              <a:rPr lang="uk-UA" b="1" dirty="0" smtClean="0"/>
              <a:t>середня зарплата за ПКС – 2 400€ (18 місце)</a:t>
            </a:r>
          </a:p>
          <a:p>
            <a:pPr>
              <a:buFontTx/>
              <a:buChar char="-"/>
            </a:pPr>
            <a:r>
              <a:rPr lang="uk-UA" b="1" dirty="0" smtClean="0"/>
              <a:t> надомна праця, зайнятість у незареєстрованих підприємствах</a:t>
            </a:r>
            <a:endParaRPr lang="ru-RU" b="1" dirty="0"/>
          </a:p>
        </p:txBody>
      </p:sp>
      <p:pic>
        <p:nvPicPr>
          <p:cNvPr id="4" name="Рисунок 3" descr="145562238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4509120"/>
            <a:ext cx="5544616" cy="2160240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8" name="Picture 6" descr="Картинки по запросу італія егп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0"/>
            <a:ext cx="334786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5796136" cy="1143000"/>
          </a:xfrm>
        </p:spPr>
        <p:txBody>
          <a:bodyPr>
            <a:normAutofit fontScale="90000"/>
          </a:bodyPr>
          <a:lstStyle/>
          <a:p>
            <a:r>
              <a:rPr lang="uk-UA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Чинники розвитку економіки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b="1" dirty="0" smtClean="0"/>
              <a:t>ІІ </a:t>
            </a:r>
            <a:r>
              <a:rPr lang="uk-UA" b="1" dirty="0" smtClean="0">
                <a:solidFill>
                  <a:srgbClr val="C00000"/>
                </a:solidFill>
              </a:rPr>
              <a:t>ЕГП</a:t>
            </a:r>
            <a:r>
              <a:rPr lang="uk-UA" b="1" dirty="0" smtClean="0"/>
              <a:t> – приморське, стратегічне, </a:t>
            </a:r>
          </a:p>
          <a:p>
            <a:pPr>
              <a:buNone/>
            </a:pPr>
            <a:r>
              <a:rPr lang="uk-UA" b="1" dirty="0" smtClean="0"/>
              <a:t>     4 країни сусіди</a:t>
            </a:r>
          </a:p>
          <a:p>
            <a:r>
              <a:rPr lang="uk-UA" b="1" dirty="0" smtClean="0"/>
              <a:t>ІІІ </a:t>
            </a:r>
            <a:r>
              <a:rPr lang="uk-UA" b="1" dirty="0" smtClean="0">
                <a:solidFill>
                  <a:srgbClr val="C00000"/>
                </a:solidFill>
              </a:rPr>
              <a:t>Природні умови і ресурси</a:t>
            </a:r>
          </a:p>
          <a:p>
            <a:pPr>
              <a:buFontTx/>
              <a:buChar char="-"/>
            </a:pPr>
            <a:r>
              <a:rPr lang="uk-UA" b="1" dirty="0" smtClean="0"/>
              <a:t>висока сейсмічність, гірський рельєф, засушливий клімат</a:t>
            </a:r>
          </a:p>
          <a:p>
            <a:pPr>
              <a:buFontTx/>
              <a:buChar char="-"/>
            </a:pPr>
            <a:r>
              <a:rPr lang="uk-UA" b="1" dirty="0" smtClean="0"/>
              <a:t>кліматичні ресурси</a:t>
            </a:r>
          </a:p>
          <a:p>
            <a:pPr>
              <a:buFontTx/>
              <a:buChar char="-"/>
            </a:pPr>
            <a:r>
              <a:rPr lang="uk-UA" b="1" dirty="0" smtClean="0"/>
              <a:t>коричневі й бурі лісові ґрунти</a:t>
            </a:r>
          </a:p>
          <a:p>
            <a:pPr>
              <a:buFontTx/>
              <a:buChar char="-"/>
            </a:pPr>
            <a:r>
              <a:rPr lang="uk-UA" b="1" dirty="0" smtClean="0"/>
              <a:t>обмежені запаси корисних копалин</a:t>
            </a:r>
          </a:p>
          <a:p>
            <a:endParaRPr lang="ru-RU" dirty="0"/>
          </a:p>
        </p:txBody>
      </p:sp>
      <p:sp>
        <p:nvSpPr>
          <p:cNvPr id="13314" name="AutoShape 2" descr="Картинки по запросу італія егп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16" name="AutoShape 4" descr="Картинки по запросу італія егп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Картинки по запросу  активна роль держави в економіці італії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3717032"/>
            <a:ext cx="5436096" cy="3140968"/>
          </a:xfrm>
          <a:prstGeom prst="ellipse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Чинники розвитку економіки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tabLst>
                <a:tab pos="6191250" algn="l"/>
              </a:tabLst>
            </a:pPr>
            <a:r>
              <a:rPr lang="en-US" b="1" dirty="0" smtClean="0"/>
              <a:t>IV</a:t>
            </a:r>
            <a:r>
              <a:rPr lang="uk-UA" b="1" dirty="0" smtClean="0"/>
              <a:t> </a:t>
            </a:r>
            <a:r>
              <a:rPr lang="uk-UA" b="1" dirty="0" smtClean="0">
                <a:solidFill>
                  <a:srgbClr val="C00000"/>
                </a:solidFill>
              </a:rPr>
              <a:t>Активна роль держави</a:t>
            </a:r>
          </a:p>
          <a:p>
            <a:pPr>
              <a:buNone/>
            </a:pPr>
            <a:r>
              <a:rPr lang="uk-UA" b="1" dirty="0" smtClean="0"/>
              <a:t>   - державі повністю належать енергетика, на 50% транспорт, на 30% гірничодобувна промисловість, на 45% металургія</a:t>
            </a:r>
          </a:p>
          <a:p>
            <a:pPr>
              <a:buNone/>
            </a:pPr>
            <a:r>
              <a:rPr lang="uk-UA" b="1" dirty="0" smtClean="0"/>
              <a:t>    - приватний сектор</a:t>
            </a:r>
          </a:p>
          <a:p>
            <a:pPr>
              <a:buNone/>
            </a:pPr>
            <a:r>
              <a:rPr lang="uk-UA" b="1" dirty="0" smtClean="0"/>
              <a:t>     </a:t>
            </a:r>
            <a:r>
              <a:rPr lang="en-US" b="1" dirty="0" smtClean="0"/>
              <a:t>V</a:t>
            </a:r>
            <a:r>
              <a:rPr lang="uk-UA" b="1" dirty="0" smtClean="0"/>
              <a:t> </a:t>
            </a:r>
            <a:r>
              <a:rPr lang="uk-UA" b="1" dirty="0" smtClean="0">
                <a:solidFill>
                  <a:srgbClr val="C00000"/>
                </a:solidFill>
              </a:rPr>
              <a:t>Інтеграція</a:t>
            </a:r>
          </a:p>
          <a:p>
            <a:pPr>
              <a:buNone/>
            </a:pPr>
            <a:r>
              <a:rPr lang="uk-UA" b="1" dirty="0" smtClean="0"/>
              <a:t>ЄС, НАТО, ООН, РЄ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622</TotalTime>
  <Words>702</Words>
  <Application>Microsoft Office PowerPoint</Application>
  <PresentationFormat>Экран (4:3)</PresentationFormat>
  <Paragraphs>195</Paragraphs>
  <Slides>29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Презентація до уроку на тему “Італія”</vt:lpstr>
      <vt:lpstr>Слайд 2</vt:lpstr>
      <vt:lpstr>План аналізу країни</vt:lpstr>
      <vt:lpstr>Італія на карті Європи</vt:lpstr>
      <vt:lpstr>1 Італія – країна “Великої сімки”</vt:lpstr>
      <vt:lpstr>2 Населення Італії</vt:lpstr>
      <vt:lpstr>3 Чинники розвитку економіки</vt:lpstr>
      <vt:lpstr>Чинники розвитку економіки</vt:lpstr>
      <vt:lpstr>Чинники розвитку економіки</vt:lpstr>
      <vt:lpstr>Рекреаційні ресурси Італії</vt:lpstr>
      <vt:lpstr>4 Структура господарства</vt:lpstr>
      <vt:lpstr> 5 Сфера послуг</vt:lpstr>
      <vt:lpstr>Слайд 13</vt:lpstr>
      <vt:lpstr>6 Промисловість</vt:lpstr>
      <vt:lpstr>Промисловість</vt:lpstr>
      <vt:lpstr>Промисловість</vt:lpstr>
      <vt:lpstr>Промисловість</vt:lpstr>
      <vt:lpstr>Слайд 18</vt:lpstr>
      <vt:lpstr>Міуччі Прада</vt:lpstr>
      <vt:lpstr>Слайд 20</vt:lpstr>
      <vt:lpstr>Гуччо Гуччі</vt:lpstr>
      <vt:lpstr>Доменіко Дольче і Стефано Габбана</vt:lpstr>
      <vt:lpstr>Слайд 23</vt:lpstr>
      <vt:lpstr>Слайд 24</vt:lpstr>
      <vt:lpstr> 7 Сільське господарство</vt:lpstr>
      <vt:lpstr>Територіальні диспропорції</vt:lpstr>
      <vt:lpstr>8 Міжнародні зв’язки</vt:lpstr>
      <vt:lpstr>Слайд 28</vt:lpstr>
      <vt:lpstr>Слайд 29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Master</dc:creator>
  <cp:lastModifiedBy>user</cp:lastModifiedBy>
  <cp:revision>60</cp:revision>
  <dcterms:created xsi:type="dcterms:W3CDTF">2019-11-09T07:56:29Z</dcterms:created>
  <dcterms:modified xsi:type="dcterms:W3CDTF">2023-03-29T14:13:40Z</dcterms:modified>
</cp:coreProperties>
</file>