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9" r:id="rId4"/>
    <p:sldId id="260" r:id="rId5"/>
    <p:sldId id="261" r:id="rId6"/>
    <p:sldId id="284" r:id="rId7"/>
    <p:sldId id="262" r:id="rId8"/>
    <p:sldId id="263" r:id="rId9"/>
    <p:sldId id="264" r:id="rId10"/>
    <p:sldId id="283" r:id="rId11"/>
    <p:sldId id="265" r:id="rId12"/>
    <p:sldId id="266" r:id="rId13"/>
    <p:sldId id="280" r:id="rId14"/>
    <p:sldId id="267" r:id="rId15"/>
    <p:sldId id="268" r:id="rId16"/>
    <p:sldId id="269" r:id="rId17"/>
    <p:sldId id="270" r:id="rId18"/>
    <p:sldId id="281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6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2FEF-BA2D-49A2-9AD9-8433DE17986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9275-3C7B-48FE-A538-EC76DB82DC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2;&#1087;&#1080;\Desktop\&#1074;&#1110;&#1076;&#1077;&#1086;\&#1052;&#1080;&#1089;&#1090;&#1077;&#1094;&#1090;&#1074;&#1086;%20&#1074;&#1080;&#1075;&#1086;&#1090;&#1086;&#1074;&#1083;&#1077;&#1085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2;&#1087;&#1080;\Desktop\&#1074;&#1110;&#1076;&#1077;&#1086;\&#1074;&#1089;&#1090;&#1091;&#1087;%201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2;&#1087;&#1080;\Desktop\&#1074;&#1110;&#1076;&#1077;&#1086;\&#1082;&#1110;&#1085;&#1077;&#1094;&#1100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Презентація до уроку на тему </a:t>
            </a:r>
            <a:r>
              <a:rPr lang="uk-UA" b="1" dirty="0" err="1" smtClean="0">
                <a:solidFill>
                  <a:srgbClr val="FF0000"/>
                </a:solidFill>
              </a:rPr>
              <a:t>“Італія”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6" name="AutoShape 2" descr="Италия — великолепие страны и городов не затронутых времен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Италия — великолепие страны и городов не затронутых времен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Италия — великолепие страны и городов не затронутых времен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Италия — великолепие страны и городов не затронутых времен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Информация об Итал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Достопримечательности Италии, что посмотреть в Италии | Galopom T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067675" cy="535782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Рекреаційні ресурси Італії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590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Р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О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Л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З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Е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Й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П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В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И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П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Н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Т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Е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О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Н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М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С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И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Ц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И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Л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Я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З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Т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В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Е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Н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Е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Ц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Я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Й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И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Д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Р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Т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И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М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Л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Н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Е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Т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Н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С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Р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Д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И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Н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Я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Й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Н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Ф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О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Р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У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М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Л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Ь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П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И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56992"/>
            <a:ext cx="4644008" cy="3501008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Структура господарства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 Сфера послуг – 67%</a:t>
            </a:r>
          </a:p>
          <a:p>
            <a:r>
              <a:rPr lang="uk-UA" b="1" dirty="0" smtClean="0"/>
              <a:t>Промисловість - 30% зайнятих</a:t>
            </a:r>
          </a:p>
          <a:p>
            <a:r>
              <a:rPr lang="uk-UA" b="1" dirty="0" smtClean="0"/>
              <a:t>Сільське,лісове господарство – 3% зайнятих, виробляють 1% ВВП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764339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636912"/>
            <a:ext cx="4427984" cy="4221088"/>
          </a:xfrm>
          <a:prstGeom prst="ellipse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Туризм(12%) ВВП –</a:t>
            </a:r>
            <a:r>
              <a:rPr lang="en-US" b="1" dirty="0" smtClean="0"/>
              <a:t>V </a:t>
            </a:r>
            <a:r>
              <a:rPr lang="uk-UA" b="1" dirty="0" smtClean="0"/>
              <a:t>місце в світі за кількістю відвідувачів, і І місце за кількістю об</a:t>
            </a:r>
            <a:r>
              <a:rPr lang="en-US" b="1" dirty="0" smtClean="0"/>
              <a:t>’</a:t>
            </a:r>
            <a:r>
              <a:rPr lang="uk-UA" b="1" dirty="0" err="1" smtClean="0"/>
              <a:t>єктів</a:t>
            </a:r>
            <a:r>
              <a:rPr lang="uk-UA" b="1" dirty="0" smtClean="0"/>
              <a:t> ЮНЕСКО</a:t>
            </a:r>
            <a:endParaRPr lang="en-US" b="1" dirty="0" smtClean="0"/>
          </a:p>
          <a:p>
            <a:r>
              <a:rPr lang="uk-UA" b="1" dirty="0" smtClean="0"/>
              <a:t>Телекомунікаційні послуги</a:t>
            </a:r>
          </a:p>
          <a:p>
            <a:r>
              <a:rPr lang="uk-UA" b="1" dirty="0" smtClean="0"/>
              <a:t>Транспортні послуги</a:t>
            </a:r>
          </a:p>
          <a:p>
            <a:r>
              <a:rPr lang="uk-UA" b="1" dirty="0" smtClean="0"/>
              <a:t>Фінансово-кредитні послуги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Сфера послуг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истецтво виготовле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Промисловість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/>
              <a:t>1 Машинобудування</a:t>
            </a:r>
          </a:p>
          <a:p>
            <a:pPr>
              <a:buFontTx/>
              <a:buChar char="-"/>
            </a:pPr>
            <a:r>
              <a:rPr lang="uk-UA" b="1" dirty="0" smtClean="0"/>
              <a:t>автомобілі </a:t>
            </a:r>
            <a:r>
              <a:rPr lang="en-US" b="1" dirty="0" smtClean="0"/>
              <a:t>FIAT</a:t>
            </a:r>
            <a:r>
              <a:rPr lang="uk-UA" b="1" dirty="0" smtClean="0"/>
              <a:t>, гоночні машини </a:t>
            </a:r>
            <a:r>
              <a:rPr lang="uk-UA" b="1" dirty="0" err="1" smtClean="0"/>
              <a:t>“Феррарі”</a:t>
            </a:r>
            <a:r>
              <a:rPr lang="uk-UA" b="1" dirty="0" smtClean="0"/>
              <a:t>,</a:t>
            </a:r>
          </a:p>
          <a:p>
            <a:pPr>
              <a:buNone/>
            </a:pPr>
            <a:r>
              <a:rPr lang="uk-UA" b="1" dirty="0" smtClean="0"/>
              <a:t>мотоцикли,мопеди,велосипеди</a:t>
            </a:r>
          </a:p>
          <a:p>
            <a:pPr>
              <a:buFontTx/>
              <a:buChar char="-"/>
            </a:pPr>
            <a:r>
              <a:rPr lang="uk-UA" b="1" dirty="0" smtClean="0"/>
              <a:t>електротехніка (холодильники, морозильники, пральні,посудомийні, швейні машини, кухонні печі)</a:t>
            </a:r>
          </a:p>
          <a:p>
            <a:pPr>
              <a:buFontTx/>
              <a:buChar char="-"/>
            </a:pPr>
            <a:r>
              <a:rPr lang="uk-UA" b="1" dirty="0" smtClean="0"/>
              <a:t>конторське обладнання і оргтехніка </a:t>
            </a:r>
            <a:r>
              <a:rPr lang="uk-UA" b="1" dirty="0" err="1" smtClean="0"/>
              <a:t>“Оліветті”</a:t>
            </a:r>
            <a:endParaRPr lang="ru-RU" b="1" dirty="0"/>
          </a:p>
        </p:txBody>
      </p:sp>
      <p:pic>
        <p:nvPicPr>
          <p:cNvPr id="5" name="Рисунок 4" descr="загруже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2656"/>
            <a:ext cx="4427984" cy="193704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2 Хімічна промисловість</a:t>
            </a:r>
          </a:p>
          <a:p>
            <a:pPr>
              <a:buFontTx/>
              <a:buChar char="-"/>
            </a:pPr>
            <a:r>
              <a:rPr lang="uk-UA" b="1" dirty="0" smtClean="0"/>
              <a:t>полімери,синтетичні волокна</a:t>
            </a:r>
          </a:p>
          <a:p>
            <a:pPr>
              <a:buFontTx/>
              <a:buChar char="-"/>
            </a:pPr>
            <a:r>
              <a:rPr lang="uk-UA" b="1" dirty="0" smtClean="0"/>
              <a:t>каучук, шини </a:t>
            </a:r>
            <a:r>
              <a:rPr lang="uk-UA" b="1" dirty="0" err="1" smtClean="0"/>
              <a:t>”Піреллі</a:t>
            </a:r>
            <a:r>
              <a:rPr lang="uk-UA" b="1" dirty="0" smtClean="0"/>
              <a:t> ”</a:t>
            </a:r>
          </a:p>
          <a:p>
            <a:pPr>
              <a:buFontTx/>
              <a:buChar char="-"/>
            </a:pPr>
            <a:r>
              <a:rPr lang="uk-UA" b="1" dirty="0" smtClean="0"/>
              <a:t>мінеральні добрива</a:t>
            </a:r>
          </a:p>
          <a:p>
            <a:pPr>
              <a:buFontTx/>
              <a:buChar char="-"/>
            </a:pPr>
            <a:r>
              <a:rPr lang="uk-UA" b="1" dirty="0" smtClean="0"/>
              <a:t>мастила</a:t>
            </a:r>
          </a:p>
          <a:p>
            <a:pPr>
              <a:buFontTx/>
              <a:buChar char="-"/>
            </a:pPr>
            <a:r>
              <a:rPr lang="uk-UA" b="1" dirty="0" smtClean="0"/>
              <a:t>побутова хімія</a:t>
            </a:r>
            <a:endParaRPr lang="ru-RU" b="1" dirty="0"/>
          </a:p>
        </p:txBody>
      </p:sp>
      <p:pic>
        <p:nvPicPr>
          <p:cNvPr id="4" name="Рисунок 3" descr="geographia-9-pestushko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780928"/>
            <a:ext cx="3923928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3 Металургія</a:t>
            </a:r>
          </a:p>
          <a:p>
            <a:pPr>
              <a:buFontTx/>
              <a:buChar char="-"/>
            </a:pPr>
            <a:r>
              <a:rPr lang="uk-UA" b="1" dirty="0" smtClean="0"/>
              <a:t>технічна модернізація виробництва сталі й прокату (ІІ місце в Європі)</a:t>
            </a:r>
          </a:p>
          <a:p>
            <a:pPr>
              <a:buFontTx/>
              <a:buChar char="-"/>
            </a:pPr>
            <a:r>
              <a:rPr lang="uk-UA" b="1" dirty="0" smtClean="0"/>
              <a:t>орієнтація на імпорт сировини</a:t>
            </a:r>
          </a:p>
          <a:p>
            <a:pPr>
              <a:buFontTx/>
              <a:buChar char="-"/>
            </a:pPr>
            <a:r>
              <a:rPr lang="uk-UA" b="1" dirty="0" smtClean="0"/>
              <a:t>первинна металургія алюмінію,цинку біля ГЕС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загружен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941168"/>
            <a:ext cx="7704856" cy="1916832"/>
          </a:xfrm>
          <a:prstGeom prst="flowChartAlternateProcess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4 Деревообробна, харчова, легка</a:t>
            </a:r>
          </a:p>
          <a:p>
            <a:pPr>
              <a:buFontTx/>
              <a:buChar char="-"/>
            </a:pPr>
            <a:r>
              <a:rPr lang="uk-UA" b="1" dirty="0" smtClean="0"/>
              <a:t>меблі</a:t>
            </a:r>
          </a:p>
          <a:p>
            <a:pPr>
              <a:buFontTx/>
              <a:buChar char="-"/>
            </a:pPr>
            <a:r>
              <a:rPr lang="uk-UA" b="1" dirty="0" smtClean="0"/>
              <a:t>макарони, оливкова олія, вина, фрукти та овочі</a:t>
            </a:r>
          </a:p>
          <a:p>
            <a:pPr>
              <a:buFontTx/>
              <a:buChar char="-"/>
            </a:pPr>
            <a:r>
              <a:rPr lang="uk-UA" b="1" dirty="0" smtClean="0"/>
              <a:t>текстиль(вовняні, шовкові тканини), взуття(ІІ місце після Китаю)</a:t>
            </a:r>
            <a:endParaRPr lang="ru-RU" b="1" dirty="0"/>
          </a:p>
        </p:txBody>
      </p:sp>
      <p:pic>
        <p:nvPicPr>
          <p:cNvPr id="5" name="Рисунок 4" descr="9eaad2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869160"/>
            <a:ext cx="6350000" cy="1988840"/>
          </a:xfrm>
          <a:prstGeom prst="flowChartAlternateProcess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284985"/>
          </a:xfrm>
          <a:prstGeom prst="rect">
            <a:avLst/>
          </a:prstGeom>
          <a:noFill/>
        </p:spPr>
      </p:pic>
      <p:pic>
        <p:nvPicPr>
          <p:cNvPr id="3687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Картинки по запросу прада лей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6228184" cy="17008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3203848" cy="3212976"/>
          </a:xfrm>
          <a:prstGeom prst="ellipse">
            <a:avLst/>
          </a:prstGeom>
          <a:noFill/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700808"/>
            <a:ext cx="6012160" cy="4941168"/>
          </a:xfrm>
          <a:prstGeom prst="flowChartAlternateProcess">
            <a:avLst/>
          </a:prstGeom>
          <a:noFill/>
        </p:spPr>
      </p:pic>
      <p:sp>
        <p:nvSpPr>
          <p:cNvPr id="1032" name="AutoShape 8" descr="Картинки по запросу міуччі прада сумка 19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міуччі прада сумка 19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47864" cy="8367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Міуччі</a:t>
            </a:r>
            <a:r>
              <a:rPr lang="uk-UA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Прада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сумка пра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203848" cy="3429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вступ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1124744"/>
          </a:xfrm>
        </p:spPr>
        <p:txBody>
          <a:bodyPr>
            <a:normAutofit/>
          </a:bodyPr>
          <a:lstStyle/>
          <a:p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Картинки по запросу джорджіо арман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56176" cy="2806478"/>
          </a:xfrm>
          <a:prstGeom prst="flowChartAlternateProcess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0"/>
            <a:ext cx="3960440" cy="24928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БУТИ ЕЛЕГАНТНОЮ НЕ ОЗНАЧАЄ КИДАТИСЬ В ОЧІ, ЦЕ ОЗНАЧАЄ – ЗАЛИШИТИСЬ В ПАМ</a:t>
            </a:r>
            <a:r>
              <a:rPr lang="en-US" sz="2800" dirty="0" smtClean="0"/>
              <a:t>’</a:t>
            </a:r>
            <a:r>
              <a:rPr lang="uk-UA" sz="2800" dirty="0" smtClean="0"/>
              <a:t>ЯТІ</a:t>
            </a:r>
            <a:endParaRPr lang="en-US" sz="2800" dirty="0" smtClean="0"/>
          </a:p>
          <a:p>
            <a:pPr algn="ctr"/>
            <a:r>
              <a:rPr lang="uk-UA" sz="2800" dirty="0" err="1" smtClean="0"/>
              <a:t>Джорджіо</a:t>
            </a:r>
            <a:r>
              <a:rPr lang="uk-UA" sz="2800" dirty="0" smtClean="0"/>
              <a:t> </a:t>
            </a:r>
            <a:r>
              <a:rPr lang="uk-UA" sz="2800" dirty="0" err="1" smtClean="0"/>
              <a:t>Армані</a:t>
            </a:r>
            <a:endParaRPr lang="ru-RU" sz="2800" dirty="0"/>
          </a:p>
        </p:txBody>
      </p:sp>
      <p:pic>
        <p:nvPicPr>
          <p:cNvPr id="286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5418262" cy="407707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8680" name="Picture 8" descr="Картинки по запросу джорджіо армані ОДЯ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987824" cy="27425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82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636912"/>
            <a:ext cx="3707904" cy="4221088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52736"/>
            <a:ext cx="6096000" cy="5805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1124744"/>
          </a:xfrm>
        </p:spPr>
        <p:txBody>
          <a:bodyPr>
            <a:normAutofit/>
          </a:bodyPr>
          <a:lstStyle/>
          <a:p>
            <a:r>
              <a:rPr lang="uk-UA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Гуччо</a:t>
            </a:r>
            <a:r>
              <a:rPr lang="uk-UA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Гуччі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9698" name="Picture 2" descr="Картинки по запросу гуччо гучч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1457400"/>
          </a:xfrm>
          <a:prstGeom prst="rect">
            <a:avLst/>
          </a:prstGeom>
          <a:noFill/>
        </p:spPr>
      </p:pic>
      <p:pic>
        <p:nvPicPr>
          <p:cNvPr id="29702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5715000" cy="3933056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9700" name="Picture 4" descr="Картинки по запросу гуччо гучч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3419872" cy="28803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доменіко дольче і стефано габбана 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4572000" cy="21602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доменіко дольче і стефано габб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2676525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4427984" cy="1296144"/>
          </a:xfrm>
        </p:spPr>
        <p:txBody>
          <a:bodyPr>
            <a:normAutofit fontScale="90000"/>
          </a:bodyPr>
          <a:lstStyle/>
          <a:p>
            <a:r>
              <a:rPr lang="uk-UA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Доменіко</a:t>
            </a:r>
            <a:r>
              <a:rPr lang="uk-UA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Дольче</a:t>
            </a:r>
            <a:r>
              <a:rPr lang="uk-UA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Стефано</a:t>
            </a:r>
            <a:r>
              <a:rPr lang="uk-UA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Габбана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1"/>
            <a:ext cx="5724525" cy="4149080"/>
          </a:xfrm>
          <a:prstGeom prst="flowChartAlternateProcess">
            <a:avLst/>
          </a:prstGeom>
          <a:noFill/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708920"/>
            <a:ext cx="3419872" cy="4149080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Картинки по запросу роберто каваллі одя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32930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1124744"/>
          </a:xfrm>
        </p:spPr>
        <p:txBody>
          <a:bodyPr>
            <a:normAutofit/>
          </a:bodyPr>
          <a:lstStyle/>
          <a:p>
            <a:endParaRPr lang="ru-RU" b="1" i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Картинки по запросу роберто каваллі 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1412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28" name="AutoShape 4" descr="Картинки по запросу роберто кавалл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роберто кавалл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роберто кавалл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12776"/>
            <a:ext cx="5004048" cy="1988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Картинки по запросу економічне карта італ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35597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 7 Сільське господарство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9721080" cy="5257800"/>
          </a:xfrm>
        </p:spPr>
        <p:txBody>
          <a:bodyPr>
            <a:normAutofit/>
          </a:bodyPr>
          <a:lstStyle/>
          <a:p>
            <a:r>
              <a:rPr lang="uk-UA" b="1" dirty="0" smtClean="0"/>
              <a:t>Середній розмір </a:t>
            </a:r>
          </a:p>
          <a:p>
            <a:pPr>
              <a:buNone/>
            </a:pPr>
            <a:r>
              <a:rPr lang="uk-UA" b="1" dirty="0" smtClean="0"/>
              <a:t>фермерських господарств – </a:t>
            </a:r>
          </a:p>
          <a:p>
            <a:pPr>
              <a:buNone/>
            </a:pPr>
            <a:r>
              <a:rPr lang="uk-UA" b="1" dirty="0" smtClean="0"/>
              <a:t> 7 га (малопродуктивні і </a:t>
            </a:r>
            <a:r>
              <a:rPr lang="uk-UA" b="1" dirty="0" err="1" smtClean="0"/>
              <a:t>малотоварні</a:t>
            </a:r>
            <a:r>
              <a:rPr lang="uk-UA" b="1" dirty="0" smtClean="0"/>
              <a:t>)</a:t>
            </a:r>
          </a:p>
          <a:p>
            <a:r>
              <a:rPr lang="uk-UA" b="1" dirty="0" smtClean="0"/>
              <a:t>домінує рослинництво (67% с/г)</a:t>
            </a:r>
          </a:p>
          <a:p>
            <a:pPr>
              <a:buNone/>
            </a:pPr>
            <a:r>
              <a:rPr lang="uk-UA" b="1" dirty="0" smtClean="0"/>
              <a:t> вирощують овочі і </a:t>
            </a:r>
            <a:r>
              <a:rPr lang="uk-UA" b="1" dirty="0" err="1" smtClean="0"/>
              <a:t>і</a:t>
            </a:r>
            <a:r>
              <a:rPr lang="uk-UA" b="1" dirty="0" smtClean="0"/>
              <a:t> фрукти(груші,персики,</a:t>
            </a:r>
          </a:p>
          <a:p>
            <a:pPr>
              <a:buNone/>
            </a:pPr>
            <a:r>
              <a:rPr lang="uk-UA" b="1" dirty="0" smtClean="0"/>
              <a:t>цитрусові, виноград,оливки,пшениця,рис, </a:t>
            </a:r>
          </a:p>
          <a:p>
            <a:pPr>
              <a:buNone/>
            </a:pPr>
            <a:r>
              <a:rPr lang="uk-UA" b="1" dirty="0" smtClean="0"/>
              <a:t>кукурудза)</a:t>
            </a:r>
          </a:p>
          <a:p>
            <a:r>
              <a:rPr lang="uk-UA" b="1" dirty="0" smtClean="0"/>
              <a:t>розводять велику рогату худобу, овець, свиней, свійську птицю</a:t>
            </a:r>
            <a:endParaRPr lang="ru-RU" b="1" dirty="0"/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43609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Територіальні диспропорції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_ital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06672" y="0"/>
            <a:ext cx="3837328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1484784"/>
            <a:ext cx="55801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Північ :40%території, 45% населення і 56% ВНП</a:t>
            </a:r>
          </a:p>
          <a:p>
            <a:pPr lvl="1">
              <a:buFont typeface="Arial" pitchFamily="34" charset="0"/>
              <a:buChar char="•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Центр :19- 20% території, населення та економічного потенціалу країни </a:t>
            </a:r>
          </a:p>
          <a:p>
            <a:pPr lvl="1">
              <a:buFont typeface="Arial" pitchFamily="34" charset="0"/>
              <a:buChar char="•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Південь 41% території,36% населення  і лише 25% ВНП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24944"/>
            <a:ext cx="3419872" cy="3933056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43609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Міжнародні </a:t>
            </a:r>
            <a:r>
              <a:rPr lang="uk-UA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smtClean="0"/>
              <a:t>Експорт : виробниче та транспортне обладнання,автомобілі, хімікати,продукти харчування, одяг,взуття.</a:t>
            </a:r>
            <a:endParaRPr lang="ru-RU" b="1" dirty="0" smtClean="0"/>
          </a:p>
          <a:p>
            <a:r>
              <a:rPr lang="uk-UA" b="1" dirty="0" smtClean="0"/>
              <a:t> Імпорт: мінеральна сировина,енергоносії, машини та обладнання</a:t>
            </a:r>
            <a:endParaRPr lang="ru-RU" b="1" dirty="0" smtClean="0"/>
          </a:p>
          <a:p>
            <a:r>
              <a:rPr lang="uk-UA" b="1" dirty="0" smtClean="0"/>
              <a:t>Головні партнери: країни ЄС, США</a:t>
            </a:r>
            <a:endParaRPr lang="ru-RU" b="1" dirty="0" smtClean="0"/>
          </a:p>
          <a:p>
            <a:r>
              <a:rPr lang="uk-UA" b="1" dirty="0" smtClean="0"/>
              <a:t>Італія для України є одним </a:t>
            </a:r>
          </a:p>
          <a:p>
            <a:pPr>
              <a:buNone/>
            </a:pPr>
            <a:r>
              <a:rPr lang="uk-UA" b="1" dirty="0" smtClean="0"/>
              <a:t>     з головних партнерів: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( українська діаспора,освіта в Італії</a:t>
            </a:r>
            <a:r>
              <a:rPr lang="ru-RU" b="1" dirty="0" smtClean="0"/>
              <a:t>,</a:t>
            </a:r>
          </a:p>
          <a:p>
            <a:pPr>
              <a:buNone/>
            </a:pPr>
            <a:r>
              <a:rPr lang="uk-UA" b="1" dirty="0" smtClean="0"/>
              <a:t>туризм)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779912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56839c00d0a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1124744"/>
            <a:ext cx="4464496" cy="4608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Творець створив Італію за ескізами Мікеланджело</a:t>
            </a:r>
          </a:p>
          <a:p>
            <a:pPr algn="r"/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Твен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інець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аналізу країни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Візитна карта Італії</a:t>
            </a:r>
          </a:p>
          <a:p>
            <a:r>
              <a:rPr lang="uk-UA" b="1" dirty="0" smtClean="0"/>
              <a:t>ЕГП</a:t>
            </a:r>
          </a:p>
          <a:p>
            <a:r>
              <a:rPr lang="uk-UA" b="1" dirty="0" smtClean="0"/>
              <a:t>Природні умови і ресурси</a:t>
            </a:r>
          </a:p>
          <a:p>
            <a:r>
              <a:rPr lang="uk-UA" b="1" dirty="0" smtClean="0"/>
              <a:t>Населення країни</a:t>
            </a:r>
          </a:p>
          <a:p>
            <a:r>
              <a:rPr lang="uk-UA" b="1" dirty="0" smtClean="0"/>
              <a:t>Чинники розвитку економіки </a:t>
            </a:r>
          </a:p>
          <a:p>
            <a:pPr>
              <a:buNone/>
            </a:pPr>
            <a:r>
              <a:rPr lang="uk-UA" b="1" dirty="0" smtClean="0"/>
              <a:t>    та особливості її розміщення</a:t>
            </a:r>
          </a:p>
          <a:p>
            <a:r>
              <a:rPr lang="uk-UA" b="1" dirty="0" smtClean="0"/>
              <a:t>Сільське господарство</a:t>
            </a:r>
          </a:p>
          <a:p>
            <a:r>
              <a:rPr lang="uk-UA" b="1" dirty="0" smtClean="0"/>
              <a:t>Міжнародні </a:t>
            </a:r>
            <a:r>
              <a:rPr lang="uk-UA" b="1" dirty="0" err="1" smtClean="0"/>
              <a:t>зв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Італії</a:t>
            </a:r>
            <a:endParaRPr lang="ru-RU" b="1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124744"/>
            <a:ext cx="2857500" cy="1600200"/>
          </a:xfrm>
          <a:prstGeom prst="ellipse">
            <a:avLst/>
          </a:prstGeom>
        </p:spPr>
      </p:pic>
      <p:pic>
        <p:nvPicPr>
          <p:cNvPr id="6" name="Рисунок 5" descr="загруже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4625" y="2780928"/>
            <a:ext cx="2619375" cy="1743075"/>
          </a:xfrm>
          <a:prstGeom prst="ellipse">
            <a:avLst/>
          </a:prstGeom>
        </p:spPr>
      </p:pic>
      <p:pic>
        <p:nvPicPr>
          <p:cNvPr id="7" name="Рисунок 6" descr="klassikamain-tmb-1200xwid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869160"/>
            <a:ext cx="3096344" cy="198884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італія на кар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36096" cy="1196752"/>
          </a:xfrm>
        </p:spPr>
        <p:txBody>
          <a:bodyPr>
            <a:noAutofit/>
          </a:bodyPr>
          <a:lstStyle/>
          <a:p>
            <a:pPr algn="l"/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Італія на карті Європи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860032" cy="4713387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Площа — 301,2 тис. км</a:t>
            </a:r>
            <a:r>
              <a:rPr lang="uk-UA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Населення — 60,2 млн.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(2011 р.).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Столиця – Рим.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Парламентська республіка.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Унітарна держава.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Анклав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- територія або частина однієї держави, оточена з усіх сторін територією іншої держави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італії велика сім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89041"/>
            <a:ext cx="3995936" cy="3068960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1 Італія – країна </a:t>
            </a:r>
            <a:r>
              <a:rPr lang="uk-UA" b="1" i="1" dirty="0" err="1" smtClean="0">
                <a:solidFill>
                  <a:srgbClr val="C00000"/>
                </a:solidFill>
              </a:rPr>
              <a:t>“Великої</a:t>
            </a:r>
            <a:r>
              <a:rPr lang="uk-UA" b="1" i="1" dirty="0" smtClean="0">
                <a:solidFill>
                  <a:srgbClr val="C00000"/>
                </a:solidFill>
              </a:rPr>
              <a:t> </a:t>
            </a:r>
            <a:r>
              <a:rPr lang="uk-UA" b="1" i="1" dirty="0" err="1" smtClean="0">
                <a:solidFill>
                  <a:srgbClr val="C00000"/>
                </a:solidFill>
              </a:rPr>
              <a:t>сімки”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Тип – </a:t>
            </a:r>
            <a:r>
              <a:rPr lang="uk-UA" b="1" dirty="0" err="1" smtClean="0"/>
              <a:t>високорозвинута</a:t>
            </a:r>
            <a:r>
              <a:rPr lang="uk-UA" b="1" dirty="0" smtClean="0"/>
              <a:t> країна</a:t>
            </a:r>
          </a:p>
          <a:p>
            <a:r>
              <a:rPr lang="uk-UA" b="1" dirty="0" smtClean="0"/>
              <a:t>ВВП – понад 2 036 млрд.</a:t>
            </a:r>
            <a:r>
              <a:rPr lang="en-US" b="1" dirty="0" smtClean="0"/>
              <a:t>$</a:t>
            </a:r>
            <a:r>
              <a:rPr lang="uk-UA" b="1" dirty="0" smtClean="0"/>
              <a:t> (</a:t>
            </a:r>
            <a:r>
              <a:rPr lang="en-US" b="1" dirty="0" smtClean="0"/>
              <a:t>VI</a:t>
            </a:r>
            <a:r>
              <a:rPr lang="uk-UA" b="1" dirty="0" smtClean="0"/>
              <a:t> місце)</a:t>
            </a:r>
          </a:p>
          <a:p>
            <a:r>
              <a:rPr lang="uk-UA" b="1" dirty="0" smtClean="0"/>
              <a:t>ВВП на 1-го жителя – 32 тис.</a:t>
            </a:r>
            <a:r>
              <a:rPr lang="en-US" b="1" dirty="0" smtClean="0"/>
              <a:t> $</a:t>
            </a:r>
            <a:r>
              <a:rPr lang="uk-UA" b="1" dirty="0" smtClean="0"/>
              <a:t> (найменший показник серед європейських країн Великої сімки)</a:t>
            </a:r>
          </a:p>
          <a:p>
            <a:r>
              <a:rPr lang="uk-UA" b="1" dirty="0" err="1" smtClean="0"/>
              <a:t>ІЛР</a:t>
            </a:r>
            <a:r>
              <a:rPr lang="uk-UA" b="1" dirty="0" smtClean="0"/>
              <a:t> – 0.88 (високий показник)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644008" cy="6480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114300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Населення Італії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1-й тип відтворення</a:t>
            </a:r>
          </a:p>
          <a:p>
            <a:r>
              <a:rPr lang="uk-UA" dirty="0" err="1" smtClean="0"/>
              <a:t>“старіння</a:t>
            </a:r>
            <a:r>
              <a:rPr lang="uk-UA" dirty="0" smtClean="0"/>
              <a:t> </a:t>
            </a:r>
            <a:r>
              <a:rPr lang="uk-UA" dirty="0" err="1" smtClean="0"/>
              <a:t>нації”</a:t>
            </a:r>
            <a:endParaRPr lang="uk-UA" dirty="0" smtClean="0"/>
          </a:p>
          <a:p>
            <a:r>
              <a:rPr lang="uk-UA" dirty="0" smtClean="0"/>
              <a:t>від</a:t>
            </a:r>
            <a:r>
              <a:rPr lang="en-US" dirty="0" smtClean="0"/>
              <a:t>’</a:t>
            </a:r>
            <a:r>
              <a:rPr lang="uk-UA" dirty="0" smtClean="0"/>
              <a:t>ємний ПП</a:t>
            </a:r>
          </a:p>
          <a:p>
            <a:r>
              <a:rPr lang="uk-UA" dirty="0" smtClean="0"/>
              <a:t>міграції</a:t>
            </a:r>
          </a:p>
          <a:p>
            <a:r>
              <a:rPr lang="uk-UA" dirty="0" err="1" smtClean="0"/>
              <a:t>однонаціональна</a:t>
            </a:r>
            <a:r>
              <a:rPr lang="uk-UA" dirty="0" smtClean="0"/>
              <a:t> країна</a:t>
            </a:r>
          </a:p>
          <a:p>
            <a:r>
              <a:rPr lang="uk-UA" dirty="0" smtClean="0"/>
              <a:t>християни-католики</a:t>
            </a:r>
          </a:p>
          <a:p>
            <a:r>
              <a:rPr lang="uk-UA" dirty="0" smtClean="0"/>
              <a:t>середня густота – 200 ос/</a:t>
            </a:r>
            <a:r>
              <a:rPr lang="uk-UA" dirty="0" err="1" smtClean="0"/>
              <a:t>км²</a:t>
            </a:r>
            <a:r>
              <a:rPr lang="uk-UA" dirty="0" smtClean="0"/>
              <a:t>. </a:t>
            </a:r>
          </a:p>
          <a:p>
            <a:r>
              <a:rPr lang="uk-UA" dirty="0" smtClean="0"/>
              <a:t>60% </a:t>
            </a:r>
            <a:r>
              <a:rPr lang="uk-UA" dirty="0" err="1" smtClean="0"/>
              <a:t>прживає</a:t>
            </a:r>
            <a:r>
              <a:rPr lang="uk-UA" dirty="0" smtClean="0"/>
              <a:t> в містах(Римі, Мілані, Неаполі й Туріні).</a:t>
            </a:r>
            <a:endParaRPr lang="ru-RU" b="1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Чинники розвитку економіки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/>
          <a:lstStyle/>
          <a:p>
            <a:r>
              <a:rPr lang="uk-UA" b="1" dirty="0" smtClean="0"/>
              <a:t>І </a:t>
            </a:r>
            <a:r>
              <a:rPr lang="uk-UA" b="1" dirty="0" smtClean="0">
                <a:solidFill>
                  <a:srgbClr val="C00000"/>
                </a:solidFill>
              </a:rPr>
              <a:t>Трудові ресурси</a:t>
            </a:r>
          </a:p>
          <a:p>
            <a:pPr>
              <a:buFontTx/>
              <a:buChar char="-"/>
            </a:pPr>
            <a:r>
              <a:rPr lang="uk-UA" b="1" dirty="0" smtClean="0"/>
              <a:t>зменшення чисельності кваліфікованих ТР</a:t>
            </a:r>
          </a:p>
          <a:p>
            <a:pPr>
              <a:buNone/>
            </a:pPr>
            <a:r>
              <a:rPr lang="uk-UA" b="1" dirty="0" smtClean="0"/>
              <a:t>(природній приріст від</a:t>
            </a:r>
            <a:r>
              <a:rPr lang="en-US" b="1" dirty="0" smtClean="0"/>
              <a:t>’</a:t>
            </a:r>
            <a:r>
              <a:rPr lang="uk-UA" b="1" dirty="0" smtClean="0"/>
              <a:t>ємний,еміграція)</a:t>
            </a:r>
          </a:p>
          <a:p>
            <a:pPr>
              <a:buFontTx/>
              <a:buChar char="-"/>
            </a:pPr>
            <a:r>
              <a:rPr lang="uk-UA" b="1" dirty="0" smtClean="0"/>
              <a:t>середня зарплата за ПКС – 2 400€ (18 місце)</a:t>
            </a:r>
          </a:p>
          <a:p>
            <a:pPr>
              <a:buFontTx/>
              <a:buChar char="-"/>
            </a:pPr>
            <a:r>
              <a:rPr lang="uk-UA" b="1" dirty="0" smtClean="0"/>
              <a:t> надомна праця, зайнятість у незареєстрованих підприємствах</a:t>
            </a:r>
            <a:endParaRPr lang="ru-RU" b="1" dirty="0"/>
          </a:p>
        </p:txBody>
      </p:sp>
      <p:pic>
        <p:nvPicPr>
          <p:cNvPr id="4" name="Рисунок 3" descr="1455622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509120"/>
            <a:ext cx="5544616" cy="216024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Картинки по запросу італія ег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3478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79613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Чинники розвитку економіки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ІІ </a:t>
            </a:r>
            <a:r>
              <a:rPr lang="uk-UA" b="1" dirty="0" smtClean="0">
                <a:solidFill>
                  <a:srgbClr val="C00000"/>
                </a:solidFill>
              </a:rPr>
              <a:t>ЕГП</a:t>
            </a:r>
            <a:r>
              <a:rPr lang="uk-UA" b="1" dirty="0" smtClean="0"/>
              <a:t> – приморське, стратегічне, </a:t>
            </a:r>
          </a:p>
          <a:p>
            <a:pPr>
              <a:buNone/>
            </a:pPr>
            <a:r>
              <a:rPr lang="uk-UA" b="1" dirty="0" smtClean="0"/>
              <a:t>     4 країни сусіди</a:t>
            </a:r>
          </a:p>
          <a:p>
            <a:r>
              <a:rPr lang="uk-UA" b="1" dirty="0" smtClean="0"/>
              <a:t>ІІІ </a:t>
            </a:r>
            <a:r>
              <a:rPr lang="uk-UA" b="1" dirty="0" smtClean="0">
                <a:solidFill>
                  <a:srgbClr val="C00000"/>
                </a:solidFill>
              </a:rPr>
              <a:t>Природні умови і ресурси</a:t>
            </a:r>
          </a:p>
          <a:p>
            <a:pPr>
              <a:buFontTx/>
              <a:buChar char="-"/>
            </a:pPr>
            <a:r>
              <a:rPr lang="uk-UA" b="1" dirty="0" smtClean="0"/>
              <a:t>висока сейсмічність, гірський рельєф, засушливий клімат</a:t>
            </a:r>
          </a:p>
          <a:p>
            <a:pPr>
              <a:buFontTx/>
              <a:buChar char="-"/>
            </a:pPr>
            <a:r>
              <a:rPr lang="uk-UA" b="1" dirty="0" smtClean="0"/>
              <a:t>кліматичні ресурси</a:t>
            </a:r>
          </a:p>
          <a:p>
            <a:pPr>
              <a:buFontTx/>
              <a:buChar char="-"/>
            </a:pPr>
            <a:r>
              <a:rPr lang="uk-UA" b="1" dirty="0" smtClean="0"/>
              <a:t>коричневі й бурі лісові ґрунти</a:t>
            </a:r>
          </a:p>
          <a:p>
            <a:pPr>
              <a:buFontTx/>
              <a:buChar char="-"/>
            </a:pPr>
            <a:r>
              <a:rPr lang="uk-UA" b="1" dirty="0" smtClean="0"/>
              <a:t>обмежені запаси корисних копалин</a:t>
            </a:r>
          </a:p>
          <a:p>
            <a:endParaRPr lang="ru-RU" dirty="0"/>
          </a:p>
        </p:txBody>
      </p:sp>
      <p:sp>
        <p:nvSpPr>
          <p:cNvPr id="13314" name="AutoShape 2" descr="Картинки по запросу італія ег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італія ег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 активна роль держави в економіці італ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17032"/>
            <a:ext cx="5436096" cy="3140968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Чинники розвитку економіки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191250" algn="l"/>
              </a:tabLst>
            </a:pPr>
            <a:r>
              <a:rPr lang="en-US" b="1" dirty="0" smtClean="0"/>
              <a:t>IV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Активна роль держави</a:t>
            </a:r>
          </a:p>
          <a:p>
            <a:pPr>
              <a:buNone/>
            </a:pPr>
            <a:r>
              <a:rPr lang="uk-UA" b="1" dirty="0" smtClean="0"/>
              <a:t>   - державі повністю належать енергетика, на 50% транспорт, на 30% гірничодобувна промисловість, на 45% металургія</a:t>
            </a:r>
          </a:p>
          <a:p>
            <a:pPr>
              <a:buNone/>
            </a:pPr>
            <a:r>
              <a:rPr lang="uk-UA" b="1" dirty="0" smtClean="0"/>
              <a:t>    - приватний сектор</a:t>
            </a:r>
          </a:p>
          <a:p>
            <a:pPr>
              <a:buNone/>
            </a:pPr>
            <a:r>
              <a:rPr lang="uk-UA" b="1" dirty="0" smtClean="0"/>
              <a:t>     </a:t>
            </a:r>
            <a:r>
              <a:rPr lang="en-US" b="1" dirty="0" smtClean="0"/>
              <a:t>V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Інтеграція</a:t>
            </a:r>
          </a:p>
          <a:p>
            <a:pPr>
              <a:buNone/>
            </a:pPr>
            <a:r>
              <a:rPr lang="uk-UA" b="1" dirty="0" smtClean="0"/>
              <a:t>ЄС, НАТО, ООН, РЄ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702</Words>
  <Application>Microsoft Office PowerPoint</Application>
  <PresentationFormat>Экран (4:3)</PresentationFormat>
  <Paragraphs>195</Paragraphs>
  <Slides>29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Презентація до уроку на тему “Італія”</vt:lpstr>
      <vt:lpstr>Слайд 2</vt:lpstr>
      <vt:lpstr>План аналізу країни</vt:lpstr>
      <vt:lpstr>Італія на карті Європи</vt:lpstr>
      <vt:lpstr>1 Італія – країна “Великої сімки”</vt:lpstr>
      <vt:lpstr>2 Населення Італії</vt:lpstr>
      <vt:lpstr>3 Чинники розвитку економіки</vt:lpstr>
      <vt:lpstr>Чинники розвитку економіки</vt:lpstr>
      <vt:lpstr>Чинники розвитку економіки</vt:lpstr>
      <vt:lpstr>Рекреаційні ресурси Італії</vt:lpstr>
      <vt:lpstr>4 Структура господарства</vt:lpstr>
      <vt:lpstr> 5 Сфера послуг</vt:lpstr>
      <vt:lpstr>Слайд 13</vt:lpstr>
      <vt:lpstr>6 Промисловість</vt:lpstr>
      <vt:lpstr>Промисловість</vt:lpstr>
      <vt:lpstr>Промисловість</vt:lpstr>
      <vt:lpstr>Промисловість</vt:lpstr>
      <vt:lpstr>Слайд 18</vt:lpstr>
      <vt:lpstr>Міуччі Прада</vt:lpstr>
      <vt:lpstr>Слайд 20</vt:lpstr>
      <vt:lpstr>Гуччо Гуччі</vt:lpstr>
      <vt:lpstr>Доменіко Дольче і Стефано Габбана</vt:lpstr>
      <vt:lpstr>Слайд 23</vt:lpstr>
      <vt:lpstr>Слайд 24</vt:lpstr>
      <vt:lpstr> 7 Сільське господарство</vt:lpstr>
      <vt:lpstr>Територіальні диспропорції</vt:lpstr>
      <vt:lpstr>8 Міжнародні зв’язки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60</cp:revision>
  <dcterms:created xsi:type="dcterms:W3CDTF">2019-11-09T07:56:29Z</dcterms:created>
  <dcterms:modified xsi:type="dcterms:W3CDTF">2023-03-29T14:13:40Z</dcterms:modified>
</cp:coreProperties>
</file>