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1" d="100"/>
          <a:sy n="71" d="100"/>
        </p:scale>
        <p:origin x="-1134" y="-7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9113C31-36A6-43CC-A41B-289BFE942A65}"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E0C948-19ED-4E48-9DFE-C761DF5155C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9113C31-36A6-43CC-A41B-289BFE942A65}"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E0C948-19ED-4E48-9DFE-C761DF5155C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9113C31-36A6-43CC-A41B-289BFE942A65}"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E0C948-19ED-4E48-9DFE-C761DF5155C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9113C31-36A6-43CC-A41B-289BFE942A65}"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E0C948-19ED-4E48-9DFE-C761DF5155C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9113C31-36A6-43CC-A41B-289BFE942A65}"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E0C948-19ED-4E48-9DFE-C761DF5155C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9113C31-36A6-43CC-A41B-289BFE942A65}"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E0C948-19ED-4E48-9DFE-C761DF5155C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9113C31-36A6-43CC-A41B-289BFE942A65}" type="datetimeFigureOut">
              <a:rPr lang="ru-RU" smtClean="0"/>
              <a:pPr/>
              <a:t>05.04.2023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E0C948-19ED-4E48-9DFE-C761DF5155C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9113C31-36A6-43CC-A41B-289BFE942A65}" type="datetimeFigureOut">
              <a:rPr lang="ru-RU" smtClean="0"/>
              <a:pPr/>
              <a:t>05.04.2023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E0C948-19ED-4E48-9DFE-C761DF5155C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113C31-36A6-43CC-A41B-289BFE942A65}" type="datetimeFigureOut">
              <a:rPr lang="ru-RU" smtClean="0"/>
              <a:pPr/>
              <a:t>05.04.2023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E0C948-19ED-4E48-9DFE-C761DF5155C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9113C31-36A6-43CC-A41B-289BFE942A65}"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E0C948-19ED-4E48-9DFE-C761DF5155C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9113C31-36A6-43CC-A41B-289BFE942A65}"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E0C948-19ED-4E48-9DFE-C761DF5155C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13C31-36A6-43CC-A41B-289BFE942A65}" type="datetimeFigureOut">
              <a:rPr lang="ru-RU" smtClean="0"/>
              <a:pPr/>
              <a:t>05.04.2023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0C948-19ED-4E48-9DFE-C761DF5155C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uk.wikipedia.org/wiki/%D0%9A%D0%BE%D0%BF%D0%B0%D0%BD%D0%B0_(Association_Football)" TargetMode="External"/><Relationship Id="rId3" Type="http://schemas.openxmlformats.org/officeDocument/2006/relationships/hyperlink" Target="https://uk.wikipedia.org/wiki/%D0%9C%D1%96%D0%B6%D0%BD%D0%B0%D1%80%D0%BE%D0%B4%D0%BD%D0%B0_%D0%A0%D0%B0%D0%B4%D0%B0_%D0%A4%D1%83%D1%82%D0%B1%D0%BE%D0%BB%D1%8C%D0%BD%D0%B8%D1%85_%D0%90%D1%81%D0%BE%D1%86%D1%96%D0%B0%D1%86%D1%96%D0%B9" TargetMode="External"/><Relationship Id="rId7" Type="http://schemas.openxmlformats.org/officeDocument/2006/relationships/hyperlink" Target="https://uk.wikipedia.org/wiki/1997"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uk.wikipedia.org/wiki/%D0%A4%D1%83%D1%82%D0%B1%D0%BE%D0%BB%D1%8C%D0%BD%D0%B0_%D0%90%D1%81%D0%BE%D1%86%D1%96%D0%B0%D1%86%D1%96%D1%8F" TargetMode="External"/><Relationship Id="rId5" Type="http://schemas.openxmlformats.org/officeDocument/2006/relationships/hyperlink" Target="https://uk.wikipedia.org/wiki/%D0%A4%D0%86%D0%A4%D0%90" TargetMode="External"/><Relationship Id="rId4" Type="http://schemas.openxmlformats.org/officeDocument/2006/relationships/hyperlink" Target="https://uk.wikipedia.org/wiki/%D0%90%D0%BD%D0%B3%D0%BB%D1%96%D0%B9%D1%81%D1%8C%D0%BA%D0%B0_%D0%BC%D0%BE%D0%B2%D0%B0" TargetMode="External"/><Relationship Id="rId9" Type="http://schemas.openxmlformats.org/officeDocument/2006/relationships/hyperlink" Target="https://uk.wikipedia.org/wiki/%D0%92%D0%BE%D0%BB%D0%BE%D0%B4%D0%B8%D0%BC%D0%B8%D1%80_%D0%9B%D0%B0%D0%B2%D1%80%D1%96%D0%B2%D1%81%D1%8C%D0%BA%D0%B8%D0%B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k.wikipedia.org/wiki/%D0%9A%D1%83%D1%82%D0%BE%D0%B2%D0%B8%D0%B9_%D1%83%D0%B4%D0%B0%D1%80_(%D1%84%D1%83%D1%82%D0%B1%D0%BE%D0%BB)" TargetMode="External"/><Relationship Id="rId2" Type="http://schemas.openxmlformats.org/officeDocument/2006/relationships/hyperlink" Target="https://uk.wikipedia.org/wiki/%D0%A3%D0%B4%D0%B0%D1%80_%D0%B2%D1%96%D0%B4_%D0%B2%D0%BE%D1%80%D1%96%D1%82"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uk.wikipedia.org/wiki/%D0%9E%D1%84%D1%81%D0%B0%D0%B9%D0%B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k.wikipedia.org/wiki/%D0%93%D0%BE%D0%BB%D0%BE%D0%B2%D0%B0" TargetMode="External"/><Relationship Id="rId2" Type="http://schemas.openxmlformats.org/officeDocument/2006/relationships/hyperlink" Target="https://uk.wikipedia.org/wiki/%D0%A0%D1%83%D0%BA%D0%B0"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s://uk.wikipedia.org/wiki/%D0%92%D0%BE%D1%80%D0%BE%D1%82%D0%B0%D1%80_(%D1%84%D1%83%D1%82%D0%B1%D0%BE%D0%BB)" TargetMode="External"/><Relationship Id="rId2" Type="http://schemas.openxmlformats.org/officeDocument/2006/relationships/hyperlink" Target="https://uk.wikipedia.org/wiki/%D0%A4%D1%83%D1%82%D0%B1%D0%BE%D0%BB%D1%8C%D0%BD%D0%B5_%D0%BF%D0%BE%D0%BB%D0%B5"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0">
          <a:fgClr>
            <a:srgbClr val="FFC00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1008112"/>
          </a:xfrm>
          <a:ln>
            <a:solidFill>
              <a:schemeClr val="accent2">
                <a:lumMod val="75000"/>
              </a:schemeClr>
            </a:solidFill>
          </a:ln>
          <a:scene3d>
            <a:camera prst="perspectiveRelaxedModerately"/>
            <a:lightRig rig="threePt" dir="t"/>
          </a:scene3d>
          <a:sp3d>
            <a:bevelT w="114300" prst="artDeco"/>
          </a:sp3d>
        </p:spPr>
        <p:txBody>
          <a:bodyPr>
            <a:normAutofit/>
          </a:bodyPr>
          <a:lstStyle/>
          <a:p>
            <a:endParaRPr lang="ru-RU" dirty="0">
              <a:solidFill>
                <a:schemeClr val="tx2">
                  <a:lumMod val="50000"/>
                </a:schemeClr>
              </a:solidFill>
              <a:latin typeface="Bahnschrift Condensed" pitchFamily="34" charset="0"/>
            </a:endParaRPr>
          </a:p>
        </p:txBody>
      </p:sp>
      <p:sp>
        <p:nvSpPr>
          <p:cNvPr id="3" name="Подзаголовок 2"/>
          <p:cNvSpPr>
            <a:spLocks noGrp="1"/>
          </p:cNvSpPr>
          <p:nvPr>
            <p:ph type="subTitle" idx="1"/>
          </p:nvPr>
        </p:nvSpPr>
        <p:spPr>
          <a:xfrm flipH="1">
            <a:off x="0" y="0"/>
            <a:ext cx="9144000" cy="2207478"/>
          </a:xfrm>
          <a:solidFill>
            <a:schemeClr val="accent4">
              <a:lumMod val="40000"/>
              <a:lumOff val="60000"/>
            </a:schemeClr>
          </a:solidFill>
          <a:ln>
            <a:solidFill>
              <a:schemeClr val="tx1"/>
            </a:solidFill>
          </a:ln>
          <a:scene3d>
            <a:camera prst="orthographicFront"/>
            <a:lightRig rig="threePt" dir="t"/>
          </a:scene3d>
          <a:sp3d>
            <a:bevelT w="165100" prst="coolSlant"/>
          </a:sp3d>
        </p:spPr>
        <p:txBody>
          <a:bodyPr>
            <a:normAutofit fontScale="25000" lnSpcReduction="20000"/>
          </a:bodyPr>
          <a:lstStyle/>
          <a:p>
            <a:endParaRPr lang="uk-UA" sz="800" b="1" dirty="0">
              <a:solidFill>
                <a:srgbClr val="0070C0"/>
              </a:solidFill>
              <a:latin typeface="Times New Roman" panose="02020603050405020304" pitchFamily="18" charset="0"/>
              <a:cs typeface="Times New Roman" panose="02020603050405020304" pitchFamily="18" charset="0"/>
            </a:endParaRPr>
          </a:p>
          <a:p>
            <a:r>
              <a:rPr lang="uk-UA" sz="19200" b="1" dirty="0">
                <a:solidFill>
                  <a:schemeClr val="accent5">
                    <a:lumMod val="50000"/>
                  </a:schemeClr>
                </a:solidFill>
                <a:latin typeface="Times New Roman" panose="02020603050405020304" pitchFamily="18" charset="0"/>
                <a:cs typeface="Times New Roman" panose="02020603050405020304" pitchFamily="18" charset="0"/>
              </a:rPr>
              <a:t>Модуль «Футбол»</a:t>
            </a:r>
          </a:p>
          <a:p>
            <a:endParaRPr lang="uk-UA" sz="8000" b="1" dirty="0">
              <a:ln w="12700">
                <a:solidFill>
                  <a:schemeClr val="accent1"/>
                </a:solidFill>
                <a:prstDash val="solid"/>
              </a:ln>
              <a:solidFill>
                <a:srgbClr val="00B050"/>
              </a:solidFill>
              <a:latin typeface="Times New Roman" panose="02020603050405020304" pitchFamily="18" charset="0"/>
              <a:cs typeface="Times New Roman" panose="02020603050405020304" pitchFamily="18" charset="0"/>
            </a:endParaRPr>
          </a:p>
          <a:p>
            <a:r>
              <a:rPr lang="uk-UA" sz="8000" b="1" dirty="0">
                <a:ln w="12700">
                  <a:solidFill>
                    <a:schemeClr val="accent1"/>
                  </a:solidFill>
                  <a:prstDash val="solid"/>
                </a:ln>
                <a:solidFill>
                  <a:srgbClr val="00B050"/>
                </a:solidFill>
                <a:latin typeface="Times New Roman" panose="02020603050405020304" pitchFamily="18" charset="0"/>
                <a:cs typeface="Times New Roman" panose="02020603050405020304" pitchFamily="18" charset="0"/>
              </a:rPr>
              <a:t>Презентацію підготував викладач фізичної культури </a:t>
            </a:r>
          </a:p>
          <a:p>
            <a:r>
              <a:rPr lang="uk-UA" sz="8000" b="1" dirty="0">
                <a:ln w="12700">
                  <a:solidFill>
                    <a:schemeClr val="accent1"/>
                  </a:solidFill>
                  <a:prstDash val="solid"/>
                </a:ln>
                <a:solidFill>
                  <a:srgbClr val="00B050"/>
                </a:solidFill>
                <a:latin typeface="Times New Roman" panose="02020603050405020304" pitchFamily="18" charset="0"/>
                <a:cs typeface="Times New Roman" panose="02020603050405020304" pitchFamily="18" charset="0"/>
              </a:rPr>
              <a:t>ДПТНЗ «Переяслав-Хмельницький центр </a:t>
            </a:r>
            <a:r>
              <a:rPr lang="uk-UA" sz="8000" b="1">
                <a:ln w="12700">
                  <a:solidFill>
                    <a:schemeClr val="accent1"/>
                  </a:solidFill>
                  <a:prstDash val="solid"/>
                </a:ln>
                <a:solidFill>
                  <a:srgbClr val="00B050"/>
                </a:solidFill>
                <a:latin typeface="Times New Roman" panose="02020603050405020304" pitchFamily="18" charset="0"/>
                <a:cs typeface="Times New Roman" panose="02020603050405020304" pitchFamily="18" charset="0"/>
              </a:rPr>
              <a:t>професійно-технічної освіти» </a:t>
            </a:r>
            <a:endParaRPr lang="uk-UA" sz="8000" b="1" dirty="0">
              <a:ln w="12700">
                <a:solidFill>
                  <a:schemeClr val="accent1"/>
                </a:solidFill>
                <a:prstDash val="solid"/>
              </a:ln>
              <a:solidFill>
                <a:srgbClr val="00B050"/>
              </a:solidFill>
              <a:latin typeface="Times New Roman" panose="02020603050405020304" pitchFamily="18" charset="0"/>
              <a:cs typeface="Times New Roman" panose="02020603050405020304" pitchFamily="18" charset="0"/>
            </a:endParaRPr>
          </a:p>
          <a:p>
            <a:r>
              <a:rPr lang="uk-UA" sz="8000" b="1" dirty="0">
                <a:ln w="12700">
                  <a:solidFill>
                    <a:schemeClr val="accent1"/>
                  </a:solidFill>
                  <a:prstDash val="solid"/>
                </a:ln>
                <a:solidFill>
                  <a:srgbClr val="00B050"/>
                </a:solidFill>
                <a:latin typeface="Times New Roman" panose="02020603050405020304" pitchFamily="18" charset="0"/>
                <a:cs typeface="Times New Roman" panose="02020603050405020304" pitchFamily="18" charset="0"/>
              </a:rPr>
              <a:t>Юрій НАЗАРОВ</a:t>
            </a:r>
          </a:p>
          <a:p>
            <a:r>
              <a:rPr lang="uk-UA" sz="21600" b="1" dirty="0">
                <a:solidFill>
                  <a:schemeClr val="accent3">
                    <a:lumMod val="50000"/>
                  </a:schemeClr>
                </a:solidFill>
                <a:latin typeface="Bahnschrift Condensed" pitchFamily="34" charset="0"/>
              </a:rPr>
              <a:t> </a:t>
            </a:r>
            <a:endParaRPr lang="ru-RU" sz="6000" b="1" dirty="0">
              <a:solidFill>
                <a:schemeClr val="accent3">
                  <a:lumMod val="50000"/>
                </a:schemeClr>
              </a:solidFill>
            </a:endParaRPr>
          </a:p>
        </p:txBody>
      </p:sp>
      <p:sp>
        <p:nvSpPr>
          <p:cNvPr id="5" name="TextBox 4"/>
          <p:cNvSpPr txBox="1"/>
          <p:nvPr/>
        </p:nvSpPr>
        <p:spPr>
          <a:xfrm>
            <a:off x="6228184" y="4581128"/>
            <a:ext cx="184731" cy="369332"/>
          </a:xfrm>
          <a:prstGeom prst="rect">
            <a:avLst/>
          </a:prstGeom>
          <a:noFill/>
          <a:ln>
            <a:solidFill>
              <a:schemeClr val="accent1"/>
            </a:solidFill>
          </a:ln>
        </p:spPr>
        <p:txBody>
          <a:bodyPr wrap="none" rtlCol="0">
            <a:spAutoFit/>
          </a:bodyPr>
          <a:lstStyle/>
          <a:p>
            <a:endParaRPr lang="ru-RU" dirty="0"/>
          </a:p>
        </p:txBody>
      </p:sp>
      <p:sp>
        <p:nvSpPr>
          <p:cNvPr id="4" name="Прямокутник 3">
            <a:extLst>
              <a:ext uri="{FF2B5EF4-FFF2-40B4-BE49-F238E27FC236}">
                <a16:creationId xmlns="" xmlns:a16="http://schemas.microsoft.com/office/drawing/2014/main" id="{E6E828F9-F7E9-4802-971A-1B6197CDBFA0}"/>
              </a:ext>
            </a:extLst>
          </p:cNvPr>
          <p:cNvSpPr/>
          <p:nvPr/>
        </p:nvSpPr>
        <p:spPr>
          <a:xfrm>
            <a:off x="179512" y="2967335"/>
            <a:ext cx="9289032" cy="2431435"/>
          </a:xfrm>
          <a:prstGeom prst="rect">
            <a:avLst/>
          </a:prstGeom>
          <a:noFill/>
        </p:spPr>
        <p:txBody>
          <a:bodyPr wrap="square" lIns="91440" tIns="45720" rIns="91440" bIns="45720">
            <a:spAutoFit/>
          </a:bodyPr>
          <a:lstStyle/>
          <a:p>
            <a:pPr algn="ctr"/>
            <a:endParaRPr lang="uk-UA" sz="2800" b="1" cap="none" spc="0" dirty="0">
              <a:ln w="12700">
                <a:solidFill>
                  <a:schemeClr val="accent1"/>
                </a:solidFill>
                <a:prstDash val="solid"/>
              </a:ln>
              <a:solidFill>
                <a:srgbClr val="FF0000"/>
              </a:solidFill>
              <a:effectLst>
                <a:outerShdw dist="38100" dir="2640000" algn="bl" rotWithShape="0">
                  <a:schemeClr val="accent1"/>
                </a:outerShdw>
              </a:effectLst>
            </a:endParaRPr>
          </a:p>
          <a:p>
            <a:pPr algn="ctr"/>
            <a:endParaRPr lang="uk-UA" sz="2800" b="1" dirty="0">
              <a:ln w="12700">
                <a:solidFill>
                  <a:schemeClr val="accent1"/>
                </a:solidFill>
                <a:prstDash val="solid"/>
              </a:ln>
              <a:solidFill>
                <a:srgbClr val="FF0000"/>
              </a:solidFill>
              <a:effectLst>
                <a:outerShdw dist="38100" dir="2640000" algn="bl" rotWithShape="0">
                  <a:schemeClr val="accent1"/>
                </a:outerShdw>
              </a:effectLst>
            </a:endParaRPr>
          </a:p>
          <a:p>
            <a:pPr algn="ctr"/>
            <a:endParaRPr lang="uk-UA" sz="2800" b="1" cap="none" spc="0" dirty="0">
              <a:ln w="12700">
                <a:solidFill>
                  <a:schemeClr val="accent1"/>
                </a:solidFill>
                <a:prstDash val="solid"/>
              </a:ln>
              <a:solidFill>
                <a:srgbClr val="FF0000"/>
              </a:solidFill>
              <a:effectLst>
                <a:outerShdw dist="38100" dir="2640000" algn="bl" rotWithShape="0">
                  <a:schemeClr val="accent1"/>
                </a:outerShdw>
              </a:effectLst>
            </a:endParaRPr>
          </a:p>
          <a:p>
            <a:pPr algn="ctr"/>
            <a:endParaRPr lang="uk-UA" sz="2800" b="1" dirty="0">
              <a:ln w="12700">
                <a:solidFill>
                  <a:schemeClr val="accent1"/>
                </a:solidFill>
                <a:prstDash val="solid"/>
              </a:ln>
              <a:solidFill>
                <a:srgbClr val="FF0000"/>
              </a:solidFill>
              <a:effectLst>
                <a:outerShdw dist="38100" dir="2640000" algn="bl" rotWithShape="0">
                  <a:schemeClr val="accent1"/>
                </a:outerShdw>
              </a:effectLst>
            </a:endParaRPr>
          </a:p>
          <a:p>
            <a:endParaRPr lang="uk-UA" sz="2000" b="1" cap="none" spc="0" dirty="0">
              <a:ln w="12700">
                <a:solidFill>
                  <a:schemeClr val="accent1"/>
                </a:solidFill>
                <a:prstDash val="solid"/>
              </a:ln>
              <a:solidFill>
                <a:srgbClr val="FF0000"/>
              </a:solidFill>
              <a:effectLst>
                <a:outerShdw dist="38100" dir="2640000" algn="bl" rotWithShape="0">
                  <a:schemeClr val="accent1"/>
                </a:outerShdw>
              </a:effectLst>
            </a:endParaRPr>
          </a:p>
          <a:p>
            <a:endParaRPr lang="uk-UA" sz="2000" b="1" dirty="0">
              <a:ln w="12700">
                <a:solidFill>
                  <a:schemeClr val="accent1"/>
                </a:solidFill>
                <a:prstDash val="solid"/>
              </a:ln>
              <a:solidFill>
                <a:srgbClr val="FF0000"/>
              </a:solidFill>
              <a:effectLst>
                <a:outerShdw dist="38100" dir="2640000" algn="bl" rotWithShape="0">
                  <a:schemeClr val="accent1"/>
                </a:outerShdw>
              </a:effectLst>
            </a:endParaRPr>
          </a:p>
        </p:txBody>
      </p:sp>
      <p:pic>
        <p:nvPicPr>
          <p:cNvPr id="7" name="Picture 2" descr="C:\Documents and Settings\Администратор\Рабочий стол\IMG-c445552fedb8074ff7624a5a0cf48038-V.jpg">
            <a:extLst>
              <a:ext uri="{FF2B5EF4-FFF2-40B4-BE49-F238E27FC236}">
                <a16:creationId xmlns="" xmlns:a16="http://schemas.microsoft.com/office/drawing/2014/main" id="{5175A86A-6181-4243-A2E3-C66F0A0D5EB2}"/>
              </a:ext>
            </a:extLst>
          </p:cNvPr>
          <p:cNvPicPr>
            <a:picLocks noChangeAspect="1" noChangeArrowheads="1"/>
          </p:cNvPicPr>
          <p:nvPr/>
        </p:nvPicPr>
        <p:blipFill>
          <a:blip r:embed="rId2"/>
          <a:srcRect/>
          <a:stretch>
            <a:fillRect/>
          </a:stretch>
        </p:blipFill>
        <p:spPr bwMode="auto">
          <a:xfrm>
            <a:off x="0" y="2143115"/>
            <a:ext cx="9144000" cy="5143501"/>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70">
          <a:fgClr>
            <a:srgbClr val="FFC00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229600" cy="634082"/>
          </a:xfrm>
        </p:spPr>
        <p:txBody>
          <a:bodyPr>
            <a:normAutofit fontScale="90000"/>
          </a:bodyPr>
          <a:lstStyle/>
          <a:p>
            <a:r>
              <a:rPr lang="uk-UA" sz="3200" b="1" dirty="0">
                <a:solidFill>
                  <a:srgbClr val="002060"/>
                </a:solidFill>
                <a:latin typeface="Times New Roman" panose="02020603050405020304" pitchFamily="18" charset="0"/>
                <a:cs typeface="Times New Roman" panose="02020603050405020304" pitchFamily="18" charset="0"/>
              </a:rPr>
              <a:t>Кутовий удар є одним з найнебезпечніших стандартних положень. </a:t>
            </a:r>
          </a:p>
        </p:txBody>
      </p:sp>
      <p:sp>
        <p:nvSpPr>
          <p:cNvPr id="3" name="Содержимое 2"/>
          <p:cNvSpPr>
            <a:spLocks noGrp="1"/>
          </p:cNvSpPr>
          <p:nvPr>
            <p:ph idx="1"/>
          </p:nvPr>
        </p:nvSpPr>
        <p:spPr>
          <a:xfrm>
            <a:off x="179512" y="1052737"/>
            <a:ext cx="8784976" cy="2592288"/>
          </a:xfrm>
        </p:spPr>
        <p:txBody>
          <a:bodyPr>
            <a:normAutofit fontScale="70000" lnSpcReduction="20000"/>
          </a:bodyPr>
          <a:lstStyle/>
          <a:p>
            <a:pPr marL="0" indent="0" algn="just">
              <a:buNone/>
            </a:pPr>
            <a:r>
              <a:rPr lang="ru-RU" dirty="0"/>
              <a:t>	</a:t>
            </a:r>
            <a:r>
              <a:rPr lang="uk-UA" dirty="0"/>
              <a:t>Команди часто відпрацьовують тактику у захисті й нападі при пробитті кутових ударів. Оскільки всі відстані наперед відомі, то грамотно пробитий кутовий удар стає прекрасним шансом забити </a:t>
            </a:r>
            <a:r>
              <a:rPr lang="uk-UA" dirty="0" smtClean="0"/>
              <a:t>гол.</a:t>
            </a:r>
            <a:endParaRPr lang="uk-UA" dirty="0"/>
          </a:p>
          <a:p>
            <a:pPr marL="0" indent="0" algn="just">
              <a:buNone/>
            </a:pPr>
            <a:r>
              <a:rPr lang="uk-UA" dirty="0"/>
              <a:t>	Найчастіше м'яч з кутового навішують у штрафний майданчик, де високі футболісти або відразу прагнуть пробити по воротах, або скинути м'яч під удар партнерові. Рідше подають м'яч низом, але через велике скупчення гравців при кутових опанувати м'ячем буде складніше.</a:t>
            </a:r>
          </a:p>
        </p:txBody>
      </p:sp>
      <p:pic>
        <p:nvPicPr>
          <p:cNvPr id="4098" name="Picture 2" descr="ВІДЕО. Ось як треба подавати кутовий! Маліновський зробив асист за Аталанту">
            <a:extLst>
              <a:ext uri="{FF2B5EF4-FFF2-40B4-BE49-F238E27FC236}">
                <a16:creationId xmlns="" xmlns:a16="http://schemas.microsoft.com/office/drawing/2014/main" id="{953AC35C-E77A-4653-B2F1-19B3F7E8025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73300" y="3027815"/>
            <a:ext cx="5751028" cy="383018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892B056-92E3-4BBF-8F13-CEFAD77E15EC}"/>
              </a:ext>
            </a:extLst>
          </p:cNvPr>
          <p:cNvSpPr>
            <a:spLocks noGrp="1"/>
          </p:cNvSpPr>
          <p:nvPr>
            <p:ph type="title"/>
          </p:nvPr>
        </p:nvSpPr>
        <p:spPr/>
        <p:txBody>
          <a:bodyPr>
            <a:normAutofit/>
          </a:bodyPr>
          <a:lstStyle/>
          <a:p>
            <a:r>
              <a:rPr lang="uk-UA" sz="6600" b="1" dirty="0">
                <a:solidFill>
                  <a:schemeClr val="accent3">
                    <a:lumMod val="50000"/>
                  </a:schemeClr>
                </a:solidFill>
              </a:rPr>
              <a:t>ДЯКУЮ ЗА УВАГУ!</a:t>
            </a:r>
          </a:p>
        </p:txBody>
      </p:sp>
      <p:sp>
        <p:nvSpPr>
          <p:cNvPr id="3" name="Місце для вмісту 2">
            <a:extLst>
              <a:ext uri="{FF2B5EF4-FFF2-40B4-BE49-F238E27FC236}">
                <a16:creationId xmlns="" xmlns:a16="http://schemas.microsoft.com/office/drawing/2014/main" id="{3A80B683-DFF3-467F-8C90-869E5B15C083}"/>
              </a:ext>
            </a:extLst>
          </p:cNvPr>
          <p:cNvSpPr>
            <a:spLocks noGrp="1"/>
          </p:cNvSpPr>
          <p:nvPr>
            <p:ph idx="1"/>
          </p:nvPr>
        </p:nvSpPr>
        <p:spPr/>
        <p:txBody>
          <a:bodyPr/>
          <a:lstStyle/>
          <a:p>
            <a:endParaRPr lang="uk-UA"/>
          </a:p>
        </p:txBody>
      </p:sp>
      <p:pic>
        <p:nvPicPr>
          <p:cNvPr id="5" name="Рисунок 4">
            <a:extLst>
              <a:ext uri="{FF2B5EF4-FFF2-40B4-BE49-F238E27FC236}">
                <a16:creationId xmlns="" xmlns:a16="http://schemas.microsoft.com/office/drawing/2014/main" id="{5C88A81E-8E65-41DB-AF49-90689E3D48AA}"/>
              </a:ext>
            </a:extLst>
          </p:cNvPr>
          <p:cNvPicPr>
            <a:picLocks noChangeAspect="1"/>
          </p:cNvPicPr>
          <p:nvPr/>
        </p:nvPicPr>
        <p:blipFill>
          <a:blip r:embed="rId2"/>
          <a:stretch>
            <a:fillRect/>
          </a:stretch>
        </p:blipFill>
        <p:spPr>
          <a:xfrm>
            <a:off x="-4617" y="2207478"/>
            <a:ext cx="9115102" cy="46505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995822737"/>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70">
          <a:fgClr>
            <a:srgbClr val="FFC00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4176464" cy="1008112"/>
          </a:xfrm>
        </p:spPr>
        <p:txBody>
          <a:bodyPr>
            <a:normAutofit fontScale="90000"/>
          </a:bodyPr>
          <a:lstStyle/>
          <a:p>
            <a:r>
              <a:rPr lang="ru-RU" b="1" dirty="0">
                <a:latin typeface="Bahnschrift Condensed" pitchFamily="34" charset="0"/>
              </a:rPr>
              <a:t>Історія </a:t>
            </a:r>
            <a:br>
              <a:rPr lang="ru-RU" b="1" dirty="0">
                <a:latin typeface="Bahnschrift Condensed" pitchFamily="34" charset="0"/>
              </a:rPr>
            </a:br>
            <a:endParaRPr lang="ru-RU" b="1" dirty="0">
              <a:latin typeface="Bahnschrift Condensed" pitchFamily="34" charset="0"/>
            </a:endParaRPr>
          </a:p>
        </p:txBody>
      </p:sp>
      <p:pic>
        <p:nvPicPr>
          <p:cNvPr id="7" name="Рисунок 6" descr="images (13).jpg"/>
          <p:cNvPicPr>
            <a:picLocks noChangeAspect="1"/>
          </p:cNvPicPr>
          <p:nvPr/>
        </p:nvPicPr>
        <p:blipFill>
          <a:blip r:embed="rId2" cstate="print"/>
          <a:stretch>
            <a:fillRect/>
          </a:stretch>
        </p:blipFill>
        <p:spPr>
          <a:xfrm>
            <a:off x="6273105" y="188640"/>
            <a:ext cx="2619375" cy="1743075"/>
          </a:xfrm>
          <a:prstGeom prst="rect">
            <a:avLst/>
          </a:prstGeom>
          <a:noFill/>
          <a:ln>
            <a:noFill/>
          </a:ln>
          <a:effectLst>
            <a:glow rad="228600">
              <a:schemeClr val="accent4">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 name="Содержимое 2"/>
          <p:cNvSpPr>
            <a:spLocks noGrp="1"/>
          </p:cNvSpPr>
          <p:nvPr>
            <p:ph idx="1"/>
          </p:nvPr>
        </p:nvSpPr>
        <p:spPr>
          <a:xfrm>
            <a:off x="179512" y="2204864"/>
            <a:ext cx="8856984" cy="4653136"/>
          </a:xfrm>
        </p:spPr>
        <p:txBody>
          <a:bodyPr>
            <a:normAutofit fontScale="70000" lnSpcReduction="20000"/>
          </a:bodyPr>
          <a:lstStyle/>
          <a:p>
            <a:pPr marL="0" indent="0" algn="just">
              <a:buNone/>
            </a:pPr>
            <a:r>
              <a:rPr lang="uk-UA" dirty="0"/>
              <a:t>	Вперше правила були введені 7 грудня 1863 року Англійською футбольною асоціацією. Базувались правила на придуманих в Кембриджському університеті положеннях гри. Правила встановлює орган під назвою </a:t>
            </a:r>
            <a:r>
              <a:rPr lang="uk-UA" dirty="0">
                <a:hlinkClick r:id="rId3">
                  <a:extLst>
                    <a:ext uri="{A12FA001-AC4F-418D-AE19-62706E023703}">
                      <ahyp:hlinkClr xmlns="" xmlns:ahyp="http://schemas.microsoft.com/office/drawing/2018/hyperlinkcolor" val="tx"/>
                    </a:ext>
                  </a:extLst>
                </a:hlinkClick>
              </a:rPr>
              <a:t>Міжнародна Рада Футбольних Асоціацій</a:t>
            </a:r>
            <a:r>
              <a:rPr lang="uk-UA" dirty="0"/>
              <a:t> (</a:t>
            </a:r>
            <a:r>
              <a:rPr lang="uk-UA" dirty="0" err="1">
                <a:hlinkClick r:id="rId4">
                  <a:extLst>
                    <a:ext uri="{A12FA001-AC4F-418D-AE19-62706E023703}">
                      <ahyp:hlinkClr xmlns="" xmlns:ahyp="http://schemas.microsoft.com/office/drawing/2018/hyperlinkcolor" val="tx"/>
                    </a:ext>
                  </a:extLst>
                </a:hlinkClick>
              </a:rPr>
              <a:t>англ</a:t>
            </a:r>
            <a:r>
              <a:rPr lang="uk-UA" dirty="0">
                <a:hlinkClick r:id="rId4">
                  <a:extLst>
                    <a:ext uri="{A12FA001-AC4F-418D-AE19-62706E023703}">
                      <ahyp:hlinkClr xmlns="" xmlns:ahyp="http://schemas.microsoft.com/office/drawing/2018/hyperlinkcolor" val="tx"/>
                    </a:ext>
                  </a:extLst>
                </a:hlinkClick>
              </a:rPr>
              <a:t>.</a:t>
            </a:r>
            <a:r>
              <a:rPr lang="uk-UA" dirty="0"/>
              <a:t> IFAB — </a:t>
            </a:r>
            <a:r>
              <a:rPr lang="uk-UA" dirty="0" err="1"/>
              <a:t>International</a:t>
            </a:r>
            <a:r>
              <a:rPr lang="uk-UA" dirty="0"/>
              <a:t> </a:t>
            </a:r>
            <a:r>
              <a:rPr lang="uk-UA" dirty="0" err="1"/>
              <a:t>Football</a:t>
            </a:r>
            <a:r>
              <a:rPr lang="uk-UA" dirty="0"/>
              <a:t> </a:t>
            </a:r>
            <a:r>
              <a:rPr lang="uk-UA" dirty="0" err="1"/>
              <a:t>Association</a:t>
            </a:r>
            <a:r>
              <a:rPr lang="uk-UA" dirty="0"/>
              <a:t> </a:t>
            </a:r>
            <a:r>
              <a:rPr lang="uk-UA" dirty="0" err="1"/>
              <a:t>Board</a:t>
            </a:r>
            <a:r>
              <a:rPr lang="uk-UA" dirty="0"/>
              <a:t>). </a:t>
            </a:r>
            <a:r>
              <a:rPr lang="uk-UA" dirty="0">
                <a:hlinkClick r:id="rId5">
                  <a:extLst>
                    <a:ext uri="{A12FA001-AC4F-418D-AE19-62706E023703}">
                      <ahyp:hlinkClr xmlns="" xmlns:ahyp="http://schemas.microsoft.com/office/drawing/2018/hyperlinkcolor" val="tx"/>
                    </a:ext>
                  </a:extLst>
                </a:hlinkClick>
              </a:rPr>
              <a:t>ФІФА</a:t>
            </a:r>
            <a:r>
              <a:rPr lang="uk-UA" dirty="0"/>
              <a:t> має 50% представництва в ньому (чотири місця), інші чотири місця належать представникам футбольних асоціацій </a:t>
            </a:r>
            <a:r>
              <a:rPr lang="uk-UA" dirty="0">
                <a:hlinkClick r:id="rId6">
                  <a:extLst>
                    <a:ext uri="{A12FA001-AC4F-418D-AE19-62706E023703}">
                      <ahyp:hlinkClr xmlns="" xmlns:ahyp="http://schemas.microsoft.com/office/drawing/2018/hyperlinkcolor" val="tx"/>
                    </a:ext>
                  </a:extLst>
                </a:hlinkClick>
              </a:rPr>
              <a:t>Англії</a:t>
            </a:r>
            <a:r>
              <a:rPr lang="uk-UA" dirty="0"/>
              <a:t>, Шотландії, Уельсу і Північної Ірландії, в знак вшанування неоцінимого внеску британців у створення і розвиток футболу. Сучасні правила в своїй основі були прийняті </a:t>
            </a:r>
            <a:r>
              <a:rPr lang="uk-UA" dirty="0">
                <a:hlinkClick r:id="rId7">
                  <a:extLst>
                    <a:ext uri="{A12FA001-AC4F-418D-AE19-62706E023703}">
                      <ahyp:hlinkClr xmlns="" xmlns:ahyp="http://schemas.microsoft.com/office/drawing/2018/hyperlinkcolor" val="tx"/>
                    </a:ext>
                  </a:extLst>
                </a:hlinkClick>
              </a:rPr>
              <a:t>1997</a:t>
            </a:r>
            <a:r>
              <a:rPr lang="uk-UA" dirty="0"/>
              <a:t> року і з того часу піддавались лише незначним змінам.</a:t>
            </a:r>
          </a:p>
          <a:p>
            <a:pPr marL="0" indent="0" algn="just">
              <a:buNone/>
            </a:pPr>
            <a:r>
              <a:rPr lang="uk-UA" b="1" dirty="0"/>
              <a:t>	</a:t>
            </a:r>
            <a:r>
              <a:rPr lang="uk-UA" dirty="0"/>
              <a:t>В Україні Перший збірник футбольних правил українською мовою вийшов друком 10 серпня 1900 року у Львові. Книжка мала назву </a:t>
            </a:r>
            <a:r>
              <a:rPr lang="uk-UA" dirty="0">
                <a:hlinkClick r:id="rId8">
                  <a:extLst>
                    <a:ext uri="{A12FA001-AC4F-418D-AE19-62706E023703}">
                      <ahyp:hlinkClr xmlns="" xmlns:ahyp="http://schemas.microsoft.com/office/drawing/2018/hyperlinkcolor" val="tx"/>
                    </a:ext>
                  </a:extLst>
                </a:hlinkClick>
              </a:rPr>
              <a:t>Копана (</a:t>
            </a:r>
            <a:r>
              <a:rPr lang="uk-UA" dirty="0" err="1">
                <a:hlinkClick r:id="rId8">
                  <a:extLst>
                    <a:ext uri="{A12FA001-AC4F-418D-AE19-62706E023703}">
                      <ahyp:hlinkClr xmlns="" xmlns:ahyp="http://schemas.microsoft.com/office/drawing/2018/hyperlinkcolor" val="tx"/>
                    </a:ext>
                  </a:extLst>
                </a:hlinkClick>
              </a:rPr>
              <a:t>Association</a:t>
            </a:r>
            <a:r>
              <a:rPr lang="uk-UA" dirty="0">
                <a:hlinkClick r:id="rId8">
                  <a:extLst>
                    <a:ext uri="{A12FA001-AC4F-418D-AE19-62706E023703}">
                      <ahyp:hlinkClr xmlns="" xmlns:ahyp="http://schemas.microsoft.com/office/drawing/2018/hyperlinkcolor" val="tx"/>
                    </a:ext>
                  </a:extLst>
                </a:hlinkClick>
              </a:rPr>
              <a:t> </a:t>
            </a:r>
            <a:r>
              <a:rPr lang="uk-UA" dirty="0" err="1">
                <a:hlinkClick r:id="rId8">
                  <a:extLst>
                    <a:ext uri="{A12FA001-AC4F-418D-AE19-62706E023703}">
                      <ahyp:hlinkClr xmlns="" xmlns:ahyp="http://schemas.microsoft.com/office/drawing/2018/hyperlinkcolor" val="tx"/>
                    </a:ext>
                  </a:extLst>
                </a:hlinkClick>
              </a:rPr>
              <a:t>Football</a:t>
            </a:r>
            <a:r>
              <a:rPr lang="uk-UA" dirty="0">
                <a:hlinkClick r:id="rId8">
                  <a:extLst>
                    <a:ext uri="{A12FA001-AC4F-418D-AE19-62706E023703}">
                      <ahyp:hlinkClr xmlns="" xmlns:ahyp="http://schemas.microsoft.com/office/drawing/2018/hyperlinkcolor" val="tx"/>
                    </a:ext>
                  </a:extLst>
                </a:hlinkClick>
              </a:rPr>
              <a:t>)</a:t>
            </a:r>
            <a:r>
              <a:rPr lang="uk-UA" dirty="0"/>
              <a:t>, її автором був діяч </a:t>
            </a:r>
            <a:r>
              <a:rPr lang="uk-UA" dirty="0" err="1"/>
              <a:t>сокільського</a:t>
            </a:r>
            <a:r>
              <a:rPr lang="uk-UA" dirty="0"/>
              <a:t> руху </a:t>
            </a:r>
            <a:r>
              <a:rPr lang="uk-UA" dirty="0">
                <a:hlinkClick r:id="rId9">
                  <a:extLst>
                    <a:ext uri="{A12FA001-AC4F-418D-AE19-62706E023703}">
                      <ahyp:hlinkClr xmlns="" xmlns:ahyp="http://schemas.microsoft.com/office/drawing/2018/hyperlinkcolor" val="tx"/>
                    </a:ext>
                  </a:extLst>
                </a:hlinkClick>
              </a:rPr>
              <a:t>Володимир Лаврівський</a:t>
            </a:r>
            <a:r>
              <a:rPr lang="uk-UA" dirty="0"/>
              <a:t>.</a:t>
            </a:r>
          </a:p>
          <a:p>
            <a:pPr marL="0" indent="0">
              <a:buNone/>
            </a:pPr>
            <a:endParaRPr lang="uk-UA" dirty="0"/>
          </a:p>
          <a:p>
            <a:endParaRPr lang="ru-RU" dirty="0"/>
          </a:p>
          <a:p>
            <a:endParaRPr lang="ru-RU"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70">
          <a:fgClr>
            <a:srgbClr val="FFC00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706090"/>
          </a:xfrm>
        </p:spPr>
        <p:txBody>
          <a:bodyPr>
            <a:normAutofit/>
          </a:bodyPr>
          <a:lstStyle/>
          <a:p>
            <a:pPr fontAlgn="base"/>
            <a:r>
              <a:rPr lang="uk-UA" sz="2800" b="1" i="1" dirty="0"/>
              <a:t>Вимоги до поля, футбольний м’яч</a:t>
            </a:r>
          </a:p>
        </p:txBody>
      </p:sp>
      <p:sp>
        <p:nvSpPr>
          <p:cNvPr id="10" name="Прямоугольник 9"/>
          <p:cNvSpPr/>
          <p:nvPr/>
        </p:nvSpPr>
        <p:spPr>
          <a:xfrm>
            <a:off x="0" y="2420888"/>
            <a:ext cx="6156176" cy="984885"/>
          </a:xfrm>
          <a:prstGeom prst="rect">
            <a:avLst/>
          </a:prstGeom>
        </p:spPr>
        <p:txBody>
          <a:bodyPr wrap="square">
            <a:spAutoFit/>
          </a:bodyPr>
          <a:lstStyle/>
          <a:p>
            <a:r>
              <a:rPr lang="ru-RU" sz="2000" dirty="0"/>
              <a:t>.</a:t>
            </a:r>
          </a:p>
          <a:p>
            <a:endParaRPr lang="ru-RU" sz="2000" dirty="0"/>
          </a:p>
          <a:p>
            <a:endParaRPr lang="ru-RU" dirty="0"/>
          </a:p>
        </p:txBody>
      </p:sp>
      <p:sp>
        <p:nvSpPr>
          <p:cNvPr id="16" name="Содержимое 15"/>
          <p:cNvSpPr>
            <a:spLocks noGrp="1"/>
          </p:cNvSpPr>
          <p:nvPr>
            <p:ph idx="1"/>
          </p:nvPr>
        </p:nvSpPr>
        <p:spPr>
          <a:xfrm>
            <a:off x="251520" y="980728"/>
            <a:ext cx="8892480" cy="5976664"/>
          </a:xfrm>
        </p:spPr>
        <p:txBody>
          <a:bodyPr>
            <a:normAutofit lnSpcReduction="10000"/>
          </a:bodyPr>
          <a:lstStyle/>
          <a:p>
            <a:pPr lvl="2">
              <a:buNone/>
            </a:pPr>
            <a:r>
              <a:rPr lang="uk-UA" dirty="0"/>
              <a:t>   Грають на футбольному полі завдовжки 90—120 метрів і завширшки 45—90 метрів. На двох протилежних кінцях стоять ворота (завширшки 7,32 м і заввишки 2,44 м), куди потрібно забити м'яча. </a:t>
            </a:r>
          </a:p>
          <a:p>
            <a:pPr lvl="2">
              <a:buNone/>
            </a:pPr>
            <a:endParaRPr lang="uk-UA" dirty="0"/>
          </a:p>
          <a:p>
            <a:pPr lvl="2">
              <a:buNone/>
            </a:pPr>
            <a:endParaRPr lang="uk-UA" dirty="0"/>
          </a:p>
          <a:p>
            <a:pPr lvl="2">
              <a:buNone/>
            </a:pPr>
            <a:endParaRPr lang="uk-UA" dirty="0"/>
          </a:p>
          <a:p>
            <a:pPr lvl="2">
              <a:buNone/>
            </a:pPr>
            <a:endParaRPr lang="uk-UA" dirty="0"/>
          </a:p>
          <a:p>
            <a:pPr lvl="2">
              <a:buNone/>
            </a:pPr>
            <a:endParaRPr lang="uk-UA" dirty="0"/>
          </a:p>
          <a:p>
            <a:pPr lvl="2">
              <a:buNone/>
            </a:pPr>
            <a:endParaRPr lang="uk-UA" dirty="0"/>
          </a:p>
          <a:p>
            <a:pPr lvl="2">
              <a:buNone/>
            </a:pPr>
            <a:endParaRPr lang="uk-UA" dirty="0"/>
          </a:p>
          <a:p>
            <a:pPr lvl="2">
              <a:buNone/>
            </a:pPr>
            <a:endParaRPr lang="uk-UA" dirty="0"/>
          </a:p>
          <a:p>
            <a:pPr lvl="2">
              <a:buNone/>
            </a:pPr>
            <a:endParaRPr lang="uk-UA" dirty="0"/>
          </a:p>
          <a:p>
            <a:pPr lvl="2">
              <a:buNone/>
            </a:pPr>
            <a:r>
              <a:rPr lang="uk-UA" dirty="0"/>
              <a:t>М'яч, обвід якого повинен бути 68-71 см, а маса — від 396 до 453 г.</a:t>
            </a:r>
          </a:p>
          <a:p>
            <a:pPr lvl="2">
              <a:buNone/>
            </a:pPr>
            <a:endParaRPr lang="uk-UA" dirty="0"/>
          </a:p>
          <a:p>
            <a:pPr lvl="2">
              <a:buNone/>
            </a:pPr>
            <a:endParaRPr lang="uk-UA" dirty="0"/>
          </a:p>
          <a:p>
            <a:pPr lvl="2">
              <a:buNone/>
            </a:pPr>
            <a:endParaRPr lang="uk-UA" dirty="0"/>
          </a:p>
          <a:p>
            <a:pPr lvl="2">
              <a:buNone/>
            </a:pPr>
            <a:endParaRPr lang="uk-UA" dirty="0"/>
          </a:p>
          <a:p>
            <a:pPr lvl="2">
              <a:buNone/>
            </a:pPr>
            <a:endParaRPr lang="uk-UA" dirty="0"/>
          </a:p>
          <a:p>
            <a:pPr lvl="2">
              <a:buNone/>
            </a:pPr>
            <a:endParaRPr lang="ru-RU" dirty="0"/>
          </a:p>
          <a:p>
            <a:pPr lvl="2">
              <a:buNone/>
            </a:pPr>
            <a:endParaRPr lang="uk-UA" dirty="0"/>
          </a:p>
          <a:p>
            <a:pPr lvl="2">
              <a:buNone/>
            </a:pPr>
            <a:endParaRPr lang="uk-UA" dirty="0"/>
          </a:p>
          <a:p>
            <a:pPr lvl="2">
              <a:buNone/>
            </a:pPr>
            <a:endParaRPr lang="uk-UA" dirty="0"/>
          </a:p>
          <a:p>
            <a:pPr lvl="2">
              <a:buNone/>
            </a:pPr>
            <a:endParaRPr lang="ru-RU" dirty="0"/>
          </a:p>
        </p:txBody>
      </p:sp>
      <p:pic>
        <p:nvPicPr>
          <p:cNvPr id="19" name="Рисунок 18" descr="images (4).jpg"/>
          <p:cNvPicPr>
            <a:picLocks noChangeAspect="1"/>
          </p:cNvPicPr>
          <p:nvPr/>
        </p:nvPicPr>
        <p:blipFill>
          <a:blip r:embed="rId2" cstate="print"/>
          <a:stretch>
            <a:fillRect/>
          </a:stretch>
        </p:blipFill>
        <p:spPr>
          <a:xfrm>
            <a:off x="6444208" y="2852936"/>
            <a:ext cx="2133600" cy="2133600"/>
          </a:xfrm>
          <a:prstGeom prst="rect">
            <a:avLst/>
          </a:prstGeom>
          <a:scene3d>
            <a:camera prst="perspectiveContrastingLeftFacing"/>
            <a:lightRig rig="threePt" dir="t"/>
          </a:scene3d>
          <a:sp3d>
            <a:bevelT prst="angle"/>
          </a:sp3d>
        </p:spPr>
      </p:pic>
      <p:pic>
        <p:nvPicPr>
          <p:cNvPr id="9218" name="Picture 2" descr="https://footbolno.ru/wp-content/uploads/2017/03/skolko_metrov_futbolnoe_pole.jpg"/>
          <p:cNvPicPr>
            <a:picLocks noChangeAspect="1" noChangeArrowheads="1"/>
          </p:cNvPicPr>
          <p:nvPr/>
        </p:nvPicPr>
        <p:blipFill>
          <a:blip r:embed="rId3"/>
          <a:srcRect/>
          <a:stretch>
            <a:fillRect/>
          </a:stretch>
        </p:blipFill>
        <p:spPr bwMode="auto">
          <a:xfrm>
            <a:off x="1214414" y="2500306"/>
            <a:ext cx="4857750" cy="310515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70">
          <a:fgClr>
            <a:srgbClr val="FFC00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88640"/>
            <a:ext cx="5544616" cy="576064"/>
          </a:xfrm>
        </p:spPr>
        <p:txBody>
          <a:bodyPr>
            <a:normAutofit fontScale="90000"/>
          </a:bodyPr>
          <a:lstStyle/>
          <a:p>
            <a:r>
              <a:rPr lang="ru-RU" sz="3200" b="1" i="1" dirty="0" err="1"/>
              <a:t>Загальні</a:t>
            </a:r>
            <a:r>
              <a:rPr lang="ru-RU" sz="3200" b="1" i="1" dirty="0"/>
              <a:t> правила</a:t>
            </a:r>
            <a:br>
              <a:rPr lang="ru-RU" sz="3200" b="1" i="1" dirty="0"/>
            </a:br>
            <a:endParaRPr lang="ru-RU" sz="3200" i="1" dirty="0"/>
          </a:p>
        </p:txBody>
      </p:sp>
      <p:sp>
        <p:nvSpPr>
          <p:cNvPr id="3" name="Содержимое 2"/>
          <p:cNvSpPr>
            <a:spLocks noGrp="1"/>
          </p:cNvSpPr>
          <p:nvPr>
            <p:ph idx="1"/>
          </p:nvPr>
        </p:nvSpPr>
        <p:spPr>
          <a:xfrm>
            <a:off x="0" y="0"/>
            <a:ext cx="9144000" cy="6417332"/>
          </a:xfrm>
        </p:spPr>
        <p:txBody>
          <a:bodyPr>
            <a:normAutofit fontScale="55000" lnSpcReduction="20000"/>
          </a:bodyPr>
          <a:lstStyle/>
          <a:p>
            <a:pPr fontAlgn="base">
              <a:buNone/>
            </a:pPr>
            <a:r>
              <a:rPr lang="uk-UA" b="1" dirty="0"/>
              <a:t> </a:t>
            </a:r>
          </a:p>
          <a:p>
            <a:pPr fontAlgn="base">
              <a:buNone/>
            </a:pPr>
            <a:endParaRPr lang="uk-UA" sz="5100" b="1" i="1" u="sng" dirty="0" smtClean="0"/>
          </a:p>
          <a:p>
            <a:pPr fontAlgn="base">
              <a:buNone/>
            </a:pPr>
            <a:r>
              <a:rPr lang="uk-UA" sz="5100" b="1" i="1" u="sng" dirty="0" smtClean="0"/>
              <a:t>КІЛЬКІСТЬ ГРАВЦІВ, ЕКІПІРОВКА</a:t>
            </a:r>
            <a:endParaRPr lang="uk-UA" sz="5100" b="1" i="1" u="sng" dirty="0"/>
          </a:p>
          <a:p>
            <a:pPr fontAlgn="base">
              <a:buNone/>
            </a:pPr>
            <a:endParaRPr lang="ru-RU" b="1" dirty="0"/>
          </a:p>
          <a:p>
            <a:pPr>
              <a:buNone/>
            </a:pPr>
            <a:r>
              <a:rPr lang="uk-UA" dirty="0" smtClean="0">
                <a:latin typeface="Times New Roman" pitchFamily="18" charset="0"/>
                <a:cs typeface="Times New Roman" pitchFamily="18" charset="0"/>
              </a:rPr>
              <a:t>	У матчі беруть участь </a:t>
            </a:r>
            <a:r>
              <a:rPr lang="uk-UA" b="1" i="1" dirty="0" smtClean="0">
                <a:latin typeface="Times New Roman" pitchFamily="18" charset="0"/>
                <a:cs typeface="Times New Roman" pitchFamily="18" charset="0"/>
              </a:rPr>
              <a:t>лише дві команди. </a:t>
            </a:r>
            <a:r>
              <a:rPr lang="uk-UA" dirty="0" smtClean="0">
                <a:latin typeface="Times New Roman" pitchFamily="18" charset="0"/>
                <a:cs typeface="Times New Roman" pitchFamily="18" charset="0"/>
              </a:rPr>
              <a:t>Кількість гравців з кожної сторони</a:t>
            </a:r>
          </a:p>
          <a:p>
            <a:pPr>
              <a:buNone/>
            </a:pPr>
            <a:r>
              <a:rPr lang="uk-UA" dirty="0" smtClean="0">
                <a:latin typeface="Times New Roman" pitchFamily="18" charset="0"/>
                <a:cs typeface="Times New Roman" pitchFamily="18" charset="0"/>
              </a:rPr>
              <a:t>обмежується </a:t>
            </a:r>
            <a:r>
              <a:rPr lang="uk-UA" b="1" i="1" dirty="0" smtClean="0">
                <a:latin typeface="Times New Roman" pitchFamily="18" charset="0"/>
                <a:cs typeface="Times New Roman" pitchFamily="18" charset="0"/>
              </a:rPr>
              <a:t>одинадцятьма з урахуванням воротаря. </a:t>
            </a:r>
            <a:r>
              <a:rPr lang="uk-UA" dirty="0" smtClean="0">
                <a:latin typeface="Times New Roman" pitchFamily="18" charset="0"/>
                <a:cs typeface="Times New Roman" pitchFamily="18" charset="0"/>
              </a:rPr>
              <a:t>Кількість запасних гравців</a:t>
            </a:r>
          </a:p>
          <a:p>
            <a:pPr>
              <a:buNone/>
            </a:pPr>
            <a:r>
              <a:rPr lang="uk-UA" dirty="0" smtClean="0">
                <a:latin typeface="Times New Roman" pitchFamily="18" charset="0"/>
                <a:cs typeface="Times New Roman" pitchFamily="18" charset="0"/>
              </a:rPr>
              <a:t>визначається регламентом змагання і знаходиться у межах від 3 до 7.</a:t>
            </a:r>
          </a:p>
          <a:p>
            <a:pPr>
              <a:buNone/>
            </a:pPr>
            <a:r>
              <a:rPr lang="uk-UA" dirty="0" smtClean="0">
                <a:latin typeface="Times New Roman" pitchFamily="18" charset="0"/>
                <a:cs typeface="Times New Roman" pitchFamily="18" charset="0"/>
              </a:rPr>
              <a:t>Єдиним снарядом вважається м'яч.</a:t>
            </a:r>
          </a:p>
          <a:p>
            <a:pPr>
              <a:buNone/>
            </a:pPr>
            <a:r>
              <a:rPr lang="uk-UA" dirty="0" smtClean="0">
                <a:latin typeface="Times New Roman" pitchFamily="18" charset="0"/>
                <a:cs typeface="Times New Roman" pitchFamily="18" charset="0"/>
              </a:rPr>
              <a:t> Польові гравці мають право контролювати і бити по ньому тільки </a:t>
            </a:r>
            <a:r>
              <a:rPr lang="uk-UA" b="1" i="1" dirty="0" smtClean="0">
                <a:latin typeface="Times New Roman" pitchFamily="18" charset="0"/>
                <a:cs typeface="Times New Roman" pitchFamily="18" charset="0"/>
              </a:rPr>
              <a:t>ногами,</a:t>
            </a:r>
          </a:p>
          <a:p>
            <a:pPr>
              <a:buNone/>
            </a:pPr>
            <a:r>
              <a:rPr lang="uk-UA" b="1" i="1" dirty="0" smtClean="0">
                <a:latin typeface="Times New Roman" pitchFamily="18" charset="0"/>
                <a:cs typeface="Times New Roman" pitchFamily="18" charset="0"/>
              </a:rPr>
              <a:t>головою, грудьми, </a:t>
            </a:r>
            <a:r>
              <a:rPr lang="uk-UA" i="1" dirty="0" smtClean="0">
                <a:latin typeface="Times New Roman" pitchFamily="18" charset="0"/>
                <a:cs typeface="Times New Roman" pitchFamily="18" charset="0"/>
              </a:rPr>
              <a:t>за винятком викидання ауту. </a:t>
            </a:r>
          </a:p>
          <a:p>
            <a:pPr>
              <a:buNone/>
            </a:pPr>
            <a:r>
              <a:rPr lang="uk-UA" dirty="0" smtClean="0">
                <a:latin typeface="Times New Roman" pitchFamily="18" charset="0"/>
                <a:cs typeface="Times New Roman" pitchFamily="18" charset="0"/>
              </a:rPr>
              <a:t>Правила воротаря у футболі трохи відрізняються. Голкіпери можуть ловити м'яч руками,</a:t>
            </a:r>
          </a:p>
          <a:p>
            <a:pPr>
              <a:buNone/>
            </a:pPr>
            <a:r>
              <a:rPr lang="uk-UA" dirty="0" smtClean="0">
                <a:latin typeface="Times New Roman" pitchFamily="18" charset="0"/>
                <a:cs typeface="Times New Roman" pitchFamily="18" charset="0"/>
              </a:rPr>
              <a:t>але утримувати снаряд у повітрі заборонено більше 6 секунд. </a:t>
            </a:r>
          </a:p>
          <a:p>
            <a:pPr>
              <a:buNone/>
            </a:pPr>
            <a:r>
              <a:rPr lang="uk-UA" dirty="0" smtClean="0">
                <a:latin typeface="Times New Roman" pitchFamily="18" charset="0"/>
                <a:cs typeface="Times New Roman" pitchFamily="18" charset="0"/>
              </a:rPr>
              <a:t> Кількість замін не може бути більше п'яти офіційних змаганнях (+ 1 в </a:t>
            </a:r>
            <a:r>
              <a:rPr lang="uk-UA" dirty="0" err="1" smtClean="0">
                <a:latin typeface="Times New Roman" pitchFamily="18" charset="0"/>
                <a:cs typeface="Times New Roman" pitchFamily="18" charset="0"/>
              </a:rPr>
              <a:t>овертайм</a:t>
            </a:r>
            <a:r>
              <a:rPr lang="uk-UA" dirty="0" smtClean="0">
                <a:latin typeface="Times New Roman" pitchFamily="18" charset="0"/>
                <a:cs typeface="Times New Roman" pitchFamily="18" charset="0"/>
              </a:rPr>
              <a:t>).</a:t>
            </a:r>
          </a:p>
          <a:p>
            <a:pPr>
              <a:buNone/>
            </a:pPr>
            <a:r>
              <a:rPr lang="uk-UA" dirty="0" smtClean="0">
                <a:latin typeface="Times New Roman" pitchFamily="18" charset="0"/>
                <a:cs typeface="Times New Roman" pitchFamily="18" charset="0"/>
              </a:rPr>
              <a:t> Є певні вимоги і до екіпірування футболістів. </a:t>
            </a:r>
          </a:p>
          <a:p>
            <a:pPr>
              <a:buNone/>
            </a:pPr>
            <a:r>
              <a:rPr lang="uk-UA" dirty="0" smtClean="0">
                <a:latin typeface="Times New Roman" pitchFamily="18" charset="0"/>
                <a:cs typeface="Times New Roman" pitchFamily="18" charset="0"/>
              </a:rPr>
              <a:t>Вона не повинна становити небезпеку для самого </a:t>
            </a:r>
          </a:p>
          <a:p>
            <a:pPr>
              <a:buNone/>
            </a:pPr>
            <a:r>
              <a:rPr lang="uk-UA" dirty="0" smtClean="0">
                <a:latin typeface="Times New Roman" pitchFamily="18" charset="0"/>
                <a:cs typeface="Times New Roman" pitchFamily="18" charset="0"/>
              </a:rPr>
              <a:t>гравця або суперника. </a:t>
            </a:r>
          </a:p>
          <a:p>
            <a:pPr>
              <a:buNone/>
            </a:pPr>
            <a:r>
              <a:rPr lang="uk-UA" b="1" i="1" dirty="0" smtClean="0">
                <a:latin typeface="Times New Roman" pitchFamily="18" charset="0"/>
                <a:cs typeface="Times New Roman" pitchFamily="18" charset="0"/>
              </a:rPr>
              <a:t>Заборонені </a:t>
            </a:r>
            <a:r>
              <a:rPr lang="uk-UA" dirty="0" smtClean="0">
                <a:latin typeface="Times New Roman" pitchFamily="18" charset="0"/>
                <a:cs typeface="Times New Roman" pitchFamily="18" charset="0"/>
              </a:rPr>
              <a:t>будь-які ювелірні вироби, шпильки, </a:t>
            </a:r>
          </a:p>
          <a:p>
            <a:pPr>
              <a:buNone/>
            </a:pPr>
            <a:r>
              <a:rPr lang="uk-UA" dirty="0" smtClean="0">
                <a:latin typeface="Times New Roman" pitchFamily="18" charset="0"/>
                <a:cs typeface="Times New Roman" pitchFamily="18" charset="0"/>
              </a:rPr>
              <a:t> годинники і т. д.</a:t>
            </a:r>
          </a:p>
          <a:p>
            <a:pPr>
              <a:buNone/>
            </a:pPr>
            <a:r>
              <a:rPr lang="uk-UA" dirty="0" smtClean="0">
                <a:latin typeface="Times New Roman" pitchFamily="18" charset="0"/>
                <a:cs typeface="Times New Roman" pitchFamily="18" charset="0"/>
              </a:rPr>
              <a:t>Обов'язковими елементами є сорочка, шорти, </a:t>
            </a:r>
          </a:p>
          <a:p>
            <a:pPr>
              <a:buNone/>
            </a:pPr>
            <a:r>
              <a:rPr lang="uk-UA" dirty="0" smtClean="0">
                <a:latin typeface="Times New Roman" pitchFamily="18" charset="0"/>
                <a:cs typeface="Times New Roman" pitchFamily="18" charset="0"/>
              </a:rPr>
              <a:t>щитки, гетри та взуття. Рукавички тільки у голкіпера.</a:t>
            </a:r>
          </a:p>
          <a:p>
            <a:endParaRPr lang="ru-RU" sz="5100" dirty="0"/>
          </a:p>
        </p:txBody>
      </p:sp>
      <p:pic>
        <p:nvPicPr>
          <p:cNvPr id="8193" name="Picture 1" descr="E:\фотоальбом 2010-2017 р\спорт в ЦПТО\футбол 12.10.2017\2017-10-12 14.45.07.jpg"/>
          <p:cNvPicPr>
            <a:picLocks noChangeAspect="1" noChangeArrowheads="1"/>
          </p:cNvPicPr>
          <p:nvPr/>
        </p:nvPicPr>
        <p:blipFill>
          <a:blip r:embed="rId2" cstate="print"/>
          <a:srcRect/>
          <a:stretch>
            <a:fillRect/>
          </a:stretch>
        </p:blipFill>
        <p:spPr bwMode="auto">
          <a:xfrm>
            <a:off x="5357818" y="3985422"/>
            <a:ext cx="3786182" cy="2466280"/>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70">
          <a:fgClr>
            <a:srgbClr val="FFC00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04664"/>
            <a:ext cx="7128792" cy="634082"/>
          </a:xfrm>
        </p:spPr>
        <p:txBody>
          <a:bodyPr>
            <a:normAutofit/>
          </a:bodyPr>
          <a:lstStyle/>
          <a:p>
            <a:r>
              <a:rPr lang="uk-UA" sz="3200" b="1" i="1" dirty="0"/>
              <a:t>Тривалість гри, судді</a:t>
            </a:r>
            <a:endParaRPr lang="ru-RU" sz="3200" b="1" i="1" dirty="0"/>
          </a:p>
        </p:txBody>
      </p:sp>
      <p:sp>
        <p:nvSpPr>
          <p:cNvPr id="3" name="Содержимое 2"/>
          <p:cNvSpPr>
            <a:spLocks noGrp="1"/>
          </p:cNvSpPr>
          <p:nvPr>
            <p:ph idx="1"/>
          </p:nvPr>
        </p:nvSpPr>
        <p:spPr>
          <a:xfrm>
            <a:off x="285720" y="980728"/>
            <a:ext cx="8858280" cy="4805726"/>
          </a:xfrm>
        </p:spPr>
        <p:txBody>
          <a:bodyPr>
            <a:normAutofit fontScale="92500"/>
          </a:bodyPr>
          <a:lstStyle/>
          <a:p>
            <a:pPr marL="0" indent="0">
              <a:buNone/>
            </a:pPr>
            <a:r>
              <a:rPr lang="ru-RU" sz="1400" dirty="0"/>
              <a:t> </a:t>
            </a:r>
            <a:br>
              <a:rPr lang="ru-RU" sz="1400" dirty="0"/>
            </a:br>
            <a:r>
              <a:rPr lang="uk-UA" sz="2400" dirty="0" smtClean="0">
                <a:latin typeface="Times New Roman" pitchFamily="18" charset="0"/>
                <a:cs typeface="Times New Roman" pitchFamily="18" charset="0"/>
              </a:rPr>
              <a:t>Тривалість матчу – два тайми </a:t>
            </a:r>
            <a:r>
              <a:rPr lang="uk-UA" sz="2400" b="1" i="1" dirty="0" smtClean="0">
                <a:latin typeface="Times New Roman" pitchFamily="18" charset="0"/>
                <a:cs typeface="Times New Roman" pitchFamily="18" charset="0"/>
              </a:rPr>
              <a:t>по 45 хвилин. </a:t>
            </a:r>
            <a:r>
              <a:rPr lang="uk-UA" sz="2400" dirty="0" smtClean="0">
                <a:latin typeface="Times New Roman" pitchFamily="18" charset="0"/>
                <a:cs typeface="Times New Roman" pitchFamily="18" charset="0"/>
              </a:rPr>
              <a:t>При цьому суддя може додавати певну кількість часу за затримки ігри (заміни, травми і тощо). Між таймами повинен бути перерва до 15 хвилин. </a:t>
            </a:r>
          </a:p>
          <a:p>
            <a:pPr marL="0" indent="0" algn="just">
              <a:buNone/>
            </a:pPr>
            <a:r>
              <a:rPr lang="uk-UA" sz="2400" dirty="0" smtClean="0">
                <a:latin typeface="Times New Roman" pitchFamily="18" charset="0"/>
                <a:cs typeface="Times New Roman" pitchFamily="18" charset="0"/>
              </a:rPr>
              <a:t>Дотримання правил футболу контролюється тільки арбітром матчу і його помічниками за межами поля. А також суддями </a:t>
            </a:r>
            <a:r>
              <a:rPr lang="en-US" sz="2400" dirty="0" smtClean="0">
                <a:latin typeface="Times New Roman" pitchFamily="18" charset="0"/>
                <a:cs typeface="Times New Roman" pitchFamily="18" charset="0"/>
              </a:rPr>
              <a:t>VAR</a:t>
            </a:r>
            <a:r>
              <a:rPr lang="uk-UA" sz="2400" dirty="0" smtClean="0">
                <a:latin typeface="Times New Roman" pitchFamily="18" charset="0"/>
                <a:cs typeface="Times New Roman" pitchFamily="18" charset="0"/>
              </a:rPr>
              <a:t>.</a:t>
            </a:r>
          </a:p>
          <a:p>
            <a:pPr marL="0" indent="0" algn="just">
              <a:buNone/>
            </a:pPr>
            <a:r>
              <a:rPr lang="uk-UA" sz="2400" dirty="0" smtClean="0">
                <a:latin typeface="Times New Roman" pitchFamily="18" charset="0"/>
                <a:cs typeface="Times New Roman" pitchFamily="18" charset="0"/>
              </a:rPr>
              <a:t> Суддя визначає порушення, покарання за них, виявляє спірні моменти, які переглядаються</a:t>
            </a:r>
            <a:r>
              <a:rPr lang="en-US" sz="2400" dirty="0" smtClean="0">
                <a:latin typeface="Times New Roman" pitchFamily="18" charset="0"/>
                <a:cs typeface="Times New Roman" pitchFamily="18" charset="0"/>
              </a:rPr>
              <a:t> VAR</a:t>
            </a:r>
            <a:r>
              <a:rPr lang="uk-UA" sz="2400" dirty="0" smtClean="0">
                <a:latin typeface="Times New Roman" pitchFamily="18" charset="0"/>
                <a:cs typeface="Times New Roman" pitchFamily="18" charset="0"/>
              </a:rPr>
              <a:t>. Він сам може змінити рішення, якщо ще не відновив гру.</a:t>
            </a:r>
            <a:r>
              <a:rPr lang="uk-UA" sz="2400" b="1" dirty="0" smtClean="0">
                <a:latin typeface="Times New Roman" pitchFamily="18" charset="0"/>
                <a:cs typeface="Times New Roman" pitchFamily="18" charset="0"/>
              </a:rPr>
              <a:t> </a:t>
            </a:r>
          </a:p>
          <a:p>
            <a:pPr marL="0" indent="0" algn="just">
              <a:buNone/>
            </a:pPr>
            <a:r>
              <a:rPr lang="uk-UA" sz="2400" b="1" dirty="0" smtClean="0">
                <a:latin typeface="Times New Roman" pitchFamily="18" charset="0"/>
                <a:cs typeface="Times New Roman" pitchFamily="18" charset="0"/>
              </a:rPr>
              <a:t>Помічники судді</a:t>
            </a:r>
            <a:r>
              <a:rPr lang="uk-UA" sz="2400" dirty="0" smtClean="0">
                <a:latin typeface="Times New Roman" pitchFamily="18" charset="0"/>
                <a:cs typeface="Times New Roman" pitchFamily="18" charset="0"/>
              </a:rPr>
              <a:t> фіксують вихід м'яча </a:t>
            </a:r>
          </a:p>
          <a:p>
            <a:pPr marL="0" indent="0" algn="just">
              <a:buNone/>
            </a:pPr>
            <a:r>
              <a:rPr lang="uk-UA" sz="2400" dirty="0" smtClean="0">
                <a:latin typeface="Times New Roman" pitchFamily="18" charset="0"/>
                <a:cs typeface="Times New Roman" pitchFamily="18" charset="0"/>
              </a:rPr>
              <a:t>за межі поля, призначають вкидання, </a:t>
            </a:r>
          </a:p>
          <a:p>
            <a:pPr marL="0" indent="0" algn="just">
              <a:buNone/>
            </a:pPr>
            <a:r>
              <a:rPr lang="uk-UA" sz="2400" dirty="0" smtClean="0">
                <a:latin typeface="Times New Roman" pitchFamily="18" charset="0"/>
                <a:cs typeface="Times New Roman" pitchFamily="18" charset="0"/>
                <a:hlinkClick r:id="rId2" tooltip="Удар від воріт"/>
              </a:rPr>
              <a:t>удар від воріт</a:t>
            </a:r>
            <a:r>
              <a:rPr lang="uk-UA"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hlinkClick r:id="rId3" tooltip="Кутовий удар (футбол)"/>
              </a:rPr>
              <a:t>кутовий удар</a:t>
            </a:r>
            <a:r>
              <a:rPr lang="uk-UA" sz="2400" dirty="0" smtClean="0">
                <a:latin typeface="Times New Roman" pitchFamily="18" charset="0"/>
                <a:cs typeface="Times New Roman" pitchFamily="18" charset="0"/>
              </a:rPr>
              <a:t>, </a:t>
            </a:r>
          </a:p>
          <a:p>
            <a:pPr marL="0" indent="0" algn="just">
              <a:buNone/>
            </a:pPr>
            <a:r>
              <a:rPr lang="uk-UA" sz="2400" dirty="0" smtClean="0">
                <a:latin typeface="Times New Roman" pitchFamily="18" charset="0"/>
                <a:cs typeface="Times New Roman" pitchFamily="18" charset="0"/>
              </a:rPr>
              <a:t>фіксують </a:t>
            </a:r>
            <a:r>
              <a:rPr lang="uk-UA" sz="2400" dirty="0" smtClean="0">
                <a:latin typeface="Times New Roman" pitchFamily="18" charset="0"/>
                <a:cs typeface="Times New Roman" pitchFamily="18" charset="0"/>
                <a:hlinkClick r:id="rId4" tooltip="Офсайд"/>
              </a:rPr>
              <a:t>положення поза грою</a:t>
            </a:r>
            <a:r>
              <a:rPr lang="uk-UA" sz="2400" dirty="0" smtClean="0">
                <a:latin typeface="Times New Roman" pitchFamily="18" charset="0"/>
                <a:cs typeface="Times New Roman" pitchFamily="18" charset="0"/>
              </a:rPr>
              <a:t>.</a:t>
            </a:r>
          </a:p>
          <a:p>
            <a:endParaRPr lang="ru-RU" sz="2400" dirty="0"/>
          </a:p>
        </p:txBody>
      </p:sp>
      <p:pic>
        <p:nvPicPr>
          <p:cNvPr id="5" name="Picture 4" descr="C:\Documents and Settings\Администратор\Рабочий стол\Новая папка\футбол.jpg">
            <a:extLst>
              <a:ext uri="{FF2B5EF4-FFF2-40B4-BE49-F238E27FC236}">
                <a16:creationId xmlns="" xmlns:a16="http://schemas.microsoft.com/office/drawing/2014/main" id="{56A8DEA3-7861-4602-993C-BB4ADE7AB8AE}"/>
              </a:ext>
            </a:extLst>
          </p:cNvPr>
          <p:cNvPicPr>
            <a:picLocks noChangeAspect="1" noChangeArrowheads="1"/>
          </p:cNvPicPr>
          <p:nvPr/>
        </p:nvPicPr>
        <p:blipFill>
          <a:blip r:embed="rId5" cstate="print"/>
          <a:srcRect/>
          <a:stretch>
            <a:fillRect/>
          </a:stretch>
        </p:blipFill>
        <p:spPr bwMode="auto">
          <a:xfrm>
            <a:off x="5652120" y="4400697"/>
            <a:ext cx="3491881" cy="2457303"/>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70">
          <a:fgClr>
            <a:srgbClr val="FFC00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92088"/>
          </a:xfrm>
        </p:spPr>
        <p:txBody>
          <a:bodyPr>
            <a:normAutofit/>
          </a:bodyPr>
          <a:lstStyle/>
          <a:p>
            <a:r>
              <a:rPr lang="uk-UA" sz="3600" b="1" i="1" dirty="0">
                <a:solidFill>
                  <a:srgbClr val="FF0000"/>
                </a:solidFill>
                <a:latin typeface="Times New Roman" pitchFamily="18" charset="0"/>
                <a:cs typeface="Times New Roman" pitchFamily="18" charset="0"/>
              </a:rPr>
              <a:t>Порушення правил</a:t>
            </a:r>
            <a:endParaRPr lang="ru-RU" sz="3600" b="1"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07504" y="3429000"/>
            <a:ext cx="9036496" cy="3528392"/>
          </a:xfrm>
        </p:spPr>
        <p:txBody>
          <a:bodyPr>
            <a:normAutofit fontScale="47500" lnSpcReduction="20000"/>
          </a:bodyPr>
          <a:lstStyle/>
          <a:p>
            <a:pPr marL="0" indent="0" algn="just">
              <a:buNone/>
            </a:pPr>
            <a:endParaRPr lang="uk-UA" sz="3800" b="1" i="1" dirty="0">
              <a:solidFill>
                <a:srgbClr val="FFFF00"/>
              </a:solidFill>
              <a:latin typeface="Times New Roman" panose="02020603050405020304" pitchFamily="18" charset="0"/>
              <a:cs typeface="Times New Roman" panose="02020603050405020304" pitchFamily="18" charset="0"/>
            </a:endParaRPr>
          </a:p>
          <a:p>
            <a:pPr marL="0" indent="0" algn="just">
              <a:buNone/>
            </a:pPr>
            <a:r>
              <a:rPr lang="uk-UA" sz="3800" dirty="0" smtClean="0">
                <a:latin typeface="Times New Roman" panose="02020603050405020304" pitchFamily="18" charset="0"/>
                <a:cs typeface="Times New Roman" panose="02020603050405020304" pitchFamily="18" charset="0"/>
              </a:rPr>
              <a:t>Попередження </a:t>
            </a:r>
            <a:r>
              <a:rPr lang="uk-UA" sz="3800" dirty="0" smtClean="0">
                <a:solidFill>
                  <a:srgbClr val="FFFF00"/>
                </a:solidFill>
                <a:latin typeface="Times New Roman" panose="02020603050405020304" pitchFamily="18" charset="0"/>
                <a:cs typeface="Times New Roman" panose="02020603050405020304" pitchFamily="18" charset="0"/>
              </a:rPr>
              <a:t>(</a:t>
            </a:r>
            <a:r>
              <a:rPr lang="uk-UA" sz="3800" b="1" i="1" dirty="0" smtClean="0">
                <a:solidFill>
                  <a:srgbClr val="FFFF00"/>
                </a:solidFill>
                <a:latin typeface="Times New Roman" panose="02020603050405020304" pitchFamily="18" charset="0"/>
                <a:cs typeface="Times New Roman" panose="02020603050405020304" pitchFamily="18" charset="0"/>
              </a:rPr>
              <a:t>жовта картка</a:t>
            </a:r>
            <a:r>
              <a:rPr lang="uk-UA" sz="3800" dirty="0" smtClean="0">
                <a:solidFill>
                  <a:srgbClr val="FFFF00"/>
                </a:solidFill>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дається за неспортивну поведінку, ненормативну лексику, систематичні порушення, зняття екіпіровки, затягування часу матчу. </a:t>
            </a:r>
          </a:p>
          <a:p>
            <a:pPr marL="0" indent="0" algn="just">
              <a:buNone/>
            </a:pPr>
            <a:r>
              <a:rPr lang="uk-UA" sz="3800" b="1" dirty="0">
                <a:latin typeface="Times New Roman" panose="02020603050405020304" pitchFamily="18" charset="0"/>
                <a:cs typeface="Times New Roman" panose="02020603050405020304" pitchFamily="18" charset="0"/>
              </a:rPr>
              <a:t> </a:t>
            </a:r>
            <a:r>
              <a:rPr lang="uk-UA" sz="3800" b="1" i="1" dirty="0">
                <a:solidFill>
                  <a:srgbClr val="FF0000"/>
                </a:solidFill>
                <a:latin typeface="Times New Roman" panose="02020603050405020304" pitchFamily="18" charset="0"/>
                <a:cs typeface="Times New Roman" panose="02020603050405020304" pitchFamily="18" charset="0"/>
              </a:rPr>
              <a:t>Гравець видаляється з поля </a:t>
            </a:r>
            <a:r>
              <a:rPr lang="uk-UA" sz="3800" b="1" i="1" dirty="0" smtClean="0">
                <a:solidFill>
                  <a:srgbClr val="FF0000"/>
                </a:solidFill>
                <a:latin typeface="Times New Roman" panose="02020603050405020304" pitchFamily="18" charset="0"/>
                <a:cs typeface="Times New Roman" panose="02020603050405020304" pitchFamily="18" charset="0"/>
              </a:rPr>
              <a:t>(червона картка) </a:t>
            </a:r>
            <a:r>
              <a:rPr lang="uk-UA" sz="3800" dirty="0" smtClean="0">
                <a:latin typeface="Times New Roman" panose="02020603050405020304" pitchFamily="18" charset="0"/>
                <a:cs typeface="Times New Roman" panose="02020603050405020304" pitchFamily="18" charset="0"/>
              </a:rPr>
              <a:t>за </a:t>
            </a:r>
            <a:r>
              <a:rPr lang="uk-UA" sz="3800" dirty="0">
                <a:latin typeface="Times New Roman" panose="02020603050405020304" pitchFamily="18" charset="0"/>
                <a:cs typeface="Times New Roman" panose="02020603050405020304" pitchFamily="18" charset="0"/>
              </a:rPr>
              <a:t>два попередження, агресивна поведінка, плювок в кого-небудь, перешкода польоту м'яча у ворота рукою, за фол, який призвів до пенальті, за образи і заборонені жести</a:t>
            </a:r>
          </a:p>
          <a:p>
            <a:pPr marL="0" indent="0" algn="just">
              <a:buNone/>
            </a:pPr>
            <a:r>
              <a:rPr lang="uk-UA" sz="3800" b="1" i="1" dirty="0">
                <a:solidFill>
                  <a:srgbClr val="00B0F0"/>
                </a:solidFill>
                <a:latin typeface="Times New Roman" panose="02020603050405020304" pitchFamily="18" charset="0"/>
                <a:cs typeface="Times New Roman" panose="02020603050405020304" pitchFamily="18" charset="0"/>
              </a:rPr>
              <a:t>Штрафний удар </a:t>
            </a:r>
            <a:r>
              <a:rPr lang="uk-UA" sz="3800" dirty="0">
                <a:latin typeface="Times New Roman" panose="02020603050405020304" pitchFamily="18" charset="0"/>
                <a:cs typeface="Times New Roman" panose="02020603050405020304" pitchFamily="18" charset="0"/>
              </a:rPr>
              <a:t>призначається за підніжку, удар суперника, стрибок в ноги, агресивний поштовх, плювок, затримку противника або часу, навмисне торкання м'яча рукою.</a:t>
            </a:r>
          </a:p>
          <a:p>
            <a:pPr marL="0" indent="0" algn="just">
              <a:buNone/>
            </a:pPr>
            <a:r>
              <a:rPr lang="uk-UA" sz="3800" dirty="0">
                <a:latin typeface="Times New Roman" panose="02020603050405020304" pitchFamily="18" charset="0"/>
                <a:cs typeface="Times New Roman" panose="02020603050405020304" pitchFamily="18" charset="0"/>
              </a:rPr>
              <a:t> Подібне порушення в своєму штрафному майданчику карається </a:t>
            </a:r>
            <a:r>
              <a:rPr lang="uk-UA" sz="3800" b="1" i="1" dirty="0">
                <a:latin typeface="Times New Roman" panose="02020603050405020304" pitchFamily="18" charset="0"/>
                <a:cs typeface="Times New Roman" panose="02020603050405020304" pitchFamily="18" charset="0"/>
              </a:rPr>
              <a:t>11-метровим (пенальті</a:t>
            </a:r>
            <a:r>
              <a:rPr lang="uk-UA" sz="3800" i="1" dirty="0">
                <a:latin typeface="Times New Roman" panose="02020603050405020304" pitchFamily="18" charset="0"/>
                <a:cs typeface="Times New Roman" panose="02020603050405020304" pitchFamily="18" charset="0"/>
              </a:rPr>
              <a:t>).</a:t>
            </a:r>
          </a:p>
          <a:p>
            <a:pPr marL="0" indent="0" algn="just">
              <a:buNone/>
            </a:pPr>
            <a:r>
              <a:rPr lang="uk-UA" sz="3800" dirty="0">
                <a:latin typeface="Times New Roman" panose="02020603050405020304" pitchFamily="18" charset="0"/>
                <a:cs typeface="Times New Roman" panose="02020603050405020304" pitchFamily="18" charset="0"/>
              </a:rPr>
              <a:t>Окремим видом покарання </a:t>
            </a:r>
            <a:r>
              <a:rPr lang="uk-UA" sz="3800" b="1" i="1" dirty="0">
                <a:latin typeface="Times New Roman" panose="02020603050405020304" pitchFamily="18" charset="0"/>
                <a:cs typeface="Times New Roman" panose="02020603050405020304" pitchFamily="18" charset="0"/>
              </a:rPr>
              <a:t>є вільний </a:t>
            </a:r>
            <a:r>
              <a:rPr lang="uk-UA" sz="3800" b="1" i="1" dirty="0" smtClean="0">
                <a:latin typeface="Times New Roman" panose="02020603050405020304" pitchFamily="18" charset="0"/>
                <a:cs typeface="Times New Roman" panose="02020603050405020304" pitchFamily="18" charset="0"/>
              </a:rPr>
              <a:t>удар. </a:t>
            </a:r>
            <a:r>
              <a:rPr lang="uk-UA" sz="3800" dirty="0">
                <a:latin typeface="Times New Roman" panose="02020603050405020304" pitchFamily="18" charset="0"/>
                <a:cs typeface="Times New Roman" panose="02020603050405020304" pitchFamily="18" charset="0"/>
              </a:rPr>
              <a:t>Він виконується за певні порушення в штрафній площі: небезпечну гру проти суперника, контроль м'яча воротарем більше 6 секунд, дотик руками снаряда голкіпером після пасу партнера по команді. Такий удар виконується з місця фолу</a:t>
            </a:r>
            <a:r>
              <a:rPr lang="uk-UA" dirty="0">
                <a:latin typeface="Times New Roman" panose="02020603050405020304" pitchFamily="18" charset="0"/>
                <a:cs typeface="Times New Roman" panose="02020603050405020304" pitchFamily="18" charset="0"/>
              </a:rPr>
              <a:t>. </a:t>
            </a:r>
          </a:p>
        </p:txBody>
      </p:sp>
      <p:pic>
        <p:nvPicPr>
          <p:cNvPr id="1026" name="Picture 2" descr="Що означає жовта картка у футболі та що дають червону картку? • ⚽ Спортівець">
            <a:extLst>
              <a:ext uri="{FF2B5EF4-FFF2-40B4-BE49-F238E27FC236}">
                <a16:creationId xmlns="" xmlns:a16="http://schemas.microsoft.com/office/drawing/2014/main" id="{427F7FB8-10B5-4D1E-8569-30880F43C5C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233" y="950224"/>
            <a:ext cx="3610744" cy="240716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Що означає жовта картка у футболі та що дають червону картку? • ⚽ Спортівець">
            <a:extLst>
              <a:ext uri="{FF2B5EF4-FFF2-40B4-BE49-F238E27FC236}">
                <a16:creationId xmlns="" xmlns:a16="http://schemas.microsoft.com/office/drawing/2014/main" id="{94B1706F-8FCA-40C5-98CF-9B937285CF55}"/>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88024" y="906089"/>
            <a:ext cx="5202510" cy="247078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70">
          <a:fgClr>
            <a:srgbClr val="FFC000"/>
          </a:fgClr>
          <a:bgClr>
            <a:schemeClr val="bg1"/>
          </a:bgClr>
        </a:pattFill>
        <a:effectLst/>
      </p:bgPr>
    </p:bg>
    <p:spTree>
      <p:nvGrpSpPr>
        <p:cNvPr id="1" name=""/>
        <p:cNvGrpSpPr/>
        <p:nvPr/>
      </p:nvGrpSpPr>
      <p:grpSpPr>
        <a:xfrm>
          <a:off x="0" y="0"/>
          <a:ext cx="0" cy="0"/>
          <a:chOff x="0" y="0"/>
          <a:chExt cx="0" cy="0"/>
        </a:xfrm>
      </p:grpSpPr>
      <p:pic>
        <p:nvPicPr>
          <p:cNvPr id="5" name="Рисунок 4" descr="Без названия (3).jpg"/>
          <p:cNvPicPr>
            <a:picLocks noChangeAspect="1"/>
          </p:cNvPicPr>
          <p:nvPr/>
        </p:nvPicPr>
        <p:blipFill>
          <a:blip r:embed="rId2" cstate="print"/>
          <a:stretch>
            <a:fillRect/>
          </a:stretch>
        </p:blipFill>
        <p:spPr>
          <a:xfrm>
            <a:off x="285720" y="4143380"/>
            <a:ext cx="4554987" cy="2714620"/>
          </a:xfrm>
          <a:prstGeom prst="rect">
            <a:avLst/>
          </a:prstGeom>
          <a:ln>
            <a:noFill/>
          </a:ln>
          <a:effectLst>
            <a:softEdge rad="112500"/>
          </a:effectLst>
        </p:spPr>
      </p:pic>
      <p:sp>
        <p:nvSpPr>
          <p:cNvPr id="2" name="Заголовок 1"/>
          <p:cNvSpPr>
            <a:spLocks noGrp="1"/>
          </p:cNvSpPr>
          <p:nvPr>
            <p:ph type="title"/>
          </p:nvPr>
        </p:nvSpPr>
        <p:spPr>
          <a:xfrm>
            <a:off x="-108520" y="404664"/>
            <a:ext cx="9505056" cy="792088"/>
          </a:xfrm>
        </p:spPr>
        <p:txBody>
          <a:bodyPr>
            <a:noAutofit/>
          </a:bodyPr>
          <a:lstStyle/>
          <a:p>
            <a:r>
              <a:rPr lang="uk-UA" sz="2800" b="1" i="1" dirty="0" smtClean="0">
                <a:solidFill>
                  <a:srgbClr val="FF0000"/>
                </a:solidFill>
              </a:rPr>
              <a:t>Порушення караються</a:t>
            </a:r>
            <a:r>
              <a:rPr lang="uk-UA" sz="2800" b="1" dirty="0" smtClean="0">
                <a:solidFill>
                  <a:srgbClr val="FF0000"/>
                </a:solidFill>
              </a:rPr>
              <a:t>:</a:t>
            </a:r>
            <a:r>
              <a:rPr lang="uk-UA" sz="2800" b="1" dirty="0">
                <a:solidFill>
                  <a:srgbClr val="FF0000"/>
                </a:solidFill>
              </a:rPr>
              <a:t> </a:t>
            </a:r>
            <a:r>
              <a:rPr lang="uk-UA" sz="2800" b="1" dirty="0">
                <a:solidFill>
                  <a:srgbClr val="FF0000"/>
                </a:solidFill>
                <a:latin typeface="Times New Roman" panose="02020603050405020304" pitchFamily="18" charset="0"/>
                <a:cs typeface="Times New Roman" panose="02020603050405020304" pitchFamily="18" charset="0"/>
              </a:rPr>
              <a:t>штрафним ударом, вільним ударом, попередженням, видаленням.</a:t>
            </a:r>
            <a:r>
              <a:rPr lang="uk-UA" sz="4800" b="1" dirty="0">
                <a:solidFill>
                  <a:srgbClr val="FF0000"/>
                </a:solidFill>
                <a:latin typeface="Times New Roman" panose="02020603050405020304" pitchFamily="18" charset="0"/>
                <a:cs typeface="Times New Roman" panose="02020603050405020304" pitchFamily="18" charset="0"/>
              </a:rPr>
              <a:t/>
            </a:r>
            <a:br>
              <a:rPr lang="uk-UA" sz="4800" b="1" dirty="0">
                <a:solidFill>
                  <a:srgbClr val="FF0000"/>
                </a:solidFill>
                <a:latin typeface="Times New Roman" panose="02020603050405020304" pitchFamily="18" charset="0"/>
                <a:cs typeface="Times New Roman" panose="02020603050405020304" pitchFamily="18" charset="0"/>
              </a:rPr>
            </a:br>
            <a:endParaRPr lang="uk-UA" sz="4800" b="1" dirty="0">
              <a:solidFill>
                <a:srgbClr val="FF0000"/>
              </a:solidFill>
            </a:endParaRPr>
          </a:p>
        </p:txBody>
      </p:sp>
      <p:sp>
        <p:nvSpPr>
          <p:cNvPr id="3" name="Содержимое 2"/>
          <p:cNvSpPr>
            <a:spLocks noGrp="1"/>
          </p:cNvSpPr>
          <p:nvPr>
            <p:ph idx="1"/>
          </p:nvPr>
        </p:nvSpPr>
        <p:spPr>
          <a:xfrm>
            <a:off x="0" y="908720"/>
            <a:ext cx="9144000" cy="4608513"/>
          </a:xfrm>
        </p:spPr>
        <p:txBody>
          <a:bodyPr>
            <a:normAutofit/>
          </a:bodyPr>
          <a:lstStyle/>
          <a:p>
            <a:pPr marL="0" indent="0" algn="just">
              <a:buNone/>
            </a:pPr>
            <a:r>
              <a:rPr lang="uk-UA" sz="2400" b="1" i="1" dirty="0">
                <a:latin typeface="Times New Roman" panose="02020603050405020304" pitchFamily="18" charset="0"/>
                <a:cs typeface="Times New Roman" panose="02020603050405020304" pitchFamily="18" charset="0"/>
              </a:rPr>
              <a:t>	Пенальті</a:t>
            </a:r>
            <a:r>
              <a:rPr lang="uk-UA" sz="2400" dirty="0">
                <a:latin typeface="Times New Roman" panose="02020603050405020304" pitchFamily="18" charset="0"/>
                <a:cs typeface="Times New Roman" panose="02020603050405020304" pitchFamily="18" charset="0"/>
              </a:rPr>
              <a:t> — вид штрафного удару у футболі, що пробивається з відстані 12 ярдів (приблизно 11 метрів від воріт). Тільки воротар команди, що захищається, може знаходитись між м'ячем і воротами під час пробиття цього удару. Пенальті пробивається під час звичайної гри.</a:t>
            </a:r>
          </a:p>
          <a:p>
            <a:pPr marL="0" indent="0" algn="just">
              <a:buNone/>
            </a:pPr>
            <a:r>
              <a:rPr lang="uk-UA" sz="2400" dirty="0">
                <a:latin typeface="Times New Roman" panose="02020603050405020304" pitchFamily="18" charset="0"/>
                <a:cs typeface="Times New Roman" panose="02020603050405020304" pitchFamily="18" charset="0"/>
              </a:rPr>
              <a:t> 	Схожі удари також пробиваються під час післяматчевих пенальті для визначення команди, що проходить у наступний раунд змагань у випадку, якщо матч закінчується внічию. </a:t>
            </a:r>
          </a:p>
        </p:txBody>
      </p:sp>
      <p:pic>
        <p:nvPicPr>
          <p:cNvPr id="4" name="Рисунок 3" descr="maxresdefault.jpg"/>
          <p:cNvPicPr>
            <a:picLocks noChangeAspect="1"/>
          </p:cNvPicPr>
          <p:nvPr/>
        </p:nvPicPr>
        <p:blipFill>
          <a:blip r:embed="rId3" cstate="print"/>
          <a:stretch>
            <a:fillRect/>
          </a:stretch>
        </p:blipFill>
        <p:spPr>
          <a:xfrm>
            <a:off x="4929190" y="4214818"/>
            <a:ext cx="4111617" cy="2643182"/>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70">
          <a:fgClr>
            <a:srgbClr val="FFC00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46646"/>
            <a:ext cx="8229600" cy="418058"/>
          </a:xfrm>
        </p:spPr>
        <p:txBody>
          <a:bodyPr>
            <a:noAutofit/>
          </a:bodyPr>
          <a:lstStyle/>
          <a:p>
            <a:r>
              <a:rPr lang="ru-RU" sz="3200" b="1" dirty="0" err="1">
                <a:latin typeface="Times New Roman" panose="02020603050405020304" pitchFamily="18" charset="0"/>
                <a:cs typeface="Times New Roman" panose="02020603050405020304" pitchFamily="18" charset="0"/>
              </a:rPr>
              <a:t>Вкидання</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м'яча</a:t>
            </a:r>
            <a:r>
              <a:rPr lang="uk-UA" sz="3200" b="1" dirty="0">
                <a:latin typeface="Times New Roman" panose="02020603050405020304" pitchFamily="18" charset="0"/>
                <a:cs typeface="Times New Roman" panose="02020603050405020304" pitchFamily="18" charset="0"/>
              </a:rPr>
              <a:t> є одним із способів відновлення гри.</a:t>
            </a:r>
            <a:r>
              <a:rPr lang="ru-RU" sz="3200" b="1" dirty="0">
                <a:latin typeface="Times New Roman" panose="02020603050405020304" pitchFamily="18" charset="0"/>
                <a:cs typeface="Times New Roman" panose="02020603050405020304" pitchFamily="18" charset="0"/>
              </a:rPr>
              <a:t> </a:t>
            </a:r>
          </a:p>
        </p:txBody>
      </p:sp>
      <p:sp>
        <p:nvSpPr>
          <p:cNvPr id="3" name="Содержимое 2"/>
          <p:cNvSpPr>
            <a:spLocks noGrp="1"/>
          </p:cNvSpPr>
          <p:nvPr>
            <p:ph idx="1"/>
          </p:nvPr>
        </p:nvSpPr>
        <p:spPr>
          <a:xfrm>
            <a:off x="179512" y="836712"/>
            <a:ext cx="5544616" cy="5904656"/>
          </a:xfrm>
        </p:spPr>
        <p:txBody>
          <a:bodyPr>
            <a:normAutofit fontScale="55000" lnSpcReduction="20000"/>
          </a:bodyPr>
          <a:lstStyle/>
          <a:p>
            <a:pPr marL="0" indent="0" algn="just">
              <a:buNone/>
            </a:pPr>
            <a:r>
              <a:rPr lang="uk-UA" dirty="0">
                <a:latin typeface="Times New Roman" panose="02020603050405020304" pitchFamily="18" charset="0"/>
                <a:cs typeface="Times New Roman" panose="02020603050405020304" pitchFamily="18" charset="0"/>
              </a:rPr>
              <a:t> </a:t>
            </a:r>
          </a:p>
          <a:p>
            <a:pPr marL="0" indent="0" algn="just">
              <a:spcBef>
                <a:spcPts val="0"/>
              </a:spcBef>
              <a:buNone/>
            </a:pPr>
            <a:r>
              <a:rPr lang="uk-UA"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Гол, забитий безпосередньо після вкидання, не зараховується</a:t>
            </a:r>
            <a:r>
              <a:rPr lang="uk-UA" sz="3800" dirty="0" smtClean="0">
                <a:latin typeface="Times New Roman" panose="02020603050405020304" pitchFamily="18" charset="0"/>
                <a:cs typeface="Times New Roman" panose="02020603050405020304" pitchFamily="18" charset="0"/>
              </a:rPr>
              <a:t>. </a:t>
            </a:r>
            <a:endParaRPr lang="uk-UA" sz="3800" dirty="0">
              <a:latin typeface="Times New Roman" panose="02020603050405020304" pitchFamily="18" charset="0"/>
              <a:cs typeface="Times New Roman" panose="02020603050405020304" pitchFamily="18" charset="0"/>
            </a:endParaRPr>
          </a:p>
          <a:p>
            <a:pPr marL="0" indent="0" algn="just">
              <a:spcBef>
                <a:spcPts val="0"/>
              </a:spcBef>
              <a:buNone/>
            </a:pPr>
            <a:r>
              <a:rPr lang="uk-UA" sz="3800" dirty="0">
                <a:latin typeface="Times New Roman" panose="02020603050405020304" pitchFamily="18" charset="0"/>
                <a:cs typeface="Times New Roman" panose="02020603050405020304" pitchFamily="18" charset="0"/>
              </a:rPr>
              <a:t>	 Вкидання призначається у випадку, коли м'яч повністю перетне бокову лінію поля, з місця, де м'яч перетнув лінію на користь команди-суперниці гравця, що останнім торкнувся м'яча.</a:t>
            </a:r>
          </a:p>
          <a:p>
            <a:pPr marL="0" indent="0" algn="just">
              <a:spcBef>
                <a:spcPts val="0"/>
              </a:spcBef>
              <a:buNone/>
            </a:pPr>
            <a:r>
              <a:rPr lang="uk-UA" sz="3800" dirty="0">
                <a:latin typeface="Times New Roman" panose="02020603050405020304" pitchFamily="18" charset="0"/>
                <a:cs typeface="Times New Roman" panose="02020603050405020304" pitchFamily="18" charset="0"/>
              </a:rPr>
              <a:t> 	Гравець, </a:t>
            </a:r>
            <a:r>
              <a:rPr lang="uk-UA" sz="3800" dirty="0" smtClean="0">
                <a:latin typeface="Times New Roman" panose="02020603050405020304" pitchFamily="18" charset="0"/>
                <a:cs typeface="Times New Roman" panose="02020603050405020304" pitchFamily="18" charset="0"/>
              </a:rPr>
              <a:t>який </a:t>
            </a:r>
            <a:r>
              <a:rPr lang="uk-UA" sz="3800" dirty="0">
                <a:latin typeface="Times New Roman" panose="02020603050405020304" pitchFamily="18" charset="0"/>
                <a:cs typeface="Times New Roman" panose="02020603050405020304" pitchFamily="18" charset="0"/>
              </a:rPr>
              <a:t>вкидає м'яч, знаходиться </a:t>
            </a:r>
            <a:r>
              <a:rPr lang="uk-UA" sz="3800" dirty="0" smtClean="0">
                <a:latin typeface="Times New Roman" panose="02020603050405020304" pitchFamily="18" charset="0"/>
                <a:cs typeface="Times New Roman" panose="02020603050405020304" pitchFamily="18" charset="0"/>
              </a:rPr>
              <a:t>обличчям </a:t>
            </a:r>
            <a:r>
              <a:rPr lang="uk-UA" sz="3800" dirty="0">
                <a:latin typeface="Times New Roman" panose="02020603050405020304" pitchFamily="18" charset="0"/>
                <a:cs typeface="Times New Roman" panose="02020603050405020304" pitchFamily="18" charset="0"/>
              </a:rPr>
              <a:t>до поля і кидає м'яч двома </a:t>
            </a:r>
            <a:r>
              <a:rPr lang="uk-UA" sz="3800" dirty="0">
                <a:latin typeface="Times New Roman" panose="02020603050405020304" pitchFamily="18" charset="0"/>
                <a:cs typeface="Times New Roman" panose="02020603050405020304" pitchFamily="18" charset="0"/>
                <a:hlinkClick r:id="rId2" tooltip="Рука"/>
              </a:rPr>
              <a:t>руками</a:t>
            </a:r>
            <a:r>
              <a:rPr lang="uk-UA" sz="3800" dirty="0">
                <a:latin typeface="Times New Roman" panose="02020603050405020304" pitchFamily="18" charset="0"/>
                <a:cs typeface="Times New Roman" panose="02020603050405020304" pitchFamily="18" charset="0"/>
              </a:rPr>
              <a:t> </a:t>
            </a:r>
            <a:endParaRPr lang="uk-UA" sz="38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3800" dirty="0" smtClean="0">
                <a:latin typeface="Times New Roman" panose="02020603050405020304" pitchFamily="18" charset="0"/>
                <a:cs typeface="Times New Roman" panose="02020603050405020304" pitchFamily="18" charset="0"/>
              </a:rPr>
              <a:t>з-за</a:t>
            </a:r>
            <a:r>
              <a:rPr lang="uk-UA" sz="3800"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hlinkClick r:id="rId3" tooltip="Голова"/>
              </a:rPr>
              <a:t>голови</a:t>
            </a:r>
            <a:r>
              <a:rPr lang="uk-UA" sz="3800" dirty="0">
                <a:latin typeface="Times New Roman" panose="02020603050405020304" pitchFamily="18" charset="0"/>
                <a:cs typeface="Times New Roman" panose="02020603050405020304" pitchFamily="18" charset="0"/>
              </a:rPr>
              <a:t>, торкаючись при цьому частиною обох ступень або бічної лінії, або землі за межами бокової лінії. </a:t>
            </a:r>
            <a:r>
              <a:rPr lang="uk-UA" sz="3800" dirty="0" smtClean="0">
                <a:latin typeface="Times New Roman" panose="02020603050405020304" pitchFamily="18" charset="0"/>
                <a:cs typeface="Times New Roman" panose="02020603050405020304" pitchFamily="18" charset="0"/>
              </a:rPr>
              <a:t>При цьому м'яч повинен перетнути бокову лінію в тій точці, в якій він покинув межі поля.</a:t>
            </a:r>
            <a:endParaRPr lang="uk-UA" sz="3800" dirty="0">
              <a:latin typeface="Times New Roman" panose="02020603050405020304" pitchFamily="18" charset="0"/>
              <a:cs typeface="Times New Roman" panose="02020603050405020304" pitchFamily="18" charset="0"/>
            </a:endParaRPr>
          </a:p>
          <a:p>
            <a:pPr marL="0" indent="0" algn="just">
              <a:spcBef>
                <a:spcPts val="0"/>
              </a:spcBef>
              <a:buNone/>
            </a:pPr>
            <a:r>
              <a:rPr lang="uk-UA" sz="3800" dirty="0">
                <a:latin typeface="Times New Roman" panose="02020603050405020304" pitchFamily="18" charset="0"/>
                <a:cs typeface="Times New Roman" panose="02020603050405020304" pitchFamily="18" charset="0"/>
              </a:rPr>
              <a:t>	М'яч вважається у </a:t>
            </a:r>
            <a:r>
              <a:rPr lang="uk-UA" sz="3800" dirty="0" smtClean="0">
                <a:latin typeface="Times New Roman" panose="02020603050405020304" pitchFamily="18" charset="0"/>
                <a:cs typeface="Times New Roman" panose="02020603050405020304" pitchFamily="18" charset="0"/>
              </a:rPr>
              <a:t>грі, </a:t>
            </a:r>
            <a:r>
              <a:rPr lang="uk-UA" sz="3800" dirty="0">
                <a:latin typeface="Times New Roman" panose="02020603050405020304" pitchFamily="18" charset="0"/>
                <a:cs typeface="Times New Roman" panose="02020603050405020304" pitchFamily="18" charset="0"/>
              </a:rPr>
              <a:t>коли він входить у межі поля. </a:t>
            </a:r>
            <a:r>
              <a:rPr lang="uk-UA" sz="3800" dirty="0" smtClean="0">
                <a:latin typeface="Times New Roman" panose="02020603050405020304" pitchFamily="18" charset="0"/>
                <a:cs typeface="Times New Roman" panose="02020603050405020304" pitchFamily="18" charset="0"/>
              </a:rPr>
              <a:t>Гравці </a:t>
            </a:r>
            <a:r>
              <a:rPr lang="uk-UA" sz="3800" dirty="0">
                <a:latin typeface="Times New Roman" panose="02020603050405020304" pitchFamily="18" charset="0"/>
                <a:cs typeface="Times New Roman" panose="02020603050405020304" pitchFamily="18" charset="0"/>
              </a:rPr>
              <a:t>протилежної команди в момент вкидання повинні знаходитися на відстані не менше 2 м від гравця, </a:t>
            </a:r>
            <a:r>
              <a:rPr lang="uk-UA" sz="3800" dirty="0" smtClean="0">
                <a:latin typeface="Times New Roman" panose="02020603050405020304" pitchFamily="18" charset="0"/>
                <a:cs typeface="Times New Roman" panose="02020603050405020304" pitchFamily="18" charset="0"/>
              </a:rPr>
              <a:t>який </a:t>
            </a:r>
            <a:r>
              <a:rPr lang="uk-UA" sz="3800" dirty="0">
                <a:latin typeface="Times New Roman" panose="02020603050405020304" pitchFamily="18" charset="0"/>
                <a:cs typeface="Times New Roman" panose="02020603050405020304" pitchFamily="18" charset="0"/>
              </a:rPr>
              <a:t>кидає. </a:t>
            </a:r>
          </a:p>
        </p:txBody>
      </p:sp>
      <p:pic>
        <p:nvPicPr>
          <p:cNvPr id="2050" name="Picture 2" descr="Вкидання м'яча (футбол) — Вікіпедія">
            <a:extLst>
              <a:ext uri="{FF2B5EF4-FFF2-40B4-BE49-F238E27FC236}">
                <a16:creationId xmlns="" xmlns:a16="http://schemas.microsoft.com/office/drawing/2014/main" id="{E405C722-A525-4D57-A7DC-FEDE4D3DE45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724128" y="1196752"/>
            <a:ext cx="3312368" cy="496855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70">
          <a:fgClr>
            <a:srgbClr val="FFC00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normAutofit/>
          </a:bodyPr>
          <a:lstStyle/>
          <a:p>
            <a:r>
              <a:rPr lang="ru-RU" b="1" i="1" dirty="0">
                <a:solidFill>
                  <a:srgbClr val="002060"/>
                </a:solidFill>
              </a:rPr>
              <a:t>Удар від </a:t>
            </a:r>
            <a:r>
              <a:rPr lang="ru-RU" b="1" i="1" dirty="0" err="1">
                <a:solidFill>
                  <a:srgbClr val="002060"/>
                </a:solidFill>
              </a:rPr>
              <a:t>воріт</a:t>
            </a:r>
            <a:endParaRPr lang="ru-RU" b="1" i="1" dirty="0">
              <a:solidFill>
                <a:srgbClr val="002060"/>
              </a:solidFill>
            </a:endParaRPr>
          </a:p>
        </p:txBody>
      </p:sp>
      <p:sp>
        <p:nvSpPr>
          <p:cNvPr id="3" name="Содержимое 2"/>
          <p:cNvSpPr>
            <a:spLocks noGrp="1"/>
          </p:cNvSpPr>
          <p:nvPr>
            <p:ph idx="1"/>
          </p:nvPr>
        </p:nvSpPr>
        <p:spPr>
          <a:xfrm>
            <a:off x="107504" y="4221088"/>
            <a:ext cx="9036496" cy="2636912"/>
          </a:xfrm>
        </p:spPr>
        <p:txBody>
          <a:bodyPr>
            <a:normAutofit fontScale="70000" lnSpcReduction="20000"/>
          </a:bodyPr>
          <a:lstStyle/>
          <a:p>
            <a:pPr marL="0" indent="0" algn="just">
              <a:buNone/>
            </a:pPr>
            <a:r>
              <a:rPr lang="ru-RU" dirty="0"/>
              <a:t>	</a:t>
            </a:r>
            <a:r>
              <a:rPr lang="uk-UA" sz="3100" dirty="0" smtClean="0">
                <a:solidFill>
                  <a:srgbClr val="002060"/>
                </a:solidFill>
              </a:rPr>
              <a:t>Удар від воріт призначається, коли м'яч, останнього разу торкнувшись гравця нападаючої команди, повністю перетнув лінію воріт. М'яч встановлюється в будь-яку точку </a:t>
            </a:r>
            <a:r>
              <a:rPr lang="uk-UA" sz="3100" u="sng" dirty="0" err="1" smtClean="0">
                <a:solidFill>
                  <a:srgbClr val="002060"/>
                </a:solidFill>
                <a:hlinkClick r:id="rId2">
                  <a:extLst>
                    <a:ext uri="{A12FA001-AC4F-418D-AE19-62706E023703}">
                      <ahyp:hlinkClr xmlns="" xmlns:ahyp="http://schemas.microsoft.com/office/drawing/2018/hyperlinkcolor" val="tx"/>
                    </a:ext>
                  </a:extLst>
                </a:hlinkClick>
              </a:rPr>
              <a:t>воротарського</a:t>
            </a:r>
            <a:r>
              <a:rPr lang="uk-UA" sz="3100" u="sng" dirty="0" smtClean="0">
                <a:solidFill>
                  <a:srgbClr val="002060"/>
                </a:solidFill>
                <a:hlinkClick r:id="rId2">
                  <a:extLst>
                    <a:ext uri="{A12FA001-AC4F-418D-AE19-62706E023703}">
                      <ahyp:hlinkClr xmlns="" xmlns:ahyp="http://schemas.microsoft.com/office/drawing/2018/hyperlinkcolor" val="tx"/>
                    </a:ext>
                  </a:extLst>
                </a:hlinkClick>
              </a:rPr>
              <a:t> </a:t>
            </a:r>
            <a:r>
              <a:rPr lang="uk-UA" sz="3100" u="sng" dirty="0" smtClean="0">
                <a:solidFill>
                  <a:srgbClr val="002060"/>
                </a:solidFill>
                <a:hlinkClick r:id="rId2">
                  <a:extLst>
                    <a:ext uri="{A12FA001-AC4F-418D-AE19-62706E023703}">
                      <ahyp:hlinkClr xmlns="" xmlns:ahyp="http://schemas.microsoft.com/office/drawing/2018/hyperlinkcolor" val="tx"/>
                    </a:ext>
                  </a:extLst>
                </a:hlinkClick>
              </a:rPr>
              <a:t>майданчика</a:t>
            </a:r>
            <a:r>
              <a:rPr lang="uk-UA" sz="3100" dirty="0" smtClean="0">
                <a:solidFill>
                  <a:srgbClr val="002060"/>
                </a:solidFill>
              </a:rPr>
              <a:t> і проводиться удар. Супротивники повинні знаходитися за межами </a:t>
            </a:r>
            <a:r>
              <a:rPr lang="uk-UA" sz="3100" dirty="0" smtClean="0">
                <a:solidFill>
                  <a:srgbClr val="002060"/>
                </a:solidFill>
                <a:hlinkClick r:id="rId2" tooltip="Футбольне поле">
                  <a:extLst>
                    <a:ext uri="{A12FA001-AC4F-418D-AE19-62706E023703}">
                      <ahyp:hlinkClr xmlns="" xmlns:ahyp="http://schemas.microsoft.com/office/drawing/2018/hyperlinkcolor" val="tx"/>
                    </a:ext>
                  </a:extLst>
                </a:hlinkClick>
              </a:rPr>
              <a:t>штрафного </a:t>
            </a:r>
            <a:r>
              <a:rPr lang="uk-UA" sz="3100" dirty="0" smtClean="0">
                <a:solidFill>
                  <a:srgbClr val="002060"/>
                </a:solidFill>
                <a:hlinkClick r:id="rId2" tooltip="Футбольне поле">
                  <a:extLst>
                    <a:ext uri="{A12FA001-AC4F-418D-AE19-62706E023703}">
                      <ahyp:hlinkClr xmlns="" xmlns:ahyp="http://schemas.microsoft.com/office/drawing/2018/hyperlinkcolor" val="tx"/>
                    </a:ext>
                  </a:extLst>
                </a:hlinkClick>
              </a:rPr>
              <a:t>майданчика</a:t>
            </a:r>
            <a:r>
              <a:rPr lang="uk-UA" sz="3100" dirty="0" smtClean="0">
                <a:solidFill>
                  <a:srgbClr val="002060"/>
                </a:solidFill>
              </a:rPr>
              <a:t>. Футболіст, який ударив має право другий раз торкнутися м'яча тільки після того, як м'яч торкнеться іншого гравця.</a:t>
            </a:r>
          </a:p>
          <a:p>
            <a:pPr marL="0" indent="0" algn="just">
              <a:buNone/>
            </a:pPr>
            <a:r>
              <a:rPr lang="uk-UA" sz="3100" dirty="0" smtClean="0">
                <a:solidFill>
                  <a:srgbClr val="002060"/>
                </a:solidFill>
              </a:rPr>
              <a:t>	Пробивати удар від воріт може будь-який гравець (не обов'язково </a:t>
            </a:r>
            <a:r>
              <a:rPr lang="uk-UA" sz="3100" dirty="0" smtClean="0">
                <a:solidFill>
                  <a:srgbClr val="002060"/>
                </a:solidFill>
                <a:hlinkClick r:id="rId3" tooltip="Воротар (футбол)">
                  <a:extLst>
                    <a:ext uri="{A12FA001-AC4F-418D-AE19-62706E023703}">
                      <ahyp:hlinkClr xmlns="" xmlns:ahyp="http://schemas.microsoft.com/office/drawing/2018/hyperlinkcolor" val="tx"/>
                    </a:ext>
                  </a:extLst>
                </a:hlinkClick>
              </a:rPr>
              <a:t>воротар</a:t>
            </a:r>
            <a:r>
              <a:rPr lang="uk-UA" sz="3100" dirty="0" smtClean="0">
                <a:solidFill>
                  <a:srgbClr val="002060"/>
                </a:solidFill>
              </a:rPr>
              <a:t>).</a:t>
            </a:r>
            <a:endParaRPr lang="uk-UA" sz="3100" dirty="0">
              <a:solidFill>
                <a:srgbClr val="002060"/>
              </a:solidFill>
            </a:endParaRPr>
          </a:p>
        </p:txBody>
      </p:sp>
      <p:pic>
        <p:nvPicPr>
          <p:cNvPr id="3074" name="Picture 2" descr="Что такое удар от ворот в футболе? Когда назначается?">
            <a:extLst>
              <a:ext uri="{FF2B5EF4-FFF2-40B4-BE49-F238E27FC236}">
                <a16:creationId xmlns="" xmlns:a16="http://schemas.microsoft.com/office/drawing/2014/main" id="{B5A48701-5C9F-492F-9519-56BEC9B5AA7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042654" y="864832"/>
            <a:ext cx="5058692" cy="347215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268</Words>
  <Application>Microsoft Office PowerPoint</Application>
  <PresentationFormat>Экран (4:3)</PresentationFormat>
  <Paragraphs>89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Історія  </vt:lpstr>
      <vt:lpstr>Вимоги до поля, футбольний м’яч</vt:lpstr>
      <vt:lpstr>Загальні правила </vt:lpstr>
      <vt:lpstr>Тривалість гри, судді</vt:lpstr>
      <vt:lpstr>Порушення правил</vt:lpstr>
      <vt:lpstr>Порушення караються: штрафним ударом, вільним ударом, попередженням, видаленням. </vt:lpstr>
      <vt:lpstr>Вкидання м'яча є одним із способів відновлення гри. </vt:lpstr>
      <vt:lpstr>Удар від воріт</vt:lpstr>
      <vt:lpstr>Кутовий удар є одним з найнебезпечніших стандартних положень. </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по темі:модуль”Футбол”</dc:title>
  <dc:creator>Пользователь</dc:creator>
  <cp:lastModifiedBy>Користувач</cp:lastModifiedBy>
  <cp:revision>71</cp:revision>
  <dcterms:created xsi:type="dcterms:W3CDTF">2020-04-20T10:26:53Z</dcterms:created>
  <dcterms:modified xsi:type="dcterms:W3CDTF">2023-04-05T08:20:46Z</dcterms:modified>
</cp:coreProperties>
</file>