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8" r:id="rId3"/>
    <p:sldId id="291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95" r:id="rId14"/>
    <p:sldId id="292" r:id="rId15"/>
    <p:sldId id="257" r:id="rId16"/>
    <p:sldId id="294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79" r:id="rId28"/>
    <p:sldId id="290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93" r:id="rId40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1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3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2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76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1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3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5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6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8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4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4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0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08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11" r:id="rId6"/>
    <p:sldLayoutId id="2147483706" r:id="rId7"/>
    <p:sldLayoutId id="2147483707" r:id="rId8"/>
    <p:sldLayoutId id="2147483708" r:id="rId9"/>
    <p:sldLayoutId id="2147483710" r:id="rId10"/>
    <p:sldLayoutId id="214748370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before-you-apply/list-of-approved-sponsoring-bodie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plab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jobs.nhs.uk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tgiving.com/campaign/ukrainianmedicalcharitymedicalsupplies?utm_source=facebook&amp;fbclid=IwAR29XvdGgcdvjqWzA3RAhcse_7r3IwGN7EJL-RcjR5v-XtR8yEy74BkU114" TargetMode="External"/><Relationship Id="rId2" Type="http://schemas.openxmlformats.org/officeDocument/2006/relationships/hyperlink" Target="https://www.umauk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plab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ewishamandgreenwich.nhs.uk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cctis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nic.org.uk/" TargetMode="External"/><Relationship Id="rId5" Type="http://schemas.openxmlformats.org/officeDocument/2006/relationships/hyperlink" Target="https://www.gmc-uk.org/registration-and-licensing/join-the-register/plab" TargetMode="External"/><Relationship Id="rId4" Type="http://schemas.openxmlformats.org/officeDocument/2006/relationships/hyperlink" Target="https://www.jobs.nhs.uk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nic.org.uk/" TargetMode="External"/><Relationship Id="rId5" Type="http://schemas.openxmlformats.org/officeDocument/2006/relationships/hyperlink" Target="https://www.gmc-uk.org/registration-and-licensing/join-the-register/plab" TargetMode="External"/><Relationship Id="rId4" Type="http://schemas.openxmlformats.org/officeDocument/2006/relationships/hyperlink" Target="https://www.jobs.nhs.uk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registration-applications/application-registration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mc-uk.org/registration-and-licensing/join-the-register/before-you-apply/evidence-of-your-knowledge-of-english/using-your-oet-certificate" TargetMode="External"/><Relationship Id="rId2" Type="http://schemas.openxmlformats.org/officeDocument/2006/relationships/hyperlink" Target="https://www.gmc-uk.org/registration-and-licensing/join-the-register/before-you-apply/evidence-of-your-knowledge-of-english/using-your-ielts-certificate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et.com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elts.org/take-a-test/why-choose-ielts/what-can-ielts-do-for-you/united-kingdom" TargetMode="External"/><Relationship Id="rId2" Type="http://schemas.openxmlformats.org/officeDocument/2006/relationships/hyperlink" Target="https://oet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plabable.com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plab/plab-1-guide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mc-uk.org/registration-and-licensing/join-the-register/plab" TargetMode="External"/><Relationship Id="rId5" Type="http://schemas.openxmlformats.org/officeDocument/2006/relationships/hyperlink" Target="https://www.osmosis.org/" TargetMode="External"/><Relationship Id="rId4" Type="http://schemas.openxmlformats.org/officeDocument/2006/relationships/hyperlink" Target="https://www.medrevisions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mc-uk.org/registration-and-licensing/join-the-register/plab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mg.org/psv/" TargetMode="External"/><Relationship Id="rId2" Type="http://schemas.openxmlformats.org/officeDocument/2006/relationships/hyperlink" Target="https://www.gmc-uk.org/registration-and-licensing/join-the-register/plab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C4EC2-73EA-72DA-F62D-18DFF2D14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2223" y="1076635"/>
            <a:ext cx="5023777" cy="3495365"/>
          </a:xfrm>
        </p:spPr>
        <p:txBody>
          <a:bodyPr anchor="t">
            <a:normAutofit/>
          </a:bodyPr>
          <a:lstStyle/>
          <a:p>
            <a:r>
              <a:rPr lang="ru-RU" sz="29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9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ru-RU" sz="29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диплом </a:t>
            </a:r>
            <a:r>
              <a:rPr lang="ru-RU" sz="29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лікаря</a:t>
            </a:r>
            <a:r>
              <a:rPr lang="ru-RU" sz="29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Великобританії</a:t>
            </a:r>
            <a:br>
              <a:rPr lang="ru-RU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sz="29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</a:t>
            </a:r>
            <a:br>
              <a:rPr lang="ru-RU" sz="2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7BAF06-9E1B-27B0-B1B7-2C76C12E5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2222" y="5390678"/>
            <a:ext cx="5023777" cy="1268361"/>
          </a:xfrm>
        </p:spPr>
        <p:txBody>
          <a:bodyPr anchor="b"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Солдатенко-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ревматолог,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ко﻿ординатор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UMC/UMAUK</a:t>
            </a:r>
          </a:p>
          <a:p>
            <a:pPr>
              <a:lnSpc>
                <a:spcPct val="110000"/>
              </a:lnSpc>
            </a:pP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Ірина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Кулікова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дерматолог, косметолог,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endParaRPr lang="ru-RU" sz="1400" b="0" i="0" u="none" strike="noStrike" dirty="0"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Ірина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Балаклицька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en-US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гастроентеролог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помічник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фізіотерапевта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NHS</a:t>
            </a:r>
            <a:endParaRPr lang="ru-RU" sz="1400" b="0" i="0" u="none" strike="noStrike" dirty="0"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Сергій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Губанов -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педіатр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спортивний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фізіотерапевт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остеопат</a:t>
            </a:r>
            <a:r>
              <a:rPr lang="en-US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0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endParaRPr lang="ru-RU" sz="1400" b="0" i="0" u="none" strike="noStrike" dirty="0"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ru-RU" sz="1400" b="0" i="0" u="none" strike="noStrike" dirty="0"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ru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Цветная линия Concept">
            <a:extLst>
              <a:ext uri="{FF2B5EF4-FFF2-40B4-BE49-F238E27FC236}">
                <a16:creationId xmlns:a16="http://schemas.microsoft.com/office/drawing/2014/main" id="{4840AFEF-FE9B-48E7-8CF5-CCCA716F1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33" r="18471" b="-2"/>
          <a:stretch/>
        </p:blipFill>
        <p:spPr>
          <a:xfrm>
            <a:off x="6532898" y="1186792"/>
            <a:ext cx="4234068" cy="4355116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922E2CA-E602-31F5-4A73-A457EF0F3249}"/>
              </a:ext>
            </a:extLst>
          </p:cNvPr>
          <p:cNvSpPr txBox="1"/>
          <p:nvPr/>
        </p:nvSpPr>
        <p:spPr>
          <a:xfrm>
            <a:off x="1680520" y="2639651"/>
            <a:ext cx="6153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UA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DEDB52B8-F7F8-2CC3-A228-120BFF80E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641" y="5526879"/>
            <a:ext cx="1325564" cy="1325564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74169982-0189-6081-7225-1F1041894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2384" y="18255"/>
            <a:ext cx="12573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0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 спонсорства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GMC є перелік спонсорів які можуть надавати іноземним лікарям сертифікат спонсорства для отримання GMC реєстрації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Спонсорами є Королівські коледжі та багато великих університетських </a:t>
            </a:r>
            <a:r>
              <a:rPr lang="uk-UA" sz="5600" b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клінік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Складений </a:t>
            </a:r>
            <a:r>
              <a:rPr lang="uk-UA" sz="5600" b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мовний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іс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Інтернатур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мінімум 12 місяців (3 місяці хірургії, 3 місяця терапії)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Досвід роботи не менше 3 років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мати перерви за останні 12 місяців (можна подати онлайн консультації)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endParaRPr lang="uk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https://www.gmc-uk.org/registration-and-licensing/join-the-register/before-you-apply/list-of-approved-sponsoring-bodies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35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50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 4 – як працює </a:t>
            </a:r>
            <a:r>
              <a:rPr lang="en-US" sz="36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nhs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230886" y="1671637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Стажування 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тижні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 українська медична спільнота у Великобританії </a:t>
            </a:r>
            <a:r>
              <a:rPr lang="en-US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UMC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en-US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UMAUK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співпрацює </a:t>
            </a:r>
            <a:r>
              <a:rPr lang="uk-UA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lang="en-US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Chelsea and Westminster Hospital NHS Foundation Trust </a:t>
            </a:r>
            <a:endParaRPr lang="uk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Інші трасти</a:t>
            </a:r>
            <a:endParaRPr lang="uk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28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працювати до отримання реєстрації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GMC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230886" y="1671637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клінічні посади 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Флеботоміст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(курси, сертифікат)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 care assistant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Medical support worker (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доки нема фінансування)</a:t>
            </a: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NHS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Jobs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Candidate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Homepage</a:t>
            </a:r>
            <a:r>
              <a:rPr lang="ru-UA" sz="5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36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на шляху до реєстрації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230886" y="1671637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Ukrainian medical charity</a:t>
            </a: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en-US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Ukrainian medical association of the </a:t>
            </a:r>
            <a:r>
              <a:rPr lang="en-US" sz="5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</a:t>
            </a:r>
            <a:endParaRPr lang="uk-UA" sz="5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«Лікарі у Британії чат» у телеграмі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Співпраця з благодійними фондами</a:t>
            </a:r>
            <a:endParaRPr lang="en-US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 інформаційної підтримки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Допомога з стажуванням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Сумісний проект для біженців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медиків та не медиків щодо працевлаштування у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nhs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https://www.umauk.org</a:t>
            </a:r>
            <a:r>
              <a:rPr lang="en" sz="5600" dirty="0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https://</a:t>
            </a:r>
            <a:r>
              <a:rPr lang="en" sz="5600" dirty="0" err="1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www.facebook.com</a:t>
            </a:r>
            <a:r>
              <a:rPr lang="en" sz="5600" dirty="0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" sz="5600" dirty="0" err="1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UkrainianMedicalCharity</a:t>
            </a:r>
            <a:endParaRPr lang="en" sz="5600" dirty="0">
              <a:solidFill>
                <a:schemeClr val="accent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endParaRPr lang="en" sz="5600" b="0" i="0" dirty="0"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88900" algn="just">
              <a:spcBef>
                <a:spcPts val="790"/>
              </a:spcBef>
            </a:pPr>
            <a:r>
              <a:rPr lang="en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https://www.justgiving.com/campaign/ukrainianmedicalcharitymedicalsupplies?utm_source=facebook&amp;fbclid=IwAR29XvdGgcdvjqWzA3RAhcse_7r3IwGN7EJL-RcjR5v-XtR8yEy74BkU114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6FB15B-363A-5409-BBF1-9176F4AC3F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978" y="2692914"/>
            <a:ext cx="2077504" cy="180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36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ru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лікаря</a:t>
            </a:r>
            <a:b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мій досвід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098065"/>
            <a:ext cx="582295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 рівень мови а2-в1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3 9-15</a:t>
            </a: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15-24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мови 24/7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to be continued</a:t>
            </a: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перервах Двоє дітей та кішка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Іспити 1,5 року 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 (</a:t>
            </a:r>
            <a:r>
              <a:rPr lang="uk-UA" sz="5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4 місяці</a:t>
            </a: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2300 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фунтів та остання нервова клітина</a:t>
            </a:r>
          </a:p>
          <a:p>
            <a:pPr>
              <a:lnSpc>
                <a:spcPct val="220000"/>
              </a:lnSpc>
            </a:pP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ru-UA" sz="5600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7467DA-9768-C5B5-C77D-F1E101BC4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1041" y="2098065"/>
            <a:ext cx="4483574" cy="329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9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412BBC-033C-E2F6-D0E7-E51C9BB38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0809" y="18255"/>
            <a:ext cx="1257300" cy="1244600"/>
          </a:xfrm>
          <a:prstGeom prst="rect">
            <a:avLst/>
          </a:prstGeom>
        </p:spPr>
      </p:pic>
      <p:pic>
        <p:nvPicPr>
          <p:cNvPr id="4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ED6AA90B-EFA0-D56B-B4B9-1A3E99F33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1949" y="5532436"/>
            <a:ext cx="1325564" cy="13255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23B843-17BB-0328-99A3-DFD9314CE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09390"/>
            <a:ext cx="12192000" cy="403922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1B97A9-1132-7C50-C0D1-797C3FFF6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85" y="615741"/>
            <a:ext cx="9922764" cy="1294228"/>
          </a:xfrm>
        </p:spPr>
        <p:txBody>
          <a:bodyPr>
            <a:normAutofit/>
          </a:bodyPr>
          <a:lstStyle/>
          <a:p>
            <a:r>
              <a:rPr lang="ru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лікаря</a:t>
            </a:r>
            <a:b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далі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88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лікаря</a:t>
            </a:r>
            <a:b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– так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варто? – вирішує кожен 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582295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ru-UA" sz="5600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641D7C-672B-8576-18CA-480398488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140" y="2485978"/>
            <a:ext cx="60579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4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косметолог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5365754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Ірина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кулікова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 дерматолог, косметолог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Заснувала разом з чоловіком бренд та клініку цифрової стоматології та естетичної медицини </a:t>
            </a:r>
            <a:r>
              <a:rPr lang="en" sz="5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Rock and Gloss 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місті Харків</a:t>
            </a:r>
            <a:endParaRPr lang="en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86;g2b532c952cf_0_3">
            <a:extLst>
              <a:ext uri="{FF2B5EF4-FFF2-40B4-BE49-F238E27FC236}">
                <a16:creationId xmlns:a16="http://schemas.microsoft.com/office/drawing/2014/main" id="{F911D1B7-64CF-B408-2F02-1EF26894F1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9465"/>
          <a:stretch/>
        </p:blipFill>
        <p:spPr>
          <a:xfrm>
            <a:off x="6487554" y="2346767"/>
            <a:ext cx="4447146" cy="3493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4962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косметолог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8900" algn="just">
              <a:spcBef>
                <a:spcPts val="790"/>
              </a:spcBef>
            </a:pPr>
            <a:r>
              <a:rPr lang="en" sz="14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https://rockandgloss.ua/</a:t>
            </a:r>
            <a:endParaRPr lang="uk-UA" sz="14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10" name="Google Shape;102;g2b532c952cf_0_14">
            <a:extLst>
              <a:ext uri="{FF2B5EF4-FFF2-40B4-BE49-F238E27FC236}">
                <a16:creationId xmlns:a16="http://schemas.microsoft.com/office/drawing/2014/main" id="{0722516A-AC63-F76E-0DF4-D151C52FFEA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9556" y="2973527"/>
            <a:ext cx="3000001" cy="300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6;g2b532c952cf_0_14">
            <a:extLst>
              <a:ext uri="{FF2B5EF4-FFF2-40B4-BE49-F238E27FC236}">
                <a16:creationId xmlns:a16="http://schemas.microsoft.com/office/drawing/2014/main" id="{816BDDC3-5C92-6B14-8300-5CDB99898A9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3449" y="2384473"/>
            <a:ext cx="5562597" cy="3647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1831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5" y="2418205"/>
            <a:ext cx="6824469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Працювати можуть усі, без медичної освіти (навіть ін’єкції)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наявності місцевих курсів,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CPD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На даному етапі отримання  </a:t>
            </a:r>
            <a:r>
              <a:rPr lang="en-US" sz="5600" b="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GMC </a:t>
            </a:r>
            <a:r>
              <a:rPr lang="uk-UA" sz="5600" b="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реєстрації не є обов’язковим</a:t>
            </a:r>
            <a:endParaRPr lang="en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oogle Shape;112;g2b532c952cf_0_26">
            <a:extLst>
              <a:ext uri="{FF2B5EF4-FFF2-40B4-BE49-F238E27FC236}">
                <a16:creationId xmlns:a16="http://schemas.microsoft.com/office/drawing/2014/main" id="{79B60136-F44F-46F6-5AB0-2D831BA42CC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6405" y="1141839"/>
            <a:ext cx="3098295" cy="5014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614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ru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лікаря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1769671"/>
            <a:ext cx="582295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Солдатенко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інна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вікторівна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минулому </a:t>
            </a:r>
            <a:r>
              <a:rPr lang="uk-UA" sz="5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к.мед.Н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 кафедри внутрішньої медицини медичного факультету харківського національного університету імені В.Н. Каразіна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 ревматолог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років досвіду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теперішньому –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admin, osteoporosis assistant </a:t>
            </a:r>
            <a:r>
              <a:rPr lang="en" sz="5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Lewisham and Greenwich NHS Trust</a:t>
            </a:r>
            <a:endParaRPr lang="uk-UA" sz="5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UMC/UMAUK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GMC registered</a:t>
            </a: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uk-UA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ru-UA" sz="5600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748197-674C-8070-E2ED-01531C009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862" y="1763617"/>
            <a:ext cx="3412953" cy="407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9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АЛЕ!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5" y="2418205"/>
            <a:ext cx="6824469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Наближається нова регуляція у цій галузі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Офіційної інформації ще немає, але скоріш за все до кінця 2025 року будуть діяти поточні правила, а після для ін’єкцій буде потрібен</a:t>
            </a:r>
            <a:r>
              <a:rPr lang="uk-UA" sz="6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Level</a:t>
            </a:r>
            <a:r>
              <a:rPr lang="uk-UA" sz="6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7 </a:t>
            </a:r>
            <a:r>
              <a:rPr lang="uk-UA" sz="60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aesthetics</a:t>
            </a:r>
            <a:r>
              <a:rPr lang="uk-UA" sz="6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122;g2b532c952cf_0_38">
            <a:extLst>
              <a:ext uri="{FF2B5EF4-FFF2-40B4-BE49-F238E27FC236}">
                <a16:creationId xmlns:a16="http://schemas.microsoft.com/office/drawing/2014/main" id="{1443E77E-8DBA-61A8-8984-3F4AB5F1E64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1909" y="2207494"/>
            <a:ext cx="2869345" cy="2840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919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5" y="2418205"/>
            <a:ext cx="6824469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Розглядати косметологію як основну діяльність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Розвивати напрямок, відкривати клініку, розвивати бренд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 як додаткову діяльність та заробіток у процесі отримання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реєстрації</a:t>
            </a:r>
            <a:endParaRPr lang="en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127;g2b532c952cf_0_50">
            <a:extLst>
              <a:ext uri="{FF2B5EF4-FFF2-40B4-BE49-F238E27FC236}">
                <a16:creationId xmlns:a16="http://schemas.microsoft.com/office/drawing/2014/main" id="{AE5BBD2C-2495-EF49-7329-35758723A2E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7030" y="1408112"/>
            <a:ext cx="3004224" cy="4235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09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360225" y="2130646"/>
            <a:ext cx="7416601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немає досвіду –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показати кейси, де шукати пацієнтів, з чого почати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працювати на когось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(шукаємо, наприклад на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indeed) –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запрошують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pin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 запрошують як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beauty therapist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почасову мінімальну зарплатню (чи близько до того)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Теги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beauty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therapist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practitioner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nurse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etc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6000" dirty="0">
                <a:solidFill>
                  <a:schemeClr val="dk1"/>
                </a:solidFill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Якщо працювати на себе – </a:t>
            </a:r>
            <a:r>
              <a:rPr lang="uk-UA" sz="6000" b="0" dirty="0">
                <a:solidFill>
                  <a:schemeClr val="dk1"/>
                </a:solidFill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відповідальність за все, ризики, 0 гарантії, пошук клієнтів, закупівля препаратів, пошук приміщення, можна працювати мобільним </a:t>
            </a:r>
            <a:r>
              <a:rPr lang="uk-UA" sz="6000" b="0" dirty="0" err="1">
                <a:solidFill>
                  <a:schemeClr val="dk1"/>
                </a:solidFill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терапістом</a:t>
            </a:r>
            <a:r>
              <a:rPr lang="uk-UA" sz="6000" b="0" dirty="0">
                <a:solidFill>
                  <a:schemeClr val="dk1"/>
                </a:solidFill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, податки, страховка, </a:t>
            </a:r>
            <a:r>
              <a:rPr lang="en-US" sz="6000" b="0" dirty="0">
                <a:solidFill>
                  <a:schemeClr val="dk1"/>
                </a:solidFill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self-employed</a:t>
            </a:r>
            <a:endParaRPr lang="uk-UA" sz="5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" sz="5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127;g2b532c952cf_0_50">
            <a:extLst>
              <a:ext uri="{FF2B5EF4-FFF2-40B4-BE49-F238E27FC236}">
                <a16:creationId xmlns:a16="http://schemas.microsoft.com/office/drawing/2014/main" id="{AE5BBD2C-2495-EF49-7329-35758723A2E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7030" y="1408112"/>
            <a:ext cx="3004224" cy="4235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04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328613" y="2418205"/>
            <a:ext cx="10514897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Незалежність від роботодавця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Гнучкий графік, час з дітьми, час для вивчення англійської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Перспективи гарного заробітку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" sz="5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569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потрібно для практики </a:t>
            </a:r>
            <a:r>
              <a:rPr lang="uk-UA" sz="3600" dirty="0" err="1">
                <a:solidFill>
                  <a:srgbClr val="5874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</a:t>
            </a:r>
            <a:r>
              <a:rPr lang="uk-UA" sz="3600" dirty="0">
                <a:solidFill>
                  <a:srgbClr val="5874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600" dirty="0" err="1">
                <a:solidFill>
                  <a:srgbClr val="5874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practitioner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328613" y="2418205"/>
            <a:ext cx="10514897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Naric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statement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comparability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Страховка на практику (десь 700 фунтів на рік, враховуючи ін’єкції,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 debit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 приміщення (50-70 фунтів на день)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Препарати замовляємо в онлайн аптеках після отримання страховки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Прескрайбери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ботокс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 клієнтів – саме цікаве та складне – без фінансування та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промоушен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очікувати дива не варто</a:t>
            </a: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r>
              <a:rPr lang="en" sz="60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https://www.ecctis.com/</a:t>
            </a:r>
            <a:r>
              <a:rPr lang="uk-UA" sz="60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</a:t>
            </a:r>
            <a:r>
              <a:rPr lang="en" sz="60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</a:t>
            </a:r>
            <a:r>
              <a:rPr lang="en" sz="6000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www.uktherapyrooms.co.uk</a:t>
            </a:r>
            <a:r>
              <a:rPr lang="en" sz="60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>
              <a:lnSpc>
                <a:spcPct val="220000"/>
              </a:lnSpc>
            </a:pPr>
            <a:endParaRPr lang="en" sz="6000" dirty="0">
              <a:solidFill>
                <a:schemeClr val="accent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220000"/>
              </a:lnSpc>
            </a:pPr>
            <a:r>
              <a:rPr lang="en" sz="60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</a:t>
            </a:r>
            <a:r>
              <a:rPr lang="en" sz="6000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cosmeticinsure.com</a:t>
            </a:r>
            <a:endParaRPr lang="en" sz="6000" dirty="0">
              <a:solidFill>
                <a:schemeClr val="accent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220000"/>
              </a:lnSpc>
            </a:pPr>
            <a:endParaRPr lang="en" sz="6000" dirty="0">
              <a:solidFill>
                <a:schemeClr val="accent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666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курси </a:t>
            </a:r>
            <a:r>
              <a:rPr lang="uk-UA" sz="3600" dirty="0">
                <a:solidFill>
                  <a:srgbClr val="5874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CPD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328613" y="2418205"/>
            <a:ext cx="10514897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наявності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level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anatomy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physiology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beauty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</a:t>
            </a:r>
            <a:r>
              <a:rPr lang="uk-UA" sz="6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подальших </a:t>
            </a:r>
            <a:r>
              <a:rPr lang="en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levels </a:t>
            </a:r>
            <a:r>
              <a:rPr lang="uk-UA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</a:t>
            </a:r>
            <a:r>
              <a:rPr lang="en" sz="6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aesthetics (4-5 -6 )</a:t>
            </a:r>
            <a:r>
              <a:rPr lang="en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 набираєте функціонал по процедурах ( такі як Філери </a:t>
            </a:r>
            <a:r>
              <a:rPr lang="en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based and advanced, Botox , laser treatment </a:t>
            </a:r>
            <a:r>
              <a:rPr lang="en" sz="60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etc</a:t>
            </a:r>
            <a:r>
              <a:rPr lang="en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) </a:t>
            </a:r>
            <a:endParaRPr lang="uk-UA" sz="60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60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 додаєте всі ці сертифікати в страховку , що дає вам право їх впроваджувати ✔️пошук приміщення ( від £50-70 за день ) </a:t>
            </a:r>
          </a:p>
          <a:p>
            <a:pPr marL="0" marR="62230" lvl="0" indent="0" algn="just" rtl="0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None/>
            </a:pPr>
            <a:r>
              <a:rPr lang="uk-UA" sz="6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❗️не треба вестись на афери , </a:t>
            </a:r>
          </a:p>
          <a:p>
            <a:pPr marL="0" marR="62230" lvl="0" indent="0" algn="just" rtl="0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None/>
            </a:pPr>
            <a:r>
              <a:rPr lang="uk-UA" sz="6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коли вам намагаються просто продати ці всі  сертифікати оптом , </a:t>
            </a:r>
          </a:p>
          <a:p>
            <a:pPr marL="0" marR="62230" lvl="0" indent="0" algn="just" rtl="0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None/>
            </a:pPr>
            <a:r>
              <a:rPr lang="uk-UA" sz="6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якщо у вас вища медична освіта ❗️</a:t>
            </a: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r>
              <a:rPr lang="uk-UA" sz="5600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</a:t>
            </a:r>
            <a:r>
              <a:rPr lang="uk-UA" sz="56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://</a:t>
            </a:r>
            <a:r>
              <a:rPr lang="uk-UA" sz="5600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www.uktherapyrooms.co.uk</a:t>
            </a:r>
            <a:r>
              <a:rPr lang="uk-UA" sz="5600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uk-UA" sz="7200" b="0" dirty="0">
              <a:solidFill>
                <a:schemeClr val="accent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169;g2b532c952cf_0_118">
            <a:extLst>
              <a:ext uri="{FF2B5EF4-FFF2-40B4-BE49-F238E27FC236}">
                <a16:creationId xmlns:a16="http://schemas.microsoft.com/office/drawing/2014/main" id="{0A499D41-C2DD-AB16-73A1-1A4D7D2CC0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016" t="6322" r="3732" b="6834"/>
          <a:stretch/>
        </p:blipFill>
        <p:spPr>
          <a:xfrm>
            <a:off x="8581399" y="3959733"/>
            <a:ext cx="3587675" cy="124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2237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 у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моєї практики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328614" y="2418205"/>
            <a:ext cx="6457950" cy="3225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07498" marR="62230" lvl="0" indent="-685800" algn="just" rtl="0">
              <a:lnSpc>
                <a:spcPct val="150000"/>
              </a:lnSpc>
              <a:spcBef>
                <a:spcPts val="83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Скоріше за все доведеться робити всі види процедур ( не тільки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інʼєкції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): доглядові , корегуючи ( допомога при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акне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,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розаціі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, </a:t>
            </a:r>
            <a:r>
              <a:rPr lang="uk-UA" sz="5600" b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пігментаціі</a:t>
            </a: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), розширювати функціонал </a:t>
            </a:r>
          </a:p>
          <a:p>
            <a:pPr marL="807498" marR="62230" lvl="0" indent="-685800" algn="just" rtl="0">
              <a:lnSpc>
                <a:spcPct val="150000"/>
              </a:lnSpc>
              <a:spcBef>
                <a:spcPts val="83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 ви зможете охопити більше клієнтів і збільшити середній чек, не втрачати пацієнтів через обмеження своїх процедур, будувати стабільну базу</a:t>
            </a:r>
          </a:p>
          <a:p>
            <a:pPr marL="807498" marR="62230" lvl="0" indent="-685800" algn="just" rtl="0">
              <a:lnSpc>
                <a:spcPct val="150000"/>
              </a:lnSpc>
              <a:spcBef>
                <a:spcPts val="83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itchFamily="2" charset="2"/>
              <a:buChar char="ü"/>
            </a:pPr>
            <a:r>
              <a:rPr lang="uk-UA" sz="5600" b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Додати рекомендації по домашньому догляду за шкірою,   продавати професійні засоби</a:t>
            </a:r>
          </a:p>
          <a:p>
            <a:pPr marL="807498" marR="62230" lvl="0" indent="-685800" algn="just" rtl="0">
              <a:lnSpc>
                <a:spcPct val="150000"/>
              </a:lnSpc>
              <a:spcBef>
                <a:spcPts val="83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itchFamily="2" charset="2"/>
              <a:buChar char="ü"/>
            </a:pPr>
            <a:endParaRPr lang="uk-UA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07498" marR="62230" lvl="0" indent="-685800" algn="just" rtl="0">
              <a:lnSpc>
                <a:spcPct val="150000"/>
              </a:lnSpc>
              <a:spcBef>
                <a:spcPts val="83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itchFamily="2" charset="2"/>
              <a:buChar char="ü"/>
            </a:pPr>
            <a:endParaRPr lang="uk-UA" sz="5600" b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" sz="5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177;g2b532c952cf_0_130">
            <a:extLst>
              <a:ext uri="{FF2B5EF4-FFF2-40B4-BE49-F238E27FC236}">
                <a16:creationId xmlns:a16="http://schemas.microsoft.com/office/drawing/2014/main" id="{42DFFAAE-BA54-684D-1D5D-D61ABECB9D6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0278" y="1090245"/>
            <a:ext cx="3730622" cy="4745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141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Асистент фізіотерапевта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6037267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Ірина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балаклицька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 гастроентеролог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Асистент кафедри внутрішньої медицини медичного факультету харківського національного університету імені В.Н. Каразіна</a:t>
            </a: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A18476-EFA1-33E4-49F3-1FCBD5738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547" y="2152550"/>
            <a:ext cx="3560707" cy="337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3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Асистент фізіотерапевта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Асистент фізіотерапевта – не медична професія. Можна подаватися не маючи медичного диплому.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– активізувати лежачих хворих. Їх треба рухати, саджати, ходити з ними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 щоб було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gcse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математика та англійська. Треба зробити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enic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своїх дипломів.</a:t>
            </a:r>
            <a:endParaRPr lang="en-US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Англійська від в 1, треба говорити та писати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Середня зарплатня</a:t>
            </a:r>
            <a:r>
              <a:rPr lang="uk-UA" sz="5600" b="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£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21,791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23,603</a:t>
            </a: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рік</a:t>
            </a:r>
            <a:endParaRPr lang="uk-UA" sz="128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NHS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Jobs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Candidate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Homepage</a:t>
            </a:r>
            <a:r>
              <a:rPr lang="ru-UA" sz="5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>
              <a:lnSpc>
                <a:spcPct val="220000"/>
              </a:lnSpc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https://www.enic.org.uk/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99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Асистент фізіотерапевта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Можливості кар’єрного зросту –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band 2,3,4 –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 для некваліфікованих кадрів.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вчитися на кваліфікованого фізіотерапевта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band 5.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 2- 4 роки.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екваліфікованого працівника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робота в одній лікарні, робочий день 8.30 – 16.30, два вихідні на тижні та вільні свята. Працюєш у команді, не буваєш »крайній», вимоги до мови нижчі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Недоліки кваліфікованого працівника</a:t>
            </a:r>
            <a:r>
              <a:rPr lang="en-US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працюєш у різних лікарнях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nhs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робота у вихідні та дзвінки по ночах, також підгузки. «крайній» у всьому.</a:t>
            </a:r>
            <a:endParaRPr lang="uk-UA" sz="1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NHS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Jobs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Candidate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Homepage</a:t>
            </a:r>
            <a:r>
              <a:rPr lang="ru-UA" sz="5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>
              <a:lnSpc>
                <a:spcPct val="220000"/>
              </a:lnSpc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https://www.enic.org.uk/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86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ru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 диплом лікаря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 реєстрацію</a:t>
            </a:r>
            <a:r>
              <a:rPr lang="en-US" sz="5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GMC (General Medical council)</a:t>
            </a: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Генеральна</a:t>
            </a:r>
            <a:r>
              <a:rPr lang="uk-UA" sz="5600" b="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рада</a:t>
            </a:r>
            <a:r>
              <a:rPr lang="uk-UA" sz="5600" b="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орган,</a:t>
            </a:r>
            <a:r>
              <a:rPr lang="uk-UA" sz="5600" b="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регулює</a:t>
            </a:r>
            <a:r>
              <a:rPr lang="uk-UA" sz="5600" b="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роботу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всіх</a:t>
            </a:r>
            <a:r>
              <a:rPr lang="uk-UA" sz="5600" b="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лікарів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Великій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Британії</a:t>
            </a:r>
            <a:r>
              <a:rPr lang="uk-UA" sz="5600" b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uk-UA" sz="5600" b="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5600" b="0" spc="-2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</a:t>
            </a:r>
            <a:r>
              <a:rPr lang="uk-UA" sz="5600" b="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визнає</a:t>
            </a:r>
            <a:r>
              <a:rPr lang="uk-UA" sz="5600" b="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деякі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(але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всі)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дипломи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українських</a:t>
            </a:r>
            <a:r>
              <a:rPr lang="uk-UA" sz="5600" b="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медичних</a:t>
            </a:r>
            <a:r>
              <a:rPr lang="uk-UA" sz="5600" b="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навчальних</a:t>
            </a:r>
            <a:r>
              <a:rPr lang="uk-UA" sz="5600" b="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закладів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ru-UA" sz="5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Apply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for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registration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GMC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(gmc-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uk.org)</a:t>
            </a:r>
            <a:endParaRPr lang="uk-UA" sz="5600" spc="-1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</a:t>
            </a:r>
            <a:r>
              <a:rPr lang="en" sz="5600" dirty="0" err="1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www.wdoms.org</a:t>
            </a: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endParaRPr lang="ru-UA" sz="5600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48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473710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Сергій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губанов</a:t>
            </a:r>
            <a:endParaRPr lang="uk-UA" sz="56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 педіатр, спортивний лікар,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остеопат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рефлексотерапевт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фізіотерапевт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Засновник центру інтеграційної медицини </a:t>
            </a:r>
            <a:r>
              <a:rPr lang="en-US" sz="6400" dirty="0">
                <a:solidFill>
                  <a:srgbClr val="000000"/>
                </a:solidFill>
                <a:latin typeface="Times New Roman Bold"/>
              </a:rPr>
              <a:t>Soul &amp; Body Center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soulbody.com.ua</a:t>
            </a:r>
            <a:endParaRPr lang="en-US" sz="6000" dirty="0">
              <a:solidFill>
                <a:schemeClr val="accent4"/>
              </a:solidFill>
              <a:latin typeface="Times New Roman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97659D7E-77AE-F1EE-25E2-C787F4A7CD5E}"/>
              </a:ext>
            </a:extLst>
          </p:cNvPr>
          <p:cNvSpPr/>
          <p:nvPr/>
        </p:nvSpPr>
        <p:spPr>
          <a:xfrm>
            <a:off x="7050530" y="2069160"/>
            <a:ext cx="3079308" cy="4560240"/>
          </a:xfrm>
          <a:custGeom>
            <a:avLst/>
            <a:gdLst/>
            <a:ahLst/>
            <a:cxnLst/>
            <a:rect l="l" t="t" r="r" b="b"/>
            <a:pathLst>
              <a:path w="7014193" h="10513076">
                <a:moveTo>
                  <a:pt x="0" y="0"/>
                </a:moveTo>
                <a:lnTo>
                  <a:pt x="7014193" y="0"/>
                </a:lnTo>
                <a:lnTo>
                  <a:pt x="7014193" y="10513076"/>
                </a:lnTo>
                <a:lnTo>
                  <a:pt x="0" y="105130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1919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самостійно організувати практику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 </a:t>
            </a:r>
            <a:r>
              <a:rPr lang="en-US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Sole trader-ship, self-employed</a:t>
            </a:r>
            <a:endParaRPr lang="uk-UA" sz="5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страховки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Кабінет, клініка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 розвиток практики</a:t>
            </a:r>
            <a:r>
              <a:rPr lang="en-US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soulbody.com.ua</a:t>
            </a:r>
            <a:endParaRPr lang="en-US" sz="6000" dirty="0">
              <a:solidFill>
                <a:schemeClr val="accent4"/>
              </a:solidFill>
              <a:latin typeface="Times New Roman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891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Збираємо інформацію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Почати з чогось простого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Обростати клієнтами та зв’язками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 поступово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Інтегруватись у середовище</a:t>
            </a:r>
            <a:endParaRPr lang="en-US" sz="6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soulbody.com.ua</a:t>
            </a:r>
            <a:endParaRPr lang="en-US" sz="6000" dirty="0">
              <a:solidFill>
                <a:schemeClr val="accent4"/>
              </a:solidFill>
              <a:latin typeface="Times New Roman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221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self-employed</a:t>
            </a:r>
            <a:endParaRPr lang="uk-UA" sz="5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– незалежність, значно легше працевлаштуватися, окрема програма у </a:t>
            </a:r>
            <a:r>
              <a:rPr lang="en-US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</a:t>
            </a:r>
            <a:r>
              <a:rPr lang="en-US" sz="5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більша гнучкість в організації роботи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– відповідальність, невідомість, заповнення звітів у </a:t>
            </a:r>
            <a:r>
              <a:rPr lang="en-US" sz="6400" dirty="0">
                <a:solidFill>
                  <a:srgbClr val="000000"/>
                </a:solidFill>
                <a:latin typeface="Times New Roman Bold"/>
              </a:rPr>
              <a:t>HMRC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endParaRPr lang="en-US" sz="5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uk-UA" sz="1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</a:t>
            </a:r>
            <a:r>
              <a:rPr lang="en" sz="5600" dirty="0" err="1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www.gov.uk</a:t>
            </a: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/log-in-register-</a:t>
            </a:r>
            <a:r>
              <a:rPr lang="en" sz="5600" dirty="0" err="1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hmrc</a:t>
            </a:r>
            <a:r>
              <a:rPr lang="en" sz="56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-online-services</a:t>
            </a:r>
            <a:endParaRPr lang="uk-UA" sz="5600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soulbody.com.ua</a:t>
            </a:r>
            <a:endParaRPr lang="en-US" sz="6000" dirty="0">
              <a:solidFill>
                <a:schemeClr val="accent4"/>
              </a:solidFill>
              <a:latin typeface="Times New Roman"/>
            </a:endParaRPr>
          </a:p>
          <a:p>
            <a:pPr>
              <a:lnSpc>
                <a:spcPct val="220000"/>
              </a:lnSpc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443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налаштувати </a:t>
            </a:r>
            <a:r>
              <a:rPr lang="en-US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self-employed</a:t>
            </a:r>
            <a:endParaRPr lang="uk-UA" sz="5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 </a:t>
            </a:r>
            <a:r>
              <a:rPr lang="en-US" sz="5600" dirty="0">
                <a:solidFill>
                  <a:srgbClr val="000000"/>
                </a:solidFill>
                <a:latin typeface="Times New Roman Bold"/>
              </a:rPr>
              <a:t>UTR number</a:t>
            </a:r>
            <a:endParaRPr lang="uk-UA" sz="5600" dirty="0">
              <a:solidFill>
                <a:srgbClr val="000000"/>
              </a:solidFill>
              <a:latin typeface="Times New Roman Bold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en-US" sz="5600" dirty="0">
                <a:solidFill>
                  <a:srgbClr val="000000"/>
                </a:solidFill>
                <a:latin typeface="Times New Roman Bold"/>
              </a:rPr>
              <a:t>GOV.UK - </a:t>
            </a:r>
            <a:r>
              <a:rPr lang="uk-UA" sz="56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форма для реєстрації </a:t>
            </a:r>
            <a:r>
              <a:rPr lang="en-US" sz="5600" dirty="0">
                <a:solidFill>
                  <a:srgbClr val="000000"/>
                </a:solidFill>
                <a:latin typeface="Times New Roman Bold"/>
              </a:rPr>
              <a:t>SA 1</a:t>
            </a:r>
            <a:r>
              <a:rPr lang="uk-UA" sz="5600" dirty="0">
                <a:solidFill>
                  <a:srgbClr val="000000"/>
                </a:solidFill>
                <a:latin typeface="Times New Roman Bold"/>
              </a:rPr>
              <a:t>, </a:t>
            </a: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відправити поштою до </a:t>
            </a:r>
            <a:r>
              <a:rPr lang="en-US" sz="6000" dirty="0">
                <a:solidFill>
                  <a:srgbClr val="000000"/>
                </a:solidFill>
                <a:latin typeface="Times New Roman Bold"/>
              </a:rPr>
              <a:t>HMRC</a:t>
            </a: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 </a:t>
            </a:r>
            <a:endParaRPr lang="en-US" sz="5600" dirty="0">
              <a:solidFill>
                <a:srgbClr val="000000"/>
              </a:solidFill>
              <a:latin typeface="Times New Roman Bold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US" sz="5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</a:pP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www.gov.uk</a:t>
            </a: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/guidance/register-for-self-assessment-if-you-are-not-self-employed</a:t>
            </a: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469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страховка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en-US" sz="6000" dirty="0">
                <a:solidFill>
                  <a:srgbClr val="000000"/>
                </a:solidFill>
                <a:latin typeface="Times New Roman Bold"/>
              </a:rPr>
              <a:t>BALENS.CO.UK</a:t>
            </a:r>
            <a:r>
              <a:rPr lang="uk-UA" sz="6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подзвонити, запросити форму для реєстрації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Заповнити та знову зателефонувати 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Надати сертифікати, навчальний план та кількість годин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Знову зателефонувати та сплатити страховку </a:t>
            </a:r>
            <a:r>
              <a:rPr lang="en-US" sz="6000" dirty="0">
                <a:solidFill>
                  <a:srgbClr val="000000"/>
                </a:solidFill>
                <a:latin typeface="Times New Roman Bold"/>
              </a:rPr>
              <a:t>Direct-debit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Бажано вказати, що працюєте на виїзді</a:t>
            </a:r>
            <a:endParaRPr lang="en-US" sz="5600" b="0" dirty="0">
              <a:solidFill>
                <a:srgbClr val="000000"/>
              </a:solidFill>
              <a:latin typeface="Times New Roman Bold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 </a:t>
            </a: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6000" dirty="0" err="1">
                <a:solidFill>
                  <a:schemeClr val="accent4"/>
                </a:solidFill>
                <a:latin typeface="Times New Roman"/>
              </a:rPr>
              <a:t>www.balens.co.uk</a:t>
            </a:r>
            <a:r>
              <a:rPr lang="en-US" sz="6000" dirty="0">
                <a:solidFill>
                  <a:schemeClr val="accent4"/>
                </a:solidFill>
                <a:latin typeface="Times New Roman"/>
              </a:rPr>
              <a:t>/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64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приміщення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43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 приміщення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43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</a:t>
            </a:r>
            <a:r>
              <a:rPr lang="uk-UA" sz="43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клінік</a:t>
            </a:r>
            <a:r>
              <a:rPr lang="uk-UA" sz="43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які вас цікавлять</a:t>
            </a:r>
            <a:endParaRPr lang="en-US" sz="43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 </a:t>
            </a: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43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4300" dirty="0" err="1">
                <a:solidFill>
                  <a:schemeClr val="accent4"/>
                </a:solidFill>
                <a:latin typeface="Times New Roman"/>
              </a:rPr>
              <a:t>www.uktherapyrooms.co.uk</a:t>
            </a:r>
            <a:r>
              <a:rPr lang="en-US" sz="4300" dirty="0">
                <a:solidFill>
                  <a:schemeClr val="accent4"/>
                </a:solidFill>
                <a:latin typeface="Times New Roman"/>
              </a:rPr>
              <a:t>/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1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86584E0-7540-D312-7F38-F23108E185ED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пошук клієнтів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також нас шукають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 групи у соціальних мережах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Ваші українські пацієнти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buFont typeface="Wingdings" pitchFamily="2" charset="2"/>
              <a:buChar char="ü"/>
            </a:pPr>
            <a:r>
              <a:rPr lang="uk-UA" sz="5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 в існуючи проекти</a:t>
            </a:r>
            <a:endParaRPr lang="en-US" sz="5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62230" algn="just">
              <a:lnSpc>
                <a:spcPct val="170000"/>
              </a:lnSpc>
              <a:spcBef>
                <a:spcPts val="835"/>
              </a:spcBef>
            </a:pPr>
            <a:r>
              <a:rPr lang="uk-UA" sz="5600" b="0" dirty="0">
                <a:solidFill>
                  <a:srgbClr val="000000"/>
                </a:solidFill>
                <a:latin typeface="Times New Roman Bold"/>
              </a:rPr>
              <a:t> </a:t>
            </a:r>
            <a:endParaRPr lang="uk-UA" sz="5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5765"/>
              </a:lnSpc>
            </a:pPr>
            <a:r>
              <a:rPr lang="en-US" sz="4300" dirty="0">
                <a:solidFill>
                  <a:schemeClr val="accent4"/>
                </a:solidFill>
                <a:latin typeface="Times New Roman"/>
              </a:rPr>
              <a:t>https://</a:t>
            </a:r>
            <a:r>
              <a:rPr lang="en-US" sz="4300" dirty="0" err="1">
                <a:solidFill>
                  <a:schemeClr val="accent4"/>
                </a:solidFill>
                <a:latin typeface="Times New Roman"/>
              </a:rPr>
              <a:t>www.uktherapyrooms.co.uk</a:t>
            </a:r>
            <a:r>
              <a:rPr lang="en-US" sz="4300" dirty="0">
                <a:solidFill>
                  <a:schemeClr val="accent4"/>
                </a:solidFill>
                <a:latin typeface="Times New Roman"/>
              </a:rPr>
              <a:t>/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95B1C95C-3E5D-2DA5-A538-08574FCCEE50}"/>
              </a:ext>
            </a:extLst>
          </p:cNvPr>
          <p:cNvSpPr/>
          <p:nvPr/>
        </p:nvSpPr>
        <p:spPr>
          <a:xfrm>
            <a:off x="7963787" y="2308487"/>
            <a:ext cx="3200400" cy="2367318"/>
          </a:xfrm>
          <a:custGeom>
            <a:avLst/>
            <a:gdLst/>
            <a:ahLst/>
            <a:cxnLst/>
            <a:rect l="l" t="t" r="r" b="b"/>
            <a:pathLst>
              <a:path w="10303099" h="8229600">
                <a:moveTo>
                  <a:pt x="0" y="0"/>
                </a:moveTo>
                <a:lnTo>
                  <a:pt x="10303098" y="0"/>
                </a:lnTo>
                <a:lnTo>
                  <a:pt x="103030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99662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</a:t>
            </a:r>
            <a:b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працевлаштування. СУМІЖНІ НАПРЯМКИ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F00A80-A9CD-98A8-DFF7-9ACEBF500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262" y="2257076"/>
            <a:ext cx="6108517" cy="409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181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7D83C-D149-F27F-FFFA-B187A9B1F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306" y="306188"/>
            <a:ext cx="5445073" cy="604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5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 1 – Іспит на знання мови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іспит</a:t>
            </a:r>
            <a:r>
              <a:rPr lang="uk-UA" sz="5600" b="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міжнародної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тестування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англійської</a:t>
            </a:r>
            <a:r>
              <a:rPr lang="uk-UA" sz="5600" b="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мови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5600" b="0" spc="-5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(IELTS)</a:t>
            </a:r>
            <a:r>
              <a:rPr lang="uk-UA" sz="5600" b="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uk-UA" sz="5600" b="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на професійну англійську мову (OET). 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OET — це тест з англійської мови спеціально для медичних працівників, тому є кращим і більш актуальним, але обидва прийняті.</a:t>
            </a: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lnSpc>
                <a:spcPct val="170000"/>
              </a:lnSpc>
              <a:spcBef>
                <a:spcPts val="835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Using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your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IELTS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certificate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GMC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(gmc-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uk.org)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lnSpc>
                <a:spcPct val="170000"/>
              </a:lnSpc>
              <a:spcBef>
                <a:spcPts val="905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Using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your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OET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certificate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uk-UA" sz="5600" spc="-2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GMC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(gmc-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uk.org)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0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Іспит на знання мови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OET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4"/>
            <a:ext cx="9922764" cy="30757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складати на папері або на комп’ютері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Вартість 329 </a:t>
            </a: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фунтів</a:t>
            </a:r>
            <a:endParaRPr lang="en-US" sz="5600" b="0" spc="-5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 підготовки залежить від вашого рівня мови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Краще починати підготовку маючи рівень мови в1.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лікарів які завершили інтернатуру в Україні прохідний бал в усіх розділах 350, які не завершили – 400 з подальшим вступом на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 program </a:t>
            </a: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905"/>
              </a:spcBef>
            </a:pPr>
            <a:endParaRPr lang="en-US" sz="5600" u="sng" dirty="0">
              <a:solidFill>
                <a:srgbClr val="0000FF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88900" algn="just">
              <a:spcBef>
                <a:spcPts val="905"/>
              </a:spcBef>
            </a:pP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oet</a:t>
            </a:r>
            <a:r>
              <a:rPr lang="ru-RU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com</a:t>
            </a:r>
            <a:r>
              <a:rPr lang="ru-RU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6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Іспит на знання мови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ielts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4"/>
            <a:ext cx="9922764" cy="30757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spc="-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Ielts</a:t>
            </a:r>
            <a:r>
              <a:rPr lang="en-US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academic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складати на папері або на комп’ютері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Вартість </a:t>
            </a:r>
            <a:r>
              <a:rPr lang="en-US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220</a:t>
            </a:r>
            <a:r>
              <a:rPr lang="uk-UA" sz="5600" b="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фунтів</a:t>
            </a:r>
            <a:endParaRPr lang="en-US" sz="5600" b="0" spc="-5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 підготовки залежить від вашого рівня мови.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прохідний бал в усіх розділах </a:t>
            </a:r>
            <a:r>
              <a:rPr lang="en-US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905"/>
              </a:spcBef>
            </a:pPr>
            <a:endParaRPr lang="en-US" sz="5600" u="sng" dirty="0">
              <a:solidFill>
                <a:srgbClr val="0000FF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88900" algn="just">
              <a:spcBef>
                <a:spcPts val="905"/>
              </a:spcBef>
            </a:pP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ielts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org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take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test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why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choose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ielts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what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can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ielts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do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for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you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united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kingdom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1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PLAB 1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Письмовий тестовий іспит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 спеціальності</a:t>
            </a:r>
            <a:endParaRPr lang="uk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180 тестів, 3 години</a:t>
            </a:r>
            <a:endParaRPr lang="en-US" sz="5600" b="0" spc="-5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Сплачує дві проби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підготовки є багато інтернет ресурсів</a:t>
            </a:r>
          </a:p>
          <a:p>
            <a:pPr marL="88900" marR="10350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endParaRPr lang="uk-UA" sz="5600" u="sng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88900" marR="10350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https://www.gmc-uk.org/registration-and-licensing/join-the-register/plab/plab-1-guide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10350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plabable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com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10350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medrevisions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com</a:t>
            </a: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uk-UA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marR="103505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https://www.osmosis.org/</a:t>
            </a:r>
            <a:r>
              <a:rPr lang="uk-UA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marL="88900" algn="just">
              <a:spcBef>
                <a:spcPts val="790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PLAB</a:t>
            </a:r>
            <a:r>
              <a:rPr lang="uk-UA" sz="5600" spc="-4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(Professional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and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Linguistic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Assessments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Board)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-</a:t>
            </a:r>
            <a:r>
              <a:rPr lang="uk-UA" sz="5600" spc="-5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GMC</a:t>
            </a:r>
            <a:r>
              <a:rPr lang="uk-UA" sz="5600" spc="-4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(gmc-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uk.org)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53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PLAB </a:t>
            </a:r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Практичний іспит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 станцій/консультацій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Практичні навички, заповнення документацій, складні пацієнти та етичні станції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GMC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Сплачує половину коштів – 500 фунтів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підготовки є багато академій (600 фунтів) та ресурсів, груп тощо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 2024 року планують змінити іспити на </a:t>
            </a:r>
            <a:r>
              <a:rPr lang="en-US" sz="5600" b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ukmla</a:t>
            </a: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algn="just">
              <a:spcBef>
                <a:spcPts val="790"/>
              </a:spcBef>
            </a:pP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88900" algn="just">
              <a:spcBef>
                <a:spcPts val="790"/>
              </a:spcBef>
            </a:pP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PLAB</a:t>
            </a:r>
            <a:r>
              <a:rPr lang="uk-UA" sz="5600" spc="-4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(Professional</a:t>
            </a:r>
            <a:r>
              <a:rPr lang="uk-UA" sz="5600" spc="-3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and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Linguistic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Assessments</a:t>
            </a:r>
            <a:r>
              <a:rPr lang="uk-UA" sz="5600" spc="-3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Board)</a:t>
            </a:r>
            <a:r>
              <a:rPr lang="uk-UA" sz="5600" spc="-2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uk-UA" sz="5600" spc="-5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GMC</a:t>
            </a:r>
            <a:r>
              <a:rPr lang="uk-UA" sz="5600" spc="-4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uk-UA" sz="560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(gmc-</a:t>
            </a:r>
            <a:r>
              <a:rPr lang="uk-UA" sz="5600" spc="-10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uk.org)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59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536A-B152-92DE-926B-29438B3D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46" y="1090245"/>
            <a:ext cx="9922764" cy="129422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 3 – Документи</a:t>
            </a:r>
            <a:endParaRPr lang="ru-UA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AA38692-5176-22CC-CE2A-C91F0933726C}"/>
              </a:ext>
            </a:extLst>
          </p:cNvPr>
          <p:cNvSpPr txBox="1">
            <a:spLocks/>
          </p:cNvSpPr>
          <p:nvPr/>
        </p:nvSpPr>
        <p:spPr>
          <a:xfrm>
            <a:off x="1088136" y="799404"/>
            <a:ext cx="9587984" cy="294392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ru-UA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8F6066-7AD7-8BCD-0C3B-64C4DBEA193A}"/>
              </a:ext>
            </a:extLst>
          </p:cNvPr>
          <p:cNvSpPr txBox="1">
            <a:spLocks/>
          </p:cNvSpPr>
          <p:nvPr/>
        </p:nvSpPr>
        <p:spPr>
          <a:xfrm>
            <a:off x="920746" y="2418205"/>
            <a:ext cx="9922764" cy="2768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Індивідуально враховуючи досвід роботи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Трохи простіше тим у кого досвід 5+ років</a:t>
            </a:r>
            <a:endParaRPr lang="uk-UA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Верифікація диплому через </a:t>
            </a:r>
            <a:r>
              <a:rPr lang="en-US" sz="5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EPIC ECFMG</a:t>
            </a:r>
            <a:r>
              <a:rPr lang="ru-UA" sz="5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езкоштовно для українців, після складання мовного іспиту</a:t>
            </a: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Certificate of good standing 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 МОЗ України (дійсний </a:t>
            </a:r>
            <a:r>
              <a:rPr lang="uk-UA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місяці</a:t>
            </a:r>
            <a:r>
              <a:rPr lang="uk-UA" sz="5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56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74700" marR="62230" indent="-685800" algn="just">
              <a:lnSpc>
                <a:spcPct val="170000"/>
              </a:lnSpc>
              <a:spcBef>
                <a:spcPts val="835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Подача документів на реєстрацію </a:t>
            </a:r>
            <a:r>
              <a:rPr lang="en-US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440 </a:t>
            </a:r>
            <a:r>
              <a:rPr lang="uk-UA" sz="5600" b="0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фунтів </a:t>
            </a:r>
          </a:p>
          <a:p>
            <a:pPr marL="88900" algn="just">
              <a:spcBef>
                <a:spcPts val="790"/>
              </a:spcBef>
            </a:pPr>
            <a:endParaRPr lang="uk-UA" sz="5600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88900" algn="just">
              <a:lnSpc>
                <a:spcPct val="113000"/>
              </a:lnSpc>
              <a:spcBef>
                <a:spcPts val="10"/>
              </a:spcBef>
            </a:pPr>
            <a:r>
              <a:rPr lang="uk-UA" sz="5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https://www.ecfmg.org/psv/</a:t>
            </a:r>
            <a:endParaRPr lang="ru-UA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20000"/>
              </a:lnSpc>
              <a:buFont typeface="Wingdings" pitchFamily="2" charset="2"/>
              <a:buChar char="ü"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BB015A-F828-3122-6F49-26053C19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700" y="0"/>
            <a:ext cx="1257300" cy="1244600"/>
          </a:xfrm>
          <a:prstGeom prst="rect">
            <a:avLst/>
          </a:prstGeom>
        </p:spPr>
      </p:pic>
      <p:pic>
        <p:nvPicPr>
          <p:cNvPr id="7" name="Picture 4" descr="Изображение выглядит как текст, логотип, символ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F3AA7B-9AB8-C044-B794-D38621243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510" y="549396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09533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AnalogousFromLightSeed_2SEEDS">
      <a:dk1>
        <a:srgbClr val="000000"/>
      </a:dk1>
      <a:lt1>
        <a:srgbClr val="FFFFFF"/>
      </a:lt1>
      <a:dk2>
        <a:srgbClr val="243841"/>
      </a:dk2>
      <a:lt2>
        <a:srgbClr val="E8E3E2"/>
      </a:lt2>
      <a:accent1>
        <a:srgbClr val="7AA9B7"/>
      </a:accent1>
      <a:accent2>
        <a:srgbClr val="80A9A1"/>
      </a:accent2>
      <a:accent3>
        <a:srgbClr val="8FA2C3"/>
      </a:accent3>
      <a:accent4>
        <a:srgbClr val="BA7F80"/>
      </a:accent4>
      <a:accent5>
        <a:srgbClr val="BC9B84"/>
      </a:accent5>
      <a:accent6>
        <a:srgbClr val="ABA175"/>
      </a:accent6>
      <a:hlink>
        <a:srgbClr val="AC7465"/>
      </a:hlink>
      <a:folHlink>
        <a:srgbClr val="7F7F7F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9123</TotalTime>
  <Words>1950</Words>
  <Application>Microsoft Office PowerPoint</Application>
  <PresentationFormat>Widescreen</PresentationFormat>
  <Paragraphs>530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Cambria</vt:lpstr>
      <vt:lpstr>Neue Haas Grotesk Text Pro</vt:lpstr>
      <vt:lpstr>Times New Roman</vt:lpstr>
      <vt:lpstr>Times New Roman Bold</vt:lpstr>
      <vt:lpstr>Wingdings</vt:lpstr>
      <vt:lpstr>BjornVTI</vt:lpstr>
      <vt:lpstr>Як підтвердити  диплом лікаря у Великобританії   Альтернативи працевлаштування </vt:lpstr>
      <vt:lpstr>Як підтвердити диплом лікаря </vt:lpstr>
      <vt:lpstr>Як підтвердити диплом лікаря </vt:lpstr>
      <vt:lpstr>КРОК 1 – Іспит на знання мови</vt:lpstr>
      <vt:lpstr>Іспит на знання мови - OET</vt:lpstr>
      <vt:lpstr>Іспит на знання мови - ielts</vt:lpstr>
      <vt:lpstr>КРОК 2 – PLAB 1</vt:lpstr>
      <vt:lpstr>КРОК 2 – PLAB 2</vt:lpstr>
      <vt:lpstr>КРОК 3 – Документи</vt:lpstr>
      <vt:lpstr>Шлях спонсорства</vt:lpstr>
      <vt:lpstr>КРОК 4 – як працює nhs</vt:lpstr>
      <vt:lpstr>Ким працювати до отримання реєстрації GMC</vt:lpstr>
      <vt:lpstr>Допомога на шляху до реєстрації</vt:lpstr>
      <vt:lpstr>Як підтвердити диплом лікаря мій досвід </vt:lpstr>
      <vt:lpstr>Як підтвердити диплом лікаря що далі</vt:lpstr>
      <vt:lpstr>підтвердити диплом лікаря реально – так чи варто? – вирішує кожен </vt:lpstr>
      <vt:lpstr>Альтернативи  працевлаштування. косметолог</vt:lpstr>
      <vt:lpstr>Альтернативи  працевлаштування. косметолог</vt:lpstr>
      <vt:lpstr>Косметологія у UK</vt:lpstr>
      <vt:lpstr>Косметологія у UK АЛЕ!</vt:lpstr>
      <vt:lpstr>Косметологія у UK варіанти</vt:lpstr>
      <vt:lpstr>Косметологія у UK складнощі</vt:lpstr>
      <vt:lpstr>Косметологія у UK переваги</vt:lpstr>
      <vt:lpstr>Косметологія у UK що потрібно для практики aesthetic practitioner</vt:lpstr>
      <vt:lpstr>Косметологія у UK курси CPD</vt:lpstr>
      <vt:lpstr>Косметологія у UK з моєї практики</vt:lpstr>
      <vt:lpstr>Альтернативи  працевлаштування. Асистент фізіотерапевта</vt:lpstr>
      <vt:lpstr>Альтернативи  працевлаштування. Асистент фізіотерапевта</vt:lpstr>
      <vt:lpstr>Альтернативи  працевлаштування. Асистент фізіотерапевта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Альтернативи  працевлаштування. СУМІЖНІ НАПРЯМКИ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підтвердити  диплом лікаря у Великобританії   Альтернативи працевлаштування </dc:title>
  <dc:creator>Інна Солдатенко</dc:creator>
  <cp:lastModifiedBy>Anna Khyzha</cp:lastModifiedBy>
  <cp:revision>24</cp:revision>
  <dcterms:created xsi:type="dcterms:W3CDTF">2024-01-25T15:45:35Z</dcterms:created>
  <dcterms:modified xsi:type="dcterms:W3CDTF">2024-02-16T17:44:17Z</dcterms:modified>
</cp:coreProperties>
</file>