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6" r:id="rId2"/>
    <p:sldId id="259" r:id="rId3"/>
    <p:sldId id="269" r:id="rId4"/>
    <p:sldId id="263" r:id="rId5"/>
    <p:sldId id="262" r:id="rId6"/>
    <p:sldId id="257" r:id="rId7"/>
    <p:sldId id="258" r:id="rId8"/>
    <p:sldId id="267" r:id="rId9"/>
    <p:sldId id="271" r:id="rId10"/>
    <p:sldId id="272" r:id="rId11"/>
    <p:sldId id="273" r:id="rId12"/>
    <p:sldId id="274" r:id="rId13"/>
    <p:sldId id="275" r:id="rId14"/>
    <p:sldId id="276" r:id="rId15"/>
    <p:sldId id="277" r:id="rId16"/>
    <p:sldId id="278" r:id="rId17"/>
    <p:sldId id="279" r:id="rId18"/>
    <p:sldId id="280" r:id="rId19"/>
    <p:sldId id="264" r:id="rId20"/>
    <p:sldId id="268" r:id="rId21"/>
    <p:sldId id="27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–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0"/>
    <p:restoredTop sz="94663"/>
  </p:normalViewPr>
  <p:slideViewPr>
    <p:cSldViewPr snapToGrid="0">
      <p:cViewPr varScale="1">
        <p:scale>
          <a:sx n="86" d="100"/>
          <a:sy n="86" d="100"/>
        </p:scale>
        <p:origin x="37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4AA80D-EAF8-D64A-8EA7-626444FE0404}" type="datetimeFigureOut">
              <a:rPr lang="en-US" smtClean="0"/>
              <a:t>5/20/25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3D1C39-78F5-C848-82FC-5555BFC034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032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3D1C39-78F5-C848-82FC-5555BFC0342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61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B5A37-220B-E1DE-B145-1962126CC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B2ADAB-CA72-BD3A-1BC1-93A254539E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810022-4211-03E8-415C-6FF9953B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9714BF-31CE-FED2-7F15-5582BC54AE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FAE33A-7CB6-FC67-3B2D-2092F474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451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3AE11-E307-B7E9-496B-75BC9D3F62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A73FA-1AB3-0E8E-11E0-70DF294422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6B53C3-9C15-B075-B309-95FBFED1D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71272-3042-DD5A-5140-EB79E14E5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3D1101-27EB-3553-2B12-7CB0BC8E8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97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7B92E-71C1-4DBE-B68B-727015C04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FE8B0E-6DD1-98AF-9230-521BACAD5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0B05E-9059-C3CB-BC36-F6AB5D13F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5344B3-4311-DDCC-5D5B-4FD009D6E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13C5AB-2342-0E25-EE1F-6BB7B873E9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106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B93E9-90E6-254E-2FA6-F92F4633EB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5A00AF-0030-55D0-6B4A-16336DDA4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CA530C8-009C-4BD3-DCFE-931831B30D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938BF4-4777-FD20-0050-737C83CBD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B0C9B5-9DD8-68AB-DF84-34B1FE5CC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A27C32-47FA-7183-541C-1A38723F4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35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50642-C621-F92E-ABE5-B4410177C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5C9DFC-4BCD-E51B-D03E-57184AAF8C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909872-4372-85C4-1D1B-31143EC3C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9CF7B2B-16A0-E391-0A1E-DED09FFC53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1C4583-82A5-2856-885C-66D6DC4939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9C6820-80AA-BB9C-D5F7-1B90C5B64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E74582-F20C-07F1-7B95-F95C9E7CB5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4C11A0-B7A0-C690-A8CC-40D3E7DA5B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8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A4736-88B8-0234-84F2-104AD6E8D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AB545A-EF94-E817-24B0-B54C7AFE0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1F4D9D7-CA79-73EA-6E27-47B1B08FF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17299B-2511-F12F-EEF2-51DA5FF64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0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D47E1DD-A18A-D45E-EA00-B8002D12A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7C7787C-3446-EAC6-4D5F-472A49BE5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FD27C6-6E5B-B317-DBBB-9341C4E1C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756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64282-D92D-492C-52AB-66337DFA3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D5F4C6-4636-A8C6-E5CC-9AAAD1DF7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08B5CE-FC3C-E911-8CB6-E772F4D6AB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49CDC-B215-E485-AFE0-DFEB2181A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7F05D3-175F-30C1-8813-A7FBCD313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A09329-BC42-0421-8480-74E643C5C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09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2CE3B-85F7-D0CE-C960-EAB129C5E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66D1FC-8A33-F043-7984-96E4C19DE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3891A6-45B6-BA79-0488-FE1B8C8460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BEAC43-9E28-488F-BE34-AC25B7BF7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419F38-FCB2-78FC-C637-79DD69BB3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7F7A5D-FB93-BFD3-959C-02D23007F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9013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6E70C-4CE7-3C29-9409-09CA2A9F8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0C5EFE-B011-418C-1BB6-60A5734E54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F1A91C-F485-FE5F-1DB4-88E7555320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FB424F-B2F3-F0C0-0785-DDA4D9DA5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09AAE-A186-6C14-40F3-F4798C1FE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086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F1E6341-F727-ED5A-AC13-749A3E8D52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59BAD6-398C-30BA-9982-8C5D792D1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F264E0-51D1-A231-244B-97A63D868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D46380-0C3F-1E44-B95B-34A673E13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043528-7EFF-E370-B731-CD63ABD49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387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8FC0AE-E0BB-7503-9FAD-6322BFCAF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9C91B-8DBD-88BE-A893-1752417762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88BEBB-A171-203F-1A97-2F1A165870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47F0E-BCD9-4348-9737-304EC726FE5B}" type="datetimeFigureOut">
              <a:rPr lang="en-US" smtClean="0"/>
              <a:t>5/20/25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16DE0C-AEAC-581C-10D3-63CAC3BDEF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7FC58C-A140-0DF4-FD05-74326B8641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0CA99E-3DC3-534F-9123-812DD3CABD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756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888D5-8916-ACE2-BE38-7B431FE75C88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711569" y="1324708"/>
            <a:ext cx="8581293" cy="2104292"/>
          </a:xfrm>
        </p:spPr>
        <p:txBody>
          <a:bodyPr>
            <a:noAutofit/>
          </a:bodyPr>
          <a:lstStyle/>
          <a:p>
            <a:pPr algn="ctr"/>
            <a:br>
              <a:rPr lang="uk-UA" sz="4500" dirty="0">
                <a:solidFill>
                  <a:srgbClr val="0070C0"/>
                </a:solidFill>
                <a:effectLst/>
                <a:latin typeface="+mn-lt"/>
              </a:rPr>
            </a:br>
            <a:r>
              <a:rPr lang="en-GB" sz="4000" dirty="0">
                <a:solidFill>
                  <a:srgbClr val="0070C0"/>
                </a:solidFill>
                <a:effectLst/>
                <a:latin typeface="+mn-lt"/>
              </a:rPr>
              <a:t>Google Ads </a:t>
            </a:r>
            <a:br>
              <a:rPr lang="uk-UA" sz="4000" dirty="0">
                <a:solidFill>
                  <a:srgbClr val="0070C0"/>
                </a:solidFill>
                <a:effectLst/>
                <a:latin typeface="+mn-lt"/>
              </a:rPr>
            </a:br>
            <a:r>
              <a:rPr lang="uk-UA" sz="4000" dirty="0">
                <a:solidFill>
                  <a:srgbClr val="0070C0"/>
                </a:solidFill>
                <a:effectLst/>
                <a:latin typeface="+mn-lt"/>
              </a:rPr>
              <a:t>як інструмент виходу </a:t>
            </a:r>
            <a:br>
              <a:rPr lang="uk-UA" sz="4000" dirty="0">
                <a:solidFill>
                  <a:srgbClr val="0070C0"/>
                </a:solidFill>
                <a:effectLst/>
                <a:latin typeface="+mn-lt"/>
              </a:rPr>
            </a:br>
            <a:r>
              <a:rPr lang="uk-UA" sz="4000" dirty="0">
                <a:solidFill>
                  <a:srgbClr val="0070C0"/>
                </a:solidFill>
                <a:effectLst/>
                <a:latin typeface="+mn-lt"/>
              </a:rPr>
              <a:t>на ринок Британії</a:t>
            </a:r>
            <a:br>
              <a:rPr lang="uk-UA" sz="5500" dirty="0">
                <a:solidFill>
                  <a:srgbClr val="000000"/>
                </a:solidFill>
                <a:effectLst/>
              </a:rPr>
            </a:br>
            <a:endParaRPr lang="uk-UA" sz="5500" dirty="0"/>
          </a:p>
        </p:txBody>
      </p:sp>
      <p:pic>
        <p:nvPicPr>
          <p:cNvPr id="7" name="Picture 6" descr="A flag with a cross with Great Britain in the background&#10;&#10;Description automatically generated">
            <a:extLst>
              <a:ext uri="{FF2B5EF4-FFF2-40B4-BE49-F238E27FC236}">
                <a16:creationId xmlns:a16="http://schemas.microsoft.com/office/drawing/2014/main" id="{40B1618F-3133-84D1-E8D5-91381D6789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3429000"/>
            <a:ext cx="2954093" cy="1845013"/>
          </a:xfrm>
          <a:prstGeom prst="rect">
            <a:avLst/>
          </a:prstGeom>
        </p:spPr>
      </p:pic>
      <p:pic>
        <p:nvPicPr>
          <p:cNvPr id="9" name="Picture 8" descr="A blue and yellow flag&#10;&#10;Description automatically generated">
            <a:extLst>
              <a:ext uri="{FF2B5EF4-FFF2-40B4-BE49-F238E27FC236}">
                <a16:creationId xmlns:a16="http://schemas.microsoft.com/office/drawing/2014/main" id="{237C65F3-881D-CE81-6C18-B5FD401883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2534" y="3471222"/>
            <a:ext cx="2709007" cy="1802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949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267D68F-D308-C9F5-E031-116EA43E8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5741" y="1674738"/>
            <a:ext cx="3528643" cy="911074"/>
          </a:xfrm>
        </p:spPr>
        <p:txBody>
          <a:bodyPr anchor="ctr">
            <a:normAutofit fontScale="90000"/>
          </a:bodyPr>
          <a:lstStyle/>
          <a:p>
            <a:r>
              <a:rPr lang="uk-UA" sz="4000" dirty="0">
                <a:solidFill>
                  <a:srgbClr val="0070C0"/>
                </a:solidFill>
                <a:latin typeface="+mn-lt"/>
              </a:rPr>
              <a:t>Оксана Тимчук</a:t>
            </a:r>
            <a:br>
              <a:rPr lang="uk-UA" sz="4000" dirty="0">
                <a:solidFill>
                  <a:srgbClr val="0070C0"/>
                </a:solidFill>
              </a:rPr>
            </a:b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B6EF4-20EB-207E-F1E6-51EDF568F0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723" y="2239108"/>
            <a:ext cx="7022124" cy="214532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uk-UA" sz="2000" dirty="0">
                <a:solidFill>
                  <a:srgbClr val="0070C0"/>
                </a:solidFill>
              </a:rPr>
              <a:t>11 років досвіду просування в </a:t>
            </a:r>
            <a:r>
              <a:rPr lang="en-GB" sz="2000" dirty="0">
                <a:solidFill>
                  <a:srgbClr val="0070C0"/>
                </a:solidFill>
              </a:rPr>
              <a:t>Google Ads</a:t>
            </a:r>
            <a:r>
              <a:rPr lang="uk-UA" sz="2000" dirty="0">
                <a:solidFill>
                  <a:srgbClr val="0070C0"/>
                </a:solidFill>
              </a:rPr>
              <a:t> на міжнародних ринках</a:t>
            </a:r>
            <a:endParaRPr lang="en-GB" sz="20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0070C0"/>
                </a:solidFill>
              </a:rPr>
              <a:t>17 </a:t>
            </a:r>
            <a:r>
              <a:rPr lang="uk-UA" sz="2000" dirty="0">
                <a:solidFill>
                  <a:srgbClr val="0070C0"/>
                </a:solidFill>
              </a:rPr>
              <a:t>років у </a:t>
            </a:r>
            <a:r>
              <a:rPr lang="en-GB" sz="2000" dirty="0">
                <a:solidFill>
                  <a:srgbClr val="0070C0"/>
                </a:solidFill>
              </a:rPr>
              <a:t>Digital Marketing</a:t>
            </a:r>
          </a:p>
          <a:p>
            <a:pPr marL="0" indent="0">
              <a:buNone/>
            </a:pPr>
            <a:r>
              <a:rPr lang="uk-UA" sz="2000" dirty="0">
                <a:solidFill>
                  <a:srgbClr val="0070C0"/>
                </a:solidFill>
              </a:rPr>
              <a:t>У 2015 єдина представниця з України на міжнародній конференції в штаб-квартирі Google у Дубліні</a:t>
            </a:r>
          </a:p>
        </p:txBody>
      </p:sp>
      <p:pic>
        <p:nvPicPr>
          <p:cNvPr id="7" name="Picture 6" descr="A person smiling at camera&#10;&#10;Description automatically generated">
            <a:extLst>
              <a:ext uri="{FF2B5EF4-FFF2-40B4-BE49-F238E27FC236}">
                <a16:creationId xmlns:a16="http://schemas.microsoft.com/office/drawing/2014/main" id="{77260FC0-D443-D5C0-BC63-96D33D4E5E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5846" y="919970"/>
            <a:ext cx="3784600" cy="421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72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9E2B9C-DA08-B3DB-8CB7-DD7030E2B3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uk-UA" sz="2800" i="0" dirty="0">
                <a:solidFill>
                  <a:srgbClr val="0070C0"/>
                </a:solidFill>
                <a:effectLst/>
              </a:rPr>
              <a:t>Google Ads і його можливості</a:t>
            </a:r>
          </a:p>
          <a:p>
            <a:r>
              <a:rPr lang="uk-UA" dirty="0">
                <a:solidFill>
                  <a:srgbClr val="0070C0"/>
                </a:solidFill>
              </a:rPr>
              <a:t>Частка пошукових запитів</a:t>
            </a:r>
            <a:r>
              <a:rPr lang="uk-UA" sz="2800" i="0" dirty="0">
                <a:solidFill>
                  <a:srgbClr val="0070C0"/>
                </a:solidFill>
                <a:effectLst/>
              </a:rPr>
              <a:t> на </a:t>
            </a:r>
            <a:r>
              <a:rPr lang="en-GB" sz="2800" i="0" dirty="0">
                <a:solidFill>
                  <a:srgbClr val="0070C0"/>
                </a:solidFill>
                <a:effectLst/>
              </a:rPr>
              <a:t>UK </a:t>
            </a:r>
            <a:r>
              <a:rPr lang="uk-UA" sz="2800" i="0" dirty="0">
                <a:solidFill>
                  <a:srgbClr val="0070C0"/>
                </a:solidFill>
                <a:effectLst/>
              </a:rPr>
              <a:t>ринку</a:t>
            </a:r>
          </a:p>
          <a:p>
            <a:r>
              <a:rPr lang="uk-UA" sz="28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</a:t>
            </a:r>
            <a:r>
              <a:rPr lang="en-GB" sz="2800" dirty="0">
                <a:solidFill>
                  <a:srgbClr val="0070C0"/>
                </a:solidFill>
                <a:latin typeface="+mn-lt"/>
              </a:rPr>
              <a:t>Google Ads</a:t>
            </a:r>
            <a:endParaRPr lang="uk-UA" sz="2800" dirty="0">
              <a:solidFill>
                <a:srgbClr val="0070C0"/>
              </a:solidFill>
              <a:latin typeface="+mn-lt"/>
            </a:endParaRPr>
          </a:p>
          <a:p>
            <a:r>
              <a:rPr lang="uk-UA" sz="2800" dirty="0">
                <a:solidFill>
                  <a:srgbClr val="0070C0"/>
                </a:solidFill>
                <a:latin typeface="+mn-lt"/>
              </a:rPr>
              <a:t>Схема розрахунку рекламного бюджету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36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B4528B-B7C9-EBD6-764E-7A8CFC75C8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59876"/>
            <a:ext cx="10515600" cy="48170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uk-UA" sz="2400" i="0" dirty="0">
                <a:solidFill>
                  <a:srgbClr val="0070C0"/>
                </a:solidFill>
                <a:effectLst/>
              </a:rPr>
              <a:t>Google Ads </a:t>
            </a:r>
            <a:r>
              <a:rPr lang="uk-UA" sz="2400" b="0" i="0" dirty="0">
                <a:solidFill>
                  <a:srgbClr val="0070C0"/>
                </a:solidFill>
                <a:effectLst/>
              </a:rPr>
              <a:t>– рекламна платформа Google. За допомогою Google Ads ви можете створювати оголошення й показувати їх у потрібний момент людям, які цікавляться вашими товарами та послугами. </a:t>
            </a:r>
          </a:p>
          <a:p>
            <a:pPr marL="0" indent="0" algn="just">
              <a:buNone/>
            </a:pPr>
            <a:endParaRPr lang="uk-UA" sz="200" b="0" i="0" dirty="0">
              <a:solidFill>
                <a:srgbClr val="0070C0"/>
              </a:solidFill>
              <a:effectLst/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70C0"/>
                </a:solidFill>
              </a:rPr>
              <a:t>Google Ads працює за принципом аукціону. Кожного разу, коли користувач вводить пошуковий запит, система запускає аукціон, щоб визначити, які оголошення показати, в якому порядку та чи показувати їх взагалі. Результат залежить від ставки, якості оголошення й релевантності.</a:t>
            </a:r>
          </a:p>
          <a:p>
            <a:pPr marL="0" indent="0" algn="just">
              <a:buNone/>
            </a:pPr>
            <a:endParaRPr lang="uk-UA" sz="2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uk-UA" sz="2400" dirty="0">
                <a:solidFill>
                  <a:srgbClr val="0070C0"/>
                </a:solidFill>
              </a:rPr>
              <a:t>Рекламодавці платять за кліки, покази, перегляди відео або інші дії.</a:t>
            </a:r>
          </a:p>
        </p:txBody>
      </p:sp>
    </p:spTree>
    <p:extLst>
      <p:ext uri="{BB962C8B-B14F-4D97-AF65-F5344CB8AC3E}">
        <p14:creationId xmlns:p14="http://schemas.microsoft.com/office/powerpoint/2010/main" val="40968140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8D7DC7-5ED4-A1AC-E43C-962A79B97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b="1" dirty="0">
                <a:solidFill>
                  <a:srgbClr val="0070C0"/>
                </a:solidFill>
              </a:rPr>
              <a:t>Сервіси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32E8C-7508-B57C-C8C7-34DA9067D8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uk-UA" sz="2400" dirty="0"/>
          </a:p>
          <a:p>
            <a:pPr marL="0" indent="0">
              <a:buNone/>
            </a:pPr>
            <a:r>
              <a:rPr lang="en-GB" sz="2400" dirty="0"/>
              <a:t>🔍</a:t>
            </a:r>
            <a:r>
              <a:rPr lang="uk-UA" sz="2400" dirty="0"/>
              <a:t> </a:t>
            </a:r>
            <a:r>
              <a:rPr lang="uk-UA" sz="2400" dirty="0">
                <a:solidFill>
                  <a:srgbClr val="0070C0"/>
                </a:solidFill>
              </a:rPr>
              <a:t>Пошук </a:t>
            </a:r>
            <a:r>
              <a:rPr lang="en-GB" sz="2400" dirty="0">
                <a:solidFill>
                  <a:srgbClr val="0070C0"/>
                </a:solidFill>
              </a:rPr>
              <a:t>Google</a:t>
            </a:r>
            <a:endParaRPr lang="uk-UA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/>
              <a:t>🛒</a:t>
            </a:r>
            <a:r>
              <a:rPr lang="uk-UA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Google Shopping</a:t>
            </a:r>
          </a:p>
          <a:p>
            <a:pPr marL="0" indent="0">
              <a:buNone/>
            </a:pPr>
            <a:r>
              <a:rPr lang="uk-UA" sz="2400" dirty="0">
                <a:solidFill>
                  <a:srgbClr val="0070C0"/>
                </a:solidFill>
              </a:rPr>
              <a:t>🖼️ </a:t>
            </a:r>
            <a:r>
              <a:rPr lang="en-GB" sz="2400" dirty="0">
                <a:solidFill>
                  <a:srgbClr val="0070C0"/>
                </a:solidFill>
              </a:rPr>
              <a:t>Display Network</a:t>
            </a:r>
            <a:endParaRPr lang="uk-UA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/>
              <a:t>🗺️ </a:t>
            </a:r>
            <a:r>
              <a:rPr lang="en-GB" sz="2400" dirty="0">
                <a:solidFill>
                  <a:srgbClr val="0070C0"/>
                </a:solidFill>
              </a:rPr>
              <a:t>Google Maps</a:t>
            </a:r>
            <a:endParaRPr lang="uk-UA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/>
              <a:t>▶️</a:t>
            </a:r>
            <a:r>
              <a:rPr lang="uk-UA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YouTube</a:t>
            </a:r>
            <a:endParaRPr lang="uk-UA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/>
              <a:t>📧</a:t>
            </a:r>
            <a:r>
              <a:rPr lang="uk-UA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Gmail</a:t>
            </a:r>
            <a:endParaRPr lang="uk-UA" sz="24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en-GB" sz="2400" dirty="0"/>
              <a:t>📱</a:t>
            </a:r>
            <a:r>
              <a:rPr lang="uk-UA" sz="2400" dirty="0"/>
              <a:t> </a:t>
            </a:r>
            <a:r>
              <a:rPr lang="en-GB" sz="2400" dirty="0">
                <a:solidFill>
                  <a:srgbClr val="0070C0"/>
                </a:solidFill>
              </a:rPr>
              <a:t>Google Play Store</a:t>
            </a:r>
          </a:p>
          <a:p>
            <a:endParaRPr lang="en-US" dirty="0"/>
          </a:p>
        </p:txBody>
      </p:sp>
      <p:pic>
        <p:nvPicPr>
          <p:cNvPr id="4" name="Picture 3" descr="A screenshot of a website&#10;&#10;Description automatically generated">
            <a:extLst>
              <a:ext uri="{FF2B5EF4-FFF2-40B4-BE49-F238E27FC236}">
                <a16:creationId xmlns:a16="http://schemas.microsoft.com/office/drawing/2014/main" id="{75861B46-C74C-F147-AB36-2FB2BA6FA2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4809" y="1825625"/>
            <a:ext cx="7080007" cy="3761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632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081913-DF7F-20D7-3FFC-BE931E2EA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9711"/>
            <a:ext cx="3932427" cy="444810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uk-UA" sz="2400" b="0" i="0" dirty="0">
                <a:solidFill>
                  <a:srgbClr val="0070C0"/>
                </a:solidFill>
                <a:effectLst/>
              </a:rPr>
              <a:t>Кількість пошукових запитів </a:t>
            </a:r>
            <a:r>
              <a:rPr lang="en-GB" sz="2400" b="0" i="0" dirty="0">
                <a:solidFill>
                  <a:srgbClr val="0070C0"/>
                </a:solidFill>
                <a:effectLst/>
              </a:rPr>
              <a:t>Google </a:t>
            </a:r>
            <a:r>
              <a:rPr lang="uk-UA" sz="2400" b="0" i="0" dirty="0">
                <a:solidFill>
                  <a:srgbClr val="0070C0"/>
                </a:solidFill>
                <a:effectLst/>
              </a:rPr>
              <a:t>у 2025 році</a:t>
            </a:r>
          </a:p>
          <a:p>
            <a:pPr marL="0" indent="0" algn="just">
              <a:buNone/>
            </a:pPr>
            <a:endParaRPr lang="uk-UA" sz="1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секунду: 158 500</a:t>
            </a: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хвилину: 9.51 мільйона</a:t>
            </a: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годину: 570.8 мільйона</a:t>
            </a: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день: 14 мільярдів</a:t>
            </a: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місяць: 13.7 мільярда</a:t>
            </a:r>
          </a:p>
          <a:p>
            <a:pPr marL="0" indent="0" algn="just">
              <a:buNone/>
            </a:pPr>
            <a:r>
              <a:rPr lang="uk-UA" sz="2000" b="0" i="0" dirty="0">
                <a:solidFill>
                  <a:srgbClr val="0070C0"/>
                </a:solidFill>
                <a:effectLst/>
              </a:rPr>
              <a:t>За рік: понад 5 трильйонів</a:t>
            </a:r>
          </a:p>
          <a:p>
            <a:pPr marL="0" indent="0" algn="just">
              <a:buNone/>
            </a:pPr>
            <a:endParaRPr lang="uk-UA" sz="2000" b="0" i="0" dirty="0">
              <a:solidFill>
                <a:srgbClr val="0070C0"/>
              </a:solidFill>
              <a:effectLst/>
            </a:endParaRPr>
          </a:p>
          <a:p>
            <a:pPr marL="0" indent="0" algn="just">
              <a:buNone/>
            </a:pPr>
            <a:r>
              <a:rPr lang="en-GB" sz="2000" b="0" i="0" dirty="0">
                <a:solidFill>
                  <a:srgbClr val="0070C0"/>
                </a:solidFill>
                <a:effectLst/>
              </a:rPr>
              <a:t>Google </a:t>
            </a:r>
            <a:r>
              <a:rPr lang="uk-UA" sz="2000" b="0" i="0" dirty="0">
                <a:solidFill>
                  <a:srgbClr val="0070C0"/>
                </a:solidFill>
                <a:effectLst/>
              </a:rPr>
              <a:t>домінує на ринку пошукових систем з часткою 90,14%./</a:t>
            </a:r>
            <a:r>
              <a:rPr lang="uk-UA" sz="1400" b="0" i="0" dirty="0">
                <a:solidFill>
                  <a:srgbClr val="0070C0"/>
                </a:solidFill>
                <a:effectLst/>
              </a:rPr>
              <a:t>07.03.2025</a:t>
            </a:r>
            <a:endParaRPr lang="uk-UA" sz="1400" dirty="0">
              <a:solidFill>
                <a:srgbClr val="0070C0"/>
              </a:solidFill>
            </a:endParaRPr>
          </a:p>
          <a:p>
            <a:pPr marL="0" indent="0" algn="just">
              <a:buNone/>
            </a:pPr>
            <a:endParaRPr lang="uk-UA" sz="2400" b="0" i="0" dirty="0">
              <a:solidFill>
                <a:srgbClr val="0070C0"/>
              </a:solidFill>
              <a:effectLst/>
            </a:endParaRPr>
          </a:p>
          <a:p>
            <a:endParaRPr lang="uk-UA" sz="1900" dirty="0">
              <a:solidFill>
                <a:srgbClr val="0070C0"/>
              </a:solidFill>
            </a:endParaRPr>
          </a:p>
          <a:p>
            <a:endParaRPr lang="uk-UA" dirty="0">
              <a:solidFill>
                <a:srgbClr val="0070C0"/>
              </a:solidFill>
            </a:endParaRPr>
          </a:p>
        </p:txBody>
      </p:sp>
      <p:pic>
        <p:nvPicPr>
          <p:cNvPr id="8" name="Picture 7" descr="A graph with blue and green bars&#10;&#10;Description automatically generated">
            <a:extLst>
              <a:ext uri="{FF2B5EF4-FFF2-40B4-BE49-F238E27FC236}">
                <a16:creationId xmlns:a16="http://schemas.microsoft.com/office/drawing/2014/main" id="{6D027208-5861-3599-D0F5-09747125D8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4755" y="909712"/>
            <a:ext cx="6700665" cy="4348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55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FBDB6-757A-AE25-39B5-B938E1E9F6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1148862"/>
            <a:ext cx="5779677" cy="5091217"/>
          </a:xfrm>
        </p:spPr>
        <p:txBody>
          <a:bodyPr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Частка ринку </a:t>
            </a:r>
            <a:r>
              <a:rPr lang="en-GB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UK 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пошуку </a:t>
            </a:r>
            <a:r>
              <a:rPr lang="uk-UA" sz="2400" dirty="0">
                <a:solidFill>
                  <a:srgbClr val="0070C0"/>
                </a:solidFill>
                <a:cs typeface="Calibri" panose="020F0502020204030204" pitchFamily="34" charset="0"/>
              </a:rPr>
              <a:t>у 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березні 2025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uk-UA" sz="200" b="0" i="0" u="none" strike="noStrike" dirty="0">
              <a:solidFill>
                <a:srgbClr val="0070C0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0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Google - 93.37%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Bing - 4.14%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Yahoo - 1.34%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DuckDuckGo - 0.68%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	ChatGPT - 0.22%</a:t>
            </a: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uk-UA" sz="2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Великобританія генерує 4% глобального пошукового трафіку</a:t>
            </a:r>
            <a:endParaRPr lang="uk-UA" sz="2400" b="0" dirty="0">
              <a:solidFill>
                <a:srgbClr val="0070C0"/>
              </a:solidFill>
              <a:effectLst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600"/>
              </a:spcAft>
              <a:buNone/>
            </a:pPr>
            <a:endParaRPr lang="en-GB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Picture 8" descr="A clock tower in Big Ben&#10;&#10;Description automatically generated">
            <a:extLst>
              <a:ext uri="{FF2B5EF4-FFF2-40B4-BE49-F238E27FC236}">
                <a16:creationId xmlns:a16="http://schemas.microsoft.com/office/drawing/2014/main" id="{19773CF8-B723-8820-BD94-B5D6D5A08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49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67734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2624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265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4375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84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29046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9678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Те, що працювало в </a:t>
            </a:r>
            <a:r>
              <a:rPr lang="en-GB" sz="2000" dirty="0">
                <a:solidFill>
                  <a:srgbClr val="0070C0"/>
                </a:solidFill>
              </a:rPr>
              <a:t>UA</a:t>
            </a:r>
            <a:r>
              <a:rPr lang="uk-UA" sz="2000" dirty="0">
                <a:solidFill>
                  <a:srgbClr val="0070C0"/>
                </a:solidFill>
              </a:rPr>
              <a:t>, може не спрацювати в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0972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Те, що працювало в </a:t>
            </a:r>
            <a:r>
              <a:rPr lang="en-GB" sz="2000" dirty="0">
                <a:solidFill>
                  <a:srgbClr val="0070C0"/>
                </a:solidFill>
              </a:rPr>
              <a:t>UA</a:t>
            </a:r>
            <a:r>
              <a:rPr lang="uk-UA" sz="2000" dirty="0">
                <a:solidFill>
                  <a:srgbClr val="0070C0"/>
                </a:solidFill>
              </a:rPr>
              <a:t>, може не спрацювати в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Подбайте про довіру з перших секунд.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8776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Те, що працювало в </a:t>
            </a:r>
            <a:r>
              <a:rPr lang="en-GB" sz="2000" dirty="0">
                <a:solidFill>
                  <a:srgbClr val="0070C0"/>
                </a:solidFill>
              </a:rPr>
              <a:t>UA</a:t>
            </a:r>
            <a:r>
              <a:rPr lang="uk-UA" sz="2000" dirty="0">
                <a:solidFill>
                  <a:srgbClr val="0070C0"/>
                </a:solidFill>
              </a:rPr>
              <a:t>, може не спрацювати в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Подбайте про довіру з перших секунд.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Перевірте сайт на відповідність очікуванням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 користувачів.</a:t>
            </a:r>
          </a:p>
        </p:txBody>
      </p:sp>
    </p:spTree>
    <p:extLst>
      <p:ext uri="{BB962C8B-B14F-4D97-AF65-F5344CB8AC3E}">
        <p14:creationId xmlns:p14="http://schemas.microsoft.com/office/powerpoint/2010/main" val="7366930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Те, що працювало в </a:t>
            </a:r>
            <a:r>
              <a:rPr lang="en-GB" sz="2000" dirty="0">
                <a:solidFill>
                  <a:srgbClr val="0070C0"/>
                </a:solidFill>
              </a:rPr>
              <a:t>UA</a:t>
            </a:r>
            <a:r>
              <a:rPr lang="uk-UA" sz="2000" dirty="0">
                <a:solidFill>
                  <a:srgbClr val="0070C0"/>
                </a:solidFill>
              </a:rPr>
              <a:t>, може не спрацювати в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Подбайте про довіру з перших секунд.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Перевірте сайт на відповідність очікуванням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 користувачів.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Збирайте аналітику.</a:t>
            </a:r>
          </a:p>
        </p:txBody>
      </p:sp>
    </p:spTree>
    <p:extLst>
      <p:ext uri="{BB962C8B-B14F-4D97-AF65-F5344CB8AC3E}">
        <p14:creationId xmlns:p14="http://schemas.microsoft.com/office/powerpoint/2010/main" val="25986702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D861B2-2EA4-0657-C43B-6B9DF664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64418"/>
            <a:ext cx="10515600" cy="73684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dirty="0">
                <a:solidFill>
                  <a:srgbClr val="0070C0"/>
                </a:solidFill>
                <a:latin typeface="+mn-lt"/>
              </a:rPr>
              <a:t>10 перевірених порад для ефективного запуску кампанії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 </a:t>
            </a:r>
            <a:r>
              <a:rPr lang="uk-UA" sz="3200" dirty="0">
                <a:solidFill>
                  <a:srgbClr val="0070C0"/>
                </a:solidFill>
                <a:latin typeface="+mn-lt"/>
              </a:rPr>
              <a:t>в </a:t>
            </a:r>
            <a:r>
              <a:rPr lang="en-GB" sz="3200" dirty="0">
                <a:solidFill>
                  <a:srgbClr val="0070C0"/>
                </a:solidFill>
                <a:latin typeface="+mn-lt"/>
              </a:rPr>
              <a:t>UK</a:t>
            </a:r>
            <a:endParaRPr lang="en-US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CA4E56-CAE7-1AC2-D8EA-1EE99F16C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24000"/>
            <a:ext cx="10515600" cy="4675798"/>
          </a:xfrm>
        </p:spPr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Вхід на ринок з конкретною нішею.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Починайте з гіпотез і тестів, а не з масового запуску. 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На Вашу пропозицію має бути реальний попит.</a:t>
            </a:r>
            <a:endParaRPr lang="en-GB" sz="2000" dirty="0">
              <a:solidFill>
                <a:srgbClr val="0070C0"/>
              </a:solidFill>
            </a:endParaRP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Локалізуйте текст, стиль і тон повідомлень.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Оцінюйте конкурентне </a:t>
            </a:r>
            <a:r>
              <a:rPr lang="en-GB" sz="2000" dirty="0">
                <a:solidFill>
                  <a:srgbClr val="0070C0"/>
                </a:solidFill>
              </a:rPr>
              <a:t>UK </a:t>
            </a:r>
            <a:r>
              <a:rPr lang="uk-UA" sz="2000" dirty="0">
                <a:solidFill>
                  <a:srgbClr val="0070C0"/>
                </a:solidFill>
              </a:rPr>
              <a:t>середовище чи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uk-UA" sz="2000" dirty="0">
                <a:solidFill>
                  <a:srgbClr val="0070C0"/>
                </a:solidFill>
              </a:rPr>
              <a:t>конкретного регіону.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Те, що працювало в </a:t>
            </a:r>
            <a:r>
              <a:rPr lang="en-GB" sz="2000" dirty="0">
                <a:solidFill>
                  <a:srgbClr val="0070C0"/>
                </a:solidFill>
              </a:rPr>
              <a:t>UA</a:t>
            </a:r>
            <a:r>
              <a:rPr lang="uk-UA" sz="2000" dirty="0">
                <a:solidFill>
                  <a:srgbClr val="0070C0"/>
                </a:solidFill>
              </a:rPr>
              <a:t>, може не спрацювати в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Подбайте про довіру з перших секунд.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Перевірте сайт на відповідність очікуванням </a:t>
            </a:r>
            <a:r>
              <a:rPr lang="en-GB" sz="2000" dirty="0">
                <a:solidFill>
                  <a:srgbClr val="0070C0"/>
                </a:solidFill>
              </a:rPr>
              <a:t>UK</a:t>
            </a:r>
            <a:r>
              <a:rPr lang="uk-UA" sz="2000" dirty="0">
                <a:solidFill>
                  <a:srgbClr val="0070C0"/>
                </a:solidFill>
              </a:rPr>
              <a:t> користувачів.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Збирайте аналітику.</a:t>
            </a:r>
          </a:p>
          <a:p>
            <a:pPr marL="514350" indent="-514350">
              <a:buFont typeface="Arial" panose="020B0604020202020204" pitchFamily="34" charset="0"/>
              <a:buAutoNum type="arabicPeriod"/>
            </a:pPr>
            <a:r>
              <a:rPr lang="uk-UA" sz="2000" dirty="0">
                <a:solidFill>
                  <a:srgbClr val="0070C0"/>
                </a:solidFill>
              </a:rPr>
              <a:t>Термін прийняття рішення значно довший.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5154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Slide Background">
            <a:extLst>
              <a:ext uri="{FF2B5EF4-FFF2-40B4-BE49-F238E27FC236}">
                <a16:creationId xmlns:a16="http://schemas.microsoft.com/office/drawing/2014/main" id="{9F7D5CDA-D291-4307-BF55-1381FED296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4F3060-896F-73B5-17F0-648CB1E91A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1800" y="762001"/>
            <a:ext cx="5334197" cy="1708242"/>
          </a:xfrm>
        </p:spPr>
        <p:txBody>
          <a:bodyPr anchor="ctr">
            <a:normAutofit/>
          </a:bodyPr>
          <a:lstStyle/>
          <a:p>
            <a:r>
              <a:rPr lang="uk-UA" sz="3600" dirty="0">
                <a:solidFill>
                  <a:srgbClr val="0070C0"/>
                </a:solidFill>
                <a:latin typeface="+mn-lt"/>
              </a:rPr>
              <a:t>Ключові</a:t>
            </a:r>
            <a:r>
              <a:rPr lang="en-GB" sz="3600" dirty="0">
                <a:solidFill>
                  <a:srgbClr val="0070C0"/>
                </a:solidFill>
                <a:latin typeface="+mn-lt"/>
              </a:rPr>
              <a:t> UK</a:t>
            </a:r>
            <a:r>
              <a:rPr lang="uk-UA" sz="3600" dirty="0">
                <a:solidFill>
                  <a:srgbClr val="0070C0"/>
                </a:solidFill>
                <a:latin typeface="+mn-lt"/>
              </a:rPr>
              <a:t> показники платного трафіку</a:t>
            </a:r>
            <a:endParaRPr lang="en-US" sz="3600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93674-FBDE-D65B-CB94-2ECE74D08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800" y="2192215"/>
            <a:ext cx="5334197" cy="3602387"/>
          </a:xfrm>
        </p:spPr>
        <p:txBody>
          <a:bodyPr anchor="ctr">
            <a:normAutofit/>
          </a:bodyPr>
          <a:lstStyle/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70C0"/>
                </a:solidFill>
                <a:cs typeface="Calibri" panose="020F0502020204030204" pitchFamily="34" charset="0"/>
              </a:rPr>
              <a:t>CPC 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– 0.5 до 5 фунтів стерлінгів</a:t>
            </a:r>
            <a:endParaRPr lang="uk-UA" sz="2400" b="0" dirty="0">
              <a:solidFill>
                <a:srgbClr val="0070C0"/>
              </a:solidFill>
              <a:effectLst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70C0"/>
                </a:solidFill>
                <a:cs typeface="Calibri" panose="020F0502020204030204" pitchFamily="34" charset="0"/>
              </a:rPr>
              <a:t>CR 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– 3.75%</a:t>
            </a:r>
            <a:endParaRPr lang="uk-UA" sz="2400" b="0" dirty="0">
              <a:solidFill>
                <a:srgbClr val="0070C0"/>
              </a:solidFill>
              <a:effectLst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70C0"/>
                </a:solidFill>
                <a:cs typeface="Calibri" panose="020F0502020204030204" pitchFamily="34" charset="0"/>
              </a:rPr>
              <a:t>E-commerce 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– 2.81%</a:t>
            </a:r>
            <a:endParaRPr lang="uk-UA" sz="2400" b="0" dirty="0">
              <a:solidFill>
                <a:srgbClr val="0070C0"/>
              </a:solidFill>
              <a:effectLst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uk-UA" sz="2400" dirty="0">
                <a:solidFill>
                  <a:srgbClr val="0070C0"/>
                </a:solidFill>
                <a:cs typeface="Calibri" panose="020F0502020204030204" pitchFamily="34" charset="0"/>
              </a:rPr>
              <a:t>З</a:t>
            </a:r>
            <a:r>
              <a:rPr lang="uk-UA" sz="24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найомства/персональний бренд – 9%</a:t>
            </a: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endParaRPr lang="uk-UA" sz="2000" b="0" dirty="0">
              <a:solidFill>
                <a:srgbClr val="0070C0"/>
              </a:solidFill>
              <a:effectLst/>
              <a:cs typeface="Calibri" panose="020F0502020204030204" pitchFamily="34" charset="0"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br>
              <a:rPr lang="uk-UA" sz="2000" b="0" dirty="0">
                <a:solidFill>
                  <a:srgbClr val="0070C0"/>
                </a:solidFill>
                <a:effectLst/>
              </a:rPr>
            </a:br>
            <a:r>
              <a:rPr lang="uk-UA" sz="2000" b="0" dirty="0">
                <a:solidFill>
                  <a:srgbClr val="0070C0"/>
                </a:solidFill>
                <a:effectLst/>
              </a:rPr>
              <a:t>*</a:t>
            </a:r>
            <a:r>
              <a:rPr lang="en-GB" sz="2000" b="0" dirty="0">
                <a:solidFill>
                  <a:srgbClr val="0070C0"/>
                </a:solidFill>
                <a:effectLst/>
              </a:rPr>
              <a:t>Statcounter </a:t>
            </a:r>
            <a:r>
              <a:rPr lang="uk-UA" sz="2000" dirty="0">
                <a:solidFill>
                  <a:srgbClr val="0070C0"/>
                </a:solidFill>
              </a:rPr>
              <a:t>квітень</a:t>
            </a:r>
            <a:r>
              <a:rPr lang="en-GB" sz="2000" b="0" dirty="0">
                <a:solidFill>
                  <a:srgbClr val="0070C0"/>
                </a:solidFill>
                <a:effectLst/>
              </a:rPr>
              <a:t> 2025</a:t>
            </a:r>
            <a:endParaRPr lang="uk-UA" sz="2000" dirty="0">
              <a:solidFill>
                <a:srgbClr val="0070C0"/>
              </a:solidFill>
            </a:endParaRPr>
          </a:p>
          <a:p>
            <a:endParaRPr lang="en-US" sz="2000" dirty="0"/>
          </a:p>
        </p:txBody>
      </p:sp>
      <p:pic>
        <p:nvPicPr>
          <p:cNvPr id="7" name="Picture 6" descr="A bridge over water with a bridge and a city in the background&#10;&#10;Description automatically generated">
            <a:extLst>
              <a:ext uri="{FF2B5EF4-FFF2-40B4-BE49-F238E27FC236}">
                <a16:creationId xmlns:a16="http://schemas.microsoft.com/office/drawing/2014/main" id="{ED7828CD-E116-FF2C-835E-0DDCE3A292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78" r="10505" b="-1"/>
          <a:stretch>
            <a:fillRect/>
          </a:stretch>
        </p:blipFill>
        <p:spPr>
          <a:xfrm>
            <a:off x="6857797" y="-10886"/>
            <a:ext cx="5334204" cy="6868886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62168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46753A-C9D2-6052-4B6C-23F639A8E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3600" dirty="0">
                <a:solidFill>
                  <a:srgbClr val="0070C0"/>
                </a:solidFill>
                <a:latin typeface="+mn-lt"/>
              </a:rPr>
              <a:t>Розрахунок рекламного бюджету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75624-CE6A-9B67-40EC-05EF9EA32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548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1️⃣	Оберіть товар/послугу			</a:t>
            </a:r>
            <a:r>
              <a:rPr lang="en-GB" sz="2200" dirty="0">
                <a:solidFill>
                  <a:srgbClr val="0070C0"/>
                </a:solidFill>
              </a:rPr>
              <a:t>CV writing service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2️⃣ 	Визначте мету реклами		</a:t>
            </a:r>
            <a:r>
              <a:rPr lang="en-GB" sz="2200" dirty="0">
                <a:solidFill>
                  <a:srgbClr val="0070C0"/>
                </a:solidFill>
              </a:rPr>
              <a:t>20 </a:t>
            </a:r>
            <a:r>
              <a:rPr lang="uk-UA" sz="2200" dirty="0">
                <a:solidFill>
                  <a:srgbClr val="0070C0"/>
                </a:solidFill>
              </a:rPr>
              <a:t>Заявок 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3️⃣	Вкажіть геотаргетинг			Лондон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4️⃣	Знайдіть ключові слова та CPC	 	£1.5 за клік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5️⃣	Оцініть кількість кліків			533 кліків </a:t>
            </a:r>
            <a:r>
              <a:rPr lang="uk-UA" sz="1800" dirty="0">
                <a:solidFill>
                  <a:srgbClr val="0070C0"/>
                </a:solidFill>
              </a:rPr>
              <a:t>(20 ÷ 0.0375 = 533 кліки)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6️⃣	Розрахуйте бюджет			533 * £1.5 = £800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7️⃣	Визначте тривалість кампанії		30 днів</a:t>
            </a:r>
          </a:p>
          <a:p>
            <a:pPr marL="0" indent="0">
              <a:buNone/>
            </a:pPr>
            <a:r>
              <a:rPr lang="uk-UA" sz="2200" dirty="0">
                <a:solidFill>
                  <a:srgbClr val="0070C0"/>
                </a:solidFill>
              </a:rPr>
              <a:t>8️⃣	Розрахуйте денний бюджет		£800 / 30 </a:t>
            </a:r>
            <a:r>
              <a:rPr lang="uk-UA" sz="2000" b="0" i="0" u="none" strike="noStrike" dirty="0">
                <a:solidFill>
                  <a:srgbClr val="0070C0"/>
                </a:solidFill>
                <a:effectLst/>
                <a:cs typeface="Calibri" panose="020F0502020204030204" pitchFamily="34" charset="0"/>
              </a:rPr>
              <a:t>–</a:t>
            </a:r>
            <a:r>
              <a:rPr lang="uk-UA" sz="2200" dirty="0">
                <a:solidFill>
                  <a:srgbClr val="0070C0"/>
                </a:solidFill>
              </a:rPr>
              <a:t> </a:t>
            </a:r>
            <a:r>
              <a:rPr lang="en-GB" sz="2200" dirty="0">
                <a:solidFill>
                  <a:srgbClr val="0070C0"/>
                </a:solidFill>
              </a:rPr>
              <a:t>≈</a:t>
            </a:r>
            <a:r>
              <a:rPr lang="uk-UA" sz="2200" dirty="0">
                <a:solidFill>
                  <a:srgbClr val="0070C0"/>
                </a:solidFill>
              </a:rPr>
              <a:t>£27/день</a:t>
            </a:r>
          </a:p>
          <a:p>
            <a:pPr marL="0" indent="0">
              <a:buNone/>
            </a:pPr>
            <a:r>
              <a:rPr lang="en-GB" sz="2200" dirty="0">
                <a:solidFill>
                  <a:srgbClr val="0070C0"/>
                </a:solidFill>
              </a:rPr>
              <a:t>9️⃣</a:t>
            </a:r>
            <a:r>
              <a:rPr lang="uk-UA" sz="2200" dirty="0">
                <a:solidFill>
                  <a:srgbClr val="0070C0"/>
                </a:solidFill>
              </a:rPr>
              <a:t>	Визначити вартість заявки </a:t>
            </a:r>
            <a:r>
              <a:rPr lang="en-GB" sz="2200" dirty="0">
                <a:solidFill>
                  <a:srgbClr val="0070C0"/>
                </a:solidFill>
              </a:rPr>
              <a:t>		</a:t>
            </a:r>
            <a:r>
              <a:rPr lang="uk-UA" sz="2200" dirty="0">
                <a:solidFill>
                  <a:srgbClr val="0070C0"/>
                </a:solidFill>
              </a:rPr>
              <a:t>£40</a:t>
            </a:r>
            <a:r>
              <a:rPr lang="en-GB" sz="2200" dirty="0">
                <a:solidFill>
                  <a:srgbClr val="0070C0"/>
                </a:solidFill>
              </a:rPr>
              <a:t>	</a:t>
            </a:r>
            <a:r>
              <a:rPr lang="en-GB" sz="2400" dirty="0">
                <a:solidFill>
                  <a:srgbClr val="0070C0"/>
                </a:solidFill>
              </a:rPr>
              <a:t>	</a:t>
            </a:r>
            <a:endParaRPr lang="uk-UA" sz="2400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886A4E-7E6D-759D-CA8B-B310379945E3}"/>
              </a:ext>
            </a:extLst>
          </p:cNvPr>
          <p:cNvSpPr txBox="1"/>
          <p:nvPr/>
        </p:nvSpPr>
        <p:spPr>
          <a:xfrm>
            <a:off x="838200" y="5699220"/>
            <a:ext cx="3192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Keyword Planner </a:t>
            </a:r>
          </a:p>
        </p:txBody>
      </p:sp>
    </p:spTree>
    <p:extLst>
      <p:ext uri="{BB962C8B-B14F-4D97-AF65-F5344CB8AC3E}">
        <p14:creationId xmlns:p14="http://schemas.microsoft.com/office/powerpoint/2010/main" val="15499980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ue and white qr code&#10;&#10;Description automatically generated">
            <a:extLst>
              <a:ext uri="{FF2B5EF4-FFF2-40B4-BE49-F238E27FC236}">
                <a16:creationId xmlns:a16="http://schemas.microsoft.com/office/drawing/2014/main" id="{3869A759-6BFB-20C9-861D-F37C82B3C0D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825273" y="1074433"/>
            <a:ext cx="2832100" cy="325120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787364-C543-978E-A080-7DBD91F56818}"/>
              </a:ext>
            </a:extLst>
          </p:cNvPr>
          <p:cNvSpPr txBox="1"/>
          <p:nvPr/>
        </p:nvSpPr>
        <p:spPr>
          <a:xfrm>
            <a:off x="3153507" y="2363692"/>
            <a:ext cx="26259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dirty="0">
                <a:solidFill>
                  <a:srgbClr val="0070C0"/>
                </a:solidFill>
              </a:rPr>
              <a:t>Дякую за увагу! </a:t>
            </a:r>
            <a:r>
              <a:rPr lang="uk-UA" sz="2400" dirty="0">
                <a:solidFill>
                  <a:srgbClr val="0070C0"/>
                </a:solidFill>
                <a:sym typeface="Wingdings" pitchFamily="2" charset="2"/>
              </a:rPr>
              <a:t></a:t>
            </a:r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5961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4710</TotalTime>
  <Words>994</Words>
  <Application>Microsoft Macintosh PowerPoint</Application>
  <PresentationFormat>Widescreen</PresentationFormat>
  <Paragraphs>129</Paragraphs>
  <Slides>21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 Google Ads  як інструмент виходу  на ринок Британії </vt:lpstr>
      <vt:lpstr>Оксана Тимчук </vt:lpstr>
      <vt:lpstr>PowerPoint Presentation</vt:lpstr>
      <vt:lpstr>PowerPoint Presentation</vt:lpstr>
      <vt:lpstr>Сервіси</vt:lpstr>
      <vt:lpstr>PowerPoint Presentation</vt:lpstr>
      <vt:lpstr>PowerPoint Presentation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10 перевірених порад для ефективного запуску кампанії в UK</vt:lpstr>
      <vt:lpstr>Ключові UK показники платного трафіку</vt:lpstr>
      <vt:lpstr>Розрахунок рекламного бюджету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Ads як інструмент виходу  на ринок Британії </dc:title>
  <dc:creator>Оксана Тимчук</dc:creator>
  <cp:lastModifiedBy>Оксана Тимчук</cp:lastModifiedBy>
  <cp:revision>87</cp:revision>
  <dcterms:created xsi:type="dcterms:W3CDTF">2025-05-16T15:33:11Z</dcterms:created>
  <dcterms:modified xsi:type="dcterms:W3CDTF">2025-05-20T15:33:45Z</dcterms:modified>
</cp:coreProperties>
</file>