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9" r:id="rId4"/>
    <p:sldId id="263" r:id="rId5"/>
    <p:sldId id="262" r:id="rId6"/>
    <p:sldId id="257" r:id="rId7"/>
    <p:sldId id="258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4" r:id="rId20"/>
    <p:sldId id="26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/>
    <p:restoredTop sz="94663"/>
  </p:normalViewPr>
  <p:slideViewPr>
    <p:cSldViewPr snapToGrid="0">
      <p:cViewPr varScale="1">
        <p:scale>
          <a:sx n="86" d="100"/>
          <a:sy n="86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AA80D-EAF8-D64A-8EA7-626444FE0404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D1C39-78F5-C848-82FC-5555BFC0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D1C39-78F5-C848-82FC-5555BFC034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5A37-220B-E1DE-B145-1962126CC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2ADAB-CA72-BD3A-1BC1-93A254539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10022-4211-03E8-415C-6FF9953B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714BF-31CE-FED2-7F15-5582BC54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AE33A-7CB6-FC67-3B2D-2092F474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E70C-4CE7-3C29-9409-09CA2A9F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C5EFE-B011-418C-1BB6-60A5734E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1A91C-F485-FE5F-1DB4-88E75553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424F-B2F3-F0C0-0785-DDA4D9DA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09AAE-A186-6C14-40F3-F4798C1F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E6341-F727-ED5A-AC13-749A3E8D5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BAD6-398C-30BA-9982-8C5D792D1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64E0-51D1-A231-244B-97A63D86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46380-0C3F-1E44-B95B-34A673E1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43528-7EFF-E370-B731-CD63ABD4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AE11-E307-B7E9-496B-75BC9D3F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A73FA-1AB3-0E8E-11E0-70DF2944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53C3-9C15-B075-B309-95FBFED1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1272-3042-DD5A-5140-EB79E14E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1101-27EB-3553-2B12-7CB0BC8E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B92E-71C1-4DBE-B68B-727015C0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8B0E-6DD1-98AF-9230-521BACAD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0B05E-9059-C3CB-BC36-F6AB5D13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344B3-4311-DDCC-5D5B-4FD009D6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3C5AB-2342-0E25-EE1F-6BB7B873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93E9-90E6-254E-2FA6-F92F4633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A00AF-0030-55D0-6B4A-16336DDA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530C8-009C-4BD3-DCFE-931831B30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38BF4-4777-FD20-0050-737C83CB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0C9B5-9DD8-68AB-DF84-34B1FE5C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27C32-47FA-7183-541C-1A38723F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50642-C621-F92E-ABE5-B4410177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C9DFC-4BCD-E51B-D03E-57184AAF8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09872-4372-85C4-1D1B-31143EC3C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F7B2B-16A0-E391-0A1E-DED09FFC5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C4583-82A5-2856-885C-66D6DC493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C6820-80AA-BB9C-D5F7-1B90C5B6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74582-F20C-07F1-7B95-F95C9E7C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C11A0-B7A0-C690-A8CC-40D3E7DA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4736-88B8-0234-84F2-104AD6E8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B545A-EF94-E817-24B0-B54C7AFE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4D9D7-CA79-73EA-6E27-47B1B08F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7299B-2511-F12F-EEF2-51DA5FF6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7E1DD-A18A-D45E-EA00-B8002D12A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7787C-3446-EAC6-4D5F-472A49BE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D27C6-6E5B-B317-DBBB-9341C4E1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5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4282-D92D-492C-52AB-66337DFA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5F4C6-4636-A8C6-E5CC-9AAAD1DF7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8B5CE-FC3C-E911-8CB6-E772F4D6A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49CDC-B215-E485-AFE0-DFEB2181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F05D3-175F-30C1-8813-A7FBCD313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09329-BC42-0421-8480-74E643C5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0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CE3B-85F7-D0CE-C960-EAB129C5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6D1FC-8A33-F043-7984-96E4C19DE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891A6-45B6-BA79-0488-FE1B8C846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EAC43-9E28-488F-BE34-AC25B7B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19F38-FCB2-78FC-C637-79DD69BB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F7A5D-FB93-BFD3-959C-02D23007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0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FC0AE-E0BB-7503-9FAD-6322BFCA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C91B-8DBD-88BE-A893-175241776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BEBB-A171-203F-1A97-2F1A16587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47F0E-BCD9-4348-9737-304EC726FE5B}" type="datetimeFigureOut">
              <a:rPr lang="en-US" smtClean="0"/>
              <a:t>5/20/25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6DE0C-AEAC-581C-10D3-63CAC3BDE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C58C-A140-0DF4-FD05-74326B864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A99E-3DC3-534F-9123-812DD3CAB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88D5-8916-ACE2-BE38-7B431FE75C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11569" y="1324708"/>
            <a:ext cx="8581293" cy="2104292"/>
          </a:xfrm>
        </p:spPr>
        <p:txBody>
          <a:bodyPr>
            <a:noAutofit/>
          </a:bodyPr>
          <a:lstStyle/>
          <a:p>
            <a:pPr algn="ctr"/>
            <a:br>
              <a:rPr lang="uk-UA" sz="4500" dirty="0">
                <a:solidFill>
                  <a:srgbClr val="0070C0"/>
                </a:solidFill>
                <a:effectLst/>
                <a:latin typeface="+mn-lt"/>
              </a:rPr>
            </a:br>
            <a:r>
              <a:rPr lang="en-GB" sz="4000" dirty="0">
                <a:solidFill>
                  <a:srgbClr val="0070C0"/>
                </a:solidFill>
                <a:effectLst/>
                <a:latin typeface="+mn-lt"/>
              </a:rPr>
              <a:t>Google Ads </a:t>
            </a:r>
            <a:br>
              <a:rPr lang="uk-UA" sz="4000" dirty="0">
                <a:solidFill>
                  <a:srgbClr val="0070C0"/>
                </a:solidFill>
                <a:effectLst/>
                <a:latin typeface="+mn-lt"/>
              </a:rPr>
            </a:br>
            <a:r>
              <a:rPr lang="uk-UA" sz="4000" dirty="0">
                <a:solidFill>
                  <a:srgbClr val="0070C0"/>
                </a:solidFill>
                <a:effectLst/>
                <a:latin typeface="+mn-lt"/>
              </a:rPr>
              <a:t>як інструмент виходу </a:t>
            </a:r>
            <a:br>
              <a:rPr lang="uk-UA" sz="4000" dirty="0">
                <a:solidFill>
                  <a:srgbClr val="0070C0"/>
                </a:solidFill>
                <a:effectLst/>
                <a:latin typeface="+mn-lt"/>
              </a:rPr>
            </a:br>
            <a:r>
              <a:rPr lang="uk-UA" sz="4000" dirty="0">
                <a:solidFill>
                  <a:srgbClr val="0070C0"/>
                </a:solidFill>
                <a:effectLst/>
                <a:latin typeface="+mn-lt"/>
              </a:rPr>
              <a:t>на ринок Британії</a:t>
            </a:r>
            <a:br>
              <a:rPr lang="uk-UA" sz="5500" dirty="0">
                <a:solidFill>
                  <a:srgbClr val="000000"/>
                </a:solidFill>
                <a:effectLst/>
              </a:rPr>
            </a:br>
            <a:endParaRPr lang="uk-UA" sz="5500" dirty="0"/>
          </a:p>
        </p:txBody>
      </p:sp>
      <p:pic>
        <p:nvPicPr>
          <p:cNvPr id="7" name="Picture 6" descr="A flag with a cross with Great Britain in the background&#10;&#10;Description automatically generated">
            <a:extLst>
              <a:ext uri="{FF2B5EF4-FFF2-40B4-BE49-F238E27FC236}">
                <a16:creationId xmlns:a16="http://schemas.microsoft.com/office/drawing/2014/main" id="{40B1618F-3133-84D1-E8D5-91381D678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2954093" cy="1845013"/>
          </a:xfrm>
          <a:prstGeom prst="rect">
            <a:avLst/>
          </a:prstGeom>
        </p:spPr>
      </p:pic>
      <p:pic>
        <p:nvPicPr>
          <p:cNvPr id="9" name="Picture 8" descr="A blue and yellow flag&#10;&#10;Description automatically generated">
            <a:extLst>
              <a:ext uri="{FF2B5EF4-FFF2-40B4-BE49-F238E27FC236}">
                <a16:creationId xmlns:a16="http://schemas.microsoft.com/office/drawing/2014/main" id="{237C65F3-881D-CE81-6C18-B5FD40188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534" y="3471222"/>
            <a:ext cx="2709007" cy="18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3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8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Локалізуйте текст, стиль і тон повідомлень.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0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Локалізуйте текст, стиль і тон повідомлень.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Оцінюйте конкурентне </a:t>
            </a:r>
            <a:r>
              <a:rPr lang="en-GB" sz="2000" dirty="0">
                <a:solidFill>
                  <a:srgbClr val="0070C0"/>
                </a:solidFill>
              </a:rPr>
              <a:t>UK </a:t>
            </a:r>
            <a:r>
              <a:rPr lang="uk-UA" sz="2000" dirty="0">
                <a:solidFill>
                  <a:srgbClr val="0070C0"/>
                </a:solidFill>
              </a:rPr>
              <a:t>середовище чи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конкретного регіону.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6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Локалізуйте текст, стиль і тон повідомлень.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Оцінюйте конкурентне </a:t>
            </a:r>
            <a:r>
              <a:rPr lang="en-GB" sz="2000" dirty="0">
                <a:solidFill>
                  <a:srgbClr val="0070C0"/>
                </a:solidFill>
              </a:rPr>
              <a:t>UK </a:t>
            </a:r>
            <a:r>
              <a:rPr lang="uk-UA" sz="2000" dirty="0">
                <a:solidFill>
                  <a:srgbClr val="0070C0"/>
                </a:solidFill>
              </a:rPr>
              <a:t>середовище чи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конкретного регіону.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Те, що працювало в </a:t>
            </a:r>
            <a:r>
              <a:rPr lang="en-GB" sz="2000" dirty="0">
                <a:solidFill>
                  <a:srgbClr val="0070C0"/>
                </a:solidFill>
              </a:rPr>
              <a:t>UA</a:t>
            </a:r>
            <a:r>
              <a:rPr lang="uk-UA" sz="2000" dirty="0">
                <a:solidFill>
                  <a:srgbClr val="0070C0"/>
                </a:solidFill>
              </a:rPr>
              <a:t>, може не спрацювати в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97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Локалізуйте текст, стиль і тон повідомлень.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Оцінюйте конкурентне </a:t>
            </a:r>
            <a:r>
              <a:rPr lang="en-GB" sz="2000" dirty="0">
                <a:solidFill>
                  <a:srgbClr val="0070C0"/>
                </a:solidFill>
              </a:rPr>
              <a:t>UK </a:t>
            </a:r>
            <a:r>
              <a:rPr lang="uk-UA" sz="2000" dirty="0">
                <a:solidFill>
                  <a:srgbClr val="0070C0"/>
                </a:solidFill>
              </a:rPr>
              <a:t>середовище чи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конкретного регіону.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Те, що працювало в </a:t>
            </a:r>
            <a:r>
              <a:rPr lang="en-GB" sz="2000" dirty="0">
                <a:solidFill>
                  <a:srgbClr val="0070C0"/>
                </a:solidFill>
              </a:rPr>
              <a:t>UA</a:t>
            </a:r>
            <a:r>
              <a:rPr lang="uk-UA" sz="2000" dirty="0">
                <a:solidFill>
                  <a:srgbClr val="0070C0"/>
                </a:solidFill>
              </a:rPr>
              <a:t>, може не спрацювати в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Подбайте про довіру з перших секунд.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Локалізуйте текст, стиль і тон повідомлень.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Оцінюйте конкурентне </a:t>
            </a:r>
            <a:r>
              <a:rPr lang="en-GB" sz="2000" dirty="0">
                <a:solidFill>
                  <a:srgbClr val="0070C0"/>
                </a:solidFill>
              </a:rPr>
              <a:t>UK </a:t>
            </a:r>
            <a:r>
              <a:rPr lang="uk-UA" sz="2000" dirty="0">
                <a:solidFill>
                  <a:srgbClr val="0070C0"/>
                </a:solidFill>
              </a:rPr>
              <a:t>середовище чи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конкретного регіону.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Те, що працювало в </a:t>
            </a:r>
            <a:r>
              <a:rPr lang="en-GB" sz="2000" dirty="0">
                <a:solidFill>
                  <a:srgbClr val="0070C0"/>
                </a:solidFill>
              </a:rPr>
              <a:t>UA</a:t>
            </a:r>
            <a:r>
              <a:rPr lang="uk-UA" sz="2000" dirty="0">
                <a:solidFill>
                  <a:srgbClr val="0070C0"/>
                </a:solidFill>
              </a:rPr>
              <a:t>, може не спрацювати в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Подбайте про довіру з перших секунд.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Перевірте сайт на відповідність очікуванням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 користувачів.</a:t>
            </a:r>
          </a:p>
        </p:txBody>
      </p:sp>
    </p:spTree>
    <p:extLst>
      <p:ext uri="{BB962C8B-B14F-4D97-AF65-F5344CB8AC3E}">
        <p14:creationId xmlns:p14="http://schemas.microsoft.com/office/powerpoint/2010/main" val="73669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Локалізуйте текст, стиль і тон повідомлень.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Оцінюйте конкурентне </a:t>
            </a:r>
            <a:r>
              <a:rPr lang="en-GB" sz="2000" dirty="0">
                <a:solidFill>
                  <a:srgbClr val="0070C0"/>
                </a:solidFill>
              </a:rPr>
              <a:t>UK </a:t>
            </a:r>
            <a:r>
              <a:rPr lang="uk-UA" sz="2000" dirty="0">
                <a:solidFill>
                  <a:srgbClr val="0070C0"/>
                </a:solidFill>
              </a:rPr>
              <a:t>середовище чи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конкретного регіону.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Те, що працювало в </a:t>
            </a:r>
            <a:r>
              <a:rPr lang="en-GB" sz="2000" dirty="0">
                <a:solidFill>
                  <a:srgbClr val="0070C0"/>
                </a:solidFill>
              </a:rPr>
              <a:t>UA</a:t>
            </a:r>
            <a:r>
              <a:rPr lang="uk-UA" sz="2000" dirty="0">
                <a:solidFill>
                  <a:srgbClr val="0070C0"/>
                </a:solidFill>
              </a:rPr>
              <a:t>, може не спрацювати в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Подбайте про довіру з перших секунд.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Перевірте сайт на відповідність очікуванням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 користувачів.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Збирайте аналітику.</a:t>
            </a:r>
          </a:p>
        </p:txBody>
      </p:sp>
    </p:spTree>
    <p:extLst>
      <p:ext uri="{BB962C8B-B14F-4D97-AF65-F5344CB8AC3E}">
        <p14:creationId xmlns:p14="http://schemas.microsoft.com/office/powerpoint/2010/main" val="259867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Починайте з гіпотез і тестів, а не з масового запуску.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На Вашу пропозицію має бути реальний попит.</a:t>
            </a:r>
            <a:endParaRPr lang="en-GB" sz="2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Локалізуйте текст, стиль і тон повідомлень.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Оцінюйте конкурентне </a:t>
            </a:r>
            <a:r>
              <a:rPr lang="en-GB" sz="2000" dirty="0">
                <a:solidFill>
                  <a:srgbClr val="0070C0"/>
                </a:solidFill>
              </a:rPr>
              <a:t>UK </a:t>
            </a:r>
            <a:r>
              <a:rPr lang="uk-UA" sz="2000" dirty="0">
                <a:solidFill>
                  <a:srgbClr val="0070C0"/>
                </a:solidFill>
              </a:rPr>
              <a:t>середовище чи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uk-UA" sz="2000" dirty="0">
                <a:solidFill>
                  <a:srgbClr val="0070C0"/>
                </a:solidFill>
              </a:rPr>
              <a:t>конкретного регіону.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Те, що працювало в </a:t>
            </a:r>
            <a:r>
              <a:rPr lang="en-GB" sz="2000" dirty="0">
                <a:solidFill>
                  <a:srgbClr val="0070C0"/>
                </a:solidFill>
              </a:rPr>
              <a:t>UA</a:t>
            </a:r>
            <a:r>
              <a:rPr lang="uk-UA" sz="2000" dirty="0">
                <a:solidFill>
                  <a:srgbClr val="0070C0"/>
                </a:solidFill>
              </a:rPr>
              <a:t>, може не спрацювати в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Подбайте про довіру з перших секунд.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Перевірте сайт на відповідність очікуванням </a:t>
            </a:r>
            <a:r>
              <a:rPr lang="en-GB" sz="2000" dirty="0">
                <a:solidFill>
                  <a:srgbClr val="0070C0"/>
                </a:solidFill>
              </a:rPr>
              <a:t>UK</a:t>
            </a:r>
            <a:r>
              <a:rPr lang="uk-UA" sz="2000" dirty="0">
                <a:solidFill>
                  <a:srgbClr val="0070C0"/>
                </a:solidFill>
              </a:rPr>
              <a:t> користувачів.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Збирайте аналітику.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Термін прийняття рішення значно довший.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1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F3060-896F-73B5-17F0-648CB1E9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uk-UA" sz="3600" dirty="0">
                <a:solidFill>
                  <a:srgbClr val="0070C0"/>
                </a:solidFill>
                <a:latin typeface="+mn-lt"/>
              </a:rPr>
              <a:t>Ключові</a:t>
            </a:r>
            <a:r>
              <a:rPr lang="en-GB" sz="3600" dirty="0">
                <a:solidFill>
                  <a:srgbClr val="0070C0"/>
                </a:solidFill>
                <a:latin typeface="+mn-lt"/>
              </a:rPr>
              <a:t> UK</a:t>
            </a:r>
            <a:r>
              <a:rPr lang="uk-UA" sz="3600" dirty="0">
                <a:solidFill>
                  <a:srgbClr val="0070C0"/>
                </a:solidFill>
                <a:latin typeface="+mn-lt"/>
              </a:rPr>
              <a:t> показники платного трафіку</a:t>
            </a:r>
            <a:endParaRPr lang="en-US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93674-FBDE-D65B-CB94-2ECE74D08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192215"/>
            <a:ext cx="5334197" cy="3602387"/>
          </a:xfrm>
        </p:spPr>
        <p:txBody>
          <a:bodyPr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70C0"/>
                </a:solidFill>
                <a:cs typeface="Calibri" panose="020F0502020204030204" pitchFamily="34" charset="0"/>
              </a:rPr>
              <a:t>CPC </a:t>
            </a: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– 0.5 до 5 фунтів стерлінгів</a:t>
            </a:r>
            <a:endParaRPr lang="uk-UA" sz="2400" b="0" dirty="0">
              <a:solidFill>
                <a:srgbClr val="0070C0"/>
              </a:solidFill>
              <a:effectLst/>
              <a:cs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70C0"/>
                </a:solidFill>
                <a:cs typeface="Calibri" panose="020F0502020204030204" pitchFamily="34" charset="0"/>
              </a:rPr>
              <a:t>CR </a:t>
            </a: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– 3.75%</a:t>
            </a:r>
            <a:endParaRPr lang="uk-UA" sz="2400" b="0" dirty="0">
              <a:solidFill>
                <a:srgbClr val="0070C0"/>
              </a:solidFill>
              <a:effectLst/>
              <a:cs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70C0"/>
                </a:solidFill>
                <a:cs typeface="Calibri" panose="020F0502020204030204" pitchFamily="34" charset="0"/>
              </a:rPr>
              <a:t>E-commerce </a:t>
            </a: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– 2.81%</a:t>
            </a:r>
            <a:endParaRPr lang="uk-UA" sz="2400" b="0" dirty="0">
              <a:solidFill>
                <a:srgbClr val="0070C0"/>
              </a:solidFill>
              <a:effectLst/>
              <a:cs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0070C0"/>
                </a:solidFill>
                <a:cs typeface="Calibri" panose="020F0502020204030204" pitchFamily="34" charset="0"/>
              </a:rPr>
              <a:t>З</a:t>
            </a: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найомства/персональний бренд – 9%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uk-UA" sz="2000" b="0" dirty="0">
              <a:solidFill>
                <a:srgbClr val="0070C0"/>
              </a:solidFill>
              <a:effectLst/>
              <a:cs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uk-UA" sz="2000" b="0" dirty="0">
                <a:solidFill>
                  <a:srgbClr val="0070C0"/>
                </a:solidFill>
                <a:effectLst/>
              </a:rPr>
            </a:br>
            <a:r>
              <a:rPr lang="uk-UA" sz="2000" b="0" dirty="0">
                <a:solidFill>
                  <a:srgbClr val="0070C0"/>
                </a:solidFill>
                <a:effectLst/>
              </a:rPr>
              <a:t>*</a:t>
            </a:r>
            <a:r>
              <a:rPr lang="en-GB" sz="2000" b="0" dirty="0">
                <a:solidFill>
                  <a:srgbClr val="0070C0"/>
                </a:solidFill>
                <a:effectLst/>
              </a:rPr>
              <a:t>Statcounter </a:t>
            </a:r>
            <a:r>
              <a:rPr lang="uk-UA" sz="2000" dirty="0">
                <a:solidFill>
                  <a:srgbClr val="0070C0"/>
                </a:solidFill>
              </a:rPr>
              <a:t>квітень</a:t>
            </a:r>
            <a:r>
              <a:rPr lang="en-GB" sz="2000" b="0" dirty="0">
                <a:solidFill>
                  <a:srgbClr val="0070C0"/>
                </a:solidFill>
                <a:effectLst/>
              </a:rPr>
              <a:t> 2025</a:t>
            </a:r>
            <a:endParaRPr lang="uk-UA" sz="2000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pic>
        <p:nvPicPr>
          <p:cNvPr id="7" name="Picture 6" descr="A bridge over water with a bridge and a city in the background&#10;&#10;Description automatically generated">
            <a:extLst>
              <a:ext uri="{FF2B5EF4-FFF2-40B4-BE49-F238E27FC236}">
                <a16:creationId xmlns:a16="http://schemas.microsoft.com/office/drawing/2014/main" id="{ED7828CD-E116-FF2C-835E-0DDCE3A2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78" r="10505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21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7D68F-D308-C9F5-E031-116EA43E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741" y="1674738"/>
            <a:ext cx="3528643" cy="911074"/>
          </a:xfrm>
        </p:spPr>
        <p:txBody>
          <a:bodyPr anchor="ctr">
            <a:normAutofit fontScale="90000"/>
          </a:bodyPr>
          <a:lstStyle/>
          <a:p>
            <a:r>
              <a:rPr lang="uk-UA" sz="4000" dirty="0">
                <a:solidFill>
                  <a:srgbClr val="0070C0"/>
                </a:solidFill>
                <a:latin typeface="+mn-lt"/>
              </a:rPr>
              <a:t>Оксана Тимчук</a:t>
            </a:r>
            <a:br>
              <a:rPr lang="uk-UA" sz="4000" dirty="0">
                <a:solidFill>
                  <a:srgbClr val="0070C0"/>
                </a:solidFill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6EF4-20EB-207E-F1E6-51EDF568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239108"/>
            <a:ext cx="7022124" cy="21453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rgbClr val="0070C0"/>
                </a:solidFill>
              </a:rPr>
              <a:t>11 років досвіду просування в </a:t>
            </a:r>
            <a:r>
              <a:rPr lang="en-GB" sz="2000" dirty="0">
                <a:solidFill>
                  <a:srgbClr val="0070C0"/>
                </a:solidFill>
              </a:rPr>
              <a:t>Google Ads</a:t>
            </a:r>
            <a:r>
              <a:rPr lang="uk-UA" sz="2000" dirty="0">
                <a:solidFill>
                  <a:srgbClr val="0070C0"/>
                </a:solidFill>
              </a:rPr>
              <a:t> на міжнародних ринках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17 </a:t>
            </a:r>
            <a:r>
              <a:rPr lang="uk-UA" sz="2000" dirty="0">
                <a:solidFill>
                  <a:srgbClr val="0070C0"/>
                </a:solidFill>
              </a:rPr>
              <a:t>років у </a:t>
            </a:r>
            <a:r>
              <a:rPr lang="en-GB" sz="2000" dirty="0">
                <a:solidFill>
                  <a:srgbClr val="0070C0"/>
                </a:solidFill>
              </a:rPr>
              <a:t>Digital Marketing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70C0"/>
                </a:solidFill>
              </a:rPr>
              <a:t>У 2015 єдина представниця з України на міжнародній конференції в штаб-квартирі Google у Дубліні</a:t>
            </a:r>
          </a:p>
        </p:txBody>
      </p:sp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77260FC0-D443-D5C0-BC63-96D33D4E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846" y="919970"/>
            <a:ext cx="3784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28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753A-C9D2-6052-4B6C-23F639A8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0070C0"/>
                </a:solidFill>
                <a:latin typeface="+mn-lt"/>
              </a:rPr>
              <a:t>Розрахунок рекламного бюджету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5624-CE6A-9B67-40EC-05EF9EA3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4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1️⃣	Оберіть товар/послугу			</a:t>
            </a:r>
            <a:r>
              <a:rPr lang="en-GB" sz="2200" dirty="0">
                <a:solidFill>
                  <a:srgbClr val="0070C0"/>
                </a:solidFill>
              </a:rPr>
              <a:t>CV writing service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2️⃣ 	Визначте мету реклами		</a:t>
            </a:r>
            <a:r>
              <a:rPr lang="en-GB" sz="2200" dirty="0">
                <a:solidFill>
                  <a:srgbClr val="0070C0"/>
                </a:solidFill>
              </a:rPr>
              <a:t>20 </a:t>
            </a:r>
            <a:r>
              <a:rPr lang="uk-UA" sz="2200" dirty="0">
                <a:solidFill>
                  <a:srgbClr val="0070C0"/>
                </a:solidFill>
              </a:rPr>
              <a:t>Заявок 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3️⃣	Вкажіть геотаргетинг			Лондон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4️⃣	Знайдіть ключові слова та CPC	 	£1.5 за клік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5️⃣	Оцініть кількість кліків			533 кліків </a:t>
            </a:r>
            <a:r>
              <a:rPr lang="uk-UA" sz="1800" dirty="0">
                <a:solidFill>
                  <a:srgbClr val="0070C0"/>
                </a:solidFill>
              </a:rPr>
              <a:t>(20 ÷ 0.0375 = 533 кліки)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6️⃣	Розрахуйте бюджет			533 * £1.5 = £800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7️⃣	Визначте тривалість кампанії		30 днів</a:t>
            </a:r>
          </a:p>
          <a:p>
            <a:pPr marL="0" indent="0">
              <a:buNone/>
            </a:pPr>
            <a:r>
              <a:rPr lang="uk-UA" sz="2200" dirty="0">
                <a:solidFill>
                  <a:srgbClr val="0070C0"/>
                </a:solidFill>
              </a:rPr>
              <a:t>8️⃣	Розрахуйте денний бюджет		£800 / 30 </a:t>
            </a:r>
            <a:r>
              <a:rPr lang="uk-UA" sz="20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–</a:t>
            </a:r>
            <a:r>
              <a:rPr lang="uk-UA" sz="2200" dirty="0">
                <a:solidFill>
                  <a:srgbClr val="0070C0"/>
                </a:solidFill>
              </a:rPr>
              <a:t> </a:t>
            </a:r>
            <a:r>
              <a:rPr lang="en-GB" sz="2200" dirty="0">
                <a:solidFill>
                  <a:srgbClr val="0070C0"/>
                </a:solidFill>
              </a:rPr>
              <a:t>≈</a:t>
            </a:r>
            <a:r>
              <a:rPr lang="uk-UA" sz="2200" dirty="0">
                <a:solidFill>
                  <a:srgbClr val="0070C0"/>
                </a:solidFill>
              </a:rPr>
              <a:t>£27/день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</a:rPr>
              <a:t>9️⃣</a:t>
            </a:r>
            <a:r>
              <a:rPr lang="uk-UA" sz="2200" dirty="0">
                <a:solidFill>
                  <a:srgbClr val="0070C0"/>
                </a:solidFill>
              </a:rPr>
              <a:t>	Визначити вартість заявки </a:t>
            </a:r>
            <a:r>
              <a:rPr lang="en-GB" sz="2200" dirty="0">
                <a:solidFill>
                  <a:srgbClr val="0070C0"/>
                </a:solidFill>
              </a:rPr>
              <a:t>		</a:t>
            </a:r>
            <a:r>
              <a:rPr lang="uk-UA" sz="2200" dirty="0">
                <a:solidFill>
                  <a:srgbClr val="0070C0"/>
                </a:solidFill>
              </a:rPr>
              <a:t>£40</a:t>
            </a:r>
            <a:r>
              <a:rPr lang="en-GB" sz="2200" dirty="0">
                <a:solidFill>
                  <a:srgbClr val="0070C0"/>
                </a:solidFill>
              </a:rPr>
              <a:t>	</a:t>
            </a:r>
            <a:r>
              <a:rPr lang="en-GB" sz="2400" dirty="0">
                <a:solidFill>
                  <a:srgbClr val="0070C0"/>
                </a:solidFill>
              </a:rPr>
              <a:t>	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86A4E-7E6D-759D-CA8B-B310379945E3}"/>
              </a:ext>
            </a:extLst>
          </p:cNvPr>
          <p:cNvSpPr txBox="1"/>
          <p:nvPr/>
        </p:nvSpPr>
        <p:spPr>
          <a:xfrm>
            <a:off x="838200" y="5699220"/>
            <a:ext cx="319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Keyword Planner </a:t>
            </a:r>
          </a:p>
        </p:txBody>
      </p:sp>
    </p:spTree>
    <p:extLst>
      <p:ext uri="{BB962C8B-B14F-4D97-AF65-F5344CB8AC3E}">
        <p14:creationId xmlns:p14="http://schemas.microsoft.com/office/powerpoint/2010/main" val="154999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qr code&#10;&#10;Description automatically generated">
            <a:extLst>
              <a:ext uri="{FF2B5EF4-FFF2-40B4-BE49-F238E27FC236}">
                <a16:creationId xmlns:a16="http://schemas.microsoft.com/office/drawing/2014/main" id="{3869A759-6BFB-20C9-861D-F37C82B3C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273" y="1074433"/>
            <a:ext cx="2832100" cy="3251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87364-C543-978E-A080-7DBD91F56818}"/>
              </a:ext>
            </a:extLst>
          </p:cNvPr>
          <p:cNvSpPr txBox="1"/>
          <p:nvPr/>
        </p:nvSpPr>
        <p:spPr>
          <a:xfrm>
            <a:off x="3153507" y="2363692"/>
            <a:ext cx="262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</a:rPr>
              <a:t>Дякую за увагу! </a:t>
            </a:r>
            <a:r>
              <a:rPr lang="uk-UA" sz="2400" dirty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9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2B9C-DA08-B3DB-8CB7-DD7030E2B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i="0" dirty="0">
                <a:solidFill>
                  <a:srgbClr val="0070C0"/>
                </a:solidFill>
                <a:effectLst/>
              </a:rPr>
              <a:t>Google Ads і його можливості</a:t>
            </a:r>
          </a:p>
          <a:p>
            <a:r>
              <a:rPr lang="uk-UA" dirty="0">
                <a:solidFill>
                  <a:srgbClr val="0070C0"/>
                </a:solidFill>
              </a:rPr>
              <a:t>Частка пошукових запитів</a:t>
            </a:r>
            <a:r>
              <a:rPr lang="uk-UA" sz="2800" i="0" dirty="0">
                <a:solidFill>
                  <a:srgbClr val="0070C0"/>
                </a:solidFill>
                <a:effectLst/>
              </a:rPr>
              <a:t> на </a:t>
            </a:r>
            <a:r>
              <a:rPr lang="en-GB" sz="2800" i="0" dirty="0">
                <a:solidFill>
                  <a:srgbClr val="0070C0"/>
                </a:solidFill>
                <a:effectLst/>
              </a:rPr>
              <a:t>UK </a:t>
            </a:r>
            <a:r>
              <a:rPr lang="uk-UA" sz="2800" i="0" dirty="0">
                <a:solidFill>
                  <a:srgbClr val="0070C0"/>
                </a:solidFill>
                <a:effectLst/>
              </a:rPr>
              <a:t>ринку</a:t>
            </a:r>
          </a:p>
          <a:p>
            <a:r>
              <a:rPr lang="uk-UA" sz="28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</a:t>
            </a:r>
            <a:r>
              <a:rPr lang="en-GB" sz="2800" dirty="0">
                <a:solidFill>
                  <a:srgbClr val="0070C0"/>
                </a:solidFill>
                <a:latin typeface="+mn-lt"/>
              </a:rPr>
              <a:t>Google Ads</a:t>
            </a:r>
            <a:endParaRPr lang="uk-UA" sz="2800" dirty="0">
              <a:solidFill>
                <a:srgbClr val="0070C0"/>
              </a:solidFill>
              <a:latin typeface="+mn-lt"/>
            </a:endParaRPr>
          </a:p>
          <a:p>
            <a:r>
              <a:rPr lang="uk-UA" sz="2800" dirty="0">
                <a:solidFill>
                  <a:srgbClr val="0070C0"/>
                </a:solidFill>
                <a:latin typeface="+mn-lt"/>
              </a:rPr>
              <a:t>Схема розрахунку рекламного бюджету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4528B-B7C9-EBD6-764E-7A8CFC75C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76"/>
            <a:ext cx="10515600" cy="48170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i="0" dirty="0">
                <a:solidFill>
                  <a:srgbClr val="0070C0"/>
                </a:solidFill>
                <a:effectLst/>
              </a:rPr>
              <a:t>Google Ads </a:t>
            </a:r>
            <a:r>
              <a:rPr lang="uk-UA" sz="2400" b="0" i="0" dirty="0">
                <a:solidFill>
                  <a:srgbClr val="0070C0"/>
                </a:solidFill>
                <a:effectLst/>
              </a:rPr>
              <a:t>– рекламна платформа Google. За допомогою Google Ads ви можете створювати оголошення й показувати їх у потрібний момент людям, які цікавляться вашими товарами та послугами. </a:t>
            </a:r>
          </a:p>
          <a:p>
            <a:pPr marL="0" indent="0" algn="just">
              <a:buNone/>
            </a:pPr>
            <a:endParaRPr lang="uk-UA" sz="200" b="0" i="0" dirty="0">
              <a:solidFill>
                <a:srgbClr val="0070C0"/>
              </a:solidFill>
              <a:effectLst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rgbClr val="0070C0"/>
                </a:solidFill>
              </a:rPr>
              <a:t>Google Ads працює за принципом аукціону. Кожного разу, коли користувач вводить пошуковий запит, система запускає аукціон, щоб визначити, які оголошення показати, в якому порядку та чи показувати їх взагалі. Результат залежить від ставки, якості оголошення й релевантності.</a:t>
            </a:r>
          </a:p>
          <a:p>
            <a:pPr marL="0" indent="0" algn="just">
              <a:buNone/>
            </a:pPr>
            <a:endParaRPr lang="uk-UA" sz="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rgbClr val="0070C0"/>
                </a:solidFill>
              </a:rPr>
              <a:t>Рекламодавці платять за кліки, покази, перегляди відео або інші дії.</a:t>
            </a:r>
          </a:p>
        </p:txBody>
      </p:sp>
    </p:spTree>
    <p:extLst>
      <p:ext uri="{BB962C8B-B14F-4D97-AF65-F5344CB8AC3E}">
        <p14:creationId xmlns:p14="http://schemas.microsoft.com/office/powerpoint/2010/main" val="409681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7DC7-5ED4-A1AC-E43C-962A79B9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</a:rPr>
              <a:t>Сервіси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32E8C-7508-B57C-C8C7-34DA9067D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en-GB" sz="2400" dirty="0"/>
              <a:t>🔍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0070C0"/>
                </a:solidFill>
              </a:rPr>
              <a:t>Пошук </a:t>
            </a:r>
            <a:r>
              <a:rPr lang="en-GB" sz="2400" dirty="0">
                <a:solidFill>
                  <a:srgbClr val="0070C0"/>
                </a:solidFill>
              </a:rPr>
              <a:t>Google</a:t>
            </a:r>
            <a:endParaRPr lang="uk-UA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/>
              <a:t>🛒</a:t>
            </a:r>
            <a:r>
              <a:rPr lang="uk-UA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Google Shopping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70C0"/>
                </a:solidFill>
              </a:rPr>
              <a:t>🖼️ </a:t>
            </a:r>
            <a:r>
              <a:rPr lang="en-GB" sz="2400" dirty="0">
                <a:solidFill>
                  <a:srgbClr val="0070C0"/>
                </a:solidFill>
              </a:rPr>
              <a:t>Display Network</a:t>
            </a:r>
            <a:endParaRPr lang="uk-UA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/>
              <a:t>🗺️ </a:t>
            </a:r>
            <a:r>
              <a:rPr lang="en-GB" sz="2400" dirty="0">
                <a:solidFill>
                  <a:srgbClr val="0070C0"/>
                </a:solidFill>
              </a:rPr>
              <a:t>Google Maps</a:t>
            </a:r>
            <a:endParaRPr lang="uk-UA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/>
              <a:t>▶️</a:t>
            </a:r>
            <a:r>
              <a:rPr lang="uk-UA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YouTube</a:t>
            </a:r>
            <a:endParaRPr lang="uk-UA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/>
              <a:t>📧</a:t>
            </a:r>
            <a:r>
              <a:rPr lang="uk-UA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Gmail</a:t>
            </a:r>
            <a:endParaRPr lang="uk-UA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/>
              <a:t>📱</a:t>
            </a:r>
            <a:r>
              <a:rPr lang="uk-UA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Google Play Store</a:t>
            </a:r>
          </a:p>
          <a:p>
            <a:endParaRPr lang="en-US" dirty="0"/>
          </a:p>
        </p:txBody>
      </p:sp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75861B46-C74C-F147-AB36-2FB2BA6F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809" y="1825625"/>
            <a:ext cx="7080007" cy="37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6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81913-DF7F-20D7-3FFC-BE931E2E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9711"/>
            <a:ext cx="3932427" cy="444810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0" i="0" dirty="0">
                <a:solidFill>
                  <a:srgbClr val="0070C0"/>
                </a:solidFill>
                <a:effectLst/>
              </a:rPr>
              <a:t>Кількість пошукових запитів </a:t>
            </a:r>
            <a:r>
              <a:rPr lang="en-GB" sz="2400" b="0" i="0" dirty="0">
                <a:solidFill>
                  <a:srgbClr val="0070C0"/>
                </a:solidFill>
                <a:effectLst/>
              </a:rPr>
              <a:t>Google </a:t>
            </a:r>
            <a:r>
              <a:rPr lang="uk-UA" sz="2400" b="0" i="0" dirty="0">
                <a:solidFill>
                  <a:srgbClr val="0070C0"/>
                </a:solidFill>
                <a:effectLst/>
              </a:rPr>
              <a:t>у 2025 році</a:t>
            </a:r>
          </a:p>
          <a:p>
            <a:pPr marL="0" indent="0" algn="just">
              <a:buNone/>
            </a:pPr>
            <a:endParaRPr lang="uk-UA" sz="1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uk-UA" sz="2000" b="0" i="0" dirty="0">
                <a:solidFill>
                  <a:srgbClr val="0070C0"/>
                </a:solidFill>
                <a:effectLst/>
              </a:rPr>
              <a:t>За секунду: 158 500</a:t>
            </a:r>
          </a:p>
          <a:p>
            <a:pPr marL="0" indent="0" algn="just">
              <a:buNone/>
            </a:pPr>
            <a:r>
              <a:rPr lang="uk-UA" sz="2000" b="0" i="0" dirty="0">
                <a:solidFill>
                  <a:srgbClr val="0070C0"/>
                </a:solidFill>
                <a:effectLst/>
              </a:rPr>
              <a:t>За хвилину: 9.51 мільйона</a:t>
            </a:r>
          </a:p>
          <a:p>
            <a:pPr marL="0" indent="0" algn="just">
              <a:buNone/>
            </a:pPr>
            <a:r>
              <a:rPr lang="uk-UA" sz="2000" b="0" i="0" dirty="0">
                <a:solidFill>
                  <a:srgbClr val="0070C0"/>
                </a:solidFill>
                <a:effectLst/>
              </a:rPr>
              <a:t>За годину: 570.8 мільйона</a:t>
            </a:r>
          </a:p>
          <a:p>
            <a:pPr marL="0" indent="0" algn="just">
              <a:buNone/>
            </a:pPr>
            <a:r>
              <a:rPr lang="uk-UA" sz="2000" b="0" i="0" dirty="0">
                <a:solidFill>
                  <a:srgbClr val="0070C0"/>
                </a:solidFill>
                <a:effectLst/>
              </a:rPr>
              <a:t>За день: 14 мільярдів</a:t>
            </a:r>
          </a:p>
          <a:p>
            <a:pPr marL="0" indent="0" algn="just">
              <a:buNone/>
            </a:pPr>
            <a:r>
              <a:rPr lang="uk-UA" sz="2000" b="0" i="0" dirty="0">
                <a:solidFill>
                  <a:srgbClr val="0070C0"/>
                </a:solidFill>
                <a:effectLst/>
              </a:rPr>
              <a:t>За місяць: 13.7 мільярда</a:t>
            </a:r>
          </a:p>
          <a:p>
            <a:pPr marL="0" indent="0" algn="just">
              <a:buNone/>
            </a:pPr>
            <a:r>
              <a:rPr lang="uk-UA" sz="2000" b="0" i="0" dirty="0">
                <a:solidFill>
                  <a:srgbClr val="0070C0"/>
                </a:solidFill>
                <a:effectLst/>
              </a:rPr>
              <a:t>За рік: понад 5 трильйонів</a:t>
            </a:r>
          </a:p>
          <a:p>
            <a:pPr marL="0" indent="0" algn="just">
              <a:buNone/>
            </a:pPr>
            <a:endParaRPr lang="uk-UA" sz="2000" b="0" i="0" dirty="0">
              <a:solidFill>
                <a:srgbClr val="0070C0"/>
              </a:solidFill>
              <a:effectLst/>
            </a:endParaRPr>
          </a:p>
          <a:p>
            <a:pPr marL="0" indent="0" algn="just">
              <a:buNone/>
            </a:pPr>
            <a:r>
              <a:rPr lang="en-GB" sz="2000" b="0" i="0" dirty="0">
                <a:solidFill>
                  <a:srgbClr val="0070C0"/>
                </a:solidFill>
                <a:effectLst/>
              </a:rPr>
              <a:t>Google </a:t>
            </a:r>
            <a:r>
              <a:rPr lang="uk-UA" sz="2000" b="0" i="0" dirty="0">
                <a:solidFill>
                  <a:srgbClr val="0070C0"/>
                </a:solidFill>
                <a:effectLst/>
              </a:rPr>
              <a:t>домінує на ринку пошукових систем з часткою 90,14%./</a:t>
            </a:r>
            <a:r>
              <a:rPr lang="uk-UA" sz="1400" b="0" i="0" dirty="0">
                <a:solidFill>
                  <a:srgbClr val="0070C0"/>
                </a:solidFill>
                <a:effectLst/>
              </a:rPr>
              <a:t>07.03.2025</a:t>
            </a:r>
            <a:endParaRPr lang="uk-UA" sz="1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uk-UA" sz="2400" b="0" i="0" dirty="0">
              <a:solidFill>
                <a:srgbClr val="0070C0"/>
              </a:solidFill>
              <a:effectLst/>
            </a:endParaRPr>
          </a:p>
          <a:p>
            <a:endParaRPr lang="uk-UA" sz="1900" dirty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8" name="Picture 7" descr="A graph with blue and green bars&#10;&#10;Description automatically generated">
            <a:extLst>
              <a:ext uri="{FF2B5EF4-FFF2-40B4-BE49-F238E27FC236}">
                <a16:creationId xmlns:a16="http://schemas.microsoft.com/office/drawing/2014/main" id="{6D027208-5861-3599-D0F5-09747125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755" y="909712"/>
            <a:ext cx="6700665" cy="43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BDB6-757A-AE25-39B5-B938E1E9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148862"/>
            <a:ext cx="5779677" cy="5091217"/>
          </a:xfrm>
        </p:spPr>
        <p:txBody>
          <a:bodyPr anchor="ctr"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Частка ринку </a:t>
            </a:r>
            <a:r>
              <a:rPr lang="en-GB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UK </a:t>
            </a: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пошуку </a:t>
            </a:r>
            <a:r>
              <a:rPr lang="uk-UA" sz="2400" dirty="0">
                <a:solidFill>
                  <a:srgbClr val="0070C0"/>
                </a:solidFill>
                <a:cs typeface="Calibri" panose="020F0502020204030204" pitchFamily="34" charset="0"/>
              </a:rPr>
              <a:t>у </a:t>
            </a: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березні 2025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uk-UA" sz="200" b="0" i="0" u="none" strike="noStrike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0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uk-UA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Google - 93.37%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Bing - 4.14%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Yahoo - 1.34%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DuckDuckGo - 0.68%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ChatGPT - 0.22%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uk-UA" sz="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400" b="0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Великобританія генерує 4% глобального пошукового трафіку</a:t>
            </a:r>
            <a:endParaRPr lang="uk-UA" sz="2400" b="0" dirty="0">
              <a:solidFill>
                <a:srgbClr val="0070C0"/>
              </a:solidFill>
              <a:effectLst/>
              <a:cs typeface="Calibri" panose="020F050202020403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clock tower in Big Ben&#10;&#10;Description automatically generated">
            <a:extLst>
              <a:ext uri="{FF2B5EF4-FFF2-40B4-BE49-F238E27FC236}">
                <a16:creationId xmlns:a16="http://schemas.microsoft.com/office/drawing/2014/main" id="{19773CF8-B723-8820-BD94-B5D6D5A0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73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262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1B2-2EA4-0657-C43B-6B9DF664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418"/>
            <a:ext cx="10515600" cy="7368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rgbClr val="0070C0"/>
                </a:solidFill>
                <a:latin typeface="+mn-lt"/>
              </a:rPr>
              <a:t>10 перевірених порад для ефективного запуску кампанії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+mn-lt"/>
              </a:rPr>
              <a:t>в </a:t>
            </a:r>
            <a:r>
              <a:rPr lang="en-GB" sz="3200" dirty="0">
                <a:solidFill>
                  <a:srgbClr val="0070C0"/>
                </a:solidFill>
                <a:latin typeface="+mn-lt"/>
              </a:rPr>
              <a:t>UK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4E56-CAE7-1AC2-D8EA-1EE99F16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7579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2000" dirty="0">
                <a:solidFill>
                  <a:srgbClr val="0070C0"/>
                </a:solidFill>
              </a:rPr>
              <a:t>Вхід на ринок з конкретною нішею.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2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994</Words>
  <Application>Microsoft Macintosh PowerPoint</Application>
  <PresentationFormat>Widescreen</PresentationFormat>
  <Paragraphs>129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 Google Ads  як інструмент виходу  на ринок Британії </vt:lpstr>
      <vt:lpstr>Оксана Тимчук </vt:lpstr>
      <vt:lpstr>PowerPoint Presentation</vt:lpstr>
      <vt:lpstr>PowerPoint Presentation</vt:lpstr>
      <vt:lpstr>Сервіси</vt:lpstr>
      <vt:lpstr>PowerPoint Presentation</vt:lpstr>
      <vt:lpstr>PowerPoint Presentation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10 перевірених порад для ефективного запуску кампанії в UK</vt:lpstr>
      <vt:lpstr>Ключові UK показники платного трафіку</vt:lpstr>
      <vt:lpstr>Розрахунок рекламного бюджету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Ads як інструмент виходу  на ринок Британії </dc:title>
  <dc:creator>Оксана Тимчук</dc:creator>
  <cp:lastModifiedBy>Оксана Тимчук</cp:lastModifiedBy>
  <cp:revision>87</cp:revision>
  <dcterms:created xsi:type="dcterms:W3CDTF">2025-05-16T15:33:11Z</dcterms:created>
  <dcterms:modified xsi:type="dcterms:W3CDTF">2025-05-20T15:33:45Z</dcterms:modified>
</cp:coreProperties>
</file>