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Bold" panose="00000800000000000000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8DC657-F1E3-1AD3-4D1E-A354C99D2BD6}" v="38" dt="2025-05-28T19:08:10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alik Andronik" userId="S::v.andronik@stmarysukrschool.co.uk::2c6df930-1c50-40cc-8efc-20855c5ecd34" providerId="AD" clId="Web-{E18DC657-F1E3-1AD3-4D1E-A354C99D2BD6}"/>
    <pc:docChg chg="modSld">
      <pc:chgData name="Vitalik Andronik" userId="S::v.andronik@stmarysukrschool.co.uk::2c6df930-1c50-40cc-8efc-20855c5ecd34" providerId="AD" clId="Web-{E18DC657-F1E3-1AD3-4D1E-A354C99D2BD6}" dt="2025-05-28T19:08:10.867" v="18" actId="20577"/>
      <pc:docMkLst>
        <pc:docMk/>
      </pc:docMkLst>
      <pc:sldChg chg="modSp">
        <pc:chgData name="Vitalik Andronik" userId="S::v.andronik@stmarysukrschool.co.uk::2c6df930-1c50-40cc-8efc-20855c5ecd34" providerId="AD" clId="Web-{E18DC657-F1E3-1AD3-4D1E-A354C99D2BD6}" dt="2025-05-28T19:07:03.175" v="17" actId="20577"/>
        <pc:sldMkLst>
          <pc:docMk/>
          <pc:sldMk cId="0" sldId="258"/>
        </pc:sldMkLst>
        <pc:spChg chg="mod">
          <ac:chgData name="Vitalik Andronik" userId="S::v.andronik@stmarysukrschool.co.uk::2c6df930-1c50-40cc-8efc-20855c5ecd34" providerId="AD" clId="Web-{E18DC657-F1E3-1AD3-4D1E-A354C99D2BD6}" dt="2025-05-28T19:07:03.175" v="17" actId="20577"/>
          <ac:spMkLst>
            <pc:docMk/>
            <pc:sldMk cId="0" sldId="258"/>
            <ac:spMk id="8" creationId="{00000000-0000-0000-0000-000000000000}"/>
          </ac:spMkLst>
        </pc:spChg>
      </pc:sldChg>
      <pc:sldChg chg="modSp">
        <pc:chgData name="Vitalik Andronik" userId="S::v.andronik@stmarysukrschool.co.uk::2c6df930-1c50-40cc-8efc-20855c5ecd34" providerId="AD" clId="Web-{E18DC657-F1E3-1AD3-4D1E-A354C99D2BD6}" dt="2025-05-28T19:08:10.867" v="18" actId="20577"/>
        <pc:sldMkLst>
          <pc:docMk/>
          <pc:sldMk cId="0" sldId="259"/>
        </pc:sldMkLst>
        <pc:spChg chg="mod">
          <ac:chgData name="Vitalik Andronik" userId="S::v.andronik@stmarysukrschool.co.uk::2c6df930-1c50-40cc-8efc-20855c5ecd34" providerId="AD" clId="Web-{E18DC657-F1E3-1AD3-4D1E-A354C99D2BD6}" dt="2025-05-28T19:08:10.867" v="18" actId="20577"/>
          <ac:spMkLst>
            <pc:docMk/>
            <pc:sldMk cId="0" sldId="259"/>
            <ac:spMk id="13" creationId="{00000000-0000-0000-0000-000000000000}"/>
          </ac:spMkLst>
        </pc:spChg>
        <pc:spChg chg="mod">
          <ac:chgData name="Vitalik Andronik" userId="S::v.andronik@stmarysukrschool.co.uk::2c6df930-1c50-40cc-8efc-20855c5ecd34" providerId="AD" clId="Web-{E18DC657-F1E3-1AD3-4D1E-A354C99D2BD6}" dt="2025-05-28T19:06:29.720" v="9" actId="20577"/>
          <ac:spMkLst>
            <pc:docMk/>
            <pc:sldMk cId="0" sldId="259"/>
            <ac:spMk id="14" creationId="{00000000-0000-0000-0000-000000000000}"/>
          </ac:spMkLst>
        </pc:spChg>
        <pc:spChg chg="mod">
          <ac:chgData name="Vitalik Andronik" userId="S::v.andronik@stmarysukrschool.co.uk::2c6df930-1c50-40cc-8efc-20855c5ecd34" providerId="AD" clId="Web-{E18DC657-F1E3-1AD3-4D1E-A354C99D2BD6}" dt="2025-05-28T19:06:24.313" v="4" actId="20577"/>
          <ac:spMkLst>
            <pc:docMk/>
            <pc:sldMk cId="0" sldId="259"/>
            <ac:spMk id="20" creationId="{00000000-0000-0000-0000-000000000000}"/>
          </ac:spMkLst>
        </pc:spChg>
        <pc:spChg chg="mod">
          <ac:chgData name="Vitalik Andronik" userId="S::v.andronik@stmarysukrschool.co.uk::2c6df930-1c50-40cc-8efc-20855c5ecd34" providerId="AD" clId="Web-{E18DC657-F1E3-1AD3-4D1E-A354C99D2BD6}" dt="2025-05-28T19:06:26.235" v="6" actId="20577"/>
          <ac:spMkLst>
            <pc:docMk/>
            <pc:sldMk cId="0" sldId="259"/>
            <ac:spMk id="2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svg"/><Relationship Id="rId3" Type="http://schemas.openxmlformats.org/officeDocument/2006/relationships/image" Target="../media/image6.svg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7.jpeg"/><Relationship Id="rId5" Type="http://schemas.openxmlformats.org/officeDocument/2006/relationships/image" Target="../media/image24.svg"/><Relationship Id="rId1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23.png"/><Relationship Id="rId9" Type="http://schemas.openxmlformats.org/officeDocument/2006/relationships/image" Target="../media/image7.png"/><Relationship Id="rId1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12.svg"/><Relationship Id="rId3" Type="http://schemas.openxmlformats.org/officeDocument/2006/relationships/image" Target="../media/image4.svg"/><Relationship Id="rId7" Type="http://schemas.openxmlformats.org/officeDocument/2006/relationships/image" Target="../media/image33.sv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8.svg"/><Relationship Id="rId5" Type="http://schemas.openxmlformats.org/officeDocument/2006/relationships/image" Target="../media/image31.svg"/><Relationship Id="rId10" Type="http://schemas.openxmlformats.org/officeDocument/2006/relationships/image" Target="../media/image7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7.svg"/><Relationship Id="rId10" Type="http://schemas.openxmlformats.org/officeDocument/2006/relationships/image" Target="../media/image12.svg"/><Relationship Id="rId4" Type="http://schemas.openxmlformats.org/officeDocument/2006/relationships/image" Target="../media/image3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sv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sv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22882"/>
            <a:ext cx="7606965" cy="4864118"/>
          </a:xfrm>
          <a:custGeom>
            <a:avLst/>
            <a:gdLst/>
            <a:ahLst/>
            <a:cxnLst/>
            <a:rect l="l" t="t" r="r" b="b"/>
            <a:pathLst>
              <a:path w="7606965" h="4864118">
                <a:moveTo>
                  <a:pt x="0" y="0"/>
                </a:moveTo>
                <a:lnTo>
                  <a:pt x="7606965" y="0"/>
                </a:lnTo>
                <a:lnTo>
                  <a:pt x="7606965" y="4864118"/>
                </a:lnTo>
                <a:lnTo>
                  <a:pt x="0" y="4864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54031" y="8711091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654031" y="1368870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268268" y="8711091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78004" y="8711091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49348" y="1377139"/>
            <a:ext cx="969824" cy="95250"/>
            <a:chOff x="0" y="0"/>
            <a:chExt cx="1293099" cy="127000"/>
          </a:xfrm>
        </p:grpSpPr>
        <p:sp>
          <p:nvSpPr>
            <p:cNvPr id="8" name="Freeform 8"/>
            <p:cNvSpPr/>
            <p:nvPr/>
          </p:nvSpPr>
          <p:spPr>
            <a:xfrm>
              <a:off x="63500" y="0"/>
              <a:ext cx="1166114" cy="127000"/>
            </a:xfrm>
            <a:custGeom>
              <a:avLst/>
              <a:gdLst/>
              <a:ahLst/>
              <a:cxnLst/>
              <a:rect l="l" t="t" r="r" b="b"/>
              <a:pathLst>
                <a:path w="1166114" h="127000">
                  <a:moveTo>
                    <a:pt x="0" y="0"/>
                  </a:moveTo>
                  <a:lnTo>
                    <a:pt x="1166114" y="0"/>
                  </a:lnTo>
                  <a:lnTo>
                    <a:pt x="1166114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rgbClr val="81B0E0"/>
            </a:solidFill>
          </p:spPr>
        </p:sp>
      </p:grpSp>
      <p:sp>
        <p:nvSpPr>
          <p:cNvPr id="9" name="Freeform 9"/>
          <p:cNvSpPr/>
          <p:nvPr/>
        </p:nvSpPr>
        <p:spPr>
          <a:xfrm rot="1532067">
            <a:off x="15870805" y="4872354"/>
            <a:ext cx="1094195" cy="1613424"/>
          </a:xfrm>
          <a:custGeom>
            <a:avLst/>
            <a:gdLst/>
            <a:ahLst/>
            <a:cxnLst/>
            <a:rect l="l" t="t" r="r" b="b"/>
            <a:pathLst>
              <a:path w="1094195" h="1613424">
                <a:moveTo>
                  <a:pt x="0" y="0"/>
                </a:moveTo>
                <a:lnTo>
                  <a:pt x="1094195" y="0"/>
                </a:lnTo>
                <a:lnTo>
                  <a:pt x="1094195" y="1613424"/>
                </a:lnTo>
                <a:lnTo>
                  <a:pt x="0" y="16134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475" r="-247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96485" y="2829036"/>
            <a:ext cx="7777592" cy="4708979"/>
          </a:xfrm>
          <a:custGeom>
            <a:avLst/>
            <a:gdLst/>
            <a:ahLst/>
            <a:cxnLst/>
            <a:rect l="l" t="t" r="r" b="b"/>
            <a:pathLst>
              <a:path w="7777592" h="4708979">
                <a:moveTo>
                  <a:pt x="0" y="0"/>
                </a:moveTo>
                <a:lnTo>
                  <a:pt x="7777592" y="0"/>
                </a:lnTo>
                <a:lnTo>
                  <a:pt x="7777592" y="4708979"/>
                </a:lnTo>
                <a:lnTo>
                  <a:pt x="0" y="47089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34" b="-34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907862" y="1264443"/>
            <a:ext cx="1550646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81B0E0"/>
                </a:solidFill>
                <a:latin typeface="Montserrat"/>
                <a:ea typeface="Montserrat"/>
                <a:cs typeface="Montserrat"/>
                <a:sym typeface="Montserrat"/>
              </a:rPr>
              <a:t>Вебінар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63214" y="1857820"/>
            <a:ext cx="7996086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ВЕБІНАР </a:t>
            </a:r>
          </a:p>
          <a:p>
            <a:pPr algn="l">
              <a:lnSpc>
                <a:spcPts val="7680"/>
              </a:lnSpc>
            </a:pPr>
            <a:r>
              <a:rPr lang="en-US" sz="6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ДЛЯ ВЧИТЕЛІВ ВЕЛИКОБРИТАНІЇ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75595" y="5133172"/>
            <a:ext cx="6697529" cy="788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8"/>
              </a:lnSpc>
            </a:pPr>
            <a:r>
              <a:rPr lang="en-US" sz="4198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Людмила Кавчак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521558" y="8040946"/>
            <a:ext cx="1479398" cy="1547329"/>
          </a:xfrm>
          <a:custGeom>
            <a:avLst/>
            <a:gdLst/>
            <a:ahLst/>
            <a:cxnLst/>
            <a:rect l="l" t="t" r="r" b="b"/>
            <a:pathLst>
              <a:path w="1479398" h="1547329">
                <a:moveTo>
                  <a:pt x="0" y="0"/>
                </a:moveTo>
                <a:lnTo>
                  <a:pt x="1479398" y="0"/>
                </a:lnTo>
                <a:lnTo>
                  <a:pt x="1479398" y="1547329"/>
                </a:lnTo>
                <a:lnTo>
                  <a:pt x="0" y="15473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50" r="-50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340963" y="6359994"/>
            <a:ext cx="7840589" cy="1272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Вчитель(primary school), </a:t>
            </a:r>
          </a:p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завуч старшої школи </a:t>
            </a:r>
          </a:p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Української школи Пречистої Діви Марії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77409" y="1075976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03731" y="1825783"/>
            <a:ext cx="6747357" cy="4975716"/>
          </a:xfrm>
          <a:custGeom>
            <a:avLst/>
            <a:gdLst/>
            <a:ahLst/>
            <a:cxnLst/>
            <a:rect l="l" t="t" r="r" b="b"/>
            <a:pathLst>
              <a:path w="6747357" h="4975716">
                <a:moveTo>
                  <a:pt x="0" y="0"/>
                </a:moveTo>
                <a:lnTo>
                  <a:pt x="6747356" y="0"/>
                </a:lnTo>
                <a:lnTo>
                  <a:pt x="6747356" y="4975716"/>
                </a:lnTo>
                <a:lnTo>
                  <a:pt x="0" y="4975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19617" y="568793"/>
            <a:ext cx="10108835" cy="837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5"/>
              </a:lnSpc>
            </a:pPr>
            <a:r>
              <a:rPr lang="en-US" sz="62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Дякую за увагу!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332702" y="9412568"/>
            <a:ext cx="9622596" cy="28575"/>
            <a:chOff x="0" y="0"/>
            <a:chExt cx="12830128" cy="38100"/>
          </a:xfrm>
        </p:grpSpPr>
        <p:sp>
          <p:nvSpPr>
            <p:cNvPr id="6" name="Freeform 6"/>
            <p:cNvSpPr/>
            <p:nvPr/>
          </p:nvSpPr>
          <p:spPr>
            <a:xfrm>
              <a:off x="19050" y="0"/>
              <a:ext cx="12792075" cy="38100"/>
            </a:xfrm>
            <a:custGeom>
              <a:avLst/>
              <a:gdLst/>
              <a:ahLst/>
              <a:cxnLst/>
              <a:rect l="l" t="t" r="r" b="b"/>
              <a:pathLst>
                <a:path w="12792075" h="38100">
                  <a:moveTo>
                    <a:pt x="0" y="0"/>
                  </a:moveTo>
                  <a:lnTo>
                    <a:pt x="12792075" y="0"/>
                  </a:lnTo>
                  <a:lnTo>
                    <a:pt x="1279207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7B95F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3285851" y="9337624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00089" y="9337624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09825" y="9337624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6434" y="1313636"/>
            <a:ext cx="10019890" cy="8646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endParaRPr/>
          </a:p>
          <a:p>
            <a:pPr algn="l">
              <a:lnSpc>
                <a:spcPts val="3704"/>
              </a:lnSpc>
            </a:pPr>
            <a:r>
              <a:rPr lang="en-US" sz="308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▪ </a:t>
            </a:r>
            <a:r>
              <a:rPr lang="en-US" sz="3087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Шлях до працевлаштування вчителем у Великій Британії може бути складним, але, враховуючи свій досвід та використовуючи доступні ресурси, ви можете знайти своє місце в освітній системі.</a:t>
            </a:r>
          </a:p>
          <a:p>
            <a:pPr algn="l">
              <a:lnSpc>
                <a:spcPts val="3704"/>
              </a:lnSpc>
            </a:pPr>
            <a:endParaRPr lang="en-US" sz="3087">
              <a:solidFill>
                <a:srgbClr val="2424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704"/>
              </a:lnSpc>
            </a:pPr>
            <a:r>
              <a:rPr lang="en-US" sz="3087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Не бійтеся звертатися за допомогою та ділитися своїми історіями, ділитись своїми набутками.  </a:t>
            </a:r>
          </a:p>
          <a:p>
            <a:pPr algn="l">
              <a:lnSpc>
                <a:spcPts val="3704"/>
              </a:lnSpc>
            </a:pPr>
            <a:endParaRPr lang="en-US" sz="3087">
              <a:solidFill>
                <a:srgbClr val="2424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704"/>
              </a:lnSpc>
            </a:pPr>
            <a:r>
              <a:rPr lang="en-US" sz="3087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Дякую за увагу, і бажаю всім вам успіхів у ваших пошуках та професійній діяльності!</a:t>
            </a:r>
          </a:p>
          <a:p>
            <a:pPr algn="l">
              <a:lnSpc>
                <a:spcPts val="3704"/>
              </a:lnSpc>
            </a:pPr>
            <a:endParaRPr lang="en-US" sz="3087">
              <a:solidFill>
                <a:srgbClr val="2424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704"/>
              </a:lnSpc>
            </a:pPr>
            <a:r>
              <a:rPr lang="en-US" sz="3087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Для подальшого спілкування прошу звертатись на:</a:t>
            </a:r>
          </a:p>
          <a:p>
            <a:pPr algn="l">
              <a:lnSpc>
                <a:spcPts val="3704"/>
              </a:lnSpc>
            </a:pPr>
            <a:r>
              <a:rPr lang="en-US" sz="3087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l.rotko@stmarysukrschool.co.uk</a:t>
            </a:r>
          </a:p>
          <a:p>
            <a:pPr algn="l">
              <a:lnSpc>
                <a:spcPts val="3704"/>
              </a:lnSpc>
            </a:pPr>
            <a:endParaRPr lang="en-US" sz="3087">
              <a:solidFill>
                <a:srgbClr val="2424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680"/>
              </a:lnSpc>
            </a:pPr>
            <a:endParaRPr lang="en-US" sz="3087">
              <a:solidFill>
                <a:srgbClr val="2424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536323" y="8667479"/>
            <a:ext cx="1479398" cy="1547329"/>
          </a:xfrm>
          <a:custGeom>
            <a:avLst/>
            <a:gdLst/>
            <a:ahLst/>
            <a:cxnLst/>
            <a:rect l="l" t="t" r="r" b="b"/>
            <a:pathLst>
              <a:path w="1479398" h="1547329">
                <a:moveTo>
                  <a:pt x="0" y="0"/>
                </a:moveTo>
                <a:lnTo>
                  <a:pt x="1479399" y="0"/>
                </a:lnTo>
                <a:lnTo>
                  <a:pt x="1479399" y="1547329"/>
                </a:lnTo>
                <a:lnTo>
                  <a:pt x="0" y="1547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0" r="-50"/>
            </a:stretch>
          </a:blipFill>
        </p:spPr>
      </p:sp>
      <p:sp>
        <p:nvSpPr>
          <p:cNvPr id="12" name="Freeform 12" descr="An open book on a table  AI-generated content may be incorrect."/>
          <p:cNvSpPr/>
          <p:nvPr/>
        </p:nvSpPr>
        <p:spPr>
          <a:xfrm>
            <a:off x="11481335" y="2790825"/>
            <a:ext cx="6371359" cy="4705350"/>
          </a:xfrm>
          <a:custGeom>
            <a:avLst/>
            <a:gdLst/>
            <a:ahLst/>
            <a:cxnLst/>
            <a:rect l="l" t="t" r="r" b="b"/>
            <a:pathLst>
              <a:path w="6371359" h="4705350">
                <a:moveTo>
                  <a:pt x="0" y="0"/>
                </a:moveTo>
                <a:lnTo>
                  <a:pt x="6371359" y="0"/>
                </a:lnTo>
                <a:lnTo>
                  <a:pt x="6371359" y="4705350"/>
                </a:lnTo>
                <a:lnTo>
                  <a:pt x="0" y="47053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5" r="-65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77409" y="8548673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77409" y="1235303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91647" y="8548673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01383" y="8548673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420698" y="8637906"/>
            <a:ext cx="9622596" cy="28575"/>
            <a:chOff x="0" y="0"/>
            <a:chExt cx="12830128" cy="38100"/>
          </a:xfrm>
        </p:grpSpPr>
        <p:sp>
          <p:nvSpPr>
            <p:cNvPr id="7" name="Freeform 7"/>
            <p:cNvSpPr/>
            <p:nvPr/>
          </p:nvSpPr>
          <p:spPr>
            <a:xfrm>
              <a:off x="19050" y="0"/>
              <a:ext cx="12792075" cy="38100"/>
            </a:xfrm>
            <a:custGeom>
              <a:avLst/>
              <a:gdLst/>
              <a:ahLst/>
              <a:cxnLst/>
              <a:rect l="l" t="t" r="r" b="b"/>
              <a:pathLst>
                <a:path w="12792075" h="38100">
                  <a:moveTo>
                    <a:pt x="0" y="0"/>
                  </a:moveTo>
                  <a:lnTo>
                    <a:pt x="12792075" y="0"/>
                  </a:lnTo>
                  <a:lnTo>
                    <a:pt x="1279207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81B0E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9049" y="616769"/>
            <a:ext cx="6970458" cy="6570014"/>
          </a:xfrm>
          <a:custGeom>
            <a:avLst/>
            <a:gdLst/>
            <a:ahLst/>
            <a:cxnLst/>
            <a:rect l="l" t="t" r="r" b="b"/>
            <a:pathLst>
              <a:path w="6970458" h="6570014">
                <a:moveTo>
                  <a:pt x="0" y="0"/>
                </a:moveTo>
                <a:lnTo>
                  <a:pt x="6970458" y="0"/>
                </a:lnTo>
                <a:lnTo>
                  <a:pt x="6970458" y="6570014"/>
                </a:lnTo>
                <a:lnTo>
                  <a:pt x="0" y="657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48186" y="1512057"/>
            <a:ext cx="5916996" cy="5960099"/>
          </a:xfrm>
          <a:custGeom>
            <a:avLst/>
            <a:gdLst/>
            <a:ahLst/>
            <a:cxnLst/>
            <a:rect l="l" t="t" r="r" b="b"/>
            <a:pathLst>
              <a:path w="5916996" h="5960099">
                <a:moveTo>
                  <a:pt x="0" y="0"/>
                </a:moveTo>
                <a:lnTo>
                  <a:pt x="5916996" y="0"/>
                </a:lnTo>
                <a:lnTo>
                  <a:pt x="5916996" y="5960099"/>
                </a:lnTo>
                <a:lnTo>
                  <a:pt x="0" y="59600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2451" r="-269" b="-43363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434985" y="4147211"/>
            <a:ext cx="5884202" cy="1629218"/>
            <a:chOff x="0" y="0"/>
            <a:chExt cx="7845603" cy="21722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45552" cy="2172335"/>
            </a:xfrm>
            <a:custGeom>
              <a:avLst/>
              <a:gdLst/>
              <a:ahLst/>
              <a:cxnLst/>
              <a:rect l="l" t="t" r="r" b="b"/>
              <a:pathLst>
                <a:path w="7845552" h="2172335">
                  <a:moveTo>
                    <a:pt x="0" y="0"/>
                  </a:moveTo>
                  <a:lnTo>
                    <a:pt x="7845552" y="0"/>
                  </a:lnTo>
                  <a:lnTo>
                    <a:pt x="7845552" y="2172335"/>
                  </a:lnTo>
                  <a:lnTo>
                    <a:pt x="0" y="2172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6245" b="-56243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5574177" y="4147211"/>
            <a:ext cx="5543138" cy="1410576"/>
            <a:chOff x="0" y="0"/>
            <a:chExt cx="7390851" cy="18807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390892" cy="1880743"/>
            </a:xfrm>
            <a:custGeom>
              <a:avLst/>
              <a:gdLst/>
              <a:ahLst/>
              <a:cxnLst/>
              <a:rect l="l" t="t" r="r" b="b"/>
              <a:pathLst>
                <a:path w="7390892" h="1880743">
                  <a:moveTo>
                    <a:pt x="0" y="0"/>
                  </a:moveTo>
                  <a:lnTo>
                    <a:pt x="7390892" y="0"/>
                  </a:lnTo>
                  <a:lnTo>
                    <a:pt x="7390892" y="1880743"/>
                  </a:lnTo>
                  <a:lnTo>
                    <a:pt x="0" y="188074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6016349" y="4492107"/>
            <a:ext cx="534777" cy="689843"/>
          </a:xfrm>
          <a:custGeom>
            <a:avLst/>
            <a:gdLst/>
            <a:ahLst/>
            <a:cxnLst/>
            <a:rect l="l" t="t" r="r" b="b"/>
            <a:pathLst>
              <a:path w="534777" h="689843">
                <a:moveTo>
                  <a:pt x="0" y="0"/>
                </a:moveTo>
                <a:lnTo>
                  <a:pt x="534777" y="0"/>
                </a:lnTo>
                <a:lnTo>
                  <a:pt x="534777" y="689843"/>
                </a:lnTo>
                <a:lnTo>
                  <a:pt x="0" y="6898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61" r="-361"/>
            </a:stretch>
          </a:blipFill>
        </p:spPr>
      </p:sp>
      <p:sp>
        <p:nvSpPr>
          <p:cNvPr id="15" name="Freeform 15"/>
          <p:cNvSpPr/>
          <p:nvPr/>
        </p:nvSpPr>
        <p:spPr>
          <a:xfrm rot="-1380015">
            <a:off x="14525708" y="3828153"/>
            <a:ext cx="1094195" cy="1613424"/>
          </a:xfrm>
          <a:custGeom>
            <a:avLst/>
            <a:gdLst/>
            <a:ahLst/>
            <a:cxnLst/>
            <a:rect l="l" t="t" r="r" b="b"/>
            <a:pathLst>
              <a:path w="1094195" h="1613424">
                <a:moveTo>
                  <a:pt x="0" y="0"/>
                </a:moveTo>
                <a:lnTo>
                  <a:pt x="1094195" y="0"/>
                </a:lnTo>
                <a:lnTo>
                  <a:pt x="1094195" y="1613424"/>
                </a:lnTo>
                <a:lnTo>
                  <a:pt x="0" y="16134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475" r="-2475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754579" y="7878528"/>
            <a:ext cx="1479398" cy="1547329"/>
          </a:xfrm>
          <a:custGeom>
            <a:avLst/>
            <a:gdLst/>
            <a:ahLst/>
            <a:cxnLst/>
            <a:rect l="l" t="t" r="r" b="b"/>
            <a:pathLst>
              <a:path w="1479398" h="1547329">
                <a:moveTo>
                  <a:pt x="0" y="0"/>
                </a:moveTo>
                <a:lnTo>
                  <a:pt x="1479398" y="0"/>
                </a:lnTo>
                <a:lnTo>
                  <a:pt x="1479398" y="1547329"/>
                </a:lnTo>
                <a:lnTo>
                  <a:pt x="0" y="15473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50" r="-50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7873082" y="2012511"/>
            <a:ext cx="8604327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0"/>
              </a:lnSpc>
            </a:pPr>
            <a:r>
              <a:rPr lang="en-US" sz="5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КОРОТКО ПРО СЕБЕ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79506" y="4695942"/>
            <a:ext cx="3971021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700" b="1">
                <a:solidFill>
                  <a:srgbClr val="6B6B6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Завуч старшої школи, менеджер локації St Mary’s Ukrainian School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79506" y="4265094"/>
            <a:ext cx="3706767" cy="37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6B6B6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ЛЮДМИЛА КАВЧАК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067859" y="2969286"/>
            <a:ext cx="8913554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077" lvl="2" indent="-152359" algn="l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Проживаю в Великобританії 25 років</a:t>
            </a:r>
          </a:p>
          <a:p>
            <a:pPr marL="457077" lvl="2" indent="-152359" algn="l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Приїхала студенткою за програмою вивчення англійської мови</a:t>
            </a:r>
          </a:p>
          <a:p>
            <a:pPr marL="457077" lvl="2" indent="-152359" algn="l">
              <a:lnSpc>
                <a:spcPts val="2799"/>
              </a:lnSpc>
            </a:pPr>
            <a:endParaRPr lang="en-US" sz="19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260276" y="3915989"/>
            <a:ext cx="5721137" cy="225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9938" lvl="2" indent="-159979" algn="l">
              <a:lnSpc>
                <a:spcPts val="2939"/>
              </a:lnSpc>
              <a:buFont typeface="Arial"/>
              <a:buChar char="⚬"/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Освіта - ТНПУ(Тернопіль) -вчитель Географії та біології  </a:t>
            </a:r>
          </a:p>
          <a:p>
            <a:pPr marL="479938" lvl="2" indent="-159979" algn="l">
              <a:lnSpc>
                <a:spcPts val="2939"/>
              </a:lnSpc>
              <a:buFont typeface="Arial"/>
              <a:buChar char="⚬"/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Masters in Hospitality Management (West London University)</a:t>
            </a:r>
          </a:p>
          <a:p>
            <a:pPr marL="479938" lvl="2" indent="-159979" algn="l">
              <a:lnSpc>
                <a:spcPts val="2939"/>
              </a:lnSpc>
            </a:pPr>
            <a:endParaRPr lang="en-US" sz="20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9938" lvl="2" indent="-159979" algn="l">
              <a:lnSpc>
                <a:spcPts val="2939"/>
              </a:lnSpc>
            </a:pPr>
            <a:endParaRPr lang="en-US" sz="20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067859" y="5814529"/>
            <a:ext cx="8706453" cy="188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9938" lvl="2" indent="-159979" algn="l">
              <a:lnSpc>
                <a:spcPts val="2939"/>
              </a:lnSpc>
              <a:buFont typeface="Arial"/>
              <a:buChar char="⚬"/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Працюю вчителем англійської початкової школи в Лондоні та Завучем Старшої школи та менеджером Локації Української Школи Пречистої Діви Марії в Лондоні</a:t>
            </a:r>
          </a:p>
          <a:p>
            <a:pPr marL="479938" lvl="2" indent="-159979" algn="l">
              <a:lnSpc>
                <a:spcPts val="2939"/>
              </a:lnSpc>
              <a:buFont typeface="Arial"/>
              <a:buChar char="⚬"/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Моя родина - чоловік, двоє дівчат підлітків та песик Дені</a:t>
            </a:r>
          </a:p>
          <a:p>
            <a:pPr marL="479938" lvl="2" indent="-159979" algn="l">
              <a:lnSpc>
                <a:spcPts val="2939"/>
              </a:lnSpc>
            </a:pPr>
            <a:endParaRPr lang="en-US" sz="20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11457356" cy="4368038"/>
            <a:chOff x="0" y="0"/>
            <a:chExt cx="15061089" cy="57419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61057" cy="5741924"/>
            </a:xfrm>
            <a:custGeom>
              <a:avLst/>
              <a:gdLst/>
              <a:ahLst/>
              <a:cxnLst/>
              <a:rect l="l" t="t" r="r" b="b"/>
              <a:pathLst>
                <a:path w="15061057" h="5741924">
                  <a:moveTo>
                    <a:pt x="0" y="0"/>
                  </a:moveTo>
                  <a:lnTo>
                    <a:pt x="15061057" y="0"/>
                  </a:lnTo>
                  <a:lnTo>
                    <a:pt x="15061057" y="5741924"/>
                  </a:lnTo>
                  <a:lnTo>
                    <a:pt x="0" y="5741924"/>
                  </a:lnTo>
                  <a:close/>
                </a:path>
              </a:pathLst>
            </a:custGeom>
            <a:solidFill>
              <a:srgbClr val="7B95F9"/>
            </a:solidFill>
          </p:spPr>
        </p:sp>
      </p:grpSp>
      <p:sp>
        <p:nvSpPr>
          <p:cNvPr id="4" name="Freeform 4"/>
          <p:cNvSpPr/>
          <p:nvPr/>
        </p:nvSpPr>
        <p:spPr>
          <a:xfrm rot="1156859">
            <a:off x="16579275" y="5670954"/>
            <a:ext cx="966546" cy="1425202"/>
          </a:xfrm>
          <a:custGeom>
            <a:avLst/>
            <a:gdLst/>
            <a:ahLst/>
            <a:cxnLst/>
            <a:rect l="l" t="t" r="r" b="b"/>
            <a:pathLst>
              <a:path w="966546" h="1425202">
                <a:moveTo>
                  <a:pt x="0" y="0"/>
                </a:moveTo>
                <a:lnTo>
                  <a:pt x="966546" y="0"/>
                </a:lnTo>
                <a:lnTo>
                  <a:pt x="966546" y="1425202"/>
                </a:lnTo>
                <a:lnTo>
                  <a:pt x="0" y="142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91" r="-259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342183" y="8484636"/>
            <a:ext cx="1479398" cy="1547329"/>
          </a:xfrm>
          <a:custGeom>
            <a:avLst/>
            <a:gdLst/>
            <a:ahLst/>
            <a:cxnLst/>
            <a:rect l="l" t="t" r="r" b="b"/>
            <a:pathLst>
              <a:path w="1479398" h="1547329">
                <a:moveTo>
                  <a:pt x="0" y="0"/>
                </a:moveTo>
                <a:lnTo>
                  <a:pt x="1479398" y="0"/>
                </a:lnTo>
                <a:lnTo>
                  <a:pt x="1479398" y="1547328"/>
                </a:lnTo>
                <a:lnTo>
                  <a:pt x="0" y="1547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0" r="-5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068648" y="298209"/>
            <a:ext cx="7546614" cy="3771620"/>
          </a:xfrm>
          <a:custGeom>
            <a:avLst/>
            <a:gdLst/>
            <a:ahLst/>
            <a:cxnLst/>
            <a:rect l="l" t="t" r="r" b="b"/>
            <a:pathLst>
              <a:path w="7546614" h="3771620">
                <a:moveTo>
                  <a:pt x="0" y="0"/>
                </a:moveTo>
                <a:lnTo>
                  <a:pt x="7546614" y="0"/>
                </a:lnTo>
                <a:lnTo>
                  <a:pt x="7546614" y="3771620"/>
                </a:lnTo>
                <a:lnTo>
                  <a:pt x="0" y="3771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9078" b="-1423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76691" y="6301364"/>
            <a:ext cx="5210382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Мій досвід роботи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63757" y="4864678"/>
            <a:ext cx="11609771" cy="603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2879"/>
              </a:lnSpc>
              <a:buFont typeface="Wingdings"/>
              <a:buChar char="§"/>
            </a:pP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️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Переїхавши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до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Великої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Британії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, я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працювала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сфері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Hospitality </a:t>
            </a:r>
            <a:endParaRPr lang="en-US" dirty="0">
              <a:ea typeface="Calibri"/>
              <a:cs typeface="Calibri"/>
            </a:endParaRPr>
          </a:p>
          <a:p>
            <a:pPr marL="342900" indent="-342900" algn="l">
              <a:lnSpc>
                <a:spcPts val="2879"/>
              </a:lnSpc>
              <a:buFont typeface="Wingdings"/>
              <a:buChar char="§"/>
            </a:pP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готельний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та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ресторанний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бізнес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та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паралельно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навчалась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університеті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здобуваючи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цю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професію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. </a:t>
            </a:r>
            <a:endParaRPr lang="en-US" sz="2400" dirty="0">
              <a:solidFill>
                <a:srgbClr val="242424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l">
              <a:lnSpc>
                <a:spcPts val="2879"/>
              </a:lnSpc>
              <a:buFont typeface="Wingdings"/>
              <a:buChar char="§"/>
            </a:pPr>
            <a:r>
              <a:rPr lang="en-US" sz="2400" b="1" dirty="0">
                <a:solidFill>
                  <a:srgbClr val="242424"/>
                </a:solidFill>
                <a:latin typeface="Montserrat Bold"/>
                <a:ea typeface="Montserrat"/>
                <a:cs typeface="Montserrat"/>
                <a:sym typeface="Montserrat Bold"/>
              </a:rPr>
              <a:t>️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Проте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після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10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років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перерви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вирішила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повернутись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освіту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цього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спочатку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працювала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як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Teaching Assistant (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Асистент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вчителя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), а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також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розпочала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роботу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Українській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Школі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Пречистої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Діви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Марії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. </a:t>
            </a:r>
            <a:endParaRPr lang="en-US" sz="2400" dirty="0">
              <a:solidFill>
                <a:srgbClr val="242424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l">
              <a:lnSpc>
                <a:spcPts val="2879"/>
              </a:lnSpc>
              <a:buFont typeface="Wingdings"/>
              <a:buChar char="§"/>
            </a:pP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️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Досвід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роботи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дав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мені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можливість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зрозуміти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як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працює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британська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система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освіти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які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методи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викладання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використовуються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та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як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підтримувати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учнів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з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різними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потребами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sz="2400">
              <a:solidFill>
                <a:srgbClr val="242424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l">
              <a:lnSpc>
                <a:spcPts val="2879"/>
              </a:lnSpc>
              <a:buFont typeface="Wingdings"/>
              <a:buChar char="§"/>
            </a:pP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️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Це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не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тільки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покращило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мої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педагогічні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навички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але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і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дало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можливість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розвивати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мовленнєві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навички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та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вдосконалити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шляхи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створення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позитивного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навчального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середовища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та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встановлення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довіри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з </a:t>
            </a:r>
            <a:r>
              <a:rPr lang="en-US" sz="24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учнями</a:t>
            </a:r>
            <a:r>
              <a:rPr lang="en-US" sz="24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sz="2400" dirty="0">
              <a:solidFill>
                <a:srgbClr val="242424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l">
              <a:lnSpc>
                <a:spcPts val="3194"/>
              </a:lnSpc>
              <a:buFont typeface="Wingdings"/>
              <a:buChar char="§"/>
            </a:pPr>
            <a:endParaRPr lang="en-US" sz="2400">
              <a:solidFill>
                <a:srgbClr val="242424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l">
              <a:lnSpc>
                <a:spcPts val="3194"/>
              </a:lnSpc>
              <a:buFont typeface="Wingdings"/>
              <a:buChar char="§"/>
            </a:pPr>
            <a:endParaRPr lang="en-US" sz="2400">
              <a:solidFill>
                <a:srgbClr val="242424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l">
              <a:lnSpc>
                <a:spcPts val="3194"/>
              </a:lnSpc>
              <a:buFont typeface="Wingdings"/>
              <a:buChar char="§"/>
            </a:pPr>
            <a:endParaRPr lang="en-US" sz="2400">
              <a:solidFill>
                <a:srgbClr val="242424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88188" y="298209"/>
            <a:ext cx="7546614" cy="3771620"/>
          </a:xfrm>
          <a:custGeom>
            <a:avLst/>
            <a:gdLst/>
            <a:ahLst/>
            <a:cxnLst/>
            <a:rect l="l" t="t" r="r" b="b"/>
            <a:pathLst>
              <a:path w="7546614" h="3771620">
                <a:moveTo>
                  <a:pt x="0" y="0"/>
                </a:moveTo>
                <a:lnTo>
                  <a:pt x="7546614" y="0"/>
                </a:lnTo>
                <a:lnTo>
                  <a:pt x="7546614" y="3771620"/>
                </a:lnTo>
                <a:lnTo>
                  <a:pt x="0" y="37716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33309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77409" y="1075976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7641" y="1080045"/>
            <a:ext cx="969824" cy="95250"/>
            <a:chOff x="0" y="0"/>
            <a:chExt cx="1293099" cy="127000"/>
          </a:xfrm>
        </p:grpSpPr>
        <p:sp>
          <p:nvSpPr>
            <p:cNvPr id="4" name="Freeform 4"/>
            <p:cNvSpPr/>
            <p:nvPr/>
          </p:nvSpPr>
          <p:spPr>
            <a:xfrm>
              <a:off x="63500" y="0"/>
              <a:ext cx="1166114" cy="127000"/>
            </a:xfrm>
            <a:custGeom>
              <a:avLst/>
              <a:gdLst/>
              <a:ahLst/>
              <a:cxnLst/>
              <a:rect l="l" t="t" r="r" b="b"/>
              <a:pathLst>
                <a:path w="1166114" h="127000">
                  <a:moveTo>
                    <a:pt x="0" y="0"/>
                  </a:moveTo>
                  <a:lnTo>
                    <a:pt x="1166114" y="0"/>
                  </a:lnTo>
                  <a:lnTo>
                    <a:pt x="1166114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rgbClr val="7B95F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-469372" y="3737909"/>
            <a:ext cx="19563380" cy="1493745"/>
          </a:xfrm>
          <a:custGeom>
            <a:avLst/>
            <a:gdLst/>
            <a:ahLst/>
            <a:cxnLst/>
            <a:rect l="l" t="t" r="r" b="b"/>
            <a:pathLst>
              <a:path w="19563380" h="1493745">
                <a:moveTo>
                  <a:pt x="0" y="0"/>
                </a:moveTo>
                <a:lnTo>
                  <a:pt x="19563380" y="0"/>
                </a:lnTo>
                <a:lnTo>
                  <a:pt x="19563380" y="1493746"/>
                </a:lnTo>
                <a:lnTo>
                  <a:pt x="0" y="1493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24" b="-11556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4099" y="3144154"/>
            <a:ext cx="4193213" cy="2527449"/>
          </a:xfrm>
          <a:custGeom>
            <a:avLst/>
            <a:gdLst/>
            <a:ahLst/>
            <a:cxnLst/>
            <a:rect l="l" t="t" r="r" b="b"/>
            <a:pathLst>
              <a:path w="4193213" h="2527449">
                <a:moveTo>
                  <a:pt x="0" y="0"/>
                </a:moveTo>
                <a:lnTo>
                  <a:pt x="4193213" y="0"/>
                </a:lnTo>
                <a:lnTo>
                  <a:pt x="4193213" y="2527450"/>
                </a:lnTo>
                <a:lnTo>
                  <a:pt x="0" y="25274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993" r="-17" b="-5993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4876712" y="3144154"/>
            <a:ext cx="4162671" cy="2527449"/>
          </a:xfrm>
          <a:custGeom>
            <a:avLst/>
            <a:gdLst/>
            <a:ahLst/>
            <a:cxnLst/>
            <a:rect l="l" t="t" r="r" b="b"/>
            <a:pathLst>
              <a:path w="4162671" h="2527449">
                <a:moveTo>
                  <a:pt x="0" y="0"/>
                </a:moveTo>
                <a:lnTo>
                  <a:pt x="4162671" y="0"/>
                </a:lnTo>
                <a:lnTo>
                  <a:pt x="4162671" y="2527450"/>
                </a:lnTo>
                <a:lnTo>
                  <a:pt x="0" y="25274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786" r="-12302" b="-19091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234374" y="5693617"/>
            <a:ext cx="4440852" cy="2432687"/>
            <a:chOff x="0" y="0"/>
            <a:chExt cx="7107075" cy="38932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107047" cy="3893288"/>
            </a:xfrm>
            <a:custGeom>
              <a:avLst/>
              <a:gdLst/>
              <a:ahLst/>
              <a:cxnLst/>
              <a:rect l="l" t="t" r="r" b="b"/>
              <a:pathLst>
                <a:path w="7107047" h="3893288">
                  <a:moveTo>
                    <a:pt x="0" y="0"/>
                  </a:moveTo>
                  <a:lnTo>
                    <a:pt x="7107047" y="0"/>
                  </a:lnTo>
                  <a:lnTo>
                    <a:pt x="7107047" y="3893288"/>
                  </a:lnTo>
                  <a:lnTo>
                    <a:pt x="0" y="3893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7000"/>
              </a:blip>
              <a:stretch>
                <a:fillRect t="-3701" b="-3700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4377230" y="1463304"/>
            <a:ext cx="2097102" cy="1812643"/>
          </a:xfrm>
          <a:custGeom>
            <a:avLst/>
            <a:gdLst/>
            <a:ahLst/>
            <a:cxnLst/>
            <a:rect l="l" t="t" r="r" b="b"/>
            <a:pathLst>
              <a:path w="2097102" h="1812643">
                <a:moveTo>
                  <a:pt x="0" y="0"/>
                </a:moveTo>
                <a:lnTo>
                  <a:pt x="2097102" y="0"/>
                </a:lnTo>
                <a:lnTo>
                  <a:pt x="2097102" y="1812643"/>
                </a:lnTo>
                <a:lnTo>
                  <a:pt x="0" y="18126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31086" b="-31086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4737621" y="5693617"/>
            <a:ext cx="4440852" cy="2432687"/>
            <a:chOff x="0" y="0"/>
            <a:chExt cx="7107075" cy="389323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107047" cy="3893288"/>
            </a:xfrm>
            <a:custGeom>
              <a:avLst/>
              <a:gdLst/>
              <a:ahLst/>
              <a:cxnLst/>
              <a:rect l="l" t="t" r="r" b="b"/>
              <a:pathLst>
                <a:path w="7107047" h="3893288">
                  <a:moveTo>
                    <a:pt x="0" y="0"/>
                  </a:moveTo>
                  <a:lnTo>
                    <a:pt x="7107047" y="0"/>
                  </a:lnTo>
                  <a:lnTo>
                    <a:pt x="7107047" y="3893288"/>
                  </a:lnTo>
                  <a:lnTo>
                    <a:pt x="0" y="3893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7000"/>
              </a:blip>
              <a:stretch>
                <a:fillRect t="-3701" b="-3700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5072336" y="5851672"/>
            <a:ext cx="3771422" cy="176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350" b="1" dirty="0" err="1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Тимчасова</a:t>
            </a:r>
            <a:r>
              <a:rPr lang="en-US" sz="1350" b="1" dirty="0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50" b="1" dirty="0" err="1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робота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-US">
              <a:sym typeface="Montserrat"/>
            </a:endParaRPr>
          </a:p>
          <a:p>
            <a:pPr algn="ctr">
              <a:lnSpc>
                <a:spcPts val="1620"/>
              </a:lnSpc>
            </a:pPr>
            <a:r>
              <a:rPr lang="en-US" sz="135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(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або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робота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через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Робочі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Агенції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lang="en-US"/>
          </a:p>
          <a:p>
            <a:pPr algn="ctr">
              <a:lnSpc>
                <a:spcPts val="1620"/>
              </a:lnSpc>
            </a:pP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Влаштування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тимчасові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або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контрактні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посади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може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стати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гарним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варіантом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здобуття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досвіду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та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перевірки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своїх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сил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у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різних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школах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sz="1350" dirty="0">
              <a:solidFill>
                <a:srgbClr val="242424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203"/>
              </a:lnSpc>
            </a:pPr>
            <a:endParaRPr lang="en-US" sz="1350">
              <a:solidFill>
                <a:srgbClr val="2424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203"/>
              </a:lnSpc>
            </a:pPr>
            <a:endParaRPr lang="en-US" sz="1350">
              <a:solidFill>
                <a:srgbClr val="2424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4151" y="5851672"/>
            <a:ext cx="3994707" cy="192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300" b="1" dirty="0" err="1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Сайти</a:t>
            </a:r>
            <a:r>
              <a:rPr lang="en-US" sz="1300" b="1" dirty="0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з </a:t>
            </a:r>
            <a:r>
              <a:rPr lang="en-US" sz="1300" b="1" dirty="0" err="1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пошуку</a:t>
            </a:r>
            <a:r>
              <a:rPr lang="en-US" sz="1300" b="1" dirty="0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300" b="1" dirty="0" err="1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роботи</a:t>
            </a:r>
            <a:r>
              <a:rPr lang="en-US" sz="13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: </a:t>
            </a:r>
          </a:p>
          <a:p>
            <a:pPr algn="ctr">
              <a:lnSpc>
                <a:spcPts val="1599"/>
              </a:lnSpc>
            </a:pPr>
            <a:r>
              <a:rPr lang="en-US" sz="13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Зверніть</a:t>
            </a:r>
            <a:r>
              <a:rPr lang="en-US" sz="13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увагу</a:t>
            </a:r>
            <a:r>
              <a:rPr lang="en-US" sz="13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US" sz="13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такі</a:t>
            </a:r>
            <a:r>
              <a:rPr lang="en-US" sz="13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платформи</a:t>
            </a:r>
            <a:r>
              <a:rPr lang="en-US" sz="13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як</a:t>
            </a:r>
            <a:r>
              <a:rPr lang="en-US" sz="13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Indeed, Horizon, TES </a:t>
            </a:r>
            <a:r>
              <a:rPr lang="en-US" sz="13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та</a:t>
            </a:r>
            <a:r>
              <a:rPr lang="en-US" sz="13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Guardian Jobs. </a:t>
            </a:r>
            <a:r>
              <a:rPr lang="en-US" sz="13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Вони</a:t>
            </a:r>
            <a:r>
              <a:rPr lang="en-US" sz="13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мають</a:t>
            </a:r>
            <a:r>
              <a:rPr lang="en-US" sz="13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розділи</a:t>
            </a:r>
            <a:r>
              <a:rPr lang="en-US" sz="13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присвячені</a:t>
            </a:r>
            <a:r>
              <a:rPr lang="en-US" sz="13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вакансіям</a:t>
            </a:r>
            <a:r>
              <a:rPr lang="en-US" sz="13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у </a:t>
            </a:r>
            <a:r>
              <a:rPr lang="en-US" sz="13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галузі</a:t>
            </a:r>
            <a:r>
              <a:rPr lang="en-US" sz="13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0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освіти</a:t>
            </a:r>
            <a:r>
              <a:rPr lang="en-US" sz="130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sz="1300" dirty="0">
              <a:solidFill>
                <a:srgbClr val="242424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175"/>
              </a:lnSpc>
            </a:pPr>
            <a:r>
              <a:rPr lang="en-US" sz="1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Місцеві</a:t>
            </a:r>
            <a:r>
              <a:rPr lang="en-US" sz="1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осередки</a:t>
            </a:r>
            <a:r>
              <a:rPr lang="en-US" sz="1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влади</a:t>
            </a:r>
            <a:r>
              <a:rPr lang="en-US" sz="1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-US" sz="130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175"/>
              </a:lnSpc>
            </a:pPr>
            <a:r>
              <a:rPr lang="en-US" sz="1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(Local Councils, local newspapers,</a:t>
            </a:r>
            <a:endParaRPr lang="en-US" sz="130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175"/>
              </a:lnSpc>
            </a:pPr>
            <a:r>
              <a:rPr lang="en-US" sz="13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local school's websites)</a:t>
            </a:r>
            <a:endParaRPr lang="en-US" sz="130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175"/>
              </a:lnSpc>
            </a:pPr>
            <a:endParaRPr lang="en-US" sz="133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774255" y="1020129"/>
            <a:ext cx="12739490" cy="1223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9"/>
              </a:lnSpc>
            </a:pPr>
            <a:r>
              <a:rPr lang="en-US" sz="85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Де шукати роботу?</a:t>
            </a:r>
          </a:p>
        </p:txBody>
      </p:sp>
      <p:sp>
        <p:nvSpPr>
          <p:cNvPr id="16" name="Freeform 16"/>
          <p:cNvSpPr/>
          <p:nvPr/>
        </p:nvSpPr>
        <p:spPr>
          <a:xfrm>
            <a:off x="13821410" y="3144154"/>
            <a:ext cx="4138877" cy="2527449"/>
          </a:xfrm>
          <a:custGeom>
            <a:avLst/>
            <a:gdLst/>
            <a:ahLst/>
            <a:cxnLst/>
            <a:rect l="l" t="t" r="r" b="b"/>
            <a:pathLst>
              <a:path w="4138877" h="2527449">
                <a:moveTo>
                  <a:pt x="0" y="0"/>
                </a:moveTo>
                <a:lnTo>
                  <a:pt x="4138877" y="0"/>
                </a:lnTo>
                <a:lnTo>
                  <a:pt x="4138877" y="2527450"/>
                </a:lnTo>
                <a:lnTo>
                  <a:pt x="0" y="25274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1074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sp>
        <p:nvSpPr>
          <p:cNvPr id="17" name="Freeform 17" descr="A group of hands raised up  AI-generated content may be incorrect."/>
          <p:cNvSpPr/>
          <p:nvPr/>
        </p:nvSpPr>
        <p:spPr>
          <a:xfrm>
            <a:off x="9381863" y="3144154"/>
            <a:ext cx="4138877" cy="2527449"/>
          </a:xfrm>
          <a:custGeom>
            <a:avLst/>
            <a:gdLst/>
            <a:ahLst/>
            <a:cxnLst/>
            <a:rect l="l" t="t" r="r" b="b"/>
            <a:pathLst>
              <a:path w="4138877" h="2527449">
                <a:moveTo>
                  <a:pt x="0" y="0"/>
                </a:moveTo>
                <a:lnTo>
                  <a:pt x="4138877" y="0"/>
                </a:lnTo>
                <a:lnTo>
                  <a:pt x="4138877" y="2527450"/>
                </a:lnTo>
                <a:lnTo>
                  <a:pt x="0" y="25274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280" b="-4280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</p:sp>
      <p:grpSp>
        <p:nvGrpSpPr>
          <p:cNvPr id="18" name="Group 18"/>
          <p:cNvGrpSpPr/>
          <p:nvPr/>
        </p:nvGrpSpPr>
        <p:grpSpPr>
          <a:xfrm>
            <a:off x="9312318" y="5693617"/>
            <a:ext cx="4301761" cy="2432687"/>
            <a:chOff x="0" y="0"/>
            <a:chExt cx="6884477" cy="389323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884450" cy="3893288"/>
            </a:xfrm>
            <a:custGeom>
              <a:avLst/>
              <a:gdLst/>
              <a:ahLst/>
              <a:cxnLst/>
              <a:rect l="l" t="t" r="r" b="b"/>
              <a:pathLst>
                <a:path w="6884450" h="3893288">
                  <a:moveTo>
                    <a:pt x="0" y="0"/>
                  </a:moveTo>
                  <a:lnTo>
                    <a:pt x="6884450" y="0"/>
                  </a:lnTo>
                  <a:lnTo>
                    <a:pt x="6884450" y="3893288"/>
                  </a:lnTo>
                  <a:lnTo>
                    <a:pt x="0" y="3893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7000"/>
              </a:blip>
              <a:stretch>
                <a:fillRect t="-2019" b="-2018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9577488" y="5794522"/>
            <a:ext cx="3771422" cy="166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2"/>
              </a:lnSpc>
            </a:pPr>
            <a:r>
              <a:rPr lang="en-US" sz="1350" b="1" dirty="0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Volunteer (</a:t>
            </a:r>
            <a:r>
              <a:rPr lang="en-US" sz="1350" b="1" dirty="0" err="1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Волонтерство</a:t>
            </a:r>
            <a:r>
              <a:rPr lang="en-US" sz="1350" b="1" dirty="0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)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Участь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у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волонтерських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програмах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у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школах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або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освітніх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організаціях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Це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дозволяє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створити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мережу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контактів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отримати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рекомендації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та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покращити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ваше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резюме</a:t>
            </a:r>
            <a:r>
              <a:rPr lang="en-US" sz="13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3751865" y="5693617"/>
            <a:ext cx="4301761" cy="2432687"/>
            <a:chOff x="0" y="0"/>
            <a:chExt cx="6884477" cy="389323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884450" cy="3893288"/>
            </a:xfrm>
            <a:custGeom>
              <a:avLst/>
              <a:gdLst/>
              <a:ahLst/>
              <a:cxnLst/>
              <a:rect l="l" t="t" r="r" b="b"/>
              <a:pathLst>
                <a:path w="6884450" h="3893288">
                  <a:moveTo>
                    <a:pt x="0" y="0"/>
                  </a:moveTo>
                  <a:lnTo>
                    <a:pt x="6884450" y="0"/>
                  </a:lnTo>
                  <a:lnTo>
                    <a:pt x="6884450" y="3893288"/>
                  </a:lnTo>
                  <a:lnTo>
                    <a:pt x="0" y="3893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7000"/>
              </a:blip>
              <a:stretch>
                <a:fillRect t="-2019" b="-2018"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14017034" y="5804047"/>
            <a:ext cx="3771422" cy="2293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8"/>
              </a:lnSpc>
            </a:pPr>
            <a:r>
              <a:rPr lang="en-US" sz="1250" b="1" dirty="0" err="1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Посада</a:t>
            </a:r>
            <a:r>
              <a:rPr lang="en-US" sz="1250" b="1" dirty="0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Assistant roles (</a:t>
            </a:r>
            <a:r>
              <a:rPr lang="en-US" sz="1250" b="1" dirty="0" err="1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Асистент</a:t>
            </a:r>
            <a:r>
              <a:rPr lang="en-US" sz="1250" b="1" dirty="0">
                <a:solidFill>
                  <a:srgbClr val="2424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)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pPr algn="ctr">
              <a:lnSpc>
                <a:spcPts val="2038"/>
              </a:lnSpc>
            </a:pP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Це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може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стати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добрим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стартом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карєри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вчителя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Це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дозволить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ознайомитися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з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системою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освіти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у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Великій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Британії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набути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досвіду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роботи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навчальному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середовищі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та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практикувати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англійську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мову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sz="1250" dirty="0">
              <a:solidFill>
                <a:srgbClr val="242424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038"/>
              </a:lnSpc>
            </a:pP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Через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волонтерство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місцевих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школах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або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школах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де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навчаються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ваші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0" dirty="0" err="1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діти</a:t>
            </a:r>
            <a:r>
              <a:rPr lang="en-US" sz="1250" dirty="0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lang="en-US" sz="1250" dirty="0">
              <a:solidFill>
                <a:srgbClr val="242424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2038"/>
              </a:lnSpc>
            </a:pPr>
            <a:endParaRPr lang="en-US" sz="1250">
              <a:solidFill>
                <a:srgbClr val="2424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5910295" y="8977424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524534" y="8977424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8" y="0"/>
                </a:lnTo>
                <a:lnTo>
                  <a:pt x="190238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134269" y="8977424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4853584" y="9066656"/>
            <a:ext cx="9622596" cy="28575"/>
            <a:chOff x="0" y="0"/>
            <a:chExt cx="12830128" cy="38100"/>
          </a:xfrm>
        </p:grpSpPr>
        <p:sp>
          <p:nvSpPr>
            <p:cNvPr id="28" name="Freeform 28"/>
            <p:cNvSpPr/>
            <p:nvPr/>
          </p:nvSpPr>
          <p:spPr>
            <a:xfrm>
              <a:off x="19050" y="0"/>
              <a:ext cx="12792075" cy="38100"/>
            </a:xfrm>
            <a:custGeom>
              <a:avLst/>
              <a:gdLst/>
              <a:ahLst/>
              <a:cxnLst/>
              <a:rect l="l" t="t" r="r" b="b"/>
              <a:pathLst>
                <a:path w="12792075" h="38100">
                  <a:moveTo>
                    <a:pt x="0" y="0"/>
                  </a:moveTo>
                  <a:lnTo>
                    <a:pt x="12792075" y="0"/>
                  </a:lnTo>
                  <a:lnTo>
                    <a:pt x="1279207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81B0E0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2187465" y="8307279"/>
            <a:ext cx="1479398" cy="1547329"/>
          </a:xfrm>
          <a:custGeom>
            <a:avLst/>
            <a:gdLst/>
            <a:ahLst/>
            <a:cxnLst/>
            <a:rect l="l" t="t" r="r" b="b"/>
            <a:pathLst>
              <a:path w="1479398" h="1547329">
                <a:moveTo>
                  <a:pt x="0" y="0"/>
                </a:moveTo>
                <a:lnTo>
                  <a:pt x="1479398" y="0"/>
                </a:lnTo>
                <a:lnTo>
                  <a:pt x="1479398" y="1547329"/>
                </a:lnTo>
                <a:lnTo>
                  <a:pt x="0" y="15473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50" r="-50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6569" y="0"/>
            <a:ext cx="12720652" cy="5058012"/>
            <a:chOff x="0" y="0"/>
            <a:chExt cx="16960869" cy="6744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60850" cy="6743954"/>
            </a:xfrm>
            <a:custGeom>
              <a:avLst/>
              <a:gdLst/>
              <a:ahLst/>
              <a:cxnLst/>
              <a:rect l="l" t="t" r="r" b="b"/>
              <a:pathLst>
                <a:path w="16960850" h="6743954">
                  <a:moveTo>
                    <a:pt x="0" y="0"/>
                  </a:moveTo>
                  <a:lnTo>
                    <a:pt x="16960850" y="0"/>
                  </a:lnTo>
                  <a:lnTo>
                    <a:pt x="16960850" y="6743954"/>
                  </a:lnTo>
                  <a:lnTo>
                    <a:pt x="0" y="6743954"/>
                  </a:lnTo>
                  <a:close/>
                </a:path>
              </a:pathLst>
            </a:custGeom>
            <a:solidFill>
              <a:srgbClr val="7B95F9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028700" y="626211"/>
            <a:ext cx="13914841" cy="3805590"/>
          </a:xfrm>
          <a:custGeom>
            <a:avLst/>
            <a:gdLst/>
            <a:ahLst/>
            <a:cxnLst/>
            <a:rect l="l" t="t" r="r" b="b"/>
            <a:pathLst>
              <a:path w="13914841" h="3805590">
                <a:moveTo>
                  <a:pt x="0" y="0"/>
                </a:moveTo>
                <a:lnTo>
                  <a:pt x="13914841" y="0"/>
                </a:lnTo>
                <a:lnTo>
                  <a:pt x="13914841" y="3805590"/>
                </a:lnTo>
                <a:lnTo>
                  <a:pt x="0" y="3805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996" r="-121" b="-96060"/>
            </a:stretch>
          </a:blipFill>
        </p:spPr>
      </p:sp>
      <p:sp>
        <p:nvSpPr>
          <p:cNvPr id="5" name="Freeform 5"/>
          <p:cNvSpPr/>
          <p:nvPr/>
        </p:nvSpPr>
        <p:spPr>
          <a:xfrm rot="1156859">
            <a:off x="16579275" y="5670954"/>
            <a:ext cx="966546" cy="1425202"/>
          </a:xfrm>
          <a:custGeom>
            <a:avLst/>
            <a:gdLst/>
            <a:ahLst/>
            <a:cxnLst/>
            <a:rect l="l" t="t" r="r" b="b"/>
            <a:pathLst>
              <a:path w="966546" h="1425202">
                <a:moveTo>
                  <a:pt x="0" y="0"/>
                </a:moveTo>
                <a:lnTo>
                  <a:pt x="966546" y="0"/>
                </a:lnTo>
                <a:lnTo>
                  <a:pt x="966546" y="1425202"/>
                </a:lnTo>
                <a:lnTo>
                  <a:pt x="0" y="1425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591" r="-259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23051" y="5844165"/>
            <a:ext cx="5210382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ПАМ’ЯТКА УСПІШНОГО ІНТЕРВ’Ю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63757" y="4817053"/>
            <a:ext cx="11609771" cy="561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4"/>
              </a:lnSpc>
            </a:pPr>
            <a:endParaRPr/>
          </a:p>
          <a:p>
            <a:pPr marL="521678" lvl="2" indent="-173893" algn="l">
              <a:lnSpc>
                <a:spcPts val="3194"/>
              </a:lnSpc>
              <a:buAutoNum type="arabicPeriod"/>
            </a:pPr>
            <a:r>
              <a:rPr lang="en-US" sz="228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82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Підтвердження участі.</a:t>
            </a:r>
            <a:r>
              <a:rPr lang="en-US" sz="228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Обов’язково підтвердьте свою присутність після отримання запрошення на інтерв’ю.</a:t>
            </a:r>
          </a:p>
          <a:p>
            <a:pPr marL="521678" lvl="2" indent="-173893" algn="l">
              <a:lnSpc>
                <a:spcPts val="3194"/>
              </a:lnSpc>
              <a:buAutoNum type="arabicPeriod"/>
            </a:pPr>
            <a:r>
              <a:rPr lang="en-US" sz="228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82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З’ясування вимог. </a:t>
            </a:r>
            <a:r>
              <a:rPr lang="en-US" sz="228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Переконайтеся, що ви чітко розумієте всі вимоги: можливо, потрібно підготувати презентацію, короткий урок або принести підтверджувальні документи.</a:t>
            </a:r>
          </a:p>
          <a:p>
            <a:pPr marL="521678" lvl="2" indent="-173893" algn="l">
              <a:lnSpc>
                <a:spcPts val="3194"/>
              </a:lnSpc>
              <a:buAutoNum type="arabicPeriod"/>
            </a:pPr>
            <a:r>
              <a:rPr lang="en-US" sz="228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82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Попередня підготовка:</a:t>
            </a:r>
          </a:p>
          <a:p>
            <a:pPr marL="932268" lvl="3" indent="-233067" algn="l">
              <a:lnSpc>
                <a:spcPts val="3194"/>
              </a:lnSpc>
              <a:buFont typeface="Arial"/>
              <a:buChar char="￭"/>
            </a:pPr>
            <a:r>
              <a:rPr lang="en-US" sz="228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Ознайомтеся з навчальним закладом через його вебсайт та соціальні мережі.</a:t>
            </a:r>
          </a:p>
          <a:p>
            <a:pPr marL="932268" lvl="3" indent="-233067" algn="l">
              <a:lnSpc>
                <a:spcPts val="3194"/>
              </a:lnSpc>
              <a:buFont typeface="Arial"/>
              <a:buChar char="￭"/>
            </a:pPr>
            <a:r>
              <a:rPr lang="en-US" sz="228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Уважно прочитайте вимоги до посади, очікування роботодавця (Job Description) і рейтинг школи.</a:t>
            </a:r>
          </a:p>
          <a:p>
            <a:pPr marL="932268" lvl="3" indent="-233067" algn="l">
              <a:lnSpc>
                <a:spcPts val="3194"/>
              </a:lnSpc>
              <a:buFont typeface="Arial"/>
              <a:buChar char="￭"/>
            </a:pPr>
            <a:r>
              <a:rPr lang="en-US" sz="228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Це допоможе вам підготувати відповіді відповідно до потреб і очікувань роботодавця.</a:t>
            </a:r>
          </a:p>
          <a:p>
            <a:pPr marL="932268" lvl="3" indent="-233067" algn="l">
              <a:lnSpc>
                <a:spcPts val="3194"/>
              </a:lnSpc>
            </a:pPr>
            <a:endParaRPr lang="en-US" sz="2282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779902" y="1755341"/>
            <a:ext cx="1479398" cy="1547329"/>
          </a:xfrm>
          <a:custGeom>
            <a:avLst/>
            <a:gdLst/>
            <a:ahLst/>
            <a:cxnLst/>
            <a:rect l="l" t="t" r="r" b="b"/>
            <a:pathLst>
              <a:path w="1479398" h="1547329">
                <a:moveTo>
                  <a:pt x="0" y="0"/>
                </a:moveTo>
                <a:lnTo>
                  <a:pt x="1479398" y="0"/>
                </a:lnTo>
                <a:lnTo>
                  <a:pt x="1479398" y="1547329"/>
                </a:lnTo>
                <a:lnTo>
                  <a:pt x="0" y="15473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0" r="-50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77409" y="1075976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69019" y="9244926"/>
            <a:ext cx="9622596" cy="28575"/>
            <a:chOff x="0" y="0"/>
            <a:chExt cx="12830128" cy="38100"/>
          </a:xfrm>
        </p:grpSpPr>
        <p:sp>
          <p:nvSpPr>
            <p:cNvPr id="4" name="Freeform 4"/>
            <p:cNvSpPr/>
            <p:nvPr/>
          </p:nvSpPr>
          <p:spPr>
            <a:xfrm>
              <a:off x="19050" y="0"/>
              <a:ext cx="12792075" cy="38100"/>
            </a:xfrm>
            <a:custGeom>
              <a:avLst/>
              <a:gdLst/>
              <a:ahLst/>
              <a:cxnLst/>
              <a:rect l="l" t="t" r="r" b="b"/>
              <a:pathLst>
                <a:path w="12792075" h="38100">
                  <a:moveTo>
                    <a:pt x="0" y="0"/>
                  </a:moveTo>
                  <a:lnTo>
                    <a:pt x="12792075" y="0"/>
                  </a:lnTo>
                  <a:lnTo>
                    <a:pt x="1279207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7B95F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72727" y="1084246"/>
            <a:ext cx="969824" cy="95250"/>
            <a:chOff x="0" y="0"/>
            <a:chExt cx="1293099" cy="127000"/>
          </a:xfrm>
        </p:grpSpPr>
        <p:sp>
          <p:nvSpPr>
            <p:cNvPr id="6" name="Freeform 6"/>
            <p:cNvSpPr/>
            <p:nvPr/>
          </p:nvSpPr>
          <p:spPr>
            <a:xfrm>
              <a:off x="63500" y="0"/>
              <a:ext cx="1166114" cy="127000"/>
            </a:xfrm>
            <a:custGeom>
              <a:avLst/>
              <a:gdLst/>
              <a:ahLst/>
              <a:cxnLst/>
              <a:rect l="l" t="t" r="r" b="b"/>
              <a:pathLst>
                <a:path w="1166114" h="127000">
                  <a:moveTo>
                    <a:pt x="0" y="0"/>
                  </a:moveTo>
                  <a:lnTo>
                    <a:pt x="1166114" y="0"/>
                  </a:lnTo>
                  <a:lnTo>
                    <a:pt x="1166114" y="127000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rgbClr val="7B95F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1935696" y="1991795"/>
            <a:ext cx="2397621" cy="4413830"/>
          </a:xfrm>
          <a:custGeom>
            <a:avLst/>
            <a:gdLst/>
            <a:ahLst/>
            <a:cxnLst/>
            <a:rect l="l" t="t" r="r" b="b"/>
            <a:pathLst>
              <a:path w="2397621" h="4413830">
                <a:moveTo>
                  <a:pt x="0" y="0"/>
                </a:moveTo>
                <a:lnTo>
                  <a:pt x="2397621" y="0"/>
                </a:lnTo>
                <a:lnTo>
                  <a:pt x="2397621" y="4413830"/>
                </a:lnTo>
                <a:lnTo>
                  <a:pt x="0" y="4413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454136" y="1991795"/>
            <a:ext cx="2353758" cy="4413830"/>
          </a:xfrm>
          <a:custGeom>
            <a:avLst/>
            <a:gdLst/>
            <a:ahLst/>
            <a:cxnLst/>
            <a:rect l="l" t="t" r="r" b="b"/>
            <a:pathLst>
              <a:path w="2353758" h="4413830">
                <a:moveTo>
                  <a:pt x="0" y="0"/>
                </a:moveTo>
                <a:lnTo>
                  <a:pt x="2353758" y="0"/>
                </a:lnTo>
                <a:lnTo>
                  <a:pt x="2353758" y="4413830"/>
                </a:lnTo>
                <a:lnTo>
                  <a:pt x="0" y="4413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54589" y="2321159"/>
            <a:ext cx="2503876" cy="4285282"/>
          </a:xfrm>
          <a:custGeom>
            <a:avLst/>
            <a:gdLst/>
            <a:ahLst/>
            <a:cxnLst/>
            <a:rect l="l" t="t" r="r" b="b"/>
            <a:pathLst>
              <a:path w="2503876" h="4285282">
                <a:moveTo>
                  <a:pt x="0" y="0"/>
                </a:moveTo>
                <a:lnTo>
                  <a:pt x="2503876" y="0"/>
                </a:lnTo>
                <a:lnTo>
                  <a:pt x="2503876" y="4285282"/>
                </a:lnTo>
                <a:lnTo>
                  <a:pt x="0" y="42852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9529" r="-107341" b="-59"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5144026" y="2321159"/>
            <a:ext cx="2503876" cy="4285282"/>
          </a:xfrm>
          <a:custGeom>
            <a:avLst/>
            <a:gdLst/>
            <a:ahLst/>
            <a:cxnLst/>
            <a:rect l="l" t="t" r="r" b="b"/>
            <a:pathLst>
              <a:path w="2503876" h="4285282">
                <a:moveTo>
                  <a:pt x="2503876" y="0"/>
                </a:moveTo>
                <a:lnTo>
                  <a:pt x="0" y="0"/>
                </a:lnTo>
                <a:lnTo>
                  <a:pt x="0" y="4285282"/>
                </a:lnTo>
                <a:lnTo>
                  <a:pt x="2503876" y="4285282"/>
                </a:lnTo>
                <a:lnTo>
                  <a:pt x="2503876" y="0"/>
                </a:lnTo>
                <a:close/>
              </a:path>
            </a:pathLst>
          </a:custGeom>
          <a:blipFill>
            <a:blip r:embed="rId9"/>
            <a:stretch>
              <a:fillRect l="-63985" r="-92892" b="-34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596902" y="7006334"/>
            <a:ext cx="1094195" cy="1613424"/>
          </a:xfrm>
          <a:custGeom>
            <a:avLst/>
            <a:gdLst/>
            <a:ahLst/>
            <a:cxnLst/>
            <a:rect l="l" t="t" r="r" b="b"/>
            <a:pathLst>
              <a:path w="1094195" h="1613424">
                <a:moveTo>
                  <a:pt x="0" y="0"/>
                </a:moveTo>
                <a:lnTo>
                  <a:pt x="1094195" y="0"/>
                </a:lnTo>
                <a:lnTo>
                  <a:pt x="1094195" y="1613424"/>
                </a:lnTo>
                <a:lnTo>
                  <a:pt x="0" y="16134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475" r="-2475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23383" y="4429789"/>
            <a:ext cx="13049193" cy="433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5"/>
              </a:lnSpc>
            </a:pPr>
            <a:r>
              <a:rPr lang="en-US" sz="2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Стандартна структура інтерв’ю:</a:t>
            </a:r>
          </a:p>
          <a:p>
            <a:pPr algn="l">
              <a:lnSpc>
                <a:spcPts val="2665"/>
              </a:lnSpc>
            </a:pPr>
            <a:endParaRPr lang="en-US" sz="20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479938" lvl="2" indent="-159979" algn="l">
              <a:lnSpc>
                <a:spcPts val="2665"/>
              </a:lnSpc>
              <a:buAutoNum type="arabicPeriod"/>
            </a:pPr>
            <a:r>
              <a:rPr lang="en-US" sz="2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Усне знайомство:</a:t>
            </a:r>
          </a:p>
          <a:p>
            <a:pPr marL="857760" lvl="3" indent="-214440" algn="l">
              <a:lnSpc>
                <a:spcPts val="2665"/>
              </a:lnSpc>
              <a:buFont typeface="Arial"/>
              <a:buChar char="￭"/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Інтерв’ю може проходити з однією або кількома особами.</a:t>
            </a:r>
          </a:p>
          <a:p>
            <a:pPr marL="857760" lvl="3" indent="-214440" algn="l">
              <a:lnSpc>
                <a:spcPts val="2665"/>
              </a:lnSpc>
              <a:buFont typeface="Arial"/>
              <a:buChar char="￭"/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Це ваш шанс розповісти про свій досвід і переконати роботодавця, </a:t>
            </a:r>
          </a:p>
          <a:p>
            <a:pPr marL="857760" lvl="3" indent="-214440" algn="l">
              <a:lnSpc>
                <a:spcPts val="2665"/>
              </a:lnSpc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що ви підходите на цю роль</a:t>
            </a:r>
          </a:p>
          <a:p>
            <a:pPr marL="857760" lvl="3" indent="-214440" algn="l">
              <a:lnSpc>
                <a:spcPts val="2665"/>
              </a:lnSpc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2. </a:t>
            </a:r>
            <a:r>
              <a:rPr lang="en-US" sz="2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Практичне завдання:</a:t>
            </a:r>
          </a:p>
          <a:p>
            <a:pPr marL="857760" lvl="3" indent="-214440" algn="l">
              <a:lnSpc>
                <a:spcPts val="2665"/>
              </a:lnSpc>
              <a:buFont typeface="Arial"/>
              <a:buChar char="￭"/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Потребує попередньої підготовки.</a:t>
            </a:r>
          </a:p>
          <a:p>
            <a:pPr marL="857760" lvl="3" indent="-214440" algn="l">
              <a:lnSpc>
                <a:spcPts val="2665"/>
              </a:lnSpc>
              <a:buFont typeface="Arial"/>
              <a:buChar char="￭"/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Може включати роботу один на один з учнем, із групою дітей або цілим класом.</a:t>
            </a:r>
          </a:p>
          <a:p>
            <a:pPr marL="857760" lvl="3" indent="-214440" algn="l">
              <a:lnSpc>
                <a:spcPts val="2665"/>
              </a:lnSpc>
              <a:buFont typeface="Arial"/>
              <a:buChar char="￭"/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Зазвичай вам повідомлять про завдання заздалегідь.</a:t>
            </a:r>
          </a:p>
          <a:p>
            <a:pPr marL="857760" lvl="3" indent="-214440" algn="l">
              <a:lnSpc>
                <a:spcPts val="2665"/>
              </a:lnSpc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3. </a:t>
            </a:r>
            <a:r>
              <a:rPr lang="en-US" sz="2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Сесія запитань:</a:t>
            </a:r>
          </a:p>
          <a:p>
            <a:pPr marL="857760" lvl="3" indent="-214440" algn="l">
              <a:lnSpc>
                <a:spcPts val="2665"/>
              </a:lnSpc>
              <a:buFont typeface="Arial"/>
              <a:buChar char="￭"/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Після інтерв’ю у вас буде можливість поставити свої запитання.</a:t>
            </a:r>
          </a:p>
          <a:p>
            <a:pPr marL="857760" lvl="3" indent="-214440" algn="l">
              <a:lnSpc>
                <a:spcPts val="2665"/>
              </a:lnSpc>
              <a:buFont typeface="Arial"/>
              <a:buChar char="￭"/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 втрачайте шанс продемонструвати зацікавленість у посаді та навчальному закладі.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20352" y="1533582"/>
            <a:ext cx="5552577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ПАМ’ЯТКА УСПІШНОГО ІНТЕРВ’Ю</a:t>
            </a:r>
          </a:p>
        </p:txBody>
      </p:sp>
      <p:sp>
        <p:nvSpPr>
          <p:cNvPr id="14" name="Freeform 14"/>
          <p:cNvSpPr/>
          <p:nvPr/>
        </p:nvSpPr>
        <p:spPr>
          <a:xfrm>
            <a:off x="15927949" y="8471262"/>
            <a:ext cx="1479398" cy="1547329"/>
          </a:xfrm>
          <a:custGeom>
            <a:avLst/>
            <a:gdLst/>
            <a:ahLst/>
            <a:cxnLst/>
            <a:rect l="l" t="t" r="r" b="b"/>
            <a:pathLst>
              <a:path w="1479398" h="1547329">
                <a:moveTo>
                  <a:pt x="0" y="0"/>
                </a:moveTo>
                <a:lnTo>
                  <a:pt x="1479398" y="0"/>
                </a:lnTo>
                <a:lnTo>
                  <a:pt x="1479398" y="1547329"/>
                </a:lnTo>
                <a:lnTo>
                  <a:pt x="0" y="15473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50" r="-50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431030" y="9145607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045269" y="9145607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655005" y="9145607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96973" y="1346736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54518" y="1605818"/>
            <a:ext cx="10366334" cy="7613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9"/>
              </a:lnSpc>
            </a:pPr>
            <a:endParaRPr/>
          </a:p>
          <a:p>
            <a:pPr algn="l">
              <a:lnSpc>
                <a:spcPts val="4019"/>
              </a:lnSpc>
            </a:pPr>
            <a:r>
              <a:rPr lang="en-US" sz="287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Пам’ятайте: інтерв’ю — це ваш шанс довести роботодавцю, чому саме ви є найкращим кандидатом на цю посаду.</a:t>
            </a:r>
          </a:p>
          <a:p>
            <a:pPr algn="l">
              <a:lnSpc>
                <a:spcPts val="4019"/>
              </a:lnSpc>
            </a:pPr>
            <a:endParaRPr lang="en-US" sz="2871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56369" lvl="2" indent="-218790" algn="l">
              <a:lnSpc>
                <a:spcPts val="4019"/>
              </a:lnSpc>
              <a:buFont typeface="Arial"/>
              <a:buChar char="⚬"/>
            </a:pPr>
            <a:r>
              <a:rPr lang="en-US" sz="287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Покажіть свою зацікавленість та ентузіазм, але водночас будьте чіткими та лаконічними у відповідях.</a:t>
            </a:r>
          </a:p>
          <a:p>
            <a:pPr marL="656369" lvl="2" indent="-218790" algn="l">
              <a:lnSpc>
                <a:spcPts val="4019"/>
              </a:lnSpc>
              <a:buFont typeface="Arial"/>
              <a:buChar char="⚬"/>
            </a:pPr>
            <a:r>
              <a:rPr lang="en-US" sz="287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Основна увага під час інтерв’ю для академічних закладів зосереджена на безпечному перебуванні учнів у школі та їхньому добробуті (Safeguarding and Wellbeing of the Children).</a:t>
            </a:r>
          </a:p>
          <a:p>
            <a:pPr marL="656369" lvl="2" indent="-218790" algn="l">
              <a:lnSpc>
                <a:spcPts val="4019"/>
              </a:lnSpc>
              <a:buFont typeface="Arial"/>
              <a:buChar char="⚬"/>
            </a:pPr>
            <a:r>
              <a:rPr lang="en-US" sz="287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Очікуйте та підготуйтеся до запитань на такі теми:</a:t>
            </a:r>
          </a:p>
          <a:p>
            <a:pPr marL="656369" lvl="2" indent="-218790" algn="l">
              <a:lnSpc>
                <a:spcPts val="4019"/>
              </a:lnSpc>
            </a:pPr>
            <a:endParaRPr lang="en-US" sz="287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56369" lvl="2" indent="-218790" algn="l">
              <a:lnSpc>
                <a:spcPts val="4019"/>
              </a:lnSpc>
            </a:pPr>
            <a:endParaRPr lang="en-US" sz="287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2664812" y="-156905"/>
            <a:ext cx="5623188" cy="6723130"/>
          </a:xfrm>
          <a:custGeom>
            <a:avLst/>
            <a:gdLst/>
            <a:ahLst/>
            <a:cxnLst/>
            <a:rect l="l" t="t" r="r" b="b"/>
            <a:pathLst>
              <a:path w="5623188" h="6723130">
                <a:moveTo>
                  <a:pt x="0" y="0"/>
                </a:moveTo>
                <a:lnTo>
                  <a:pt x="5623188" y="0"/>
                </a:lnTo>
                <a:lnTo>
                  <a:pt x="5623188" y="6723130"/>
                </a:lnTo>
                <a:lnTo>
                  <a:pt x="0" y="67231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63463">
            <a:off x="7663516" y="3674150"/>
            <a:ext cx="1094195" cy="1613424"/>
          </a:xfrm>
          <a:custGeom>
            <a:avLst/>
            <a:gdLst/>
            <a:ahLst/>
            <a:cxnLst/>
            <a:rect l="l" t="t" r="r" b="b"/>
            <a:pathLst>
              <a:path w="1094195" h="1613424">
                <a:moveTo>
                  <a:pt x="0" y="0"/>
                </a:moveTo>
                <a:lnTo>
                  <a:pt x="1094195" y="0"/>
                </a:lnTo>
                <a:lnTo>
                  <a:pt x="1094195" y="1613424"/>
                </a:lnTo>
                <a:lnTo>
                  <a:pt x="0" y="1613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75" r="-247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59076" y="1355136"/>
            <a:ext cx="6173186" cy="5475520"/>
          </a:xfrm>
          <a:custGeom>
            <a:avLst/>
            <a:gdLst/>
            <a:ahLst/>
            <a:cxnLst/>
            <a:rect l="l" t="t" r="r" b="b"/>
            <a:pathLst>
              <a:path w="6173186" h="5475520">
                <a:moveTo>
                  <a:pt x="0" y="0"/>
                </a:moveTo>
                <a:lnTo>
                  <a:pt x="6173186" y="0"/>
                </a:lnTo>
                <a:lnTo>
                  <a:pt x="6173186" y="5475520"/>
                </a:lnTo>
                <a:lnTo>
                  <a:pt x="0" y="54755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0803" r="-53436" b="-2295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332702" y="8956018"/>
            <a:ext cx="9622596" cy="28575"/>
            <a:chOff x="0" y="0"/>
            <a:chExt cx="12830128" cy="38100"/>
          </a:xfrm>
        </p:grpSpPr>
        <p:sp>
          <p:nvSpPr>
            <p:cNvPr id="8" name="Freeform 8"/>
            <p:cNvSpPr/>
            <p:nvPr/>
          </p:nvSpPr>
          <p:spPr>
            <a:xfrm>
              <a:off x="19050" y="0"/>
              <a:ext cx="12792075" cy="38100"/>
            </a:xfrm>
            <a:custGeom>
              <a:avLst/>
              <a:gdLst/>
              <a:ahLst/>
              <a:cxnLst/>
              <a:rect l="l" t="t" r="r" b="b"/>
              <a:pathLst>
                <a:path w="12792075" h="38100">
                  <a:moveTo>
                    <a:pt x="0" y="0"/>
                  </a:moveTo>
                  <a:lnTo>
                    <a:pt x="12792075" y="0"/>
                  </a:lnTo>
                  <a:lnTo>
                    <a:pt x="1279207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7B95F9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3285851" y="8881073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900089" y="8881073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509825" y="8881073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12548" y="8182353"/>
            <a:ext cx="1479398" cy="1547329"/>
          </a:xfrm>
          <a:custGeom>
            <a:avLst/>
            <a:gdLst/>
            <a:ahLst/>
            <a:cxnLst/>
            <a:rect l="l" t="t" r="r" b="b"/>
            <a:pathLst>
              <a:path w="1479398" h="1547329">
                <a:moveTo>
                  <a:pt x="0" y="0"/>
                </a:moveTo>
                <a:lnTo>
                  <a:pt x="1479398" y="0"/>
                </a:lnTo>
                <a:lnTo>
                  <a:pt x="1479398" y="1547329"/>
                </a:lnTo>
                <a:lnTo>
                  <a:pt x="0" y="15473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0" r="-50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77409" y="1075976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666861" y="1663627"/>
            <a:ext cx="8061370" cy="5944711"/>
          </a:xfrm>
          <a:custGeom>
            <a:avLst/>
            <a:gdLst/>
            <a:ahLst/>
            <a:cxnLst/>
            <a:rect l="l" t="t" r="r" b="b"/>
            <a:pathLst>
              <a:path w="8061370" h="5944711">
                <a:moveTo>
                  <a:pt x="0" y="0"/>
                </a:moveTo>
                <a:lnTo>
                  <a:pt x="8061370" y="0"/>
                </a:lnTo>
                <a:lnTo>
                  <a:pt x="8061370" y="5944711"/>
                </a:lnTo>
                <a:lnTo>
                  <a:pt x="0" y="59447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249219" y="2198315"/>
            <a:ext cx="8047621" cy="5890369"/>
          </a:xfrm>
          <a:custGeom>
            <a:avLst/>
            <a:gdLst/>
            <a:ahLst/>
            <a:cxnLst/>
            <a:rect l="l" t="t" r="r" b="b"/>
            <a:pathLst>
              <a:path w="8047621" h="5890369">
                <a:moveTo>
                  <a:pt x="0" y="0"/>
                </a:moveTo>
                <a:lnTo>
                  <a:pt x="8047621" y="0"/>
                </a:lnTo>
                <a:lnTo>
                  <a:pt x="8047621" y="5890369"/>
                </a:lnTo>
                <a:lnTo>
                  <a:pt x="0" y="58903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51" r="-207" b="-9"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440512" y="2753660"/>
          <a:ext cx="10317162" cy="6227762"/>
        </p:xfrm>
        <a:graphic>
          <a:graphicData uri="http://schemas.openxmlformats.org/drawingml/2006/table">
            <a:tbl>
              <a:tblPr/>
              <a:tblGrid>
                <a:gridCol w="505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4321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97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303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66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449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4332702" y="9412568"/>
            <a:ext cx="9622596" cy="28575"/>
            <a:chOff x="0" y="0"/>
            <a:chExt cx="12830128" cy="38100"/>
          </a:xfrm>
        </p:grpSpPr>
        <p:sp>
          <p:nvSpPr>
            <p:cNvPr id="7" name="Freeform 7"/>
            <p:cNvSpPr/>
            <p:nvPr/>
          </p:nvSpPr>
          <p:spPr>
            <a:xfrm>
              <a:off x="19050" y="0"/>
              <a:ext cx="12792075" cy="38100"/>
            </a:xfrm>
            <a:custGeom>
              <a:avLst/>
              <a:gdLst/>
              <a:ahLst/>
              <a:cxnLst/>
              <a:rect l="l" t="t" r="r" b="b"/>
              <a:pathLst>
                <a:path w="12792075" h="38100">
                  <a:moveTo>
                    <a:pt x="0" y="0"/>
                  </a:moveTo>
                  <a:lnTo>
                    <a:pt x="12792075" y="0"/>
                  </a:lnTo>
                  <a:lnTo>
                    <a:pt x="1279207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7B95F9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3285851" y="9337624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00089" y="9337624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09825" y="9337624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19617" y="568793"/>
            <a:ext cx="10108835" cy="173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4"/>
              </a:lnSpc>
            </a:pPr>
            <a:r>
              <a:rPr lang="en-US" sz="628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Потенційні запитання роботодавця: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280234"/>
            <a:ext cx="3587149" cy="67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18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Який попередній досвід Ви маєте в цій сфері?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30058" y="3098941"/>
            <a:ext cx="4622594" cy="1048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1"/>
              </a:lnSpc>
            </a:pPr>
            <a:r>
              <a:rPr lang="en-US" sz="146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Попередній досвід вчителювання чи індивідуальних занять, керівні ролі, волонтерська робота, приватна допомога учням, власні діти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3499" y="4714298"/>
            <a:ext cx="4702109" cy="67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18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 ви будете діяти в важких ситуаціях з учнями чи батьками?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3378" y="5906163"/>
            <a:ext cx="4822351" cy="569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1"/>
              </a:lnSpc>
            </a:pPr>
            <a:r>
              <a:rPr lang="en-US" sz="1565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Міцність ваших знань з певного предмету та обізнаність в навчальних програмах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4146" y="6838863"/>
            <a:ext cx="4520815" cy="67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18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 ви даєте собі самооцінку та реагуєте на зауваження?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8010682"/>
            <a:ext cx="3587149" cy="67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18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Який попередній досвід Ви маєте в цій сфері?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146" y="4607407"/>
            <a:ext cx="5054418" cy="1020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1"/>
              </a:lnSpc>
            </a:pPr>
            <a:r>
              <a:rPr lang="en-US" sz="146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Будьте готові надати приклади ситуацій, що найкраще відображають вашу можлисість знайти компроміс, працювати в команді, диференціювати завдання)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14146" y="6052530"/>
            <a:ext cx="5054418" cy="277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1"/>
              </a:lnSpc>
            </a:pPr>
            <a:r>
              <a:rPr lang="en-US" sz="146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Age related National Curricculum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810708" y="6919508"/>
            <a:ext cx="4661295" cy="53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1"/>
              </a:lnSpc>
            </a:pPr>
            <a:r>
              <a:rPr lang="en-US" sz="146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Ваша готовність до навчання та саморозвитку, обізнаність в нововеденнях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30058" y="8091327"/>
            <a:ext cx="4661295" cy="53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1"/>
              </a:lnSpc>
            </a:pPr>
            <a:r>
              <a:rPr lang="en-US" sz="146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Сертифікати на знання мови, NARIC (прирівнений диплом)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568691" y="8704463"/>
            <a:ext cx="1408678" cy="1473361"/>
          </a:xfrm>
          <a:custGeom>
            <a:avLst/>
            <a:gdLst/>
            <a:ahLst/>
            <a:cxnLst/>
            <a:rect l="l" t="t" r="r" b="b"/>
            <a:pathLst>
              <a:path w="1408678" h="1473361">
                <a:moveTo>
                  <a:pt x="0" y="0"/>
                </a:moveTo>
                <a:lnTo>
                  <a:pt x="1408677" y="0"/>
                </a:lnTo>
                <a:lnTo>
                  <a:pt x="1408677" y="1473361"/>
                </a:lnTo>
                <a:lnTo>
                  <a:pt x="0" y="1473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0" r="-50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77409" y="1075976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666861" y="1663627"/>
            <a:ext cx="8061370" cy="5944711"/>
          </a:xfrm>
          <a:custGeom>
            <a:avLst/>
            <a:gdLst/>
            <a:ahLst/>
            <a:cxnLst/>
            <a:rect l="l" t="t" r="r" b="b"/>
            <a:pathLst>
              <a:path w="8061370" h="5944711">
                <a:moveTo>
                  <a:pt x="0" y="0"/>
                </a:moveTo>
                <a:lnTo>
                  <a:pt x="8061370" y="0"/>
                </a:lnTo>
                <a:lnTo>
                  <a:pt x="8061370" y="5944711"/>
                </a:lnTo>
                <a:lnTo>
                  <a:pt x="0" y="59447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249219" y="2198315"/>
            <a:ext cx="8047621" cy="5890369"/>
          </a:xfrm>
          <a:custGeom>
            <a:avLst/>
            <a:gdLst/>
            <a:ahLst/>
            <a:cxnLst/>
            <a:rect l="l" t="t" r="r" b="b"/>
            <a:pathLst>
              <a:path w="8047621" h="5890369">
                <a:moveTo>
                  <a:pt x="0" y="0"/>
                </a:moveTo>
                <a:lnTo>
                  <a:pt x="8047621" y="0"/>
                </a:lnTo>
                <a:lnTo>
                  <a:pt x="8047621" y="5890369"/>
                </a:lnTo>
                <a:lnTo>
                  <a:pt x="0" y="58903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0318" r="-2473" b="-3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19617" y="568793"/>
            <a:ext cx="10108835" cy="173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4"/>
              </a:lnSpc>
            </a:pPr>
            <a:r>
              <a:rPr lang="en-US" sz="628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Потенційні запитання роботодавцю: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332702" y="9412568"/>
            <a:ext cx="9622596" cy="28575"/>
            <a:chOff x="0" y="0"/>
            <a:chExt cx="12830128" cy="38100"/>
          </a:xfrm>
        </p:grpSpPr>
        <p:sp>
          <p:nvSpPr>
            <p:cNvPr id="7" name="Freeform 7"/>
            <p:cNvSpPr/>
            <p:nvPr/>
          </p:nvSpPr>
          <p:spPr>
            <a:xfrm>
              <a:off x="19050" y="0"/>
              <a:ext cx="12792075" cy="38100"/>
            </a:xfrm>
            <a:custGeom>
              <a:avLst/>
              <a:gdLst/>
              <a:ahLst/>
              <a:cxnLst/>
              <a:rect l="l" t="t" r="r" b="b"/>
              <a:pathLst>
                <a:path w="12792075" h="38100">
                  <a:moveTo>
                    <a:pt x="0" y="0"/>
                  </a:moveTo>
                  <a:lnTo>
                    <a:pt x="12792075" y="0"/>
                  </a:lnTo>
                  <a:lnTo>
                    <a:pt x="1279207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7B95F9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3285851" y="9337624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00089" y="9337624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09825" y="9337624"/>
            <a:ext cx="190239" cy="198639"/>
          </a:xfrm>
          <a:custGeom>
            <a:avLst/>
            <a:gdLst/>
            <a:ahLst/>
            <a:cxnLst/>
            <a:rect l="l" t="t" r="r" b="b"/>
            <a:pathLst>
              <a:path w="190239" h="198639">
                <a:moveTo>
                  <a:pt x="0" y="0"/>
                </a:moveTo>
                <a:lnTo>
                  <a:pt x="190239" y="0"/>
                </a:lnTo>
                <a:lnTo>
                  <a:pt x="190239" y="198639"/>
                </a:lnTo>
                <a:lnTo>
                  <a:pt x="0" y="198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88792" y="2536390"/>
            <a:ext cx="10385513" cy="6303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51"/>
              </a:lnSpc>
            </a:pPr>
            <a:endParaRPr/>
          </a:p>
          <a:p>
            <a:pPr algn="l">
              <a:lnSpc>
                <a:spcPts val="4851"/>
              </a:lnSpc>
            </a:pPr>
            <a:r>
              <a:rPr lang="en-US" sz="34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▪ Які ваші щоденні обовязки? </a:t>
            </a:r>
          </a:p>
          <a:p>
            <a:pPr algn="l">
              <a:lnSpc>
                <a:spcPts val="4851"/>
              </a:lnSpc>
            </a:pPr>
            <a:r>
              <a:rPr lang="en-US" sz="34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▪ Які є можливоті для професійного розвитку? </a:t>
            </a:r>
          </a:p>
          <a:p>
            <a:pPr algn="l">
              <a:lnSpc>
                <a:spcPts val="4851"/>
              </a:lnSpc>
            </a:pPr>
            <a:r>
              <a:rPr lang="en-US" sz="34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▪ З якою віковою дітей ви будете працювати? ▪ Які правила поведінки є в школі та як ви можете отримати підтримку в їх виконанні? (Behaviour Management) </a:t>
            </a:r>
          </a:p>
          <a:p>
            <a:pPr algn="l">
              <a:lnSpc>
                <a:spcPts val="4851"/>
              </a:lnSpc>
            </a:pPr>
            <a:r>
              <a:rPr lang="en-US" sz="34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▪ Як моніториться прогрес дітей та яка ваша роль в цьому?</a:t>
            </a:r>
          </a:p>
        </p:txBody>
      </p:sp>
      <p:sp>
        <p:nvSpPr>
          <p:cNvPr id="12" name="Freeform 12"/>
          <p:cNvSpPr/>
          <p:nvPr/>
        </p:nvSpPr>
        <p:spPr>
          <a:xfrm>
            <a:off x="14998355" y="8681272"/>
            <a:ext cx="1398381" cy="1462592"/>
          </a:xfrm>
          <a:custGeom>
            <a:avLst/>
            <a:gdLst/>
            <a:ahLst/>
            <a:cxnLst/>
            <a:rect l="l" t="t" r="r" b="b"/>
            <a:pathLst>
              <a:path w="1398381" h="1462592">
                <a:moveTo>
                  <a:pt x="0" y="0"/>
                </a:moveTo>
                <a:lnTo>
                  <a:pt x="1398382" y="0"/>
                </a:lnTo>
                <a:lnTo>
                  <a:pt x="1398382" y="1462593"/>
                </a:lnTo>
                <a:lnTo>
                  <a:pt x="0" y="14625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0" r="-5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Teacehr webinar 1.pptx</dc:title>
  <cp:revision>11</cp:revision>
  <dcterms:created xsi:type="dcterms:W3CDTF">2006-08-16T00:00:00Z</dcterms:created>
  <dcterms:modified xsi:type="dcterms:W3CDTF">2025-05-28T19:08:12Z</dcterms:modified>
  <dc:identifier>DAGowX4yUNA</dc:identifier>
</cp:coreProperties>
</file>