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79" r:id="rId4"/>
    <p:sldId id="259" r:id="rId5"/>
    <p:sldId id="280" r:id="rId6"/>
    <p:sldId id="281" r:id="rId7"/>
    <p:sldId id="282" r:id="rId8"/>
    <p:sldId id="283" r:id="rId9"/>
    <p:sldId id="284" r:id="rId10"/>
    <p:sldId id="285" r:id="rId11"/>
    <p:sldId id="260" r:id="rId12"/>
    <p:sldId id="286" r:id="rId13"/>
    <p:sldId id="287" r:id="rId14"/>
    <p:sldId id="288" r:id="rId15"/>
    <p:sldId id="289" r:id="rId16"/>
    <p:sldId id="274" r:id="rId17"/>
    <p:sldId id="275" r:id="rId18"/>
    <p:sldId id="276" r:id="rId19"/>
    <p:sldId id="278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8"/>
    <p:restoredTop sz="94684"/>
  </p:normalViewPr>
  <p:slideViewPr>
    <p:cSldViewPr snapToGrid="0" snapToObjects="1">
      <p:cViewPr varScale="1">
        <p:scale>
          <a:sx n="114" d="100"/>
          <a:sy n="114" d="100"/>
        </p:scale>
        <p:origin x="158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76887"/>
            <a:ext cx="8229600" cy="2161454"/>
          </a:xfrm>
        </p:spPr>
        <p:txBody>
          <a:bodyPr>
            <a:normAutofit/>
          </a:bodyPr>
          <a:lstStyle/>
          <a:p>
            <a:r>
              <a:rPr lang="az-Cyrl-AZ" sz="3600" b="1" dirty="0">
                <a:solidFill>
                  <a:srgbClr val="0070C0"/>
                </a:solidFill>
                <a:latin typeface="Aptos" panose="020B0004020202020204" pitchFamily="34" charset="0"/>
              </a:rPr>
              <a:t>ЯК СТВОРИТИ ЕФЕКТИВНЕ </a:t>
            </a:r>
            <a:br>
              <a:rPr lang="en-GB" sz="3600" b="1" dirty="0">
                <a:solidFill>
                  <a:srgbClr val="0070C0"/>
                </a:solidFill>
                <a:latin typeface="Aptos" panose="020B0004020202020204" pitchFamily="34" charset="0"/>
              </a:rPr>
            </a:br>
            <a:r>
              <a:rPr lang="en-GB" sz="3600" b="1" dirty="0">
                <a:solidFill>
                  <a:srgbClr val="0070C0"/>
                </a:solidFill>
                <a:latin typeface="Aptos" panose="020B0004020202020204" pitchFamily="34" charset="0"/>
              </a:rPr>
              <a:t>CV </a:t>
            </a:r>
            <a:r>
              <a:rPr lang="az-Cyrl-AZ" sz="3600" b="1" dirty="0">
                <a:solidFill>
                  <a:srgbClr val="0070C0"/>
                </a:solidFill>
                <a:latin typeface="Aptos" panose="020B0004020202020204" pitchFamily="34" charset="0"/>
              </a:rPr>
              <a:t>ТА </a:t>
            </a:r>
            <a:r>
              <a:rPr lang="en-GB" sz="3600" b="1" dirty="0">
                <a:solidFill>
                  <a:srgbClr val="0070C0"/>
                </a:solidFill>
                <a:latin typeface="Aptos" panose="020B0004020202020204" pitchFamily="34" charset="0"/>
              </a:rPr>
              <a:t>COVER LETTER </a:t>
            </a:r>
            <a:endParaRPr lang="az-Cyrl-AZ" sz="3600" b="1" dirty="0">
              <a:solidFill>
                <a:srgbClr val="0070C0"/>
              </a:solidFill>
              <a:latin typeface="Aptos" panose="020B00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63B9A1-9133-61B8-ED0C-30ABD7AC44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6063" y="287307"/>
            <a:ext cx="4254190" cy="13395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7BB2886-555C-EEAF-AED9-F4AAF94F0819}"/>
              </a:ext>
            </a:extLst>
          </p:cNvPr>
          <p:cNvSpPr txBox="1"/>
          <p:nvPr/>
        </p:nvSpPr>
        <p:spPr>
          <a:xfrm>
            <a:off x="1460810" y="5005041"/>
            <a:ext cx="62223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Cyrl-AZ" sz="3600" b="1" dirty="0">
                <a:ln>
                  <a:solidFill>
                    <a:schemeClr val="bg1"/>
                  </a:solidFill>
                </a:ln>
                <a:solidFill>
                  <a:srgbClr val="FFC000"/>
                </a:solidFill>
              </a:rPr>
              <a:t>ПРАКТИЧНІ ПОРАДИ ДЛЯ ПОШУКУ РОБОТИ В </a:t>
            </a:r>
            <a:r>
              <a:rPr lang="en-GB" sz="3600" b="1" dirty="0">
                <a:ln>
                  <a:solidFill>
                    <a:schemeClr val="bg1"/>
                  </a:solidFill>
                </a:ln>
                <a:solidFill>
                  <a:srgbClr val="FFC000"/>
                </a:solidFill>
              </a:rPr>
              <a:t>UK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973681E-33CA-1C5B-DE82-5D9CE7BD0D46}"/>
              </a:ext>
            </a:extLst>
          </p:cNvPr>
          <p:cNvCxnSpPr>
            <a:cxnSpLocks/>
          </p:cNvCxnSpPr>
          <p:nvPr/>
        </p:nvCxnSpPr>
        <p:spPr>
          <a:xfrm>
            <a:off x="3278455" y="4488366"/>
            <a:ext cx="557561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DE48EE6-5363-F271-538D-5AD2EA269166}"/>
              </a:ext>
            </a:extLst>
          </p:cNvPr>
          <p:cNvCxnSpPr>
            <a:cxnSpLocks/>
          </p:cNvCxnSpPr>
          <p:nvPr/>
        </p:nvCxnSpPr>
        <p:spPr>
          <a:xfrm>
            <a:off x="200722" y="4350833"/>
            <a:ext cx="4538546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8440" y="1858111"/>
            <a:ext cx="5408341" cy="929694"/>
          </a:xfrm>
        </p:spPr>
        <p:txBody>
          <a:bodyPr>
            <a:normAutofit fontScale="90000"/>
          </a:bodyPr>
          <a:lstStyle/>
          <a:p>
            <a:r>
              <a:rPr lang="az-Cyrl-AZ" sz="3200" b="1" dirty="0">
                <a:solidFill>
                  <a:srgbClr val="0070C0"/>
                </a:solidFill>
                <a:latin typeface="Aptos" panose="020B0004020202020204" pitchFamily="34" charset="0"/>
              </a:rPr>
              <a:t>СЬОГОДНІ МИ РОЗГЛЯНЕМО: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7132" y="3030678"/>
            <a:ext cx="7616283" cy="2600687"/>
          </a:xfrm>
          <a:solidFill>
            <a:schemeClr val="accent1"/>
          </a:solidFill>
        </p:spPr>
        <p:txBody>
          <a:bodyPr>
            <a:normAutofit/>
          </a:bodyPr>
          <a:lstStyle/>
          <a:p>
            <a:endParaRPr lang="en-GB" sz="2000" noProof="0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  <a:p>
            <a:r>
              <a:rPr lang="uk-UA" sz="2000" noProof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CV: СТРУКТУРА, ЗМІСТ ТА АДАПТАЦІЯ</a:t>
            </a:r>
          </a:p>
          <a:p>
            <a:r>
              <a:rPr lang="uk-UA" sz="2000" noProof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ВИКОРИСТАННЯ AI</a:t>
            </a:r>
            <a:endParaRPr lang="en-GB" sz="2000" noProof="0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  <a:p>
            <a:r>
              <a:rPr lang="uk-UA" sz="2000" noProof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ОНЛАЙН-ЗАЯВКИ</a:t>
            </a:r>
          </a:p>
          <a:p>
            <a:r>
              <a:rPr lang="uk-UA" sz="2000" noProof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COVER LETTER: ЯК НАПИСАТИ ЕФЕКТИВНИЙ ЛИСТ</a:t>
            </a:r>
          </a:p>
          <a:p>
            <a:r>
              <a:rPr lang="uk-UA" sz="2000" noProof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ТИПОВІ ПОМИЛКИ ТА ПРАКТИЧНІ ПОРАДИ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56922E-497F-07BA-F736-70AF9F2EEF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3781" y="145263"/>
            <a:ext cx="2826834" cy="89011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7A481-4685-BEF7-9D65-E43F79DB2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F2ACA-282E-EB13-D09E-CB88B565F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1147" y="1128932"/>
            <a:ext cx="4360125" cy="929694"/>
          </a:xfrm>
        </p:spPr>
        <p:txBody>
          <a:bodyPr>
            <a:normAutofit/>
          </a:bodyPr>
          <a:lstStyle/>
          <a:p>
            <a:pPr algn="l"/>
            <a:r>
              <a:rPr lang="az-Cyrl-AZ" b="1" dirty="0">
                <a:solidFill>
                  <a:srgbClr val="0070C0"/>
                </a:solidFill>
                <a:latin typeface="Aptos" panose="020B0004020202020204" pitchFamily="34" charset="0"/>
              </a:rPr>
              <a:t>ЩО ТАКЕ </a:t>
            </a:r>
            <a:r>
              <a:rPr lang="en-GB" b="1" dirty="0">
                <a:solidFill>
                  <a:srgbClr val="0070C0"/>
                </a:solidFill>
                <a:latin typeface="Aptos" panose="020B0004020202020204" pitchFamily="34" charset="0"/>
              </a:rPr>
              <a:t>CV?</a:t>
            </a:r>
            <a:endParaRPr lang="az-Cyrl-AZ" b="1" dirty="0">
              <a:solidFill>
                <a:srgbClr val="0070C0"/>
              </a:solidFill>
              <a:latin typeface="Aptos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AACCD-F0F1-F461-F81B-74336B325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294" y="2152184"/>
            <a:ext cx="4181706" cy="4181706"/>
          </a:xfrm>
          <a:solidFill>
            <a:schemeClr val="accent1"/>
          </a:solidFill>
        </p:spPr>
        <p:txBody>
          <a:bodyPr>
            <a:normAutofit/>
          </a:bodyPr>
          <a:lstStyle/>
          <a:p>
            <a:endParaRPr lang="en-GB" sz="2000" noProof="0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  <a:p>
            <a:r>
              <a:rPr lang="az-Cyrl-AZ" sz="2400" b="1" dirty="0">
                <a:solidFill>
                  <a:srgbClr val="FFC000"/>
                </a:solidFill>
              </a:rPr>
              <a:t>Професійний документ, який представляє ваш досвід, навички та досягнення</a:t>
            </a:r>
            <a:endParaRPr lang="en-GB" sz="2400" b="1" dirty="0">
              <a:solidFill>
                <a:srgbClr val="FFC000"/>
              </a:solidFill>
            </a:endParaRPr>
          </a:p>
          <a:p>
            <a:endParaRPr lang="az-Cyrl-AZ" sz="2400" b="1" dirty="0">
              <a:solidFill>
                <a:srgbClr val="FFC000"/>
              </a:solidFill>
            </a:endParaRPr>
          </a:p>
          <a:p>
            <a:r>
              <a:rPr lang="az-Cyrl-AZ" sz="2400" b="1" dirty="0">
                <a:solidFill>
                  <a:srgbClr val="FFC000"/>
                </a:solidFill>
              </a:rPr>
              <a:t>Його мета - показати роботодавцю, чому ви підходите для ролі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E388B3-483B-4660-0635-B6479200C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3781" y="145263"/>
            <a:ext cx="2826834" cy="890111"/>
          </a:xfrm>
          <a:prstGeom prst="rect">
            <a:avLst/>
          </a:prstGeom>
        </p:spPr>
      </p:pic>
      <p:pic>
        <p:nvPicPr>
          <p:cNvPr id="5" name="Picture 4" descr="Simple CV Templates 2026 | Clean, ATS-Friendly &amp; Easy to Use">
            <a:extLst>
              <a:ext uri="{FF2B5EF4-FFF2-40B4-BE49-F238E27FC236}">
                <a16:creationId xmlns:a16="http://schemas.microsoft.com/office/drawing/2014/main" id="{8EDAA72D-35BC-04CE-5E60-F7A451C139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152184"/>
            <a:ext cx="4181706" cy="4181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117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2C2EDE3-CB12-2372-7A25-640E6948454A}"/>
              </a:ext>
            </a:extLst>
          </p:cNvPr>
          <p:cNvSpPr txBox="1">
            <a:spLocks/>
          </p:cNvSpPr>
          <p:nvPr/>
        </p:nvSpPr>
        <p:spPr>
          <a:xfrm>
            <a:off x="479504" y="1516566"/>
            <a:ext cx="3155794" cy="365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z-Cyrl-AZ" sz="4000" b="1" dirty="0">
                <a:solidFill>
                  <a:srgbClr val="0070C0"/>
                </a:solidFill>
                <a:latin typeface="Aptos" panose="020B0004020202020204" pitchFamily="34" charset="0"/>
              </a:rPr>
              <a:t>ОСНОВНІ ПРИНЦИПИ </a:t>
            </a:r>
            <a:endParaRPr lang="en-GB" sz="4000" b="1" dirty="0">
              <a:solidFill>
                <a:srgbClr val="0070C0"/>
              </a:solidFill>
              <a:latin typeface="Aptos" panose="020B0004020202020204" pitchFamily="34" charset="0"/>
            </a:endParaRPr>
          </a:p>
          <a:p>
            <a:r>
              <a:rPr lang="en-GB" sz="4000" b="1" dirty="0">
                <a:solidFill>
                  <a:srgbClr val="0070C0"/>
                </a:solidFill>
                <a:latin typeface="Aptos" panose="020B0004020202020204" pitchFamily="34" charset="0"/>
              </a:rPr>
              <a:t>CV</a:t>
            </a:r>
            <a:endParaRPr lang="az-Cyrl-AZ" sz="4000" b="1" dirty="0">
              <a:solidFill>
                <a:srgbClr val="0070C0"/>
              </a:solidFill>
              <a:latin typeface="Aptos" panose="020B00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1A3CDC-44F0-5FA6-2552-6AA982A78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3781" y="145263"/>
            <a:ext cx="2826834" cy="8901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B3A702A-BD38-888D-47CF-34389DF81042}"/>
              </a:ext>
            </a:extLst>
          </p:cNvPr>
          <p:cNvSpPr txBox="1"/>
          <p:nvPr/>
        </p:nvSpPr>
        <p:spPr>
          <a:xfrm>
            <a:off x="4092496" y="1754683"/>
            <a:ext cx="4572000" cy="36933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az-Cyrl-AZ" sz="1800" b="1" dirty="0">
                <a:solidFill>
                  <a:schemeClr val="bg1"/>
                </a:solidFill>
              </a:rPr>
              <a:t>Максимум 2 сторінки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7CDE61-D70F-30C8-9CDB-AF33173539E7}"/>
              </a:ext>
            </a:extLst>
          </p:cNvPr>
          <p:cNvSpPr txBox="1"/>
          <p:nvPr/>
        </p:nvSpPr>
        <p:spPr>
          <a:xfrm>
            <a:off x="4092496" y="2821021"/>
            <a:ext cx="4572000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1800" b="1" dirty="0">
                <a:solidFill>
                  <a:schemeClr val="bg1"/>
                </a:solidFill>
              </a:rPr>
              <a:t>Reverse chronological order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0C19D4-B8CC-4CAD-CFC5-D2F4CA5DA3E1}"/>
              </a:ext>
            </a:extLst>
          </p:cNvPr>
          <p:cNvSpPr txBox="1"/>
          <p:nvPr/>
        </p:nvSpPr>
        <p:spPr>
          <a:xfrm>
            <a:off x="4092496" y="3946427"/>
            <a:ext cx="4572000" cy="36933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az-Cyrl-AZ" sz="1800" b="1" dirty="0">
                <a:solidFill>
                  <a:schemeClr val="bg1"/>
                </a:solidFill>
              </a:rPr>
              <a:t>Актуальне та адаптоване під вакансію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DD577B-6CBD-1CF3-851C-82FDF74D56B2}"/>
              </a:ext>
            </a:extLst>
          </p:cNvPr>
          <p:cNvSpPr txBox="1"/>
          <p:nvPr/>
        </p:nvSpPr>
        <p:spPr>
          <a:xfrm>
            <a:off x="4092496" y="5071833"/>
            <a:ext cx="4572000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z-Cyrl-AZ" sz="1800" b="1" dirty="0">
                <a:solidFill>
                  <a:schemeClr val="bg1"/>
                </a:solidFill>
              </a:rPr>
              <a:t>Чітке та професійне оформлення</a:t>
            </a:r>
          </a:p>
        </p:txBody>
      </p:sp>
      <p:sp>
        <p:nvSpPr>
          <p:cNvPr id="18" name="Down Arrow 17">
            <a:extLst>
              <a:ext uri="{FF2B5EF4-FFF2-40B4-BE49-F238E27FC236}">
                <a16:creationId xmlns:a16="http://schemas.microsoft.com/office/drawing/2014/main" id="{736B8487-8982-BF80-3B5B-BC608C50909D}"/>
              </a:ext>
            </a:extLst>
          </p:cNvPr>
          <p:cNvSpPr/>
          <p:nvPr/>
        </p:nvSpPr>
        <p:spPr>
          <a:xfrm>
            <a:off x="4817327" y="2160780"/>
            <a:ext cx="72483" cy="660241"/>
          </a:xfrm>
          <a:prstGeom prst="downArrow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964E2593-27BC-800D-A266-B661E55A99A2}"/>
              </a:ext>
            </a:extLst>
          </p:cNvPr>
          <p:cNvSpPr/>
          <p:nvPr/>
        </p:nvSpPr>
        <p:spPr>
          <a:xfrm>
            <a:off x="6144323" y="3212655"/>
            <a:ext cx="89210" cy="660241"/>
          </a:xfrm>
          <a:prstGeom prst="downArrow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>
            <a:extLst>
              <a:ext uri="{FF2B5EF4-FFF2-40B4-BE49-F238E27FC236}">
                <a16:creationId xmlns:a16="http://schemas.microsoft.com/office/drawing/2014/main" id="{4889F2BF-C75F-0DA4-9364-C91DA21DAA5C}"/>
              </a:ext>
            </a:extLst>
          </p:cNvPr>
          <p:cNvSpPr/>
          <p:nvPr/>
        </p:nvSpPr>
        <p:spPr>
          <a:xfrm>
            <a:off x="7501055" y="4363675"/>
            <a:ext cx="89210" cy="660241"/>
          </a:xfrm>
          <a:prstGeom prst="downArrow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C77E6-4C53-737E-3141-8F4E6FA06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CE63F41-881C-4F07-99D5-57E510433E4A}"/>
              </a:ext>
            </a:extLst>
          </p:cNvPr>
          <p:cNvSpPr txBox="1">
            <a:spLocks/>
          </p:cNvSpPr>
          <p:nvPr/>
        </p:nvSpPr>
        <p:spPr>
          <a:xfrm>
            <a:off x="646772" y="1035374"/>
            <a:ext cx="6891452" cy="19124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z-Cyrl-AZ" sz="4000" b="1" dirty="0">
                <a:solidFill>
                  <a:srgbClr val="0070C0"/>
                </a:solidFill>
                <a:latin typeface="Aptos" panose="020B0004020202020204" pitchFamily="34" charset="0"/>
              </a:rPr>
              <a:t>ОСНОВНІ РОЗДІЛИ </a:t>
            </a:r>
            <a:r>
              <a:rPr lang="en-GB" sz="4000" b="1" dirty="0">
                <a:solidFill>
                  <a:srgbClr val="0070C0"/>
                </a:solidFill>
                <a:latin typeface="Aptos" panose="020B0004020202020204" pitchFamily="34" charset="0"/>
              </a:rPr>
              <a:t>CV</a:t>
            </a:r>
            <a:endParaRPr lang="az-Cyrl-AZ" sz="4000" b="1" dirty="0">
              <a:solidFill>
                <a:srgbClr val="0070C0"/>
              </a:solidFill>
              <a:latin typeface="Aptos" panose="020B00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06CA41-7DA2-1D10-6BE7-3DADD804B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3781" y="145263"/>
            <a:ext cx="2826834" cy="89011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C9DC08B-3154-E03C-4F93-D5977717E95A}"/>
              </a:ext>
            </a:extLst>
          </p:cNvPr>
          <p:cNvSpPr txBox="1"/>
          <p:nvPr/>
        </p:nvSpPr>
        <p:spPr>
          <a:xfrm>
            <a:off x="1260087" y="2389346"/>
            <a:ext cx="6278137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C000"/>
                </a:solidFill>
              </a:rPr>
              <a:t>• Contact details</a:t>
            </a:r>
          </a:p>
          <a:p>
            <a:r>
              <a:rPr lang="en-GB" sz="2800" b="1" dirty="0">
                <a:solidFill>
                  <a:srgbClr val="FFC000"/>
                </a:solidFill>
              </a:rPr>
              <a:t>• Professional profile</a:t>
            </a:r>
          </a:p>
          <a:p>
            <a:r>
              <a:rPr lang="en-GB" sz="2800" b="1" dirty="0">
                <a:solidFill>
                  <a:srgbClr val="FFC000"/>
                </a:solidFill>
              </a:rPr>
              <a:t>• Skills</a:t>
            </a:r>
          </a:p>
          <a:p>
            <a:r>
              <a:rPr lang="en-GB" sz="2800" b="1" dirty="0">
                <a:solidFill>
                  <a:srgbClr val="FFC000"/>
                </a:solidFill>
              </a:rPr>
              <a:t>• Employment history</a:t>
            </a:r>
          </a:p>
          <a:p>
            <a:r>
              <a:rPr lang="en-GB" sz="2800" b="1" dirty="0">
                <a:solidFill>
                  <a:srgbClr val="FFC000"/>
                </a:solidFill>
              </a:rPr>
              <a:t>• Education &amp; qualifications</a:t>
            </a:r>
          </a:p>
          <a:p>
            <a:r>
              <a:rPr lang="en-GB" sz="2800" b="1" dirty="0">
                <a:solidFill>
                  <a:srgbClr val="FFC000"/>
                </a:solidFill>
              </a:rPr>
              <a:t>• Achievements</a:t>
            </a:r>
          </a:p>
          <a:p>
            <a:r>
              <a:rPr lang="en-GB" sz="2800" b="1" dirty="0">
                <a:solidFill>
                  <a:srgbClr val="FFC000"/>
                </a:solidFill>
              </a:rPr>
              <a:t>• Interests</a:t>
            </a:r>
          </a:p>
        </p:txBody>
      </p:sp>
      <p:pic>
        <p:nvPicPr>
          <p:cNvPr id="6" name="Picture 5" descr="105,100+ Arrow Target Stock Photos and Royalty-Free Pictures - iStock">
            <a:extLst>
              <a:ext uri="{FF2B5EF4-FFF2-40B4-BE49-F238E27FC236}">
                <a16:creationId xmlns:a16="http://schemas.microsoft.com/office/drawing/2014/main" id="{74AB97B9-66BC-F7F0-3FCC-047E584F56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0098" y="2724925"/>
            <a:ext cx="1854200" cy="185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117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7C623-7D74-FA8F-9DF8-84A0B82B9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730ADB5-FE23-D3BC-DCCA-EC7564F71F7C}"/>
              </a:ext>
            </a:extLst>
          </p:cNvPr>
          <p:cNvSpPr txBox="1">
            <a:spLocks/>
          </p:cNvSpPr>
          <p:nvPr/>
        </p:nvSpPr>
        <p:spPr>
          <a:xfrm>
            <a:off x="646772" y="1035374"/>
            <a:ext cx="4806174" cy="7488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0070C0"/>
                </a:solidFill>
                <a:latin typeface="Aptos" panose="020B0004020202020204" pitchFamily="34" charset="0"/>
              </a:rPr>
              <a:t>Contact Details</a:t>
            </a:r>
            <a:endParaRPr lang="az-Cyrl-AZ" sz="4000" b="1" dirty="0">
              <a:solidFill>
                <a:srgbClr val="0070C0"/>
              </a:solidFill>
              <a:latin typeface="Aptos" panose="020B00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DE8726-2367-BF95-8261-AA4B4BCA6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3781" y="145263"/>
            <a:ext cx="2826834" cy="89011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929FB5B3-CCD3-9977-5986-5231FA985C35}"/>
              </a:ext>
            </a:extLst>
          </p:cNvPr>
          <p:cNvGrpSpPr/>
          <p:nvPr/>
        </p:nvGrpSpPr>
        <p:grpSpPr>
          <a:xfrm>
            <a:off x="814038" y="1784196"/>
            <a:ext cx="7644161" cy="2298262"/>
            <a:chOff x="814038" y="2178034"/>
            <a:chExt cx="7644161" cy="2298262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61E1D464-B73C-9A23-E88F-BFCCCCFB2C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650" b="8141"/>
            <a:stretch>
              <a:fillRect/>
            </a:stretch>
          </p:blipFill>
          <p:spPr>
            <a:xfrm>
              <a:off x="814038" y="2178034"/>
              <a:ext cx="7644161" cy="2298262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4C04AB5-9E26-896B-94EC-C0AA130BC954}"/>
                </a:ext>
              </a:extLst>
            </p:cNvPr>
            <p:cNvSpPr/>
            <p:nvPr/>
          </p:nvSpPr>
          <p:spPr>
            <a:xfrm>
              <a:off x="992459" y="2475571"/>
              <a:ext cx="1862253" cy="31223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First &amp; Last Name</a:t>
              </a:r>
            </a:p>
          </p:txBody>
        </p:sp>
      </p:grp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A20B82F-40A5-A40A-C413-B8702370F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8393" y="4238491"/>
            <a:ext cx="7359806" cy="2055967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uk-UA" sz="1800" b="1" noProof="0" dirty="0">
                <a:solidFill>
                  <a:schemeClr val="accent1"/>
                </a:solidFill>
              </a:rPr>
              <a:t>ВКЛЮЧАЙТЕ:</a:t>
            </a:r>
          </a:p>
          <a:p>
            <a:pPr marL="0"/>
            <a:r>
              <a:rPr lang="uk-UA" sz="1800" b="1" noProof="0" dirty="0">
                <a:solidFill>
                  <a:srgbClr val="FFC000"/>
                </a:solidFill>
              </a:rPr>
              <a:t>Ім’я та прізвище</a:t>
            </a:r>
          </a:p>
          <a:p>
            <a:pPr marL="0"/>
            <a:r>
              <a:rPr lang="uk-UA" sz="1800" b="1" noProof="0" dirty="0">
                <a:solidFill>
                  <a:srgbClr val="FFC000"/>
                </a:solidFill>
              </a:rPr>
              <a:t>Професійний </a:t>
            </a:r>
            <a:r>
              <a:rPr lang="uk-UA" sz="1800" b="1" noProof="0" dirty="0" err="1">
                <a:solidFill>
                  <a:srgbClr val="FFC000"/>
                </a:solidFill>
              </a:rPr>
              <a:t>email</a:t>
            </a:r>
            <a:endParaRPr lang="uk-UA" sz="1800" b="1" noProof="0" dirty="0">
              <a:solidFill>
                <a:srgbClr val="FFC000"/>
              </a:solidFill>
            </a:endParaRPr>
          </a:p>
          <a:p>
            <a:pPr marL="0"/>
            <a:r>
              <a:rPr lang="uk-UA" sz="1800" b="1" noProof="0" dirty="0">
                <a:solidFill>
                  <a:srgbClr val="FFC000"/>
                </a:solidFill>
              </a:rPr>
              <a:t>Телефон</a:t>
            </a:r>
          </a:p>
          <a:p>
            <a:pPr marL="0"/>
            <a:r>
              <a:rPr lang="uk-UA" sz="1800" b="1" noProof="0" dirty="0" err="1">
                <a:solidFill>
                  <a:srgbClr val="FFC000"/>
                </a:solidFill>
              </a:rPr>
              <a:t>Location</a:t>
            </a:r>
            <a:r>
              <a:rPr lang="uk-UA" sz="1800" b="1" noProof="0" dirty="0">
                <a:solidFill>
                  <a:srgbClr val="FFC000"/>
                </a:solidFill>
              </a:rPr>
              <a:t> (місто, країна)</a:t>
            </a:r>
          </a:p>
          <a:p>
            <a:pPr marL="0"/>
            <a:r>
              <a:rPr lang="uk-UA" sz="1800" b="1" noProof="0" dirty="0" err="1">
                <a:solidFill>
                  <a:srgbClr val="FFC000"/>
                </a:solidFill>
              </a:rPr>
              <a:t>LinkedIn</a:t>
            </a:r>
            <a:r>
              <a:rPr lang="uk-UA" sz="1800" b="1" noProof="0" dirty="0">
                <a:solidFill>
                  <a:srgbClr val="FFC000"/>
                </a:solidFill>
              </a:rPr>
              <a:t> (за наявності)</a:t>
            </a:r>
          </a:p>
          <a:p>
            <a:pPr marL="0" indent="0">
              <a:buNone/>
            </a:pPr>
            <a:r>
              <a:rPr lang="az-Cyrl-AZ" sz="1800" b="1" dirty="0">
                <a:solidFill>
                  <a:schemeClr val="accent1"/>
                </a:solidFill>
              </a:rPr>
              <a:t>НЕ ПОТРІБНО: </a:t>
            </a:r>
          </a:p>
          <a:p>
            <a:pPr marL="0"/>
            <a:r>
              <a:rPr sz="1800" b="1" dirty="0" err="1">
                <a:solidFill>
                  <a:srgbClr val="FFC000"/>
                </a:solidFill>
              </a:rPr>
              <a:t>повна</a:t>
            </a:r>
            <a:r>
              <a:rPr sz="1800" b="1" dirty="0">
                <a:solidFill>
                  <a:srgbClr val="FFC000"/>
                </a:solidFill>
              </a:rPr>
              <a:t> </a:t>
            </a:r>
            <a:r>
              <a:rPr sz="1800" b="1" dirty="0" err="1">
                <a:solidFill>
                  <a:srgbClr val="FFC000"/>
                </a:solidFill>
              </a:rPr>
              <a:t>домашня</a:t>
            </a:r>
            <a:r>
              <a:rPr sz="1800" b="1" dirty="0">
                <a:solidFill>
                  <a:srgbClr val="FFC000"/>
                </a:solidFill>
              </a:rPr>
              <a:t> </a:t>
            </a:r>
            <a:r>
              <a:rPr sz="1800" b="1" dirty="0" err="1">
                <a:solidFill>
                  <a:srgbClr val="FFC000"/>
                </a:solidFill>
              </a:rPr>
              <a:t>адреса</a:t>
            </a:r>
            <a:endParaRPr sz="1800" b="1" dirty="0">
              <a:solidFill>
                <a:srgbClr val="FFC000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BBDEAAF-CA27-F4DD-D821-DD2EDF1332B5}"/>
              </a:ext>
            </a:extLst>
          </p:cNvPr>
          <p:cNvCxnSpPr>
            <a:cxnSpLocks/>
          </p:cNvCxnSpPr>
          <p:nvPr/>
        </p:nvCxnSpPr>
        <p:spPr>
          <a:xfrm>
            <a:off x="0" y="3996196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9188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00AC5-B9B1-D56B-FCC3-460E12C57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F92726-004F-3B41-6022-0E8FD076D6CD}"/>
              </a:ext>
            </a:extLst>
          </p:cNvPr>
          <p:cNvSpPr txBox="1">
            <a:spLocks/>
          </p:cNvSpPr>
          <p:nvPr/>
        </p:nvSpPr>
        <p:spPr>
          <a:xfrm>
            <a:off x="646772" y="1035374"/>
            <a:ext cx="4806174" cy="7488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0070C0"/>
                </a:solidFill>
                <a:latin typeface="Aptos" panose="020B0004020202020204" pitchFamily="34" charset="0"/>
              </a:rPr>
              <a:t>Professional Profile</a:t>
            </a:r>
            <a:endParaRPr lang="az-Cyrl-AZ" sz="4000" b="1" dirty="0">
              <a:solidFill>
                <a:srgbClr val="0070C0"/>
              </a:solidFill>
              <a:latin typeface="Aptos" panose="020B00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3AE381-4BCE-C5BF-2FE7-CB5A9E5B3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3781" y="145263"/>
            <a:ext cx="2826834" cy="89011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E3ED4FF0-3874-0F6D-D97B-C535A3F7D9AD}"/>
              </a:ext>
            </a:extLst>
          </p:cNvPr>
          <p:cNvGrpSpPr/>
          <p:nvPr/>
        </p:nvGrpSpPr>
        <p:grpSpPr>
          <a:xfrm>
            <a:off x="814038" y="1784196"/>
            <a:ext cx="7644161" cy="2298262"/>
            <a:chOff x="814038" y="2178034"/>
            <a:chExt cx="7644161" cy="2298262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9743A1CC-8F41-EEB4-BBEF-1BC40A25D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650" b="8141"/>
            <a:stretch>
              <a:fillRect/>
            </a:stretch>
          </p:blipFill>
          <p:spPr>
            <a:xfrm>
              <a:off x="814038" y="2178034"/>
              <a:ext cx="7644161" cy="2298262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B82FAE2-BAA2-B97E-BA42-0CB5427A1BAC}"/>
                </a:ext>
              </a:extLst>
            </p:cNvPr>
            <p:cNvSpPr/>
            <p:nvPr/>
          </p:nvSpPr>
          <p:spPr>
            <a:xfrm>
              <a:off x="992459" y="2475571"/>
              <a:ext cx="1862253" cy="31223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First &amp; Last Name</a:t>
              </a:r>
            </a:p>
          </p:txBody>
        </p: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5B3AC5-269E-3088-BE7D-67B9BF63310F}"/>
              </a:ext>
            </a:extLst>
          </p:cNvPr>
          <p:cNvCxnSpPr>
            <a:cxnSpLocks/>
          </p:cNvCxnSpPr>
          <p:nvPr/>
        </p:nvCxnSpPr>
        <p:spPr>
          <a:xfrm>
            <a:off x="0" y="3996196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5635EAA-50D3-5F24-3562-FE39BF4559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2502" y="4277481"/>
            <a:ext cx="5898996" cy="215461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az-Cyrl-AZ" sz="1800" b="1" dirty="0">
                <a:solidFill>
                  <a:schemeClr val="accent1"/>
                </a:solidFill>
              </a:rPr>
              <a:t>3–5 РЕЧЕНЬ ПРО:</a:t>
            </a:r>
          </a:p>
          <a:p>
            <a:pPr marL="0" indent="0">
              <a:buNone/>
            </a:pPr>
            <a:endParaRPr lang="az-Cyrl-AZ" sz="1050" b="1" dirty="0">
              <a:solidFill>
                <a:schemeClr val="accent1"/>
              </a:solidFill>
            </a:endParaRPr>
          </a:p>
          <a:p>
            <a:r>
              <a:rPr lang="az-Cyrl-AZ" sz="1800" b="1" dirty="0">
                <a:solidFill>
                  <a:schemeClr val="accent1"/>
                </a:solidFill>
              </a:rPr>
              <a:t>ВАШ ДОСВІД</a:t>
            </a:r>
          </a:p>
          <a:p>
            <a:r>
              <a:rPr lang="az-Cyrl-AZ" sz="1800" b="1" dirty="0">
                <a:solidFill>
                  <a:schemeClr val="accent1"/>
                </a:solidFill>
              </a:rPr>
              <a:t>КЛЮЧОВІ КОМПЕТЕНЦІЇ</a:t>
            </a:r>
          </a:p>
          <a:p>
            <a:r>
              <a:rPr lang="az-Cyrl-AZ" sz="1800" b="1" dirty="0">
                <a:solidFill>
                  <a:schemeClr val="accent1"/>
                </a:solidFill>
              </a:rPr>
              <a:t>ПРОФЕСІЙНУ ЦІЛЬ</a:t>
            </a:r>
          </a:p>
          <a:p>
            <a:endParaRPr lang="az-Cyrl-AZ" sz="1800" b="1" dirty="0">
              <a:solidFill>
                <a:schemeClr val="accent1"/>
              </a:solidFill>
            </a:endParaRPr>
          </a:p>
          <a:p>
            <a:r>
              <a:rPr lang="en-GB" sz="1800" b="1" dirty="0">
                <a:solidFill>
                  <a:schemeClr val="accent1"/>
                </a:solidFill>
              </a:rPr>
              <a:t>WHO YOU ARE + EXPERIENCE + SKILLS + CAREER GOAL</a:t>
            </a:r>
          </a:p>
        </p:txBody>
      </p:sp>
    </p:spTree>
    <p:extLst>
      <p:ext uri="{BB962C8B-B14F-4D97-AF65-F5344CB8AC3E}">
        <p14:creationId xmlns:p14="http://schemas.microsoft.com/office/powerpoint/2010/main" val="2483619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E00B7-629C-4292-6153-1AA2FB4A5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CA7C7D7-220F-331B-5783-522A0C29A1A2}"/>
              </a:ext>
            </a:extLst>
          </p:cNvPr>
          <p:cNvSpPr txBox="1">
            <a:spLocks/>
          </p:cNvSpPr>
          <p:nvPr/>
        </p:nvSpPr>
        <p:spPr>
          <a:xfrm>
            <a:off x="2168913" y="1459120"/>
            <a:ext cx="4806174" cy="7488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0070C0"/>
                </a:solidFill>
                <a:latin typeface="Aptos" panose="020B0004020202020204" pitchFamily="34" charset="0"/>
              </a:rPr>
              <a:t>Skills Section</a:t>
            </a:r>
            <a:endParaRPr lang="az-Cyrl-AZ" sz="4000" b="1" dirty="0">
              <a:solidFill>
                <a:srgbClr val="0070C0"/>
              </a:solidFill>
              <a:latin typeface="Aptos" panose="020B00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ED7BB8-F15B-A038-4BC6-E70A5B3896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3781" y="145263"/>
            <a:ext cx="2826834" cy="8901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EF8325-77BC-EF0C-195D-7ABE517032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481" r="6916"/>
          <a:stretch>
            <a:fillRect/>
          </a:stretch>
        </p:blipFill>
        <p:spPr>
          <a:xfrm>
            <a:off x="462775" y="2486722"/>
            <a:ext cx="8218450" cy="350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505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1553D-F60F-6FAD-6D3B-53D998109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B4455AF-5C8F-8095-EA82-1F8CEBDC79C7}"/>
              </a:ext>
            </a:extLst>
          </p:cNvPr>
          <p:cNvSpPr txBox="1">
            <a:spLocks/>
          </p:cNvSpPr>
          <p:nvPr/>
        </p:nvSpPr>
        <p:spPr>
          <a:xfrm>
            <a:off x="2168913" y="1035374"/>
            <a:ext cx="4806174" cy="7488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0070C0"/>
                </a:solidFill>
                <a:latin typeface="Aptos" panose="020B0004020202020204" pitchFamily="34" charset="0"/>
              </a:rPr>
              <a:t>Employment History</a:t>
            </a:r>
            <a:endParaRPr lang="az-Cyrl-AZ" sz="4000" b="1" dirty="0">
              <a:solidFill>
                <a:srgbClr val="0070C0"/>
              </a:solidFill>
              <a:latin typeface="Aptos" panose="020B00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298FD1-6959-17C8-7782-EF16C68B7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3781" y="145263"/>
            <a:ext cx="2826834" cy="89011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3D452A6-F9BB-996C-D316-9C69A1DB7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631" y="1784194"/>
            <a:ext cx="7945203" cy="493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242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23D4E-C64E-8CBE-C7C2-31898A777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19FF9C4-E460-5910-2EBE-15E80FE20E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3781" y="156414"/>
            <a:ext cx="2826834" cy="89011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3B5192E-2A44-C11B-B37A-04DF62211C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480284"/>
            <a:ext cx="7772400" cy="3897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99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8146" y="1595736"/>
            <a:ext cx="6177775" cy="684366"/>
          </a:xfrm>
        </p:spPr>
        <p:txBody>
          <a:bodyPr/>
          <a:lstStyle/>
          <a:p>
            <a:r>
              <a:rPr sz="3700" b="1" dirty="0">
                <a:solidFill>
                  <a:srgbClr val="FFC000"/>
                </a:solidFill>
                <a:latin typeface="Aptos" panose="020B0004020202020204" pitchFamily="34" charset="0"/>
              </a:rPr>
              <a:t>CV </a:t>
            </a:r>
            <a:r>
              <a:rPr lang="en-GB" sz="3700" b="1" dirty="0">
                <a:solidFill>
                  <a:srgbClr val="FFC000"/>
                </a:solidFill>
                <a:latin typeface="Aptos" panose="020B0004020202020204" pitchFamily="34" charset="0"/>
              </a:rPr>
              <a:t>-</a:t>
            </a:r>
            <a:r>
              <a:rPr sz="3700" b="1" dirty="0">
                <a:solidFill>
                  <a:srgbClr val="FFC000"/>
                </a:solidFill>
                <a:latin typeface="Aptos" panose="020B0004020202020204" pitchFamily="34" charset="0"/>
              </a:rPr>
              <a:t> </a:t>
            </a:r>
            <a:r>
              <a:rPr lang="az-Cyrl-AZ" sz="3700" b="1" dirty="0">
                <a:solidFill>
                  <a:srgbClr val="FFC000"/>
                </a:solidFill>
                <a:latin typeface="Aptos" panose="020B0004020202020204" pitchFamily="34" charset="0"/>
              </a:rPr>
              <a:t>ЖИВИЙ ДОКУМЕНТ</a:t>
            </a:r>
            <a:endParaRPr sz="3700" b="1" dirty="0">
              <a:solidFill>
                <a:srgbClr val="FFC000"/>
              </a:solidFill>
              <a:latin typeface="Aptos" panose="020B00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8575" y="2673197"/>
            <a:ext cx="7014117" cy="2589068"/>
          </a:xfrm>
          <a:solidFill>
            <a:schemeClr val="accent1"/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ctr">
              <a:spcBef>
                <a:spcPct val="0"/>
              </a:spcBef>
            </a:pPr>
            <a:r>
              <a:rPr lang="uk-UA" sz="2400" b="1" noProof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ptos" panose="020B0004020202020204" pitchFamily="34" charset="0"/>
                <a:ea typeface="+mj-ea"/>
                <a:cs typeface="+mj-cs"/>
              </a:rPr>
              <a:t>Регулярно оновлюйте CV</a:t>
            </a:r>
          </a:p>
          <a:p>
            <a:pPr algn="ctr">
              <a:spcBef>
                <a:spcPct val="0"/>
              </a:spcBef>
            </a:pPr>
            <a:endParaRPr lang="uk-UA" sz="2400" b="1" noProof="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ptos" panose="020B0004020202020204" pitchFamily="34" charset="0"/>
              <a:ea typeface="+mj-ea"/>
              <a:cs typeface="+mj-cs"/>
            </a:endParaRPr>
          </a:p>
          <a:p>
            <a:pPr algn="ctr">
              <a:spcBef>
                <a:spcPct val="0"/>
              </a:spcBef>
            </a:pPr>
            <a:r>
              <a:rPr lang="uk-UA" sz="2400" b="1" noProof="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ptos" panose="020B0004020202020204" pitchFamily="34" charset="0"/>
                <a:ea typeface="+mj-ea"/>
                <a:cs typeface="+mj-cs"/>
              </a:rPr>
              <a:t>Додавайте</a:t>
            </a:r>
            <a:r>
              <a:rPr lang="uk-UA" sz="2400" b="1" noProof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ptos" panose="020B0004020202020204" pitchFamily="34" charset="0"/>
                <a:ea typeface="+mj-ea"/>
                <a:cs typeface="+mj-cs"/>
              </a:rPr>
              <a:t> нові навички та досягнення</a:t>
            </a:r>
          </a:p>
          <a:p>
            <a:pPr algn="ctr">
              <a:spcBef>
                <a:spcPct val="0"/>
              </a:spcBef>
            </a:pPr>
            <a:endParaRPr lang="uk-UA" sz="2400" b="1" noProof="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ptos" panose="020B0004020202020204" pitchFamily="34" charset="0"/>
              <a:ea typeface="+mj-ea"/>
              <a:cs typeface="+mj-cs"/>
            </a:endParaRPr>
          </a:p>
          <a:p>
            <a:pPr algn="ctr">
              <a:spcBef>
                <a:spcPct val="0"/>
              </a:spcBef>
            </a:pPr>
            <a:r>
              <a:rPr lang="uk-UA" sz="2400" b="1" noProof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ptos" panose="020B0004020202020204" pitchFamily="34" charset="0"/>
                <a:ea typeface="+mj-ea"/>
                <a:cs typeface="+mj-cs"/>
              </a:rPr>
              <a:t>Не використовуйте одне CV для всіх вакансій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4B790E-151D-F724-4DBF-7DCA5CBEE0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3781" y="156414"/>
            <a:ext cx="2826834" cy="89011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35557-2A1C-E84C-346C-E69166DFF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06BFF-E9C0-F780-F324-A68E3C06B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2852" y="1660897"/>
            <a:ext cx="6177775" cy="684366"/>
          </a:xfrm>
        </p:spPr>
        <p:txBody>
          <a:bodyPr>
            <a:normAutofit/>
          </a:bodyPr>
          <a:lstStyle/>
          <a:p>
            <a:pPr algn="l"/>
            <a:r>
              <a:rPr lang="az-Cyrl-AZ" sz="3700" b="1" dirty="0">
                <a:solidFill>
                  <a:srgbClr val="0070C0"/>
                </a:solidFill>
                <a:latin typeface="Aptos" panose="020B0004020202020204" pitchFamily="34" charset="0"/>
              </a:rPr>
              <a:t>Як описувати досвід</a:t>
            </a:r>
            <a:endParaRPr sz="3700" b="1" dirty="0">
              <a:solidFill>
                <a:srgbClr val="0070C0"/>
              </a:solidFill>
              <a:latin typeface="Aptos" panose="020B00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A5E7A5-DDD3-D07C-D408-464D54674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3781" y="156414"/>
            <a:ext cx="2826834" cy="890111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607AD81-8D74-EEF9-C250-1B6B5E29A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185" y="2467878"/>
            <a:ext cx="6208442" cy="1064941"/>
          </a:xfrm>
        </p:spPr>
        <p:txBody>
          <a:bodyPr/>
          <a:lstStyle/>
          <a:p>
            <a:r>
              <a:rPr sz="1800" dirty="0" err="1"/>
              <a:t>Використовуйте</a:t>
            </a:r>
            <a:r>
              <a:rPr sz="1800" dirty="0"/>
              <a:t> action verbs:</a:t>
            </a:r>
            <a:r>
              <a:rPr lang="en-GB" sz="1800" dirty="0"/>
              <a:t> </a:t>
            </a:r>
            <a:r>
              <a:rPr sz="1800" dirty="0"/>
              <a:t>Managed, Coordinated, Developed, Delivered, Improved</a:t>
            </a:r>
          </a:p>
          <a:p>
            <a:r>
              <a:rPr sz="1800" dirty="0" err="1"/>
              <a:t>Показуйте</a:t>
            </a:r>
            <a:r>
              <a:rPr sz="1800" dirty="0"/>
              <a:t> </a:t>
            </a:r>
            <a:r>
              <a:rPr sz="1800" dirty="0" err="1"/>
              <a:t>результати</a:t>
            </a:r>
            <a:r>
              <a:rPr sz="1800" dirty="0"/>
              <a:t> </a:t>
            </a:r>
            <a:r>
              <a:rPr sz="1800" dirty="0" err="1"/>
              <a:t>через</a:t>
            </a:r>
            <a:r>
              <a:rPr sz="1800" dirty="0"/>
              <a:t> </a:t>
            </a:r>
            <a:r>
              <a:rPr sz="1800" dirty="0" err="1"/>
              <a:t>цифри</a:t>
            </a:r>
            <a:endParaRPr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14B8A3-8762-7E73-150C-A941B5D51710}"/>
              </a:ext>
            </a:extLst>
          </p:cNvPr>
          <p:cNvSpPr txBox="1"/>
          <p:nvPr/>
        </p:nvSpPr>
        <p:spPr>
          <a:xfrm>
            <a:off x="2152185" y="3991465"/>
            <a:ext cx="6208442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Cyrl-AZ" sz="3700" b="1" dirty="0">
                <a:solidFill>
                  <a:srgbClr val="0070C0"/>
                </a:solidFill>
                <a:latin typeface="Aptos" panose="020B0004020202020204" pitchFamily="34" charset="0"/>
                <a:ea typeface="+mj-ea"/>
                <a:cs typeface="+mj-cs"/>
              </a:rPr>
              <a:t>Адаптація </a:t>
            </a:r>
            <a:r>
              <a:rPr lang="en-GB" sz="3700" b="1" dirty="0">
                <a:solidFill>
                  <a:srgbClr val="0070C0"/>
                </a:solidFill>
                <a:latin typeface="Aptos" panose="020B0004020202020204" pitchFamily="34" charset="0"/>
                <a:ea typeface="+mj-ea"/>
                <a:cs typeface="+mj-cs"/>
              </a:rPr>
              <a:t>CV </a:t>
            </a:r>
            <a:r>
              <a:rPr lang="az-Cyrl-AZ" sz="3700" b="1" dirty="0">
                <a:solidFill>
                  <a:srgbClr val="0070C0"/>
                </a:solidFill>
                <a:latin typeface="Aptos" panose="020B0004020202020204" pitchFamily="34" charset="0"/>
                <a:ea typeface="+mj-ea"/>
                <a:cs typeface="+mj-cs"/>
              </a:rPr>
              <a:t>під вакансію</a:t>
            </a:r>
            <a:endParaRPr lang="en-US" sz="3700" b="1" dirty="0">
              <a:solidFill>
                <a:srgbClr val="0070C0"/>
              </a:solidFill>
              <a:latin typeface="Aptos" panose="020B0004020202020204" pitchFamily="34" charset="0"/>
              <a:ea typeface="+mj-ea"/>
              <a:cs typeface="+mj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3EA617-9D07-9780-8F7E-9E27D96C6940}"/>
              </a:ext>
            </a:extLst>
          </p:cNvPr>
          <p:cNvSpPr txBox="1"/>
          <p:nvPr/>
        </p:nvSpPr>
        <p:spPr>
          <a:xfrm>
            <a:off x="2152185" y="4898416"/>
            <a:ext cx="457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az-Cyrl-AZ" sz="1800" dirty="0"/>
              <a:t>Читайте </a:t>
            </a:r>
            <a:r>
              <a:rPr lang="en-GB" sz="1800" dirty="0"/>
              <a:t>Job Description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z-Cyrl-AZ" sz="1800" dirty="0"/>
              <a:t>Виділяйте ключові слова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z-Cyrl-AZ" sz="1800" dirty="0"/>
              <a:t>Показуйте релевантний досвід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Tailor CV </a:t>
            </a:r>
            <a:r>
              <a:rPr lang="az-Cyrl-AZ" sz="1800" dirty="0"/>
              <a:t>під кожну роль</a:t>
            </a:r>
          </a:p>
        </p:txBody>
      </p:sp>
      <p:pic>
        <p:nvPicPr>
          <p:cNvPr id="12" name="Picture 11" descr="Green checkmark icon - Free green check mark icons">
            <a:extLst>
              <a:ext uri="{FF2B5EF4-FFF2-40B4-BE49-F238E27FC236}">
                <a16:creationId xmlns:a16="http://schemas.microsoft.com/office/drawing/2014/main" id="{489B740C-D992-D4FD-85F5-C0BD30E9B13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05571" y="1755439"/>
            <a:ext cx="712439" cy="712439"/>
          </a:xfrm>
          <a:prstGeom prst="rect">
            <a:avLst/>
          </a:prstGeom>
        </p:spPr>
      </p:pic>
      <p:pic>
        <p:nvPicPr>
          <p:cNvPr id="13" name="Picture 12" descr="Green checkmark icon - Free green check mark icons">
            <a:extLst>
              <a:ext uri="{FF2B5EF4-FFF2-40B4-BE49-F238E27FC236}">
                <a16:creationId xmlns:a16="http://schemas.microsoft.com/office/drawing/2014/main" id="{D7CEFF2E-687D-0DE8-CAA7-889814E80C0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05571" y="3991465"/>
            <a:ext cx="712439" cy="712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039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9EB48-8108-E0E8-033F-1D25A5BC5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AC5BA-3CC2-B1EE-525D-5AF564972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2852" y="1660897"/>
            <a:ext cx="6177775" cy="684366"/>
          </a:xfrm>
        </p:spPr>
        <p:txBody>
          <a:bodyPr>
            <a:normAutofit/>
          </a:bodyPr>
          <a:lstStyle/>
          <a:p>
            <a:pPr algn="l"/>
            <a:r>
              <a:rPr lang="en-GB" sz="3700" b="1" dirty="0">
                <a:solidFill>
                  <a:srgbClr val="0070C0"/>
                </a:solidFill>
                <a:latin typeface="Aptos" panose="020B0004020202020204" pitchFamily="34" charset="0"/>
              </a:rPr>
              <a:t>Simple </a:t>
            </a:r>
            <a:r>
              <a:rPr lang="az-Cyrl-AZ" sz="3700" b="1" dirty="0">
                <a:solidFill>
                  <a:srgbClr val="0070C0"/>
                </a:solidFill>
                <a:latin typeface="Aptos" panose="020B0004020202020204" pitchFamily="34" charset="0"/>
              </a:rPr>
              <a:t>чи </a:t>
            </a:r>
            <a:r>
              <a:rPr lang="en-GB" sz="3700" b="1" dirty="0">
                <a:solidFill>
                  <a:srgbClr val="0070C0"/>
                </a:solidFill>
                <a:latin typeface="Aptos" panose="020B0004020202020204" pitchFamily="34" charset="0"/>
              </a:rPr>
              <a:t>Enhanced CV?</a:t>
            </a:r>
            <a:endParaRPr sz="3700" b="1" dirty="0">
              <a:solidFill>
                <a:srgbClr val="0070C0"/>
              </a:solidFill>
              <a:latin typeface="Aptos" panose="020B00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056483-1214-69E4-8894-46CC4EED7F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3781" y="156414"/>
            <a:ext cx="2826834" cy="8901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5253AB3-CF8B-8192-3BDD-0D3338B0D1FD}"/>
              </a:ext>
            </a:extLst>
          </p:cNvPr>
          <p:cNvSpPr txBox="1"/>
          <p:nvPr/>
        </p:nvSpPr>
        <p:spPr>
          <a:xfrm>
            <a:off x="724828" y="3035410"/>
            <a:ext cx="3445727" cy="190821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Simple CV:</a:t>
            </a:r>
          </a:p>
          <a:p>
            <a:pPr marL="0" indent="0">
              <a:buNone/>
            </a:pPr>
            <a:endParaRPr lang="en-GB" sz="1800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z-Cyrl-AZ" sz="1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початковий рівень</a:t>
            </a:r>
            <a:endParaRPr lang="en-GB" sz="1800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az-Cyrl-AZ" sz="1800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z-Cyrl-AZ" sz="1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менше досвіду</a:t>
            </a:r>
            <a:endParaRPr lang="en-GB" sz="1800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az-Cyrl-AZ" sz="1800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72681E-0471-6692-0EA8-09122F82A216}"/>
              </a:ext>
            </a:extLst>
          </p:cNvPr>
          <p:cNvSpPr txBox="1"/>
          <p:nvPr/>
        </p:nvSpPr>
        <p:spPr>
          <a:xfrm>
            <a:off x="4572000" y="3035410"/>
            <a:ext cx="3445727" cy="190821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GB" sz="2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Enhanced CV:</a:t>
            </a:r>
          </a:p>
          <a:p>
            <a:endParaRPr lang="en-GB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z-Cyrl-AZ" sz="1800" dirty="0"/>
              <a:t>досягнення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z-Cyrl-AZ" sz="1800" dirty="0"/>
              <a:t>статистика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z-Cyrl-AZ" sz="1800" dirty="0"/>
              <a:t>результати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z-Cyrl-AZ" sz="1800" dirty="0"/>
              <a:t>ключові слова</a:t>
            </a:r>
          </a:p>
        </p:txBody>
      </p:sp>
    </p:spTree>
    <p:extLst>
      <p:ext uri="{BB962C8B-B14F-4D97-AF65-F5344CB8AC3E}">
        <p14:creationId xmlns:p14="http://schemas.microsoft.com/office/powerpoint/2010/main" val="38246950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866C8-1D60-F497-6762-3A9331ADA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8E8E9-AADD-016B-74B0-382B585DC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9398" y="1167993"/>
            <a:ext cx="5110045" cy="684366"/>
          </a:xfrm>
        </p:spPr>
        <p:txBody>
          <a:bodyPr>
            <a:normAutofit/>
          </a:bodyPr>
          <a:lstStyle/>
          <a:p>
            <a:pPr algn="l"/>
            <a:r>
              <a:rPr lang="uk-UA" sz="3700" b="1" dirty="0">
                <a:solidFill>
                  <a:srgbClr val="0070C0"/>
                </a:solidFill>
                <a:latin typeface="Aptos" panose="020B0004020202020204" pitchFamily="34" charset="0"/>
              </a:rPr>
              <a:t>ПРАКТИЧНІ ПОРАДИ</a:t>
            </a:r>
            <a:endParaRPr sz="3700" b="1" dirty="0">
              <a:solidFill>
                <a:srgbClr val="0070C0"/>
              </a:solidFill>
              <a:latin typeface="Aptos" panose="020B00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4A46B0-0221-407D-E912-8A3BDC751A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3781" y="156414"/>
            <a:ext cx="2826834" cy="8901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B45347-BB84-BDF1-E763-8CE9EAC8FC06}"/>
              </a:ext>
            </a:extLst>
          </p:cNvPr>
          <p:cNvSpPr txBox="1"/>
          <p:nvPr/>
        </p:nvSpPr>
        <p:spPr>
          <a:xfrm>
            <a:off x="454413" y="1931819"/>
            <a:ext cx="457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400" b="1" dirty="0">
                <a:solidFill>
                  <a:srgbClr val="FFC000"/>
                </a:solidFill>
                <a:latin typeface="Aptos" panose="020B0004020202020204" pitchFamily="34" charset="0"/>
                <a:ea typeface="+mj-ea"/>
                <a:cs typeface="+mj-cs"/>
              </a:rPr>
              <a:t>AI tools </a:t>
            </a:r>
            <a:r>
              <a:rPr lang="az-Cyrl-AZ" sz="2400" b="1" dirty="0">
                <a:solidFill>
                  <a:srgbClr val="FFC000"/>
                </a:solidFill>
                <a:latin typeface="Aptos" panose="020B0004020202020204" pitchFamily="34" charset="0"/>
                <a:ea typeface="+mj-ea"/>
                <a:cs typeface="+mj-cs"/>
              </a:rPr>
              <a:t>можуть допомогти: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Tailor CV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z-Cyrl-AZ" sz="1800" dirty="0"/>
              <a:t>Аналізувати вакансії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z-Cyrl-AZ" sz="1800" dirty="0"/>
              <a:t>Покращувати формулювання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z-Cyrl-AZ" sz="1800" dirty="0"/>
              <a:t>Приклади: </a:t>
            </a:r>
            <a:r>
              <a:rPr lang="en-GB" sz="1800" dirty="0"/>
              <a:t>ChatGPT, Copilot, Gemini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E64831-29DC-BB3A-7F92-D44609E67C5C}"/>
              </a:ext>
            </a:extLst>
          </p:cNvPr>
          <p:cNvSpPr txBox="1"/>
          <p:nvPr/>
        </p:nvSpPr>
        <p:spPr>
          <a:xfrm>
            <a:off x="3612995" y="3745131"/>
            <a:ext cx="5110045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Cyrl-AZ" sz="2400" b="1" dirty="0">
                <a:solidFill>
                  <a:srgbClr val="FFC000"/>
                </a:solidFill>
                <a:latin typeface="Aptos" panose="020B0004020202020204" pitchFamily="34" charset="0"/>
                <a:ea typeface="+mj-ea"/>
                <a:cs typeface="+mj-cs"/>
              </a:rPr>
              <a:t>Як безпечно використовувати </a:t>
            </a:r>
            <a:r>
              <a:rPr lang="en-GB" sz="2400" b="1" dirty="0">
                <a:solidFill>
                  <a:srgbClr val="FFC000"/>
                </a:solidFill>
                <a:latin typeface="Aptos" panose="020B0004020202020204" pitchFamily="34" charset="0"/>
                <a:ea typeface="+mj-ea"/>
                <a:cs typeface="+mj-cs"/>
              </a:rPr>
              <a:t>AI</a:t>
            </a:r>
            <a:r>
              <a:rPr lang="az-Cyrl-AZ" sz="2400" b="1" dirty="0">
                <a:solidFill>
                  <a:srgbClr val="FFC000"/>
                </a:solidFill>
                <a:latin typeface="Aptos" panose="020B0004020202020204" pitchFamily="34" charset="0"/>
                <a:ea typeface="+mj-ea"/>
                <a:cs typeface="+mj-cs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z-Cyrl-AZ" dirty="0"/>
              <a:t>Перевіряйте інформацію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z-Cyrl-AZ" dirty="0"/>
              <a:t>Не копіюйте текст без редагування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CV </a:t>
            </a:r>
            <a:r>
              <a:rPr lang="az-Cyrl-AZ" dirty="0"/>
              <a:t>має залишатися вашим реальним досвідом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C0E378-4BD3-1974-DDDA-F0FDB26D566C}"/>
              </a:ext>
            </a:extLst>
          </p:cNvPr>
          <p:cNvSpPr txBox="1"/>
          <p:nvPr/>
        </p:nvSpPr>
        <p:spPr>
          <a:xfrm>
            <a:off x="485078" y="5196713"/>
            <a:ext cx="625583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C000"/>
                </a:solidFill>
                <a:latin typeface="Aptos" panose="020B0004020202020204" pitchFamily="34" charset="0"/>
                <a:ea typeface="+mj-ea"/>
                <a:cs typeface="+mj-cs"/>
              </a:rPr>
              <a:t>CV Templates </a:t>
            </a:r>
            <a:r>
              <a:rPr lang="az-Cyrl-AZ" sz="2400" b="1" dirty="0">
                <a:solidFill>
                  <a:srgbClr val="FFC000"/>
                </a:solidFill>
                <a:latin typeface="Aptos" panose="020B0004020202020204" pitchFamily="34" charset="0"/>
                <a:ea typeface="+mj-ea"/>
                <a:cs typeface="+mj-cs"/>
              </a:rPr>
              <a:t>та </a:t>
            </a:r>
            <a:r>
              <a:rPr lang="en-GB" sz="2400" b="1" dirty="0">
                <a:solidFill>
                  <a:srgbClr val="FFC000"/>
                </a:solidFill>
                <a:latin typeface="Aptos" panose="020B0004020202020204" pitchFamily="34" charset="0"/>
                <a:ea typeface="+mj-ea"/>
                <a:cs typeface="+mj-cs"/>
              </a:rPr>
              <a:t>ATS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Canva </a:t>
            </a:r>
            <a:r>
              <a:rPr lang="az-Cyrl-AZ" dirty="0"/>
              <a:t>та інші шаблони можуть бути корисними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z-Cyrl-AZ" dirty="0"/>
              <a:t>Але складний дизайн може не читатися </a:t>
            </a:r>
            <a:r>
              <a:rPr lang="en-GB" dirty="0"/>
              <a:t>ATS-</a:t>
            </a:r>
            <a:r>
              <a:rPr lang="az-Cyrl-AZ" dirty="0"/>
              <a:t>системами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ATS-friendly CV</a:t>
            </a:r>
            <a:endParaRPr lang="az-Cyrl-AZ" dirty="0"/>
          </a:p>
          <a:p>
            <a:endParaRPr lang="en-US" dirty="0"/>
          </a:p>
        </p:txBody>
      </p:sp>
      <p:pic>
        <p:nvPicPr>
          <p:cNvPr id="10" name="Picture 9" descr="1,300+ Green Check Mark Transparent Stock Photos and Royalty-Free Pictures  - iStock">
            <a:extLst>
              <a:ext uri="{FF2B5EF4-FFF2-40B4-BE49-F238E27FC236}">
                <a16:creationId xmlns:a16="http://schemas.microsoft.com/office/drawing/2014/main" id="{081D1D6B-433A-7E9D-432D-8D1D5A68E99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240917" y="2351414"/>
            <a:ext cx="1854200" cy="1092200"/>
          </a:xfrm>
          <a:prstGeom prst="rect">
            <a:avLst/>
          </a:prstGeom>
        </p:spPr>
      </p:pic>
      <p:pic>
        <p:nvPicPr>
          <p:cNvPr id="11" name="Picture 10" descr="1,300+ Green Check Mark Transparent Stock Photos and Royalty-Free Pictures  - iStock">
            <a:extLst>
              <a:ext uri="{FF2B5EF4-FFF2-40B4-BE49-F238E27FC236}">
                <a16:creationId xmlns:a16="http://schemas.microsoft.com/office/drawing/2014/main" id="{1A0AF366-6329-B688-2905-C147BB6C3F7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7441" y="3945593"/>
            <a:ext cx="1854200" cy="109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7080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F17E8-453D-980C-AA43-B6932A60E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FD8EB-1083-F7FF-F0BC-F5AE7B452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393" y="465467"/>
            <a:ext cx="3844383" cy="684366"/>
          </a:xfrm>
        </p:spPr>
        <p:txBody>
          <a:bodyPr>
            <a:normAutofit/>
          </a:bodyPr>
          <a:lstStyle/>
          <a:p>
            <a:pPr algn="l"/>
            <a:r>
              <a:rPr lang="az-Cyrl-AZ" sz="3700" b="1" dirty="0">
                <a:solidFill>
                  <a:srgbClr val="0070C0"/>
                </a:solidFill>
                <a:latin typeface="Aptos" panose="020B0004020202020204" pitchFamily="34" charset="0"/>
              </a:rPr>
              <a:t>Онлайн-заявки</a:t>
            </a:r>
            <a:endParaRPr sz="3700" b="1" dirty="0">
              <a:solidFill>
                <a:srgbClr val="0070C0"/>
              </a:solidFill>
              <a:latin typeface="Aptos" panose="020B00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5AF173-D5C0-6A9D-5CAD-DE0EEFF1BC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0688" y="259722"/>
            <a:ext cx="2826834" cy="8901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D32C8DD-DAD6-6D88-A9F4-13F4C0F22A8A}"/>
              </a:ext>
            </a:extLst>
          </p:cNvPr>
          <p:cNvSpPr txBox="1"/>
          <p:nvPr/>
        </p:nvSpPr>
        <p:spPr>
          <a:xfrm>
            <a:off x="349545" y="1391057"/>
            <a:ext cx="77584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az-Cyrl-AZ" sz="1800" dirty="0"/>
              <a:t>Деякі роботодавці використовують власні системи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z-Cyrl-AZ" sz="1800" dirty="0"/>
              <a:t>Можуть попросити створити профіль та заповнити </a:t>
            </a:r>
            <a:r>
              <a:rPr lang="en-GB" sz="1800" dirty="0"/>
              <a:t>application form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BB795B4-8988-50E8-8E9F-B87A586501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545" y="2278612"/>
            <a:ext cx="8225743" cy="416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2883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722" y="1217998"/>
            <a:ext cx="6010507" cy="740123"/>
          </a:xfrm>
        </p:spPr>
        <p:txBody>
          <a:bodyPr>
            <a:normAutofit/>
          </a:bodyPr>
          <a:lstStyle/>
          <a:p>
            <a:r>
              <a:rPr lang="en-GB" sz="3700" b="1" dirty="0">
                <a:solidFill>
                  <a:srgbClr val="FFC000"/>
                </a:solidFill>
                <a:latin typeface="Aptos" panose="020B0004020202020204" pitchFamily="34" charset="0"/>
              </a:rPr>
              <a:t>COVER LETTER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0006" y="2291577"/>
            <a:ext cx="4867544" cy="3636692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sz="2800" dirty="0" err="1">
                <a:solidFill>
                  <a:schemeClr val="bg1"/>
                </a:solidFill>
                <a:latin typeface="Aptos" panose="020B0004020202020204" pitchFamily="34" charset="0"/>
                <a:ea typeface="+mj-ea"/>
                <a:cs typeface="+mj-cs"/>
              </a:rPr>
              <a:t>Пояснює</a:t>
            </a:r>
            <a:r>
              <a:rPr sz="2800" dirty="0">
                <a:solidFill>
                  <a:schemeClr val="bg1"/>
                </a:solidFill>
                <a:latin typeface="Aptos" panose="020B0004020202020204" pitchFamily="34" charset="0"/>
                <a:ea typeface="+mj-ea"/>
                <a:cs typeface="+mj-cs"/>
              </a:rPr>
              <a:t> </a:t>
            </a:r>
            <a:r>
              <a:rPr sz="2800" dirty="0" err="1">
                <a:solidFill>
                  <a:schemeClr val="bg1"/>
                </a:solidFill>
                <a:latin typeface="Aptos" panose="020B0004020202020204" pitchFamily="34" charset="0"/>
                <a:ea typeface="+mj-ea"/>
                <a:cs typeface="+mj-cs"/>
              </a:rPr>
              <a:t>вашу</a:t>
            </a:r>
            <a:r>
              <a:rPr sz="2800" dirty="0">
                <a:solidFill>
                  <a:schemeClr val="bg1"/>
                </a:solidFill>
                <a:latin typeface="Aptos" panose="020B0004020202020204" pitchFamily="34" charset="0"/>
                <a:ea typeface="+mj-ea"/>
                <a:cs typeface="+mj-cs"/>
              </a:rPr>
              <a:t> </a:t>
            </a:r>
            <a:r>
              <a:rPr sz="2800" dirty="0" err="1">
                <a:solidFill>
                  <a:schemeClr val="bg1"/>
                </a:solidFill>
                <a:latin typeface="Aptos" panose="020B0004020202020204" pitchFamily="34" charset="0"/>
                <a:ea typeface="+mj-ea"/>
                <a:cs typeface="+mj-cs"/>
              </a:rPr>
              <a:t>мотивацію</a:t>
            </a:r>
            <a:endParaRPr lang="en-GB" sz="2800" dirty="0">
              <a:solidFill>
                <a:schemeClr val="bg1"/>
              </a:solidFill>
              <a:latin typeface="Aptos" panose="020B0004020202020204" pitchFamily="34" charset="0"/>
              <a:ea typeface="+mj-ea"/>
              <a:cs typeface="+mj-cs"/>
            </a:endParaRPr>
          </a:p>
          <a:p>
            <a:endParaRPr sz="1700" b="1" dirty="0">
              <a:solidFill>
                <a:schemeClr val="bg1"/>
              </a:solidFill>
              <a:latin typeface="Aptos" panose="020B0004020202020204" pitchFamily="34" charset="0"/>
              <a:ea typeface="+mj-ea"/>
              <a:cs typeface="+mj-cs"/>
            </a:endParaRPr>
          </a:p>
          <a:p>
            <a:r>
              <a:rPr sz="2800" dirty="0" err="1">
                <a:solidFill>
                  <a:schemeClr val="bg1"/>
                </a:solidFill>
                <a:latin typeface="Aptos" panose="020B0004020202020204" pitchFamily="34" charset="0"/>
                <a:ea typeface="+mj-ea"/>
                <a:cs typeface="+mj-cs"/>
              </a:rPr>
              <a:t>Показує</a:t>
            </a:r>
            <a:r>
              <a:rPr sz="2800" dirty="0">
                <a:solidFill>
                  <a:schemeClr val="bg1"/>
                </a:solidFill>
                <a:latin typeface="Aptos" panose="020B0004020202020204" pitchFamily="34" charset="0"/>
                <a:ea typeface="+mj-ea"/>
                <a:cs typeface="+mj-cs"/>
              </a:rPr>
              <a:t> </a:t>
            </a:r>
            <a:r>
              <a:rPr sz="2800" dirty="0" err="1">
                <a:solidFill>
                  <a:schemeClr val="bg1"/>
                </a:solidFill>
                <a:latin typeface="Aptos" panose="020B0004020202020204" pitchFamily="34" charset="0"/>
                <a:ea typeface="+mj-ea"/>
                <a:cs typeface="+mj-cs"/>
              </a:rPr>
              <a:t>зв’язок</a:t>
            </a:r>
            <a:r>
              <a:rPr sz="2800" dirty="0">
                <a:solidFill>
                  <a:schemeClr val="bg1"/>
                </a:solidFill>
                <a:latin typeface="Aptos" panose="020B0004020202020204" pitchFamily="34" charset="0"/>
                <a:ea typeface="+mj-ea"/>
                <a:cs typeface="+mj-cs"/>
              </a:rPr>
              <a:t> </a:t>
            </a:r>
            <a:r>
              <a:rPr sz="2800" dirty="0" err="1">
                <a:solidFill>
                  <a:schemeClr val="bg1"/>
                </a:solidFill>
                <a:latin typeface="Aptos" panose="020B0004020202020204" pitchFamily="34" charset="0"/>
                <a:ea typeface="+mj-ea"/>
                <a:cs typeface="+mj-cs"/>
              </a:rPr>
              <a:t>між</a:t>
            </a:r>
            <a:r>
              <a:rPr sz="2800" dirty="0">
                <a:solidFill>
                  <a:schemeClr val="bg1"/>
                </a:solidFill>
                <a:latin typeface="Aptos" panose="020B0004020202020204" pitchFamily="34" charset="0"/>
                <a:ea typeface="+mj-ea"/>
                <a:cs typeface="+mj-cs"/>
              </a:rPr>
              <a:t> </a:t>
            </a:r>
            <a:r>
              <a:rPr sz="2800" dirty="0" err="1">
                <a:solidFill>
                  <a:schemeClr val="bg1"/>
                </a:solidFill>
                <a:latin typeface="Aptos" panose="020B0004020202020204" pitchFamily="34" charset="0"/>
                <a:ea typeface="+mj-ea"/>
                <a:cs typeface="+mj-cs"/>
              </a:rPr>
              <a:t>вашим</a:t>
            </a:r>
            <a:r>
              <a:rPr sz="2800" dirty="0">
                <a:solidFill>
                  <a:schemeClr val="bg1"/>
                </a:solidFill>
                <a:latin typeface="Aptos" panose="020B0004020202020204" pitchFamily="34" charset="0"/>
                <a:ea typeface="+mj-ea"/>
                <a:cs typeface="+mj-cs"/>
              </a:rPr>
              <a:t> </a:t>
            </a:r>
            <a:r>
              <a:rPr sz="2800" dirty="0" err="1">
                <a:solidFill>
                  <a:schemeClr val="bg1"/>
                </a:solidFill>
                <a:latin typeface="Aptos" panose="020B0004020202020204" pitchFamily="34" charset="0"/>
                <a:ea typeface="+mj-ea"/>
                <a:cs typeface="+mj-cs"/>
              </a:rPr>
              <a:t>досвідом</a:t>
            </a:r>
            <a:r>
              <a:rPr sz="2800" dirty="0">
                <a:solidFill>
                  <a:schemeClr val="bg1"/>
                </a:solidFill>
                <a:latin typeface="Aptos" panose="020B0004020202020204" pitchFamily="34" charset="0"/>
                <a:ea typeface="+mj-ea"/>
                <a:cs typeface="+mj-cs"/>
              </a:rPr>
              <a:t> </a:t>
            </a:r>
            <a:r>
              <a:rPr sz="2800" dirty="0" err="1">
                <a:solidFill>
                  <a:schemeClr val="bg1"/>
                </a:solidFill>
                <a:latin typeface="Aptos" panose="020B0004020202020204" pitchFamily="34" charset="0"/>
                <a:ea typeface="+mj-ea"/>
                <a:cs typeface="+mj-cs"/>
              </a:rPr>
              <a:t>і</a:t>
            </a:r>
            <a:r>
              <a:rPr sz="2800" dirty="0">
                <a:solidFill>
                  <a:schemeClr val="bg1"/>
                </a:solidFill>
                <a:latin typeface="Aptos" panose="020B0004020202020204" pitchFamily="34" charset="0"/>
                <a:ea typeface="+mj-ea"/>
                <a:cs typeface="+mj-cs"/>
              </a:rPr>
              <a:t> </a:t>
            </a:r>
            <a:r>
              <a:rPr sz="2800" dirty="0" err="1">
                <a:solidFill>
                  <a:schemeClr val="bg1"/>
                </a:solidFill>
                <a:latin typeface="Aptos" panose="020B0004020202020204" pitchFamily="34" charset="0"/>
                <a:ea typeface="+mj-ea"/>
                <a:cs typeface="+mj-cs"/>
              </a:rPr>
              <a:t>вакансією</a:t>
            </a:r>
            <a:endParaRPr lang="en-GB" sz="2800" dirty="0">
              <a:solidFill>
                <a:schemeClr val="bg1"/>
              </a:solidFill>
              <a:latin typeface="Aptos" panose="020B0004020202020204" pitchFamily="34" charset="0"/>
              <a:ea typeface="+mj-ea"/>
              <a:cs typeface="+mj-cs"/>
            </a:endParaRPr>
          </a:p>
          <a:p>
            <a:endParaRPr sz="1900" b="1" dirty="0">
              <a:solidFill>
                <a:schemeClr val="bg1"/>
              </a:solidFill>
              <a:latin typeface="Aptos" panose="020B0004020202020204" pitchFamily="34" charset="0"/>
              <a:ea typeface="+mj-ea"/>
              <a:cs typeface="+mj-cs"/>
            </a:endParaRPr>
          </a:p>
          <a:p>
            <a:r>
              <a:rPr sz="2800" dirty="0" err="1">
                <a:solidFill>
                  <a:schemeClr val="bg1"/>
                </a:solidFill>
                <a:latin typeface="Aptos" panose="020B0004020202020204" pitchFamily="34" charset="0"/>
                <a:ea typeface="+mj-ea"/>
                <a:cs typeface="+mj-cs"/>
              </a:rPr>
              <a:t>Доповнює</a:t>
            </a:r>
            <a:r>
              <a:rPr sz="2800" dirty="0">
                <a:solidFill>
                  <a:schemeClr val="bg1"/>
                </a:solidFill>
                <a:latin typeface="Aptos" panose="020B0004020202020204" pitchFamily="34" charset="0"/>
                <a:ea typeface="+mj-ea"/>
                <a:cs typeface="+mj-cs"/>
              </a:rPr>
              <a:t> CV</a:t>
            </a:r>
          </a:p>
        </p:txBody>
      </p:sp>
      <p:pic>
        <p:nvPicPr>
          <p:cNvPr id="5" name="Picture 4" descr="Cover Letter Color Icon Icon Resume Doc Vector, Icon, Resume, Doc PNG and  Vector with Transparent Background for Free Download">
            <a:extLst>
              <a:ext uri="{FF2B5EF4-FFF2-40B4-BE49-F238E27FC236}">
                <a16:creationId xmlns:a16="http://schemas.microsoft.com/office/drawing/2014/main" id="{C9755294-4CD8-5D41-6049-7F21742E0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3985" y="2291577"/>
            <a:ext cx="2758553" cy="36366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0D4591-3447-EA6C-0629-B5660BAC81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0688" y="327887"/>
            <a:ext cx="2826834" cy="89011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A7D306-87A1-8F0F-D516-3249727657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338" y="1814805"/>
            <a:ext cx="7772400" cy="47153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BF3543-BC0A-1654-0546-66A53C136D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0688" y="327887"/>
            <a:ext cx="2826834" cy="89011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DC34B950-856A-90C1-AB8E-0E7B8EEF5A48}"/>
              </a:ext>
            </a:extLst>
          </p:cNvPr>
          <p:cNvSpPr txBox="1">
            <a:spLocks/>
          </p:cNvSpPr>
          <p:nvPr/>
        </p:nvSpPr>
        <p:spPr>
          <a:xfrm>
            <a:off x="1990169" y="1213413"/>
            <a:ext cx="4934739" cy="6843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az-Cyrl-AZ" sz="3700" b="1" dirty="0">
                <a:solidFill>
                  <a:srgbClr val="0070C0"/>
                </a:solidFill>
                <a:latin typeface="Aptos" panose="020B0004020202020204" pitchFamily="34" charset="0"/>
              </a:rPr>
              <a:t>Структура </a:t>
            </a:r>
            <a:r>
              <a:rPr lang="en-GB" sz="3700" b="1" dirty="0">
                <a:solidFill>
                  <a:srgbClr val="0070C0"/>
                </a:solidFill>
                <a:latin typeface="Aptos" panose="020B0004020202020204" pitchFamily="34" charset="0"/>
              </a:rPr>
              <a:t>Cover Letter</a:t>
            </a:r>
            <a:endParaRPr lang="az-Cyrl-AZ" sz="3700" b="1" dirty="0">
              <a:solidFill>
                <a:srgbClr val="0070C0"/>
              </a:solidFill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174359-7F77-48E6-30A3-6A938E5D5A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0688" y="327887"/>
            <a:ext cx="2826834" cy="89011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FBD66D7-5CE4-EF17-3676-23AD7D7D5AD6}"/>
              </a:ext>
            </a:extLst>
          </p:cNvPr>
          <p:cNvSpPr txBox="1">
            <a:spLocks/>
          </p:cNvSpPr>
          <p:nvPr/>
        </p:nvSpPr>
        <p:spPr>
          <a:xfrm>
            <a:off x="2104630" y="1738346"/>
            <a:ext cx="4934739" cy="6843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z-Cyrl-AZ" sz="3700" b="1" dirty="0">
                <a:solidFill>
                  <a:srgbClr val="0070C0"/>
                </a:solidFill>
                <a:latin typeface="Aptos" panose="020B0004020202020204" pitchFamily="34" charset="0"/>
              </a:rPr>
              <a:t>Типові помилки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6A5B92-F287-560A-0C16-7F002010A0C3}"/>
              </a:ext>
            </a:extLst>
          </p:cNvPr>
          <p:cNvSpPr txBox="1"/>
          <p:nvPr/>
        </p:nvSpPr>
        <p:spPr>
          <a:xfrm>
            <a:off x="3914078" y="3285110"/>
            <a:ext cx="4070196" cy="1477328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endParaRPr lang="en-GB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z-Cyrl-AZ" dirty="0"/>
              <a:t>Одне </a:t>
            </a:r>
            <a:r>
              <a:rPr lang="en-GB" dirty="0"/>
              <a:t>CL </a:t>
            </a:r>
            <a:r>
              <a:rPr lang="az-Cyrl-AZ" dirty="0"/>
              <a:t>&amp;</a:t>
            </a:r>
            <a:r>
              <a:rPr lang="en-GB" dirty="0"/>
              <a:t> CV </a:t>
            </a:r>
            <a:r>
              <a:rPr lang="az-Cyrl-AZ" dirty="0"/>
              <a:t>для всіх вакансій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z-Cyrl-AZ" dirty="0"/>
              <a:t>Повторення </a:t>
            </a:r>
            <a:r>
              <a:rPr lang="en-GB" dirty="0"/>
              <a:t>CV </a:t>
            </a:r>
            <a:r>
              <a:rPr lang="az-Cyrl-AZ" dirty="0"/>
              <a:t>слово в слово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z-Cyrl-AZ" dirty="0"/>
              <a:t>Занадто довгий текст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az-Cyrl-AZ" dirty="0"/>
          </a:p>
        </p:txBody>
      </p:sp>
      <p:pic>
        <p:nvPicPr>
          <p:cNvPr id="13" name="Picture 12" descr="X PNG Transparent Images Free Download | Vector Files | Pngtree">
            <a:extLst>
              <a:ext uri="{FF2B5EF4-FFF2-40B4-BE49-F238E27FC236}">
                <a16:creationId xmlns:a16="http://schemas.microsoft.com/office/drawing/2014/main" id="{22A409DA-6E11-56D1-BBF6-3FF8288538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2028" y="2880774"/>
            <a:ext cx="2286000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/>
          </a:solidFill>
        </p:spPr>
        <p:txBody>
          <a:bodyPr/>
          <a:lstStyle/>
          <a:p>
            <a:pPr algn="ctr"/>
            <a:endParaRPr lang="en-GB" sz="1800" dirty="0">
              <a:solidFill>
                <a:schemeClr val="bg1"/>
              </a:solidFill>
            </a:endParaRPr>
          </a:p>
          <a:p>
            <a:pPr algn="ctr"/>
            <a:endParaRPr lang="en-GB" sz="1800" dirty="0">
              <a:solidFill>
                <a:schemeClr val="bg1"/>
              </a:solidFill>
            </a:endParaRPr>
          </a:p>
          <a:p>
            <a:pPr algn="ctr"/>
            <a:endParaRPr lang="en-GB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GB" sz="8800" dirty="0">
                <a:solidFill>
                  <a:schemeClr val="bg1"/>
                </a:solidFill>
              </a:rPr>
              <a:t>Good Luck!</a:t>
            </a:r>
            <a:endParaRPr sz="88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97D80E-C5E0-EDA9-EE2C-60DCDF990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0688" y="327887"/>
            <a:ext cx="2826834" cy="89011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355</Words>
  <Application>Microsoft Macintosh PowerPoint</Application>
  <PresentationFormat>On-screen Show (4:3)</PresentationFormat>
  <Paragraphs>108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Aptos</vt:lpstr>
      <vt:lpstr>Arial</vt:lpstr>
      <vt:lpstr>Calibri</vt:lpstr>
      <vt:lpstr>Office Theme</vt:lpstr>
      <vt:lpstr>ЯК СТВОРИТИ ЕФЕКТИВНЕ  CV ТА COVER LETTER </vt:lpstr>
      <vt:lpstr>СЬОГОДНІ МИ РОЗГЛЯНЕМО:</vt:lpstr>
      <vt:lpstr>ЩО ТАКЕ CV?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CV - ЖИВИЙ ДОКУМЕНТ</vt:lpstr>
      <vt:lpstr>Як описувати досвід</vt:lpstr>
      <vt:lpstr>Simple чи Enhanced CV?</vt:lpstr>
      <vt:lpstr>ПРАКТИЧНІ ПОРАДИ</vt:lpstr>
      <vt:lpstr>Онлайн-заявки</vt:lpstr>
      <vt:lpstr>COVER LETTER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Viktoriia Zhurakovska</cp:lastModifiedBy>
  <cp:revision>3</cp:revision>
  <dcterms:created xsi:type="dcterms:W3CDTF">2013-01-27T09:14:16Z</dcterms:created>
  <dcterms:modified xsi:type="dcterms:W3CDTF">2026-10-07T22:14:13Z</dcterms:modified>
  <cp:category/>
</cp:coreProperties>
</file>