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78" r:id="rId12"/>
    <p:sldId id="279" r:id="rId13"/>
    <p:sldId id="272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 Nabilska" userId="30b5568ecf49567a" providerId="LiveId" clId="{86531661-E463-4122-B929-75CEFB86CFF9}"/>
    <pc:docChg chg="modSld sldOrd">
      <pc:chgData name="Hanna Nabilska" userId="30b5568ecf49567a" providerId="LiveId" clId="{86531661-E463-4122-B929-75CEFB86CFF9}" dt="2026-10-17T10:41:55.940" v="158"/>
      <pc:docMkLst>
        <pc:docMk/>
      </pc:docMkLst>
      <pc:sldChg chg="modSp mod">
        <pc:chgData name="Hanna Nabilska" userId="30b5568ecf49567a" providerId="LiveId" clId="{86531661-E463-4122-B929-75CEFB86CFF9}" dt="2026-10-17T10:35:52.944" v="14" actId="20577"/>
        <pc:sldMkLst>
          <pc:docMk/>
          <pc:sldMk cId="0" sldId="263"/>
        </pc:sldMkLst>
        <pc:spChg chg="mod">
          <ac:chgData name="Hanna Nabilska" userId="30b5568ecf49567a" providerId="LiveId" clId="{86531661-E463-4122-B929-75CEFB86CFF9}" dt="2026-10-17T10:35:52.944" v="14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">
        <pc:chgData name="Hanna Nabilska" userId="30b5568ecf49567a" providerId="LiveId" clId="{86531661-E463-4122-B929-75CEFB86CFF9}" dt="2026-10-17T10:39:14.077" v="150" actId="20577"/>
        <pc:sldMkLst>
          <pc:docMk/>
          <pc:sldMk cId="0" sldId="272"/>
        </pc:sldMkLst>
        <pc:spChg chg="mod">
          <ac:chgData name="Hanna Nabilska" userId="30b5568ecf49567a" providerId="LiveId" clId="{86531661-E463-4122-B929-75CEFB86CFF9}" dt="2026-10-17T10:38:52.731" v="88" actId="20577"/>
          <ac:spMkLst>
            <pc:docMk/>
            <pc:sldMk cId="0" sldId="272"/>
            <ac:spMk id="13" creationId="{00000000-0000-0000-0000-000000000000}"/>
          </ac:spMkLst>
        </pc:spChg>
        <pc:spChg chg="mod">
          <ac:chgData name="Hanna Nabilska" userId="30b5568ecf49567a" providerId="LiveId" clId="{86531661-E463-4122-B929-75CEFB86CFF9}" dt="2026-10-17T10:39:14.077" v="150" actId="20577"/>
          <ac:spMkLst>
            <pc:docMk/>
            <pc:sldMk cId="0" sldId="272"/>
            <ac:spMk id="14" creationId="{00000000-0000-0000-0000-000000000000}"/>
          </ac:spMkLst>
        </pc:spChg>
        <pc:spChg chg="mod">
          <ac:chgData name="Hanna Nabilska" userId="30b5568ecf49567a" providerId="LiveId" clId="{86531661-E463-4122-B929-75CEFB86CFF9}" dt="2026-10-17T10:38:32.287" v="66" actId="14100"/>
          <ac:spMkLst>
            <pc:docMk/>
            <pc:sldMk cId="0" sldId="272"/>
            <ac:spMk id="19" creationId="{00000000-0000-0000-0000-000000000000}"/>
          </ac:spMkLst>
        </pc:spChg>
      </pc:sldChg>
      <pc:sldChg chg="ord">
        <pc:chgData name="Hanna Nabilska" userId="30b5568ecf49567a" providerId="LiveId" clId="{86531661-E463-4122-B929-75CEFB86CFF9}" dt="2026-10-17T10:41:54.187" v="156"/>
        <pc:sldMkLst>
          <pc:docMk/>
          <pc:sldMk cId="1468851531" sldId="278"/>
        </pc:sldMkLst>
      </pc:sldChg>
      <pc:sldChg chg="ord">
        <pc:chgData name="Hanna Nabilska" userId="30b5568ecf49567a" providerId="LiveId" clId="{86531661-E463-4122-B929-75CEFB86CFF9}" dt="2026-10-17T10:41:55.940" v="158"/>
        <pc:sldMkLst>
          <pc:docMk/>
          <pc:sldMk cId="799725617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192052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4000" dirty="0">
              <a:latin typeface="Aptos"/>
            </a:endParaRPr>
          </a:p>
          <a:p>
            <a:r>
              <a:rPr sz="4000" dirty="0" err="1">
                <a:latin typeface="Aptos"/>
              </a:rPr>
              <a:t>Психологічні</a:t>
            </a:r>
            <a:r>
              <a:rPr sz="4000" dirty="0">
                <a:latin typeface="Aptos"/>
              </a:rPr>
              <a:t> </a:t>
            </a:r>
            <a:r>
              <a:rPr sz="4000" dirty="0" err="1">
                <a:latin typeface="Aptos"/>
              </a:rPr>
              <a:t>бар’єри</a:t>
            </a:r>
            <a:endParaRPr sz="4000" dirty="0">
              <a:latin typeface="Aptos"/>
            </a:endParaRPr>
          </a:p>
          <a:p>
            <a:r>
              <a:rPr sz="4000" dirty="0">
                <a:latin typeface="Aptos"/>
              </a:rPr>
              <a:t>у </a:t>
            </a:r>
            <a:r>
              <a:rPr sz="4000" dirty="0" err="1">
                <a:latin typeface="Aptos"/>
              </a:rPr>
              <a:t>працевлаштуванні</a:t>
            </a:r>
            <a:endParaRPr sz="4000" dirty="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20240"/>
            <a:ext cx="8229600" cy="148963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2300" dirty="0">
              <a:latin typeface="Aptos"/>
            </a:endParaRPr>
          </a:p>
          <a:p>
            <a:endParaRPr lang="uk-UA" sz="2300" dirty="0">
              <a:latin typeface="Aptos"/>
            </a:endParaRPr>
          </a:p>
          <a:p>
            <a:endParaRPr lang="ru-RU" sz="2300" dirty="0">
              <a:latin typeface="Aptos"/>
            </a:endParaRPr>
          </a:p>
          <a:p>
            <a:r>
              <a:rPr lang="ru-RU" sz="2300" dirty="0">
                <a:latin typeface="Aptos"/>
              </a:rPr>
              <a:t>м</a:t>
            </a:r>
            <a:r>
              <a:rPr sz="2300" dirty="0" err="1">
                <a:latin typeface="Aptos"/>
              </a:rPr>
              <a:t>отивація</a:t>
            </a:r>
            <a:r>
              <a:rPr sz="2300" dirty="0">
                <a:latin typeface="Aptos"/>
              </a:rPr>
              <a:t> · </a:t>
            </a:r>
            <a:r>
              <a:rPr sz="2300" dirty="0" err="1">
                <a:latin typeface="Aptos"/>
              </a:rPr>
              <a:t>невпевненість</a:t>
            </a:r>
            <a:r>
              <a:rPr sz="2300" dirty="0">
                <a:latin typeface="Aptos"/>
              </a:rPr>
              <a:t> у </a:t>
            </a:r>
            <a:r>
              <a:rPr sz="2300" dirty="0" err="1">
                <a:latin typeface="Aptos"/>
              </a:rPr>
              <a:t>собі</a:t>
            </a:r>
            <a:r>
              <a:rPr sz="2300" dirty="0">
                <a:latin typeface="Aptos"/>
              </a:rPr>
              <a:t> · </a:t>
            </a:r>
            <a:r>
              <a:rPr sz="2300" dirty="0" err="1">
                <a:latin typeface="Aptos"/>
              </a:rPr>
              <a:t>тривога</a:t>
            </a:r>
            <a:endParaRPr sz="2300" dirty="0"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1480" y="4202831"/>
            <a:ext cx="5486400" cy="1104097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4399421"/>
            <a:ext cx="5486400" cy="4389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200" dirty="0" err="1">
                <a:latin typeface="Aptos"/>
              </a:rPr>
              <a:t>Ганна</a:t>
            </a:r>
            <a:r>
              <a:rPr sz="2200" dirty="0">
                <a:latin typeface="Aptos"/>
              </a:rPr>
              <a:t> </a:t>
            </a:r>
            <a:r>
              <a:rPr sz="2200" dirty="0" err="1">
                <a:latin typeface="Aptos"/>
              </a:rPr>
              <a:t>Набільська</a:t>
            </a:r>
            <a:endParaRPr sz="2200" dirty="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4868017"/>
            <a:ext cx="54864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Когнітивно-поведінкова психотерапевтка · BABCP Accredited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F1E19F-3D88-BC07-400C-C0B9BDA63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781" y="0"/>
            <a:ext cx="5341219" cy="5287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87408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2600" dirty="0">
              <a:latin typeface="Aptos"/>
            </a:endParaRPr>
          </a:p>
          <a:p>
            <a:r>
              <a:rPr sz="2600" dirty="0" err="1">
                <a:latin typeface="Aptos"/>
              </a:rPr>
              <a:t>Чому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на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воркшопі</a:t>
            </a:r>
            <a:r>
              <a:rPr sz="2600" dirty="0">
                <a:latin typeface="Aptos"/>
              </a:rPr>
              <a:t> з </a:t>
            </a:r>
            <a:r>
              <a:rPr sz="2600" dirty="0" err="1">
                <a:latin typeface="Aptos"/>
              </a:rPr>
              <a:t>працевлаштування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ми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говоримо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про</a:t>
            </a:r>
            <a:r>
              <a:rPr sz="2600" dirty="0">
                <a:latin typeface="Aptos"/>
              </a:rPr>
              <a:t> </a:t>
            </a:r>
            <a:r>
              <a:rPr sz="2600" dirty="0" err="1">
                <a:latin typeface="Aptos"/>
              </a:rPr>
              <a:t>психологію</a:t>
            </a:r>
            <a:r>
              <a:rPr sz="2600" dirty="0"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200400" cy="324612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2798064" cy="122802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2500" dirty="0">
              <a:latin typeface="Aptos"/>
            </a:endParaRPr>
          </a:p>
          <a:p>
            <a:endParaRPr lang="uk-UA" sz="2500" dirty="0">
              <a:latin typeface="Aptos"/>
            </a:endParaRPr>
          </a:p>
          <a:p>
            <a:r>
              <a:rPr sz="2500" dirty="0">
                <a:latin typeface="Aptos"/>
              </a:rPr>
              <a:t>47 </a:t>
            </a:r>
            <a:r>
              <a:rPr sz="2500" dirty="0" err="1">
                <a:latin typeface="Aptos"/>
              </a:rPr>
              <a:t>досліджень</a:t>
            </a:r>
            <a:endParaRPr sz="2500" dirty="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2688" y="2542032"/>
            <a:ext cx="2798064" cy="155119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1600" dirty="0">
              <a:latin typeface="Aptos"/>
            </a:endParaRPr>
          </a:p>
          <a:p>
            <a:endParaRPr lang="uk-UA" sz="1600" dirty="0">
              <a:latin typeface="Aptos"/>
            </a:endParaRPr>
          </a:p>
          <a:p>
            <a:endParaRPr lang="uk-UA" sz="1600" dirty="0">
              <a:latin typeface="Aptos"/>
            </a:endParaRPr>
          </a:p>
          <a:p>
            <a:r>
              <a:rPr sz="1600" dirty="0" err="1">
                <a:latin typeface="Aptos"/>
              </a:rPr>
              <a:t>Метааналіз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програм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підтримки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пошуку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роботи</a:t>
            </a:r>
            <a:r>
              <a:rPr sz="1600" dirty="0">
                <a:latin typeface="Aptos"/>
              </a:rPr>
              <a:t> (Liu et al., 2014)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1828800"/>
            <a:ext cx="3200400" cy="324612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61688" y="1984248"/>
            <a:ext cx="2798064" cy="115108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3500" dirty="0">
              <a:latin typeface="Aptos"/>
            </a:endParaRPr>
          </a:p>
          <a:p>
            <a:r>
              <a:rPr sz="3500" dirty="0">
                <a:latin typeface="Aptos"/>
              </a:rPr>
              <a:t>2,67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61688" y="2542032"/>
            <a:ext cx="2798064" cy="164352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1700" dirty="0">
              <a:latin typeface="Aptos"/>
            </a:endParaRPr>
          </a:p>
          <a:p>
            <a:endParaRPr lang="uk-UA" sz="1700" dirty="0">
              <a:latin typeface="Aptos"/>
            </a:endParaRPr>
          </a:p>
          <a:p>
            <a:endParaRPr lang="uk-UA" sz="1700" dirty="0">
              <a:latin typeface="Aptos"/>
            </a:endParaRPr>
          </a:p>
          <a:p>
            <a:r>
              <a:rPr sz="1700" dirty="0" err="1">
                <a:latin typeface="Aptos"/>
              </a:rPr>
              <a:t>Співвідношення</a:t>
            </a:r>
            <a:r>
              <a:rPr sz="1700" dirty="0">
                <a:latin typeface="Aptos"/>
              </a:rPr>
              <a:t> </a:t>
            </a:r>
            <a:r>
              <a:rPr sz="1700" dirty="0" err="1">
                <a:latin typeface="Aptos"/>
              </a:rPr>
              <a:t>шансів</a:t>
            </a:r>
            <a:r>
              <a:rPr sz="1700" dirty="0">
                <a:latin typeface="Aptos"/>
              </a:rPr>
              <a:t> </a:t>
            </a:r>
            <a:r>
              <a:rPr sz="1700" dirty="0" err="1">
                <a:latin typeface="Aptos"/>
              </a:rPr>
              <a:t>працевлаштування</a:t>
            </a:r>
            <a:r>
              <a:rPr sz="1700" dirty="0">
                <a:latin typeface="Aptos"/>
              </a:rPr>
              <a:t> (odds ratio)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0" y="1828800"/>
            <a:ext cx="379476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90688" y="1984248"/>
            <a:ext cx="3392424" cy="11356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2300" dirty="0">
              <a:latin typeface="Aptos"/>
            </a:endParaRPr>
          </a:p>
          <a:p>
            <a:endParaRPr lang="uk-UA" sz="2300" dirty="0">
              <a:latin typeface="Aptos"/>
            </a:endParaRPr>
          </a:p>
          <a:p>
            <a:r>
              <a:rPr sz="2300" dirty="0" err="1">
                <a:latin typeface="Aptos"/>
              </a:rPr>
              <a:t>Що</a:t>
            </a:r>
            <a:r>
              <a:rPr sz="2300" dirty="0">
                <a:latin typeface="Aptos"/>
              </a:rPr>
              <a:t> </a:t>
            </a:r>
            <a:r>
              <a:rPr lang="uk-UA" sz="2300" dirty="0">
                <a:latin typeface="Aptos"/>
              </a:rPr>
              <a:t>спрацювало</a:t>
            </a:r>
            <a:r>
              <a:rPr sz="2300" dirty="0">
                <a:latin typeface="Aptos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90688" y="3119944"/>
            <a:ext cx="3392424" cy="11356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endParaRPr lang="uk-UA" sz="1500" dirty="0">
              <a:latin typeface="Aptos"/>
            </a:endParaRPr>
          </a:p>
          <a:p>
            <a:r>
              <a:rPr dirty="0" err="1">
                <a:latin typeface="Aptos"/>
              </a:rPr>
              <a:t>Самоефективність</a:t>
            </a:r>
            <a:r>
              <a:rPr dirty="0">
                <a:latin typeface="Aptos"/>
              </a:rPr>
              <a:t>, </a:t>
            </a:r>
            <a:r>
              <a:rPr dirty="0" err="1">
                <a:latin typeface="Aptos"/>
              </a:rPr>
              <a:t>постановка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цілей</a:t>
            </a:r>
            <a:r>
              <a:rPr dirty="0">
                <a:latin typeface="Aptos"/>
              </a:rPr>
              <a:t>, </a:t>
            </a:r>
            <a:r>
              <a:rPr dirty="0" err="1">
                <a:latin typeface="Aptos"/>
              </a:rPr>
              <a:t>проактивність</a:t>
            </a:r>
            <a:r>
              <a:rPr dirty="0">
                <a:latin typeface="Aptos"/>
              </a:rPr>
              <a:t>, </a:t>
            </a:r>
            <a:r>
              <a:rPr dirty="0" err="1">
                <a:latin typeface="Aptos"/>
              </a:rPr>
              <a:t>навички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пошуку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роботи</a:t>
            </a:r>
            <a:r>
              <a:rPr dirty="0">
                <a:latin typeface="Aptos"/>
              </a:rPr>
              <a:t>, problem-solving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t>Як пройде наша зустріч?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474720" cy="31089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01 · Розпізнаємо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542032"/>
            <a:ext cx="3072384" cy="232257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>
                <a:latin typeface="Aptos"/>
              </a:rPr>
              <a:t>Розпізнаємо практичні перешкоди та психологічні бар’єри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828800"/>
            <a:ext cx="3474720" cy="310896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0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02 · Дослідимо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542032"/>
            <a:ext cx="3072384" cy="232257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700">
                <a:latin typeface="Aptos"/>
              </a:rPr>
              <a:t>Дослідимо життєві історії через інструменти когнітивно-поведінкової психотерапії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0144" y="1828800"/>
            <a:ext cx="3474720" cy="3108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03 · Спробуємо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542032"/>
            <a:ext cx="3072384" cy="232257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700">
                <a:latin typeface="Aptos"/>
              </a:rPr>
              <a:t>Дізнаємося, як думки пов’язані з настроєм, поведінкою, мотивацією та впевненістю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6" y="5638800"/>
            <a:ext cx="1060704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C36D42"/>
                </a:solidFill>
                <a:latin typeface="Aptos"/>
              </a:defRPr>
            </a:pPr>
            <a:r>
              <a:rPr dirty="0" err="1"/>
              <a:t>Пишіть</a:t>
            </a:r>
            <a:r>
              <a:rPr dirty="0"/>
              <a:t> у </a:t>
            </a:r>
            <a:r>
              <a:rPr dirty="0" err="1"/>
              <a:t>чат</a:t>
            </a:r>
            <a:r>
              <a:rPr dirty="0"/>
              <a:t> Microsoft Teams. </a:t>
            </a:r>
            <a:r>
              <a:rPr dirty="0" err="1"/>
              <a:t>Особистими</a:t>
            </a:r>
            <a:r>
              <a:rPr dirty="0"/>
              <a:t> </a:t>
            </a:r>
            <a:r>
              <a:rPr dirty="0" err="1"/>
              <a:t>історіями</a:t>
            </a:r>
            <a:r>
              <a:rPr dirty="0"/>
              <a:t> </a:t>
            </a:r>
            <a:r>
              <a:rPr dirty="0" err="1"/>
              <a:t>ділитися</a:t>
            </a:r>
            <a:r>
              <a:rPr dirty="0"/>
              <a:t> </a:t>
            </a:r>
            <a:r>
              <a:rPr dirty="0" err="1"/>
              <a:t>необов’язково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rPr dirty="0" err="1"/>
              <a:t>Що</a:t>
            </a:r>
            <a:r>
              <a:rPr dirty="0"/>
              <a:t> </a:t>
            </a:r>
            <a:r>
              <a:rPr dirty="0" err="1"/>
              <a:t>може</a:t>
            </a:r>
            <a:r>
              <a:rPr dirty="0"/>
              <a:t> </a:t>
            </a:r>
            <a:r>
              <a:rPr dirty="0" err="1"/>
              <a:t>заважати</a:t>
            </a:r>
            <a:r>
              <a:rPr dirty="0"/>
              <a:t> </a:t>
            </a:r>
            <a:r>
              <a:rPr dirty="0" err="1"/>
              <a:t>знайти</a:t>
            </a:r>
            <a:r>
              <a:rPr dirty="0"/>
              <a:t> </a:t>
            </a:r>
            <a:r>
              <a:rPr dirty="0" err="1"/>
              <a:t>роботу</a:t>
            </a:r>
            <a:r>
              <a:rPr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45920"/>
            <a:ext cx="2724912" cy="86868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1810512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Страх говорити англійською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93591" y="1645920"/>
            <a:ext cx="2724912" cy="86868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21607" y="1810512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Непідтверджений диплом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73952" y="1645920"/>
            <a:ext cx="2724912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01968" y="1810512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Перфекціонізм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354311" y="1645920"/>
            <a:ext cx="2724912" cy="868680"/>
          </a:xfrm>
          <a:prstGeom prst="roundRect">
            <a:avLst/>
          </a:prstGeom>
          <a:solidFill>
            <a:srgbClr val="F2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82328" y="1810512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Відсутність UK experience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2679191"/>
            <a:ext cx="2724912" cy="86868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1248" y="2843784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Професійна реєстрація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93591" y="2679191"/>
            <a:ext cx="2724912" cy="86868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21607" y="2843784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Страх відмови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73952" y="2679191"/>
            <a:ext cx="2724912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01968" y="2843784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Мало професійних контактів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354311" y="2679191"/>
            <a:ext cx="2724912" cy="868680"/>
          </a:xfrm>
          <a:prstGeom prst="roundRect">
            <a:avLst/>
          </a:prstGeom>
          <a:solidFill>
            <a:srgbClr val="F2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82328" y="2843784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Самокритика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3712463"/>
            <a:ext cx="2724912" cy="86868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8" y="3877055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Прокрастинація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593591" y="3712463"/>
            <a:ext cx="2724912" cy="86868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721607" y="3877055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Недоступний догляд за дитиною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73952" y="3712463"/>
            <a:ext cx="2724912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01968" y="3877055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Невпевненість у собі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354311" y="3712463"/>
            <a:ext cx="2724912" cy="868680"/>
          </a:xfrm>
          <a:prstGeom prst="roundRect">
            <a:avLst/>
          </a:prstGeom>
          <a:solidFill>
            <a:srgbClr val="F2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482328" y="3877055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Недостатній рівень англійської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3232" y="4745736"/>
            <a:ext cx="2724912" cy="86868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41248" y="4910327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Упередження роботодавців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93591" y="4745736"/>
            <a:ext cx="2724912" cy="86868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721607" y="4910327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Втрата мотивації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73952" y="4745736"/>
            <a:ext cx="2724912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601968" y="4910327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Транспортні труднощі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354311" y="4745736"/>
            <a:ext cx="2724912" cy="868680"/>
          </a:xfrm>
          <a:prstGeom prst="roundRect">
            <a:avLst/>
          </a:prstGeom>
          <a:solidFill>
            <a:srgbClr val="F2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482328" y="4910327"/>
            <a:ext cx="2487168" cy="5943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500">
                <a:latin typeface="Aptos"/>
              </a:rPr>
              <a:t>Синдром самозванця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8" y="6016752"/>
            <a:ext cx="10607040" cy="28931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400" dirty="0" err="1">
                <a:latin typeface="Aptos"/>
              </a:rPr>
              <a:t>Які</a:t>
            </a:r>
            <a:r>
              <a:rPr sz="1400" dirty="0">
                <a:latin typeface="Aptos"/>
              </a:rPr>
              <a:t> з </a:t>
            </a:r>
            <a:r>
              <a:rPr sz="1400" dirty="0" err="1">
                <a:latin typeface="Aptos"/>
              </a:rPr>
              <a:t>цих</a:t>
            </a:r>
            <a:r>
              <a:rPr sz="1400" dirty="0">
                <a:latin typeface="Aptos"/>
              </a:rPr>
              <a:t> </a:t>
            </a:r>
            <a:r>
              <a:rPr sz="1400" dirty="0" err="1">
                <a:latin typeface="Aptos"/>
              </a:rPr>
              <a:t>бар’єрів</a:t>
            </a:r>
            <a:r>
              <a:rPr sz="1400" dirty="0">
                <a:latin typeface="Aptos"/>
              </a:rPr>
              <a:t> </a:t>
            </a:r>
            <a:r>
              <a:rPr sz="1400" dirty="0" err="1">
                <a:latin typeface="Aptos"/>
              </a:rPr>
              <a:t>практичні</a:t>
            </a:r>
            <a:r>
              <a:rPr sz="1400" dirty="0">
                <a:latin typeface="Aptos"/>
              </a:rPr>
              <a:t>, </a:t>
            </a:r>
            <a:r>
              <a:rPr sz="1400" dirty="0" err="1">
                <a:latin typeface="Aptos"/>
              </a:rPr>
              <a:t>які</a:t>
            </a:r>
            <a:r>
              <a:rPr sz="1400" dirty="0">
                <a:latin typeface="Aptos"/>
              </a:rPr>
              <a:t> </a:t>
            </a:r>
            <a:r>
              <a:rPr sz="1400" dirty="0" err="1">
                <a:latin typeface="Aptos"/>
              </a:rPr>
              <a:t>психологічні</a:t>
            </a:r>
            <a:r>
              <a:rPr sz="1400" dirty="0">
                <a:latin typeface="Aptos"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183276"/>
            <a:ext cx="4700451" cy="1765664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78406" y="1318676"/>
            <a:ext cx="4718303" cy="44319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400" b="1" dirty="0" err="1">
                <a:latin typeface="Aptos"/>
              </a:rPr>
              <a:t>Практичні</a:t>
            </a:r>
            <a:r>
              <a:rPr sz="2400" b="1" dirty="0">
                <a:latin typeface="Aptos"/>
              </a:rPr>
              <a:t> </a:t>
            </a:r>
            <a:r>
              <a:rPr sz="2400" b="1" dirty="0" err="1">
                <a:latin typeface="Aptos"/>
              </a:rPr>
              <a:t>перешкоди</a:t>
            </a:r>
            <a:endParaRPr sz="2400" b="1" dirty="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8407" y="1871016"/>
            <a:ext cx="4499283" cy="90486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800" dirty="0" err="1">
                <a:latin typeface="Aptos"/>
              </a:rPr>
              <a:t>Інформація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ресурси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навчання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підтримка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визнання</a:t>
            </a:r>
            <a:r>
              <a:rPr sz="1800" dirty="0">
                <a:latin typeface="Aptos"/>
              </a:rPr>
              <a:t> </a:t>
            </a:r>
            <a:r>
              <a:rPr sz="1800" dirty="0" err="1">
                <a:latin typeface="Aptos"/>
              </a:rPr>
              <a:t>кваліфікацій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нетворкінг</a:t>
            </a:r>
            <a:endParaRPr sz="1800" dirty="0"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9807" y="3795631"/>
            <a:ext cx="4727883" cy="1699477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1" y="3812176"/>
            <a:ext cx="471830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400" b="1">
                <a:solidFill>
                  <a:srgbClr val="302D2A"/>
                </a:solidFill>
                <a:latin typeface="Aptos"/>
              </a:defRPr>
            </a:pPr>
            <a:r>
              <a:rPr dirty="0" err="1"/>
              <a:t>Психологічні</a:t>
            </a:r>
            <a:r>
              <a:rPr dirty="0"/>
              <a:t> </a:t>
            </a:r>
            <a:r>
              <a:rPr dirty="0" err="1"/>
              <a:t>бар’єри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978407" y="4306824"/>
            <a:ext cx="4718303" cy="118186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800" dirty="0" err="1">
                <a:latin typeface="Aptos"/>
              </a:rPr>
              <a:t>Страх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самокритика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уникання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перфекціонізм</a:t>
            </a:r>
            <a:r>
              <a:rPr sz="1800" dirty="0">
                <a:latin typeface="Aptos"/>
              </a:rPr>
              <a:t> · </a:t>
            </a:r>
            <a:r>
              <a:rPr sz="1800" dirty="0" err="1">
                <a:latin typeface="Aptos"/>
              </a:rPr>
              <a:t>прокрастинація</a:t>
            </a:r>
            <a:r>
              <a:rPr sz="1800" dirty="0">
                <a:latin typeface="Aptos"/>
              </a:rPr>
              <a:t> · </a:t>
            </a:r>
            <a:endParaRPr lang="uk-UA" sz="1800" dirty="0">
              <a:latin typeface="Aptos"/>
            </a:endParaRPr>
          </a:p>
          <a:p>
            <a:r>
              <a:rPr sz="1800" dirty="0" err="1">
                <a:latin typeface="Aptos"/>
              </a:rPr>
              <a:t>негативні</a:t>
            </a:r>
            <a:r>
              <a:rPr sz="1800" dirty="0">
                <a:latin typeface="Aptos"/>
              </a:rPr>
              <a:t> </a:t>
            </a:r>
            <a:r>
              <a:rPr sz="1800" dirty="0" err="1">
                <a:latin typeface="Aptos"/>
              </a:rPr>
              <a:t>переконання</a:t>
            </a:r>
            <a:r>
              <a:rPr lang="uk-UA" sz="1800" dirty="0">
                <a:latin typeface="Aptos"/>
              </a:rPr>
              <a:t> через негативний досвід</a:t>
            </a:r>
            <a:endParaRPr sz="1800" dirty="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9808" y="6016752"/>
            <a:ext cx="10607040" cy="28931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C36D42"/>
                </a:solidFill>
                <a:latin typeface="Aptos"/>
              </a:defRPr>
            </a:pPr>
            <a:r>
              <a:rPr lang="uk-UA" dirty="0"/>
              <a:t>Барєєри</a:t>
            </a:r>
            <a:r>
              <a:rPr dirty="0"/>
              <a:t> </a:t>
            </a:r>
            <a:r>
              <a:rPr dirty="0" err="1"/>
              <a:t>можуть</a:t>
            </a:r>
            <a:r>
              <a:rPr dirty="0"/>
              <a:t> </a:t>
            </a:r>
            <a:r>
              <a:rPr dirty="0" err="1"/>
              <a:t>поєднуватися</a:t>
            </a:r>
            <a:r>
              <a:rPr dirty="0"/>
              <a:t>. </a:t>
            </a:r>
            <a:r>
              <a:rPr dirty="0" err="1"/>
              <a:t>Психологічна</a:t>
            </a:r>
            <a:r>
              <a:rPr dirty="0"/>
              <a:t> </a:t>
            </a:r>
            <a:r>
              <a:rPr dirty="0" err="1"/>
              <a:t>робота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скасовує</a:t>
            </a:r>
            <a:r>
              <a:rPr dirty="0"/>
              <a:t> </a:t>
            </a:r>
            <a:r>
              <a:rPr dirty="0" err="1"/>
              <a:t>реальних</a:t>
            </a:r>
            <a:r>
              <a:rPr dirty="0"/>
              <a:t> </a:t>
            </a:r>
            <a:r>
              <a:rPr dirty="0" err="1"/>
              <a:t>обмежень</a:t>
            </a:r>
            <a:r>
              <a:rPr dirty="0"/>
              <a:t>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CDAA87A-348F-DF90-7CA6-5349B75DE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328" y="424842"/>
            <a:ext cx="5501694" cy="53278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" y="1129284"/>
            <a:ext cx="10881360" cy="50475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800" b="1" dirty="0" err="1">
                <a:latin typeface="Aptos"/>
              </a:rPr>
              <a:t>Англійська</a:t>
            </a:r>
            <a:r>
              <a:rPr sz="2800" b="1" dirty="0">
                <a:latin typeface="Aptos"/>
              </a:rPr>
              <a:t>: </a:t>
            </a:r>
            <a:r>
              <a:rPr sz="2800" b="1" dirty="0" err="1">
                <a:latin typeface="Aptos"/>
              </a:rPr>
              <a:t>практична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перешкода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чи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психологічний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бар’єр</a:t>
            </a:r>
            <a:r>
              <a:rPr sz="2800" b="1" dirty="0"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920240"/>
            <a:ext cx="5074920" cy="315468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2075688"/>
            <a:ext cx="46725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302D2A"/>
                </a:solidFill>
                <a:latin typeface="Aptos"/>
              </a:defRPr>
            </a:pPr>
            <a:r>
              <a:t>Мовна компетентність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633472"/>
            <a:ext cx="4672583" cy="23682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700">
                <a:latin typeface="Aptos"/>
              </a:rPr>
              <a:t>Рівень A1–C2: мовлення, розуміння, читання, письмо, граматика, професійна лексика.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20240"/>
            <a:ext cx="5074920" cy="315468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64807" y="2075688"/>
            <a:ext cx="46725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302D2A"/>
                </a:solidFill>
                <a:latin typeface="Aptos"/>
              </a:defRPr>
            </a:pPr>
            <a:r>
              <a:t>Психологічний бар’єр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807" y="2633472"/>
            <a:ext cx="4672583" cy="23682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700">
                <a:latin typeface="Aptos"/>
              </a:rPr>
              <a:t>Страх оцінки, сором, уникання, самокритика. «Якщо я говорю з помилками, значить, я недостатньо розумна».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" y="5596128"/>
            <a:ext cx="1060704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600" dirty="0" err="1">
                <a:latin typeface="Aptos"/>
              </a:rPr>
              <a:t>Рівень</a:t>
            </a:r>
            <a:r>
              <a:rPr sz="1600" dirty="0">
                <a:latin typeface="Aptos"/>
              </a:rPr>
              <a:t> A2 </a:t>
            </a:r>
            <a:r>
              <a:rPr sz="1600" dirty="0" err="1">
                <a:latin typeface="Aptos"/>
              </a:rPr>
              <a:t>характеризує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володіння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мовою</a:t>
            </a:r>
            <a:r>
              <a:rPr sz="1600" dirty="0">
                <a:latin typeface="Aptos"/>
              </a:rPr>
              <a:t>, а </a:t>
            </a:r>
            <a:r>
              <a:rPr sz="1600" dirty="0" err="1">
                <a:latin typeface="Aptos"/>
              </a:rPr>
              <a:t>не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інтелект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чи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професійну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цінність</a:t>
            </a:r>
            <a:r>
              <a:rPr sz="1600" dirty="0">
                <a:latin typeface="Aptos"/>
              </a:rPr>
              <a:t> </a:t>
            </a:r>
            <a:r>
              <a:rPr sz="1600" dirty="0" err="1">
                <a:latin typeface="Aptos"/>
              </a:rPr>
              <a:t>людини</a:t>
            </a:r>
            <a:r>
              <a:rPr sz="1600" dirty="0"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t>Який психологічний бар’єр найближчий вам?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828800"/>
            <a:ext cx="2697480" cy="12801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217627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b="1" dirty="0" err="1">
                <a:latin typeface="Aptos"/>
              </a:rPr>
              <a:t>Страх</a:t>
            </a:r>
            <a:r>
              <a:rPr b="1" dirty="0">
                <a:latin typeface="Aptos"/>
              </a:rPr>
              <a:t> </a:t>
            </a:r>
            <a:r>
              <a:rPr b="1" dirty="0" err="1">
                <a:latin typeface="Aptos"/>
              </a:rPr>
              <a:t>говорити</a:t>
            </a:r>
            <a:r>
              <a:rPr b="1" dirty="0">
                <a:latin typeface="Aptos"/>
              </a:rPr>
              <a:t> </a:t>
            </a:r>
            <a:r>
              <a:rPr b="1" dirty="0" err="1">
                <a:latin typeface="Aptos"/>
              </a:rPr>
              <a:t>англійською</a:t>
            </a:r>
            <a:endParaRPr b="1" dirty="0"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657600" y="1828800"/>
            <a:ext cx="2697480" cy="128016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03904" y="217627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Страх відмови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7959" y="1828800"/>
            <a:ext cx="2697480" cy="12801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84264" y="217627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Самокритика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18319" y="1828800"/>
            <a:ext cx="2697480" cy="128016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64624" y="217627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Перфекціонізм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383280"/>
            <a:ext cx="2697480" cy="12801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3544" y="373075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Прокрастинація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383280"/>
            <a:ext cx="2697480" cy="128016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03904" y="373075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Невпевненість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37959" y="3383280"/>
            <a:ext cx="2697480" cy="12801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84264" y="3730752"/>
            <a:ext cx="2423160" cy="6400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2D2A"/>
                </a:solidFill>
                <a:latin typeface="Aptos"/>
              </a:defRPr>
            </a:pPr>
            <a:r>
              <a:t>Втрата мотивації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18319" y="3383280"/>
            <a:ext cx="2697480" cy="128016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564624" y="3730752"/>
            <a:ext cx="2423160" cy="35086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b="1" dirty="0" err="1">
                <a:latin typeface="Aptos"/>
              </a:rPr>
              <a:t>Страх</a:t>
            </a:r>
            <a:r>
              <a:rPr b="1" dirty="0">
                <a:latin typeface="Aptos"/>
              </a:rPr>
              <a:t> </a:t>
            </a:r>
            <a:r>
              <a:rPr b="1" dirty="0" err="1">
                <a:latin typeface="Aptos"/>
              </a:rPr>
              <a:t>помилки</a:t>
            </a:r>
            <a:endParaRPr b="1" dirty="0"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52014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lang="uk-UA" sz="2900" b="1" dirty="0">
                <a:latin typeface="Aptos"/>
              </a:rPr>
              <a:t>Я</a:t>
            </a:r>
            <a:r>
              <a:rPr sz="2900" b="1" dirty="0">
                <a:latin typeface="Aptos"/>
              </a:rPr>
              <a:t>к </a:t>
            </a:r>
            <a:r>
              <a:rPr sz="2900" b="1" dirty="0" err="1">
                <a:latin typeface="Aptos"/>
              </a:rPr>
              <a:t>формується</a:t>
            </a:r>
            <a:r>
              <a:rPr sz="2900" b="1" dirty="0">
                <a:latin typeface="Aptos"/>
              </a:rPr>
              <a:t> </a:t>
            </a:r>
            <a:r>
              <a:rPr sz="2900" b="1" dirty="0" err="1">
                <a:latin typeface="Aptos"/>
              </a:rPr>
              <a:t>психологічний</a:t>
            </a:r>
            <a:r>
              <a:rPr sz="2900" b="1" dirty="0">
                <a:latin typeface="Aptos"/>
              </a:rPr>
              <a:t> </a:t>
            </a:r>
            <a:r>
              <a:rPr sz="2900" b="1" dirty="0" err="1">
                <a:latin typeface="Aptos"/>
              </a:rPr>
              <a:t>бар’єр</a:t>
            </a:r>
            <a:r>
              <a:rPr lang="uk-UA" sz="2900" b="1" dirty="0">
                <a:latin typeface="Aptos"/>
              </a:rPr>
              <a:t> (порочне коло)</a:t>
            </a:r>
            <a:r>
              <a:rPr sz="2900" b="1" dirty="0"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0" y="1508760"/>
            <a:ext cx="3931920" cy="640080"/>
          </a:xfrm>
          <a:prstGeom prst="roundRect">
            <a:avLst/>
          </a:prstGeom>
          <a:solidFill>
            <a:srgbClr val="FFE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800" b="1">
                <a:solidFill>
                  <a:srgbClr val="302B29"/>
                </a:solidFill>
                <a:latin typeface="Aptos"/>
              </a:rPr>
              <a:t>СИТУАЦІЯ · Що сталося?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62272" y="2537460"/>
            <a:ext cx="3200400" cy="594360"/>
          </a:xfrm>
          <a:prstGeom prst="roundRect">
            <a:avLst/>
          </a:prstGeom>
          <a:solidFill>
            <a:srgbClr val="FAD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700" b="1" dirty="0">
                <a:solidFill>
                  <a:srgbClr val="302B29"/>
                </a:solidFill>
                <a:latin typeface="Aptos"/>
              </a:rPr>
              <a:t>ДУМКИ</a:t>
            </a:r>
          </a:p>
          <a:p>
            <a:pPr algn="ctr"/>
            <a:r>
              <a:rPr sz="1400" b="0" dirty="0" err="1">
                <a:solidFill>
                  <a:srgbClr val="302B29"/>
                </a:solidFill>
                <a:latin typeface="Aptos"/>
              </a:rPr>
              <a:t>Що</a:t>
            </a:r>
            <a:r>
              <a:rPr sz="1400" b="0" dirty="0">
                <a:solidFill>
                  <a:srgbClr val="302B29"/>
                </a:solidFill>
                <a:latin typeface="Aptos"/>
              </a:rPr>
              <a:t> я </a:t>
            </a:r>
            <a:r>
              <a:rPr lang="uk-UA" sz="1400" dirty="0">
                <a:solidFill>
                  <a:srgbClr val="302B29"/>
                </a:solidFill>
                <a:latin typeface="Aptos"/>
              </a:rPr>
              <a:t>думаю</a:t>
            </a:r>
            <a:r>
              <a:rPr sz="1400" b="0" dirty="0">
                <a:solidFill>
                  <a:srgbClr val="302B29"/>
                </a:solidFill>
                <a:latin typeface="Aptos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09560" y="3108960"/>
            <a:ext cx="3108960" cy="658368"/>
          </a:xfrm>
          <a:prstGeom prst="roundRect">
            <a:avLst/>
          </a:prstGeom>
          <a:solidFill>
            <a:srgbClr val="E2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700" b="1">
                <a:solidFill>
                  <a:srgbClr val="302B29"/>
                </a:solidFill>
                <a:latin typeface="Aptos"/>
              </a:rPr>
              <a:t>ЕМОЦІЇ</a:t>
            </a:r>
          </a:p>
          <a:p>
            <a:pPr algn="ctr"/>
            <a:r>
              <a:rPr sz="1400" b="0">
                <a:solidFill>
                  <a:srgbClr val="302B29"/>
                </a:solidFill>
                <a:latin typeface="Aptos"/>
              </a:rPr>
              <a:t>Що я відчуваю?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3703320"/>
            <a:ext cx="3200400" cy="658368"/>
          </a:xfrm>
          <a:prstGeom prst="roundRect">
            <a:avLst/>
          </a:prstGeom>
          <a:solidFill>
            <a:srgbClr val="E2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700" b="1">
                <a:solidFill>
                  <a:srgbClr val="302B29"/>
                </a:solidFill>
                <a:latin typeface="Aptos"/>
              </a:rPr>
              <a:t>ТІЛО</a:t>
            </a:r>
          </a:p>
          <a:p>
            <a:pPr algn="ctr"/>
            <a:r>
              <a:rPr sz="1400" b="0">
                <a:solidFill>
                  <a:srgbClr val="302B29"/>
                </a:solidFill>
                <a:latin typeface="Aptos"/>
              </a:rPr>
              <a:t>Що я помічаю?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3108960"/>
            <a:ext cx="3108960" cy="658368"/>
          </a:xfrm>
          <a:prstGeom prst="roundRect">
            <a:avLst/>
          </a:prstGeom>
          <a:solidFill>
            <a:srgbClr val="FFE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700" b="1">
                <a:solidFill>
                  <a:srgbClr val="302B29"/>
                </a:solidFill>
                <a:latin typeface="Aptos"/>
              </a:rPr>
              <a:t>ПОВЕДІНКА</a:t>
            </a:r>
          </a:p>
          <a:p>
            <a:pPr algn="ctr"/>
            <a:r>
              <a:rPr sz="1400" b="0">
                <a:solidFill>
                  <a:srgbClr val="302B29"/>
                </a:solidFill>
                <a:latin typeface="Aptos"/>
              </a:rPr>
              <a:t>Що роблю або уникаю?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43000" y="4892040"/>
            <a:ext cx="4572000" cy="868680"/>
          </a:xfrm>
          <a:prstGeom prst="roundRect">
            <a:avLst/>
          </a:prstGeom>
          <a:solidFill>
            <a:srgbClr val="EA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КОРОТКОСТРОКОВІ НАСЛІДКИ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Що змінюється одразу?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4892040"/>
            <a:ext cx="4572000" cy="868680"/>
          </a:xfrm>
          <a:prstGeom prst="roundRect">
            <a:avLst/>
          </a:prstGeom>
          <a:solidFill>
            <a:srgbClr val="FBE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ДОВГОСТРОКОВІ НАСЛІДКИ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До чого це веде?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7880" y="2112264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>
                <a:solidFill>
                  <a:srgbClr val="C16D3E"/>
                </a:solidFill>
              </a:rPr>
              <a:t>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56932" y="3172968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 rot="10800000">
            <a:off x="5897880" y="3282696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5384" y="3134215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4590288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>
                <a:solidFill>
                  <a:srgbClr val="C16D3E"/>
                </a:solidFill>
              </a:rPr>
              <a:t>↓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52014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900" dirty="0" err="1">
                <a:latin typeface="Aptos"/>
              </a:rPr>
              <a:t>Олена</a:t>
            </a:r>
            <a:r>
              <a:rPr sz="2900" dirty="0">
                <a:latin typeface="Aptos"/>
              </a:rPr>
              <a:t>: </a:t>
            </a:r>
            <a:r>
              <a:rPr lang="uk-UA" sz="2900" dirty="0">
                <a:latin typeface="Aptos"/>
              </a:rPr>
              <a:t>втрата професійної ідентичності</a:t>
            </a:r>
            <a:endParaRPr sz="2900" dirty="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86000" y="1463040"/>
            <a:ext cx="7589520" cy="640080"/>
          </a:xfrm>
          <a:prstGeom prst="roundRect">
            <a:avLst/>
          </a:prstGeom>
          <a:solidFill>
            <a:srgbClr val="FFE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СИТУАЦІЯ · Олена готує CV на британську посаду нижчого рівня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2331720"/>
            <a:ext cx="3474720" cy="749808"/>
          </a:xfrm>
          <a:prstGeom prst="roundRect">
            <a:avLst/>
          </a:prstGeom>
          <a:solidFill>
            <a:srgbClr val="FAD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ДУМКИ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«Мій досвід тут не цінують»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09560" y="3154680"/>
            <a:ext cx="3200400" cy="822960"/>
          </a:xfrm>
          <a:prstGeom prst="roundRect">
            <a:avLst/>
          </a:prstGeom>
          <a:solidFill>
            <a:srgbClr val="E2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 dirty="0">
                <a:solidFill>
                  <a:srgbClr val="302B29"/>
                </a:solidFill>
                <a:latin typeface="Aptos"/>
              </a:rPr>
              <a:t>ЕМОЦІЇ</a:t>
            </a:r>
          </a:p>
          <a:p>
            <a:pPr algn="ctr"/>
            <a:r>
              <a:rPr sz="1300" b="0" dirty="0" err="1">
                <a:solidFill>
                  <a:srgbClr val="302B29"/>
                </a:solidFill>
                <a:latin typeface="Aptos"/>
              </a:rPr>
              <a:t>Сум</a:t>
            </a:r>
            <a:r>
              <a:rPr sz="1300" b="0" dirty="0">
                <a:solidFill>
                  <a:srgbClr val="302B29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302B29"/>
                </a:solidFill>
                <a:latin typeface="Aptos"/>
              </a:rPr>
              <a:t>злість</a:t>
            </a:r>
            <a:r>
              <a:rPr sz="1300" b="0" dirty="0">
                <a:solidFill>
                  <a:srgbClr val="302B29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302B29"/>
                </a:solidFill>
                <a:latin typeface="Aptos"/>
              </a:rPr>
              <a:t>безсилля</a:t>
            </a:r>
            <a:endParaRPr sz="1300" b="0" dirty="0">
              <a:solidFill>
                <a:srgbClr val="302B29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43400" y="3794760"/>
            <a:ext cx="3474720" cy="640080"/>
          </a:xfrm>
          <a:prstGeom prst="roundRect">
            <a:avLst/>
          </a:prstGeom>
          <a:solidFill>
            <a:srgbClr val="E2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ТІЛО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Напруження, втома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3154680"/>
            <a:ext cx="3200400" cy="822960"/>
          </a:xfrm>
          <a:prstGeom prst="roundRect">
            <a:avLst/>
          </a:prstGeom>
          <a:solidFill>
            <a:srgbClr val="FFE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 dirty="0">
                <a:solidFill>
                  <a:srgbClr val="302B29"/>
                </a:solidFill>
                <a:latin typeface="Aptos"/>
              </a:rPr>
              <a:t>ПОВЕДІНКА</a:t>
            </a:r>
          </a:p>
          <a:p>
            <a:pPr algn="ctr"/>
            <a:r>
              <a:rPr sz="1300" b="0" dirty="0" err="1">
                <a:solidFill>
                  <a:srgbClr val="302B29"/>
                </a:solidFill>
                <a:latin typeface="Aptos"/>
              </a:rPr>
              <a:t>Відкладає</a:t>
            </a:r>
            <a:r>
              <a:rPr sz="1300" b="0" dirty="0">
                <a:solidFill>
                  <a:srgbClr val="302B29"/>
                </a:solidFill>
                <a:latin typeface="Aptos"/>
              </a:rPr>
              <a:t> CV і </a:t>
            </a:r>
            <a:r>
              <a:rPr sz="1300" b="0" dirty="0" err="1">
                <a:solidFill>
                  <a:srgbClr val="302B29"/>
                </a:solidFill>
                <a:latin typeface="Aptos"/>
              </a:rPr>
              <a:t>заявки</a:t>
            </a:r>
            <a:endParaRPr sz="1300" b="0" dirty="0">
              <a:solidFill>
                <a:srgbClr val="302B29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43000" y="4892040"/>
            <a:ext cx="4572000" cy="868680"/>
          </a:xfrm>
          <a:prstGeom prst="roundRect">
            <a:avLst/>
          </a:prstGeom>
          <a:solidFill>
            <a:srgbClr val="EA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КОРОТКОСТРОКОВІ НАСЛІДКИ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Тимчасове полегшення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4892040"/>
            <a:ext cx="4572000" cy="868680"/>
          </a:xfrm>
          <a:prstGeom prst="roundRect">
            <a:avLst/>
          </a:prstGeom>
          <a:solidFill>
            <a:srgbClr val="FBE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tlCol="0" anchor="ctr"/>
          <a:lstStyle/>
          <a:p>
            <a:pPr algn="ctr"/>
            <a:r>
              <a:rPr sz="1600" b="1">
                <a:solidFill>
                  <a:srgbClr val="302B29"/>
                </a:solidFill>
                <a:latin typeface="Aptos"/>
              </a:rPr>
              <a:t>ДОВГОСТРОКОВІ НАСЛІДКИ</a:t>
            </a:r>
          </a:p>
          <a:p>
            <a:pPr algn="ctr"/>
            <a:r>
              <a:rPr sz="1300" b="0">
                <a:solidFill>
                  <a:srgbClr val="302B29"/>
                </a:solidFill>
                <a:latin typeface="Aptos"/>
              </a:rPr>
              <a:t>Заявки не подані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75020" y="2007108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88936" y="3228267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 rot="10800000">
            <a:off x="5897880" y="3456432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5503" y="3246120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 dirty="0">
                <a:solidFill>
                  <a:srgbClr val="C16D3E"/>
                </a:solidFill>
              </a:rPr>
              <a:t>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4590288"/>
            <a:ext cx="4114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100">
                <a:solidFill>
                  <a:srgbClr val="C16D3E"/>
                </a:solidFill>
              </a:rPr>
              <a:t>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50475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800" b="1" dirty="0" err="1">
                <a:latin typeface="Aptos"/>
              </a:rPr>
              <a:t>Олена</a:t>
            </a:r>
            <a:r>
              <a:rPr sz="2800" b="1" dirty="0">
                <a:latin typeface="Aptos"/>
              </a:rPr>
              <a:t>: </a:t>
            </a:r>
            <a:r>
              <a:rPr sz="2800" b="1" dirty="0" err="1">
                <a:latin typeface="Aptos"/>
              </a:rPr>
              <a:t>що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можна</a:t>
            </a:r>
            <a:r>
              <a:rPr sz="2800" b="1" dirty="0">
                <a:latin typeface="Aptos"/>
              </a:rPr>
              <a:t> </a:t>
            </a:r>
            <a:r>
              <a:rPr sz="2800" b="1" dirty="0" err="1">
                <a:latin typeface="Aptos"/>
              </a:rPr>
              <a:t>змінити</a:t>
            </a:r>
            <a:r>
              <a:rPr sz="2800" b="1" dirty="0"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010912" cy="1924594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480974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000">
                <a:latin typeface="Aptos"/>
              </a:rPr>
              <a:t>ДУМКИ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542032"/>
            <a:ext cx="4809744" cy="268833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800">
                <a:latin typeface="Aptos"/>
              </a:rPr>
              <a:t>«Це складно і несправедливо. Мій статус змінився, але компетентність залишилася. Я можу дослідити можливі шляхи».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4103913"/>
            <a:ext cx="5148507" cy="1698171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8507" y="4103913"/>
            <a:ext cx="480974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000" dirty="0">
                <a:latin typeface="Aptos"/>
              </a:rPr>
              <a:t>ДІЇ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325" y="4457916"/>
            <a:ext cx="4809744" cy="268833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71665E"/>
                </a:solidFill>
                <a:latin typeface="Aptos"/>
              </a:defRPr>
            </a:pPr>
            <a:r>
              <a:t>Перевірити вимоги, звернутися по підтримку, адаптувати CV або розглянути перекваліфікацію — залежно від можливостей і цілей.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6364CD-25B8-17C0-BC66-7DF200169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551" y="384048"/>
            <a:ext cx="5715000" cy="5572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8CFB0-9865-AED6-787A-6CE11BE562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66" b="115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17F1D5-A125-3497-B772-0009ACACCB00}"/>
              </a:ext>
            </a:extLst>
          </p:cNvPr>
          <p:cNvSpPr txBox="1"/>
          <p:nvPr/>
        </p:nvSpPr>
        <p:spPr>
          <a:xfrm>
            <a:off x="6670765" y="5120640"/>
            <a:ext cx="271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Потрібна перерва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51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F4B83-C194-1588-057A-0744218C5F26}"/>
              </a:ext>
            </a:extLst>
          </p:cNvPr>
          <p:cNvSpPr txBox="1"/>
          <p:nvPr/>
        </p:nvSpPr>
        <p:spPr>
          <a:xfrm>
            <a:off x="1942012" y="3244334"/>
            <a:ext cx="4079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У вас теж Шевченко, курка, ніс, яблуко?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72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535531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rPr dirty="0" err="1"/>
              <a:t>Як</a:t>
            </a:r>
            <a:r>
              <a:rPr dirty="0"/>
              <a:t> </a:t>
            </a:r>
            <a:r>
              <a:rPr dirty="0" err="1"/>
              <a:t>мозок</a:t>
            </a:r>
            <a:r>
              <a:rPr dirty="0"/>
              <a:t> </a:t>
            </a:r>
            <a:r>
              <a:rPr lang="uk-UA" dirty="0"/>
              <a:t>підсилює психологічні бар</a:t>
            </a:r>
            <a:r>
              <a:rPr lang="en-GB" dirty="0"/>
              <a:t>’</a:t>
            </a:r>
            <a:r>
              <a:rPr lang="uk-UA" dirty="0"/>
              <a:t>єри</a:t>
            </a:r>
            <a:r>
              <a:rPr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27632"/>
            <a:ext cx="5532120" cy="1261872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783080"/>
            <a:ext cx="51297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t>Чорно-біле мислення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340864"/>
            <a:ext cx="5129783" cy="47548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t>«Або ідеальна англійська, або не йду на співбесіду».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7959" y="1627632"/>
            <a:ext cx="5532120" cy="1261872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39127" y="1783080"/>
            <a:ext cx="51297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t>Читання думок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9127" y="2340864"/>
            <a:ext cx="5129783" cy="47548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t>«Рекрутер вважає мене некомпетентною через акцент».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044952"/>
            <a:ext cx="5532120" cy="12618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3200400"/>
            <a:ext cx="5129783" cy="33547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rPr lang="uk-UA" dirty="0"/>
              <a:t>Магічне мислення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932688" y="3758184"/>
            <a:ext cx="5129783" cy="28931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rPr dirty="0"/>
              <a:t>«Я</a:t>
            </a:r>
            <a:r>
              <a:rPr lang="uk-UA" dirty="0"/>
              <a:t>кщо мені важко на шляхуб то це не моє</a:t>
            </a:r>
            <a:r>
              <a:rPr dirty="0"/>
              <a:t>».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37959" y="3044952"/>
            <a:ext cx="5532120" cy="1261872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39127" y="3200400"/>
            <a:ext cx="51297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t>Катастрофізація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9127" y="3758184"/>
            <a:ext cx="5129783" cy="47548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t>«Одна помилка — і кар’єрі кінець».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462272"/>
            <a:ext cx="5532120" cy="1261872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8185" y="4617720"/>
            <a:ext cx="5301346" cy="33547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rPr dirty="0" err="1"/>
              <a:t>Надмірне</a:t>
            </a:r>
            <a:r>
              <a:rPr dirty="0"/>
              <a:t> </a:t>
            </a:r>
            <a:r>
              <a:rPr dirty="0" err="1"/>
              <a:t>узагальнення</a:t>
            </a:r>
            <a:r>
              <a:rPr lang="uk-UA" dirty="0"/>
              <a:t>: всі, ніхто, завжди, ніколи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932688" y="5175504"/>
            <a:ext cx="5129783" cy="47548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t>«Три відмови — мене ніхто не візьме».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37959" y="4462272"/>
            <a:ext cx="5532120" cy="12618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39127" y="4617720"/>
            <a:ext cx="5129783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2D2A"/>
                </a:solidFill>
                <a:latin typeface="Aptos"/>
              </a:defRPr>
            </a:pPr>
            <a:r>
              <a:t>Персоналізація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39127" y="5175504"/>
            <a:ext cx="5129783" cy="475487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71665E"/>
                </a:solidFill>
                <a:latin typeface="Aptos"/>
              </a:defRPr>
            </a:pPr>
            <a:r>
              <a:t>«Мені відмовили виключно через мої недоліки».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6016752"/>
            <a:ext cx="1060704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C36D42"/>
                </a:solidFill>
                <a:latin typeface="Aptos"/>
              </a:defRPr>
            </a:pPr>
            <a:r>
              <a:t>Не кожна негативна думка є викривленням. Перевіряємо її, а не заперечуємо автоматично.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Микола: перфекціонізм та ідеальне CV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408176"/>
            <a:ext cx="4389120" cy="82296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022592" y="1499616"/>
            <a:ext cx="41513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300" b="1">
                <a:solidFill>
                  <a:srgbClr val="BE5E2E"/>
                </a:solidFill>
                <a:latin typeface="Aptos"/>
              </a:defRPr>
            </a:pPr>
            <a:r>
              <a:t>СИТУАЦІЯ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2592" y="1847088"/>
            <a:ext cx="4151376" cy="34747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Знайшов відповідну вакансію. Потрібно подати заявку.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6675120" y="2258568"/>
            <a:ext cx="1554480" cy="301752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096512" y="2450592"/>
            <a:ext cx="3977639" cy="969264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15384" y="2542032"/>
            <a:ext cx="373989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ДУМКИ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5384" y="2889504"/>
            <a:ext cx="3739896" cy="493776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«CV недостатньо хороше». «Помилка неприпустима».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7552" y="3703320"/>
            <a:ext cx="4160520" cy="1060704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6424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ЕМОЦІЇ ТА ТІЛО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Тривога, роздратування.</a:t>
            </a:r>
          </a:p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Напруга, виснаження.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59168" y="3703320"/>
            <a:ext cx="4160520" cy="1060704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78040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ПОВЕДІНКА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Знову редагує CV, шукає курси, відкладає заявку.</a:t>
            </a:r>
          </a:p>
        </p:txBody>
      </p:sp>
      <p:cxnSp>
        <p:nvCxnSpPr>
          <p:cNvPr id="19" name="Connector 18"/>
          <p:cNvCxnSpPr/>
          <p:nvPr/>
        </p:nvCxnSpPr>
        <p:spPr>
          <a:xfrm flipH="1">
            <a:off x="4251960" y="3474720"/>
            <a:ext cx="1005840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967728" y="3474720"/>
            <a:ext cx="1536192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193792" y="4251960"/>
            <a:ext cx="1810512" cy="0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87552" y="5175504"/>
            <a:ext cx="4983480" cy="91440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06424" y="5266944"/>
            <a:ext cx="47457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КОРОТКОСТРОКОВІ НАСЛІДКИ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5614416"/>
            <a:ext cx="4745736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Відчуття контролю; тривога тимчасово зменшується.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08776" y="5175504"/>
            <a:ext cx="5010912" cy="91440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27648" y="5266944"/>
            <a:ext cx="4773168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ДОВГОСТРОКОВІ НАСЛІДКИ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7648" y="5614416"/>
            <a:ext cx="4773168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Дедлайни минають, реальних заявок немає.</a:t>
            </a:r>
          </a:p>
        </p:txBody>
      </p:sp>
      <p:cxnSp>
        <p:nvCxnSpPr>
          <p:cNvPr id="28" name="Connector 27"/>
          <p:cNvCxnSpPr>
            <a:cxnSpLocks/>
          </p:cNvCxnSpPr>
          <p:nvPr/>
        </p:nvCxnSpPr>
        <p:spPr>
          <a:xfrm>
            <a:off x="6169587" y="4251960"/>
            <a:ext cx="0" cy="923544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Микола: що можна змінити?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91640"/>
            <a:ext cx="5074920" cy="3611880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783080"/>
            <a:ext cx="48371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ДУМКИ · ПОВЕДІНКОВИЙ ЕКСПЕРИМЕНТ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130552"/>
            <a:ext cx="483717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Передбачення: «Без ідеального CV мене точно відхилять».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Експеримент: подати одну заявку після перевірки ключових вимог.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Перевіряємо: чи можу діяти без нескінченних перевірок і витримати невизначеність?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691640"/>
            <a:ext cx="5212080" cy="361188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783080"/>
            <a:ext cx="49743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ДІЇ · ДУЖЕ МАЛЕНЬКІ КРОКИ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5352" y="2130552"/>
            <a:ext cx="497433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Розбити завдання на посильні частини.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Виділити час на один крок і завершити його.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Помилки можливі на новому шляху — не потрібно чекати ідеального старту.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5650992"/>
            <a:ext cx="10332720" cy="457200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1">
                <a:solidFill>
                  <a:srgbClr val="BE5E2E"/>
                </a:solidFill>
                <a:latin typeface="Aptos"/>
              </a:defRPr>
            </a:pPr>
            <a:r>
              <a:rPr dirty="0" err="1"/>
              <a:t>Мета</a:t>
            </a:r>
            <a:r>
              <a:rPr dirty="0"/>
              <a:t> — </a:t>
            </a:r>
            <a:r>
              <a:rPr dirty="0" err="1"/>
              <a:t>продовжувати</a:t>
            </a:r>
            <a:r>
              <a:rPr dirty="0"/>
              <a:t> </a:t>
            </a:r>
            <a:r>
              <a:rPr dirty="0" err="1"/>
              <a:t>рух</a:t>
            </a:r>
            <a:r>
              <a:rPr dirty="0"/>
              <a:t>, а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гарантувати</a:t>
            </a:r>
            <a:r>
              <a:rPr dirty="0"/>
              <a:t> </a:t>
            </a:r>
            <a:r>
              <a:rPr dirty="0" err="1"/>
              <a:t>безпомилковість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Наталя: страх говорити англійською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408176"/>
            <a:ext cx="4389120" cy="82296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022592" y="1499616"/>
            <a:ext cx="41513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300" b="1">
                <a:solidFill>
                  <a:srgbClr val="BE5E2E"/>
                </a:solidFill>
                <a:latin typeface="Aptos"/>
              </a:defRPr>
            </a:pPr>
            <a:r>
              <a:t>СИТУАЦІЯ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2592" y="1847088"/>
            <a:ext cx="4151376" cy="34747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Потрібно зателефонувати рекрутеру англійською.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6675120" y="2258568"/>
            <a:ext cx="1554480" cy="301752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096512" y="2450592"/>
            <a:ext cx="3977639" cy="969264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15384" y="2542032"/>
            <a:ext cx="373989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ДУМКИ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5384" y="2889504"/>
            <a:ext cx="3739896" cy="493776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«Вони подумають, що я некомпетентна».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7552" y="3703320"/>
            <a:ext cx="4160520" cy="1060704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6424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ЕМОЦІЇ ТА ТІЛО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Страх, сором.</a:t>
            </a:r>
          </a:p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Серцебиття, напруження.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59168" y="3703320"/>
            <a:ext cx="4160520" cy="1060704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78040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ПОВЕДІНКА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Уникає дзвінка, відкладає або пише повідомлення.</a:t>
            </a:r>
          </a:p>
        </p:txBody>
      </p:sp>
      <p:cxnSp>
        <p:nvCxnSpPr>
          <p:cNvPr id="19" name="Connector 18"/>
          <p:cNvCxnSpPr/>
          <p:nvPr/>
        </p:nvCxnSpPr>
        <p:spPr>
          <a:xfrm flipH="1">
            <a:off x="4251960" y="3474720"/>
            <a:ext cx="1005840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967728" y="3474720"/>
            <a:ext cx="1536192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193792" y="4251960"/>
            <a:ext cx="1810512" cy="0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87552" y="5175504"/>
            <a:ext cx="4983480" cy="91440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06424" y="5266944"/>
            <a:ext cx="47457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КОРОТКОСТРОКОВІ НАСЛІДКИ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5614416"/>
            <a:ext cx="4745736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Тривога тимчасово знижується.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08776" y="5175504"/>
            <a:ext cx="5010912" cy="91440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27648" y="5266944"/>
            <a:ext cx="4773168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ДОВГОСТРОКОВІ НАСЛІДКИ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7648" y="5614416"/>
            <a:ext cx="4773168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Менше практики, страх розмов зберігається.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9052560" y="4782312"/>
            <a:ext cx="0" cy="320040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Наталя: що можна змінити?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91640"/>
            <a:ext cx="5074920" cy="3611880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783080"/>
            <a:ext cx="48371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ДУМКИ · ПЕРЕВІРКА ПРИПУЩЕНЬ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130552"/>
            <a:ext cx="483717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«Вони подумають, що я некомпетентна» — читання думок.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«Погана англійська = я некомпетентна» — навішування ярлика.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Рівень мови не визначає інтелект або всі професійні навички.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691640"/>
            <a:ext cx="5212080" cy="361188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783080"/>
            <a:ext cx="49743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ДІЇ · ПОСТУПОВА ЕКСПОЗИЦІЯ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5352" y="2130552"/>
            <a:ext cx="497433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1. Підготувати кілька потрібних фраз.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2. Потренувати коротке запитання.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3. Здійснити реальний короткий дзвінок і перевірити передбачення.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5650992"/>
            <a:ext cx="10332720" cy="457200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1">
                <a:solidFill>
                  <a:srgbClr val="BE5E2E"/>
                </a:solidFill>
                <a:latin typeface="Aptos"/>
              </a:defRPr>
            </a:pPr>
            <a:r>
              <a:t>Мета — практика й новий досвід, а не ідеальна англійська.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Андрій: втрата мотивації після відмов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408176"/>
            <a:ext cx="4389120" cy="82296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022592" y="1499616"/>
            <a:ext cx="41513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300" b="1">
                <a:solidFill>
                  <a:srgbClr val="BE5E2E"/>
                </a:solidFill>
                <a:latin typeface="Aptos"/>
              </a:defRPr>
            </a:pPr>
            <a:r>
              <a:t>СИТУАЦІЯ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2592" y="1847088"/>
            <a:ext cx="4151376" cy="34747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Отримав кілька відмов після тривалого пошуку.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6675120" y="2258568"/>
            <a:ext cx="1554480" cy="301752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096512" y="2450592"/>
            <a:ext cx="3977639" cy="969264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15384" y="2542032"/>
            <a:ext cx="373989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ДУМКИ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5384" y="2889504"/>
            <a:ext cx="3739896" cy="493776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«Немає сенсу». «Усе одно нічого не вийде».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7552" y="3703320"/>
            <a:ext cx="4160520" cy="1060704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6424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ЕМОЦІЇ ТА ТІЛО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Сум, безнадія.</a:t>
            </a:r>
          </a:p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Втома, низька енергія.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59168" y="3703320"/>
            <a:ext cx="4160520" cy="1060704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78040" y="3794759"/>
            <a:ext cx="39227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400" b="1">
                <a:solidFill>
                  <a:srgbClr val="BE5E2E"/>
                </a:solidFill>
                <a:latin typeface="Aptos"/>
              </a:defRPr>
            </a:pPr>
            <a:r>
              <a:t>ПОВЕДІНКА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142231"/>
            <a:ext cx="3922776" cy="585215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0">
                <a:solidFill>
                  <a:srgbClr val="30302E"/>
                </a:solidFill>
                <a:latin typeface="Aptos"/>
              </a:defRPr>
            </a:pPr>
            <a:r>
              <a:t>Перестає переглядати вакансії та подавати заявки.</a:t>
            </a:r>
          </a:p>
        </p:txBody>
      </p:sp>
      <p:cxnSp>
        <p:nvCxnSpPr>
          <p:cNvPr id="19" name="Connector 18"/>
          <p:cNvCxnSpPr/>
          <p:nvPr/>
        </p:nvCxnSpPr>
        <p:spPr>
          <a:xfrm flipH="1">
            <a:off x="4251960" y="3474720"/>
            <a:ext cx="1005840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967728" y="3474720"/>
            <a:ext cx="1536192" cy="201167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193792" y="4251960"/>
            <a:ext cx="1810512" cy="0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87552" y="5175504"/>
            <a:ext cx="4983480" cy="91440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06424" y="5266944"/>
            <a:ext cx="47457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КОРОТКОСТРОКОВІ НАСЛІДКИ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5614416"/>
            <a:ext cx="4745736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Менше розчарувань і стресу від пошуку.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08776" y="5175504"/>
            <a:ext cx="5010912" cy="914400"/>
          </a:xfrm>
          <a:prstGeom prst="roundRect">
            <a:avLst/>
          </a:prstGeom>
          <a:solidFill>
            <a:srgbClr val="F9E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27648" y="5266944"/>
            <a:ext cx="4773168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200" b="1">
                <a:solidFill>
                  <a:srgbClr val="BE5E2E"/>
                </a:solidFill>
                <a:latin typeface="Aptos"/>
              </a:defRPr>
            </a:pPr>
            <a:r>
              <a:t>ДОВГОСТРОКОВІ НАСЛІДКИ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7648" y="5614416"/>
            <a:ext cx="4773168" cy="43891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100" b="0">
                <a:solidFill>
                  <a:srgbClr val="30302E"/>
                </a:solidFill>
                <a:latin typeface="Aptos"/>
              </a:defRPr>
            </a:pPr>
            <a:r>
              <a:t>Менше можливостей; бездіяльність підтримує зневіру.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9052560" y="4782312"/>
            <a:ext cx="0" cy="320040"/>
          </a:xfrm>
          <a:prstGeom prst="line">
            <a:avLst/>
          </a:prstGeom>
          <a:ln w="25400">
            <a:solidFill>
              <a:srgbClr val="BE5E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Андрій: що можна змінити?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91640"/>
            <a:ext cx="5074920" cy="3611880"/>
          </a:xfrm>
          <a:prstGeom prst="roundRect">
            <a:avLst/>
          </a:prstGeom>
          <a:solidFill>
            <a:srgbClr val="FF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783080"/>
            <a:ext cx="483717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ДУМКИ · БІЛЬШ ЗБАЛАНСОВАНИЙ ПОГЛЯД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130552"/>
            <a:ext cx="483717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«Відмови виснажують мене, але вони не визначають усіх моїх можливостей».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«Якщо сьогодні моєї енергії лише на 2 із 10, я можу планувати відповідно до цих 2».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691640"/>
            <a:ext cx="5212080" cy="3611880"/>
          </a:xfrm>
          <a:prstGeom prst="roundRect">
            <a:avLst/>
          </a:prstGeom>
          <a:solidFill>
            <a:srgbClr val="E1F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783080"/>
            <a:ext cx="4974336" cy="329184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700" b="1">
                <a:solidFill>
                  <a:srgbClr val="BE5E2E"/>
                </a:solidFill>
                <a:latin typeface="Aptos"/>
              </a:defRPr>
            </a:pPr>
            <a:r>
              <a:t>ДІЇ · ПОВЕДІНКОВА АКТИВАЦІЯ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5352" y="2130552"/>
            <a:ext cx="4974336" cy="3136392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Знизити вимоги до обсягу дій.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10 хвилин переглянути вакансії або зберегти одну.</a:t>
            </a:r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endParaRPr/>
          </a:p>
          <a:p>
            <a:pPr>
              <a:defRPr sz="1600" b="0">
                <a:solidFill>
                  <a:srgbClr val="30302E"/>
                </a:solidFill>
                <a:latin typeface="Aptos"/>
              </a:defRPr>
            </a:pPr>
            <a:r>
              <a:t>Передбачити відпочинок і підтримку, а не звинувачувати себе.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5650992"/>
            <a:ext cx="10332720" cy="457200"/>
          </a:xfrm>
          <a:prstGeom prst="rect">
            <a:avLst/>
          </a:prstGeom>
          <a:noFill/>
        </p:spPr>
        <p:txBody>
          <a:bodyPr wrap="square" lIns="73152" tIns="36576" rIns="73152" bIns="0">
            <a:spAutoFit/>
          </a:bodyPr>
          <a:lstStyle/>
          <a:p>
            <a:pPr>
              <a:defRPr sz="1600" b="1">
                <a:solidFill>
                  <a:srgbClr val="BE5E2E"/>
                </a:solidFill>
                <a:latin typeface="Aptos"/>
              </a:defRPr>
            </a:pPr>
            <a:r>
              <a:t>Маленький крок на 2/10 — теж крок. Відновлення ресурсів важливе.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Як розвивати гнучкість мислення?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9273" y="1304324"/>
            <a:ext cx="3072384" cy="1787219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2057" y="1397773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302D2A"/>
                </a:solidFill>
                <a:latin typeface="Aptos"/>
              </a:defRPr>
            </a:pPr>
            <a:r>
              <a:rPr dirty="0"/>
              <a:t>01 ·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чи</a:t>
            </a:r>
            <a:r>
              <a:rPr dirty="0"/>
              <a:t> </a:t>
            </a:r>
            <a:r>
              <a:rPr dirty="0" err="1"/>
              <a:t>припущення</a:t>
            </a:r>
            <a:r>
              <a:rPr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9192" y="1909837"/>
            <a:ext cx="3072384" cy="104079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endParaRPr lang="uk-UA" dirty="0"/>
          </a:p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r>
              <a:rPr dirty="0" err="1"/>
              <a:t>Що</a:t>
            </a:r>
            <a:r>
              <a:rPr dirty="0"/>
              <a:t> я </a:t>
            </a:r>
            <a:r>
              <a:rPr dirty="0" err="1"/>
              <a:t>точно</a:t>
            </a:r>
            <a:r>
              <a:rPr dirty="0"/>
              <a:t> </a:t>
            </a:r>
            <a:r>
              <a:rPr dirty="0" err="1"/>
              <a:t>знаю</a:t>
            </a:r>
            <a:r>
              <a:rPr dirty="0"/>
              <a:t>, а </a:t>
            </a:r>
            <a:r>
              <a:rPr dirty="0" err="1"/>
              <a:t>що</a:t>
            </a:r>
            <a:r>
              <a:rPr dirty="0"/>
              <a:t> </a:t>
            </a:r>
            <a:r>
              <a:rPr dirty="0" err="1"/>
              <a:t>лише</a:t>
            </a:r>
            <a:r>
              <a:rPr dirty="0"/>
              <a:t> </a:t>
            </a:r>
            <a:r>
              <a:rPr dirty="0" err="1"/>
              <a:t>передбачаю</a:t>
            </a:r>
            <a:r>
              <a:rPr dirty="0"/>
              <a:t>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273" y="3222875"/>
            <a:ext cx="3072384" cy="1613456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3266801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302D2A"/>
                </a:solidFill>
                <a:latin typeface="Aptos"/>
              </a:defRPr>
            </a:pPr>
            <a:r>
              <a:rPr dirty="0"/>
              <a:t>02 · </a:t>
            </a:r>
            <a:r>
              <a:rPr dirty="0" err="1"/>
              <a:t>Які</a:t>
            </a:r>
            <a:r>
              <a:rPr dirty="0"/>
              <a:t> </a:t>
            </a:r>
            <a:r>
              <a:rPr dirty="0" err="1"/>
              <a:t>докази</a:t>
            </a:r>
            <a:r>
              <a:rPr dirty="0"/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475" y="3372875"/>
            <a:ext cx="3072384" cy="104079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endParaRPr lang="uk-UA" dirty="0"/>
          </a:p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r>
              <a:rPr dirty="0" err="1"/>
              <a:t>Що</a:t>
            </a:r>
            <a:r>
              <a:rPr dirty="0"/>
              <a:t> </a:t>
            </a:r>
            <a:r>
              <a:rPr dirty="0" err="1"/>
              <a:t>підтверджує</a:t>
            </a:r>
            <a:r>
              <a:rPr dirty="0"/>
              <a:t> </a:t>
            </a:r>
            <a:r>
              <a:rPr dirty="0" err="1"/>
              <a:t>думку</a:t>
            </a:r>
            <a:r>
              <a:rPr dirty="0"/>
              <a:t>? </a:t>
            </a:r>
            <a:r>
              <a:rPr dirty="0" err="1"/>
              <a:t>Що</a:t>
            </a:r>
            <a:r>
              <a:rPr dirty="0"/>
              <a:t> </a:t>
            </a:r>
            <a:r>
              <a:rPr dirty="0" err="1"/>
              <a:t>їй</a:t>
            </a:r>
            <a:r>
              <a:rPr dirty="0"/>
              <a:t> </a:t>
            </a:r>
            <a:r>
              <a:rPr dirty="0" err="1"/>
              <a:t>суперечить</a:t>
            </a:r>
            <a:r>
              <a:rPr dirty="0"/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9273" y="5101408"/>
            <a:ext cx="3141630" cy="155542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70916" y="5175017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302D2A"/>
                </a:solidFill>
                <a:latin typeface="Aptos"/>
              </a:defRPr>
            </a:pPr>
            <a:r>
              <a:rPr dirty="0"/>
              <a:t>03 · </a:t>
            </a:r>
            <a:r>
              <a:rPr dirty="0" err="1"/>
              <a:t>Інший</a:t>
            </a:r>
            <a:r>
              <a:rPr dirty="0"/>
              <a:t> </a:t>
            </a:r>
            <a:r>
              <a:rPr dirty="0" err="1"/>
              <a:t>погляд</a:t>
            </a:r>
            <a:r>
              <a:rPr dirty="0"/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9192" y="5185759"/>
            <a:ext cx="3072384" cy="133318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endParaRPr lang="uk-UA" dirty="0"/>
          </a:p>
          <a:p>
            <a:pPr>
              <a:spcAft>
                <a:spcPts val="700"/>
              </a:spcAft>
              <a:defRPr sz="1900" b="0">
                <a:solidFill>
                  <a:srgbClr val="71665E"/>
                </a:solidFill>
                <a:latin typeface="Aptos"/>
              </a:defRPr>
            </a:pPr>
            <a:r>
              <a:rPr dirty="0" err="1"/>
              <a:t>Яке</a:t>
            </a:r>
            <a:r>
              <a:rPr dirty="0"/>
              <a:t> </a:t>
            </a:r>
            <a:r>
              <a:rPr dirty="0" err="1"/>
              <a:t>більш</a:t>
            </a:r>
            <a:r>
              <a:rPr dirty="0"/>
              <a:t> </a:t>
            </a:r>
            <a:r>
              <a:rPr dirty="0" err="1"/>
              <a:t>збалансоване</a:t>
            </a:r>
            <a:r>
              <a:rPr dirty="0"/>
              <a:t> й </a:t>
            </a:r>
            <a:r>
              <a:rPr dirty="0" err="1"/>
              <a:t>реалістичне</a:t>
            </a:r>
            <a:r>
              <a:rPr dirty="0"/>
              <a:t> </a:t>
            </a:r>
            <a:r>
              <a:rPr dirty="0" err="1"/>
              <a:t>пояснення</a:t>
            </a:r>
            <a:r>
              <a:rPr dirty="0"/>
              <a:t> </a:t>
            </a:r>
            <a:r>
              <a:rPr dirty="0" err="1"/>
              <a:t>можливе</a:t>
            </a:r>
            <a:r>
              <a:rPr dirty="0"/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AA29C5F-A2E8-3F0D-5CE4-A4113EEB4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062" y="985076"/>
            <a:ext cx="5705475" cy="48672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t>Спробуємо разом: думка чи факт?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83080"/>
            <a:ext cx="10652760" cy="150876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011680"/>
            <a:ext cx="10149840" cy="107899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400" b="1">
                <a:solidFill>
                  <a:srgbClr val="302D2A"/>
                </a:solidFill>
                <a:latin typeface="Aptos"/>
              </a:defRPr>
            </a:pPr>
            <a:r>
              <a:t>«Моя англійська недостатньо хороша. На співбесіді всі зрозуміють, що я нічого не варта як спеціалістка».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86200"/>
            <a:ext cx="9875520" cy="12801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302D2A"/>
                </a:solidFill>
                <a:latin typeface="Aptos"/>
              </a:defRPr>
            </a:pPr>
            <a:r>
              <a:t>Які припущення ви помічаєте?</a:t>
            </a:r>
          </a:p>
          <a:p>
            <a:pPr>
              <a:spcAft>
                <a:spcPts val="700"/>
              </a:spcAft>
              <a:defRPr sz="2300" b="0">
                <a:solidFill>
                  <a:srgbClr val="302D2A"/>
                </a:solidFill>
                <a:latin typeface="Aptos"/>
              </a:defRPr>
            </a:pPr>
            <a:r>
              <a:t>Як можна сформулювати більш збалансовану думку?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50475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2800" b="1" dirty="0" err="1"/>
              <a:t>Як</a:t>
            </a:r>
            <a:r>
              <a:rPr sz="2800" b="1" dirty="0"/>
              <a:t> </a:t>
            </a:r>
            <a:r>
              <a:rPr sz="2800" b="1" dirty="0" err="1"/>
              <a:t>застосувати</a:t>
            </a:r>
            <a:r>
              <a:rPr sz="2800" b="1" dirty="0"/>
              <a:t> </a:t>
            </a:r>
            <a:r>
              <a:rPr sz="2800" b="1" dirty="0" err="1"/>
              <a:t>ці</a:t>
            </a:r>
            <a:r>
              <a:rPr sz="2800" b="1" dirty="0"/>
              <a:t> </a:t>
            </a:r>
            <a:r>
              <a:rPr sz="2800" b="1" dirty="0" err="1"/>
              <a:t>знання</a:t>
            </a:r>
            <a:r>
              <a:rPr sz="2800" b="1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474720" cy="3291840"/>
          </a:xfrm>
          <a:prstGeom prst="roundRect">
            <a:avLst/>
          </a:prstGeom>
          <a:solidFill>
            <a:srgbClr val="FBE2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Помічати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542032"/>
            <a:ext cx="3072384" cy="250545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71665E"/>
                </a:solidFill>
                <a:latin typeface="Aptos"/>
              </a:defRPr>
            </a:pPr>
            <a:r>
              <a:t>Ситуація → думки → емоції → поведінка → наслідки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2544" y="1828800"/>
            <a:ext cx="3474720" cy="3291840"/>
          </a:xfrm>
          <a:prstGeom prst="roundRect">
            <a:avLst/>
          </a:prstGeom>
          <a:solidFill>
            <a:srgbClr val="E3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3712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Перевіряти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2542032"/>
            <a:ext cx="3072384" cy="250545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71665E"/>
                </a:solidFill>
                <a:latin typeface="Aptos"/>
              </a:defRPr>
            </a:pPr>
            <a:r>
              <a:t>Не всі автоматичні висновки є фактами.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73568" y="1828800"/>
            <a:ext cx="3474720" cy="3291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74736" y="1984248"/>
            <a:ext cx="3072384" cy="51206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302D2A"/>
                </a:solidFill>
                <a:latin typeface="Aptos"/>
              </a:defRPr>
            </a:pPr>
            <a:r>
              <a:t>Діяти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542032"/>
            <a:ext cx="3072384" cy="250545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71665E"/>
                </a:solidFill>
                <a:latin typeface="Aptos"/>
              </a:defRPr>
            </a:pPr>
            <a:r>
              <a:t>Один посильний крок можливий навіть із тривогою чи сумом.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6016752"/>
            <a:ext cx="1060704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Напишіть у чат: як ви застосуєте ці знання? Який один крок зробите протягом 48 годин?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493776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2391" y="2978402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rPr dirty="0" err="1"/>
              <a:t>Дякую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участь</a:t>
            </a:r>
            <a:r>
              <a:rPr dirty="0"/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21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5AA41A-B448-6E20-60BE-2D74FC630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0" y="617220"/>
            <a:ext cx="5295900" cy="52482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480" y="320040"/>
            <a:ext cx="118872" cy="594360"/>
          </a:xfrm>
          <a:prstGeom prst="rect">
            <a:avLst/>
          </a:prstGeom>
          <a:solidFill>
            <a:srgbClr val="C36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4944" y="384048"/>
            <a:ext cx="10058400" cy="2468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rPr sz="1000">
                <a:latin typeface="Aptos"/>
              </a:rPr>
              <a:t>ПСИХОЛОГІЧНІ БАР’ЄРИ У ПРАЦЕВЛАШТУВАННІ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77240"/>
            <a:ext cx="10881360" cy="685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302D2A"/>
                </a:solidFill>
                <a:latin typeface="Aptos"/>
              </a:defRPr>
            </a:pPr>
            <a:r>
              <a:t>Джерела та подальше читання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502920" cy="2286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515600" cy="41148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r>
              <a:t>Liu, S., Huang, J. L., &amp; Wang, M. (2014). Effectiveness of job search interventions: A meta-analytic review. Psychological Bulletin, 140(4), 1009–1041.</a:t>
            </a:r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r>
              <a:t>Beck, J. S. (2020). Cognitive Behavior Therapy: Basics and Beyond (3rd ed.). Guilford Press.</a:t>
            </a:r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r>
              <a:t>NHS Talking Therapies — CBT self-help approaches and guided psychological interventions.</a:t>
            </a:r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1800" b="0">
                <a:solidFill>
                  <a:srgbClr val="302D2A"/>
                </a:solidFill>
                <a:latin typeface="Aptos"/>
              </a:defRPr>
            </a:pPr>
            <a:r>
              <a:t>Приклади Олени, Миколи, Наталі й Андрія — навчальні, вигадані кейси.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1330</Words>
  <Application>Microsoft Office PowerPoint</Application>
  <PresentationFormat>Widescreen</PresentationFormat>
  <Paragraphs>292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Hanna Nabilska</cp:lastModifiedBy>
  <cp:revision>2</cp:revision>
  <dcterms:created xsi:type="dcterms:W3CDTF">2013-01-27T09:14:16Z</dcterms:created>
  <dcterms:modified xsi:type="dcterms:W3CDTF">2026-10-17T10:41:56Z</dcterms:modified>
  <cp:category/>
</cp:coreProperties>
</file>