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9" r:id="rId3"/>
    <p:sldId id="260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4" r:id="rId21"/>
    <p:sldId id="283" r:id="rId22"/>
    <p:sldId id="285" r:id="rId23"/>
    <p:sldId id="286" r:id="rId24"/>
    <p:sldId id="287" r:id="rId25"/>
    <p:sldId id="288" r:id="rId26"/>
    <p:sldId id="290" r:id="rId27"/>
    <p:sldId id="289" r:id="rId28"/>
  </p:sldIdLst>
  <p:sldSz cx="7734300" cy="7740650"/>
  <p:notesSz cx="7734300" cy="77406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37"/>
    <a:srgbClr val="50C4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66" y="30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18623" y="2399601"/>
            <a:ext cx="4744402" cy="1625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37247" y="4334764"/>
            <a:ext cx="3907155" cy="1935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Sylfaen"/>
                <a:cs typeface="Sylfae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Sylfaen"/>
                <a:cs typeface="Sylfae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79082" y="1780349"/>
            <a:ext cx="2428017" cy="5108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874549" y="1780349"/>
            <a:ext cx="2428017" cy="5108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Sylfaen"/>
                <a:cs typeface="Sylfae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1900555" y="474217"/>
            <a:ext cx="9382760" cy="223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Sylfaen"/>
                <a:cs typeface="Sylfae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-1451609" y="3255517"/>
            <a:ext cx="8484869" cy="1889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tx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897761" y="7198804"/>
            <a:ext cx="1786128" cy="387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79082" y="7198804"/>
            <a:ext cx="1283779" cy="387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018788" y="7198804"/>
            <a:ext cx="1283779" cy="387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3950" y="0"/>
            <a:ext cx="5410200" cy="774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0" y="1200421"/>
            <a:ext cx="6282018" cy="12983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553455" y="1200421"/>
            <a:ext cx="5560359" cy="112466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50000"/>
              </a:lnSpc>
              <a:tabLst>
                <a:tab pos="234315" algn="l"/>
                <a:tab pos="235585" algn="l"/>
              </a:tabLst>
            </a:pPr>
            <a:r>
              <a:rPr lang="ru-RU" sz="1100" spc="5" dirty="0" smtClean="0">
                <a:cs typeface="Segoe UI"/>
              </a:rPr>
              <a:t>       </a:t>
            </a:r>
            <a:r>
              <a:rPr lang="ru-RU" sz="1100" b="1" spc="5" dirty="0" smtClean="0">
                <a:cs typeface="Segoe UI"/>
              </a:rPr>
              <a:t>Захворювання:</a:t>
            </a:r>
            <a:endParaRPr lang="ru-RU" sz="1100" b="1" spc="5" dirty="0">
              <a:cs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ru-RU" sz="1100" spc="5" dirty="0">
                <a:cs typeface="Segoe UI"/>
              </a:rPr>
              <a:t>- </a:t>
            </a:r>
            <a:r>
              <a:rPr lang="ru-RU" sz="1100" spc="5" dirty="0" err="1">
                <a:cs typeface="Segoe UI"/>
              </a:rPr>
              <a:t>Червона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стелеподібна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коренева</a:t>
            </a:r>
            <a:r>
              <a:rPr lang="ru-RU" sz="1100" spc="5" dirty="0">
                <a:cs typeface="Segoe UI"/>
              </a:rPr>
              <a:t> гниль (</a:t>
            </a:r>
            <a:r>
              <a:rPr lang="en-US" sz="1100" spc="5" dirty="0" err="1">
                <a:cs typeface="Segoe UI"/>
              </a:rPr>
              <a:t>Phytophthora</a:t>
            </a:r>
            <a:r>
              <a:rPr lang="en-US" sz="1100" spc="5" dirty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fragariae</a:t>
            </a:r>
            <a:r>
              <a:rPr lang="en-US" sz="1100" spc="5" dirty="0">
                <a:cs typeface="Segoe UI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>
                <a:cs typeface="Segoe UI"/>
              </a:rPr>
              <a:t>- </a:t>
            </a:r>
            <a:r>
              <a:rPr lang="ru-RU" sz="1100" spc="5" dirty="0" err="1">
                <a:cs typeface="Segoe UI"/>
              </a:rPr>
              <a:t>Фітофторозна</a:t>
            </a:r>
            <a:r>
              <a:rPr lang="ru-RU" sz="1100" spc="5" dirty="0">
                <a:cs typeface="Segoe UI"/>
              </a:rPr>
              <a:t> гниль (</a:t>
            </a:r>
            <a:r>
              <a:rPr lang="en-US" sz="1100" spc="5" dirty="0" err="1">
                <a:cs typeface="Segoe UI"/>
              </a:rPr>
              <a:t>Phytophthora</a:t>
            </a:r>
            <a:r>
              <a:rPr lang="en-US" sz="1100" spc="5" dirty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parasitica</a:t>
            </a:r>
            <a:r>
              <a:rPr lang="en-US" sz="1100" spc="5" dirty="0">
                <a:cs typeface="Segoe UI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>
                <a:cs typeface="Segoe UI"/>
              </a:rPr>
              <a:t>- </a:t>
            </a:r>
            <a:r>
              <a:rPr lang="ru-RU" sz="1100" spc="5" dirty="0" err="1">
                <a:cs typeface="Segoe UI"/>
              </a:rPr>
              <a:t>Сіра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цвіль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>
                <a:cs typeface="Segoe UI"/>
              </a:rPr>
              <a:t>Botrytis </a:t>
            </a:r>
            <a:r>
              <a:rPr lang="en-US" sz="1100" spc="5" dirty="0" err="1">
                <a:cs typeface="Segoe UI"/>
              </a:rPr>
              <a:t>cinerea</a:t>
            </a:r>
            <a:r>
              <a:rPr lang="en-US" sz="1100" spc="5" dirty="0">
                <a:cs typeface="Segoe UI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>
                <a:cs typeface="Segoe UI"/>
              </a:rPr>
              <a:t>- </a:t>
            </a:r>
            <a:r>
              <a:rPr lang="ru-RU" sz="1100" spc="5" dirty="0" err="1">
                <a:cs typeface="Segoe UI"/>
              </a:rPr>
              <a:t>Плямистість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листя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 err="1">
                <a:cs typeface="Segoe UI"/>
              </a:rPr>
              <a:t>Mycosphaerella</a:t>
            </a:r>
            <a:r>
              <a:rPr lang="en-US" sz="1100" spc="5" dirty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fragariae</a:t>
            </a:r>
            <a:r>
              <a:rPr lang="en-US" sz="1100" spc="5" dirty="0">
                <a:cs typeface="Segoe UI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>
                <a:cs typeface="Segoe UI"/>
              </a:rPr>
              <a:t>- </a:t>
            </a:r>
            <a:r>
              <a:rPr lang="ru-RU" sz="1100" spc="5" dirty="0" err="1">
                <a:cs typeface="Segoe UI"/>
              </a:rPr>
              <a:t>Антракнози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 err="1">
                <a:cs typeface="Segoe UI"/>
              </a:rPr>
              <a:t>Colletotrichum</a:t>
            </a:r>
            <a:r>
              <a:rPr lang="en-US" sz="1100" spc="5" dirty="0">
                <a:cs typeface="Segoe UI"/>
              </a:rPr>
              <a:t> spp.)</a:t>
            </a:r>
            <a:endParaRPr sz="1100" dirty="0">
              <a:cs typeface="Segoe UI"/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1423144" y="4556125"/>
            <a:ext cx="6209292" cy="238013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i="1" spc="30" dirty="0" smtClean="0">
                <a:latin typeface="+mj-lt"/>
                <a:cs typeface="Segoe UI"/>
              </a:rPr>
              <a:t>Обробка </a:t>
            </a:r>
            <a:r>
              <a:rPr lang="ru-RU" sz="1100" b="1" i="1" spc="30" dirty="0" err="1">
                <a:latin typeface="+mj-lt"/>
                <a:cs typeface="Segoe UI"/>
              </a:rPr>
              <a:t>розсади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розсаду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пікірують</a:t>
            </a:r>
            <a:r>
              <a:rPr lang="ru-RU" sz="1100" spc="30" dirty="0">
                <a:latin typeface="+mj-lt"/>
                <a:cs typeface="Segoe UI"/>
              </a:rPr>
              <a:t> у 0,05% </a:t>
            </a:r>
            <a:r>
              <a:rPr lang="ru-RU" sz="1100" spc="30" dirty="0" err="1">
                <a:latin typeface="+mj-lt"/>
                <a:cs typeface="Segoe UI"/>
              </a:rPr>
              <a:t>суспензію</a:t>
            </a:r>
            <a:r>
              <a:rPr lang="ru-RU" sz="1100" spc="30" dirty="0">
                <a:latin typeface="+mj-lt"/>
                <a:cs typeface="Segoe UI"/>
              </a:rPr>
              <a:t> препарату </a:t>
            </a:r>
            <a:r>
              <a:rPr lang="ru-RU" sz="1100" spc="30" dirty="0" err="1">
                <a:latin typeface="+mj-lt"/>
                <a:cs typeface="Segoe UI"/>
              </a:rPr>
              <a:t>або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пікірують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лише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коріння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розсади</a:t>
            </a:r>
            <a:r>
              <a:rPr lang="ru-RU" sz="1100" spc="30" dirty="0">
                <a:latin typeface="+mj-lt"/>
                <a:cs typeface="Segoe UI"/>
              </a:rPr>
              <a:t>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0,05% </a:t>
            </a:r>
            <a:r>
              <a:rPr lang="ru-RU" sz="1100" spc="30" dirty="0" err="1">
                <a:latin typeface="+mj-lt"/>
                <a:cs typeface="Segoe UI"/>
              </a:rPr>
              <a:t>суспензія</a:t>
            </a:r>
            <a:r>
              <a:rPr lang="ru-RU" sz="1100" spc="30" dirty="0">
                <a:latin typeface="+mj-lt"/>
                <a:cs typeface="Segoe UI"/>
              </a:rPr>
              <a:t> продукту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Призначення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Захист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кореневої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гнилі</a:t>
            </a:r>
            <a:r>
              <a:rPr lang="ru-RU" sz="1100" spc="30" dirty="0">
                <a:latin typeface="+mj-lt"/>
                <a:cs typeface="Segoe UI"/>
              </a:rPr>
              <a:t> (</a:t>
            </a:r>
            <a:r>
              <a:rPr lang="en-US" sz="1100" spc="30" dirty="0" err="1">
                <a:latin typeface="+mj-lt"/>
                <a:cs typeface="Segoe UI"/>
              </a:rPr>
              <a:t>Phytophthora</a:t>
            </a:r>
            <a:r>
              <a:rPr lang="en-US" sz="1100" spc="30" dirty="0">
                <a:latin typeface="+mj-lt"/>
                <a:cs typeface="Segoe UI"/>
              </a:rPr>
              <a:t> spp.), </a:t>
            </a:r>
            <a:r>
              <a:rPr lang="ru-RU" sz="1100" spc="30" dirty="0" err="1">
                <a:latin typeface="+mj-lt"/>
                <a:cs typeface="Segoe UI"/>
              </a:rPr>
              <a:t>підвищення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рівня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виживання</a:t>
            </a:r>
            <a:r>
              <a:rPr lang="ru-RU" sz="1100" spc="30" dirty="0">
                <a:latin typeface="+mj-lt"/>
                <a:cs typeface="Segoe UI"/>
              </a:rPr>
              <a:t> та </a:t>
            </a:r>
            <a:r>
              <a:rPr lang="ru-RU" sz="1100" spc="30" dirty="0" err="1">
                <a:latin typeface="+mj-lt"/>
                <a:cs typeface="Segoe UI"/>
              </a:rPr>
              <a:t>прискорення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розвитку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оброблених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рослин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i="1" spc="30" dirty="0">
                <a:latin typeface="+mj-lt"/>
                <a:cs typeface="Segoe UI"/>
              </a:rPr>
              <a:t>Застосування </a:t>
            </a:r>
            <a:r>
              <a:rPr lang="ru-RU" sz="1100" b="1" i="1" spc="30" dirty="0" err="1">
                <a:latin typeface="+mj-lt"/>
                <a:cs typeface="Segoe UI"/>
              </a:rPr>
              <a:t>під</a:t>
            </a:r>
            <a:r>
              <a:rPr lang="ru-RU" sz="1100" b="1" i="1" spc="30" dirty="0">
                <a:latin typeface="+mj-lt"/>
                <a:cs typeface="Segoe UI"/>
              </a:rPr>
              <a:t> час </a:t>
            </a:r>
            <a:r>
              <a:rPr lang="ru-RU" sz="1100" b="1" i="1" spc="30" dirty="0" err="1">
                <a:latin typeface="+mj-lt"/>
                <a:cs typeface="Segoe UI"/>
              </a:rPr>
              <a:t>вегетації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Обприскування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або</a:t>
            </a:r>
            <a:r>
              <a:rPr lang="ru-RU" sz="1100" spc="30" dirty="0">
                <a:latin typeface="+mj-lt"/>
                <a:cs typeface="Segoe UI"/>
              </a:rPr>
              <a:t> полив - </a:t>
            </a:r>
            <a:r>
              <a:rPr lang="ru-RU" sz="1100" spc="30" dirty="0" err="1">
                <a:latin typeface="+mj-lt"/>
                <a:cs typeface="Segoe UI"/>
              </a:rPr>
              <a:t>загальна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кількість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застосувань</a:t>
            </a:r>
            <a:r>
              <a:rPr lang="ru-RU" sz="1100" spc="30" dirty="0">
                <a:latin typeface="+mj-lt"/>
                <a:cs typeface="Segoe UI"/>
              </a:rPr>
              <a:t> не </a:t>
            </a:r>
            <a:r>
              <a:rPr lang="ru-RU" sz="1100" spc="30" dirty="0" err="1">
                <a:latin typeface="+mj-lt"/>
                <a:cs typeface="Segoe UI"/>
              </a:rPr>
              <a:t>обмежена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людиною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фактори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безпеки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або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навколишнього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середовища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0,1 кг/га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Етап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кожні</a:t>
            </a:r>
            <a:r>
              <a:rPr lang="ru-RU" sz="1100" spc="30" dirty="0">
                <a:latin typeface="+mj-lt"/>
                <a:cs typeface="Segoe UI"/>
              </a:rPr>
              <a:t> 7-14 </a:t>
            </a:r>
            <a:r>
              <a:rPr lang="ru-RU" sz="1100" spc="30" dirty="0" err="1">
                <a:latin typeface="+mj-lt"/>
                <a:cs typeface="Segoe UI"/>
              </a:rPr>
              <a:t>днів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початку </a:t>
            </a:r>
            <a:r>
              <a:rPr lang="ru-RU" sz="1100" spc="30" dirty="0" err="1">
                <a:latin typeface="+mj-lt"/>
                <a:cs typeface="Segoe UI"/>
              </a:rPr>
              <a:t>вегетації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Призначення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захист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кореневих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гнилей</a:t>
            </a:r>
            <a:r>
              <a:rPr lang="ru-RU" sz="1100" spc="30" dirty="0">
                <a:latin typeface="+mj-lt"/>
                <a:cs typeface="Segoe UI"/>
              </a:rPr>
              <a:t> на початку </a:t>
            </a:r>
            <a:r>
              <a:rPr lang="ru-RU" sz="1100" spc="30" dirty="0" err="1">
                <a:latin typeface="+mj-lt"/>
                <a:cs typeface="Segoe UI"/>
              </a:rPr>
              <a:t>вегетації</a:t>
            </a:r>
            <a:r>
              <a:rPr lang="ru-RU" sz="1100" spc="30" dirty="0">
                <a:latin typeface="+mj-lt"/>
                <a:cs typeface="Segoe UI"/>
              </a:rPr>
              <a:t> та </a:t>
            </a:r>
            <a:r>
              <a:rPr lang="ru-RU" sz="1100" spc="30" dirty="0" err="1">
                <a:latin typeface="+mj-lt"/>
                <a:cs typeface="Segoe UI"/>
              </a:rPr>
              <a:t>індукція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стійкості</a:t>
            </a:r>
            <a:r>
              <a:rPr lang="ru-RU" sz="1100" spc="30" dirty="0">
                <a:latin typeface="+mj-lt"/>
                <a:cs typeface="Segoe UI"/>
              </a:rPr>
              <a:t> у </a:t>
            </a:r>
            <a:r>
              <a:rPr lang="ru-RU" sz="1100" spc="30" dirty="0" err="1" smtClean="0">
                <a:latin typeface="+mj-lt"/>
                <a:cs typeface="Segoe UI"/>
              </a:rPr>
              <a:t>оброблених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рослини</a:t>
            </a:r>
            <a:r>
              <a:rPr lang="ru-RU" sz="1100" spc="30" dirty="0">
                <a:latin typeface="+mj-lt"/>
                <a:cs typeface="Segoe UI"/>
              </a:rPr>
              <a:t>. Обробка </a:t>
            </a:r>
            <a:r>
              <a:rPr lang="ru-RU" sz="1100" spc="30" dirty="0" err="1">
                <a:latin typeface="+mj-lt"/>
                <a:cs typeface="Segoe UI"/>
              </a:rPr>
              <a:t>Поліверсумом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початку </a:t>
            </a:r>
            <a:r>
              <a:rPr lang="ru-RU" sz="1100" spc="30" dirty="0" err="1">
                <a:latin typeface="+mj-lt"/>
                <a:cs typeface="Segoe UI"/>
              </a:rPr>
              <a:t>цвітіння</a:t>
            </a:r>
            <a:r>
              <a:rPr lang="ru-RU" sz="1100" spc="30" dirty="0">
                <a:latin typeface="+mj-lt"/>
                <a:cs typeface="Segoe UI"/>
              </a:rPr>
              <a:t> до </a:t>
            </a:r>
            <a:r>
              <a:rPr lang="ru-RU" sz="1100" spc="30" dirty="0" err="1">
                <a:latin typeface="+mj-lt"/>
                <a:cs typeface="Segoe UI"/>
              </a:rPr>
              <a:t>збору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врожаю</a:t>
            </a:r>
            <a:r>
              <a:rPr lang="ru-RU" sz="1100" spc="30" dirty="0">
                <a:latin typeface="+mj-lt"/>
                <a:cs typeface="Segoe UI"/>
              </a:rPr>
              <a:t> служить для </a:t>
            </a:r>
            <a:r>
              <a:rPr lang="ru-RU" sz="1100" spc="30" dirty="0" err="1" smtClean="0">
                <a:latin typeface="+mj-lt"/>
                <a:cs typeface="Segoe UI"/>
              </a:rPr>
              <a:t>захисту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рослини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проти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сірої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плісняви</a:t>
            </a:r>
            <a:r>
              <a:rPr lang="ru-RU" sz="1100" spc="30" dirty="0">
                <a:latin typeface="+mj-lt"/>
                <a:cs typeface="Segoe UI"/>
              </a:rPr>
              <a:t> ​​на плодах, а </a:t>
            </a:r>
            <a:r>
              <a:rPr lang="ru-RU" sz="1100" spc="30" dirty="0" err="1">
                <a:latin typeface="+mj-lt"/>
                <a:cs typeface="Segoe UI"/>
              </a:rPr>
              <a:t>обробка</a:t>
            </a:r>
            <a:r>
              <a:rPr lang="ru-RU" sz="1100" spc="30" dirty="0">
                <a:latin typeface="+mj-lt"/>
                <a:cs typeface="Segoe UI"/>
              </a:rPr>
              <a:t> перед </a:t>
            </a:r>
            <a:r>
              <a:rPr lang="ru-RU" sz="1100" spc="30" dirty="0" err="1">
                <a:latin typeface="+mj-lt"/>
                <a:cs typeface="Segoe UI"/>
              </a:rPr>
              <a:t>збором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врожаю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зменшує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напад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сірої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плісняви</a:t>
            </a:r>
            <a:r>
              <a:rPr lang="ru-RU" sz="1100" spc="30" dirty="0" smtClean="0">
                <a:latin typeface="+mj-lt"/>
                <a:cs typeface="Segoe UI"/>
              </a:rPr>
              <a:t> на </a:t>
            </a:r>
            <a:r>
              <a:rPr lang="ru-RU" sz="1100" spc="30" dirty="0" err="1">
                <a:latin typeface="+mj-lt"/>
                <a:cs typeface="Segoe UI"/>
              </a:rPr>
              <a:t>зібрані</a:t>
            </a:r>
            <a:r>
              <a:rPr lang="ru-RU" sz="1100" spc="30" dirty="0">
                <a:latin typeface="+mj-lt"/>
                <a:cs typeface="Segoe UI"/>
              </a:rPr>
              <a:t> плоди</a:t>
            </a:r>
            <a:endParaRPr sz="1100" dirty="0">
              <a:latin typeface="+mj-lt"/>
              <a:cs typeface="Segoe U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50" y="288925"/>
            <a:ext cx="6282018" cy="7649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2"/>
          <p:cNvSpPr txBox="1"/>
          <p:nvPr/>
        </p:nvSpPr>
        <p:spPr>
          <a:xfrm>
            <a:off x="1583391" y="405837"/>
            <a:ext cx="6172200" cy="64120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uk-UA" sz="4000" b="1" i="1" spc="50" dirty="0" smtClean="0">
                <a:latin typeface="+mj-lt"/>
                <a:cs typeface="Segoe UI"/>
              </a:rPr>
              <a:t>Суниця садова</a:t>
            </a:r>
            <a:endParaRPr sz="4000" b="1" i="1" dirty="0">
              <a:latin typeface="+mj-lt"/>
              <a:cs typeface="Segoe U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61" y="371382"/>
            <a:ext cx="1362975" cy="486334"/>
          </a:xfrm>
          <a:prstGeom prst="rect">
            <a:avLst/>
          </a:prstGeom>
        </p:spPr>
      </p:pic>
      <p:sp>
        <p:nvSpPr>
          <p:cNvPr id="8" name="object 5"/>
          <p:cNvSpPr txBox="1"/>
          <p:nvPr/>
        </p:nvSpPr>
        <p:spPr>
          <a:xfrm>
            <a:off x="1553455" y="2812155"/>
            <a:ext cx="6078982" cy="1082348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71450" marR="8255" indent="-171450">
              <a:lnSpc>
                <a:spcPct val="10000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7A37"/>
                </a:solidFill>
                <a:cs typeface="Segoe UI"/>
              </a:rPr>
              <a:t>Інтервал перед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збором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врожаю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не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потрібен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, а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споживання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плодів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можливе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відразу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після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внесення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продукту</a:t>
            </a:r>
          </a:p>
          <a:p>
            <a:pPr marL="171450" marR="8255" indent="-171450">
              <a:lnSpc>
                <a:spcPct val="10000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Відсутність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хімічних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залишків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у фруктах</a:t>
            </a:r>
          </a:p>
          <a:p>
            <a:pPr marL="171450" marR="8255" indent="-171450">
              <a:lnSpc>
                <a:spcPct val="10000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Кількість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заявок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необмежена</a:t>
            </a:r>
            <a:endParaRPr lang="ru-RU" sz="1200" b="1" dirty="0">
              <a:solidFill>
                <a:srgbClr val="007A37"/>
              </a:solidFill>
              <a:cs typeface="Segoe UI"/>
            </a:endParaRPr>
          </a:p>
          <a:p>
            <a:pPr marL="171450" marR="8255" indent="-171450">
              <a:lnSpc>
                <a:spcPct val="10000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7A37"/>
                </a:solidFill>
                <a:cs typeface="Segoe UI"/>
              </a:rPr>
              <a:t>Застосування препарату до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збору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врожаю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збільшує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лежкість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плодів</a:t>
            </a:r>
            <a:endParaRPr sz="1200" b="1" dirty="0">
              <a:solidFill>
                <a:srgbClr val="007A37"/>
              </a:solidFill>
              <a:cs typeface="Segoe U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8"/>
          <a:stretch/>
        </p:blipFill>
        <p:spPr>
          <a:xfrm>
            <a:off x="-19050" y="0"/>
            <a:ext cx="1355942" cy="774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73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39" y="6080125"/>
            <a:ext cx="2050651" cy="79252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0" y="60325"/>
            <a:ext cx="7672945" cy="3565525"/>
            <a:chOff x="0" y="60325"/>
            <a:chExt cx="7672945" cy="356552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/>
            <a:srcRect l="30030" t="26668" r="35000" b="44444"/>
            <a:stretch/>
          </p:blipFill>
          <p:spPr>
            <a:xfrm>
              <a:off x="0" y="60325"/>
              <a:ext cx="7672945" cy="3565525"/>
            </a:xfrm>
            <a:prstGeom prst="rect">
              <a:avLst/>
            </a:prstGeom>
          </p:spPr>
        </p:pic>
        <p:sp>
          <p:nvSpPr>
            <p:cNvPr id="3" name="Скругленный прямоугольник 2"/>
            <p:cNvSpPr/>
            <p:nvPr/>
          </p:nvSpPr>
          <p:spPr>
            <a:xfrm>
              <a:off x="560371" y="435135"/>
              <a:ext cx="820643" cy="5334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1384" y="143234"/>
              <a:ext cx="858966" cy="98389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2299" y="494086"/>
              <a:ext cx="111678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050" b="1" dirty="0" smtClean="0"/>
                <a:t>Обробка розсади</a:t>
              </a:r>
              <a:endParaRPr lang="en-US" sz="105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85951" y="321498"/>
              <a:ext cx="99060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b="1" dirty="0" smtClean="0"/>
                <a:t>Полив кожних 7-14 днів</a:t>
              </a:r>
              <a:endParaRPr lang="en-US" sz="900" b="1" dirty="0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4088694" y="265485"/>
              <a:ext cx="1988256" cy="644099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25098" y="298993"/>
              <a:ext cx="171544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050" b="1" dirty="0" smtClean="0"/>
                <a:t>Обприскування</a:t>
              </a:r>
              <a:r>
                <a:rPr lang="en-US" sz="1050" b="1" dirty="0" smtClean="0"/>
                <a:t>/</a:t>
              </a:r>
              <a:r>
                <a:rPr lang="uk-UA" sz="1050" b="1" dirty="0" smtClean="0"/>
                <a:t>полив після початку цвітіння кожних 7-10 днів</a:t>
              </a:r>
              <a:endParaRPr lang="en-US" sz="1050" b="1" dirty="0"/>
            </a:p>
          </p:txBody>
        </p:sp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246414"/>
              </p:ext>
            </p:extLst>
          </p:nvPr>
        </p:nvGraphicFramePr>
        <p:xfrm>
          <a:off x="162669" y="4179417"/>
          <a:ext cx="7412150" cy="16510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163750">
                  <a:extLst>
                    <a:ext uri="{9D8B030D-6E8A-4147-A177-3AD203B41FA5}">
                      <a16:colId xmlns:a16="http://schemas.microsoft.com/office/drawing/2014/main" val="3737022164"/>
                    </a:ext>
                  </a:extLst>
                </a:gridCol>
                <a:gridCol w="2484578">
                  <a:extLst>
                    <a:ext uri="{9D8B030D-6E8A-4147-A177-3AD203B41FA5}">
                      <a16:colId xmlns:a16="http://schemas.microsoft.com/office/drawing/2014/main" val="377375300"/>
                    </a:ext>
                  </a:extLst>
                </a:gridCol>
                <a:gridCol w="1351553">
                  <a:extLst>
                    <a:ext uri="{9D8B030D-6E8A-4147-A177-3AD203B41FA5}">
                      <a16:colId xmlns:a16="http://schemas.microsoft.com/office/drawing/2014/main" val="3375242611"/>
                    </a:ext>
                  </a:extLst>
                </a:gridCol>
                <a:gridCol w="2412269">
                  <a:extLst>
                    <a:ext uri="{9D8B030D-6E8A-4147-A177-3AD203B41FA5}">
                      <a16:colId xmlns:a16="http://schemas.microsoft.com/office/drawing/2014/main" val="1645208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Культура 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Захворювання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Доза внесення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Примітки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41677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uk-UA" sz="1200" dirty="0" smtClean="0"/>
                        <a:t>Полуниця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Червона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коренева</a:t>
                      </a:r>
                      <a:r>
                        <a:rPr lang="ru-RU" sz="1200" dirty="0" smtClean="0"/>
                        <a:t> гниль,</a:t>
                      </a:r>
                    </a:p>
                    <a:p>
                      <a:r>
                        <a:rPr lang="ru-RU" sz="1200" dirty="0" err="1" smtClean="0"/>
                        <a:t>Фітофторозна</a:t>
                      </a:r>
                      <a:r>
                        <a:rPr lang="ru-RU" sz="1200" dirty="0" smtClean="0"/>
                        <a:t> гниль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0.05 %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Пікірування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розсади</a:t>
                      </a:r>
                      <a:r>
                        <a:rPr lang="ru-RU" sz="1200" dirty="0" smtClean="0"/>
                        <a:t> перед </a:t>
                      </a:r>
                      <a:r>
                        <a:rPr lang="ru-RU" sz="1200" dirty="0" err="1" smtClean="0"/>
                        <a:t>посадкою</a:t>
                      </a:r>
                      <a:r>
                        <a:rPr lang="ru-RU" sz="1200" dirty="0" smtClean="0"/>
                        <a:t>,</a:t>
                      </a:r>
                    </a:p>
                    <a:p>
                      <a:r>
                        <a:rPr lang="ru-RU" sz="1200" dirty="0" smtClean="0"/>
                        <a:t>полив </a:t>
                      </a:r>
                      <a:r>
                        <a:rPr lang="ru-RU" sz="1200" dirty="0" err="1" smtClean="0"/>
                        <a:t>після</a:t>
                      </a:r>
                      <a:r>
                        <a:rPr lang="ru-RU" sz="1200" dirty="0" smtClean="0"/>
                        <a:t> посадки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127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Сіра цвіль</a:t>
                      </a:r>
                    </a:p>
                    <a:p>
                      <a:r>
                        <a:rPr lang="uk-UA" sz="1200" dirty="0" err="1" smtClean="0"/>
                        <a:t>Фітофторозна</a:t>
                      </a:r>
                      <a:r>
                        <a:rPr lang="uk-UA" sz="1200" dirty="0" smtClean="0"/>
                        <a:t> гниль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/>
                        <a:t>0,1 кг</a:t>
                      </a:r>
                      <a:r>
                        <a:rPr lang="en-US" sz="1200" dirty="0" smtClean="0"/>
                        <a:t>/</a:t>
                      </a:r>
                      <a:r>
                        <a:rPr lang="uk-UA" sz="1200" dirty="0" smtClean="0"/>
                        <a:t>га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Необмежена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кількість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застосувань</a:t>
                      </a:r>
                      <a:r>
                        <a:rPr lang="ru-RU" sz="1200" dirty="0" smtClean="0"/>
                        <a:t> спрею з</a:t>
                      </a:r>
                    </a:p>
                    <a:p>
                      <a:r>
                        <a:rPr lang="ru-RU" sz="1200" dirty="0" smtClean="0"/>
                        <a:t>300-800 л води/га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096235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571" y="6153041"/>
            <a:ext cx="2014898" cy="71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48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0" y="1207213"/>
            <a:ext cx="6282018" cy="1520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6"/>
          <p:cNvSpPr txBox="1"/>
          <p:nvPr/>
        </p:nvSpPr>
        <p:spPr>
          <a:xfrm>
            <a:off x="1479759" y="4403725"/>
            <a:ext cx="6209292" cy="296491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87960" indent="-1714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sz="1100" b="1" spc="30" dirty="0">
                <a:latin typeface="+mj-lt"/>
                <a:cs typeface="Segoe UI"/>
              </a:rPr>
              <a:t>Обробка </a:t>
            </a:r>
            <a:r>
              <a:rPr lang="ru-RU" sz="1100" b="1" spc="30" dirty="0" err="1">
                <a:latin typeface="+mj-lt"/>
                <a:cs typeface="Segoe UI"/>
              </a:rPr>
              <a:t>розсади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цілу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розсаду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занурюють</a:t>
            </a:r>
            <a:r>
              <a:rPr lang="ru-RU" sz="1100" spc="30" dirty="0">
                <a:latin typeface="+mj-lt"/>
                <a:cs typeface="Segoe UI"/>
              </a:rPr>
              <a:t> у 0,05% </a:t>
            </a:r>
            <a:r>
              <a:rPr lang="ru-RU" sz="1100" spc="30" dirty="0" err="1">
                <a:latin typeface="+mj-lt"/>
                <a:cs typeface="Segoe UI"/>
              </a:rPr>
              <a:t>суспензію</a:t>
            </a:r>
            <a:r>
              <a:rPr lang="ru-RU" sz="1100" spc="30" dirty="0">
                <a:latin typeface="+mj-lt"/>
                <a:cs typeface="Segoe UI"/>
              </a:rPr>
              <a:t> препарату </a:t>
            </a:r>
            <a:r>
              <a:rPr lang="ru-RU" sz="1100" spc="30" dirty="0" err="1">
                <a:latin typeface="+mj-lt"/>
                <a:cs typeface="Segoe UI"/>
              </a:rPr>
              <a:t>або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корінь</a:t>
            </a:r>
            <a:r>
              <a:rPr lang="ru-RU" sz="1100" spc="30" dirty="0" smtClean="0">
                <a:latin typeface="+mj-lt"/>
                <a:cs typeface="Segoe UI"/>
              </a:rPr>
              <a:t>. Продукт </a:t>
            </a:r>
            <a:r>
              <a:rPr lang="ru-RU" sz="1100" spc="30" dirty="0" err="1">
                <a:latin typeface="+mj-lt"/>
                <a:cs typeface="Segoe UI"/>
              </a:rPr>
              <a:t>можна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використовувати</a:t>
            </a:r>
            <a:r>
              <a:rPr lang="ru-RU" sz="1100" spc="30" dirty="0">
                <a:latin typeface="+mj-lt"/>
                <a:cs typeface="Segoe UI"/>
              </a:rPr>
              <a:t> разом з </a:t>
            </a:r>
            <a:r>
              <a:rPr lang="ru-RU" sz="1100" spc="30" dirty="0" err="1">
                <a:latin typeface="+mj-lt"/>
                <a:cs typeface="Segoe UI"/>
              </a:rPr>
              <a:t>гелеподібними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smtClean="0">
                <a:latin typeface="+mj-lt"/>
                <a:cs typeface="Segoe UI"/>
              </a:rPr>
              <a:t>препаратами. 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smtClean="0">
                <a:latin typeface="+mj-lt"/>
                <a:cs typeface="Segoe UI"/>
              </a:rPr>
              <a:t>Дозування</a:t>
            </a:r>
            <a:r>
              <a:rPr lang="ru-RU" sz="1100" b="1" spc="30" dirty="0">
                <a:latin typeface="+mj-lt"/>
                <a:cs typeface="Segoe UI"/>
              </a:rPr>
              <a:t>: </a:t>
            </a:r>
            <a:r>
              <a:rPr lang="ru-RU" sz="1100" spc="30" dirty="0">
                <a:latin typeface="+mj-lt"/>
                <a:cs typeface="Segoe UI"/>
              </a:rPr>
              <a:t>0,05% </a:t>
            </a:r>
            <a:r>
              <a:rPr lang="ru-RU" sz="1100" spc="30" dirty="0" err="1">
                <a:latin typeface="+mj-lt"/>
                <a:cs typeface="Segoe UI"/>
              </a:rPr>
              <a:t>суспензія</a:t>
            </a:r>
            <a:r>
              <a:rPr lang="ru-RU" sz="1100" spc="30" dirty="0">
                <a:latin typeface="+mj-lt"/>
                <a:cs typeface="Segoe UI"/>
              </a:rPr>
              <a:t> продукту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Призначення</a:t>
            </a:r>
            <a:r>
              <a:rPr lang="ru-RU" sz="1100" b="1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Захист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ґрунтових</a:t>
            </a:r>
            <a:r>
              <a:rPr lang="ru-RU" sz="1100" spc="30" dirty="0">
                <a:latin typeface="+mj-lt"/>
                <a:cs typeface="Segoe UI"/>
              </a:rPr>
              <a:t> хвороб, </a:t>
            </a:r>
            <a:r>
              <a:rPr lang="ru-RU" sz="1100" spc="30" dirty="0" err="1">
                <a:latin typeface="+mj-lt"/>
                <a:cs typeface="Segoe UI"/>
              </a:rPr>
              <a:t>що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викликають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кореневу</a:t>
            </a:r>
            <a:r>
              <a:rPr lang="ru-RU" sz="1100" spc="30" dirty="0">
                <a:latin typeface="+mj-lt"/>
                <a:cs typeface="Segoe UI"/>
              </a:rPr>
              <a:t> гниль. </a:t>
            </a:r>
            <a:r>
              <a:rPr lang="ru-RU" sz="1100" spc="30" dirty="0" err="1">
                <a:latin typeface="+mj-lt"/>
                <a:cs typeface="Segoe UI"/>
              </a:rPr>
              <a:t>Наявність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en-US" sz="1100" spc="30" dirty="0">
                <a:latin typeface="+mj-lt"/>
                <a:cs typeface="Segoe UI"/>
              </a:rPr>
              <a:t>Pythium </a:t>
            </a:r>
            <a:r>
              <a:rPr lang="en-US" sz="1100" spc="30" dirty="0" err="1" smtClean="0">
                <a:latin typeface="+mj-lt"/>
                <a:cs typeface="Segoe UI"/>
              </a:rPr>
              <a:t>oligandrum</a:t>
            </a:r>
            <a:r>
              <a:rPr lang="uk-UA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smtClean="0">
                <a:latin typeface="+mj-lt"/>
                <a:cs typeface="Segoe UI"/>
              </a:rPr>
              <a:t>в </a:t>
            </a:r>
            <a:r>
              <a:rPr lang="ru-RU" sz="1100" spc="30" dirty="0" err="1">
                <a:latin typeface="+mj-lt"/>
                <a:cs typeface="Segoe UI"/>
              </a:rPr>
              <a:t>кореневій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системі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висаджених</a:t>
            </a:r>
            <a:r>
              <a:rPr lang="ru-RU" sz="1100" spc="30" dirty="0">
                <a:latin typeface="+mj-lt"/>
                <a:cs typeface="Segoe UI"/>
              </a:rPr>
              <a:t> дерев </a:t>
            </a:r>
            <a:r>
              <a:rPr lang="ru-RU" sz="1100" spc="30" dirty="0" err="1">
                <a:latin typeface="+mj-lt"/>
                <a:cs typeface="Segoe UI"/>
              </a:rPr>
              <a:t>стимулює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ріст</a:t>
            </a:r>
            <a:r>
              <a:rPr lang="ru-RU" sz="1100" spc="30" dirty="0">
                <a:latin typeface="+mj-lt"/>
                <a:cs typeface="Segoe UI"/>
              </a:rPr>
              <a:t>, а </a:t>
            </a:r>
            <a:r>
              <a:rPr lang="ru-RU" sz="1100" spc="30" dirty="0" err="1">
                <a:latin typeface="+mj-lt"/>
                <a:cs typeface="Segoe UI"/>
              </a:rPr>
              <a:t>вторинні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метаболіти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індукують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природний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стійкість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>
                <a:latin typeface="+mj-lt"/>
                <a:cs typeface="Segoe UI"/>
              </a:rPr>
              <a:t>винограду до </a:t>
            </a:r>
            <a:r>
              <a:rPr lang="ru-RU" sz="1100" spc="30" dirty="0" err="1">
                <a:latin typeface="+mj-lt"/>
                <a:cs typeface="Segoe UI"/>
              </a:rPr>
              <a:t>грибкових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захворювань</a:t>
            </a:r>
            <a:r>
              <a:rPr lang="ru-RU" sz="1100" spc="30" dirty="0">
                <a:latin typeface="+mj-lt"/>
                <a:cs typeface="Segoe UI"/>
              </a:rPr>
              <a:t>. Таким </a:t>
            </a:r>
            <a:r>
              <a:rPr lang="ru-RU" sz="1100" spc="30" dirty="0" smtClean="0">
                <a:latin typeface="+mj-lt"/>
                <a:cs typeface="Segoe UI"/>
              </a:rPr>
              <a:t>чином, </a:t>
            </a:r>
            <a:r>
              <a:rPr lang="ru-RU" sz="1100" spc="30" dirty="0" err="1" smtClean="0">
                <a:latin typeface="+mj-lt"/>
                <a:cs typeface="Segoe UI"/>
              </a:rPr>
              <a:t>забезпечуючи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покращений</a:t>
            </a:r>
            <a:r>
              <a:rPr lang="ru-RU" sz="1100" spc="30" dirty="0">
                <a:latin typeface="+mj-lt"/>
                <a:cs typeface="Segoe UI"/>
              </a:rPr>
              <a:t> та </a:t>
            </a:r>
            <a:r>
              <a:rPr lang="ru-RU" sz="1100" spc="30" dirty="0" err="1">
                <a:latin typeface="+mj-lt"/>
                <a:cs typeface="Segoe UI"/>
              </a:rPr>
              <a:t>швидший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розвиток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обробленої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розсади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рослин</a:t>
            </a:r>
            <a:r>
              <a:rPr lang="ru-RU" sz="1100" spc="30" dirty="0">
                <a:latin typeface="+mj-lt"/>
                <a:cs typeface="Segoe UI"/>
              </a:rPr>
              <a:t>.</a:t>
            </a:r>
          </a:p>
          <a:p>
            <a:pPr marL="187960" indent="-1714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sz="1100" b="1" i="1" spc="30" dirty="0">
                <a:latin typeface="+mj-lt"/>
                <a:cs typeface="Segoe UI"/>
              </a:rPr>
              <a:t>Обробка </a:t>
            </a:r>
            <a:r>
              <a:rPr lang="ru-RU" sz="1100" b="1" i="1" spc="30" dirty="0" err="1">
                <a:latin typeface="+mj-lt"/>
                <a:cs typeface="Segoe UI"/>
              </a:rPr>
              <a:t>рослини</a:t>
            </a:r>
            <a:r>
              <a:rPr lang="ru-RU" sz="1100" b="1" i="1" spc="30" dirty="0">
                <a:latin typeface="+mj-lt"/>
                <a:cs typeface="Segoe UI"/>
              </a:rPr>
              <a:t> </a:t>
            </a:r>
            <a:r>
              <a:rPr lang="ru-RU" sz="1100" b="1" i="1" spc="30" dirty="0" err="1">
                <a:latin typeface="+mj-lt"/>
                <a:cs typeface="Segoe UI"/>
              </a:rPr>
              <a:t>після</a:t>
            </a:r>
            <a:r>
              <a:rPr lang="ru-RU" sz="1100" b="1" i="1" spc="30" dirty="0">
                <a:latin typeface="+mj-lt"/>
                <a:cs typeface="Segoe UI"/>
              </a:rPr>
              <a:t> посадки</a:t>
            </a:r>
            <a:r>
              <a:rPr lang="ru-RU" sz="1100" spc="30" dirty="0">
                <a:latin typeface="+mj-lt"/>
                <a:cs typeface="Segoe UI"/>
              </a:rPr>
              <a:t>: полив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0,05% </a:t>
            </a:r>
            <a:r>
              <a:rPr lang="ru-RU" sz="1100" spc="30" dirty="0" err="1">
                <a:latin typeface="+mj-lt"/>
                <a:cs typeface="Segoe UI"/>
              </a:rPr>
              <a:t>суспензія</a:t>
            </a:r>
            <a:r>
              <a:rPr lang="ru-RU" sz="1100" spc="30" dirty="0">
                <a:latin typeface="+mj-lt"/>
                <a:cs typeface="Segoe UI"/>
              </a:rPr>
              <a:t> продукту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Призначення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захист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грунтових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фітопатогенних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грибів</a:t>
            </a:r>
            <a:r>
              <a:rPr lang="ru-RU" sz="1100" spc="30" dirty="0">
                <a:latin typeface="+mj-lt"/>
                <a:cs typeface="Segoe UI"/>
              </a:rPr>
              <a:t> і </a:t>
            </a:r>
            <a:r>
              <a:rPr lang="ru-RU" sz="1100" spc="30" dirty="0" err="1">
                <a:latin typeface="+mj-lt"/>
                <a:cs typeface="Segoe UI"/>
              </a:rPr>
              <a:t>стимуляція</a:t>
            </a:r>
            <a:r>
              <a:rPr lang="ru-RU" sz="1100" spc="30" dirty="0">
                <a:latin typeface="+mj-lt"/>
                <a:cs typeface="Segoe UI"/>
              </a:rPr>
              <a:t> росту </a:t>
            </a:r>
            <a:r>
              <a:rPr lang="ru-RU" sz="1100" spc="30" dirty="0" err="1">
                <a:latin typeface="+mj-lt"/>
                <a:cs typeface="Segoe UI"/>
              </a:rPr>
              <a:t>рослин</a:t>
            </a:r>
            <a:r>
              <a:rPr lang="ru-RU" sz="1100" spc="30" dirty="0">
                <a:latin typeface="+mj-lt"/>
                <a:cs typeface="Segoe UI"/>
              </a:rPr>
              <a:t> на початку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spc="30" dirty="0" err="1">
                <a:latin typeface="+mj-lt"/>
                <a:cs typeface="Segoe UI"/>
              </a:rPr>
              <a:t>рослинність</a:t>
            </a:r>
            <a:endParaRPr lang="ru-RU" sz="1100" spc="30" dirty="0">
              <a:latin typeface="+mj-lt"/>
              <a:cs typeface="Segoe UI"/>
            </a:endParaRPr>
          </a:p>
          <a:p>
            <a:pPr marL="187960" indent="-1714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sz="1100" b="1" i="1" spc="30" dirty="0">
                <a:latin typeface="+mj-lt"/>
                <a:cs typeface="Segoe UI"/>
              </a:rPr>
              <a:t>Застосування </a:t>
            </a:r>
            <a:r>
              <a:rPr lang="ru-RU" sz="1100" b="1" i="1" spc="30" dirty="0" err="1">
                <a:latin typeface="+mj-lt"/>
                <a:cs typeface="Segoe UI"/>
              </a:rPr>
              <a:t>під</a:t>
            </a:r>
            <a:r>
              <a:rPr lang="ru-RU" sz="1100" b="1" i="1" spc="30" dirty="0">
                <a:latin typeface="+mj-lt"/>
                <a:cs typeface="Segoe UI"/>
              </a:rPr>
              <a:t> час </a:t>
            </a:r>
            <a:r>
              <a:rPr lang="ru-RU" sz="1100" b="1" i="1" spc="30" dirty="0" err="1">
                <a:latin typeface="+mj-lt"/>
                <a:cs typeface="Segoe UI"/>
              </a:rPr>
              <a:t>вегетації</a:t>
            </a:r>
            <a:r>
              <a:rPr lang="ru-RU" sz="1100" b="1" i="1" spc="30" dirty="0">
                <a:latin typeface="+mj-lt"/>
                <a:cs typeface="Segoe UI"/>
              </a:rPr>
              <a:t> </a:t>
            </a:r>
            <a:r>
              <a:rPr lang="ru-RU" sz="1100" b="1" i="1" spc="30" dirty="0" err="1">
                <a:latin typeface="+mj-lt"/>
                <a:cs typeface="Segoe UI"/>
              </a:rPr>
              <a:t>старих</a:t>
            </a:r>
            <a:r>
              <a:rPr lang="ru-RU" sz="1100" b="1" i="1" spc="30" dirty="0">
                <a:latin typeface="+mj-lt"/>
                <a:cs typeface="Segoe UI"/>
              </a:rPr>
              <a:t> </a:t>
            </a:r>
            <a:r>
              <a:rPr lang="ru-RU" sz="1100" b="1" i="1" spc="30" dirty="0" err="1">
                <a:latin typeface="+mj-lt"/>
                <a:cs typeface="Segoe UI"/>
              </a:rPr>
              <a:t>рослин</a:t>
            </a:r>
            <a:r>
              <a:rPr lang="ru-RU" sz="1100" b="1" i="1" spc="30" dirty="0">
                <a:latin typeface="+mj-lt"/>
                <a:cs typeface="Segoe UI"/>
              </a:rPr>
              <a:t> (</a:t>
            </a:r>
            <a:r>
              <a:rPr lang="ru-RU" sz="1100" b="1" i="1" spc="30" dirty="0" err="1">
                <a:latin typeface="+mj-lt"/>
                <a:cs typeface="Segoe UI"/>
              </a:rPr>
              <a:t>лише</a:t>
            </a:r>
            <a:r>
              <a:rPr lang="ru-RU" sz="1100" b="1" i="1" spc="30" dirty="0">
                <a:latin typeface="+mj-lt"/>
                <a:cs typeface="Segoe UI"/>
              </a:rPr>
              <a:t> для </a:t>
            </a:r>
            <a:r>
              <a:rPr lang="ru-RU" sz="1100" b="1" i="1" spc="30" dirty="0" err="1">
                <a:latin typeface="+mj-lt"/>
                <a:cs typeface="Segoe UI"/>
              </a:rPr>
              <a:t>органічного</a:t>
            </a:r>
            <a:r>
              <a:rPr lang="ru-RU" sz="1100" b="1" i="1" spc="30" dirty="0">
                <a:latin typeface="+mj-lt"/>
                <a:cs typeface="Segoe UI"/>
              </a:rPr>
              <a:t> </a:t>
            </a:r>
            <a:r>
              <a:rPr lang="ru-RU" sz="1100" b="1" i="1" spc="30" dirty="0" err="1">
                <a:latin typeface="+mj-lt"/>
                <a:cs typeface="Segoe UI"/>
              </a:rPr>
              <a:t>сільського</a:t>
            </a:r>
            <a:r>
              <a:rPr lang="ru-RU" sz="1100" b="1" i="1" spc="30" dirty="0">
                <a:latin typeface="+mj-lt"/>
                <a:cs typeface="Segoe UI"/>
              </a:rPr>
              <a:t> </a:t>
            </a:r>
            <a:r>
              <a:rPr lang="ru-RU" sz="1100" b="1" i="1" spc="30" dirty="0" err="1">
                <a:latin typeface="+mj-lt"/>
                <a:cs typeface="Segoe UI"/>
              </a:rPr>
              <a:t>господарства</a:t>
            </a:r>
            <a:r>
              <a:rPr lang="ru-RU" sz="1100" b="1" i="1" spc="30" dirty="0">
                <a:latin typeface="+mj-lt"/>
                <a:cs typeface="Segoe UI"/>
              </a:rPr>
              <a:t>)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Обприскування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0,25 кг/га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Призначення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Захист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фітопатогенів</a:t>
            </a:r>
            <a:r>
              <a:rPr lang="ru-RU" sz="1100" spc="30" dirty="0">
                <a:latin typeface="+mj-lt"/>
                <a:cs typeface="Segoe UI"/>
              </a:rPr>
              <a:t> (</a:t>
            </a:r>
            <a:r>
              <a:rPr lang="en-US" sz="1100" spc="30" dirty="0">
                <a:latin typeface="+mj-lt"/>
                <a:cs typeface="Segoe UI"/>
              </a:rPr>
              <a:t>Botrytis </a:t>
            </a:r>
            <a:r>
              <a:rPr lang="en-US" sz="1100" spc="30" dirty="0" err="1">
                <a:latin typeface="+mj-lt"/>
                <a:cs typeface="Segoe UI"/>
              </a:rPr>
              <a:t>cinerea</a:t>
            </a:r>
            <a:r>
              <a:rPr lang="en-US" sz="1100" spc="30" dirty="0">
                <a:latin typeface="+mj-lt"/>
                <a:cs typeface="Segoe UI"/>
              </a:rPr>
              <a:t>, </a:t>
            </a:r>
            <a:r>
              <a:rPr lang="en-US" sz="1100" spc="30" dirty="0" err="1">
                <a:latin typeface="+mj-lt"/>
                <a:cs typeface="Segoe UI"/>
              </a:rPr>
              <a:t>Plasmopara</a:t>
            </a:r>
            <a:r>
              <a:rPr lang="en-US" sz="1100" spc="30" dirty="0">
                <a:latin typeface="+mj-lt"/>
                <a:cs typeface="Segoe UI"/>
              </a:rPr>
              <a:t> </a:t>
            </a:r>
            <a:r>
              <a:rPr lang="en-US" sz="1100" spc="30" dirty="0" err="1">
                <a:latin typeface="+mj-lt"/>
                <a:cs typeface="Segoe UI"/>
              </a:rPr>
              <a:t>viticola</a:t>
            </a:r>
            <a:r>
              <a:rPr lang="en-US" sz="1100" spc="30" dirty="0">
                <a:latin typeface="+mj-lt"/>
                <a:cs typeface="Segoe UI"/>
              </a:rPr>
              <a:t>), </a:t>
            </a:r>
            <a:r>
              <a:rPr lang="ru-RU" sz="1100" spc="30" dirty="0" err="1">
                <a:latin typeface="+mj-lt"/>
                <a:cs typeface="Segoe UI"/>
              </a:rPr>
              <a:t>які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можуть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виникати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smtClean="0">
                <a:latin typeface="+mj-lt"/>
                <a:cs typeface="Segoe UI"/>
              </a:rPr>
              <a:t>з </a:t>
            </a:r>
            <a:r>
              <a:rPr lang="ru-RU" sz="1100" spc="30" dirty="0" err="1" smtClean="0">
                <a:latin typeface="+mj-lt"/>
                <a:cs typeface="Segoe UI"/>
              </a:rPr>
              <a:t>стадія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розквіту</a:t>
            </a:r>
            <a:r>
              <a:rPr lang="ru-RU" sz="1100" spc="30" dirty="0">
                <a:latin typeface="+mj-lt"/>
                <a:cs typeface="Segoe UI"/>
              </a:rPr>
              <a:t> та </a:t>
            </a:r>
            <a:r>
              <a:rPr lang="ru-RU" sz="1100" spc="30" dirty="0" err="1">
                <a:latin typeface="+mj-lt"/>
                <a:cs typeface="Segoe UI"/>
              </a:rPr>
              <a:t>індукції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резистентності</a:t>
            </a:r>
            <a:endParaRPr sz="1100" dirty="0">
              <a:latin typeface="+mj-lt"/>
              <a:cs typeface="Segoe U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750" y="288925"/>
            <a:ext cx="6282018" cy="7581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428750" y="1127125"/>
            <a:ext cx="628201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ject 2"/>
          <p:cNvSpPr txBox="1"/>
          <p:nvPr/>
        </p:nvSpPr>
        <p:spPr>
          <a:xfrm>
            <a:off x="1583391" y="405837"/>
            <a:ext cx="4290504" cy="3334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uk-UA" sz="2000" b="1" i="1" spc="50" dirty="0" smtClean="0">
                <a:latin typeface="+mj-lt"/>
                <a:cs typeface="Segoe UI"/>
              </a:rPr>
              <a:t>Виноград і фруктові дерева</a:t>
            </a:r>
            <a:endParaRPr sz="2000" b="1" i="1" dirty="0">
              <a:latin typeface="+mj-lt"/>
              <a:cs typeface="Segoe U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61" y="371382"/>
            <a:ext cx="1362975" cy="486334"/>
          </a:xfrm>
          <a:prstGeom prst="rect">
            <a:avLst/>
          </a:prstGeom>
        </p:spPr>
      </p:pic>
      <p:sp>
        <p:nvSpPr>
          <p:cNvPr id="8" name="object 5"/>
          <p:cNvSpPr txBox="1"/>
          <p:nvPr/>
        </p:nvSpPr>
        <p:spPr>
          <a:xfrm>
            <a:off x="1544914" y="2807412"/>
            <a:ext cx="6078982" cy="85921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71450" marR="8255" indent="-171450">
              <a:lnSpc>
                <a:spcPct val="10000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7A37"/>
                </a:solidFill>
                <a:cs typeface="Segoe UI"/>
              </a:rPr>
              <a:t>Інтервал перед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збором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врожаю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не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потрібен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, а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споживання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плодів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можливе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відразу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після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внесення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продукту</a:t>
            </a:r>
          </a:p>
          <a:p>
            <a:pPr marL="171450" marR="8255" indent="-171450">
              <a:lnSpc>
                <a:spcPct val="10000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7A37"/>
                </a:solidFill>
                <a:cs typeface="Segoe UI"/>
              </a:rPr>
              <a:t>Продукт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можна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використовувати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в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поєднанні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з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коренезахисними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гідрогелями</a:t>
            </a:r>
            <a:endParaRPr lang="ru-RU" sz="1200" b="1" dirty="0">
              <a:solidFill>
                <a:srgbClr val="007A37"/>
              </a:solidFill>
              <a:cs typeface="Segoe UI"/>
            </a:endParaRPr>
          </a:p>
          <a:p>
            <a:pPr marL="171450" marR="8255" indent="-171450">
              <a:lnSpc>
                <a:spcPct val="10000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Необмежена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кількість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заявок</a:t>
            </a:r>
            <a:endParaRPr sz="1200" b="1" dirty="0">
              <a:solidFill>
                <a:srgbClr val="007A37"/>
              </a:solidFill>
              <a:cs typeface="Segoe U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0" r="13442"/>
          <a:stretch/>
        </p:blipFill>
        <p:spPr>
          <a:xfrm>
            <a:off x="-19051" y="0"/>
            <a:ext cx="1337425" cy="7740650"/>
          </a:xfrm>
          <a:prstGeom prst="rect">
            <a:avLst/>
          </a:prstGeom>
        </p:spPr>
      </p:pic>
      <p:sp>
        <p:nvSpPr>
          <p:cNvPr id="10" name="object 3"/>
          <p:cNvSpPr txBox="1"/>
          <p:nvPr/>
        </p:nvSpPr>
        <p:spPr>
          <a:xfrm>
            <a:off x="1440522" y="1163950"/>
            <a:ext cx="5560359" cy="1463221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50000"/>
              </a:lnSpc>
              <a:tabLst>
                <a:tab pos="234315" algn="l"/>
                <a:tab pos="235585" algn="l"/>
              </a:tabLst>
            </a:pPr>
            <a:r>
              <a:rPr lang="ru-RU" sz="1100" spc="5" dirty="0" smtClean="0">
                <a:cs typeface="Segoe UI"/>
              </a:rPr>
              <a:t>       </a:t>
            </a:r>
            <a:r>
              <a:rPr lang="ru-RU" sz="1100" b="1" spc="5" dirty="0" smtClean="0">
                <a:cs typeface="Segoe UI"/>
              </a:rPr>
              <a:t>Захворювання:</a:t>
            </a:r>
            <a:endParaRPr lang="ru-RU" sz="1100" spc="5" dirty="0">
              <a:cs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ru-RU" sz="1100" spc="5" dirty="0" err="1">
                <a:cs typeface="Segoe UI"/>
              </a:rPr>
              <a:t>Грибкові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захворювання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 smtClean="0">
                <a:cs typeface="Segoe UI"/>
              </a:rPr>
              <a:t>розсади</a:t>
            </a:r>
            <a:r>
              <a:rPr lang="ru-RU" sz="1100" spc="5" dirty="0" smtClean="0">
                <a:cs typeface="Segoe UI"/>
              </a:rPr>
              <a:t>:</a:t>
            </a:r>
            <a:endParaRPr lang="ru-RU" sz="1100" spc="5" dirty="0">
              <a:cs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ru-RU" sz="1100" spc="5" dirty="0" smtClean="0">
                <a:cs typeface="Segoe UI"/>
              </a:rPr>
              <a:t> </a:t>
            </a:r>
            <a:r>
              <a:rPr lang="en-US" sz="1100" spc="5" dirty="0">
                <a:cs typeface="Segoe UI"/>
              </a:rPr>
              <a:t>Pythium spp.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 smtClean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Fusarium</a:t>
            </a:r>
            <a:r>
              <a:rPr lang="en-US" sz="1100" spc="5" dirty="0">
                <a:cs typeface="Segoe UI"/>
              </a:rPr>
              <a:t> spp.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 smtClean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Verticillium</a:t>
            </a:r>
            <a:r>
              <a:rPr lang="en-US" sz="1100" spc="5" dirty="0">
                <a:cs typeface="Segoe UI"/>
              </a:rPr>
              <a:t> spp.</a:t>
            </a:r>
          </a:p>
          <a:p>
            <a:pPr>
              <a:tabLst>
                <a:tab pos="234315" algn="l"/>
                <a:tab pos="235585" algn="l"/>
              </a:tabLst>
            </a:pPr>
            <a:r>
              <a:rPr lang="uk-UA" sz="1100" spc="5" dirty="0" smtClean="0">
                <a:cs typeface="Segoe UI"/>
              </a:rPr>
              <a:t>     </a:t>
            </a:r>
            <a:r>
              <a:rPr lang="en-US" sz="1100" spc="5" dirty="0" smtClean="0">
                <a:cs typeface="Segoe UI"/>
              </a:rPr>
              <a:t>- </a:t>
            </a:r>
            <a:r>
              <a:rPr lang="ru-RU" sz="1100" spc="5" dirty="0" err="1">
                <a:cs typeface="Segoe UI"/>
              </a:rPr>
              <a:t>Сіра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цвіль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>
                <a:cs typeface="Segoe UI"/>
              </a:rPr>
              <a:t>Botrytis </a:t>
            </a:r>
            <a:r>
              <a:rPr lang="en-US" sz="1100" spc="5" dirty="0" err="1">
                <a:cs typeface="Segoe UI"/>
              </a:rPr>
              <a:t>cinerea</a:t>
            </a:r>
            <a:r>
              <a:rPr lang="en-US" sz="1100" spc="5" dirty="0">
                <a:cs typeface="Segoe UI"/>
              </a:rPr>
              <a:t>)</a:t>
            </a:r>
          </a:p>
          <a:p>
            <a:pPr>
              <a:tabLst>
                <a:tab pos="234315" algn="l"/>
                <a:tab pos="235585" algn="l"/>
              </a:tabLst>
            </a:pPr>
            <a:r>
              <a:rPr lang="uk-UA" sz="1100" spc="5" dirty="0" smtClean="0">
                <a:cs typeface="Segoe UI"/>
              </a:rPr>
              <a:t>     </a:t>
            </a:r>
            <a:r>
              <a:rPr lang="en-US" sz="1100" spc="5" dirty="0" smtClean="0">
                <a:cs typeface="Segoe UI"/>
              </a:rPr>
              <a:t>- </a:t>
            </a:r>
            <a:r>
              <a:rPr lang="ru-RU" sz="1100" spc="5" dirty="0" err="1" smtClean="0">
                <a:cs typeface="Segoe UI"/>
              </a:rPr>
              <a:t>Пероноспороз</a:t>
            </a:r>
            <a:r>
              <a:rPr lang="ru-RU" sz="1100" spc="5" dirty="0" smtClean="0">
                <a:cs typeface="Segoe UI"/>
              </a:rPr>
              <a:t> </a:t>
            </a:r>
            <a:r>
              <a:rPr lang="ru-RU" sz="1100" spc="5" dirty="0">
                <a:cs typeface="Segoe UI"/>
              </a:rPr>
              <a:t>(</a:t>
            </a:r>
            <a:r>
              <a:rPr lang="en-US" sz="1100" spc="5" dirty="0" err="1">
                <a:cs typeface="Segoe UI"/>
              </a:rPr>
              <a:t>Plasmopara</a:t>
            </a:r>
            <a:r>
              <a:rPr lang="en-US" sz="1100" spc="5" dirty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viticola</a:t>
            </a:r>
            <a:r>
              <a:rPr lang="en-US" sz="1100" spc="5" dirty="0">
                <a:cs typeface="Segoe UI"/>
              </a:rPr>
              <a:t>)</a:t>
            </a:r>
          </a:p>
          <a:p>
            <a:pPr>
              <a:tabLst>
                <a:tab pos="234315" algn="l"/>
                <a:tab pos="235585" algn="l"/>
              </a:tabLst>
            </a:pPr>
            <a:r>
              <a:rPr lang="uk-UA" sz="1100" spc="5" dirty="0" smtClean="0">
                <a:cs typeface="Segoe UI"/>
              </a:rPr>
              <a:t>     </a:t>
            </a:r>
            <a:r>
              <a:rPr lang="en-US" sz="1100" spc="5" dirty="0" smtClean="0">
                <a:cs typeface="Segoe UI"/>
              </a:rPr>
              <a:t>- </a:t>
            </a:r>
            <a:r>
              <a:rPr lang="ru-RU" sz="1100" spc="5" dirty="0" err="1">
                <a:cs typeface="Segoe UI"/>
              </a:rPr>
              <a:t>Хвороби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зберігання</a:t>
            </a:r>
            <a:endParaRPr sz="11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251088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24" y="6872647"/>
            <a:ext cx="2050651" cy="79252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146670"/>
              </p:ext>
            </p:extLst>
          </p:nvPr>
        </p:nvGraphicFramePr>
        <p:xfrm>
          <a:off x="162669" y="4179417"/>
          <a:ext cx="7412150" cy="24739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163750">
                  <a:extLst>
                    <a:ext uri="{9D8B030D-6E8A-4147-A177-3AD203B41FA5}">
                      <a16:colId xmlns:a16="http://schemas.microsoft.com/office/drawing/2014/main" val="3737022164"/>
                    </a:ext>
                  </a:extLst>
                </a:gridCol>
                <a:gridCol w="2484578">
                  <a:extLst>
                    <a:ext uri="{9D8B030D-6E8A-4147-A177-3AD203B41FA5}">
                      <a16:colId xmlns:a16="http://schemas.microsoft.com/office/drawing/2014/main" val="377375300"/>
                    </a:ext>
                  </a:extLst>
                </a:gridCol>
                <a:gridCol w="1452142">
                  <a:extLst>
                    <a:ext uri="{9D8B030D-6E8A-4147-A177-3AD203B41FA5}">
                      <a16:colId xmlns:a16="http://schemas.microsoft.com/office/drawing/2014/main" val="3375242611"/>
                    </a:ext>
                  </a:extLst>
                </a:gridCol>
                <a:gridCol w="2311680">
                  <a:extLst>
                    <a:ext uri="{9D8B030D-6E8A-4147-A177-3AD203B41FA5}">
                      <a16:colId xmlns:a16="http://schemas.microsoft.com/office/drawing/2014/main" val="1645208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Культура 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Захворювання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Доза внесення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Примітки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41677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uk-UA" sz="1200" dirty="0" smtClean="0"/>
                        <a:t>Виноград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Грибкові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захворювання</a:t>
                      </a:r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0.05 %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Пікірування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розсади</a:t>
                      </a:r>
                      <a:r>
                        <a:rPr lang="ru-RU" sz="1200" dirty="0" smtClean="0"/>
                        <a:t>,</a:t>
                      </a:r>
                    </a:p>
                    <a:p>
                      <a:r>
                        <a:rPr lang="ru-RU" sz="1200" dirty="0" smtClean="0"/>
                        <a:t>полив </a:t>
                      </a:r>
                      <a:r>
                        <a:rPr lang="ru-RU" sz="1200" dirty="0" err="1" smtClean="0"/>
                        <a:t>після</a:t>
                      </a:r>
                      <a:r>
                        <a:rPr lang="ru-RU" sz="1200" dirty="0" smtClean="0"/>
                        <a:t> посадки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127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Сіра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цвіль</a:t>
                      </a:r>
                      <a:endParaRPr lang="ru-RU" sz="1200" dirty="0" smtClean="0"/>
                    </a:p>
                    <a:p>
                      <a:r>
                        <a:rPr lang="ru-RU" sz="1200" dirty="0" err="1" smtClean="0"/>
                        <a:t>Пероноспороз</a:t>
                      </a:r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/>
                        <a:t>0,25</a:t>
                      </a:r>
                      <a:r>
                        <a:rPr lang="uk-UA" sz="1200" baseline="0" dirty="0" smtClean="0"/>
                        <a:t> кг</a:t>
                      </a:r>
                      <a:r>
                        <a:rPr lang="en-US" sz="1200" baseline="0" dirty="0" smtClean="0"/>
                        <a:t>/</a:t>
                      </a:r>
                      <a:r>
                        <a:rPr lang="uk-UA" sz="1200" baseline="0" dirty="0" smtClean="0"/>
                        <a:t>га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Обприскування</a:t>
                      </a:r>
                      <a:r>
                        <a:rPr lang="ru-RU" sz="1200" dirty="0" smtClean="0"/>
                        <a:t> з початку </a:t>
                      </a:r>
                      <a:r>
                        <a:rPr lang="ru-RU" sz="1200" dirty="0" err="1" smtClean="0"/>
                        <a:t>сходів</a:t>
                      </a:r>
                      <a:r>
                        <a:rPr lang="ru-RU" sz="1200" dirty="0" smtClean="0"/>
                        <a:t>, </a:t>
                      </a:r>
                      <a:r>
                        <a:rPr lang="ru-RU" sz="1200" dirty="0" err="1" smtClean="0"/>
                        <a:t>повторити</a:t>
                      </a:r>
                      <a:endParaRPr lang="ru-RU" sz="1200" dirty="0" smtClean="0"/>
                    </a:p>
                    <a:p>
                      <a:r>
                        <a:rPr lang="ru-RU" sz="1200" dirty="0" err="1" smtClean="0"/>
                        <a:t>кожні</a:t>
                      </a:r>
                      <a:r>
                        <a:rPr lang="ru-RU" sz="1200" dirty="0" smtClean="0"/>
                        <a:t> 5-7 </a:t>
                      </a:r>
                      <a:r>
                        <a:rPr lang="ru-RU" sz="1200" dirty="0" err="1" smtClean="0"/>
                        <a:t>днів</a:t>
                      </a:r>
                      <a:r>
                        <a:rPr lang="ru-RU" sz="1200" dirty="0" smtClean="0"/>
                        <a:t> (</a:t>
                      </a:r>
                      <a:r>
                        <a:rPr lang="ru-RU" sz="1200" dirty="0" err="1" smtClean="0"/>
                        <a:t>дозування</a:t>
                      </a:r>
                      <a:r>
                        <a:rPr lang="ru-RU" sz="1200" dirty="0" smtClean="0"/>
                        <a:t> води 300 - 3 500 л/га)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099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Фруктові дерева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Хвороби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зберігання</a:t>
                      </a:r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0,25 кг/га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Обприскування</a:t>
                      </a:r>
                      <a:r>
                        <a:rPr lang="ru-RU" sz="1200" dirty="0" smtClean="0"/>
                        <a:t> з початку </a:t>
                      </a:r>
                      <a:r>
                        <a:rPr lang="ru-RU" sz="1200" dirty="0" err="1" smtClean="0"/>
                        <a:t>сходів</a:t>
                      </a:r>
                      <a:r>
                        <a:rPr lang="ru-RU" sz="1200" dirty="0" smtClean="0"/>
                        <a:t>, </a:t>
                      </a:r>
                      <a:r>
                        <a:rPr lang="ru-RU" sz="1200" dirty="0" err="1" smtClean="0"/>
                        <a:t>повторити</a:t>
                      </a:r>
                      <a:endParaRPr lang="ru-RU" sz="1200" dirty="0" smtClean="0"/>
                    </a:p>
                    <a:p>
                      <a:r>
                        <a:rPr lang="ru-RU" sz="1200" dirty="0" err="1" smtClean="0"/>
                        <a:t>кожні</a:t>
                      </a:r>
                      <a:r>
                        <a:rPr lang="ru-RU" sz="1200" dirty="0" smtClean="0"/>
                        <a:t> 5-7 </a:t>
                      </a:r>
                      <a:r>
                        <a:rPr lang="ru-RU" sz="1200" dirty="0" err="1" smtClean="0"/>
                        <a:t>днів</a:t>
                      </a:r>
                      <a:r>
                        <a:rPr lang="ru-RU" sz="1200" dirty="0" smtClean="0"/>
                        <a:t> (</a:t>
                      </a:r>
                      <a:r>
                        <a:rPr lang="ru-RU" sz="1200" dirty="0" err="1" smtClean="0"/>
                        <a:t>дозування</a:t>
                      </a:r>
                      <a:r>
                        <a:rPr lang="ru-RU" sz="1200" dirty="0" smtClean="0"/>
                        <a:t> води 300 - 3 500 л/га)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1887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921" y="6945563"/>
            <a:ext cx="2014898" cy="719606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31750" y="84258"/>
            <a:ext cx="7734300" cy="3723922"/>
            <a:chOff x="31750" y="84258"/>
            <a:chExt cx="7734300" cy="372392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/>
            <a:srcRect l="30833" t="26667" r="35416" b="44444"/>
            <a:stretch/>
          </p:blipFill>
          <p:spPr>
            <a:xfrm>
              <a:off x="31750" y="84258"/>
              <a:ext cx="7734300" cy="372392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98900" y="84258"/>
              <a:ext cx="2101850" cy="58566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157923" y="169342"/>
              <a:ext cx="171544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050" b="1" dirty="0" smtClean="0"/>
                <a:t>Обприскування кожних  7-10 днів</a:t>
              </a:r>
              <a:endParaRPr lang="en-US" sz="1050" b="1" dirty="0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400" y="169342"/>
              <a:ext cx="971550" cy="585667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8750" y="755009"/>
              <a:ext cx="996950" cy="52451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69340" y="873636"/>
              <a:ext cx="171544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050" b="1" dirty="0" smtClean="0"/>
                <a:t>Полив</a:t>
              </a:r>
              <a:endParaRPr lang="en-US" sz="105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46150" y="234110"/>
              <a:ext cx="88629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050" b="1" dirty="0" smtClean="0"/>
                <a:t>Обробка розсади</a:t>
              </a:r>
              <a:endParaRPr lang="en-US" sz="105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40511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727325"/>
            <a:ext cx="1676400" cy="12707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28750" y="1706031"/>
            <a:ext cx="6282018" cy="10212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1538568" y="1742935"/>
            <a:ext cx="6172200" cy="2255150"/>
            <a:chOff x="2075179" y="676442"/>
            <a:chExt cx="3609340" cy="2255150"/>
          </a:xfrm>
        </p:grpSpPr>
        <p:sp>
          <p:nvSpPr>
            <p:cNvPr id="3" name="object 2"/>
            <p:cNvSpPr txBox="1"/>
            <p:nvPr/>
          </p:nvSpPr>
          <p:spPr>
            <a:xfrm>
              <a:off x="2075179" y="676442"/>
              <a:ext cx="3609340" cy="389850"/>
            </a:xfrm>
            <a:prstGeom prst="rect">
              <a:avLst/>
            </a:prstGeom>
          </p:spPr>
          <p:txBody>
            <a:bodyPr vert="horz" wrap="square" lIns="0" tIns="254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200"/>
                </a:spcBef>
              </a:pPr>
              <a:r>
                <a:rPr lang="ru-RU" sz="1100" b="1" spc="50" dirty="0" smtClean="0">
                  <a:cs typeface="Segoe UI"/>
                </a:rPr>
                <a:t>  Захворювання</a:t>
              </a:r>
              <a:r>
                <a:rPr lang="ru-RU" sz="1100" spc="50" dirty="0" smtClean="0">
                  <a:cs typeface="Segoe UI"/>
                </a:rPr>
                <a:t>:</a:t>
              </a:r>
            </a:p>
            <a:p>
              <a:pPr marL="12700">
                <a:lnSpc>
                  <a:spcPct val="100000"/>
                </a:lnSpc>
                <a:spcBef>
                  <a:spcPts val="200"/>
                </a:spcBef>
              </a:pPr>
              <a:r>
                <a:rPr lang="ru-RU" sz="1100" spc="50" dirty="0" smtClean="0">
                  <a:cs typeface="Segoe UI"/>
                </a:rPr>
                <a:t>- </a:t>
              </a:r>
              <a:r>
                <a:rPr lang="ru-RU" sz="1100" spc="50" dirty="0">
                  <a:cs typeface="Segoe UI"/>
                </a:rPr>
                <a:t> </a:t>
              </a:r>
              <a:r>
                <a:rPr lang="ru-RU" sz="1100" spc="50" dirty="0" smtClean="0">
                  <a:cs typeface="Segoe UI"/>
                </a:rPr>
                <a:t> Пероноспороз (</a:t>
              </a:r>
              <a:r>
                <a:rPr lang="en-US" sz="1100" spc="50" dirty="0" err="1" smtClean="0">
                  <a:cs typeface="Segoe UI"/>
                </a:rPr>
                <a:t>Pseudoperonospora</a:t>
              </a:r>
              <a:r>
                <a:rPr lang="en-US" sz="1100" spc="50" dirty="0" smtClean="0">
                  <a:cs typeface="Segoe UI"/>
                </a:rPr>
                <a:t> </a:t>
              </a:r>
              <a:r>
                <a:rPr lang="en-US" sz="1100" spc="50" dirty="0" err="1" smtClean="0">
                  <a:cs typeface="Segoe UI"/>
                </a:rPr>
                <a:t>cubensis</a:t>
              </a:r>
              <a:r>
                <a:rPr lang="en-US" sz="1100" spc="50" dirty="0" smtClean="0">
                  <a:cs typeface="Segoe UI"/>
                </a:rPr>
                <a:t>)</a:t>
              </a:r>
              <a:endParaRPr sz="1100" dirty="0">
                <a:cs typeface="Segoe UI"/>
              </a:endParaRPr>
            </a:p>
          </p:txBody>
        </p:sp>
        <p:sp>
          <p:nvSpPr>
            <p:cNvPr id="4" name="object 3"/>
            <p:cNvSpPr txBox="1"/>
            <p:nvPr/>
          </p:nvSpPr>
          <p:spPr>
            <a:xfrm>
              <a:off x="2075179" y="1045178"/>
              <a:ext cx="3609340" cy="1886414"/>
            </a:xfrm>
            <a:prstGeom prst="rect">
              <a:avLst/>
            </a:prstGeom>
          </p:spPr>
          <p:txBody>
            <a:bodyPr vert="horz" wrap="square" lIns="0" tIns="24130" rIns="0" bIns="0" rtlCol="0">
              <a:spAutoFit/>
            </a:bodyPr>
            <a:lstStyle/>
            <a:p>
              <a:pPr indent="-222885">
                <a:buChar char="-"/>
                <a:tabLst>
                  <a:tab pos="234315" algn="l"/>
                  <a:tab pos="235585" algn="l"/>
                </a:tabLst>
              </a:pPr>
              <a:r>
                <a:rPr lang="ru-RU" sz="1100" spc="5" dirty="0" err="1" smtClean="0">
                  <a:cs typeface="Segoe UI"/>
                </a:rPr>
                <a:t>Фітофтороз</a:t>
              </a:r>
              <a:r>
                <a:rPr lang="ru-RU" sz="1100" spc="5" dirty="0" smtClean="0">
                  <a:cs typeface="Segoe UI"/>
                </a:rPr>
                <a:t> (</a:t>
              </a:r>
              <a:r>
                <a:rPr lang="en-US" sz="1100" spc="5" dirty="0" err="1" smtClean="0">
                  <a:cs typeface="Segoe UI"/>
                </a:rPr>
                <a:t>Phytophthora</a:t>
              </a:r>
              <a:r>
                <a:rPr lang="en-US" sz="1100" spc="5" dirty="0" smtClean="0">
                  <a:cs typeface="Segoe UI"/>
                </a:rPr>
                <a:t> </a:t>
              </a:r>
              <a:r>
                <a:rPr lang="en-US" sz="1100" spc="5" dirty="0" err="1" smtClean="0">
                  <a:cs typeface="Segoe UI"/>
                </a:rPr>
                <a:t>infestans</a:t>
              </a:r>
              <a:r>
                <a:rPr lang="en-US" sz="1100" spc="5" dirty="0" smtClean="0">
                  <a:cs typeface="Segoe UI"/>
                </a:rPr>
                <a:t>)</a:t>
              </a:r>
            </a:p>
            <a:p>
              <a:pPr indent="-222885">
                <a:buChar char="-"/>
                <a:tabLst>
                  <a:tab pos="234315" algn="l"/>
                  <a:tab pos="235585" algn="l"/>
                </a:tabLst>
              </a:pPr>
              <a:r>
                <a:rPr lang="ru-RU" sz="1100" spc="5" dirty="0" smtClean="0">
                  <a:cs typeface="Segoe UI"/>
                </a:rPr>
                <a:t>Комплекс </a:t>
              </a:r>
              <a:r>
                <a:rPr lang="ru-RU" sz="1100" spc="5" dirty="0" err="1" smtClean="0">
                  <a:cs typeface="Segoe UI"/>
                </a:rPr>
                <a:t>ґрунтових</a:t>
              </a:r>
              <a:r>
                <a:rPr lang="ru-RU" sz="1100" spc="5" dirty="0" smtClean="0">
                  <a:cs typeface="Segoe UI"/>
                </a:rPr>
                <a:t> </a:t>
              </a:r>
              <a:r>
                <a:rPr lang="ru-RU" sz="1100" spc="5" dirty="0" err="1" smtClean="0">
                  <a:cs typeface="Segoe UI"/>
                </a:rPr>
                <a:t>грибкових</a:t>
              </a:r>
              <a:r>
                <a:rPr lang="ru-RU" sz="1100" spc="5" dirty="0" smtClean="0">
                  <a:cs typeface="Segoe UI"/>
                </a:rPr>
                <a:t> </a:t>
              </a:r>
              <a:r>
                <a:rPr lang="ru-RU" sz="1100" spc="5" dirty="0" err="1" smtClean="0">
                  <a:cs typeface="Segoe UI"/>
                </a:rPr>
                <a:t>захворювань</a:t>
              </a:r>
              <a:r>
                <a:rPr lang="ru-RU" sz="1100" spc="5" dirty="0" smtClean="0">
                  <a:cs typeface="Segoe UI"/>
                </a:rPr>
                <a:t>, </a:t>
              </a:r>
              <a:r>
                <a:rPr lang="ru-RU" sz="1100" spc="5" dirty="0" err="1" smtClean="0">
                  <a:cs typeface="Segoe UI"/>
                </a:rPr>
                <a:t>що</a:t>
              </a:r>
              <a:r>
                <a:rPr lang="ru-RU" sz="1100" spc="5" dirty="0" smtClean="0">
                  <a:cs typeface="Segoe UI"/>
                </a:rPr>
                <a:t> </a:t>
              </a:r>
              <a:r>
                <a:rPr lang="ru-RU" sz="1100" spc="5" dirty="0" err="1" smtClean="0">
                  <a:cs typeface="Segoe UI"/>
                </a:rPr>
                <a:t>вражають</a:t>
              </a:r>
              <a:r>
                <a:rPr lang="ru-RU" sz="1100" spc="5" dirty="0" smtClean="0">
                  <a:cs typeface="Segoe UI"/>
                </a:rPr>
                <a:t> </a:t>
              </a:r>
              <a:r>
                <a:rPr lang="ru-RU" sz="1100" spc="5" dirty="0" err="1" smtClean="0">
                  <a:cs typeface="Segoe UI"/>
                </a:rPr>
                <a:t>коріння</a:t>
              </a:r>
              <a:r>
                <a:rPr lang="ru-RU" sz="1100" spc="5" dirty="0" smtClean="0">
                  <a:cs typeface="Segoe UI"/>
                </a:rPr>
                <a:t> та </a:t>
              </a:r>
              <a:r>
                <a:rPr lang="ru-RU" sz="1100" spc="5" dirty="0" err="1" smtClean="0">
                  <a:cs typeface="Segoe UI"/>
                </a:rPr>
                <a:t>основи</a:t>
              </a:r>
              <a:r>
                <a:rPr lang="ru-RU" sz="1100" spc="5" dirty="0" smtClean="0">
                  <a:cs typeface="Segoe UI"/>
                </a:rPr>
                <a:t> </a:t>
              </a:r>
              <a:r>
                <a:rPr lang="ru-RU" sz="1100" spc="5" dirty="0" err="1" smtClean="0">
                  <a:cs typeface="Segoe UI"/>
                </a:rPr>
                <a:t>коренів</a:t>
              </a:r>
              <a:r>
                <a:rPr lang="ru-RU" sz="1100" spc="5" dirty="0" smtClean="0">
                  <a:cs typeface="Segoe UI"/>
                </a:rPr>
                <a:t>, </a:t>
              </a:r>
              <a:r>
                <a:rPr lang="ru-RU" sz="1100" spc="5" dirty="0" err="1" smtClean="0">
                  <a:cs typeface="Segoe UI"/>
                </a:rPr>
                <a:t>наприклад</a:t>
              </a:r>
              <a:r>
                <a:rPr lang="ru-RU" sz="1100" spc="5" dirty="0" smtClean="0">
                  <a:cs typeface="Segoe UI"/>
                </a:rPr>
                <a:t>:</a:t>
              </a:r>
            </a:p>
            <a:p>
              <a:pPr indent="-222885">
                <a:buChar char="-"/>
                <a:tabLst>
                  <a:tab pos="234315" algn="l"/>
                  <a:tab pos="235585" algn="l"/>
                </a:tabLst>
              </a:pPr>
              <a:r>
                <a:rPr lang="en-US" sz="1100" spc="5" dirty="0" smtClean="0">
                  <a:cs typeface="Segoe UI"/>
                </a:rPr>
                <a:t>Pythium spp.</a:t>
              </a:r>
            </a:p>
            <a:p>
              <a:pPr indent="-222885">
                <a:buChar char="-"/>
                <a:tabLst>
                  <a:tab pos="234315" algn="l"/>
                  <a:tab pos="235585" algn="l"/>
                </a:tabLst>
              </a:pPr>
              <a:r>
                <a:rPr lang="en-US" sz="1100" spc="5" dirty="0" err="1" smtClean="0">
                  <a:cs typeface="Segoe UI"/>
                </a:rPr>
                <a:t>Fusarium</a:t>
              </a:r>
              <a:r>
                <a:rPr lang="en-US" sz="1100" spc="5" dirty="0" smtClean="0">
                  <a:cs typeface="Segoe UI"/>
                </a:rPr>
                <a:t> spp. </a:t>
              </a:r>
            </a:p>
            <a:p>
              <a:pPr indent="-222885">
                <a:buChar char="-"/>
                <a:tabLst>
                  <a:tab pos="234315" algn="l"/>
                  <a:tab pos="235585" algn="l"/>
                </a:tabLst>
              </a:pPr>
              <a:r>
                <a:rPr lang="en-US" sz="1100" spc="5" dirty="0" smtClean="0">
                  <a:cs typeface="Segoe UI"/>
                </a:rPr>
                <a:t>Botrytis </a:t>
              </a:r>
              <a:r>
                <a:rPr lang="en-US" sz="1100" spc="5" dirty="0" err="1" smtClean="0">
                  <a:cs typeface="Segoe UI"/>
                </a:rPr>
                <a:t>cinerea</a:t>
              </a:r>
              <a:r>
                <a:rPr lang="en-US" sz="1100" spc="5" dirty="0" smtClean="0">
                  <a:cs typeface="Segoe UI"/>
                </a:rPr>
                <a:t> </a:t>
              </a:r>
            </a:p>
            <a:p>
              <a:pPr indent="-222885">
                <a:buChar char="-"/>
                <a:tabLst>
                  <a:tab pos="234315" algn="l"/>
                  <a:tab pos="235585" algn="l"/>
                </a:tabLst>
              </a:pPr>
              <a:r>
                <a:rPr lang="en-US" sz="1100" spc="5" dirty="0" err="1" smtClean="0">
                  <a:cs typeface="Segoe UI"/>
                </a:rPr>
                <a:t>Sclerotinia</a:t>
              </a:r>
              <a:r>
                <a:rPr lang="en-US" sz="1100" spc="5" dirty="0" smtClean="0">
                  <a:cs typeface="Segoe UI"/>
                </a:rPr>
                <a:t> spp.</a:t>
              </a:r>
            </a:p>
            <a:p>
              <a:pPr indent="-222885">
                <a:buFontTx/>
                <a:buChar char="-"/>
                <a:tabLst>
                  <a:tab pos="234315" algn="l"/>
                  <a:tab pos="235585" algn="l"/>
                </a:tabLst>
              </a:pPr>
              <a:r>
                <a:rPr lang="en-US" sz="1100" spc="15" dirty="0" smtClean="0">
                  <a:cs typeface="Segoe UI"/>
                </a:rPr>
                <a:t>Rhizoctonia spp. </a:t>
              </a:r>
            </a:p>
            <a:p>
              <a:pPr indent="-222885">
                <a:buFontTx/>
                <a:buChar char="-"/>
                <a:tabLst>
                  <a:tab pos="234315" algn="l"/>
                  <a:tab pos="235585" algn="l"/>
                </a:tabLst>
              </a:pPr>
              <a:r>
                <a:rPr lang="en-US" sz="1100" spc="15" dirty="0" err="1" smtClean="0">
                  <a:cs typeface="Segoe UI"/>
                </a:rPr>
                <a:t>Verticillium</a:t>
              </a:r>
              <a:r>
                <a:rPr lang="en-US" sz="1100" spc="15" dirty="0" smtClean="0">
                  <a:cs typeface="Segoe UI"/>
                </a:rPr>
                <a:t> spp. </a:t>
              </a:r>
            </a:p>
            <a:p>
              <a:pPr indent="-222885">
                <a:buFontTx/>
                <a:buChar char="-"/>
                <a:tabLst>
                  <a:tab pos="234315" algn="l"/>
                  <a:tab pos="235585" algn="l"/>
                </a:tabLst>
              </a:pPr>
              <a:r>
                <a:rPr lang="en-US" sz="1100" spc="15" dirty="0" err="1" smtClean="0">
                  <a:cs typeface="Segoe UI"/>
                </a:rPr>
                <a:t>Alternaria</a:t>
              </a:r>
              <a:r>
                <a:rPr lang="en-US" sz="1100" spc="15" dirty="0" smtClean="0">
                  <a:cs typeface="Segoe UI"/>
                </a:rPr>
                <a:t>   spp.</a:t>
              </a:r>
              <a:endParaRPr lang="en-US" sz="1100" dirty="0" smtClean="0">
                <a:cs typeface="Segoe UI"/>
              </a:endParaRPr>
            </a:p>
            <a:p>
              <a:pPr indent="-222885">
                <a:buChar char="-"/>
                <a:tabLst>
                  <a:tab pos="234315" algn="l"/>
                  <a:tab pos="235585" algn="l"/>
                </a:tabLst>
              </a:pPr>
              <a:endParaRPr sz="1100" dirty="0">
                <a:cs typeface="Segoe UI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171950" y="2870510"/>
            <a:ext cx="3319405" cy="1343958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R="8255" algn="r">
              <a:lnSpc>
                <a:spcPct val="100000"/>
              </a:lnSpc>
              <a:spcBef>
                <a:spcPts val="340"/>
              </a:spcBef>
            </a:pP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Інтервал перед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збором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врожаю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не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потрібен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,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можливе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споживання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овочів</a:t>
            </a:r>
            <a:endParaRPr lang="ru-RU" sz="1100" b="1" dirty="0" smtClean="0">
              <a:solidFill>
                <a:srgbClr val="007A37"/>
              </a:solidFill>
              <a:cs typeface="Segoe UI"/>
            </a:endParaRPr>
          </a:p>
          <a:p>
            <a:pPr marR="8255" algn="r">
              <a:lnSpc>
                <a:spcPct val="100000"/>
              </a:lnSpc>
              <a:spcBef>
                <a:spcPts val="340"/>
              </a:spcBef>
            </a:pP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Відразу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після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внесення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продукту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Відсутність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хімічних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залишків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в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овочах</a:t>
            </a:r>
            <a:endParaRPr lang="ru-RU" sz="1100" b="1" dirty="0" smtClean="0">
              <a:solidFill>
                <a:srgbClr val="007A37"/>
              </a:solidFill>
              <a:cs typeface="Segoe UI"/>
            </a:endParaRPr>
          </a:p>
          <a:p>
            <a:pPr marR="8255" algn="r">
              <a:lnSpc>
                <a:spcPct val="100000"/>
              </a:lnSpc>
              <a:spcBef>
                <a:spcPts val="340"/>
              </a:spcBef>
            </a:pP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Продукт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підходить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для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використання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в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комплексній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боротьбі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зі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шкідниками</a:t>
            </a:r>
            <a:endParaRPr lang="ru-RU" sz="1100" b="1" dirty="0" smtClean="0">
              <a:solidFill>
                <a:srgbClr val="007A37"/>
              </a:solidFill>
              <a:cs typeface="Segoe UI"/>
            </a:endParaRPr>
          </a:p>
          <a:p>
            <a:pPr marR="8255" algn="r">
              <a:lnSpc>
                <a:spcPct val="100000"/>
              </a:lnSpc>
              <a:spcBef>
                <a:spcPts val="340"/>
              </a:spcBef>
            </a:pP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Кількість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заявок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необмежена</a:t>
            </a:r>
            <a:endParaRPr sz="1100" b="1" dirty="0">
              <a:solidFill>
                <a:srgbClr val="007A37"/>
              </a:solidFill>
              <a:cs typeface="Segoe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28750" y="4400252"/>
            <a:ext cx="6048935" cy="32111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smtClean="0">
                <a:latin typeface="+mj-lt"/>
                <a:cs typeface="Segoe UI"/>
              </a:rPr>
              <a:t>Обробка </a:t>
            </a:r>
            <a:r>
              <a:rPr lang="ru-RU" sz="1100" b="1" spc="30" dirty="0" err="1" smtClean="0">
                <a:latin typeface="+mj-lt"/>
                <a:cs typeface="Segoe UI"/>
              </a:rPr>
              <a:t>насіння</a:t>
            </a:r>
            <a:r>
              <a:rPr lang="ru-RU" sz="1100" spc="30" dirty="0" smtClean="0">
                <a:latin typeface="+mj-lt"/>
                <a:cs typeface="Segoe UI"/>
              </a:rPr>
              <a:t>: </a:t>
            </a:r>
            <a:r>
              <a:rPr lang="ru-RU" sz="1100" spc="30" dirty="0" err="1" smtClean="0">
                <a:latin typeface="+mj-lt"/>
                <a:cs typeface="Segoe UI"/>
              </a:rPr>
              <a:t>насіння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обробляють</a:t>
            </a:r>
            <a:r>
              <a:rPr lang="ru-RU" sz="1100" spc="30" dirty="0" smtClean="0">
                <a:latin typeface="+mj-lt"/>
                <a:cs typeface="Segoe UI"/>
              </a:rPr>
              <a:t> шляхом </a:t>
            </a:r>
            <a:r>
              <a:rPr lang="ru-RU" sz="1100" spc="30" dirty="0" err="1" smtClean="0">
                <a:latin typeface="+mj-lt"/>
                <a:cs typeface="Segoe UI"/>
              </a:rPr>
              <a:t>змішування</a:t>
            </a:r>
            <a:r>
              <a:rPr lang="ru-RU" sz="1100" spc="30" dirty="0" smtClean="0">
                <a:latin typeface="+mj-lt"/>
                <a:cs typeface="Segoe UI"/>
              </a:rPr>
              <a:t> з продуктом.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latin typeface="+mj-lt"/>
                <a:cs typeface="Segoe UI"/>
              </a:rPr>
              <a:t>Дозування</a:t>
            </a:r>
            <a:r>
              <a:rPr lang="ru-RU" sz="1100" spc="30" dirty="0" smtClean="0">
                <a:latin typeface="+mj-lt"/>
                <a:cs typeface="Segoe UI"/>
              </a:rPr>
              <a:t>: 5 г/кг </a:t>
            </a:r>
            <a:r>
              <a:rPr lang="ru-RU" sz="1100" spc="30" dirty="0" err="1" smtClean="0">
                <a:latin typeface="+mj-lt"/>
                <a:cs typeface="Segoe UI"/>
              </a:rPr>
              <a:t>насіння</a:t>
            </a:r>
            <a:endParaRPr lang="ru-RU" sz="1100" spc="30" dirty="0" smtClean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latin typeface="+mj-lt"/>
                <a:cs typeface="Segoe UI"/>
              </a:rPr>
              <a:t>Призначення</a:t>
            </a:r>
            <a:r>
              <a:rPr lang="ru-RU" sz="1100" spc="30" dirty="0" smtClean="0">
                <a:latin typeface="+mj-lt"/>
                <a:cs typeface="Segoe UI"/>
              </a:rPr>
              <a:t>: </a:t>
            </a:r>
            <a:r>
              <a:rPr lang="ru-RU" sz="1100" spc="30" dirty="0" err="1" smtClean="0">
                <a:latin typeface="+mj-lt"/>
                <a:cs typeface="Segoe UI"/>
              </a:rPr>
              <a:t>Захист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від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грунтових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фітопатогенних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грибів</a:t>
            </a:r>
            <a:r>
              <a:rPr lang="ru-RU" sz="1100" spc="30" dirty="0" smtClean="0">
                <a:latin typeface="+mj-lt"/>
                <a:cs typeface="Segoe UI"/>
              </a:rPr>
              <a:t>, </a:t>
            </a:r>
            <a:r>
              <a:rPr lang="ru-RU" sz="1100" spc="30" dirty="0" err="1" smtClean="0">
                <a:latin typeface="+mj-lt"/>
                <a:cs typeface="Segoe UI"/>
              </a:rPr>
              <a:t>що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вражають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рослини</a:t>
            </a:r>
            <a:r>
              <a:rPr lang="ru-RU" sz="1100" spc="30" dirty="0" smtClean="0">
                <a:latin typeface="+mj-lt"/>
                <a:cs typeface="Segoe UI"/>
              </a:rPr>
              <a:t> на початку </a:t>
            </a:r>
            <a:r>
              <a:rPr lang="ru-RU" sz="1100" spc="30" dirty="0" err="1" smtClean="0">
                <a:latin typeface="+mj-lt"/>
                <a:cs typeface="Segoe UI"/>
              </a:rPr>
              <a:t>вегетації</a:t>
            </a:r>
            <a:endParaRPr lang="ru-RU" sz="1100" spc="30" dirty="0" smtClean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smtClean="0">
                <a:latin typeface="+mj-lt"/>
                <a:cs typeface="Segoe UI"/>
              </a:rPr>
              <a:t>Обробка </a:t>
            </a:r>
            <a:r>
              <a:rPr lang="ru-RU" sz="1100" b="1" spc="30" dirty="0" err="1" smtClean="0">
                <a:latin typeface="+mj-lt"/>
                <a:cs typeface="Segoe UI"/>
              </a:rPr>
              <a:t>пророслих</a:t>
            </a:r>
            <a:r>
              <a:rPr lang="ru-RU" sz="1100" b="1" spc="30" dirty="0" smtClean="0">
                <a:latin typeface="+mj-lt"/>
                <a:cs typeface="Segoe UI"/>
              </a:rPr>
              <a:t> </a:t>
            </a:r>
            <a:r>
              <a:rPr lang="ru-RU" sz="1100" b="1" spc="30" dirty="0" err="1" smtClean="0">
                <a:latin typeface="+mj-lt"/>
                <a:cs typeface="Segoe UI"/>
              </a:rPr>
              <a:t>рослин</a:t>
            </a:r>
            <a:r>
              <a:rPr lang="ru-RU" sz="1100" spc="30" dirty="0" smtClean="0">
                <a:latin typeface="+mj-lt"/>
                <a:cs typeface="Segoe UI"/>
              </a:rPr>
              <a:t>: полив 0,05% </a:t>
            </a:r>
            <a:r>
              <a:rPr lang="ru-RU" sz="1100" spc="30" dirty="0" err="1" smtClean="0">
                <a:latin typeface="+mj-lt"/>
                <a:cs typeface="Segoe UI"/>
              </a:rPr>
              <a:t>суспензією</a:t>
            </a:r>
            <a:r>
              <a:rPr lang="ru-RU" sz="1100" spc="30" dirty="0" smtClean="0">
                <a:latin typeface="+mj-lt"/>
                <a:cs typeface="Segoe UI"/>
              </a:rPr>
              <a:t> препарату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latin typeface="+mj-lt"/>
                <a:cs typeface="Segoe UI"/>
              </a:rPr>
              <a:t>Дозування</a:t>
            </a:r>
            <a:r>
              <a:rPr lang="ru-RU" sz="1100" spc="30" dirty="0" smtClean="0">
                <a:latin typeface="+mj-lt"/>
                <a:cs typeface="Segoe UI"/>
              </a:rPr>
              <a:t>: 0,05% </a:t>
            </a:r>
            <a:r>
              <a:rPr lang="ru-RU" sz="1100" spc="30" dirty="0" err="1" smtClean="0">
                <a:latin typeface="+mj-lt"/>
                <a:cs typeface="Segoe UI"/>
              </a:rPr>
              <a:t>суспензія</a:t>
            </a:r>
            <a:r>
              <a:rPr lang="ru-RU" sz="1100" spc="30" dirty="0" smtClean="0">
                <a:latin typeface="+mj-lt"/>
                <a:cs typeface="Segoe UI"/>
              </a:rPr>
              <a:t> продукту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latin typeface="+mj-lt"/>
                <a:cs typeface="Segoe UI"/>
              </a:rPr>
              <a:t>Призначення</a:t>
            </a:r>
            <a:r>
              <a:rPr lang="ru-RU" sz="1100" spc="30" dirty="0" smtClean="0">
                <a:latin typeface="+mj-lt"/>
                <a:cs typeface="Segoe UI"/>
              </a:rPr>
              <a:t>: </a:t>
            </a:r>
            <a:r>
              <a:rPr lang="ru-RU" sz="1100" spc="30" dirty="0" err="1" smtClean="0">
                <a:latin typeface="+mj-lt"/>
                <a:cs typeface="Segoe UI"/>
              </a:rPr>
              <a:t>захист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від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ґрунтових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фітопатогенів</a:t>
            </a:r>
            <a:r>
              <a:rPr lang="ru-RU" sz="1100" spc="30" dirty="0" smtClean="0">
                <a:latin typeface="+mj-lt"/>
                <a:cs typeface="Segoe UI"/>
              </a:rPr>
              <a:t> і початкова </a:t>
            </a:r>
            <a:r>
              <a:rPr lang="ru-RU" sz="1100" spc="30" dirty="0" err="1" smtClean="0">
                <a:latin typeface="+mj-lt"/>
                <a:cs typeface="Segoe UI"/>
              </a:rPr>
              <a:t>підтримка</a:t>
            </a:r>
            <a:r>
              <a:rPr lang="ru-RU" sz="1100" spc="30" dirty="0" smtClean="0">
                <a:latin typeface="+mj-lt"/>
                <a:cs typeface="Segoe UI"/>
              </a:rPr>
              <a:t> росту </a:t>
            </a:r>
            <a:r>
              <a:rPr lang="ru-RU" sz="1100" spc="30" dirty="0" err="1" smtClean="0">
                <a:latin typeface="+mj-lt"/>
                <a:cs typeface="Segoe UI"/>
              </a:rPr>
              <a:t>молодих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рослин</a:t>
            </a:r>
            <a:endParaRPr lang="ru-RU" sz="1100" spc="30" dirty="0" smtClean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smtClean="0">
                <a:latin typeface="+mj-lt"/>
                <a:cs typeface="Segoe UI"/>
              </a:rPr>
              <a:t>Обробка </a:t>
            </a:r>
            <a:r>
              <a:rPr lang="ru-RU" sz="1100" b="1" spc="30" dirty="0" err="1" smtClean="0">
                <a:latin typeface="+mj-lt"/>
                <a:cs typeface="Segoe UI"/>
              </a:rPr>
              <a:t>розсади</a:t>
            </a:r>
            <a:r>
              <a:rPr lang="ru-RU" sz="1100" b="1" spc="30" dirty="0" smtClean="0">
                <a:latin typeface="+mj-lt"/>
                <a:cs typeface="Segoe UI"/>
              </a:rPr>
              <a:t> перед </a:t>
            </a:r>
            <a:r>
              <a:rPr lang="ru-RU" sz="1100" b="1" spc="30" dirty="0" err="1" smtClean="0">
                <a:latin typeface="+mj-lt"/>
                <a:cs typeface="Segoe UI"/>
              </a:rPr>
              <a:t>посадкою</a:t>
            </a:r>
            <a:r>
              <a:rPr lang="ru-RU" sz="1100" spc="30" dirty="0" smtClean="0">
                <a:latin typeface="+mj-lt"/>
                <a:cs typeface="Segoe UI"/>
              </a:rPr>
              <a:t>: </a:t>
            </a:r>
            <a:r>
              <a:rPr lang="ru-RU" sz="1100" spc="30" dirty="0" err="1" smtClean="0">
                <a:latin typeface="+mj-lt"/>
                <a:cs typeface="Segoe UI"/>
              </a:rPr>
              <a:t>занурення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кореневої</a:t>
            </a:r>
            <a:r>
              <a:rPr lang="ru-RU" sz="1100" spc="30" dirty="0" smtClean="0">
                <a:latin typeface="+mj-lt"/>
                <a:cs typeface="Segoe UI"/>
              </a:rPr>
              <a:t> кульки </a:t>
            </a:r>
            <a:r>
              <a:rPr lang="ru-RU" sz="1100" spc="30" dirty="0" err="1" smtClean="0">
                <a:latin typeface="+mj-lt"/>
                <a:cs typeface="Segoe UI"/>
              </a:rPr>
              <a:t>розсади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безпосередньо</a:t>
            </a:r>
            <a:r>
              <a:rPr lang="ru-RU" sz="1100" spc="30" dirty="0" smtClean="0">
                <a:latin typeface="+mj-lt"/>
                <a:cs typeface="Segoe UI"/>
              </a:rPr>
              <a:t> перед </a:t>
            </a:r>
            <a:r>
              <a:rPr lang="ru-RU" sz="1100" spc="30" dirty="0" err="1" smtClean="0">
                <a:latin typeface="+mj-lt"/>
                <a:cs typeface="Segoe UI"/>
              </a:rPr>
              <a:t>посадкою</a:t>
            </a:r>
            <a:r>
              <a:rPr lang="ru-RU" sz="1100" spc="30" dirty="0" smtClean="0">
                <a:latin typeface="+mj-lt"/>
                <a:cs typeface="Segoe UI"/>
              </a:rPr>
              <a:t> (як альтернатива лотки для </a:t>
            </a:r>
            <a:r>
              <a:rPr lang="ru-RU" sz="1100" spc="30" dirty="0" err="1" smtClean="0">
                <a:latin typeface="+mj-lt"/>
                <a:cs typeface="Segoe UI"/>
              </a:rPr>
              <a:t>розсади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можна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занурити</a:t>
            </a:r>
            <a:r>
              <a:rPr lang="ru-RU" sz="1100" spc="30" dirty="0" smtClean="0">
                <a:latin typeface="+mj-lt"/>
                <a:cs typeface="Segoe UI"/>
              </a:rPr>
              <a:t> в 0,05% </a:t>
            </a:r>
            <a:r>
              <a:rPr lang="ru-RU" sz="1100" spc="30" dirty="0" err="1" smtClean="0">
                <a:latin typeface="+mj-lt"/>
                <a:cs typeface="Segoe UI"/>
              </a:rPr>
              <a:t>суспензію</a:t>
            </a:r>
            <a:r>
              <a:rPr lang="ru-RU" sz="1100" spc="30" dirty="0" smtClean="0">
                <a:latin typeface="+mj-lt"/>
                <a:cs typeface="Segoe UI"/>
              </a:rPr>
              <a:t>)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latin typeface="+mj-lt"/>
                <a:cs typeface="Segoe UI"/>
              </a:rPr>
              <a:t>Дозування</a:t>
            </a:r>
            <a:r>
              <a:rPr lang="ru-RU" sz="1100" spc="30" dirty="0" smtClean="0">
                <a:latin typeface="+mj-lt"/>
                <a:cs typeface="Segoe UI"/>
              </a:rPr>
              <a:t>: 0,05% </a:t>
            </a:r>
            <a:r>
              <a:rPr lang="ru-RU" sz="1100" spc="30" dirty="0" err="1" smtClean="0">
                <a:latin typeface="+mj-lt"/>
                <a:cs typeface="Segoe UI"/>
              </a:rPr>
              <a:t>суспензія</a:t>
            </a:r>
            <a:r>
              <a:rPr lang="ru-RU" sz="1100" spc="30" dirty="0" smtClean="0">
                <a:latin typeface="+mj-lt"/>
                <a:cs typeface="Segoe UI"/>
              </a:rPr>
              <a:t> препарату 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latin typeface="+mj-lt"/>
                <a:cs typeface="Segoe UI"/>
              </a:rPr>
              <a:t>Призначення</a:t>
            </a:r>
            <a:r>
              <a:rPr lang="ru-RU" sz="1100" spc="30" dirty="0" smtClean="0">
                <a:latin typeface="+mj-lt"/>
                <a:cs typeface="Segoe UI"/>
              </a:rPr>
              <a:t>: </a:t>
            </a:r>
            <a:r>
              <a:rPr lang="ru-RU" sz="1100" spc="30" dirty="0" err="1" smtClean="0">
                <a:latin typeface="+mj-lt"/>
                <a:cs typeface="Segoe UI"/>
              </a:rPr>
              <a:t>Захист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від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кореневих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гнилей</a:t>
            </a:r>
            <a:endParaRPr lang="ru-RU" sz="1100" spc="30" dirty="0" smtClean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latin typeface="+mj-lt"/>
                <a:cs typeface="Segoe UI"/>
              </a:rPr>
              <a:t>Застосування</a:t>
            </a:r>
            <a:r>
              <a:rPr lang="ru-RU" sz="1100" b="1" spc="30" dirty="0" smtClean="0">
                <a:latin typeface="+mj-lt"/>
                <a:cs typeface="Segoe UI"/>
              </a:rPr>
              <a:t> </a:t>
            </a:r>
            <a:r>
              <a:rPr lang="ru-RU" sz="1100" b="1" spc="30" dirty="0" err="1" smtClean="0">
                <a:latin typeface="+mj-lt"/>
                <a:cs typeface="Segoe UI"/>
              </a:rPr>
              <a:t>під</a:t>
            </a:r>
            <a:r>
              <a:rPr lang="ru-RU" sz="1100" b="1" spc="30" dirty="0" smtClean="0">
                <a:latin typeface="+mj-lt"/>
                <a:cs typeface="Segoe UI"/>
              </a:rPr>
              <a:t> час </a:t>
            </a:r>
            <a:r>
              <a:rPr lang="ru-RU" sz="1100" b="1" spc="30" dirty="0" err="1" smtClean="0">
                <a:latin typeface="+mj-lt"/>
                <a:cs typeface="Segoe UI"/>
              </a:rPr>
              <a:t>вегетації</a:t>
            </a:r>
            <a:r>
              <a:rPr lang="ru-RU" sz="1100" spc="30" dirty="0" smtClean="0">
                <a:latin typeface="+mj-lt"/>
                <a:cs typeface="Segoe UI"/>
              </a:rPr>
              <a:t>: </a:t>
            </a:r>
            <a:r>
              <a:rPr lang="ru-RU" sz="1100" spc="30" dirty="0" err="1" smtClean="0">
                <a:latin typeface="+mj-lt"/>
                <a:cs typeface="Segoe UI"/>
              </a:rPr>
              <a:t>обприскування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або</a:t>
            </a:r>
            <a:r>
              <a:rPr lang="ru-RU" sz="1100" spc="30" dirty="0" smtClean="0">
                <a:latin typeface="+mj-lt"/>
                <a:cs typeface="Segoe UI"/>
              </a:rPr>
              <a:t> полив - </a:t>
            </a:r>
            <a:r>
              <a:rPr lang="ru-RU" sz="1100" spc="30" dirty="0" err="1" smtClean="0">
                <a:latin typeface="+mj-lt"/>
                <a:cs typeface="Segoe UI"/>
              </a:rPr>
              <a:t>загальна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кількість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застосувань</a:t>
            </a:r>
            <a:r>
              <a:rPr lang="ru-RU" sz="1100" spc="30" dirty="0" smtClean="0">
                <a:latin typeface="+mj-lt"/>
                <a:cs typeface="Segoe UI"/>
              </a:rPr>
              <a:t> не </a:t>
            </a:r>
            <a:r>
              <a:rPr lang="ru-RU" sz="1100" spc="30" dirty="0" err="1" smtClean="0">
                <a:latin typeface="+mj-lt"/>
                <a:cs typeface="Segoe UI"/>
              </a:rPr>
              <a:t>обмежується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безпекою</a:t>
            </a:r>
            <a:r>
              <a:rPr lang="ru-RU" sz="1100" spc="30" dirty="0" smtClean="0">
                <a:latin typeface="+mj-lt"/>
                <a:cs typeface="Segoe UI"/>
              </a:rPr>
              <a:t> людей </a:t>
            </a:r>
            <a:r>
              <a:rPr lang="ru-RU" sz="1100" spc="30" dirty="0" err="1" smtClean="0">
                <a:latin typeface="+mj-lt"/>
                <a:cs typeface="Segoe UI"/>
              </a:rPr>
              <a:t>або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екологічними</a:t>
            </a:r>
            <a:r>
              <a:rPr lang="ru-RU" sz="1100" spc="30" dirty="0" smtClean="0">
                <a:latin typeface="+mj-lt"/>
                <a:cs typeface="Segoe UI"/>
              </a:rPr>
              <a:t> факторами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latin typeface="+mj-lt"/>
                <a:cs typeface="Segoe UI"/>
              </a:rPr>
              <a:t>Дозування</a:t>
            </a:r>
            <a:r>
              <a:rPr lang="ru-RU" sz="1100" spc="30" dirty="0" smtClean="0">
                <a:latin typeface="+mj-lt"/>
                <a:cs typeface="Segoe UI"/>
              </a:rPr>
              <a:t>: 0,1-0,2 кг/га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latin typeface="+mj-lt"/>
                <a:cs typeface="Segoe UI"/>
              </a:rPr>
              <a:t>Етап</a:t>
            </a:r>
            <a:r>
              <a:rPr lang="ru-RU" sz="1100" spc="30" dirty="0" smtClean="0">
                <a:latin typeface="+mj-lt"/>
                <a:cs typeface="Segoe UI"/>
              </a:rPr>
              <a:t>: </a:t>
            </a:r>
            <a:r>
              <a:rPr lang="ru-RU" sz="1100" spc="30" dirty="0" err="1" smtClean="0">
                <a:latin typeface="+mj-lt"/>
                <a:cs typeface="Segoe UI"/>
              </a:rPr>
              <a:t>Після</a:t>
            </a:r>
            <a:r>
              <a:rPr lang="ru-RU" sz="1100" spc="30" dirty="0" smtClean="0">
                <a:latin typeface="+mj-lt"/>
                <a:cs typeface="Segoe UI"/>
              </a:rPr>
              <a:t> посадки </a:t>
            </a:r>
            <a:r>
              <a:rPr lang="ru-RU" sz="1100" spc="30" dirty="0" err="1" smtClean="0">
                <a:latin typeface="+mj-lt"/>
                <a:cs typeface="Segoe UI"/>
              </a:rPr>
              <a:t>кожні</a:t>
            </a:r>
            <a:r>
              <a:rPr lang="ru-RU" sz="1100" spc="30" dirty="0" smtClean="0">
                <a:latin typeface="+mj-lt"/>
                <a:cs typeface="Segoe UI"/>
              </a:rPr>
              <a:t> 7-14 </a:t>
            </a:r>
            <a:r>
              <a:rPr lang="ru-RU" sz="1100" spc="30" dirty="0" err="1" smtClean="0">
                <a:latin typeface="+mj-lt"/>
                <a:cs typeface="Segoe UI"/>
              </a:rPr>
              <a:t>днів</a:t>
            </a:r>
            <a:endParaRPr lang="ru-RU" sz="1100" spc="30" dirty="0" smtClean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latin typeface="+mj-lt"/>
                <a:cs typeface="Segoe UI"/>
              </a:rPr>
              <a:t>Призначення</a:t>
            </a:r>
            <a:r>
              <a:rPr lang="ru-RU" sz="1100" spc="30" dirty="0" smtClean="0">
                <a:latin typeface="+mj-lt"/>
                <a:cs typeface="Segoe UI"/>
              </a:rPr>
              <a:t>: </a:t>
            </a:r>
            <a:r>
              <a:rPr lang="ru-RU" sz="1100" spc="30" dirty="0" err="1" smtClean="0">
                <a:latin typeface="+mj-lt"/>
                <a:cs typeface="Segoe UI"/>
              </a:rPr>
              <a:t>Профілактика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затримки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пероноспорозу</a:t>
            </a:r>
            <a:r>
              <a:rPr lang="ru-RU" sz="1100" spc="30" dirty="0" smtClean="0">
                <a:latin typeface="+mj-lt"/>
                <a:cs typeface="Segoe UI"/>
              </a:rPr>
              <a:t>, </a:t>
            </a:r>
            <a:r>
              <a:rPr lang="ru-RU" sz="1100" spc="30" dirty="0" err="1" smtClean="0">
                <a:latin typeface="+mj-lt"/>
                <a:cs typeface="Segoe UI"/>
              </a:rPr>
              <a:t>фітофторозу</a:t>
            </a:r>
            <a:r>
              <a:rPr lang="ru-RU" sz="1100" spc="30" dirty="0" smtClean="0">
                <a:latin typeface="+mj-lt"/>
                <a:cs typeface="Segoe UI"/>
              </a:rPr>
              <a:t> та </a:t>
            </a:r>
            <a:r>
              <a:rPr lang="ru-RU" sz="1100" spc="30" dirty="0" err="1" smtClean="0">
                <a:latin typeface="+mj-lt"/>
                <a:cs typeface="Segoe UI"/>
              </a:rPr>
              <a:t>інших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грибкових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інфекцій</a:t>
            </a:r>
            <a:r>
              <a:rPr lang="ru-RU" sz="1100" spc="30" dirty="0" smtClean="0">
                <a:latin typeface="+mj-lt"/>
                <a:cs typeface="Segoe UI"/>
              </a:rPr>
              <a:t>.</a:t>
            </a:r>
            <a:endParaRPr sz="1100" dirty="0">
              <a:latin typeface="+mj-lt"/>
              <a:cs typeface="Segoe U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750" y="288925"/>
            <a:ext cx="6282018" cy="12682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28750" y="1127125"/>
            <a:ext cx="628201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ject 2"/>
          <p:cNvSpPr txBox="1"/>
          <p:nvPr/>
        </p:nvSpPr>
        <p:spPr>
          <a:xfrm>
            <a:off x="1583391" y="405837"/>
            <a:ext cx="6172200" cy="64120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uk-UA" sz="4000" b="1" i="1" spc="50" dirty="0" smtClean="0">
                <a:latin typeface="+mj-lt"/>
                <a:cs typeface="Segoe UI"/>
              </a:rPr>
              <a:t>Плодові овочі</a:t>
            </a:r>
            <a:endParaRPr sz="4000" b="1" i="1" dirty="0">
              <a:latin typeface="+mj-lt"/>
              <a:cs typeface="Segoe U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24350" y="1256487"/>
            <a:ext cx="343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dirty="0" smtClean="0"/>
              <a:t>Огірки, томати, перець, гарбузи, баклажани</a:t>
            </a:r>
            <a:endParaRPr lang="en-US" sz="1200" b="1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2"/>
          <a:stretch/>
        </p:blipFill>
        <p:spPr>
          <a:xfrm>
            <a:off x="-19050" y="0"/>
            <a:ext cx="1178418" cy="774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03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"/>
          <p:cNvSpPr txBox="1"/>
          <p:nvPr/>
        </p:nvSpPr>
        <p:spPr>
          <a:xfrm>
            <a:off x="157285" y="4007842"/>
            <a:ext cx="7758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1050" b="1" spc="30" dirty="0" smtClean="0">
                <a:latin typeface="Segoe UI"/>
                <a:cs typeface="Segoe UI"/>
              </a:rPr>
              <a:t>Культура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3" name="object 9"/>
          <p:cNvSpPr txBox="1"/>
          <p:nvPr/>
        </p:nvSpPr>
        <p:spPr>
          <a:xfrm>
            <a:off x="4806254" y="3946397"/>
            <a:ext cx="96589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1050" b="1" spc="35" dirty="0" smtClean="0">
                <a:latin typeface="Segoe UI"/>
                <a:cs typeface="Segoe UI"/>
              </a:rPr>
              <a:t>Примітки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4" name="object 10"/>
          <p:cNvSpPr txBox="1"/>
          <p:nvPr/>
        </p:nvSpPr>
        <p:spPr>
          <a:xfrm>
            <a:off x="140688" y="4486166"/>
            <a:ext cx="775088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1050" b="1" spc="10" dirty="0" smtClean="0">
                <a:latin typeface="Segoe UI"/>
                <a:cs typeface="Segoe UI"/>
              </a:rPr>
              <a:t>Всі овочі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5" name="object 11"/>
          <p:cNvSpPr txBox="1"/>
          <p:nvPr/>
        </p:nvSpPr>
        <p:spPr>
          <a:xfrm>
            <a:off x="1381875" y="4007842"/>
            <a:ext cx="2119789" cy="717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745">
              <a:lnSpc>
                <a:spcPct val="100000"/>
              </a:lnSpc>
              <a:spcBef>
                <a:spcPts val="100"/>
              </a:spcBef>
            </a:pPr>
            <a:r>
              <a:rPr lang="uk-UA" sz="1050" b="1" spc="25" dirty="0" smtClean="0">
                <a:latin typeface="Segoe UI"/>
                <a:cs typeface="Segoe UI"/>
              </a:rPr>
              <a:t>Захворювання</a:t>
            </a:r>
            <a:endParaRPr sz="1050" dirty="0">
              <a:latin typeface="Segoe UI"/>
              <a:cs typeface="Segoe UI"/>
            </a:endParaRPr>
          </a:p>
          <a:p>
            <a:pPr marL="12700" marR="29845">
              <a:lnSpc>
                <a:spcPct val="167900"/>
              </a:lnSpc>
              <a:spcBef>
                <a:spcPts val="10"/>
              </a:spcBef>
            </a:pPr>
            <a:r>
              <a:rPr lang="ru-RU" sz="1050" spc="15" dirty="0" err="1" smtClean="0">
                <a:latin typeface="Segoe UI"/>
                <a:cs typeface="Segoe UI"/>
              </a:rPr>
              <a:t>Грибкові</a:t>
            </a:r>
            <a:r>
              <a:rPr lang="ru-RU" sz="1050" spc="15" dirty="0" smtClean="0">
                <a:latin typeface="Segoe UI"/>
                <a:cs typeface="Segoe UI"/>
              </a:rPr>
              <a:t> </a:t>
            </a:r>
            <a:r>
              <a:rPr lang="ru-RU" sz="1050" spc="15" dirty="0" err="1" smtClean="0">
                <a:latin typeface="Segoe UI"/>
                <a:cs typeface="Segoe UI"/>
              </a:rPr>
              <a:t>захворювання</a:t>
            </a:r>
            <a:r>
              <a:rPr lang="ru-RU" sz="1050" spc="15" dirty="0" smtClean="0">
                <a:latin typeface="Segoe UI"/>
                <a:cs typeface="Segoe UI"/>
              </a:rPr>
              <a:t>  </a:t>
            </a:r>
            <a:r>
              <a:rPr lang="ru-RU" sz="1050" spc="15" dirty="0" err="1" smtClean="0">
                <a:latin typeface="Segoe UI"/>
                <a:cs typeface="Segoe UI"/>
              </a:rPr>
              <a:t>Грибкові</a:t>
            </a:r>
            <a:r>
              <a:rPr lang="ru-RU" sz="1050" spc="15" dirty="0" smtClean="0">
                <a:latin typeface="Segoe UI"/>
                <a:cs typeface="Segoe UI"/>
              </a:rPr>
              <a:t> </a:t>
            </a:r>
            <a:r>
              <a:rPr lang="ru-RU" sz="1050" spc="15" dirty="0" err="1" smtClean="0">
                <a:latin typeface="Segoe UI"/>
                <a:cs typeface="Segoe UI"/>
              </a:rPr>
              <a:t>захворювання</a:t>
            </a:r>
            <a:r>
              <a:rPr lang="ru-RU" sz="1050" spc="15" dirty="0" smtClean="0">
                <a:latin typeface="Segoe UI"/>
                <a:cs typeface="Segoe UI"/>
              </a:rPr>
              <a:t> 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6" name="object 12"/>
          <p:cNvSpPr txBox="1"/>
          <p:nvPr/>
        </p:nvSpPr>
        <p:spPr>
          <a:xfrm>
            <a:off x="3122166" y="3882054"/>
            <a:ext cx="876415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uk-UA" sz="1050" b="1" spc="25" dirty="0" smtClean="0">
                <a:latin typeface="Segoe UI"/>
                <a:cs typeface="Segoe UI"/>
              </a:rPr>
              <a:t>Доза внесення</a:t>
            </a:r>
            <a:endParaRPr sz="1050" dirty="0" smtClean="0">
              <a:latin typeface="Segoe UI"/>
              <a:cs typeface="Segoe UI"/>
            </a:endParaRPr>
          </a:p>
          <a:p>
            <a:pPr marL="48895">
              <a:lnSpc>
                <a:spcPct val="100000"/>
              </a:lnSpc>
              <a:spcBef>
                <a:spcPts val="580"/>
              </a:spcBef>
            </a:pPr>
            <a:r>
              <a:rPr lang="uk-UA" sz="1050" dirty="0" smtClean="0">
                <a:latin typeface="Segoe UI"/>
                <a:cs typeface="Segoe UI"/>
              </a:rPr>
              <a:t>      </a:t>
            </a:r>
            <a:r>
              <a:rPr sz="1050" dirty="0" smtClean="0">
                <a:latin typeface="Segoe UI"/>
                <a:cs typeface="Segoe UI"/>
              </a:rPr>
              <a:t>5</a:t>
            </a:r>
            <a:r>
              <a:rPr sz="1050" spc="-20" dirty="0" smtClean="0">
                <a:latin typeface="Segoe UI"/>
                <a:cs typeface="Segoe UI"/>
              </a:rPr>
              <a:t> </a:t>
            </a:r>
            <a:r>
              <a:rPr lang="uk-UA" sz="1050" dirty="0" smtClean="0">
                <a:latin typeface="Segoe UI"/>
                <a:cs typeface="Segoe UI"/>
              </a:rPr>
              <a:t>г</a:t>
            </a:r>
            <a:r>
              <a:rPr sz="1050" spc="15" dirty="0" smtClean="0">
                <a:latin typeface="Segoe UI"/>
                <a:cs typeface="Segoe UI"/>
              </a:rPr>
              <a:t>/</a:t>
            </a:r>
            <a:r>
              <a:rPr lang="uk-UA" sz="1050" spc="10" dirty="0" smtClean="0">
                <a:latin typeface="Segoe UI"/>
                <a:cs typeface="Segoe UI"/>
              </a:rPr>
              <a:t>кг</a:t>
            </a:r>
            <a:endParaRPr sz="1050" dirty="0" smtClean="0">
              <a:latin typeface="Segoe UI"/>
              <a:cs typeface="Segoe UI"/>
            </a:endParaRPr>
          </a:p>
          <a:p>
            <a:pPr marL="42545" algn="ctr">
              <a:lnSpc>
                <a:spcPct val="100000"/>
              </a:lnSpc>
              <a:spcBef>
                <a:spcPts val="570"/>
              </a:spcBef>
            </a:pPr>
            <a:r>
              <a:rPr sz="1050" spc="5" dirty="0" smtClean="0">
                <a:latin typeface="Segoe UI"/>
                <a:cs typeface="Segoe UI"/>
              </a:rPr>
              <a:t>0.05</a:t>
            </a:r>
            <a:r>
              <a:rPr sz="1050" spc="-20" dirty="0" smtClean="0">
                <a:latin typeface="Segoe UI"/>
                <a:cs typeface="Segoe UI"/>
              </a:rPr>
              <a:t> </a:t>
            </a:r>
            <a:r>
              <a:rPr sz="1050" spc="-5" dirty="0">
                <a:latin typeface="Segoe UI"/>
                <a:cs typeface="Segoe UI"/>
              </a:rPr>
              <a:t>%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7" name="object 14"/>
          <p:cNvSpPr txBox="1"/>
          <p:nvPr/>
        </p:nvSpPr>
        <p:spPr>
          <a:xfrm>
            <a:off x="141820" y="5241925"/>
            <a:ext cx="1049858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1050" b="1" spc="20" dirty="0" smtClean="0">
                <a:latin typeface="Segoe UI"/>
                <a:cs typeface="Segoe UI"/>
              </a:rPr>
              <a:t>Плодові овочі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8" name="object 15"/>
          <p:cNvSpPr txBox="1"/>
          <p:nvPr/>
        </p:nvSpPr>
        <p:spPr>
          <a:xfrm>
            <a:off x="1332400" y="5047108"/>
            <a:ext cx="1129190" cy="34509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3600"/>
              </a:lnSpc>
              <a:spcBef>
                <a:spcPts val="70"/>
              </a:spcBef>
            </a:pPr>
            <a:r>
              <a:rPr lang="ru-RU" sz="1050" spc="30" dirty="0" smtClean="0">
                <a:latin typeface="Segoe UI"/>
                <a:cs typeface="Segoe UI"/>
              </a:rPr>
              <a:t>Пероноспороз, </a:t>
            </a:r>
            <a:r>
              <a:rPr lang="ru-RU" sz="1050" spc="30" dirty="0" err="1" smtClean="0">
                <a:latin typeface="Segoe UI"/>
                <a:cs typeface="Segoe UI"/>
              </a:rPr>
              <a:t>фітофтороз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9" name="object 16"/>
          <p:cNvSpPr txBox="1"/>
          <p:nvPr/>
        </p:nvSpPr>
        <p:spPr>
          <a:xfrm>
            <a:off x="3317035" y="5047108"/>
            <a:ext cx="680314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25" dirty="0">
                <a:latin typeface="Segoe UI"/>
                <a:cs typeface="Segoe UI"/>
              </a:rPr>
              <a:t>0.1-0.2</a:t>
            </a:r>
            <a:r>
              <a:rPr sz="1050" spc="30" dirty="0">
                <a:latin typeface="Segoe UI"/>
                <a:cs typeface="Segoe UI"/>
              </a:rPr>
              <a:t> </a:t>
            </a:r>
            <a:r>
              <a:rPr lang="uk-UA" sz="1050" spc="10" dirty="0" smtClean="0">
                <a:latin typeface="Segoe UI"/>
                <a:cs typeface="Segoe UI"/>
              </a:rPr>
              <a:t>кг</a:t>
            </a:r>
            <a:r>
              <a:rPr sz="1050" spc="10" dirty="0" smtClean="0">
                <a:latin typeface="Segoe UI"/>
                <a:cs typeface="Segoe UI"/>
              </a:rPr>
              <a:t>/</a:t>
            </a:r>
            <a:r>
              <a:rPr lang="uk-UA" sz="1050" spc="10" dirty="0" smtClean="0">
                <a:latin typeface="Segoe UI"/>
                <a:cs typeface="Segoe UI"/>
              </a:rPr>
              <a:t>га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10" name="object 18"/>
          <p:cNvSpPr txBox="1"/>
          <p:nvPr/>
        </p:nvSpPr>
        <p:spPr>
          <a:xfrm>
            <a:off x="1332400" y="5525941"/>
            <a:ext cx="1230860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50" spc="15" dirty="0" err="1" smtClean="0">
                <a:latin typeface="Segoe UI"/>
                <a:cs typeface="Segoe UI"/>
              </a:rPr>
              <a:t>Грибкові</a:t>
            </a:r>
            <a:r>
              <a:rPr lang="ru-RU" sz="1050" spc="15" dirty="0" smtClean="0">
                <a:latin typeface="Segoe UI"/>
                <a:cs typeface="Segoe UI"/>
              </a:rPr>
              <a:t> </a:t>
            </a:r>
            <a:r>
              <a:rPr lang="ru-RU" sz="1050" spc="15" dirty="0" err="1" smtClean="0">
                <a:latin typeface="Segoe UI"/>
                <a:cs typeface="Segoe UI"/>
              </a:rPr>
              <a:t>захворювання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11" name="object 19"/>
          <p:cNvSpPr txBox="1"/>
          <p:nvPr/>
        </p:nvSpPr>
        <p:spPr>
          <a:xfrm>
            <a:off x="3317035" y="5647904"/>
            <a:ext cx="459451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5" dirty="0">
                <a:latin typeface="Segoe UI"/>
                <a:cs typeface="Segoe UI"/>
              </a:rPr>
              <a:t>0.05 </a:t>
            </a:r>
            <a:r>
              <a:rPr sz="1050" spc="-5" dirty="0">
                <a:latin typeface="Segoe UI"/>
                <a:cs typeface="Segoe UI"/>
              </a:rPr>
              <a:t>%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12" name="object 21"/>
          <p:cNvSpPr txBox="1"/>
          <p:nvPr/>
        </p:nvSpPr>
        <p:spPr>
          <a:xfrm>
            <a:off x="4201881" y="4182249"/>
            <a:ext cx="3790950" cy="170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50000"/>
              </a:lnSpc>
              <a:spcBef>
                <a:spcPts val="100"/>
              </a:spcBef>
            </a:pPr>
            <a:r>
              <a:rPr lang="ru-RU" sz="1050" spc="5" dirty="0" err="1" smtClean="0">
                <a:latin typeface="Segoe UI"/>
                <a:cs typeface="Segoe UI"/>
              </a:rPr>
              <a:t>Протруювання</a:t>
            </a:r>
            <a:r>
              <a:rPr lang="ru-RU" sz="1050" spc="5" dirty="0" smtClean="0">
                <a:latin typeface="Segoe UI"/>
                <a:cs typeface="Segoe UI"/>
              </a:rPr>
              <a:t> </a:t>
            </a:r>
            <a:r>
              <a:rPr lang="ru-RU" sz="1050" spc="5" dirty="0" err="1" smtClean="0">
                <a:latin typeface="Segoe UI"/>
                <a:cs typeface="Segoe UI"/>
              </a:rPr>
              <a:t>насіння</a:t>
            </a:r>
            <a:endParaRPr lang="ru-RU" sz="1050" spc="5" dirty="0" smtClean="0">
              <a:latin typeface="Segoe UI"/>
              <a:cs typeface="Segoe UI"/>
            </a:endParaRPr>
          </a:p>
          <a:p>
            <a:pPr marL="15875">
              <a:lnSpc>
                <a:spcPct val="150000"/>
              </a:lnSpc>
              <a:spcBef>
                <a:spcPts val="100"/>
              </a:spcBef>
            </a:pPr>
            <a:r>
              <a:rPr lang="ru-RU" sz="1050" spc="5" dirty="0" err="1" smtClean="0">
                <a:latin typeface="Segoe UI"/>
                <a:cs typeface="Segoe UI"/>
              </a:rPr>
              <a:t>Пікірування</a:t>
            </a:r>
            <a:r>
              <a:rPr lang="ru-RU" sz="1050" spc="5" dirty="0" smtClean="0">
                <a:latin typeface="Segoe UI"/>
                <a:cs typeface="Segoe UI"/>
              </a:rPr>
              <a:t> </a:t>
            </a:r>
            <a:r>
              <a:rPr lang="ru-RU" sz="1050" spc="5" dirty="0" err="1" smtClean="0">
                <a:latin typeface="Segoe UI"/>
                <a:cs typeface="Segoe UI"/>
              </a:rPr>
              <a:t>коренів</a:t>
            </a:r>
            <a:r>
              <a:rPr lang="ru-RU" sz="1050" spc="5" dirty="0" smtClean="0">
                <a:latin typeface="Segoe UI"/>
                <a:cs typeface="Segoe UI"/>
              </a:rPr>
              <a:t> перед </a:t>
            </a:r>
            <a:r>
              <a:rPr lang="ru-RU" sz="1050" spc="5" dirty="0" err="1" smtClean="0">
                <a:latin typeface="Segoe UI"/>
                <a:cs typeface="Segoe UI"/>
              </a:rPr>
              <a:t>посадкою</a:t>
            </a:r>
            <a:endParaRPr lang="ru-RU" sz="1050" spc="5" dirty="0" smtClean="0">
              <a:latin typeface="Segoe UI"/>
              <a:cs typeface="Segoe UI"/>
            </a:endParaRPr>
          </a:p>
          <a:p>
            <a:pPr marL="15875">
              <a:lnSpc>
                <a:spcPct val="100000"/>
              </a:lnSpc>
              <a:spcBef>
                <a:spcPts val="100"/>
              </a:spcBef>
            </a:pPr>
            <a:endParaRPr lang="ru-RU" sz="1050" spc="5" dirty="0">
              <a:latin typeface="Segoe UI"/>
              <a:cs typeface="Segoe UI"/>
            </a:endParaRPr>
          </a:p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lang="ru-RU" sz="1050" spc="5" dirty="0" err="1" smtClean="0">
                <a:latin typeface="Segoe UI"/>
                <a:cs typeface="Segoe UI"/>
              </a:rPr>
              <a:t>Обприскування</a:t>
            </a:r>
            <a:r>
              <a:rPr lang="ru-RU" sz="1050" spc="5" dirty="0" smtClean="0">
                <a:latin typeface="Segoe UI"/>
                <a:cs typeface="Segoe UI"/>
              </a:rPr>
              <a:t> (на початку </a:t>
            </a:r>
            <a:r>
              <a:rPr lang="ru-RU" sz="1050" spc="5" dirty="0" err="1" smtClean="0">
                <a:latin typeface="Segoe UI"/>
                <a:cs typeface="Segoe UI"/>
              </a:rPr>
              <a:t>вегетації</a:t>
            </a:r>
            <a:r>
              <a:rPr lang="ru-RU" sz="1050" spc="5" dirty="0" smtClean="0">
                <a:latin typeface="Segoe UI"/>
                <a:cs typeface="Segoe UI"/>
              </a:rPr>
              <a:t>) </a:t>
            </a:r>
            <a:r>
              <a:rPr lang="ru-RU" sz="1050" spc="5" dirty="0" err="1" smtClean="0">
                <a:latin typeface="Segoe UI"/>
                <a:cs typeface="Segoe UI"/>
              </a:rPr>
              <a:t>або</a:t>
            </a:r>
            <a:r>
              <a:rPr lang="ru-RU" sz="1050" spc="5" dirty="0" smtClean="0">
                <a:latin typeface="Segoe UI"/>
                <a:cs typeface="Segoe UI"/>
              </a:rPr>
              <a:t> полив (у </a:t>
            </a:r>
            <a:r>
              <a:rPr lang="ru-RU" sz="1050" spc="5" dirty="0" err="1" smtClean="0">
                <a:latin typeface="Segoe UI"/>
                <a:cs typeface="Segoe UI"/>
              </a:rPr>
              <a:t>фазі</a:t>
            </a:r>
            <a:r>
              <a:rPr lang="ru-RU" sz="1050" spc="5" dirty="0" smtClean="0">
                <a:latin typeface="Segoe UI"/>
                <a:cs typeface="Segoe UI"/>
              </a:rPr>
              <a:t> </a:t>
            </a:r>
            <a:r>
              <a:rPr lang="ru-RU" sz="1050" spc="5" dirty="0" err="1" smtClean="0">
                <a:latin typeface="Segoe UI"/>
                <a:cs typeface="Segoe UI"/>
              </a:rPr>
              <a:t>вегетації</a:t>
            </a:r>
            <a:r>
              <a:rPr lang="ru-RU" sz="1050" spc="5" dirty="0" smtClean="0">
                <a:latin typeface="Segoe UI"/>
                <a:cs typeface="Segoe UI"/>
              </a:rPr>
              <a:t>)</a:t>
            </a:r>
          </a:p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lang="ru-RU" sz="1050" spc="5" dirty="0" smtClean="0">
                <a:latin typeface="Segoe UI"/>
                <a:cs typeface="Segoe UI"/>
              </a:rPr>
              <a:t>300 - 1000 л води/га поливу (</a:t>
            </a:r>
            <a:r>
              <a:rPr lang="ru-RU" sz="1050" spc="5" dirty="0" err="1" smtClean="0">
                <a:latin typeface="Segoe UI"/>
                <a:cs typeface="Segoe UI"/>
              </a:rPr>
              <a:t>відповідно</a:t>
            </a:r>
            <a:r>
              <a:rPr lang="ru-RU" sz="1050" spc="5" dirty="0" smtClean="0">
                <a:latin typeface="Segoe UI"/>
                <a:cs typeface="Segoe UI"/>
              </a:rPr>
              <a:t> до </a:t>
            </a:r>
            <a:r>
              <a:rPr lang="ru-RU" sz="1050" spc="5" dirty="0" err="1" smtClean="0">
                <a:latin typeface="Segoe UI"/>
                <a:cs typeface="Segoe UI"/>
              </a:rPr>
              <a:t>кількості</a:t>
            </a:r>
            <a:r>
              <a:rPr lang="ru-RU" sz="1050" spc="5" dirty="0" smtClean="0">
                <a:latin typeface="Segoe UI"/>
                <a:cs typeface="Segoe UI"/>
              </a:rPr>
              <a:t> </a:t>
            </a:r>
            <a:r>
              <a:rPr lang="ru-RU" sz="1050" spc="5" dirty="0" err="1" smtClean="0">
                <a:latin typeface="Segoe UI"/>
                <a:cs typeface="Segoe UI"/>
              </a:rPr>
              <a:t>листкової</a:t>
            </a:r>
            <a:r>
              <a:rPr lang="ru-RU" sz="1050" spc="5" dirty="0" smtClean="0">
                <a:latin typeface="Segoe UI"/>
                <a:cs typeface="Segoe UI"/>
              </a:rPr>
              <a:t> </a:t>
            </a:r>
            <a:r>
              <a:rPr lang="ru-RU" sz="1050" spc="5" dirty="0" err="1" smtClean="0">
                <a:latin typeface="Segoe UI"/>
                <a:cs typeface="Segoe UI"/>
              </a:rPr>
              <a:t>маси</a:t>
            </a:r>
            <a:r>
              <a:rPr lang="ru-RU" sz="1050" spc="5" dirty="0" smtClean="0">
                <a:latin typeface="Segoe UI"/>
                <a:cs typeface="Segoe UI"/>
              </a:rPr>
              <a:t> </a:t>
            </a:r>
            <a:r>
              <a:rPr lang="ru-RU" sz="1050" spc="5" dirty="0" err="1" smtClean="0">
                <a:latin typeface="Segoe UI"/>
                <a:cs typeface="Segoe UI"/>
              </a:rPr>
              <a:t>культури</a:t>
            </a:r>
            <a:r>
              <a:rPr lang="ru-RU" sz="1050" spc="5" dirty="0" smtClean="0">
                <a:latin typeface="Segoe UI"/>
                <a:cs typeface="Segoe UI"/>
              </a:rPr>
              <a:t>)</a:t>
            </a:r>
          </a:p>
          <a:p>
            <a:pPr marL="15875">
              <a:lnSpc>
                <a:spcPct val="100000"/>
              </a:lnSpc>
              <a:spcBef>
                <a:spcPts val="100"/>
              </a:spcBef>
            </a:pPr>
            <a:endParaRPr lang="ru-RU" sz="1050" spc="5" dirty="0" smtClean="0">
              <a:latin typeface="Segoe UI"/>
              <a:cs typeface="Segoe UI"/>
            </a:endParaRPr>
          </a:p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lang="ru-RU" sz="1050" spc="5" dirty="0" smtClean="0">
                <a:latin typeface="Segoe UI"/>
                <a:cs typeface="Segoe UI"/>
              </a:rPr>
              <a:t>Полив</a:t>
            </a:r>
            <a:endParaRPr sz="1050" dirty="0">
              <a:latin typeface="Segoe UI"/>
              <a:cs typeface="Segoe UI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0426" y="280803"/>
            <a:ext cx="7723874" cy="3302622"/>
            <a:chOff x="10426" y="280803"/>
            <a:chExt cx="7723874" cy="330262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/>
            <a:srcRect l="15316" t="20000" r="24267" b="34074"/>
            <a:stretch/>
          </p:blipFill>
          <p:spPr>
            <a:xfrm>
              <a:off x="10426" y="280803"/>
              <a:ext cx="7723874" cy="3302622"/>
            </a:xfrm>
            <a:prstGeom prst="rect">
              <a:avLst/>
            </a:prstGeom>
          </p:spPr>
        </p:pic>
        <p:sp>
          <p:nvSpPr>
            <p:cNvPr id="14" name="Скругленный прямоугольник 13"/>
            <p:cNvSpPr/>
            <p:nvPr/>
          </p:nvSpPr>
          <p:spPr>
            <a:xfrm>
              <a:off x="590550" y="365125"/>
              <a:ext cx="746125" cy="5334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3346" y="350143"/>
              <a:ext cx="755970" cy="54259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90549" y="416381"/>
              <a:ext cx="74612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b="1" dirty="0" smtClean="0"/>
                <a:t>Обробка насіння</a:t>
              </a:r>
              <a:endParaRPr lang="en-US" sz="11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93345" y="416381"/>
              <a:ext cx="74612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b="1" dirty="0" smtClean="0"/>
                <a:t>Обробка розсади</a:t>
              </a:r>
              <a:endParaRPr lang="en-US" sz="1100" b="1" dirty="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3580475" y="361977"/>
              <a:ext cx="2191675" cy="5334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80474" y="405994"/>
              <a:ext cx="21916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b="1" dirty="0" smtClean="0"/>
                <a:t>Полив</a:t>
              </a:r>
              <a:r>
                <a:rPr lang="en-US" sz="1100" b="1" dirty="0" smtClean="0"/>
                <a:t>/</a:t>
              </a:r>
              <a:r>
                <a:rPr lang="uk-UA" sz="1100" b="1" dirty="0" smtClean="0"/>
                <a:t>Обприскування</a:t>
              </a:r>
            </a:p>
            <a:p>
              <a:pPr algn="ctr"/>
              <a:r>
                <a:rPr lang="uk-UA" sz="1100" b="1" dirty="0"/>
                <a:t>к</a:t>
              </a:r>
              <a:r>
                <a:rPr lang="uk-UA" sz="1100" b="1" dirty="0" smtClean="0"/>
                <a:t>ожних 7-14 днів</a:t>
              </a:r>
              <a:endParaRPr lang="en-US" sz="1100" b="1" dirty="0"/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624" y="6872647"/>
            <a:ext cx="2050651" cy="79252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921" y="6945563"/>
            <a:ext cx="2014898" cy="71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8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0" y="1706031"/>
            <a:ext cx="6282018" cy="10212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2"/>
          <p:cNvSpPr txBox="1"/>
          <p:nvPr/>
        </p:nvSpPr>
        <p:spPr>
          <a:xfrm>
            <a:off x="1538568" y="1742935"/>
            <a:ext cx="6172200" cy="77970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ru-RU" sz="1100" b="1" spc="50" dirty="0" smtClean="0">
                <a:cs typeface="Segoe UI"/>
              </a:rPr>
              <a:t>  Захворювання:</a:t>
            </a:r>
          </a:p>
          <a:p>
            <a:pPr marL="184150" indent="-1714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sz="1100" spc="50" dirty="0" err="1" smtClean="0">
                <a:cs typeface="Segoe UI"/>
              </a:rPr>
              <a:t>Альтернарія</a:t>
            </a:r>
            <a:r>
              <a:rPr lang="ru-RU" sz="1100" spc="50" dirty="0" smtClean="0">
                <a:cs typeface="Segoe UI"/>
              </a:rPr>
              <a:t> (</a:t>
            </a:r>
            <a:r>
              <a:rPr lang="en-US" sz="1100" spc="50" dirty="0" err="1" smtClean="0">
                <a:cs typeface="Segoe UI"/>
              </a:rPr>
              <a:t>Alternaria</a:t>
            </a:r>
            <a:r>
              <a:rPr lang="en-US" sz="1100" spc="50" dirty="0" smtClean="0">
                <a:cs typeface="Segoe UI"/>
              </a:rPr>
              <a:t> </a:t>
            </a:r>
            <a:r>
              <a:rPr lang="en-US" sz="1100" spc="50" dirty="0" err="1" smtClean="0">
                <a:cs typeface="Segoe UI"/>
              </a:rPr>
              <a:t>brassicae</a:t>
            </a:r>
            <a:r>
              <a:rPr lang="en-US" sz="1100" spc="50" dirty="0" smtClean="0">
                <a:cs typeface="Segoe UI"/>
              </a:rPr>
              <a:t>)</a:t>
            </a:r>
          </a:p>
          <a:p>
            <a:pPr marL="184150" indent="-1714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sz="1100" spc="50" dirty="0" smtClean="0">
                <a:cs typeface="Segoe UI"/>
              </a:rPr>
              <a:t>Фома </a:t>
            </a:r>
            <a:r>
              <a:rPr lang="ru-RU" sz="1100" spc="50" dirty="0" err="1" smtClean="0">
                <a:cs typeface="Segoe UI"/>
              </a:rPr>
              <a:t>кореневої</a:t>
            </a:r>
            <a:r>
              <a:rPr lang="ru-RU" sz="1100" spc="50" dirty="0" smtClean="0">
                <a:cs typeface="Segoe UI"/>
              </a:rPr>
              <a:t> </a:t>
            </a:r>
            <a:r>
              <a:rPr lang="ru-RU" sz="1100" spc="50" dirty="0" err="1" smtClean="0">
                <a:cs typeface="Segoe UI"/>
              </a:rPr>
              <a:t>гнилі</a:t>
            </a:r>
            <a:r>
              <a:rPr lang="ru-RU" sz="1100" spc="50" dirty="0" smtClean="0">
                <a:cs typeface="Segoe UI"/>
              </a:rPr>
              <a:t> (</a:t>
            </a:r>
            <a:r>
              <a:rPr lang="en-US" sz="1100" spc="50" dirty="0" err="1" smtClean="0">
                <a:cs typeface="Segoe UI"/>
              </a:rPr>
              <a:t>Leptosphaeria</a:t>
            </a:r>
            <a:r>
              <a:rPr lang="en-US" sz="1100" spc="50" dirty="0" smtClean="0">
                <a:cs typeface="Segoe UI"/>
              </a:rPr>
              <a:t> </a:t>
            </a:r>
            <a:r>
              <a:rPr lang="en-US" sz="1100" spc="50" dirty="0" err="1" smtClean="0">
                <a:cs typeface="Segoe UI"/>
              </a:rPr>
              <a:t>maculans</a:t>
            </a:r>
            <a:r>
              <a:rPr lang="en-US" sz="1100" spc="50" dirty="0" smtClean="0">
                <a:cs typeface="Segoe UI"/>
              </a:rPr>
              <a:t>)</a:t>
            </a:r>
          </a:p>
          <a:p>
            <a:pPr marL="184150" indent="-1714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sz="1100" spc="50" dirty="0" smtClean="0">
                <a:cs typeface="Segoe UI"/>
              </a:rPr>
              <a:t>Пероноспороз (</a:t>
            </a:r>
            <a:r>
              <a:rPr lang="en-US" sz="1100" spc="50" dirty="0" err="1" smtClean="0">
                <a:cs typeface="Segoe UI"/>
              </a:rPr>
              <a:t>Peronospora</a:t>
            </a:r>
            <a:r>
              <a:rPr lang="en-US" sz="1100" spc="50" dirty="0" smtClean="0">
                <a:cs typeface="Segoe UI"/>
              </a:rPr>
              <a:t> </a:t>
            </a:r>
            <a:r>
              <a:rPr lang="en-US" sz="1100" spc="50" dirty="0" err="1" smtClean="0">
                <a:cs typeface="Segoe UI"/>
              </a:rPr>
              <a:t>parasitica</a:t>
            </a:r>
            <a:r>
              <a:rPr lang="en-US" sz="1100" spc="50" dirty="0" smtClean="0">
                <a:cs typeface="Segoe UI"/>
              </a:rPr>
              <a:t>)</a:t>
            </a:r>
          </a:p>
        </p:txBody>
      </p:sp>
      <p:sp>
        <p:nvSpPr>
          <p:cNvPr id="4" name="object 5"/>
          <p:cNvSpPr txBox="1"/>
          <p:nvPr/>
        </p:nvSpPr>
        <p:spPr>
          <a:xfrm>
            <a:off x="2571750" y="2870510"/>
            <a:ext cx="4919605" cy="1005403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R="8255" algn="r">
              <a:lnSpc>
                <a:spcPct val="100000"/>
              </a:lnSpc>
              <a:spcBef>
                <a:spcPts val="340"/>
              </a:spcBef>
            </a:pP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Інтервал перед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збором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врожаю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не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потрібен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, і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овочі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можна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споживати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одразу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після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застосування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препарату.</a:t>
            </a:r>
          </a:p>
          <a:p>
            <a:pPr marR="8255" algn="r">
              <a:lnSpc>
                <a:spcPct val="100000"/>
              </a:lnSpc>
              <a:spcBef>
                <a:spcPts val="340"/>
              </a:spcBef>
            </a:pP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Відсутність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хімічного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залишку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в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овочах</a:t>
            </a:r>
            <a:endParaRPr lang="ru-RU" sz="1100" b="1" dirty="0" smtClean="0">
              <a:solidFill>
                <a:srgbClr val="007A37"/>
              </a:solidFill>
              <a:cs typeface="Segoe UI"/>
            </a:endParaRPr>
          </a:p>
          <a:p>
            <a:pPr marR="8255" algn="r">
              <a:lnSpc>
                <a:spcPct val="100000"/>
              </a:lnSpc>
              <a:spcBef>
                <a:spcPts val="340"/>
              </a:spcBef>
            </a:pP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Продукт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підходить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для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використання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в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комплексній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боротьбі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зі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шкідниками</a:t>
            </a:r>
            <a:endParaRPr lang="ru-RU" sz="1100" b="1" dirty="0" smtClean="0">
              <a:solidFill>
                <a:srgbClr val="007A37"/>
              </a:solidFill>
              <a:cs typeface="Segoe UI"/>
            </a:endParaRPr>
          </a:p>
          <a:p>
            <a:pPr marR="8255" algn="r">
              <a:lnSpc>
                <a:spcPct val="100000"/>
              </a:lnSpc>
              <a:spcBef>
                <a:spcPts val="340"/>
              </a:spcBef>
            </a:pP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Кількість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заявок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необмежена</a:t>
            </a:r>
            <a:endParaRPr lang="ru-RU" sz="1100" b="1" dirty="0" smtClean="0">
              <a:solidFill>
                <a:srgbClr val="007A37"/>
              </a:solidFill>
              <a:cs typeface="Segoe U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50" y="288925"/>
            <a:ext cx="6282018" cy="12682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28750" y="1127125"/>
            <a:ext cx="628201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2"/>
          <p:cNvSpPr txBox="1"/>
          <p:nvPr/>
        </p:nvSpPr>
        <p:spPr>
          <a:xfrm>
            <a:off x="1583391" y="405837"/>
            <a:ext cx="6172200" cy="64120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uk-UA" sz="4000" b="1" i="1" spc="50" dirty="0" smtClean="0">
                <a:latin typeface="+mj-lt"/>
                <a:cs typeface="Segoe UI"/>
              </a:rPr>
              <a:t>Капуста</a:t>
            </a:r>
            <a:endParaRPr sz="4000" b="1" i="1" dirty="0">
              <a:latin typeface="+mj-lt"/>
              <a:cs typeface="Segoe U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4750" y="1256487"/>
            <a:ext cx="4046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dirty="0" smtClean="0"/>
              <a:t>Цвітна капуста, броколі, китайська капуста, кольрабі</a:t>
            </a:r>
            <a:endParaRPr lang="en-US" sz="1200" b="1" i="1" dirty="0"/>
          </a:p>
        </p:txBody>
      </p:sp>
      <p:sp>
        <p:nvSpPr>
          <p:cNvPr id="9" name="object 4"/>
          <p:cNvSpPr txBox="1"/>
          <p:nvPr/>
        </p:nvSpPr>
        <p:spPr>
          <a:xfrm>
            <a:off x="1583391" y="4327525"/>
            <a:ext cx="5907964" cy="299056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cs typeface="Segoe UI"/>
              </a:rPr>
              <a:t>Обробка</a:t>
            </a:r>
            <a:r>
              <a:rPr lang="ru-RU" sz="1100" b="1" spc="30" dirty="0" smtClean="0">
                <a:cs typeface="Segoe UI"/>
              </a:rPr>
              <a:t> </a:t>
            </a:r>
            <a:r>
              <a:rPr lang="ru-RU" sz="1100" b="1" spc="30" dirty="0" err="1" smtClean="0">
                <a:cs typeface="Segoe UI"/>
              </a:rPr>
              <a:t>насіння</a:t>
            </a:r>
            <a:r>
              <a:rPr lang="ru-RU" sz="1100" spc="30" dirty="0" smtClean="0">
                <a:cs typeface="Segoe UI"/>
              </a:rPr>
              <a:t>: </a:t>
            </a:r>
            <a:r>
              <a:rPr lang="ru-RU" sz="1100" spc="30" dirty="0" err="1" smtClean="0">
                <a:cs typeface="Segoe UI"/>
              </a:rPr>
              <a:t>насіння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обробляють</a:t>
            </a:r>
            <a:r>
              <a:rPr lang="ru-RU" sz="1100" spc="30" dirty="0" smtClean="0">
                <a:cs typeface="Segoe UI"/>
              </a:rPr>
              <a:t> шляхом </a:t>
            </a:r>
            <a:r>
              <a:rPr lang="ru-RU" sz="1100" spc="30" dirty="0" err="1" smtClean="0">
                <a:cs typeface="Segoe UI"/>
              </a:rPr>
              <a:t>змішування</a:t>
            </a:r>
            <a:r>
              <a:rPr lang="ru-RU" sz="1100" spc="30" dirty="0" smtClean="0">
                <a:cs typeface="Segoe UI"/>
              </a:rPr>
              <a:t> з продуктом.</a:t>
            </a: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cs typeface="Segoe UI"/>
              </a:rPr>
              <a:t>Дозування</a:t>
            </a:r>
            <a:r>
              <a:rPr lang="ru-RU" sz="1100" spc="30" dirty="0" smtClean="0">
                <a:cs typeface="Segoe UI"/>
              </a:rPr>
              <a:t>: 5 г/кг </a:t>
            </a:r>
            <a:r>
              <a:rPr lang="ru-RU" sz="1100" spc="30" dirty="0" err="1" smtClean="0">
                <a:cs typeface="Segoe UI"/>
              </a:rPr>
              <a:t>насіння</a:t>
            </a:r>
            <a:endParaRPr lang="ru-RU" sz="1100" spc="30" dirty="0" smtClean="0">
              <a:cs typeface="Segoe UI"/>
            </a:endParaRP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cs typeface="Segoe UI"/>
              </a:rPr>
              <a:t>Призначення</a:t>
            </a:r>
            <a:r>
              <a:rPr lang="ru-RU" sz="1100" spc="30" dirty="0" smtClean="0">
                <a:cs typeface="Segoe UI"/>
              </a:rPr>
              <a:t>: </a:t>
            </a:r>
            <a:r>
              <a:rPr lang="ru-RU" sz="1100" spc="30" dirty="0" err="1" smtClean="0">
                <a:cs typeface="Segoe UI"/>
              </a:rPr>
              <a:t>Захист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від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грунтових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фітопатогенних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грибів</a:t>
            </a:r>
            <a:r>
              <a:rPr lang="ru-RU" sz="1100" spc="30" dirty="0" smtClean="0">
                <a:cs typeface="Segoe UI"/>
              </a:rPr>
              <a:t>, </a:t>
            </a:r>
            <a:r>
              <a:rPr lang="ru-RU" sz="1100" spc="30" dirty="0" err="1" smtClean="0">
                <a:cs typeface="Segoe UI"/>
              </a:rPr>
              <a:t>що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вражають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рослини</a:t>
            </a:r>
            <a:r>
              <a:rPr lang="ru-RU" sz="1100" spc="30" dirty="0" smtClean="0">
                <a:cs typeface="Segoe UI"/>
              </a:rPr>
              <a:t> на початку </a:t>
            </a:r>
            <a:r>
              <a:rPr lang="ru-RU" sz="1100" spc="30" dirty="0" err="1" smtClean="0">
                <a:cs typeface="Segoe UI"/>
              </a:rPr>
              <a:t>вегетації</a:t>
            </a:r>
            <a:endParaRPr lang="ru-RU" sz="1100" spc="30" dirty="0" smtClean="0">
              <a:cs typeface="Segoe UI"/>
            </a:endParaRP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endParaRPr lang="ru-RU" sz="1100" spc="30" dirty="0" smtClean="0">
              <a:cs typeface="Segoe UI"/>
            </a:endParaRP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cs typeface="Segoe UI"/>
              </a:rPr>
              <a:t>Пікірування</a:t>
            </a:r>
            <a:r>
              <a:rPr lang="ru-RU" sz="1100" b="1" spc="30" dirty="0" smtClean="0">
                <a:cs typeface="Segoe UI"/>
              </a:rPr>
              <a:t> </a:t>
            </a:r>
            <a:r>
              <a:rPr lang="ru-RU" sz="1100" b="1" spc="30" dirty="0" err="1" smtClean="0">
                <a:cs typeface="Segoe UI"/>
              </a:rPr>
              <a:t>коренів</a:t>
            </a:r>
            <a:r>
              <a:rPr lang="ru-RU" sz="1100" b="1" spc="30" dirty="0" smtClean="0">
                <a:cs typeface="Segoe UI"/>
              </a:rPr>
              <a:t> і </a:t>
            </a:r>
            <a:r>
              <a:rPr lang="ru-RU" sz="1100" b="1" spc="30" dirty="0" err="1" smtClean="0">
                <a:cs typeface="Segoe UI"/>
              </a:rPr>
              <a:t>обробка</a:t>
            </a:r>
            <a:r>
              <a:rPr lang="ru-RU" sz="1100" b="1" spc="30" dirty="0" smtClean="0">
                <a:cs typeface="Segoe UI"/>
              </a:rPr>
              <a:t> </a:t>
            </a:r>
            <a:r>
              <a:rPr lang="ru-RU" sz="1100" b="1" spc="30" dirty="0" err="1" smtClean="0">
                <a:cs typeface="Segoe UI"/>
              </a:rPr>
              <a:t>розсади</a:t>
            </a:r>
            <a:r>
              <a:rPr lang="ru-RU" sz="1100" spc="30" dirty="0" smtClean="0">
                <a:cs typeface="Segoe UI"/>
              </a:rPr>
              <a:t>: полив/</a:t>
            </a:r>
            <a:r>
              <a:rPr lang="ru-RU" sz="1100" spc="30" dirty="0" err="1" smtClean="0">
                <a:cs typeface="Segoe UI"/>
              </a:rPr>
              <a:t>обприскування</a:t>
            </a:r>
            <a:r>
              <a:rPr lang="ru-RU" sz="1100" spc="30" dirty="0" smtClean="0">
                <a:cs typeface="Segoe UI"/>
              </a:rPr>
              <a:t> </a:t>
            </a: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cs typeface="Segoe UI"/>
              </a:rPr>
              <a:t>Дозування</a:t>
            </a:r>
            <a:r>
              <a:rPr lang="ru-RU" sz="1100" spc="30" dirty="0" smtClean="0">
                <a:cs typeface="Segoe UI"/>
              </a:rPr>
              <a:t>: 0,05% </a:t>
            </a:r>
            <a:r>
              <a:rPr lang="ru-RU" sz="1100" spc="30" dirty="0" err="1" smtClean="0">
                <a:cs typeface="Segoe UI"/>
              </a:rPr>
              <a:t>суспензія</a:t>
            </a:r>
            <a:r>
              <a:rPr lang="ru-RU" sz="1100" spc="30" dirty="0" smtClean="0">
                <a:cs typeface="Segoe UI"/>
              </a:rPr>
              <a:t> препарату</a:t>
            </a: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cs typeface="Segoe UI"/>
              </a:rPr>
              <a:t>Призначення</a:t>
            </a:r>
            <a:r>
              <a:rPr lang="ru-RU" sz="1100" spc="30" dirty="0" smtClean="0">
                <a:cs typeface="Segoe UI"/>
              </a:rPr>
              <a:t>: початкова </a:t>
            </a:r>
            <a:r>
              <a:rPr lang="ru-RU" sz="1100" spc="30" dirty="0" err="1" smtClean="0">
                <a:cs typeface="Segoe UI"/>
              </a:rPr>
              <a:t>підтримка</a:t>
            </a:r>
            <a:r>
              <a:rPr lang="ru-RU" sz="1100" spc="30" dirty="0" smtClean="0">
                <a:cs typeface="Segoe UI"/>
              </a:rPr>
              <a:t> росту </a:t>
            </a:r>
            <a:r>
              <a:rPr lang="ru-RU" sz="1100" spc="30" dirty="0" err="1" smtClean="0">
                <a:cs typeface="Segoe UI"/>
              </a:rPr>
              <a:t>молодих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рослин</a:t>
            </a:r>
            <a:r>
              <a:rPr lang="ru-RU" sz="1100" spc="30" dirty="0" smtClean="0">
                <a:cs typeface="Segoe UI"/>
              </a:rPr>
              <a:t> і </a:t>
            </a:r>
            <a:r>
              <a:rPr lang="ru-RU" sz="1100" spc="30" dirty="0" err="1" smtClean="0">
                <a:cs typeface="Segoe UI"/>
              </a:rPr>
              <a:t>захист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від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ґрунтових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фітопатогенів</a:t>
            </a:r>
            <a:r>
              <a:rPr lang="ru-RU" sz="1100" spc="30" dirty="0" smtClean="0">
                <a:cs typeface="Segoe UI"/>
              </a:rPr>
              <a:t> і </a:t>
            </a:r>
            <a:r>
              <a:rPr lang="ru-RU" sz="1100" spc="30" dirty="0" err="1" smtClean="0">
                <a:cs typeface="Segoe UI"/>
              </a:rPr>
              <a:t>профілактика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килини</a:t>
            </a:r>
            <a:r>
              <a:rPr lang="ru-RU" sz="1100" spc="30" dirty="0" smtClean="0">
                <a:cs typeface="Segoe UI"/>
              </a:rPr>
              <a:t> (</a:t>
            </a:r>
            <a:r>
              <a:rPr lang="en-US" sz="1100" spc="30" dirty="0" err="1" smtClean="0">
                <a:cs typeface="Segoe UI"/>
              </a:rPr>
              <a:t>Plasmodiophora</a:t>
            </a:r>
            <a:r>
              <a:rPr lang="en-US" sz="1100" spc="30" dirty="0" smtClean="0">
                <a:cs typeface="Segoe UI"/>
              </a:rPr>
              <a:t> </a:t>
            </a:r>
            <a:r>
              <a:rPr lang="en-US" sz="1100" spc="30" dirty="0" err="1" smtClean="0">
                <a:cs typeface="Segoe UI"/>
              </a:rPr>
              <a:t>brassicae</a:t>
            </a:r>
            <a:r>
              <a:rPr lang="en-US" sz="1100" spc="30" dirty="0" smtClean="0">
                <a:cs typeface="Segoe UI"/>
              </a:rPr>
              <a:t>)</a:t>
            </a: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endParaRPr lang="en-US" sz="1100" spc="30" dirty="0" smtClean="0">
              <a:cs typeface="Segoe UI"/>
            </a:endParaRP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cs typeface="Segoe UI"/>
              </a:rPr>
              <a:t>Застосування</a:t>
            </a:r>
            <a:r>
              <a:rPr lang="ru-RU" sz="1100" b="1" spc="30" dirty="0" smtClean="0">
                <a:cs typeface="Segoe UI"/>
              </a:rPr>
              <a:t> </a:t>
            </a:r>
            <a:r>
              <a:rPr lang="ru-RU" sz="1100" b="1" spc="30" dirty="0" err="1" smtClean="0">
                <a:cs typeface="Segoe UI"/>
              </a:rPr>
              <a:t>під</a:t>
            </a:r>
            <a:r>
              <a:rPr lang="ru-RU" sz="1100" b="1" spc="30" dirty="0" smtClean="0">
                <a:cs typeface="Segoe UI"/>
              </a:rPr>
              <a:t> час </a:t>
            </a:r>
            <a:r>
              <a:rPr lang="ru-RU" sz="1100" b="1" spc="30" dirty="0" err="1" smtClean="0">
                <a:cs typeface="Segoe UI"/>
              </a:rPr>
              <a:t>вегетації</a:t>
            </a:r>
            <a:r>
              <a:rPr lang="ru-RU" sz="1100" spc="30" dirty="0" smtClean="0">
                <a:cs typeface="Segoe UI"/>
              </a:rPr>
              <a:t>: </a:t>
            </a:r>
            <a:r>
              <a:rPr lang="ru-RU" sz="1100" spc="30" dirty="0" err="1" smtClean="0">
                <a:cs typeface="Segoe UI"/>
              </a:rPr>
              <a:t>Обприскування</a:t>
            </a:r>
            <a:r>
              <a:rPr lang="ru-RU" sz="1100" spc="30" dirty="0" smtClean="0">
                <a:cs typeface="Segoe UI"/>
              </a:rPr>
              <a:t> на </a:t>
            </a:r>
            <a:r>
              <a:rPr lang="ru-RU" sz="1100" spc="30" dirty="0" err="1" smtClean="0">
                <a:cs typeface="Segoe UI"/>
              </a:rPr>
              <a:t>етапі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сходів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або</a:t>
            </a:r>
            <a:r>
              <a:rPr lang="ru-RU" sz="1100" spc="30" dirty="0" smtClean="0">
                <a:cs typeface="Segoe UI"/>
              </a:rPr>
              <a:t> полив - </a:t>
            </a:r>
            <a:r>
              <a:rPr lang="ru-RU" sz="1100" spc="30" dirty="0" err="1" smtClean="0">
                <a:cs typeface="Segoe UI"/>
              </a:rPr>
              <a:t>загальна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кількість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застосувань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необмежена</a:t>
            </a:r>
            <a:endParaRPr lang="ru-RU" sz="1100" spc="30" dirty="0" smtClean="0">
              <a:cs typeface="Segoe UI"/>
            </a:endParaRP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cs typeface="Segoe UI"/>
              </a:rPr>
              <a:t>Дозування</a:t>
            </a:r>
            <a:r>
              <a:rPr lang="ru-RU" sz="1100" spc="30" dirty="0" smtClean="0">
                <a:cs typeface="Segoe UI"/>
              </a:rPr>
              <a:t>: 0,2 кг/га</a:t>
            </a: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cs typeface="Segoe UI"/>
              </a:rPr>
              <a:t>Стадія</a:t>
            </a:r>
            <a:r>
              <a:rPr lang="ru-RU" sz="1100" b="1" spc="30" dirty="0" smtClean="0">
                <a:cs typeface="Segoe UI"/>
              </a:rPr>
              <a:t>: </a:t>
            </a:r>
            <a:r>
              <a:rPr lang="ru-RU" sz="1100" spc="30" dirty="0" smtClean="0">
                <a:cs typeface="Segoe UI"/>
              </a:rPr>
              <a:t>початок </a:t>
            </a:r>
            <a:r>
              <a:rPr lang="ru-RU" sz="1100" spc="30" dirty="0" err="1" smtClean="0">
                <a:cs typeface="Segoe UI"/>
              </a:rPr>
              <a:t>вегетації</a:t>
            </a:r>
            <a:r>
              <a:rPr lang="ru-RU" sz="1100" spc="30" dirty="0" smtClean="0">
                <a:cs typeface="Segoe UI"/>
              </a:rPr>
              <a:t>, </a:t>
            </a:r>
            <a:r>
              <a:rPr lang="ru-RU" sz="1100" spc="30" dirty="0" err="1" smtClean="0">
                <a:cs typeface="Segoe UI"/>
              </a:rPr>
              <a:t>період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вегетації</a:t>
            </a:r>
            <a:endParaRPr lang="ru-RU" sz="1100" spc="30" dirty="0" smtClean="0">
              <a:cs typeface="Segoe UI"/>
            </a:endParaRP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cs typeface="Segoe UI"/>
              </a:rPr>
              <a:t>Призначення</a:t>
            </a:r>
            <a:r>
              <a:rPr lang="ru-RU" sz="1100" spc="30" dirty="0" smtClean="0">
                <a:cs typeface="Segoe UI"/>
              </a:rPr>
              <a:t>: </a:t>
            </a:r>
            <a:r>
              <a:rPr lang="ru-RU" sz="1100" spc="30" dirty="0" err="1" smtClean="0">
                <a:cs typeface="Segoe UI"/>
              </a:rPr>
              <a:t>захист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від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кореневих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гнилей</a:t>
            </a:r>
            <a:r>
              <a:rPr lang="ru-RU" sz="1100" spc="30" dirty="0" smtClean="0">
                <a:cs typeface="Segoe UI"/>
              </a:rPr>
              <a:t> на початку </a:t>
            </a:r>
            <a:r>
              <a:rPr lang="ru-RU" sz="1100" spc="30" dirty="0" err="1" smtClean="0">
                <a:cs typeface="Segoe UI"/>
              </a:rPr>
              <a:t>вегетації</a:t>
            </a:r>
            <a:r>
              <a:rPr lang="ru-RU" sz="1100" spc="30" dirty="0" smtClean="0">
                <a:cs typeface="Segoe UI"/>
              </a:rPr>
              <a:t> та </a:t>
            </a:r>
            <a:r>
              <a:rPr lang="ru-RU" sz="1100" spc="30" dirty="0" err="1" smtClean="0">
                <a:cs typeface="Segoe UI"/>
              </a:rPr>
              <a:t>профілактика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пероноспорозу</a:t>
            </a:r>
            <a:endParaRPr sz="1100" dirty="0">
              <a:cs typeface="Segoe U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r="73442"/>
          <a:stretch/>
        </p:blipFill>
        <p:spPr>
          <a:xfrm flipH="1">
            <a:off x="-19051" y="0"/>
            <a:ext cx="1370480" cy="774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3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24" y="6872647"/>
            <a:ext cx="2050651" cy="7925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921" y="6945563"/>
            <a:ext cx="2014898" cy="719606"/>
          </a:xfrm>
          <a:prstGeom prst="rect">
            <a:avLst/>
          </a:prstGeom>
        </p:spPr>
      </p:pic>
      <p:sp>
        <p:nvSpPr>
          <p:cNvPr id="5" name="object 8"/>
          <p:cNvSpPr txBox="1"/>
          <p:nvPr/>
        </p:nvSpPr>
        <p:spPr>
          <a:xfrm>
            <a:off x="186658" y="4006210"/>
            <a:ext cx="7758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1050" b="1" spc="30" dirty="0" smtClean="0">
                <a:latin typeface="Segoe UI"/>
                <a:cs typeface="Segoe UI"/>
              </a:rPr>
              <a:t>Культура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6" name="object 9"/>
          <p:cNvSpPr txBox="1"/>
          <p:nvPr/>
        </p:nvSpPr>
        <p:spPr>
          <a:xfrm>
            <a:off x="4806254" y="3946397"/>
            <a:ext cx="96589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1050" b="1" spc="35" dirty="0" smtClean="0">
                <a:latin typeface="Segoe UI"/>
                <a:cs typeface="Segoe UI"/>
              </a:rPr>
              <a:t>Примітки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7" name="object 10"/>
          <p:cNvSpPr txBox="1"/>
          <p:nvPr/>
        </p:nvSpPr>
        <p:spPr>
          <a:xfrm>
            <a:off x="186658" y="4418115"/>
            <a:ext cx="775088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1050" b="1" spc="10" dirty="0" smtClean="0">
                <a:latin typeface="Segoe UI"/>
                <a:cs typeface="Segoe UI"/>
              </a:rPr>
              <a:t>Всі овочі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8" name="object 11"/>
          <p:cNvSpPr txBox="1"/>
          <p:nvPr/>
        </p:nvSpPr>
        <p:spPr>
          <a:xfrm>
            <a:off x="1381875" y="4007842"/>
            <a:ext cx="2119789" cy="717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745">
              <a:lnSpc>
                <a:spcPct val="100000"/>
              </a:lnSpc>
              <a:spcBef>
                <a:spcPts val="100"/>
              </a:spcBef>
            </a:pPr>
            <a:r>
              <a:rPr lang="uk-UA" sz="1050" b="1" spc="25" dirty="0" smtClean="0">
                <a:latin typeface="Segoe UI"/>
                <a:cs typeface="Segoe UI"/>
              </a:rPr>
              <a:t>Захворювання</a:t>
            </a:r>
            <a:endParaRPr sz="1050" dirty="0">
              <a:latin typeface="Segoe UI"/>
              <a:cs typeface="Segoe UI"/>
            </a:endParaRPr>
          </a:p>
          <a:p>
            <a:pPr marL="12700" marR="29845">
              <a:lnSpc>
                <a:spcPct val="167900"/>
              </a:lnSpc>
              <a:spcBef>
                <a:spcPts val="10"/>
              </a:spcBef>
            </a:pPr>
            <a:r>
              <a:rPr lang="ru-RU" sz="1050" spc="15" dirty="0" err="1" smtClean="0">
                <a:latin typeface="Segoe UI"/>
                <a:cs typeface="Segoe UI"/>
              </a:rPr>
              <a:t>Грибкові</a:t>
            </a:r>
            <a:r>
              <a:rPr lang="ru-RU" sz="1050" spc="15" dirty="0" smtClean="0">
                <a:latin typeface="Segoe UI"/>
                <a:cs typeface="Segoe UI"/>
              </a:rPr>
              <a:t> </a:t>
            </a:r>
            <a:r>
              <a:rPr lang="ru-RU" sz="1050" spc="15" dirty="0" err="1" smtClean="0">
                <a:latin typeface="Segoe UI"/>
                <a:cs typeface="Segoe UI"/>
              </a:rPr>
              <a:t>захворювання</a:t>
            </a:r>
            <a:r>
              <a:rPr lang="ru-RU" sz="1050" spc="15" dirty="0" smtClean="0">
                <a:latin typeface="Segoe UI"/>
                <a:cs typeface="Segoe UI"/>
              </a:rPr>
              <a:t>  </a:t>
            </a:r>
            <a:r>
              <a:rPr lang="ru-RU" sz="1050" spc="15" dirty="0" err="1" smtClean="0">
                <a:latin typeface="Segoe UI"/>
                <a:cs typeface="Segoe UI"/>
              </a:rPr>
              <a:t>Грибкові</a:t>
            </a:r>
            <a:r>
              <a:rPr lang="ru-RU" sz="1050" spc="15" dirty="0" smtClean="0">
                <a:latin typeface="Segoe UI"/>
                <a:cs typeface="Segoe UI"/>
              </a:rPr>
              <a:t> </a:t>
            </a:r>
            <a:r>
              <a:rPr lang="ru-RU" sz="1050" spc="15" dirty="0" err="1" smtClean="0">
                <a:latin typeface="Segoe UI"/>
                <a:cs typeface="Segoe UI"/>
              </a:rPr>
              <a:t>захворювання</a:t>
            </a:r>
            <a:r>
              <a:rPr lang="ru-RU" sz="1050" spc="15" dirty="0" smtClean="0">
                <a:latin typeface="Segoe UI"/>
                <a:cs typeface="Segoe UI"/>
              </a:rPr>
              <a:t> 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9" name="object 12"/>
          <p:cNvSpPr txBox="1"/>
          <p:nvPr/>
        </p:nvSpPr>
        <p:spPr>
          <a:xfrm>
            <a:off x="3122166" y="3882054"/>
            <a:ext cx="876415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uk-UA" sz="1050" b="1" spc="25" dirty="0" smtClean="0">
                <a:latin typeface="Segoe UI"/>
                <a:cs typeface="Segoe UI"/>
              </a:rPr>
              <a:t>Доза внесення</a:t>
            </a:r>
            <a:endParaRPr sz="1050" dirty="0" smtClean="0">
              <a:latin typeface="Segoe UI"/>
              <a:cs typeface="Segoe UI"/>
            </a:endParaRPr>
          </a:p>
          <a:p>
            <a:pPr marL="48895">
              <a:lnSpc>
                <a:spcPct val="100000"/>
              </a:lnSpc>
              <a:spcBef>
                <a:spcPts val="580"/>
              </a:spcBef>
            </a:pPr>
            <a:r>
              <a:rPr lang="uk-UA" sz="1050" dirty="0" smtClean="0">
                <a:latin typeface="Segoe UI"/>
                <a:cs typeface="Segoe UI"/>
              </a:rPr>
              <a:t>      </a:t>
            </a:r>
            <a:r>
              <a:rPr sz="1050" dirty="0" smtClean="0">
                <a:latin typeface="Segoe UI"/>
                <a:cs typeface="Segoe UI"/>
              </a:rPr>
              <a:t>5</a:t>
            </a:r>
            <a:r>
              <a:rPr sz="1050" spc="-20" dirty="0" smtClean="0">
                <a:latin typeface="Segoe UI"/>
                <a:cs typeface="Segoe UI"/>
              </a:rPr>
              <a:t> </a:t>
            </a:r>
            <a:r>
              <a:rPr lang="uk-UA" sz="1050" dirty="0" smtClean="0">
                <a:latin typeface="Segoe UI"/>
                <a:cs typeface="Segoe UI"/>
              </a:rPr>
              <a:t>г</a:t>
            </a:r>
            <a:r>
              <a:rPr sz="1050" spc="15" dirty="0" smtClean="0">
                <a:latin typeface="Segoe UI"/>
                <a:cs typeface="Segoe UI"/>
              </a:rPr>
              <a:t>/</a:t>
            </a:r>
            <a:r>
              <a:rPr lang="uk-UA" sz="1050" spc="10" dirty="0" smtClean="0">
                <a:latin typeface="Segoe UI"/>
                <a:cs typeface="Segoe UI"/>
              </a:rPr>
              <a:t>кг</a:t>
            </a:r>
            <a:endParaRPr sz="1050" dirty="0" smtClean="0">
              <a:latin typeface="Segoe UI"/>
              <a:cs typeface="Segoe UI"/>
            </a:endParaRPr>
          </a:p>
          <a:p>
            <a:pPr marL="42545" algn="ctr">
              <a:lnSpc>
                <a:spcPct val="100000"/>
              </a:lnSpc>
              <a:spcBef>
                <a:spcPts val="570"/>
              </a:spcBef>
            </a:pPr>
            <a:r>
              <a:rPr sz="1050" spc="5" dirty="0" smtClean="0">
                <a:latin typeface="Segoe UI"/>
                <a:cs typeface="Segoe UI"/>
              </a:rPr>
              <a:t>0.05</a:t>
            </a:r>
            <a:r>
              <a:rPr sz="1050" spc="-20" dirty="0" smtClean="0">
                <a:latin typeface="Segoe UI"/>
                <a:cs typeface="Segoe UI"/>
              </a:rPr>
              <a:t> </a:t>
            </a:r>
            <a:r>
              <a:rPr sz="1050" spc="-5" dirty="0">
                <a:latin typeface="Segoe UI"/>
                <a:cs typeface="Segoe UI"/>
              </a:rPr>
              <a:t>%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10" name="object 14"/>
          <p:cNvSpPr txBox="1"/>
          <p:nvPr/>
        </p:nvSpPr>
        <p:spPr>
          <a:xfrm>
            <a:off x="181843" y="5366922"/>
            <a:ext cx="1049858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1050" b="1" spc="20" dirty="0" smtClean="0">
                <a:latin typeface="Segoe UI"/>
                <a:cs typeface="Segoe UI"/>
              </a:rPr>
              <a:t>Капуста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11" name="object 15"/>
          <p:cNvSpPr txBox="1"/>
          <p:nvPr/>
        </p:nvSpPr>
        <p:spPr>
          <a:xfrm>
            <a:off x="1394978" y="5113630"/>
            <a:ext cx="1523046" cy="68121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3600"/>
              </a:lnSpc>
              <a:spcBef>
                <a:spcPts val="70"/>
              </a:spcBef>
            </a:pPr>
            <a:r>
              <a:rPr lang="ru-RU" sz="1050" spc="30" dirty="0" smtClean="0">
                <a:latin typeface="Segoe UI"/>
                <a:cs typeface="Segoe UI"/>
              </a:rPr>
              <a:t>Альтернаріоз </a:t>
            </a:r>
            <a:r>
              <a:rPr lang="ru-RU" sz="1050" spc="30" dirty="0" err="1" smtClean="0">
                <a:latin typeface="Segoe UI"/>
                <a:cs typeface="Segoe UI"/>
              </a:rPr>
              <a:t>Плямистість</a:t>
            </a:r>
            <a:r>
              <a:rPr lang="ru-RU" sz="1050" spc="30" dirty="0" smtClean="0">
                <a:latin typeface="Segoe UI"/>
                <a:cs typeface="Segoe UI"/>
              </a:rPr>
              <a:t> </a:t>
            </a:r>
            <a:r>
              <a:rPr lang="ru-RU" sz="1050" spc="30" dirty="0" err="1" smtClean="0">
                <a:latin typeface="Segoe UI"/>
                <a:cs typeface="Segoe UI"/>
              </a:rPr>
              <a:t>листя</a:t>
            </a:r>
            <a:r>
              <a:rPr lang="ru-RU" sz="1050" spc="30" dirty="0" smtClean="0">
                <a:latin typeface="Segoe UI"/>
                <a:cs typeface="Segoe UI"/>
              </a:rPr>
              <a:t> Фома Коренева гниль </a:t>
            </a:r>
            <a:r>
              <a:rPr lang="ru-RU" sz="1050" spc="30" dirty="0" err="1" smtClean="0">
                <a:latin typeface="Segoe UI"/>
                <a:cs typeface="Segoe UI"/>
              </a:rPr>
              <a:t>Несправжня</a:t>
            </a:r>
            <a:r>
              <a:rPr lang="ru-RU" sz="1050" spc="30" dirty="0" smtClean="0">
                <a:latin typeface="Segoe UI"/>
                <a:cs typeface="Segoe UI"/>
              </a:rPr>
              <a:t> роса</a:t>
            </a:r>
          </a:p>
        </p:txBody>
      </p:sp>
      <p:sp>
        <p:nvSpPr>
          <p:cNvPr id="12" name="object 16"/>
          <p:cNvSpPr txBox="1"/>
          <p:nvPr/>
        </p:nvSpPr>
        <p:spPr>
          <a:xfrm>
            <a:off x="3263035" y="5299264"/>
            <a:ext cx="680314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25" dirty="0" smtClean="0">
                <a:latin typeface="Segoe UI"/>
                <a:cs typeface="Segoe UI"/>
              </a:rPr>
              <a:t>0.2</a:t>
            </a:r>
            <a:r>
              <a:rPr sz="1050" spc="30" dirty="0" smtClean="0">
                <a:latin typeface="Segoe UI"/>
                <a:cs typeface="Segoe UI"/>
              </a:rPr>
              <a:t> </a:t>
            </a:r>
            <a:r>
              <a:rPr lang="uk-UA" sz="1050" spc="10" dirty="0" smtClean="0">
                <a:latin typeface="Segoe UI"/>
                <a:cs typeface="Segoe UI"/>
              </a:rPr>
              <a:t>кг</a:t>
            </a:r>
            <a:r>
              <a:rPr sz="1050" spc="10" dirty="0" smtClean="0">
                <a:latin typeface="Segoe UI"/>
                <a:cs typeface="Segoe UI"/>
              </a:rPr>
              <a:t>/</a:t>
            </a:r>
            <a:r>
              <a:rPr lang="uk-UA" sz="1050" spc="10" dirty="0" smtClean="0">
                <a:latin typeface="Segoe UI"/>
                <a:cs typeface="Segoe UI"/>
              </a:rPr>
              <a:t>га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13" name="object 21"/>
          <p:cNvSpPr txBox="1"/>
          <p:nvPr/>
        </p:nvSpPr>
        <p:spPr>
          <a:xfrm>
            <a:off x="4171950" y="4204966"/>
            <a:ext cx="3790950" cy="13696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50000"/>
              </a:lnSpc>
              <a:spcBef>
                <a:spcPts val="100"/>
              </a:spcBef>
            </a:pPr>
            <a:r>
              <a:rPr lang="ru-RU" sz="1050" spc="5" dirty="0" err="1" smtClean="0">
                <a:latin typeface="Segoe UI"/>
                <a:cs typeface="Segoe UI"/>
              </a:rPr>
              <a:t>Протруювання</a:t>
            </a:r>
            <a:r>
              <a:rPr lang="ru-RU" sz="1050" spc="5" dirty="0" smtClean="0">
                <a:latin typeface="Segoe UI"/>
                <a:cs typeface="Segoe UI"/>
              </a:rPr>
              <a:t> </a:t>
            </a:r>
            <a:r>
              <a:rPr lang="ru-RU" sz="1050" spc="5" dirty="0" err="1" smtClean="0">
                <a:latin typeface="Segoe UI"/>
                <a:cs typeface="Segoe UI"/>
              </a:rPr>
              <a:t>насіння</a:t>
            </a:r>
            <a:endParaRPr lang="ru-RU" sz="1050" spc="5" dirty="0" smtClean="0">
              <a:latin typeface="Segoe UI"/>
              <a:cs typeface="Segoe UI"/>
            </a:endParaRPr>
          </a:p>
          <a:p>
            <a:pPr marL="15875">
              <a:lnSpc>
                <a:spcPct val="150000"/>
              </a:lnSpc>
              <a:spcBef>
                <a:spcPts val="100"/>
              </a:spcBef>
            </a:pPr>
            <a:r>
              <a:rPr lang="ru-RU" sz="1050" spc="5" dirty="0" err="1" smtClean="0">
                <a:latin typeface="Segoe UI"/>
                <a:cs typeface="Segoe UI"/>
              </a:rPr>
              <a:t>Пікірування</a:t>
            </a:r>
            <a:r>
              <a:rPr lang="ru-RU" sz="1050" spc="5" dirty="0" smtClean="0">
                <a:latin typeface="Segoe UI"/>
                <a:cs typeface="Segoe UI"/>
              </a:rPr>
              <a:t> </a:t>
            </a:r>
            <a:r>
              <a:rPr lang="ru-RU" sz="1050" spc="5" dirty="0" err="1" smtClean="0">
                <a:latin typeface="Segoe UI"/>
                <a:cs typeface="Segoe UI"/>
              </a:rPr>
              <a:t>коренів</a:t>
            </a:r>
            <a:r>
              <a:rPr lang="ru-RU" sz="1050" spc="5" dirty="0" smtClean="0">
                <a:latin typeface="Segoe UI"/>
                <a:cs typeface="Segoe UI"/>
              </a:rPr>
              <a:t> перед </a:t>
            </a:r>
            <a:r>
              <a:rPr lang="ru-RU" sz="1050" spc="5" dirty="0" err="1" smtClean="0">
                <a:latin typeface="Segoe UI"/>
                <a:cs typeface="Segoe UI"/>
              </a:rPr>
              <a:t>посадкою</a:t>
            </a:r>
            <a:endParaRPr lang="ru-RU" sz="1050" spc="5" dirty="0" smtClean="0">
              <a:latin typeface="Segoe UI"/>
              <a:cs typeface="Segoe UI"/>
            </a:endParaRPr>
          </a:p>
          <a:p>
            <a:pPr marL="15875">
              <a:lnSpc>
                <a:spcPct val="100000"/>
              </a:lnSpc>
              <a:spcBef>
                <a:spcPts val="100"/>
              </a:spcBef>
            </a:pPr>
            <a:endParaRPr lang="ru-RU" sz="1050" spc="5" dirty="0" smtClean="0">
              <a:latin typeface="Segoe UI"/>
              <a:cs typeface="Segoe UI"/>
            </a:endParaRPr>
          </a:p>
          <a:p>
            <a:pPr marL="15875">
              <a:lnSpc>
                <a:spcPct val="100000"/>
              </a:lnSpc>
              <a:spcBef>
                <a:spcPts val="100"/>
              </a:spcBef>
            </a:pPr>
            <a:endParaRPr lang="ru-RU" sz="1050" spc="5" dirty="0">
              <a:latin typeface="Segoe UI"/>
              <a:cs typeface="Segoe UI"/>
            </a:endParaRPr>
          </a:p>
          <a:p>
            <a:pPr marL="15875">
              <a:lnSpc>
                <a:spcPct val="100000"/>
              </a:lnSpc>
              <a:spcBef>
                <a:spcPts val="100"/>
              </a:spcBef>
            </a:pPr>
            <a:endParaRPr lang="ru-RU" sz="1050" spc="5" dirty="0" smtClean="0">
              <a:latin typeface="Segoe UI"/>
              <a:cs typeface="Segoe UI"/>
            </a:endParaRPr>
          </a:p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lang="ru-RU" sz="1050" spc="5" dirty="0" smtClean="0">
                <a:latin typeface="Segoe UI"/>
                <a:cs typeface="Segoe UI"/>
              </a:rPr>
              <a:t>300 - 800 л води/га; полив/</a:t>
            </a:r>
            <a:r>
              <a:rPr lang="ru-RU" sz="1050" spc="5" dirty="0" err="1" smtClean="0">
                <a:latin typeface="Segoe UI"/>
                <a:cs typeface="Segoe UI"/>
              </a:rPr>
              <a:t>обприскування</a:t>
            </a:r>
            <a:r>
              <a:rPr lang="ru-RU" sz="1050" spc="5" dirty="0" smtClean="0">
                <a:latin typeface="Segoe UI"/>
                <a:cs typeface="Segoe UI"/>
              </a:rPr>
              <a:t> на </a:t>
            </a:r>
            <a:r>
              <a:rPr lang="ru-RU" sz="1050" spc="5" dirty="0" err="1" smtClean="0">
                <a:latin typeface="Segoe UI"/>
                <a:cs typeface="Segoe UI"/>
              </a:rPr>
              <a:t>етапі</a:t>
            </a:r>
            <a:r>
              <a:rPr lang="ru-RU" sz="1050" spc="5" dirty="0" smtClean="0">
                <a:latin typeface="Segoe UI"/>
                <a:cs typeface="Segoe UI"/>
              </a:rPr>
              <a:t> </a:t>
            </a:r>
            <a:r>
              <a:rPr lang="ru-RU" sz="1050" spc="5" dirty="0" err="1" smtClean="0">
                <a:latin typeface="Segoe UI"/>
                <a:cs typeface="Segoe UI"/>
              </a:rPr>
              <a:t>проростання</a:t>
            </a:r>
            <a:endParaRPr lang="ru-RU" sz="1050" spc="5" dirty="0" smtClean="0">
              <a:latin typeface="Segoe UI"/>
              <a:cs typeface="Segoe UI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0" y="303481"/>
            <a:ext cx="7724301" cy="3465231"/>
            <a:chOff x="0" y="303481"/>
            <a:chExt cx="7724301" cy="346523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11980"/>
              <a:ext cx="7724301" cy="3456732"/>
            </a:xfrm>
            <a:prstGeom prst="rect">
              <a:avLst/>
            </a:prstGeom>
          </p:spPr>
        </p:pic>
        <p:sp>
          <p:nvSpPr>
            <p:cNvPr id="14" name="Скругленный прямоугольник 13"/>
            <p:cNvSpPr/>
            <p:nvPr/>
          </p:nvSpPr>
          <p:spPr>
            <a:xfrm>
              <a:off x="514350" y="888137"/>
              <a:ext cx="867525" cy="482144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3580" y="373764"/>
              <a:ext cx="955889" cy="49499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75049" y="929856"/>
              <a:ext cx="74612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b="1" dirty="0" smtClean="0"/>
                <a:t>Обробка насіння</a:t>
              </a:r>
              <a:endParaRPr lang="en-US" sz="11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88461" y="390380"/>
              <a:ext cx="74612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b="1" dirty="0" smtClean="0"/>
                <a:t>Обробка розсади</a:t>
              </a:r>
              <a:endParaRPr lang="en-US" sz="1100" b="1" dirty="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3570628" y="303481"/>
              <a:ext cx="2191675" cy="5334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70627" y="350143"/>
              <a:ext cx="21916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b="1" dirty="0" smtClean="0"/>
                <a:t>Полив</a:t>
              </a:r>
              <a:r>
                <a:rPr lang="en-US" sz="1100" b="1" dirty="0" smtClean="0"/>
                <a:t>/</a:t>
              </a:r>
              <a:r>
                <a:rPr lang="uk-UA" sz="1100" b="1" dirty="0" smtClean="0"/>
                <a:t>Обприскування</a:t>
              </a:r>
            </a:p>
            <a:p>
              <a:pPr algn="ctr"/>
              <a:r>
                <a:rPr lang="uk-UA" sz="1100" b="1" dirty="0"/>
                <a:t>к</a:t>
              </a:r>
              <a:r>
                <a:rPr lang="uk-UA" sz="1100" b="1" dirty="0" smtClean="0"/>
                <a:t>ожних 7-14 днів</a:t>
              </a:r>
              <a:endParaRPr 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5183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4253" y="2318050"/>
            <a:ext cx="1454425" cy="14916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2"/>
          <p:cNvSpPr txBox="1"/>
          <p:nvPr/>
        </p:nvSpPr>
        <p:spPr>
          <a:xfrm>
            <a:off x="1538568" y="1742935"/>
            <a:ext cx="6172200" cy="192360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ru-RU" sz="1100" b="1" spc="50" dirty="0" smtClean="0">
                <a:cs typeface="Segoe UI"/>
              </a:rPr>
              <a:t>Захворювання:</a:t>
            </a: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ru-RU" sz="1100" spc="50" dirty="0" smtClean="0">
                <a:cs typeface="Segoe UI"/>
              </a:rPr>
              <a:t>Комплекс </a:t>
            </a:r>
            <a:r>
              <a:rPr lang="ru-RU" sz="1100" spc="50" dirty="0" err="1" smtClean="0">
                <a:cs typeface="Segoe UI"/>
              </a:rPr>
              <a:t>ґрунтових</a:t>
            </a:r>
            <a:r>
              <a:rPr lang="ru-RU" sz="1100" spc="50" dirty="0" smtClean="0">
                <a:cs typeface="Segoe UI"/>
              </a:rPr>
              <a:t> </a:t>
            </a:r>
            <a:r>
              <a:rPr lang="ru-RU" sz="1100" spc="50" dirty="0" err="1" smtClean="0">
                <a:cs typeface="Segoe UI"/>
              </a:rPr>
              <a:t>грибкових</a:t>
            </a:r>
            <a:r>
              <a:rPr lang="ru-RU" sz="1100" spc="50" dirty="0" smtClean="0">
                <a:cs typeface="Segoe UI"/>
              </a:rPr>
              <a:t> </a:t>
            </a:r>
            <a:r>
              <a:rPr lang="ru-RU" sz="1100" spc="50" dirty="0" err="1" smtClean="0">
                <a:cs typeface="Segoe UI"/>
              </a:rPr>
              <a:t>захворювань</a:t>
            </a:r>
            <a:r>
              <a:rPr lang="ru-RU" sz="1100" spc="50" dirty="0" smtClean="0">
                <a:cs typeface="Segoe UI"/>
              </a:rPr>
              <a:t>, </a:t>
            </a:r>
            <a:r>
              <a:rPr lang="ru-RU" sz="1100" spc="50" dirty="0" err="1" smtClean="0">
                <a:cs typeface="Segoe UI"/>
              </a:rPr>
              <a:t>що</a:t>
            </a:r>
            <a:r>
              <a:rPr lang="ru-RU" sz="1100" spc="50" dirty="0" smtClean="0">
                <a:cs typeface="Segoe UI"/>
              </a:rPr>
              <a:t> </a:t>
            </a:r>
            <a:r>
              <a:rPr lang="ru-RU" sz="1100" spc="50" dirty="0" err="1" smtClean="0">
                <a:cs typeface="Segoe UI"/>
              </a:rPr>
              <a:t>вражають</a:t>
            </a:r>
            <a:r>
              <a:rPr lang="ru-RU" sz="1100" spc="50" dirty="0" smtClean="0">
                <a:cs typeface="Segoe UI"/>
              </a:rPr>
              <a:t> </a:t>
            </a:r>
            <a:r>
              <a:rPr lang="ru-RU" sz="1100" spc="50" dirty="0" err="1" smtClean="0">
                <a:cs typeface="Segoe UI"/>
              </a:rPr>
              <a:t>коріння</a:t>
            </a:r>
            <a:r>
              <a:rPr lang="ru-RU" sz="1100" spc="50" dirty="0" smtClean="0">
                <a:cs typeface="Segoe UI"/>
              </a:rPr>
              <a:t> та </a:t>
            </a:r>
            <a:r>
              <a:rPr lang="ru-RU" sz="1100" spc="50" dirty="0" err="1" smtClean="0">
                <a:cs typeface="Segoe UI"/>
              </a:rPr>
              <a:t>основи</a:t>
            </a:r>
            <a:r>
              <a:rPr lang="ru-RU" sz="1100" spc="50" dirty="0" smtClean="0">
                <a:cs typeface="Segoe UI"/>
              </a:rPr>
              <a:t> </a:t>
            </a:r>
            <a:r>
              <a:rPr lang="ru-RU" sz="1100" spc="50" dirty="0" err="1" smtClean="0">
                <a:cs typeface="Segoe UI"/>
              </a:rPr>
              <a:t>коренів</a:t>
            </a:r>
            <a:r>
              <a:rPr lang="ru-RU" sz="1100" spc="50" dirty="0" smtClean="0">
                <a:cs typeface="Segoe UI"/>
              </a:rPr>
              <a:t>, </a:t>
            </a:r>
            <a:r>
              <a:rPr lang="ru-RU" sz="1100" spc="50" dirty="0" err="1" smtClean="0">
                <a:cs typeface="Segoe UI"/>
              </a:rPr>
              <a:t>наприклад</a:t>
            </a:r>
            <a:r>
              <a:rPr lang="ru-RU" sz="1100" spc="50" dirty="0" smtClean="0">
                <a:cs typeface="Segoe UI"/>
              </a:rPr>
              <a:t>:</a:t>
            </a:r>
          </a:p>
          <a:p>
            <a:pPr marL="184150" indent="-1714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00" spc="50" dirty="0" smtClean="0">
                <a:cs typeface="Segoe UI"/>
              </a:rPr>
              <a:t>Pythium spp. </a:t>
            </a:r>
            <a:endParaRPr lang="uk-UA" sz="1100" spc="50" dirty="0" smtClean="0">
              <a:cs typeface="Segoe UI"/>
            </a:endParaRPr>
          </a:p>
          <a:p>
            <a:pPr marL="184150" indent="-1714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00" spc="50" dirty="0" err="1" smtClean="0">
                <a:cs typeface="Segoe UI"/>
              </a:rPr>
              <a:t>Fusarium</a:t>
            </a:r>
            <a:r>
              <a:rPr lang="en-US" sz="1100" spc="50" dirty="0" smtClean="0">
                <a:cs typeface="Segoe UI"/>
              </a:rPr>
              <a:t> spp. </a:t>
            </a:r>
            <a:endParaRPr lang="uk-UA" sz="1100" spc="50" dirty="0" smtClean="0">
              <a:cs typeface="Segoe UI"/>
            </a:endParaRPr>
          </a:p>
          <a:p>
            <a:pPr marL="184150" indent="-1714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00" spc="50" dirty="0" smtClean="0">
                <a:cs typeface="Segoe UI"/>
              </a:rPr>
              <a:t>Botrytis </a:t>
            </a:r>
            <a:r>
              <a:rPr lang="en-US" sz="1100" spc="50" dirty="0" err="1" smtClean="0">
                <a:cs typeface="Segoe UI"/>
              </a:rPr>
              <a:t>cinerea</a:t>
            </a:r>
            <a:r>
              <a:rPr lang="en-US" sz="1100" spc="50" dirty="0" smtClean="0">
                <a:cs typeface="Segoe UI"/>
              </a:rPr>
              <a:t> </a:t>
            </a:r>
            <a:endParaRPr lang="uk-UA" sz="1100" spc="50" dirty="0" smtClean="0">
              <a:cs typeface="Segoe UI"/>
            </a:endParaRPr>
          </a:p>
          <a:p>
            <a:pPr marL="184150" indent="-1714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00" spc="50" dirty="0" err="1" smtClean="0">
                <a:cs typeface="Segoe UI"/>
              </a:rPr>
              <a:t>Sclerotinia</a:t>
            </a:r>
            <a:r>
              <a:rPr lang="en-US" sz="1100" spc="50" dirty="0" smtClean="0">
                <a:cs typeface="Segoe UI"/>
              </a:rPr>
              <a:t> spp. </a:t>
            </a:r>
            <a:endParaRPr lang="uk-UA" sz="1100" spc="50" dirty="0" smtClean="0">
              <a:cs typeface="Segoe UI"/>
            </a:endParaRPr>
          </a:p>
          <a:p>
            <a:pPr marL="184150" indent="-1714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00" spc="50" dirty="0" smtClean="0">
                <a:cs typeface="Segoe UI"/>
              </a:rPr>
              <a:t>Rhizoctonia spp. </a:t>
            </a:r>
            <a:endParaRPr lang="uk-UA" sz="1100" spc="50" dirty="0" smtClean="0">
              <a:cs typeface="Segoe UI"/>
            </a:endParaRPr>
          </a:p>
          <a:p>
            <a:pPr marL="184150" indent="-1714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00" spc="50" dirty="0" err="1" smtClean="0">
                <a:cs typeface="Segoe UI"/>
              </a:rPr>
              <a:t>Verticillium</a:t>
            </a:r>
            <a:r>
              <a:rPr lang="en-US" sz="1100" spc="50" dirty="0" smtClean="0">
                <a:cs typeface="Segoe UI"/>
              </a:rPr>
              <a:t> spp. </a:t>
            </a:r>
            <a:endParaRPr lang="uk-UA" sz="1100" spc="50" dirty="0" smtClean="0">
              <a:cs typeface="Segoe UI"/>
            </a:endParaRPr>
          </a:p>
          <a:p>
            <a:pPr marL="184150" indent="-1714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100" spc="50" dirty="0" err="1" smtClean="0">
                <a:cs typeface="Segoe UI"/>
              </a:rPr>
              <a:t>Alternaria</a:t>
            </a:r>
            <a:r>
              <a:rPr lang="en-US" sz="1100" spc="50" dirty="0" smtClean="0">
                <a:cs typeface="Segoe UI"/>
              </a:rPr>
              <a:t> spp.</a:t>
            </a:r>
          </a:p>
        </p:txBody>
      </p:sp>
      <p:sp>
        <p:nvSpPr>
          <p:cNvPr id="4" name="object 5"/>
          <p:cNvSpPr txBox="1"/>
          <p:nvPr/>
        </p:nvSpPr>
        <p:spPr>
          <a:xfrm>
            <a:off x="2971501" y="2870510"/>
            <a:ext cx="4629449" cy="1174681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R="8255" algn="r">
              <a:lnSpc>
                <a:spcPct val="100000"/>
              </a:lnSpc>
              <a:spcBef>
                <a:spcPts val="340"/>
              </a:spcBef>
            </a:pP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Інтервал перед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збором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врожаю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не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потрібен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, і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овочі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можна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споживати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одразу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після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застосування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препарату.</a:t>
            </a:r>
          </a:p>
          <a:p>
            <a:pPr marR="8255" algn="r">
              <a:lnSpc>
                <a:spcPct val="100000"/>
              </a:lnSpc>
              <a:spcBef>
                <a:spcPts val="340"/>
              </a:spcBef>
            </a:pP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Відсутність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хімічного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залишку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в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овочах</a:t>
            </a:r>
            <a:endParaRPr lang="ru-RU" sz="1100" b="1" dirty="0" smtClean="0">
              <a:solidFill>
                <a:srgbClr val="007A37"/>
              </a:solidFill>
              <a:cs typeface="Segoe UI"/>
            </a:endParaRPr>
          </a:p>
          <a:p>
            <a:pPr marR="8255" algn="r">
              <a:lnSpc>
                <a:spcPct val="100000"/>
              </a:lnSpc>
              <a:spcBef>
                <a:spcPts val="340"/>
              </a:spcBef>
            </a:pP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Продукт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підходить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для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використання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в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комплексній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боротьбі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зі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шкідниками</a:t>
            </a:r>
            <a:endParaRPr lang="ru-RU" sz="1100" b="1" dirty="0" smtClean="0">
              <a:solidFill>
                <a:srgbClr val="007A37"/>
              </a:solidFill>
              <a:cs typeface="Segoe UI"/>
            </a:endParaRPr>
          </a:p>
          <a:p>
            <a:pPr marR="8255" algn="r">
              <a:lnSpc>
                <a:spcPct val="100000"/>
              </a:lnSpc>
              <a:spcBef>
                <a:spcPts val="340"/>
              </a:spcBef>
            </a:pP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Кількість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 заявок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необмежена</a:t>
            </a:r>
            <a:endParaRPr lang="ru-RU" sz="1100" b="1" dirty="0" smtClean="0">
              <a:solidFill>
                <a:srgbClr val="007A37"/>
              </a:solidFill>
              <a:cs typeface="Segoe U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50" y="288925"/>
            <a:ext cx="6282018" cy="12682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28750" y="1127125"/>
            <a:ext cx="628201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2"/>
          <p:cNvSpPr txBox="1"/>
          <p:nvPr/>
        </p:nvSpPr>
        <p:spPr>
          <a:xfrm>
            <a:off x="1583391" y="405837"/>
            <a:ext cx="6172200" cy="64120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uk-UA" sz="4000" b="1" i="1" spc="50" dirty="0" smtClean="0">
                <a:latin typeface="+mj-lt"/>
                <a:cs typeface="Segoe UI"/>
              </a:rPr>
              <a:t>Коренеплоди</a:t>
            </a:r>
            <a:endParaRPr sz="4000" b="1" i="1" dirty="0">
              <a:latin typeface="+mj-lt"/>
              <a:cs typeface="Segoe U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4350" y="1243997"/>
            <a:ext cx="4046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dirty="0" smtClean="0"/>
              <a:t>Морква, петрушка, селера, редька, хрін, буряк</a:t>
            </a:r>
            <a:endParaRPr lang="en-US" sz="1200" b="1" i="1" dirty="0"/>
          </a:p>
        </p:txBody>
      </p:sp>
      <p:sp>
        <p:nvSpPr>
          <p:cNvPr id="9" name="object 4"/>
          <p:cNvSpPr txBox="1"/>
          <p:nvPr/>
        </p:nvSpPr>
        <p:spPr>
          <a:xfrm>
            <a:off x="1583391" y="4327525"/>
            <a:ext cx="5907964" cy="2795637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smtClean="0">
                <a:cs typeface="Segoe UI"/>
              </a:rPr>
              <a:t>Обробка </a:t>
            </a:r>
            <a:r>
              <a:rPr lang="ru-RU" sz="1100" b="1" spc="30" dirty="0" err="1" smtClean="0">
                <a:cs typeface="Segoe UI"/>
              </a:rPr>
              <a:t>насіння</a:t>
            </a:r>
            <a:r>
              <a:rPr lang="ru-RU" sz="1100" spc="30" dirty="0" smtClean="0">
                <a:cs typeface="Segoe UI"/>
              </a:rPr>
              <a:t>: </a:t>
            </a:r>
            <a:r>
              <a:rPr lang="ru-RU" sz="1100" spc="30" dirty="0" err="1" smtClean="0">
                <a:cs typeface="Segoe UI"/>
              </a:rPr>
              <a:t>насіння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обробляють</a:t>
            </a:r>
            <a:r>
              <a:rPr lang="ru-RU" sz="1100" spc="30" dirty="0" smtClean="0">
                <a:cs typeface="Segoe UI"/>
              </a:rPr>
              <a:t> шляхом </a:t>
            </a:r>
            <a:r>
              <a:rPr lang="ru-RU" sz="1100" spc="30" dirty="0" err="1" smtClean="0">
                <a:cs typeface="Segoe UI"/>
              </a:rPr>
              <a:t>змішування</a:t>
            </a:r>
            <a:r>
              <a:rPr lang="ru-RU" sz="1100" spc="30" dirty="0" smtClean="0">
                <a:cs typeface="Segoe UI"/>
              </a:rPr>
              <a:t> з продуктом.</a:t>
            </a: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cs typeface="Segoe UI"/>
              </a:rPr>
              <a:t>Дозування</a:t>
            </a:r>
            <a:r>
              <a:rPr lang="ru-RU" sz="1100" spc="30" dirty="0" smtClean="0">
                <a:cs typeface="Segoe UI"/>
              </a:rPr>
              <a:t>: 5 г/кг </a:t>
            </a:r>
            <a:r>
              <a:rPr lang="ru-RU" sz="1100" spc="30" dirty="0" err="1" smtClean="0">
                <a:cs typeface="Segoe UI"/>
              </a:rPr>
              <a:t>насіння</a:t>
            </a:r>
            <a:endParaRPr lang="ru-RU" sz="1100" spc="30" dirty="0" smtClean="0">
              <a:cs typeface="Segoe UI"/>
            </a:endParaRP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cs typeface="Segoe UI"/>
              </a:rPr>
              <a:t>Призначення</a:t>
            </a:r>
            <a:r>
              <a:rPr lang="ru-RU" sz="1100" spc="30" dirty="0" smtClean="0">
                <a:cs typeface="Segoe UI"/>
              </a:rPr>
              <a:t>: </a:t>
            </a:r>
            <a:r>
              <a:rPr lang="ru-RU" sz="1100" spc="30" dirty="0" err="1" smtClean="0">
                <a:cs typeface="Segoe UI"/>
              </a:rPr>
              <a:t>захист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від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ґрунтових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фітопатогенних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грибів</a:t>
            </a:r>
            <a:r>
              <a:rPr lang="ru-RU" sz="1100" spc="30" dirty="0" smtClean="0">
                <a:cs typeface="Segoe UI"/>
              </a:rPr>
              <a:t>, </a:t>
            </a:r>
            <a:r>
              <a:rPr lang="ru-RU" sz="1100" spc="30" dirty="0" err="1" smtClean="0">
                <a:cs typeface="Segoe UI"/>
              </a:rPr>
              <a:t>що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вражають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рослини</a:t>
            </a:r>
            <a:r>
              <a:rPr lang="ru-RU" sz="1100" spc="30" dirty="0" smtClean="0">
                <a:cs typeface="Segoe UI"/>
              </a:rPr>
              <a:t> на початку </a:t>
            </a:r>
            <a:r>
              <a:rPr lang="ru-RU" sz="1100" spc="30" dirty="0" err="1" smtClean="0">
                <a:cs typeface="Segoe UI"/>
              </a:rPr>
              <a:t>вегетації</a:t>
            </a:r>
            <a:endParaRPr lang="ru-RU" sz="1100" spc="30" dirty="0" smtClean="0">
              <a:cs typeface="Segoe UI"/>
            </a:endParaRP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endParaRPr lang="ru-RU" sz="1100" spc="30" dirty="0" smtClean="0">
              <a:cs typeface="Segoe UI"/>
            </a:endParaRP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smtClean="0">
                <a:cs typeface="Segoe UI"/>
              </a:rPr>
              <a:t>Обробка </a:t>
            </a:r>
            <a:r>
              <a:rPr lang="ru-RU" sz="1100" b="1" spc="30" dirty="0" err="1" smtClean="0">
                <a:cs typeface="Segoe UI"/>
              </a:rPr>
              <a:t>пророслих</a:t>
            </a:r>
            <a:r>
              <a:rPr lang="ru-RU" sz="1100" b="1" spc="30" dirty="0" smtClean="0">
                <a:cs typeface="Segoe UI"/>
              </a:rPr>
              <a:t> </a:t>
            </a:r>
            <a:r>
              <a:rPr lang="ru-RU" sz="1100" b="1" spc="30" dirty="0" err="1" smtClean="0">
                <a:cs typeface="Segoe UI"/>
              </a:rPr>
              <a:t>рослин</a:t>
            </a:r>
            <a:r>
              <a:rPr lang="ru-RU" sz="1100" spc="30" dirty="0" smtClean="0">
                <a:cs typeface="Segoe UI"/>
              </a:rPr>
              <a:t>: Полив 0,05% </a:t>
            </a:r>
            <a:r>
              <a:rPr lang="ru-RU" sz="1100" spc="30" dirty="0" err="1" smtClean="0">
                <a:cs typeface="Segoe UI"/>
              </a:rPr>
              <a:t>суспензією</a:t>
            </a:r>
            <a:r>
              <a:rPr lang="ru-RU" sz="1100" spc="30" dirty="0" smtClean="0">
                <a:cs typeface="Segoe UI"/>
              </a:rPr>
              <a:t> препарату </a:t>
            </a:r>
            <a:r>
              <a:rPr lang="ru-RU" sz="1100" spc="30" dirty="0" err="1" smtClean="0">
                <a:cs typeface="Segoe UI"/>
              </a:rPr>
              <a:t>Дозування</a:t>
            </a:r>
            <a:r>
              <a:rPr lang="ru-RU" sz="1100" spc="30" dirty="0" smtClean="0">
                <a:cs typeface="Segoe UI"/>
              </a:rPr>
              <a:t>: 0,05% </a:t>
            </a:r>
            <a:r>
              <a:rPr lang="ru-RU" sz="1100" spc="30" dirty="0" err="1" smtClean="0">
                <a:cs typeface="Segoe UI"/>
              </a:rPr>
              <a:t>суспензією</a:t>
            </a:r>
            <a:r>
              <a:rPr lang="ru-RU" sz="1100" spc="30" dirty="0" smtClean="0">
                <a:cs typeface="Segoe UI"/>
              </a:rPr>
              <a:t> препарату</a:t>
            </a: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cs typeface="Segoe UI"/>
              </a:rPr>
              <a:t>Призначення</a:t>
            </a:r>
            <a:r>
              <a:rPr lang="ru-RU" sz="1100" spc="30" dirty="0" smtClean="0">
                <a:cs typeface="Segoe UI"/>
              </a:rPr>
              <a:t>: </a:t>
            </a:r>
            <a:r>
              <a:rPr lang="ru-RU" sz="1100" spc="30" dirty="0" err="1" smtClean="0">
                <a:cs typeface="Segoe UI"/>
              </a:rPr>
              <a:t>захист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від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ґрунтових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фітопатогенів</a:t>
            </a:r>
            <a:r>
              <a:rPr lang="ru-RU" sz="1100" spc="30" dirty="0" smtClean="0">
                <a:cs typeface="Segoe UI"/>
              </a:rPr>
              <a:t> і початкова </a:t>
            </a:r>
            <a:r>
              <a:rPr lang="ru-RU" sz="1100" spc="30" dirty="0" err="1" smtClean="0">
                <a:cs typeface="Segoe UI"/>
              </a:rPr>
              <a:t>підтримка</a:t>
            </a:r>
            <a:r>
              <a:rPr lang="ru-RU" sz="1100" spc="30" dirty="0" smtClean="0">
                <a:cs typeface="Segoe UI"/>
              </a:rPr>
              <a:t> росту </a:t>
            </a:r>
            <a:r>
              <a:rPr lang="ru-RU" sz="1100" spc="30" dirty="0" err="1" smtClean="0">
                <a:cs typeface="Segoe UI"/>
              </a:rPr>
              <a:t>молодих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рослин</a:t>
            </a:r>
            <a:endParaRPr lang="ru-RU" sz="1100" spc="30" dirty="0" smtClean="0">
              <a:cs typeface="Segoe UI"/>
            </a:endParaRP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endParaRPr lang="ru-RU" sz="1100" spc="30" dirty="0" smtClean="0">
              <a:cs typeface="Segoe UI"/>
            </a:endParaRP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cs typeface="Segoe UI"/>
              </a:rPr>
              <a:t>Застосування</a:t>
            </a:r>
            <a:r>
              <a:rPr lang="ru-RU" sz="1100" b="1" spc="30" dirty="0" smtClean="0">
                <a:cs typeface="Segoe UI"/>
              </a:rPr>
              <a:t> </a:t>
            </a:r>
            <a:r>
              <a:rPr lang="ru-RU" sz="1100" b="1" spc="30" dirty="0" err="1" smtClean="0">
                <a:cs typeface="Segoe UI"/>
              </a:rPr>
              <a:t>під</a:t>
            </a:r>
            <a:r>
              <a:rPr lang="ru-RU" sz="1100" b="1" spc="30" dirty="0" smtClean="0">
                <a:cs typeface="Segoe UI"/>
              </a:rPr>
              <a:t> час </a:t>
            </a:r>
            <a:r>
              <a:rPr lang="ru-RU" sz="1100" b="1" spc="30" dirty="0" err="1" smtClean="0">
                <a:cs typeface="Segoe UI"/>
              </a:rPr>
              <a:t>вегетації</a:t>
            </a:r>
            <a:r>
              <a:rPr lang="ru-RU" sz="1100" b="1" spc="30" dirty="0" smtClean="0">
                <a:cs typeface="Segoe UI"/>
              </a:rPr>
              <a:t>: </a:t>
            </a:r>
            <a:r>
              <a:rPr lang="ru-RU" sz="1100" spc="30" dirty="0" err="1" smtClean="0">
                <a:cs typeface="Segoe UI"/>
              </a:rPr>
              <a:t>Обприскування</a:t>
            </a:r>
            <a:r>
              <a:rPr lang="ru-RU" sz="1100" spc="30" dirty="0" smtClean="0">
                <a:cs typeface="Segoe UI"/>
              </a:rPr>
              <a:t> на </a:t>
            </a:r>
            <a:r>
              <a:rPr lang="ru-RU" sz="1100" spc="30" dirty="0" err="1" smtClean="0">
                <a:cs typeface="Segoe UI"/>
              </a:rPr>
              <a:t>етапі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сходів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або</a:t>
            </a:r>
            <a:r>
              <a:rPr lang="ru-RU" sz="1100" spc="30" dirty="0" smtClean="0">
                <a:cs typeface="Segoe UI"/>
              </a:rPr>
              <a:t> полив - </a:t>
            </a:r>
            <a:r>
              <a:rPr lang="ru-RU" sz="1100" spc="30" dirty="0" err="1" smtClean="0">
                <a:cs typeface="Segoe UI"/>
              </a:rPr>
              <a:t>загальна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кількість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застосувань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необмежена</a:t>
            </a:r>
            <a:endParaRPr lang="ru-RU" sz="1100" spc="30" dirty="0" smtClean="0">
              <a:cs typeface="Segoe UI"/>
            </a:endParaRP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cs typeface="Segoe UI"/>
              </a:rPr>
              <a:t>Дозування</a:t>
            </a:r>
            <a:r>
              <a:rPr lang="ru-RU" sz="1100" spc="30" dirty="0" smtClean="0">
                <a:cs typeface="Segoe UI"/>
              </a:rPr>
              <a:t>: 0,1-0,2 кг/га (</a:t>
            </a:r>
            <a:r>
              <a:rPr lang="ru-RU" sz="1100" spc="30" dirty="0" err="1" smtClean="0">
                <a:cs typeface="Segoe UI"/>
              </a:rPr>
              <a:t>відповідно</a:t>
            </a:r>
            <a:r>
              <a:rPr lang="ru-RU" sz="1100" spc="30" dirty="0" smtClean="0">
                <a:cs typeface="Segoe UI"/>
              </a:rPr>
              <a:t> до </a:t>
            </a:r>
            <a:r>
              <a:rPr lang="ru-RU" sz="1100" spc="30" dirty="0" err="1" smtClean="0">
                <a:cs typeface="Segoe UI"/>
              </a:rPr>
              <a:t>культури</a:t>
            </a:r>
            <a:r>
              <a:rPr lang="ru-RU" sz="1100" spc="30" dirty="0" smtClean="0">
                <a:cs typeface="Segoe UI"/>
              </a:rPr>
              <a:t>)</a:t>
            </a: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cs typeface="Segoe UI"/>
              </a:rPr>
              <a:t>Стадія</a:t>
            </a:r>
            <a:r>
              <a:rPr lang="ru-RU" sz="1100" spc="30" dirty="0" smtClean="0">
                <a:cs typeface="Segoe UI"/>
              </a:rPr>
              <a:t>: Початок </a:t>
            </a:r>
            <a:r>
              <a:rPr lang="ru-RU" sz="1100" spc="30" dirty="0" err="1" smtClean="0">
                <a:cs typeface="Segoe UI"/>
              </a:rPr>
              <a:t>вегетації</a:t>
            </a:r>
            <a:r>
              <a:rPr lang="ru-RU" sz="1100" spc="30" dirty="0" smtClean="0">
                <a:cs typeface="Segoe UI"/>
              </a:rPr>
              <a:t>, </a:t>
            </a:r>
            <a:r>
              <a:rPr lang="ru-RU" sz="1100" spc="30" dirty="0" err="1" smtClean="0">
                <a:cs typeface="Segoe UI"/>
              </a:rPr>
              <a:t>протягом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вегетації</a:t>
            </a:r>
            <a:r>
              <a:rPr lang="ru-RU" sz="1100" spc="30" dirty="0" smtClean="0">
                <a:cs typeface="Segoe UI"/>
              </a:rPr>
              <a:t> </a:t>
            </a:r>
          </a:p>
          <a:p>
            <a:pPr marL="14604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cs typeface="Segoe UI"/>
              </a:rPr>
              <a:t>Призначення</a:t>
            </a:r>
            <a:r>
              <a:rPr lang="ru-RU" sz="1100" spc="30" dirty="0" smtClean="0">
                <a:cs typeface="Segoe UI"/>
              </a:rPr>
              <a:t>: </a:t>
            </a:r>
            <a:r>
              <a:rPr lang="ru-RU" sz="1100" spc="30" dirty="0" err="1" smtClean="0">
                <a:cs typeface="Segoe UI"/>
              </a:rPr>
              <a:t>Захист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від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листових</a:t>
            </a:r>
            <a:r>
              <a:rPr lang="ru-RU" sz="1100" spc="30" dirty="0" smtClean="0">
                <a:cs typeface="Segoe UI"/>
              </a:rPr>
              <a:t> і </a:t>
            </a:r>
            <a:r>
              <a:rPr lang="ru-RU" sz="1100" spc="30" dirty="0" err="1" smtClean="0">
                <a:cs typeface="Segoe UI"/>
              </a:rPr>
              <a:t>стеблових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кореневих</a:t>
            </a:r>
            <a:r>
              <a:rPr lang="ru-RU" sz="1100" spc="30" dirty="0" smtClean="0">
                <a:cs typeface="Segoe UI"/>
              </a:rPr>
              <a:t> </a:t>
            </a:r>
            <a:r>
              <a:rPr lang="ru-RU" sz="1100" spc="30" dirty="0" err="1" smtClean="0">
                <a:cs typeface="Segoe UI"/>
              </a:rPr>
              <a:t>гнилей</a:t>
            </a:r>
            <a:endParaRPr sz="1100" dirty="0">
              <a:cs typeface="Segoe U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r="58053"/>
          <a:stretch/>
        </p:blipFill>
        <p:spPr>
          <a:xfrm flipH="1">
            <a:off x="-19051" y="-1"/>
            <a:ext cx="1364349" cy="780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6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24" y="6872647"/>
            <a:ext cx="2050651" cy="7925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921" y="6945563"/>
            <a:ext cx="2014898" cy="719606"/>
          </a:xfrm>
          <a:prstGeom prst="rect">
            <a:avLst/>
          </a:prstGeom>
        </p:spPr>
      </p:pic>
      <p:sp>
        <p:nvSpPr>
          <p:cNvPr id="5" name="object 8"/>
          <p:cNvSpPr txBox="1"/>
          <p:nvPr/>
        </p:nvSpPr>
        <p:spPr>
          <a:xfrm>
            <a:off x="186658" y="4006210"/>
            <a:ext cx="7758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1050" b="1" spc="30" dirty="0" smtClean="0">
                <a:latin typeface="Segoe UI"/>
                <a:cs typeface="Segoe UI"/>
              </a:rPr>
              <a:t>Культура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6" name="object 9"/>
          <p:cNvSpPr txBox="1"/>
          <p:nvPr/>
        </p:nvSpPr>
        <p:spPr>
          <a:xfrm>
            <a:off x="4806254" y="3946397"/>
            <a:ext cx="96589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1050" b="1" spc="35" dirty="0" smtClean="0">
                <a:latin typeface="Segoe UI"/>
                <a:cs typeface="Segoe UI"/>
              </a:rPr>
              <a:t>Примітки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7" name="object 10"/>
          <p:cNvSpPr txBox="1"/>
          <p:nvPr/>
        </p:nvSpPr>
        <p:spPr>
          <a:xfrm>
            <a:off x="186658" y="4418115"/>
            <a:ext cx="775088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1050" b="1" spc="10" dirty="0" smtClean="0">
                <a:latin typeface="Segoe UI"/>
                <a:cs typeface="Segoe UI"/>
              </a:rPr>
              <a:t>Всі овочі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8" name="object 11"/>
          <p:cNvSpPr txBox="1"/>
          <p:nvPr/>
        </p:nvSpPr>
        <p:spPr>
          <a:xfrm>
            <a:off x="1381875" y="4007842"/>
            <a:ext cx="2119789" cy="717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745">
              <a:lnSpc>
                <a:spcPct val="100000"/>
              </a:lnSpc>
              <a:spcBef>
                <a:spcPts val="100"/>
              </a:spcBef>
            </a:pPr>
            <a:r>
              <a:rPr lang="uk-UA" sz="1050" b="1" spc="25" dirty="0" smtClean="0">
                <a:latin typeface="Segoe UI"/>
                <a:cs typeface="Segoe UI"/>
              </a:rPr>
              <a:t>Захворювання</a:t>
            </a:r>
            <a:endParaRPr sz="1050" dirty="0">
              <a:latin typeface="Segoe UI"/>
              <a:cs typeface="Segoe UI"/>
            </a:endParaRPr>
          </a:p>
          <a:p>
            <a:pPr marL="12700" marR="29845">
              <a:lnSpc>
                <a:spcPct val="167900"/>
              </a:lnSpc>
              <a:spcBef>
                <a:spcPts val="10"/>
              </a:spcBef>
            </a:pPr>
            <a:r>
              <a:rPr lang="ru-RU" sz="1050" spc="15" dirty="0" err="1" smtClean="0">
                <a:latin typeface="Segoe UI"/>
                <a:cs typeface="Segoe UI"/>
              </a:rPr>
              <a:t>Грибкові</a:t>
            </a:r>
            <a:r>
              <a:rPr lang="ru-RU" sz="1050" spc="15" dirty="0" smtClean="0">
                <a:latin typeface="Segoe UI"/>
                <a:cs typeface="Segoe UI"/>
              </a:rPr>
              <a:t> </a:t>
            </a:r>
            <a:r>
              <a:rPr lang="ru-RU" sz="1050" spc="15" dirty="0" err="1" smtClean="0">
                <a:latin typeface="Segoe UI"/>
                <a:cs typeface="Segoe UI"/>
              </a:rPr>
              <a:t>захворювання</a:t>
            </a:r>
            <a:r>
              <a:rPr lang="ru-RU" sz="1050" spc="15" dirty="0" smtClean="0">
                <a:latin typeface="Segoe UI"/>
                <a:cs typeface="Segoe UI"/>
              </a:rPr>
              <a:t>  </a:t>
            </a:r>
            <a:r>
              <a:rPr lang="ru-RU" sz="1050" spc="15" dirty="0" err="1" smtClean="0">
                <a:latin typeface="Segoe UI"/>
                <a:cs typeface="Segoe UI"/>
              </a:rPr>
              <a:t>Грибкові</a:t>
            </a:r>
            <a:r>
              <a:rPr lang="ru-RU" sz="1050" spc="15" dirty="0" smtClean="0">
                <a:latin typeface="Segoe UI"/>
                <a:cs typeface="Segoe UI"/>
              </a:rPr>
              <a:t> </a:t>
            </a:r>
            <a:r>
              <a:rPr lang="ru-RU" sz="1050" spc="15" dirty="0" err="1" smtClean="0">
                <a:latin typeface="Segoe UI"/>
                <a:cs typeface="Segoe UI"/>
              </a:rPr>
              <a:t>захворювання</a:t>
            </a:r>
            <a:r>
              <a:rPr lang="ru-RU" sz="1050" spc="15" dirty="0" smtClean="0">
                <a:latin typeface="Segoe UI"/>
                <a:cs typeface="Segoe UI"/>
              </a:rPr>
              <a:t> 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9" name="object 12"/>
          <p:cNvSpPr txBox="1"/>
          <p:nvPr/>
        </p:nvSpPr>
        <p:spPr>
          <a:xfrm>
            <a:off x="3122166" y="3882054"/>
            <a:ext cx="876415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uk-UA" sz="1050" b="1" spc="25" dirty="0" smtClean="0">
                <a:latin typeface="Segoe UI"/>
                <a:cs typeface="Segoe UI"/>
              </a:rPr>
              <a:t>Доза внесення</a:t>
            </a:r>
            <a:endParaRPr sz="1050" dirty="0" smtClean="0">
              <a:latin typeface="Segoe UI"/>
              <a:cs typeface="Segoe UI"/>
            </a:endParaRPr>
          </a:p>
          <a:p>
            <a:pPr marL="48895">
              <a:lnSpc>
                <a:spcPct val="100000"/>
              </a:lnSpc>
              <a:spcBef>
                <a:spcPts val="580"/>
              </a:spcBef>
            </a:pPr>
            <a:r>
              <a:rPr lang="uk-UA" sz="1050" dirty="0" smtClean="0">
                <a:latin typeface="Segoe UI"/>
                <a:cs typeface="Segoe UI"/>
              </a:rPr>
              <a:t>      </a:t>
            </a:r>
            <a:r>
              <a:rPr sz="1050" dirty="0" smtClean="0">
                <a:latin typeface="Segoe UI"/>
                <a:cs typeface="Segoe UI"/>
              </a:rPr>
              <a:t>5</a:t>
            </a:r>
            <a:r>
              <a:rPr sz="1050" spc="-20" dirty="0" smtClean="0">
                <a:latin typeface="Segoe UI"/>
                <a:cs typeface="Segoe UI"/>
              </a:rPr>
              <a:t> </a:t>
            </a:r>
            <a:r>
              <a:rPr lang="uk-UA" sz="1050" dirty="0" smtClean="0">
                <a:latin typeface="Segoe UI"/>
                <a:cs typeface="Segoe UI"/>
              </a:rPr>
              <a:t>г</a:t>
            </a:r>
            <a:r>
              <a:rPr sz="1050" spc="15" dirty="0" smtClean="0">
                <a:latin typeface="Segoe UI"/>
                <a:cs typeface="Segoe UI"/>
              </a:rPr>
              <a:t>/</a:t>
            </a:r>
            <a:r>
              <a:rPr lang="uk-UA" sz="1050" spc="10" dirty="0" smtClean="0">
                <a:latin typeface="Segoe UI"/>
                <a:cs typeface="Segoe UI"/>
              </a:rPr>
              <a:t>кг</a:t>
            </a:r>
            <a:endParaRPr sz="1050" dirty="0" smtClean="0">
              <a:latin typeface="Segoe UI"/>
              <a:cs typeface="Segoe UI"/>
            </a:endParaRPr>
          </a:p>
          <a:p>
            <a:pPr marL="42545" algn="ctr">
              <a:lnSpc>
                <a:spcPct val="100000"/>
              </a:lnSpc>
              <a:spcBef>
                <a:spcPts val="570"/>
              </a:spcBef>
            </a:pPr>
            <a:r>
              <a:rPr sz="1050" spc="5" dirty="0" smtClean="0">
                <a:latin typeface="Segoe UI"/>
                <a:cs typeface="Segoe UI"/>
              </a:rPr>
              <a:t>0.05</a:t>
            </a:r>
            <a:r>
              <a:rPr sz="1050" spc="-20" dirty="0" smtClean="0">
                <a:latin typeface="Segoe UI"/>
                <a:cs typeface="Segoe UI"/>
              </a:rPr>
              <a:t> </a:t>
            </a:r>
            <a:r>
              <a:rPr sz="1050" spc="-5" dirty="0">
                <a:latin typeface="Segoe UI"/>
                <a:cs typeface="Segoe UI"/>
              </a:rPr>
              <a:t>%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10" name="object 14"/>
          <p:cNvSpPr txBox="1"/>
          <p:nvPr/>
        </p:nvSpPr>
        <p:spPr>
          <a:xfrm>
            <a:off x="181843" y="5366922"/>
            <a:ext cx="1049858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1050" b="1" spc="20" dirty="0" smtClean="0">
                <a:latin typeface="Segoe UI"/>
                <a:cs typeface="Segoe UI"/>
              </a:rPr>
              <a:t>Коренеплоди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11" name="object 15"/>
          <p:cNvSpPr txBox="1"/>
          <p:nvPr/>
        </p:nvSpPr>
        <p:spPr>
          <a:xfrm>
            <a:off x="1381875" y="5132423"/>
            <a:ext cx="1523046" cy="68249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spcBef>
                <a:spcPts val="70"/>
              </a:spcBef>
            </a:pPr>
            <a:r>
              <a:rPr lang="ru-RU" sz="1050" spc="30" dirty="0" smtClean="0">
                <a:latin typeface="Segoe UI"/>
                <a:cs typeface="Segoe UI"/>
              </a:rPr>
              <a:t>Альтернаріоз </a:t>
            </a:r>
            <a:r>
              <a:rPr lang="ru-RU" sz="1050" spc="30" dirty="0" err="1" smtClean="0">
                <a:latin typeface="Segoe UI"/>
                <a:cs typeface="Segoe UI"/>
              </a:rPr>
              <a:t>Плямистість</a:t>
            </a:r>
            <a:r>
              <a:rPr lang="ru-RU" sz="1050" spc="30" dirty="0" smtClean="0">
                <a:latin typeface="Segoe UI"/>
                <a:cs typeface="Segoe UI"/>
              </a:rPr>
              <a:t> </a:t>
            </a:r>
            <a:r>
              <a:rPr lang="ru-RU" sz="1050" spc="30" dirty="0" err="1" smtClean="0">
                <a:latin typeface="Segoe UI"/>
                <a:cs typeface="Segoe UI"/>
              </a:rPr>
              <a:t>листя</a:t>
            </a:r>
            <a:r>
              <a:rPr lang="ru-RU" sz="1050" spc="30" dirty="0" smtClean="0">
                <a:latin typeface="Segoe UI"/>
                <a:cs typeface="Segoe UI"/>
              </a:rPr>
              <a:t> Фома </a:t>
            </a:r>
          </a:p>
          <a:p>
            <a:pPr marL="12700" marR="5080">
              <a:spcBef>
                <a:spcPts val="70"/>
              </a:spcBef>
            </a:pPr>
            <a:r>
              <a:rPr lang="ru-RU" sz="1050" spc="30" dirty="0" smtClean="0">
                <a:latin typeface="Segoe UI"/>
                <a:cs typeface="Segoe UI"/>
              </a:rPr>
              <a:t>Коренева гниль</a:t>
            </a:r>
          </a:p>
        </p:txBody>
      </p:sp>
      <p:sp>
        <p:nvSpPr>
          <p:cNvPr id="12" name="object 16"/>
          <p:cNvSpPr txBox="1"/>
          <p:nvPr/>
        </p:nvSpPr>
        <p:spPr>
          <a:xfrm>
            <a:off x="3263035" y="5299264"/>
            <a:ext cx="680314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1050" spc="25" dirty="0" smtClean="0">
                <a:latin typeface="Segoe UI"/>
                <a:cs typeface="Segoe UI"/>
              </a:rPr>
              <a:t>0,1-</a:t>
            </a:r>
            <a:r>
              <a:rPr sz="1050" spc="25" dirty="0" smtClean="0">
                <a:latin typeface="Segoe UI"/>
                <a:cs typeface="Segoe UI"/>
              </a:rPr>
              <a:t>0.2</a:t>
            </a:r>
            <a:r>
              <a:rPr sz="1050" spc="30" dirty="0" smtClean="0">
                <a:latin typeface="Segoe UI"/>
                <a:cs typeface="Segoe UI"/>
              </a:rPr>
              <a:t> </a:t>
            </a:r>
            <a:r>
              <a:rPr lang="uk-UA" sz="1050" spc="10" dirty="0" smtClean="0">
                <a:latin typeface="Segoe UI"/>
                <a:cs typeface="Segoe UI"/>
              </a:rPr>
              <a:t>кг</a:t>
            </a:r>
            <a:r>
              <a:rPr sz="1050" spc="10" dirty="0" smtClean="0">
                <a:latin typeface="Segoe UI"/>
                <a:cs typeface="Segoe UI"/>
              </a:rPr>
              <a:t>/</a:t>
            </a:r>
            <a:r>
              <a:rPr lang="uk-UA" sz="1050" spc="10" dirty="0" smtClean="0">
                <a:latin typeface="Segoe UI"/>
                <a:cs typeface="Segoe UI"/>
              </a:rPr>
              <a:t>га</a:t>
            </a:r>
            <a:endParaRPr sz="1050" dirty="0">
              <a:latin typeface="Segoe UI"/>
              <a:cs typeface="Segoe UI"/>
            </a:endParaRPr>
          </a:p>
        </p:txBody>
      </p:sp>
      <p:sp>
        <p:nvSpPr>
          <p:cNvPr id="13" name="object 21"/>
          <p:cNvSpPr txBox="1"/>
          <p:nvPr/>
        </p:nvSpPr>
        <p:spPr>
          <a:xfrm>
            <a:off x="4171950" y="4204966"/>
            <a:ext cx="3790950" cy="13696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50000"/>
              </a:lnSpc>
              <a:spcBef>
                <a:spcPts val="100"/>
              </a:spcBef>
            </a:pPr>
            <a:r>
              <a:rPr lang="ru-RU" sz="1050" spc="5" dirty="0" err="1" smtClean="0">
                <a:latin typeface="Segoe UI"/>
                <a:cs typeface="Segoe UI"/>
              </a:rPr>
              <a:t>Протруювання</a:t>
            </a:r>
            <a:r>
              <a:rPr lang="ru-RU" sz="1050" spc="5" dirty="0" smtClean="0">
                <a:latin typeface="Segoe UI"/>
                <a:cs typeface="Segoe UI"/>
              </a:rPr>
              <a:t> </a:t>
            </a:r>
            <a:r>
              <a:rPr lang="ru-RU" sz="1050" spc="5" dirty="0" err="1" smtClean="0">
                <a:latin typeface="Segoe UI"/>
                <a:cs typeface="Segoe UI"/>
              </a:rPr>
              <a:t>насіння</a:t>
            </a:r>
            <a:endParaRPr lang="ru-RU" sz="1050" spc="5" dirty="0" smtClean="0">
              <a:latin typeface="Segoe UI"/>
              <a:cs typeface="Segoe UI"/>
            </a:endParaRPr>
          </a:p>
          <a:p>
            <a:pPr marL="15875">
              <a:lnSpc>
                <a:spcPct val="150000"/>
              </a:lnSpc>
              <a:spcBef>
                <a:spcPts val="100"/>
              </a:spcBef>
            </a:pPr>
            <a:r>
              <a:rPr lang="ru-RU" sz="1050" spc="5" dirty="0" err="1" smtClean="0">
                <a:latin typeface="Segoe UI"/>
                <a:cs typeface="Segoe UI"/>
              </a:rPr>
              <a:t>Пікірування</a:t>
            </a:r>
            <a:r>
              <a:rPr lang="ru-RU" sz="1050" spc="5" dirty="0" smtClean="0">
                <a:latin typeface="Segoe UI"/>
                <a:cs typeface="Segoe UI"/>
              </a:rPr>
              <a:t> </a:t>
            </a:r>
            <a:r>
              <a:rPr lang="ru-RU" sz="1050" spc="5" dirty="0" err="1" smtClean="0">
                <a:latin typeface="Segoe UI"/>
                <a:cs typeface="Segoe UI"/>
              </a:rPr>
              <a:t>коренів</a:t>
            </a:r>
            <a:r>
              <a:rPr lang="ru-RU" sz="1050" spc="5" dirty="0" smtClean="0">
                <a:latin typeface="Segoe UI"/>
                <a:cs typeface="Segoe UI"/>
              </a:rPr>
              <a:t> перед </a:t>
            </a:r>
            <a:r>
              <a:rPr lang="ru-RU" sz="1050" spc="5" dirty="0" err="1" smtClean="0">
                <a:latin typeface="Segoe UI"/>
                <a:cs typeface="Segoe UI"/>
              </a:rPr>
              <a:t>посадкою</a:t>
            </a:r>
            <a:endParaRPr lang="ru-RU" sz="1050" spc="5" dirty="0" smtClean="0">
              <a:latin typeface="Segoe UI"/>
              <a:cs typeface="Segoe UI"/>
            </a:endParaRPr>
          </a:p>
          <a:p>
            <a:pPr marL="15875">
              <a:lnSpc>
                <a:spcPct val="100000"/>
              </a:lnSpc>
              <a:spcBef>
                <a:spcPts val="100"/>
              </a:spcBef>
            </a:pPr>
            <a:endParaRPr lang="ru-RU" sz="1050" spc="5" dirty="0" smtClean="0">
              <a:latin typeface="Segoe UI"/>
              <a:cs typeface="Segoe UI"/>
            </a:endParaRPr>
          </a:p>
          <a:p>
            <a:pPr marL="15875">
              <a:lnSpc>
                <a:spcPct val="100000"/>
              </a:lnSpc>
              <a:spcBef>
                <a:spcPts val="100"/>
              </a:spcBef>
            </a:pPr>
            <a:endParaRPr lang="ru-RU" sz="1050" spc="5" dirty="0">
              <a:latin typeface="Segoe UI"/>
              <a:cs typeface="Segoe UI"/>
            </a:endParaRPr>
          </a:p>
          <a:p>
            <a:pPr marL="15875">
              <a:lnSpc>
                <a:spcPct val="100000"/>
              </a:lnSpc>
              <a:spcBef>
                <a:spcPts val="100"/>
              </a:spcBef>
            </a:pPr>
            <a:endParaRPr lang="ru-RU" sz="1050" spc="5" dirty="0" smtClean="0">
              <a:latin typeface="Segoe UI"/>
              <a:cs typeface="Segoe UI"/>
            </a:endParaRPr>
          </a:p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lang="ru-RU" sz="1050" spc="5" dirty="0" smtClean="0">
                <a:latin typeface="Segoe UI"/>
                <a:cs typeface="Segoe UI"/>
              </a:rPr>
              <a:t>300 - 800 л води/га; полив/</a:t>
            </a:r>
            <a:r>
              <a:rPr lang="ru-RU" sz="1050" spc="5" dirty="0" err="1" smtClean="0">
                <a:latin typeface="Segoe UI"/>
                <a:cs typeface="Segoe UI"/>
              </a:rPr>
              <a:t>обприскування</a:t>
            </a:r>
            <a:r>
              <a:rPr lang="ru-RU" sz="1050" spc="5" dirty="0" smtClean="0">
                <a:latin typeface="Segoe UI"/>
                <a:cs typeface="Segoe UI"/>
              </a:rPr>
              <a:t> на </a:t>
            </a:r>
            <a:r>
              <a:rPr lang="ru-RU" sz="1050" spc="5" dirty="0" err="1" smtClean="0">
                <a:latin typeface="Segoe UI"/>
                <a:cs typeface="Segoe UI"/>
              </a:rPr>
              <a:t>етапі</a:t>
            </a:r>
            <a:r>
              <a:rPr lang="ru-RU" sz="1050" spc="5" dirty="0" smtClean="0">
                <a:latin typeface="Segoe UI"/>
                <a:cs typeface="Segoe UI"/>
              </a:rPr>
              <a:t> </a:t>
            </a:r>
            <a:r>
              <a:rPr lang="ru-RU" sz="1050" spc="5" dirty="0" err="1" smtClean="0">
                <a:latin typeface="Segoe UI"/>
                <a:cs typeface="Segoe UI"/>
              </a:rPr>
              <a:t>проростання</a:t>
            </a:r>
            <a:endParaRPr lang="ru-RU" sz="1050" spc="5" dirty="0" smtClean="0">
              <a:latin typeface="Segoe UI"/>
              <a:cs typeface="Segoe UI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-1" y="46850"/>
            <a:ext cx="7707599" cy="3662049"/>
            <a:chOff x="-1" y="46850"/>
            <a:chExt cx="7707599" cy="366204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46850"/>
              <a:ext cx="7707599" cy="3662049"/>
            </a:xfrm>
            <a:prstGeom prst="rect">
              <a:avLst/>
            </a:prstGeom>
          </p:spPr>
        </p:pic>
        <p:sp>
          <p:nvSpPr>
            <p:cNvPr id="14" name="Скругленный прямоугольник 13"/>
            <p:cNvSpPr/>
            <p:nvPr/>
          </p:nvSpPr>
          <p:spPr>
            <a:xfrm>
              <a:off x="666751" y="192717"/>
              <a:ext cx="892290" cy="482144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5452" y="213026"/>
              <a:ext cx="74612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b="1" dirty="0" smtClean="0"/>
                <a:t>Обробка насіння</a:t>
              </a:r>
              <a:endParaRPr lang="en-US" sz="1100" b="1" dirty="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570628" y="176988"/>
              <a:ext cx="2331464" cy="5334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40522" y="243974"/>
              <a:ext cx="21916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b="1" dirty="0" smtClean="0"/>
                <a:t>Полив</a:t>
              </a:r>
              <a:r>
                <a:rPr lang="en-US" sz="1100" b="1" dirty="0" smtClean="0"/>
                <a:t>/</a:t>
              </a:r>
              <a:r>
                <a:rPr lang="uk-UA" sz="1100" b="1" dirty="0" smtClean="0"/>
                <a:t>Обприскування</a:t>
              </a:r>
            </a:p>
            <a:p>
              <a:pPr algn="ctr"/>
              <a:r>
                <a:rPr lang="uk-UA" sz="1100" b="1" dirty="0"/>
                <a:t>к</a:t>
              </a:r>
              <a:r>
                <a:rPr lang="uk-UA" sz="1100" b="1" dirty="0" smtClean="0"/>
                <a:t>ожних 7-14 днів</a:t>
              </a:r>
              <a:endParaRPr 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06757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805408"/>
            <a:ext cx="7734300" cy="13885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03618"/>
            <a:ext cx="7734300" cy="59268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/>
          <p:nvPr/>
        </p:nvSpPr>
        <p:spPr>
          <a:xfrm>
            <a:off x="666750" y="302767"/>
            <a:ext cx="676020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60" dirty="0" smtClean="0">
                <a:solidFill>
                  <a:schemeClr val="bg1"/>
                </a:solidFill>
                <a:cs typeface="Sylfaen"/>
              </a:rPr>
              <a:t>ПОЛІВЕРСУМ® - </a:t>
            </a:r>
            <a:r>
              <a:rPr lang="ru-RU" b="1" spc="60" dirty="0" err="1" smtClean="0">
                <a:solidFill>
                  <a:schemeClr val="bg1"/>
                </a:solidFill>
                <a:cs typeface="Sylfaen"/>
              </a:rPr>
              <a:t>біологічний</a:t>
            </a:r>
            <a:r>
              <a:rPr lang="ru-RU" b="1" spc="60" dirty="0" smtClean="0">
                <a:solidFill>
                  <a:schemeClr val="bg1"/>
                </a:solidFill>
                <a:cs typeface="Sylfaen"/>
              </a:rPr>
              <a:t> </a:t>
            </a:r>
            <a:r>
              <a:rPr lang="ru-RU" b="1" spc="60" dirty="0" err="1" smtClean="0">
                <a:solidFill>
                  <a:schemeClr val="bg1"/>
                </a:solidFill>
                <a:cs typeface="Sylfaen"/>
              </a:rPr>
              <a:t>фунгіцид</a:t>
            </a:r>
            <a:r>
              <a:rPr lang="ru-RU" b="1" spc="60" dirty="0" smtClean="0">
                <a:solidFill>
                  <a:schemeClr val="bg1"/>
                </a:solidFill>
                <a:cs typeface="Sylfaen"/>
              </a:rPr>
              <a:t> для </a:t>
            </a:r>
            <a:r>
              <a:rPr lang="ru-RU" b="1" spc="60" dirty="0" err="1" smtClean="0">
                <a:solidFill>
                  <a:schemeClr val="bg1"/>
                </a:solidFill>
                <a:cs typeface="Sylfaen"/>
              </a:rPr>
              <a:t>захисту</a:t>
            </a:r>
            <a:r>
              <a:rPr lang="ru-RU" b="1" spc="60" dirty="0" smtClean="0">
                <a:solidFill>
                  <a:schemeClr val="bg1"/>
                </a:solidFill>
                <a:cs typeface="Sylfaen"/>
              </a:rPr>
              <a:t> </a:t>
            </a:r>
            <a:r>
              <a:rPr lang="ru-RU" b="1" spc="60" dirty="0" err="1" smtClean="0">
                <a:solidFill>
                  <a:schemeClr val="bg1"/>
                </a:solidFill>
                <a:cs typeface="Sylfaen"/>
              </a:rPr>
              <a:t>рослин</a:t>
            </a:r>
            <a:endParaRPr b="1" dirty="0">
              <a:solidFill>
                <a:schemeClr val="bg1"/>
              </a:solidFill>
              <a:cs typeface="Sylfae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6750" y="805408"/>
            <a:ext cx="6400800" cy="121789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3810" algn="just">
              <a:lnSpc>
                <a:spcPct val="109000"/>
              </a:lnSpc>
              <a:spcBef>
                <a:spcPts val="80"/>
              </a:spcBef>
            </a:pPr>
            <a:r>
              <a:rPr lang="ru-RU" sz="1200" b="1" dirty="0" err="1" smtClean="0">
                <a:cs typeface="Segoe UI"/>
              </a:rPr>
              <a:t>Мікроорганізм</a:t>
            </a:r>
            <a:r>
              <a:rPr lang="ru-RU" sz="1200" b="1" dirty="0" smtClean="0">
                <a:cs typeface="Segoe UI"/>
              </a:rPr>
              <a:t> </a:t>
            </a:r>
            <a:r>
              <a:rPr lang="en-US" sz="1200" b="1" dirty="0" smtClean="0">
                <a:cs typeface="Segoe UI"/>
              </a:rPr>
              <a:t>Pythium </a:t>
            </a:r>
            <a:r>
              <a:rPr lang="en-US" sz="1200" b="1" dirty="0" err="1" smtClean="0">
                <a:cs typeface="Segoe UI"/>
              </a:rPr>
              <a:t>oligandrum</a:t>
            </a:r>
            <a:r>
              <a:rPr lang="en-US" sz="1200" b="1" dirty="0" smtClean="0">
                <a:cs typeface="Segoe UI"/>
              </a:rPr>
              <a:t> M1 (DV 74) </a:t>
            </a:r>
            <a:r>
              <a:rPr lang="ru-RU" sz="1200" b="1" dirty="0" smtClean="0">
                <a:cs typeface="Segoe UI"/>
              </a:rPr>
              <a:t>включено до списку </a:t>
            </a:r>
            <a:r>
              <a:rPr lang="ru-RU" sz="1200" b="1" dirty="0" err="1" smtClean="0">
                <a:cs typeface="Segoe UI"/>
              </a:rPr>
              <a:t>діючих</a:t>
            </a:r>
            <a:r>
              <a:rPr lang="ru-RU" sz="1200" b="1" dirty="0" smtClean="0">
                <a:cs typeface="Segoe UI"/>
              </a:rPr>
              <a:t> </a:t>
            </a:r>
            <a:r>
              <a:rPr lang="ru-RU" sz="1200" b="1" dirty="0" err="1" smtClean="0">
                <a:cs typeface="Segoe UI"/>
              </a:rPr>
              <a:t>речовин</a:t>
            </a:r>
            <a:r>
              <a:rPr lang="ru-RU" sz="1200" b="1" dirty="0" smtClean="0">
                <a:cs typeface="Segoe UI"/>
              </a:rPr>
              <a:t> </a:t>
            </a:r>
            <a:r>
              <a:rPr lang="ru-RU" sz="1200" b="1" dirty="0" err="1" smtClean="0">
                <a:cs typeface="Segoe UI"/>
              </a:rPr>
              <a:t>Імплементаційним</a:t>
            </a:r>
            <a:r>
              <a:rPr lang="ru-RU" sz="1200" b="1" dirty="0" smtClean="0">
                <a:cs typeface="Segoe UI"/>
              </a:rPr>
              <a:t> регламентом (ЄС) № 540/2011 Регламенту </a:t>
            </a:r>
            <a:r>
              <a:rPr lang="ru-RU" sz="1200" b="1" dirty="0" err="1" smtClean="0">
                <a:cs typeface="Segoe UI"/>
              </a:rPr>
              <a:t>Європейського</a:t>
            </a:r>
            <a:r>
              <a:rPr lang="ru-RU" sz="1200" b="1" dirty="0" smtClean="0">
                <a:cs typeface="Segoe UI"/>
              </a:rPr>
              <a:t> парламенту та Регламентом Ради (ЄС) 1107/2009 </a:t>
            </a:r>
            <a:r>
              <a:rPr lang="ru-RU" sz="1200" b="1" dirty="0" err="1" smtClean="0">
                <a:cs typeface="Segoe UI"/>
              </a:rPr>
              <a:t>щодо</a:t>
            </a:r>
            <a:r>
              <a:rPr lang="ru-RU" sz="1200" b="1" dirty="0" smtClean="0">
                <a:cs typeface="Segoe UI"/>
              </a:rPr>
              <a:t> </a:t>
            </a:r>
            <a:r>
              <a:rPr lang="ru-RU" sz="1200" b="1" dirty="0" err="1" smtClean="0">
                <a:cs typeface="Segoe UI"/>
              </a:rPr>
              <a:t>розміщення</a:t>
            </a:r>
            <a:r>
              <a:rPr lang="ru-RU" sz="1200" b="1" dirty="0" smtClean="0">
                <a:cs typeface="Segoe UI"/>
              </a:rPr>
              <a:t> </a:t>
            </a:r>
            <a:r>
              <a:rPr lang="ru-RU" sz="1200" b="1" dirty="0" err="1" smtClean="0">
                <a:cs typeface="Segoe UI"/>
              </a:rPr>
              <a:t>рослин</a:t>
            </a:r>
            <a:r>
              <a:rPr lang="ru-RU" sz="1200" b="1" dirty="0" smtClean="0">
                <a:cs typeface="Segoe UI"/>
              </a:rPr>
              <a:t> </a:t>
            </a:r>
            <a:r>
              <a:rPr lang="ru-RU" sz="1200" b="1" dirty="0" err="1" smtClean="0">
                <a:cs typeface="Segoe UI"/>
              </a:rPr>
              <a:t>засоби</a:t>
            </a:r>
            <a:r>
              <a:rPr lang="ru-RU" sz="1200" b="1" dirty="0" smtClean="0">
                <a:cs typeface="Segoe UI"/>
              </a:rPr>
              <a:t> </a:t>
            </a:r>
            <a:r>
              <a:rPr lang="ru-RU" sz="1200" b="1" dirty="0" err="1" smtClean="0">
                <a:cs typeface="Segoe UI"/>
              </a:rPr>
              <a:t>захисту</a:t>
            </a:r>
            <a:r>
              <a:rPr lang="ru-RU" sz="1200" b="1" dirty="0" smtClean="0">
                <a:cs typeface="Segoe UI"/>
              </a:rPr>
              <a:t> на ринку. </a:t>
            </a:r>
            <a:r>
              <a:rPr lang="ru-RU" sz="1200" b="1" dirty="0" err="1" smtClean="0">
                <a:cs typeface="Segoe UI"/>
              </a:rPr>
              <a:t>Цей</a:t>
            </a:r>
            <a:r>
              <a:rPr lang="ru-RU" sz="1200" b="1" dirty="0" smtClean="0">
                <a:cs typeface="Segoe UI"/>
              </a:rPr>
              <a:t> </a:t>
            </a:r>
            <a:r>
              <a:rPr lang="ru-RU" sz="1200" b="1" dirty="0" err="1" smtClean="0">
                <a:cs typeface="Segoe UI"/>
              </a:rPr>
              <a:t>самий</a:t>
            </a:r>
            <a:r>
              <a:rPr lang="ru-RU" sz="1200" b="1" dirty="0" smtClean="0">
                <a:cs typeface="Segoe UI"/>
              </a:rPr>
              <a:t> </a:t>
            </a:r>
            <a:r>
              <a:rPr lang="ru-RU" sz="1200" b="1" dirty="0" err="1" smtClean="0">
                <a:cs typeface="Segoe UI"/>
              </a:rPr>
              <a:t>штам</a:t>
            </a:r>
            <a:r>
              <a:rPr lang="ru-RU" sz="1200" b="1" dirty="0" smtClean="0">
                <a:cs typeface="Segoe UI"/>
              </a:rPr>
              <a:t> </a:t>
            </a:r>
            <a:r>
              <a:rPr lang="ru-RU" sz="1200" b="1" dirty="0" err="1" smtClean="0">
                <a:cs typeface="Segoe UI"/>
              </a:rPr>
              <a:t>мікроорганізму</a:t>
            </a:r>
            <a:r>
              <a:rPr lang="ru-RU" sz="1200" b="1" dirty="0" smtClean="0">
                <a:cs typeface="Segoe UI"/>
              </a:rPr>
              <a:t> </a:t>
            </a:r>
            <a:r>
              <a:rPr lang="en-US" sz="1200" b="1" dirty="0" smtClean="0">
                <a:cs typeface="Segoe UI"/>
              </a:rPr>
              <a:t>Pythium </a:t>
            </a:r>
            <a:r>
              <a:rPr lang="en-US" sz="1200" b="1" dirty="0" err="1" smtClean="0">
                <a:cs typeface="Segoe UI"/>
              </a:rPr>
              <a:t>oligandrum</a:t>
            </a:r>
            <a:r>
              <a:rPr lang="en-US" sz="1200" b="1" dirty="0" smtClean="0">
                <a:cs typeface="Segoe UI"/>
              </a:rPr>
              <a:t> </a:t>
            </a:r>
            <a:r>
              <a:rPr lang="ru-RU" sz="1200" b="1" dirty="0" err="1" smtClean="0">
                <a:cs typeface="Segoe UI"/>
              </a:rPr>
              <a:t>зареєстрований</a:t>
            </a:r>
            <a:r>
              <a:rPr lang="ru-RU" sz="1200" b="1" dirty="0" smtClean="0">
                <a:cs typeface="Segoe UI"/>
              </a:rPr>
              <a:t> як </a:t>
            </a:r>
            <a:r>
              <a:rPr lang="ru-RU" sz="1200" b="1" dirty="0" err="1" smtClean="0">
                <a:cs typeface="Segoe UI"/>
              </a:rPr>
              <a:t>діюча</a:t>
            </a:r>
            <a:r>
              <a:rPr lang="ru-RU" sz="1200" b="1" dirty="0" smtClean="0">
                <a:cs typeface="Segoe UI"/>
              </a:rPr>
              <a:t> </a:t>
            </a:r>
            <a:r>
              <a:rPr lang="ru-RU" sz="1200" b="1" dirty="0" err="1" smtClean="0">
                <a:cs typeface="Segoe UI"/>
              </a:rPr>
              <a:t>речовина</a:t>
            </a:r>
            <a:r>
              <a:rPr lang="ru-RU" sz="1200" b="1" dirty="0" smtClean="0">
                <a:cs typeface="Segoe UI"/>
              </a:rPr>
              <a:t> в США </a:t>
            </a:r>
            <a:r>
              <a:rPr lang="en-US" sz="1200" b="1" dirty="0" smtClean="0">
                <a:cs typeface="Segoe UI"/>
              </a:rPr>
              <a:t>EPA (</a:t>
            </a:r>
            <a:r>
              <a:rPr lang="ru-RU" sz="1200" b="1" dirty="0" smtClean="0">
                <a:cs typeface="Segoe UI"/>
              </a:rPr>
              <a:t>Агентство з </a:t>
            </a:r>
            <a:r>
              <a:rPr lang="ru-RU" sz="1200" b="1" dirty="0" err="1" smtClean="0">
                <a:cs typeface="Segoe UI"/>
              </a:rPr>
              <a:t>охорони</a:t>
            </a:r>
            <a:r>
              <a:rPr lang="ru-RU" sz="1200" b="1" dirty="0" smtClean="0">
                <a:cs typeface="Segoe UI"/>
              </a:rPr>
              <a:t> </a:t>
            </a:r>
            <a:r>
              <a:rPr lang="ru-RU" sz="1200" b="1" dirty="0" err="1" smtClean="0">
                <a:cs typeface="Segoe UI"/>
              </a:rPr>
              <a:t>навколишнього</a:t>
            </a:r>
            <a:r>
              <a:rPr lang="ru-RU" sz="1200" b="1" dirty="0" smtClean="0">
                <a:cs typeface="Segoe UI"/>
              </a:rPr>
              <a:t> </a:t>
            </a:r>
            <a:r>
              <a:rPr lang="ru-RU" sz="1200" b="1" dirty="0" err="1" smtClean="0">
                <a:cs typeface="Segoe UI"/>
              </a:rPr>
              <a:t>середовища</a:t>
            </a:r>
            <a:r>
              <a:rPr lang="ru-RU" sz="1200" b="1" dirty="0" smtClean="0">
                <a:cs typeface="Segoe UI"/>
              </a:rPr>
              <a:t> США) </a:t>
            </a:r>
            <a:r>
              <a:rPr lang="ru-RU" sz="1200" b="1" dirty="0" err="1" smtClean="0">
                <a:cs typeface="Segoe UI"/>
              </a:rPr>
              <a:t>під</a:t>
            </a:r>
            <a:r>
              <a:rPr lang="ru-RU" sz="1200" b="1" dirty="0" smtClean="0">
                <a:cs typeface="Segoe UI"/>
              </a:rPr>
              <a:t> </a:t>
            </a:r>
            <a:r>
              <a:rPr lang="ru-RU" sz="1200" b="1" dirty="0" err="1" smtClean="0">
                <a:cs typeface="Segoe UI"/>
              </a:rPr>
              <a:t>реєстраційним</a:t>
            </a:r>
            <a:r>
              <a:rPr lang="ru-RU" sz="1200" b="1" dirty="0" smtClean="0">
                <a:cs typeface="Segoe UI"/>
              </a:rPr>
              <a:t> номером 81606-1 з 7 </a:t>
            </a:r>
            <a:r>
              <a:rPr lang="ru-RU" sz="1200" b="1" dirty="0" err="1" smtClean="0">
                <a:cs typeface="Segoe UI"/>
              </a:rPr>
              <a:t>травня</a:t>
            </a:r>
            <a:r>
              <a:rPr lang="ru-RU" sz="1200" b="1" dirty="0" smtClean="0">
                <a:cs typeface="Segoe UI"/>
              </a:rPr>
              <a:t> 2007 року.</a:t>
            </a:r>
            <a:endParaRPr sz="1200" b="1" dirty="0">
              <a:cs typeface="Segoe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5299" y="2265891"/>
            <a:ext cx="1231900" cy="4208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0">
              <a:lnSpc>
                <a:spcPct val="107300"/>
              </a:lnSpc>
              <a:spcBef>
                <a:spcPts val="100"/>
              </a:spcBef>
            </a:pPr>
            <a:r>
              <a:rPr lang="ru-RU" sz="1200" b="1" spc="45" dirty="0" err="1" smtClean="0">
                <a:cs typeface="Segoe UI"/>
              </a:rPr>
              <a:t>Діюча</a:t>
            </a:r>
            <a:r>
              <a:rPr lang="ru-RU" sz="1200" b="1" spc="45" dirty="0" smtClean="0">
                <a:cs typeface="Segoe UI"/>
              </a:rPr>
              <a:t> </a:t>
            </a:r>
            <a:r>
              <a:rPr lang="ru-RU" sz="1200" b="1" spc="45" dirty="0" err="1" smtClean="0">
                <a:cs typeface="Segoe UI"/>
              </a:rPr>
              <a:t>речовина</a:t>
            </a:r>
            <a:r>
              <a:rPr lang="ru-RU" sz="1200" b="1" spc="45" dirty="0" smtClean="0">
                <a:cs typeface="Segoe UI"/>
              </a:rPr>
              <a:t>:</a:t>
            </a:r>
          </a:p>
          <a:p>
            <a:pPr marL="12700" marR="5080" indent="3810">
              <a:lnSpc>
                <a:spcPct val="107300"/>
              </a:lnSpc>
              <a:spcBef>
                <a:spcPts val="100"/>
              </a:spcBef>
            </a:pPr>
            <a:r>
              <a:rPr lang="ru-RU" sz="1200" b="1" spc="45" dirty="0" smtClean="0">
                <a:cs typeface="Segoe UI"/>
              </a:rPr>
              <a:t>Форма </a:t>
            </a:r>
            <a:r>
              <a:rPr lang="ru-RU" sz="1200" b="1" spc="45" dirty="0" err="1" smtClean="0">
                <a:cs typeface="Segoe UI"/>
              </a:rPr>
              <a:t>випуску</a:t>
            </a:r>
            <a:r>
              <a:rPr lang="ru-RU" sz="1200" b="1" spc="45" dirty="0" smtClean="0">
                <a:cs typeface="Segoe UI"/>
              </a:rPr>
              <a:t>:</a:t>
            </a:r>
            <a:endParaRPr sz="1200" b="1" dirty="0">
              <a:cs typeface="Segoe U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5299" y="3617120"/>
            <a:ext cx="1173201" cy="61234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10"/>
              </a:spcBef>
            </a:pPr>
            <a:r>
              <a:rPr lang="ru-RU" sz="1200" b="1" spc="55" dirty="0" err="1" smtClean="0">
                <a:cs typeface="Segoe UI"/>
              </a:rPr>
              <a:t>Пакети</a:t>
            </a:r>
            <a:r>
              <a:rPr lang="ru-RU" sz="1200" b="1" spc="55" dirty="0" smtClean="0">
                <a:cs typeface="Segoe UI"/>
              </a:rPr>
              <a:t> для </a:t>
            </a:r>
            <a:r>
              <a:rPr lang="ru-RU" sz="1200" b="1" spc="55" dirty="0" err="1" smtClean="0">
                <a:cs typeface="Segoe UI"/>
              </a:rPr>
              <a:t>зберігання</a:t>
            </a:r>
            <a:r>
              <a:rPr lang="ru-RU" sz="1200" b="1" spc="55" dirty="0" smtClean="0">
                <a:cs typeface="Segoe UI"/>
              </a:rPr>
              <a:t>: </a:t>
            </a:r>
            <a:r>
              <a:rPr lang="ru-RU" sz="1200" b="1" spc="55" dirty="0" err="1" smtClean="0">
                <a:cs typeface="Segoe UI"/>
              </a:rPr>
              <a:t>Зберігання</a:t>
            </a:r>
            <a:r>
              <a:rPr lang="ru-RU" sz="1200" b="1" spc="55" dirty="0" smtClean="0">
                <a:cs typeface="Segoe UI"/>
              </a:rPr>
              <a:t>:</a:t>
            </a:r>
            <a:endParaRPr sz="1200" b="1" dirty="0">
              <a:cs typeface="Segoe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9150" y="4644747"/>
            <a:ext cx="685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spc="75" dirty="0" err="1" smtClean="0">
                <a:cs typeface="Segoe UI"/>
              </a:rPr>
              <a:t>Безпека</a:t>
            </a:r>
            <a:r>
              <a:rPr sz="1200" dirty="0" smtClean="0">
                <a:cs typeface="Segoe UI"/>
              </a:rPr>
              <a:t>:</a:t>
            </a:r>
            <a:endParaRPr sz="1200" dirty="0"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6740" y="2265891"/>
            <a:ext cx="4682428" cy="257634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70"/>
              </a:spcBef>
            </a:pPr>
            <a:r>
              <a:rPr lang="en-US" sz="1200" i="1" spc="5" dirty="0" smtClean="0">
                <a:cs typeface="Segoe UI"/>
              </a:rPr>
              <a:t>Pythium </a:t>
            </a:r>
            <a:r>
              <a:rPr lang="en-US" sz="1200" i="1" spc="5" dirty="0" err="1" smtClean="0">
                <a:cs typeface="Segoe UI"/>
              </a:rPr>
              <a:t>oligandrum</a:t>
            </a:r>
            <a:r>
              <a:rPr lang="en-US" sz="1200" i="1" spc="5" dirty="0" smtClean="0">
                <a:cs typeface="Segoe UI"/>
              </a:rPr>
              <a:t> </a:t>
            </a:r>
            <a:r>
              <a:rPr lang="en-US" sz="1200" i="1" spc="5" dirty="0" err="1" smtClean="0">
                <a:cs typeface="Segoe UI"/>
              </a:rPr>
              <a:t>Drechsler</a:t>
            </a:r>
            <a:r>
              <a:rPr lang="en-US" sz="1200" i="1" spc="5" dirty="0" smtClean="0">
                <a:cs typeface="Segoe UI"/>
              </a:rPr>
              <a:t>, </a:t>
            </a:r>
            <a:r>
              <a:rPr lang="ru-RU" sz="1200" i="1" spc="5" dirty="0" err="1" smtClean="0">
                <a:cs typeface="Segoe UI"/>
              </a:rPr>
              <a:t>вміст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ооспор</a:t>
            </a:r>
            <a:r>
              <a:rPr lang="ru-RU" sz="1200" i="1" spc="5" dirty="0" smtClean="0">
                <a:cs typeface="Segoe UI"/>
              </a:rPr>
              <a:t> 1 х 106/1 г продукту</a:t>
            </a:r>
          </a:p>
          <a:p>
            <a:pPr marL="16510">
              <a:lnSpc>
                <a:spcPct val="100000"/>
              </a:lnSpc>
              <a:spcBef>
                <a:spcPts val="170"/>
              </a:spcBef>
            </a:pPr>
            <a:r>
              <a:rPr lang="en-US" sz="1200" i="1" spc="5" dirty="0" smtClean="0">
                <a:cs typeface="Segoe UI"/>
              </a:rPr>
              <a:t>WP (</a:t>
            </a:r>
            <a:r>
              <a:rPr lang="ru-RU" sz="1200" i="1" spc="5" dirty="0" err="1" smtClean="0">
                <a:cs typeface="Segoe UI"/>
              </a:rPr>
              <a:t>змочуваний</a:t>
            </a:r>
            <a:r>
              <a:rPr lang="ru-RU" sz="1200" i="1" spc="5" dirty="0" smtClean="0">
                <a:cs typeface="Segoe UI"/>
              </a:rPr>
              <a:t> порошок), </a:t>
            </a:r>
            <a:r>
              <a:rPr lang="ru-RU" sz="1200" i="1" spc="5" dirty="0" err="1" smtClean="0">
                <a:cs typeface="Segoe UI"/>
              </a:rPr>
              <a:t>який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містить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проростаючі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ооспори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en-US" sz="1200" i="1" spc="5" dirty="0" smtClean="0">
                <a:cs typeface="Segoe UI"/>
              </a:rPr>
              <a:t>Pythium </a:t>
            </a:r>
            <a:r>
              <a:rPr lang="en-US" sz="1200" i="1" spc="5" dirty="0" err="1" smtClean="0">
                <a:cs typeface="Segoe UI"/>
              </a:rPr>
              <a:t>oligandrum</a:t>
            </a:r>
            <a:endParaRPr lang="en-US" sz="1200" i="1" spc="5" dirty="0" smtClean="0"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170"/>
              </a:spcBef>
            </a:pPr>
            <a:r>
              <a:rPr lang="ru-RU" sz="1200" i="1" spc="5" dirty="0" err="1" smtClean="0">
                <a:cs typeface="Segoe UI"/>
              </a:rPr>
              <a:t>розміщені</a:t>
            </a:r>
            <a:r>
              <a:rPr lang="ru-RU" sz="1200" i="1" spc="5" dirty="0" smtClean="0">
                <a:cs typeface="Segoe UI"/>
              </a:rPr>
              <a:t> на </a:t>
            </a:r>
            <a:r>
              <a:rPr lang="ru-RU" sz="1200" i="1" spc="5" dirty="0" err="1" smtClean="0">
                <a:cs typeface="Segoe UI"/>
              </a:rPr>
              <a:t>мінеральному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носії</a:t>
            </a:r>
            <a:endParaRPr lang="ru-RU" sz="1200" i="1" spc="5" dirty="0" smtClean="0"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170"/>
              </a:spcBef>
            </a:pPr>
            <a:r>
              <a:rPr lang="ru-RU" sz="1200" i="1" spc="5" dirty="0" smtClean="0">
                <a:cs typeface="Segoe UI"/>
              </a:rPr>
              <a:t>50 г, 100 г, 500 г (2х250 г) </a:t>
            </a:r>
            <a:r>
              <a:rPr lang="ru-RU" sz="1200" i="1" spc="5" dirty="0" err="1" smtClean="0">
                <a:cs typeface="Segoe UI"/>
              </a:rPr>
              <a:t>багатошаровий</a:t>
            </a:r>
            <a:r>
              <a:rPr lang="ru-RU" sz="1200" i="1" spc="5" dirty="0" smtClean="0">
                <a:cs typeface="Segoe UI"/>
              </a:rPr>
              <a:t> ПЕТ/МЕТ пакет у </a:t>
            </a:r>
            <a:r>
              <a:rPr lang="ru-RU" sz="1200" i="1" spc="5" dirty="0" err="1" smtClean="0">
                <a:cs typeface="Segoe UI"/>
              </a:rPr>
              <a:t>картонній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коробці</a:t>
            </a:r>
            <a:r>
              <a:rPr lang="ru-RU" sz="1200" i="1" spc="5" dirty="0" smtClean="0">
                <a:cs typeface="Segoe UI"/>
              </a:rPr>
              <a:t> Два роки з </a:t>
            </a:r>
            <a:r>
              <a:rPr lang="ru-RU" sz="1200" i="1" spc="5" dirty="0" err="1" smtClean="0">
                <a:cs typeface="Segoe UI"/>
              </a:rPr>
              <a:t>дати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виробництва</a:t>
            </a:r>
            <a:r>
              <a:rPr lang="ru-RU" sz="1200" i="1" spc="5" dirty="0" smtClean="0">
                <a:cs typeface="Segoe UI"/>
              </a:rPr>
              <a:t> (</a:t>
            </a:r>
            <a:r>
              <a:rPr lang="ru-RU" sz="1200" i="1" spc="5" dirty="0" err="1" smtClean="0">
                <a:cs typeface="Segoe UI"/>
              </a:rPr>
              <a:t>вказано</a:t>
            </a:r>
            <a:r>
              <a:rPr lang="ru-RU" sz="1200" i="1" spc="5" dirty="0" smtClean="0">
                <a:cs typeface="Segoe UI"/>
              </a:rPr>
              <a:t> на </a:t>
            </a:r>
            <a:r>
              <a:rPr lang="ru-RU" sz="1200" i="1" spc="5" dirty="0" err="1" smtClean="0">
                <a:cs typeface="Segoe UI"/>
              </a:rPr>
              <a:t>етикетці</a:t>
            </a:r>
            <a:r>
              <a:rPr lang="ru-RU" sz="1200" i="1" spc="5" dirty="0" smtClean="0">
                <a:cs typeface="Segoe UI"/>
              </a:rPr>
              <a:t> кожного пакета)</a:t>
            </a:r>
          </a:p>
          <a:p>
            <a:pPr marL="16510">
              <a:lnSpc>
                <a:spcPct val="100000"/>
              </a:lnSpc>
              <a:spcBef>
                <a:spcPts val="170"/>
              </a:spcBef>
            </a:pPr>
            <a:r>
              <a:rPr lang="ru-RU" sz="1200" i="1" spc="5" dirty="0" err="1" smtClean="0">
                <a:cs typeface="Segoe UI"/>
              </a:rPr>
              <a:t>Зберігати</a:t>
            </a:r>
            <a:r>
              <a:rPr lang="ru-RU" sz="1200" i="1" spc="5" dirty="0" smtClean="0">
                <a:cs typeface="Segoe UI"/>
              </a:rPr>
              <a:t> в </a:t>
            </a:r>
            <a:r>
              <a:rPr lang="ru-RU" sz="1200" i="1" spc="5" dirty="0" err="1" smtClean="0">
                <a:cs typeface="Segoe UI"/>
              </a:rPr>
              <a:t>оригінальній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упаковці</a:t>
            </a:r>
            <a:r>
              <a:rPr lang="ru-RU" sz="1200" i="1" spc="5" dirty="0" smtClean="0">
                <a:cs typeface="Segoe UI"/>
              </a:rPr>
              <a:t> в сухих </a:t>
            </a:r>
            <a:r>
              <a:rPr lang="ru-RU" sz="1200" i="1" spc="5" dirty="0" err="1" smtClean="0">
                <a:cs typeface="Segoe UI"/>
              </a:rPr>
              <a:t>умовах</a:t>
            </a:r>
            <a:r>
              <a:rPr lang="ru-RU" sz="1200" i="1" spc="5" dirty="0" smtClean="0">
                <a:cs typeface="Segoe UI"/>
              </a:rPr>
              <a:t> при </a:t>
            </a:r>
            <a:r>
              <a:rPr lang="ru-RU" sz="1200" i="1" spc="5" dirty="0" err="1" smtClean="0">
                <a:cs typeface="Segoe UI"/>
              </a:rPr>
              <a:t>кімнатній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температурі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згідно</a:t>
            </a:r>
            <a:r>
              <a:rPr lang="ru-RU" sz="1200" i="1" spc="5" dirty="0" smtClean="0">
                <a:cs typeface="Segoe UI"/>
              </a:rPr>
              <a:t> з </a:t>
            </a:r>
            <a:r>
              <a:rPr lang="ru-RU" sz="1200" i="1" spc="5" dirty="0" err="1" smtClean="0">
                <a:cs typeface="Segoe UI"/>
              </a:rPr>
              <a:t>відповідними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спеціальними</a:t>
            </a:r>
            <a:r>
              <a:rPr lang="ru-RU" sz="1200" i="1" spc="5" dirty="0" smtClean="0">
                <a:cs typeface="Segoe UI"/>
              </a:rPr>
              <a:t> правилами. </a:t>
            </a:r>
            <a:r>
              <a:rPr lang="ru-RU" sz="1200" i="1" spc="5" dirty="0" err="1" smtClean="0">
                <a:cs typeface="Segoe UI"/>
              </a:rPr>
              <a:t>Зберігати</a:t>
            </a:r>
            <a:r>
              <a:rPr lang="ru-RU" sz="1200" i="1" spc="5" dirty="0" smtClean="0">
                <a:cs typeface="Segoe UI"/>
              </a:rPr>
              <a:t> в недоступному для </a:t>
            </a:r>
            <a:r>
              <a:rPr lang="ru-RU" sz="1200" i="1" spc="5" dirty="0" err="1" smtClean="0">
                <a:cs typeface="Segoe UI"/>
              </a:rPr>
              <a:t>дітей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місці</a:t>
            </a:r>
            <a:r>
              <a:rPr lang="ru-RU" sz="1200" i="1" spc="5" dirty="0" smtClean="0">
                <a:cs typeface="Segoe UI"/>
              </a:rPr>
              <a:t>. </a:t>
            </a:r>
            <a:r>
              <a:rPr lang="ru-RU" sz="1200" i="1" spc="5" dirty="0" err="1" smtClean="0">
                <a:cs typeface="Segoe UI"/>
              </a:rPr>
              <a:t>Тримайте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подалі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від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їжі</a:t>
            </a:r>
            <a:r>
              <a:rPr lang="ru-RU" sz="1200" i="1" spc="5" dirty="0" smtClean="0">
                <a:cs typeface="Segoe UI"/>
              </a:rPr>
              <a:t>,</a:t>
            </a:r>
          </a:p>
          <a:p>
            <a:pPr marL="16510">
              <a:lnSpc>
                <a:spcPct val="100000"/>
              </a:lnSpc>
              <a:spcBef>
                <a:spcPts val="170"/>
              </a:spcBef>
            </a:pPr>
            <a:r>
              <a:rPr lang="ru-RU" sz="1200" i="1" spc="5" dirty="0" err="1" smtClean="0">
                <a:cs typeface="Segoe UI"/>
              </a:rPr>
              <a:t>напої</a:t>
            </a:r>
            <a:r>
              <a:rPr lang="ru-RU" sz="1200" i="1" spc="5" dirty="0" smtClean="0">
                <a:cs typeface="Segoe UI"/>
              </a:rPr>
              <a:t> та корми для </a:t>
            </a:r>
            <a:r>
              <a:rPr lang="ru-RU" sz="1200" i="1" spc="5" dirty="0" err="1" smtClean="0">
                <a:cs typeface="Segoe UI"/>
              </a:rPr>
              <a:t>тварин</a:t>
            </a:r>
            <a:r>
              <a:rPr lang="ru-RU" sz="1200" i="1" spc="5" dirty="0" smtClean="0">
                <a:cs typeface="Segoe UI"/>
              </a:rPr>
              <a:t>. Не </a:t>
            </a:r>
            <a:r>
              <a:rPr lang="ru-RU" sz="1200" i="1" spc="5" dirty="0" err="1" smtClean="0">
                <a:cs typeface="Segoe UI"/>
              </a:rPr>
              <a:t>зберігайте</a:t>
            </a:r>
            <a:r>
              <a:rPr lang="ru-RU" sz="1200" i="1" spc="5" dirty="0" smtClean="0">
                <a:cs typeface="Segoe UI"/>
              </a:rPr>
              <a:t> при </a:t>
            </a:r>
            <a:r>
              <a:rPr lang="ru-RU" sz="1200" i="1" spc="5" dirty="0" err="1" smtClean="0">
                <a:cs typeface="Segoe UI"/>
              </a:rPr>
              <a:t>температурі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нижче</a:t>
            </a:r>
            <a:r>
              <a:rPr lang="ru-RU" sz="1200" i="1" spc="5" dirty="0" smtClean="0">
                <a:cs typeface="Segoe UI"/>
              </a:rPr>
              <a:t> 5 °</a:t>
            </a:r>
            <a:r>
              <a:rPr lang="en-US" sz="1200" i="1" spc="5" dirty="0" smtClean="0">
                <a:cs typeface="Segoe UI"/>
              </a:rPr>
              <a:t>C (41 °F) </a:t>
            </a:r>
            <a:r>
              <a:rPr lang="ru-RU" sz="1200" i="1" spc="5" dirty="0" smtClean="0">
                <a:cs typeface="Segoe UI"/>
              </a:rPr>
              <a:t>і </a:t>
            </a:r>
            <a:r>
              <a:rPr lang="ru-RU" sz="1200" i="1" spc="5" dirty="0" err="1" smtClean="0">
                <a:cs typeface="Segoe UI"/>
              </a:rPr>
              <a:t>вище</a:t>
            </a:r>
            <a:r>
              <a:rPr lang="ru-RU" sz="1200" i="1" spc="5" dirty="0" smtClean="0">
                <a:cs typeface="Segoe UI"/>
              </a:rPr>
              <a:t> 40 °</a:t>
            </a:r>
            <a:r>
              <a:rPr lang="en-US" sz="1200" i="1" spc="5" dirty="0" smtClean="0">
                <a:cs typeface="Segoe UI"/>
              </a:rPr>
              <a:t>C (104 °F) </a:t>
            </a:r>
            <a:r>
              <a:rPr lang="ru-RU" sz="1200" i="1" spc="5" dirty="0" err="1" smtClean="0">
                <a:cs typeface="Segoe UI"/>
              </a:rPr>
              <a:t>протягом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тривалого</a:t>
            </a:r>
            <a:r>
              <a:rPr lang="ru-RU" sz="1200" i="1" spc="5" dirty="0" smtClean="0">
                <a:cs typeface="Segoe UI"/>
              </a:rPr>
              <a:t> часу.</a:t>
            </a:r>
          </a:p>
          <a:p>
            <a:pPr marL="16510">
              <a:lnSpc>
                <a:spcPct val="100000"/>
              </a:lnSpc>
              <a:spcBef>
                <a:spcPts val="170"/>
              </a:spcBef>
            </a:pPr>
            <a:r>
              <a:rPr lang="ru-RU" sz="1200" i="1" spc="5" dirty="0" err="1" smtClean="0">
                <a:cs typeface="Segoe UI"/>
              </a:rPr>
              <a:t>Ніяких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сигнальних</a:t>
            </a:r>
            <a:r>
              <a:rPr lang="ru-RU" sz="1200" i="1" spc="5" dirty="0" smtClean="0">
                <a:cs typeface="Segoe UI"/>
              </a:rPr>
              <a:t> </a:t>
            </a:r>
            <a:r>
              <a:rPr lang="ru-RU" sz="1200" i="1" spc="5" dirty="0" err="1" smtClean="0">
                <a:cs typeface="Segoe UI"/>
              </a:rPr>
              <a:t>слів</a:t>
            </a:r>
            <a:endParaRPr sz="1200" dirty="0"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150" y="5441470"/>
            <a:ext cx="57378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i="1" spc="20" dirty="0" err="1" smtClean="0">
                <a:cs typeface="Segoe UI"/>
              </a:rPr>
              <a:t>Схвалено</a:t>
            </a:r>
            <a:r>
              <a:rPr lang="ru-RU" sz="1600" b="1" i="1" spc="20" dirty="0" smtClean="0">
                <a:cs typeface="Segoe UI"/>
              </a:rPr>
              <a:t> для </a:t>
            </a:r>
            <a:r>
              <a:rPr lang="ru-RU" sz="1600" b="1" i="1" spc="20" dirty="0" err="1" smtClean="0">
                <a:cs typeface="Segoe UI"/>
              </a:rPr>
              <a:t>всіх</a:t>
            </a:r>
            <a:r>
              <a:rPr lang="ru-RU" sz="1600" b="1" i="1" spc="20" dirty="0" smtClean="0">
                <a:cs typeface="Segoe UI"/>
              </a:rPr>
              <a:t> </a:t>
            </a:r>
            <a:r>
              <a:rPr lang="ru-RU" sz="1600" b="1" i="1" spc="20" dirty="0" err="1" smtClean="0">
                <a:cs typeface="Segoe UI"/>
              </a:rPr>
              <a:t>видів</a:t>
            </a:r>
            <a:r>
              <a:rPr lang="ru-RU" sz="1600" b="1" i="1" spc="20" dirty="0" smtClean="0">
                <a:cs typeface="Segoe UI"/>
              </a:rPr>
              <a:t> </a:t>
            </a:r>
            <a:r>
              <a:rPr lang="ru-RU" sz="1600" b="1" i="1" spc="20" dirty="0" err="1" smtClean="0">
                <a:cs typeface="Segoe UI"/>
              </a:rPr>
              <a:t>сільського</a:t>
            </a:r>
            <a:r>
              <a:rPr lang="ru-RU" sz="1600" b="1" i="1" spc="20" dirty="0" smtClean="0">
                <a:cs typeface="Segoe UI"/>
              </a:rPr>
              <a:t> </a:t>
            </a:r>
            <a:r>
              <a:rPr lang="ru-RU" sz="1600" b="1" i="1" spc="20" dirty="0" err="1" smtClean="0">
                <a:cs typeface="Segoe UI"/>
              </a:rPr>
              <a:t>господарства</a:t>
            </a:r>
            <a:r>
              <a:rPr lang="ru-RU" sz="1600" b="1" i="1" spc="20" dirty="0" smtClean="0">
                <a:cs typeface="Segoe UI"/>
              </a:rPr>
              <a:t>, </a:t>
            </a:r>
            <a:r>
              <a:rPr lang="ru-RU" sz="1600" b="1" i="1" spc="20" dirty="0" err="1" smtClean="0">
                <a:cs typeface="Segoe UI"/>
              </a:rPr>
              <a:t>включаючи</a:t>
            </a:r>
            <a:r>
              <a:rPr lang="ru-RU" sz="1600" b="1" i="1" spc="20" dirty="0" smtClean="0">
                <a:cs typeface="Segoe UI"/>
              </a:rPr>
              <a:t> </a:t>
            </a:r>
            <a:r>
              <a:rPr lang="ru-RU" sz="1600" b="1" i="1" spc="20" dirty="0" err="1" smtClean="0">
                <a:cs typeface="Segoe UI"/>
              </a:rPr>
              <a:t>органічне</a:t>
            </a:r>
            <a:r>
              <a:rPr lang="ru-RU" sz="1600" b="1" i="1" spc="20" dirty="0" smtClean="0">
                <a:cs typeface="Segoe UI"/>
              </a:rPr>
              <a:t> </a:t>
            </a:r>
            <a:r>
              <a:rPr lang="ru-RU" sz="1600" b="1" i="1" spc="20" dirty="0" err="1" smtClean="0">
                <a:cs typeface="Segoe UI"/>
              </a:rPr>
              <a:t>землеробство</a:t>
            </a:r>
            <a:r>
              <a:rPr lang="ru-RU" sz="1600" b="1" i="1" spc="20" dirty="0" smtClean="0">
                <a:cs typeface="Segoe UI"/>
              </a:rPr>
              <a:t>.</a:t>
            </a:r>
            <a:endParaRPr sz="1600" b="1" i="1" dirty="0"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9150" y="6164950"/>
            <a:ext cx="6120018" cy="42062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ru-RU" sz="1200" spc="20" dirty="0" smtClean="0">
                <a:cs typeface="Segoe UI"/>
              </a:rPr>
              <a:t>Продукт </a:t>
            </a:r>
            <a:r>
              <a:rPr lang="ru-RU" sz="1200" spc="20" dirty="0" err="1" smtClean="0">
                <a:cs typeface="Segoe UI"/>
              </a:rPr>
              <a:t>підходить</a:t>
            </a:r>
            <a:r>
              <a:rPr lang="ru-RU" sz="1200" spc="20" dirty="0" smtClean="0">
                <a:cs typeface="Segoe UI"/>
              </a:rPr>
              <a:t> для </a:t>
            </a:r>
            <a:r>
              <a:rPr lang="ru-RU" sz="1200" spc="20" dirty="0" err="1" smtClean="0">
                <a:cs typeface="Segoe UI"/>
              </a:rPr>
              <a:t>використання</a:t>
            </a:r>
            <a:r>
              <a:rPr lang="ru-RU" sz="1200" spc="20" dirty="0" smtClean="0">
                <a:cs typeface="Segoe UI"/>
              </a:rPr>
              <a:t> в </a:t>
            </a:r>
            <a:r>
              <a:rPr lang="ru-RU" sz="1200" spc="20" dirty="0" err="1" smtClean="0">
                <a:cs typeface="Segoe UI"/>
              </a:rPr>
              <a:t>комплексній</a:t>
            </a:r>
            <a:r>
              <a:rPr lang="ru-RU" sz="1200" spc="20" dirty="0" smtClean="0">
                <a:cs typeface="Segoe UI"/>
              </a:rPr>
              <a:t> </a:t>
            </a:r>
            <a:r>
              <a:rPr lang="ru-RU" sz="1200" spc="20" dirty="0" err="1" smtClean="0">
                <a:cs typeface="Segoe UI"/>
              </a:rPr>
              <a:t>боротьбі</a:t>
            </a:r>
            <a:r>
              <a:rPr lang="ru-RU" sz="1200" spc="20" dirty="0" smtClean="0">
                <a:cs typeface="Segoe UI"/>
              </a:rPr>
              <a:t> </a:t>
            </a:r>
            <a:r>
              <a:rPr lang="ru-RU" sz="1200" spc="20" dirty="0" err="1" smtClean="0">
                <a:cs typeface="Segoe UI"/>
              </a:rPr>
              <a:t>зі</a:t>
            </a:r>
            <a:r>
              <a:rPr lang="ru-RU" sz="1200" spc="20" dirty="0" smtClean="0">
                <a:cs typeface="Segoe UI"/>
              </a:rPr>
              <a:t> </a:t>
            </a:r>
            <a:r>
              <a:rPr lang="ru-RU" sz="1200" spc="20" dirty="0" err="1" smtClean="0">
                <a:cs typeface="Segoe UI"/>
              </a:rPr>
              <a:t>шкідниками</a:t>
            </a:r>
            <a:r>
              <a:rPr lang="ru-RU" sz="1200" spc="20" dirty="0" smtClean="0">
                <a:cs typeface="Segoe UI"/>
              </a:rPr>
              <a:t> (IPM)</a:t>
            </a: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ru-RU" sz="1200" spc="20" dirty="0" err="1" smtClean="0">
                <a:cs typeface="Segoe UI"/>
              </a:rPr>
              <a:t>відповідно</a:t>
            </a:r>
            <a:r>
              <a:rPr lang="ru-RU" sz="1200" spc="20" dirty="0" smtClean="0">
                <a:cs typeface="Segoe UI"/>
              </a:rPr>
              <a:t> до Регламенту </a:t>
            </a:r>
            <a:r>
              <a:rPr lang="ru-RU" sz="1200" spc="20" dirty="0" err="1" smtClean="0">
                <a:cs typeface="Segoe UI"/>
              </a:rPr>
              <a:t>Європейського</a:t>
            </a:r>
            <a:r>
              <a:rPr lang="ru-RU" sz="1200" spc="20" dirty="0" smtClean="0">
                <a:cs typeface="Segoe UI"/>
              </a:rPr>
              <a:t> Парламенту та Ради (ЄС) № 1107/2009</a:t>
            </a:r>
            <a:r>
              <a:rPr sz="1200" spc="-10" dirty="0" smtClean="0">
                <a:cs typeface="Segoe UI"/>
              </a:rPr>
              <a:t>.</a:t>
            </a:r>
            <a:endParaRPr sz="1200" dirty="0">
              <a:cs typeface="Segoe U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0" y="1200420"/>
            <a:ext cx="6282018" cy="15269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535089" y="1134752"/>
            <a:ext cx="6064212" cy="1463221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50000"/>
              </a:lnSpc>
              <a:tabLst>
                <a:tab pos="234315" algn="l"/>
                <a:tab pos="235585" algn="l"/>
              </a:tabLst>
            </a:pPr>
            <a:r>
              <a:rPr lang="ru-RU" sz="1100" b="1" spc="5" dirty="0" smtClean="0">
                <a:cs typeface="Segoe UI"/>
              </a:rPr>
              <a:t>Захворювання:</a:t>
            </a:r>
            <a:endParaRPr lang="ru-RU" sz="1100" b="1" spc="5" dirty="0">
              <a:cs typeface="Segoe UI"/>
            </a:endParaRPr>
          </a:p>
          <a:p>
            <a:pPr>
              <a:tabLst>
                <a:tab pos="234315" algn="l"/>
                <a:tab pos="235585" algn="l"/>
              </a:tabLst>
            </a:pPr>
            <a:r>
              <a:rPr lang="ru-RU" sz="1100" spc="5" dirty="0">
                <a:cs typeface="Segoe UI"/>
              </a:rPr>
              <a:t>Комплекс </a:t>
            </a:r>
            <a:r>
              <a:rPr lang="ru-RU" sz="1100" spc="5" dirty="0" err="1">
                <a:cs typeface="Segoe UI"/>
              </a:rPr>
              <a:t>ґрунтових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грибкових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захворювань</a:t>
            </a:r>
            <a:r>
              <a:rPr lang="ru-RU" sz="1100" spc="5" dirty="0">
                <a:cs typeface="Segoe UI"/>
              </a:rPr>
              <a:t>, </a:t>
            </a:r>
            <a:r>
              <a:rPr lang="ru-RU" sz="1100" spc="5" dirty="0" err="1">
                <a:cs typeface="Segoe UI"/>
              </a:rPr>
              <a:t>що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вражають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коріння</a:t>
            </a:r>
            <a:r>
              <a:rPr lang="ru-RU" sz="1100" spc="5" dirty="0">
                <a:cs typeface="Segoe UI"/>
              </a:rPr>
              <a:t> та </a:t>
            </a:r>
            <a:r>
              <a:rPr lang="ru-RU" sz="1100" spc="5" dirty="0" err="1">
                <a:cs typeface="Segoe UI"/>
              </a:rPr>
              <a:t>основи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коренів</a:t>
            </a:r>
            <a:r>
              <a:rPr lang="ru-RU" sz="1100" spc="5" dirty="0">
                <a:cs typeface="Segoe UI"/>
              </a:rPr>
              <a:t>, </a:t>
            </a:r>
            <a:r>
              <a:rPr lang="ru-RU" sz="1100" spc="5" dirty="0" err="1">
                <a:cs typeface="Segoe UI"/>
              </a:rPr>
              <a:t>наприклад</a:t>
            </a:r>
            <a:r>
              <a:rPr lang="ru-RU" sz="1100" spc="5" dirty="0">
                <a:cs typeface="Segoe UI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>
                <a:cs typeface="Segoe UI"/>
              </a:rPr>
              <a:t>Pythium spp.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 err="1">
                <a:cs typeface="Segoe UI"/>
              </a:rPr>
              <a:t>Fusarium</a:t>
            </a:r>
            <a:r>
              <a:rPr lang="en-US" sz="1100" spc="5" dirty="0">
                <a:cs typeface="Segoe UI"/>
              </a:rPr>
              <a:t> spp.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>
                <a:cs typeface="Segoe UI"/>
              </a:rPr>
              <a:t>Botrytis </a:t>
            </a:r>
            <a:r>
              <a:rPr lang="en-US" sz="1100" spc="5" dirty="0" err="1">
                <a:cs typeface="Segoe UI"/>
              </a:rPr>
              <a:t>cinerea</a:t>
            </a:r>
            <a:endParaRPr lang="en-US" sz="1100" spc="5" dirty="0">
              <a:cs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 err="1">
                <a:cs typeface="Segoe UI"/>
              </a:rPr>
              <a:t>Sclerotinia</a:t>
            </a:r>
            <a:r>
              <a:rPr lang="en-US" sz="1100" spc="5" dirty="0">
                <a:cs typeface="Segoe UI"/>
              </a:rPr>
              <a:t> spp.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 err="1">
                <a:cs typeface="Segoe UI"/>
              </a:rPr>
              <a:t>Verticillium</a:t>
            </a:r>
            <a:r>
              <a:rPr lang="en-US" sz="1100" spc="5" dirty="0">
                <a:cs typeface="Segoe UI"/>
              </a:rPr>
              <a:t> spp.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 err="1">
                <a:cs typeface="Segoe UI"/>
              </a:rPr>
              <a:t>Alternaria</a:t>
            </a:r>
            <a:r>
              <a:rPr lang="en-US" sz="1100" spc="5" dirty="0">
                <a:cs typeface="Segoe UI"/>
              </a:rPr>
              <a:t> spp.</a:t>
            </a:r>
            <a:endParaRPr sz="1100" dirty="0">
              <a:cs typeface="Segoe UI"/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1507082" y="4784725"/>
            <a:ext cx="6203686" cy="231345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i="1" spc="30" dirty="0">
                <a:latin typeface="+mj-lt"/>
                <a:cs typeface="Segoe UI"/>
              </a:rPr>
              <a:t>Обробка </a:t>
            </a:r>
            <a:r>
              <a:rPr lang="ru-RU" sz="1100" b="1" i="1" spc="30" dirty="0" err="1">
                <a:latin typeface="+mj-lt"/>
                <a:cs typeface="Segoe UI"/>
              </a:rPr>
              <a:t>насіння</a:t>
            </a:r>
            <a:r>
              <a:rPr lang="ru-RU" sz="1100" b="1" i="1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насіння</a:t>
            </a:r>
            <a:r>
              <a:rPr lang="ru-RU" sz="1100" spc="30" dirty="0">
                <a:latin typeface="+mj-lt"/>
                <a:cs typeface="Segoe UI"/>
              </a:rPr>
              <a:t>/</a:t>
            </a:r>
            <a:r>
              <a:rPr lang="ru-RU" sz="1100" spc="30" dirty="0" err="1">
                <a:latin typeface="+mj-lt"/>
                <a:cs typeface="Segoe UI"/>
              </a:rPr>
              <a:t>цибулини</a:t>
            </a:r>
            <a:r>
              <a:rPr lang="ru-RU" sz="1100" spc="30" dirty="0">
                <a:latin typeface="+mj-lt"/>
                <a:cs typeface="Segoe UI"/>
              </a:rPr>
              <a:t>/</a:t>
            </a:r>
            <a:r>
              <a:rPr lang="ru-RU" sz="1100" spc="30" dirty="0" err="1">
                <a:latin typeface="+mj-lt"/>
                <a:cs typeface="Segoe UI"/>
              </a:rPr>
              <a:t>бульби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обробляють</a:t>
            </a:r>
            <a:r>
              <a:rPr lang="ru-RU" sz="1100" spc="30" dirty="0">
                <a:latin typeface="+mj-lt"/>
                <a:cs typeface="Segoe UI"/>
              </a:rPr>
              <a:t> шляхом </a:t>
            </a:r>
            <a:r>
              <a:rPr lang="ru-RU" sz="1100" spc="30" dirty="0" err="1">
                <a:latin typeface="+mj-lt"/>
                <a:cs typeface="Segoe UI"/>
              </a:rPr>
              <a:t>змішування</a:t>
            </a:r>
            <a:r>
              <a:rPr lang="ru-RU" sz="1100" spc="30" dirty="0">
                <a:latin typeface="+mj-lt"/>
                <a:cs typeface="Segoe UI"/>
              </a:rPr>
              <a:t> з продуктом.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Дозування: </a:t>
            </a:r>
            <a:r>
              <a:rPr lang="ru-RU" sz="1100" spc="30" dirty="0">
                <a:latin typeface="+mj-lt"/>
                <a:cs typeface="Segoe UI"/>
              </a:rPr>
              <a:t>5 г/кг </a:t>
            </a:r>
            <a:r>
              <a:rPr lang="ru-RU" sz="1100" spc="30" dirty="0" err="1">
                <a:latin typeface="+mj-lt"/>
                <a:cs typeface="Segoe UI"/>
              </a:rPr>
              <a:t>насіння</a:t>
            </a:r>
            <a:r>
              <a:rPr lang="ru-RU" sz="1100" spc="30" dirty="0">
                <a:latin typeface="+mj-lt"/>
                <a:cs typeface="Segoe UI"/>
              </a:rPr>
              <a:t>/</a:t>
            </a:r>
            <a:r>
              <a:rPr lang="ru-RU" sz="1100" spc="30" dirty="0" err="1">
                <a:latin typeface="+mj-lt"/>
                <a:cs typeface="Segoe UI"/>
              </a:rPr>
              <a:t>цибулин</a:t>
            </a:r>
            <a:r>
              <a:rPr lang="ru-RU" sz="1100" spc="30" dirty="0">
                <a:latin typeface="+mj-lt"/>
                <a:cs typeface="Segoe UI"/>
              </a:rPr>
              <a:t>/</a:t>
            </a:r>
            <a:r>
              <a:rPr lang="ru-RU" sz="1100" spc="30" dirty="0" err="1">
                <a:latin typeface="+mj-lt"/>
                <a:cs typeface="Segoe UI"/>
              </a:rPr>
              <a:t>бульб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Мета: </a:t>
            </a:r>
            <a:r>
              <a:rPr lang="ru-RU" sz="1100" spc="30" dirty="0" err="1">
                <a:latin typeface="+mj-lt"/>
                <a:cs typeface="Segoe UI"/>
              </a:rPr>
              <a:t>Боротьба</a:t>
            </a:r>
            <a:r>
              <a:rPr lang="ru-RU" sz="1100" spc="30" dirty="0">
                <a:latin typeface="+mj-lt"/>
                <a:cs typeface="Segoe UI"/>
              </a:rPr>
              <a:t> з </a:t>
            </a:r>
            <a:r>
              <a:rPr lang="ru-RU" sz="1100" spc="30" dirty="0" err="1">
                <a:latin typeface="+mj-lt"/>
                <a:cs typeface="Segoe UI"/>
              </a:rPr>
              <a:t>грунтовими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патогенними</a:t>
            </a:r>
            <a:r>
              <a:rPr lang="ru-RU" sz="1100" spc="30" dirty="0">
                <a:latin typeface="+mj-lt"/>
                <a:cs typeface="Segoe UI"/>
              </a:rPr>
              <a:t> грибами, </a:t>
            </a:r>
            <a:r>
              <a:rPr lang="ru-RU" sz="1100" spc="30" dirty="0" err="1">
                <a:latin typeface="+mj-lt"/>
                <a:cs typeface="Segoe UI"/>
              </a:rPr>
              <a:t>здатними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вражати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рослини</a:t>
            </a:r>
            <a:r>
              <a:rPr lang="ru-RU" sz="1100" spc="30" dirty="0">
                <a:latin typeface="+mj-lt"/>
                <a:cs typeface="Segoe UI"/>
              </a:rPr>
              <a:t> на початку </a:t>
            </a:r>
            <a:r>
              <a:rPr lang="ru-RU" sz="1100" spc="30" dirty="0" err="1">
                <a:latin typeface="+mj-lt"/>
                <a:cs typeface="Segoe UI"/>
              </a:rPr>
              <a:t>вегетації</a:t>
            </a:r>
            <a:r>
              <a:rPr lang="ru-RU" sz="1100" spc="30" dirty="0">
                <a:latin typeface="+mj-lt"/>
                <a:cs typeface="Segoe UI"/>
              </a:rPr>
              <a:t>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i="1" spc="30" dirty="0">
                <a:latin typeface="+mj-lt"/>
                <a:cs typeface="Segoe UI"/>
              </a:rPr>
              <a:t>Застосування </a:t>
            </a:r>
            <a:r>
              <a:rPr lang="ru-RU" sz="1100" b="1" i="1" spc="30" dirty="0" err="1">
                <a:latin typeface="+mj-lt"/>
                <a:cs typeface="Segoe UI"/>
              </a:rPr>
              <a:t>під</a:t>
            </a:r>
            <a:r>
              <a:rPr lang="ru-RU" sz="1100" b="1" i="1" spc="30" dirty="0">
                <a:latin typeface="+mj-lt"/>
                <a:cs typeface="Segoe UI"/>
              </a:rPr>
              <a:t> час </a:t>
            </a:r>
            <a:r>
              <a:rPr lang="ru-RU" sz="1100" b="1" i="1" spc="30" dirty="0" err="1" smtClean="0">
                <a:latin typeface="+mj-lt"/>
                <a:cs typeface="Segoe UI"/>
              </a:rPr>
              <a:t>вегетації</a:t>
            </a:r>
            <a:r>
              <a:rPr lang="ru-RU" sz="1100" b="1" i="1" spc="30" dirty="0" smtClean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о</a:t>
            </a:r>
            <a:r>
              <a:rPr lang="ru-RU" sz="1100" spc="30" dirty="0" err="1" smtClean="0">
                <a:latin typeface="+mj-lt"/>
                <a:cs typeface="Segoe UI"/>
              </a:rPr>
              <a:t>бприскування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0,25 кг/га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Етап</a:t>
            </a:r>
            <a:r>
              <a:rPr lang="ru-RU" sz="1100" b="1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кожні</a:t>
            </a:r>
            <a:r>
              <a:rPr lang="ru-RU" sz="1100" spc="30" dirty="0">
                <a:latin typeface="+mj-lt"/>
                <a:cs typeface="Segoe UI"/>
              </a:rPr>
              <a:t> 7-14 </a:t>
            </a:r>
            <a:r>
              <a:rPr lang="ru-RU" sz="1100" spc="30" dirty="0" err="1">
                <a:latin typeface="+mj-lt"/>
                <a:cs typeface="Segoe UI"/>
              </a:rPr>
              <a:t>днів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початку </a:t>
            </a:r>
            <a:r>
              <a:rPr lang="ru-RU" sz="1100" spc="30" dirty="0" err="1">
                <a:latin typeface="+mj-lt"/>
                <a:cs typeface="Segoe UI"/>
              </a:rPr>
              <a:t>вегетації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Призначення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захист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грибкових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захворювань</a:t>
            </a:r>
            <a:r>
              <a:rPr lang="ru-RU" sz="1100" spc="30" dirty="0">
                <a:latin typeface="+mj-lt"/>
                <a:cs typeface="Segoe UI"/>
              </a:rPr>
              <a:t>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i="1" spc="30" dirty="0" smtClean="0">
                <a:latin typeface="+mj-lt"/>
                <a:cs typeface="Segoe UI"/>
              </a:rPr>
              <a:t>Полив:</a:t>
            </a:r>
            <a:endParaRPr lang="ru-RU" sz="1100" b="1" i="1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Дозування: </a:t>
            </a:r>
            <a:r>
              <a:rPr lang="ru-RU" sz="1100" spc="30" dirty="0">
                <a:latin typeface="+mj-lt"/>
                <a:cs typeface="Segoe UI"/>
              </a:rPr>
              <a:t>0,05% </a:t>
            </a:r>
            <a:r>
              <a:rPr lang="ru-RU" sz="1100" spc="30" dirty="0" err="1">
                <a:latin typeface="+mj-lt"/>
                <a:cs typeface="Segoe UI"/>
              </a:rPr>
              <a:t>суспензія</a:t>
            </a:r>
            <a:r>
              <a:rPr lang="ru-RU" sz="1100" spc="30" dirty="0">
                <a:latin typeface="+mj-lt"/>
                <a:cs typeface="Segoe UI"/>
              </a:rPr>
              <a:t> продукту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Етап</a:t>
            </a:r>
            <a:r>
              <a:rPr lang="ru-RU" sz="1100" b="1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кожні</a:t>
            </a:r>
            <a:r>
              <a:rPr lang="ru-RU" sz="1100" spc="30" dirty="0">
                <a:latin typeface="+mj-lt"/>
                <a:cs typeface="Segoe UI"/>
              </a:rPr>
              <a:t> 7-14 </a:t>
            </a:r>
            <a:r>
              <a:rPr lang="ru-RU" sz="1100" spc="30" dirty="0" err="1">
                <a:latin typeface="+mj-lt"/>
                <a:cs typeface="Segoe UI"/>
              </a:rPr>
              <a:t>днів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початку </a:t>
            </a:r>
            <a:r>
              <a:rPr lang="ru-RU" sz="1100" spc="30" dirty="0" err="1">
                <a:latin typeface="+mj-lt"/>
                <a:cs typeface="Segoe UI"/>
              </a:rPr>
              <a:t>вегетації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Призначення</a:t>
            </a:r>
            <a:r>
              <a:rPr lang="ru-RU" sz="1100" b="1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захист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грибкових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захворювань</a:t>
            </a:r>
            <a:r>
              <a:rPr lang="ru-RU" sz="1100" spc="30" dirty="0">
                <a:latin typeface="+mj-lt"/>
                <a:cs typeface="Segoe UI"/>
              </a:rPr>
              <a:t>.</a:t>
            </a:r>
            <a:endParaRPr sz="1100" dirty="0">
              <a:latin typeface="+mj-lt"/>
              <a:cs typeface="Segoe U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50" y="288925"/>
            <a:ext cx="6282018" cy="7649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28750" y="1127125"/>
            <a:ext cx="628201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2"/>
          <p:cNvSpPr txBox="1"/>
          <p:nvPr/>
        </p:nvSpPr>
        <p:spPr>
          <a:xfrm>
            <a:off x="1572505" y="452304"/>
            <a:ext cx="4871838" cy="3949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ru-RU" sz="2400" b="1" i="1" spc="50" dirty="0">
                <a:latin typeface="+mj-lt"/>
                <a:cs typeface="Segoe UI"/>
              </a:rPr>
              <a:t>Декоративні </a:t>
            </a:r>
            <a:r>
              <a:rPr lang="ru-RU" sz="2400" b="1" i="1" spc="50" dirty="0" err="1">
                <a:latin typeface="+mj-lt"/>
                <a:cs typeface="Segoe UI"/>
              </a:rPr>
              <a:t>рослини</a:t>
            </a:r>
            <a:endParaRPr sz="2400" b="1" i="1" dirty="0">
              <a:latin typeface="+mj-lt"/>
              <a:cs typeface="Segoe U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61" y="371382"/>
            <a:ext cx="1362975" cy="4863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0"/>
          <a:stretch/>
        </p:blipFill>
        <p:spPr>
          <a:xfrm>
            <a:off x="-19051" y="0"/>
            <a:ext cx="1375923" cy="774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4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678" y="5971374"/>
            <a:ext cx="2050651" cy="792522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54689"/>
              </p:ext>
            </p:extLst>
          </p:nvPr>
        </p:nvGraphicFramePr>
        <p:xfrm>
          <a:off x="222629" y="4022725"/>
          <a:ext cx="7417328" cy="13408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164562">
                  <a:extLst>
                    <a:ext uri="{9D8B030D-6E8A-4147-A177-3AD203B41FA5}">
                      <a16:colId xmlns:a16="http://schemas.microsoft.com/office/drawing/2014/main" val="3737022164"/>
                    </a:ext>
                  </a:extLst>
                </a:gridCol>
                <a:gridCol w="2486314">
                  <a:extLst>
                    <a:ext uri="{9D8B030D-6E8A-4147-A177-3AD203B41FA5}">
                      <a16:colId xmlns:a16="http://schemas.microsoft.com/office/drawing/2014/main" val="377375300"/>
                    </a:ext>
                  </a:extLst>
                </a:gridCol>
                <a:gridCol w="1352498">
                  <a:extLst>
                    <a:ext uri="{9D8B030D-6E8A-4147-A177-3AD203B41FA5}">
                      <a16:colId xmlns:a16="http://schemas.microsoft.com/office/drawing/2014/main" val="3375242611"/>
                    </a:ext>
                  </a:extLst>
                </a:gridCol>
                <a:gridCol w="2413954">
                  <a:extLst>
                    <a:ext uri="{9D8B030D-6E8A-4147-A177-3AD203B41FA5}">
                      <a16:colId xmlns:a16="http://schemas.microsoft.com/office/drawing/2014/main" val="1645208293"/>
                    </a:ext>
                  </a:extLst>
                </a:gridCol>
              </a:tblGrid>
              <a:tr h="395759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Культура 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Захворювання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Доза внесення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Примітки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416774"/>
                  </a:ext>
                </a:extLst>
              </a:tr>
              <a:tr h="48792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Декоративні </a:t>
                      </a:r>
                      <a:r>
                        <a:rPr lang="ru-RU" sz="1200" dirty="0" err="1" smtClean="0"/>
                        <a:t>рослини</a:t>
                      </a:r>
                      <a:endParaRPr lang="ru-RU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Грибкові </a:t>
                      </a:r>
                      <a:r>
                        <a:rPr lang="ru-RU" sz="1200" dirty="0" err="1" smtClean="0"/>
                        <a:t>захворювання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5</a:t>
                      </a:r>
                      <a:r>
                        <a:rPr lang="uk-UA" sz="1200" dirty="0" smtClean="0"/>
                        <a:t> г</a:t>
                      </a:r>
                      <a:r>
                        <a:rPr lang="en-US" sz="1200" dirty="0" smtClean="0"/>
                        <a:t>/</a:t>
                      </a:r>
                      <a:r>
                        <a:rPr lang="uk-UA" sz="1200" dirty="0" smtClean="0"/>
                        <a:t>кг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Обробка </a:t>
                      </a:r>
                      <a:r>
                        <a:rPr lang="ru-RU" sz="1200" dirty="0" err="1" smtClean="0"/>
                        <a:t>насіння</a:t>
                      </a:r>
                      <a:r>
                        <a:rPr lang="ru-RU" sz="1200" dirty="0" smtClean="0"/>
                        <a:t>/</a:t>
                      </a:r>
                      <a:r>
                        <a:rPr lang="ru-RU" sz="1200" dirty="0" err="1" smtClean="0"/>
                        <a:t>цибулин</a:t>
                      </a:r>
                      <a:r>
                        <a:rPr lang="ru-RU" sz="1200" dirty="0" smtClean="0"/>
                        <a:t>/</a:t>
                      </a:r>
                      <a:r>
                        <a:rPr lang="ru-RU" sz="1200" dirty="0" err="1" smtClean="0"/>
                        <a:t>бульб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12730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Грибкові захворювання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0.25</a:t>
                      </a:r>
                      <a:r>
                        <a:rPr lang="en-US" sz="1200" dirty="0" smtClean="0"/>
                        <a:t> </a:t>
                      </a:r>
                      <a:r>
                        <a:rPr lang="uk-UA" sz="1200" dirty="0" smtClean="0"/>
                        <a:t>кг</a:t>
                      </a:r>
                      <a:r>
                        <a:rPr lang="en-US" sz="1200" dirty="0" smtClean="0"/>
                        <a:t>/</a:t>
                      </a:r>
                      <a:r>
                        <a:rPr lang="uk-UA" sz="1200" dirty="0" smtClean="0"/>
                        <a:t>га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Обприскування</a:t>
                      </a:r>
                      <a:r>
                        <a:rPr lang="ru-RU" sz="1200" dirty="0" smtClean="0"/>
                        <a:t>/Полив (300 - 800 л води/га)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09623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0" y="6061367"/>
            <a:ext cx="2014898" cy="719606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65802" y="61768"/>
            <a:ext cx="7530982" cy="3551195"/>
            <a:chOff x="165802" y="61768"/>
            <a:chExt cx="7530982" cy="355119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/>
            <a:srcRect l="2083" t="23333" r="46667" b="33704"/>
            <a:stretch/>
          </p:blipFill>
          <p:spPr>
            <a:xfrm>
              <a:off x="165802" y="61768"/>
              <a:ext cx="7530982" cy="3551195"/>
            </a:xfrm>
            <a:prstGeom prst="rect">
              <a:avLst/>
            </a:prstGeom>
          </p:spPr>
        </p:pic>
        <p:sp>
          <p:nvSpPr>
            <p:cNvPr id="6" name="Скругленный прямоугольник 5"/>
            <p:cNvSpPr/>
            <p:nvPr/>
          </p:nvSpPr>
          <p:spPr>
            <a:xfrm>
              <a:off x="618164" y="212725"/>
              <a:ext cx="1267786" cy="596331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27584" y="249280"/>
              <a:ext cx="11919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 smtClean="0"/>
                <a:t>Обробка насіння</a:t>
              </a:r>
              <a:endParaRPr lang="en-US" sz="1400" dirty="0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3333750" y="120303"/>
              <a:ext cx="2203786" cy="501483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62332" y="90558"/>
              <a:ext cx="21466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 smtClean="0"/>
                <a:t>Полив</a:t>
              </a:r>
              <a:r>
                <a:rPr lang="en-US" sz="1400" dirty="0" smtClean="0"/>
                <a:t>/</a:t>
              </a:r>
              <a:r>
                <a:rPr lang="uk-UA" sz="1400" dirty="0" smtClean="0"/>
                <a:t>Обприскування кожних 14 днів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74516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0" y="1200421"/>
            <a:ext cx="6282018" cy="12983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553455" y="1171146"/>
            <a:ext cx="5666495" cy="129394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50000"/>
              </a:lnSpc>
              <a:tabLst>
                <a:tab pos="234315" algn="l"/>
                <a:tab pos="235585" algn="l"/>
              </a:tabLst>
            </a:pPr>
            <a:r>
              <a:rPr lang="ru-RU" sz="1100" spc="5" dirty="0" smtClean="0">
                <a:cs typeface="Segoe UI"/>
              </a:rPr>
              <a:t>       </a:t>
            </a:r>
            <a:r>
              <a:rPr lang="ru-RU" sz="1100" b="1" spc="5" dirty="0" smtClean="0">
                <a:cs typeface="Segoe UI"/>
              </a:rPr>
              <a:t>Захворювання:</a:t>
            </a:r>
            <a:endParaRPr lang="ru-RU" sz="1100" b="1" spc="5" dirty="0">
              <a:cs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ru-RU" sz="1100" spc="5" dirty="0" err="1">
                <a:cs typeface="Segoe UI"/>
              </a:rPr>
              <a:t>Грибкові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захворювання</a:t>
            </a:r>
            <a:r>
              <a:rPr lang="ru-RU" sz="1100" spc="5" dirty="0">
                <a:cs typeface="Segoe UI"/>
              </a:rPr>
              <a:t> </a:t>
            </a:r>
            <a:r>
              <a:rPr lang="en-US" sz="1100" spc="5" dirty="0">
                <a:cs typeface="Segoe UI"/>
              </a:rPr>
              <a:t>e. </a:t>
            </a:r>
            <a:r>
              <a:rPr lang="ru-RU" sz="1100" spc="5" dirty="0">
                <a:cs typeface="Segoe UI"/>
              </a:rPr>
              <a:t>г.: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ru-RU" sz="1100" spc="5" dirty="0" err="1" smtClean="0">
                <a:cs typeface="Segoe UI"/>
              </a:rPr>
              <a:t>Чарівні</a:t>
            </a:r>
            <a:r>
              <a:rPr lang="ru-RU" sz="1100" spc="5" dirty="0" smtClean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кільця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 err="1">
                <a:cs typeface="Segoe UI"/>
              </a:rPr>
              <a:t>Marasmius</a:t>
            </a:r>
            <a:r>
              <a:rPr lang="en-US" sz="1100" spc="5" dirty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oreades</a:t>
            </a:r>
            <a:r>
              <a:rPr lang="en-US" sz="1100" spc="5" dirty="0">
                <a:cs typeface="Segoe UI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ru-RU" sz="1100" spc="5" dirty="0" err="1" smtClean="0">
                <a:cs typeface="Segoe UI"/>
              </a:rPr>
              <a:t>Доларова</a:t>
            </a:r>
            <a:r>
              <a:rPr lang="ru-RU" sz="1100" spc="5" dirty="0" smtClean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пляма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 err="1">
                <a:cs typeface="Segoe UI"/>
              </a:rPr>
              <a:t>Sclerotinia</a:t>
            </a:r>
            <a:r>
              <a:rPr lang="en-US" sz="1100" spc="5" dirty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homoeocarpa</a:t>
            </a:r>
            <a:r>
              <a:rPr lang="en-US" sz="1100" spc="5" dirty="0">
                <a:cs typeface="Segoe UI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ru-RU" sz="1100" spc="5" dirty="0" err="1" smtClean="0">
                <a:cs typeface="Segoe UI"/>
              </a:rPr>
              <a:t>Кореневі</a:t>
            </a:r>
            <a:r>
              <a:rPr lang="ru-RU" sz="1100" spc="5" dirty="0" smtClean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гнилі</a:t>
            </a:r>
            <a:r>
              <a:rPr lang="ru-RU" sz="1100" spc="5" dirty="0">
                <a:cs typeface="Segoe UI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 err="1" smtClean="0">
                <a:cs typeface="Segoe UI"/>
              </a:rPr>
              <a:t>Fusarium</a:t>
            </a:r>
            <a:r>
              <a:rPr lang="en-US" sz="1100" spc="5" dirty="0" smtClean="0">
                <a:cs typeface="Segoe UI"/>
              </a:rPr>
              <a:t> </a:t>
            </a:r>
            <a:r>
              <a:rPr lang="en-US" sz="1100" spc="5" dirty="0">
                <a:cs typeface="Segoe UI"/>
              </a:rPr>
              <a:t>spp.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 smtClean="0">
                <a:cs typeface="Segoe UI"/>
              </a:rPr>
              <a:t>Pythium </a:t>
            </a:r>
            <a:r>
              <a:rPr lang="en-US" sz="1100" spc="5" dirty="0">
                <a:cs typeface="Segoe UI"/>
              </a:rPr>
              <a:t>spp.</a:t>
            </a:r>
            <a:endParaRPr sz="1100" dirty="0">
              <a:cs typeface="Segoe UI"/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1413981" y="3032125"/>
            <a:ext cx="6203686" cy="430374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i="1" spc="30" dirty="0">
                <a:latin typeface="+mj-lt"/>
                <a:cs typeface="Segoe UI"/>
              </a:rPr>
              <a:t>Обробка </a:t>
            </a:r>
            <a:r>
              <a:rPr lang="ru-RU" sz="1100" b="1" i="1" spc="30" dirty="0" err="1">
                <a:latin typeface="+mj-lt"/>
                <a:cs typeface="Segoe UI"/>
              </a:rPr>
              <a:t>насіння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насіння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обробляють</a:t>
            </a:r>
            <a:r>
              <a:rPr lang="ru-RU" sz="1100" spc="30" dirty="0">
                <a:latin typeface="+mj-lt"/>
                <a:cs typeface="Segoe UI"/>
              </a:rPr>
              <a:t> шляхом </a:t>
            </a:r>
            <a:r>
              <a:rPr lang="ru-RU" sz="1100" spc="30" dirty="0" err="1">
                <a:latin typeface="+mj-lt"/>
                <a:cs typeface="Segoe UI"/>
              </a:rPr>
              <a:t>змішування</a:t>
            </a:r>
            <a:r>
              <a:rPr lang="ru-RU" sz="1100" spc="30" dirty="0">
                <a:latin typeface="+mj-lt"/>
                <a:cs typeface="Segoe UI"/>
              </a:rPr>
              <a:t> з продуктом. </a:t>
            </a:r>
            <a:r>
              <a:rPr lang="ru-RU" sz="1100" spc="30" dirty="0" smtClean="0">
                <a:latin typeface="+mj-lt"/>
                <a:cs typeface="Segoe UI"/>
              </a:rPr>
              <a:t>Доза </a:t>
            </a:r>
            <a:r>
              <a:rPr lang="ru-RU" sz="1100" spc="30" dirty="0">
                <a:latin typeface="+mj-lt"/>
                <a:cs typeface="Segoe UI"/>
              </a:rPr>
              <a:t>0,5 </a:t>
            </a:r>
            <a:r>
              <a:rPr lang="ru-RU" sz="1100" spc="30" dirty="0" smtClean="0">
                <a:latin typeface="+mj-lt"/>
                <a:cs typeface="Segoe UI"/>
              </a:rPr>
              <a:t>кг продукту/100 кг </a:t>
            </a:r>
            <a:r>
              <a:rPr lang="ru-RU" sz="1100" spc="30" dirty="0" err="1" smtClean="0">
                <a:latin typeface="+mj-lt"/>
                <a:cs typeface="Segoe UI"/>
              </a:rPr>
              <a:t>насіння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розводять</a:t>
            </a:r>
            <a:r>
              <a:rPr lang="ru-RU" sz="1100" spc="30" dirty="0">
                <a:latin typeface="+mj-lt"/>
                <a:cs typeface="Segoe UI"/>
              </a:rPr>
              <a:t> у 10 л води. Застосування </a:t>
            </a:r>
            <a:r>
              <a:rPr lang="ru-RU" sz="1100" spc="30" dirty="0" err="1">
                <a:latin typeface="+mj-lt"/>
                <a:cs typeface="Segoe UI"/>
              </a:rPr>
              <a:t>цієї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суспензії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необхідно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проводити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відразу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після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змішування</a:t>
            </a:r>
            <a:r>
              <a:rPr lang="ru-RU" sz="1100" spc="30" dirty="0" smtClean="0">
                <a:latin typeface="+mj-lt"/>
                <a:cs typeface="Segoe UI"/>
              </a:rPr>
              <a:t>, </a:t>
            </a:r>
            <a:r>
              <a:rPr lang="ru-RU" sz="1100" spc="30" dirty="0" err="1" smtClean="0">
                <a:latin typeface="+mj-lt"/>
                <a:cs typeface="Segoe UI"/>
              </a:rPr>
              <a:t>щоб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запобігти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передчасному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проростанню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яєчників</a:t>
            </a:r>
            <a:r>
              <a:rPr lang="ru-RU" sz="1100" spc="30" dirty="0">
                <a:latin typeface="+mj-lt"/>
                <a:cs typeface="Segoe UI"/>
              </a:rPr>
              <a:t>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5 кг </a:t>
            </a:r>
            <a:r>
              <a:rPr lang="ru-RU" sz="1100" spc="30" dirty="0" err="1">
                <a:latin typeface="+mj-lt"/>
                <a:cs typeface="Segoe UI"/>
              </a:rPr>
              <a:t>насіння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Призначення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захист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ґрунтових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фітопатогенів</a:t>
            </a:r>
            <a:r>
              <a:rPr lang="ru-RU" sz="1100" spc="30" dirty="0">
                <a:latin typeface="+mj-lt"/>
                <a:cs typeface="Segoe UI"/>
              </a:rPr>
              <a:t> і початкова </a:t>
            </a:r>
            <a:r>
              <a:rPr lang="ru-RU" sz="1100" spc="30" dirty="0" err="1">
                <a:latin typeface="+mj-lt"/>
                <a:cs typeface="Segoe UI"/>
              </a:rPr>
              <a:t>підтримка</a:t>
            </a:r>
            <a:r>
              <a:rPr lang="ru-RU" sz="1100" spc="30" dirty="0">
                <a:latin typeface="+mj-lt"/>
                <a:cs typeface="Segoe UI"/>
              </a:rPr>
              <a:t> росту </a:t>
            </a:r>
            <a:r>
              <a:rPr lang="ru-RU" sz="1100" spc="30" dirty="0" err="1">
                <a:latin typeface="+mj-lt"/>
                <a:cs typeface="Segoe UI"/>
              </a:rPr>
              <a:t>молодих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рослин</a:t>
            </a:r>
            <a:r>
              <a:rPr lang="ru-RU" sz="1100" spc="30" dirty="0">
                <a:latin typeface="+mj-lt"/>
                <a:cs typeface="Segoe UI"/>
              </a:rPr>
              <a:t>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i="1" spc="30" dirty="0">
                <a:latin typeface="+mj-lt"/>
                <a:cs typeface="Segoe UI"/>
              </a:rPr>
              <a:t>Застосування </a:t>
            </a:r>
            <a:r>
              <a:rPr lang="ru-RU" sz="1100" b="1" i="1" spc="30" dirty="0" err="1">
                <a:latin typeface="+mj-lt"/>
                <a:cs typeface="Segoe UI"/>
              </a:rPr>
              <a:t>під</a:t>
            </a:r>
            <a:r>
              <a:rPr lang="ru-RU" sz="1100" b="1" i="1" spc="30" dirty="0">
                <a:latin typeface="+mj-lt"/>
                <a:cs typeface="Segoe UI"/>
              </a:rPr>
              <a:t> час </a:t>
            </a:r>
            <a:r>
              <a:rPr lang="ru-RU" sz="1100" b="1" i="1" spc="30" dirty="0" err="1">
                <a:latin typeface="+mj-lt"/>
                <a:cs typeface="Segoe UI"/>
              </a:rPr>
              <a:t>вегетації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 smtClean="0">
                <a:latin typeface="+mj-lt"/>
                <a:cs typeface="Segoe UI"/>
              </a:rPr>
              <a:t>обприскування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або</a:t>
            </a:r>
            <a:r>
              <a:rPr lang="ru-RU" sz="1100" spc="30" dirty="0">
                <a:latin typeface="+mj-lt"/>
                <a:cs typeface="Segoe UI"/>
              </a:rPr>
              <a:t> полив - </a:t>
            </a:r>
            <a:r>
              <a:rPr lang="ru-RU" sz="1100" spc="30" dirty="0" err="1">
                <a:latin typeface="+mj-lt"/>
                <a:cs typeface="Segoe UI"/>
              </a:rPr>
              <a:t>загальна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кількість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застосувань</a:t>
            </a:r>
            <a:r>
              <a:rPr lang="ru-RU" sz="1100" spc="30" dirty="0">
                <a:latin typeface="+mj-lt"/>
                <a:cs typeface="Segoe UI"/>
              </a:rPr>
              <a:t> не </a:t>
            </a:r>
            <a:r>
              <a:rPr lang="ru-RU" sz="1100" spc="30" dirty="0" err="1" smtClean="0">
                <a:latin typeface="+mj-lt"/>
                <a:cs typeface="Segoe UI"/>
              </a:rPr>
              <a:t>обмежена</a:t>
            </a:r>
            <a:r>
              <a:rPr lang="ru-RU" sz="1100" spc="30" dirty="0" smtClean="0">
                <a:latin typeface="+mj-lt"/>
                <a:cs typeface="Segoe UI"/>
              </a:rPr>
              <a:t>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smtClean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0,2 кг/га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Етап</a:t>
            </a:r>
            <a:r>
              <a:rPr lang="ru-RU" sz="1100" spc="30" dirty="0">
                <a:latin typeface="+mj-lt"/>
                <a:cs typeface="Segoe UI"/>
              </a:rPr>
              <a:t>: Весна (при </a:t>
            </a:r>
            <a:r>
              <a:rPr lang="ru-RU" sz="1100" spc="30" dirty="0" err="1">
                <a:latin typeface="+mj-lt"/>
                <a:cs typeface="Segoe UI"/>
              </a:rPr>
              <a:t>температурі</a:t>
            </a:r>
            <a:r>
              <a:rPr lang="ru-RU" sz="1100" spc="30" dirty="0">
                <a:latin typeface="+mj-lt"/>
                <a:cs typeface="Segoe UI"/>
              </a:rPr>
              <a:t> не </a:t>
            </a:r>
            <a:r>
              <a:rPr lang="ru-RU" sz="1100" spc="30" dirty="0" err="1">
                <a:latin typeface="+mj-lt"/>
                <a:cs typeface="Segoe UI"/>
              </a:rPr>
              <a:t>менше</a:t>
            </a:r>
            <a:r>
              <a:rPr lang="ru-RU" sz="1100" spc="30" dirty="0">
                <a:latin typeface="+mj-lt"/>
                <a:cs typeface="Segoe UI"/>
              </a:rPr>
              <a:t> 10 °</a:t>
            </a:r>
            <a:r>
              <a:rPr lang="en-US" sz="1100" spc="30" dirty="0">
                <a:latin typeface="+mj-lt"/>
                <a:cs typeface="Segoe UI"/>
              </a:rPr>
              <a:t>C): </a:t>
            </a:r>
            <a:r>
              <a:rPr lang="ru-RU" sz="1100" spc="30" dirty="0" err="1">
                <a:latin typeface="+mj-lt"/>
                <a:cs typeface="Segoe UI"/>
              </a:rPr>
              <a:t>декоративні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газони</a:t>
            </a:r>
            <a:r>
              <a:rPr lang="ru-RU" sz="1100" spc="30" dirty="0">
                <a:latin typeface="+mj-lt"/>
                <a:cs typeface="Segoe UI"/>
              </a:rPr>
              <a:t> та </a:t>
            </a:r>
            <a:r>
              <a:rPr lang="ru-RU" sz="1100" spc="30" dirty="0" err="1">
                <a:latin typeface="+mj-lt"/>
                <a:cs typeface="Segoe UI"/>
              </a:rPr>
              <a:t>фарватери</a:t>
            </a:r>
            <a:r>
              <a:rPr lang="ru-RU" sz="1100" spc="30" dirty="0">
                <a:latin typeface="+mj-lt"/>
                <a:cs typeface="Segoe UI"/>
              </a:rPr>
              <a:t> 2 </a:t>
            </a:r>
            <a:r>
              <a:rPr lang="ru-RU" sz="1100" spc="30" dirty="0" err="1">
                <a:latin typeface="+mj-lt"/>
                <a:cs typeface="Segoe UI"/>
              </a:rPr>
              <a:t>застосування</a:t>
            </a:r>
            <a:r>
              <a:rPr lang="ru-RU" sz="1100" spc="30" dirty="0">
                <a:latin typeface="+mj-lt"/>
                <a:cs typeface="Segoe UI"/>
              </a:rPr>
              <a:t> (</a:t>
            </a:r>
            <a:r>
              <a:rPr lang="ru-RU" sz="1100" spc="30" dirty="0" err="1" smtClean="0">
                <a:latin typeface="+mj-lt"/>
                <a:cs typeface="Segoe UI"/>
              </a:rPr>
              <a:t>згідно</a:t>
            </a:r>
            <a:r>
              <a:rPr lang="ru-RU" sz="1100" spc="30" dirty="0" smtClean="0">
                <a:latin typeface="+mj-lt"/>
                <a:cs typeface="Segoe UI"/>
              </a:rPr>
              <a:t> до </a:t>
            </a:r>
            <a:r>
              <a:rPr lang="ru-RU" sz="1100" spc="30" dirty="0" err="1">
                <a:latin typeface="+mj-lt"/>
                <a:cs typeface="Segoe UI"/>
              </a:rPr>
              <a:t>тиску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захворювання</a:t>
            </a:r>
            <a:r>
              <a:rPr lang="ru-RU" sz="1100" spc="30" dirty="0">
                <a:latin typeface="+mj-lt"/>
                <a:cs typeface="Segoe UI"/>
              </a:rPr>
              <a:t>) з </a:t>
            </a:r>
            <a:r>
              <a:rPr lang="ru-RU" sz="1100" spc="30" dirty="0" err="1">
                <a:latin typeface="+mj-lt"/>
                <a:cs typeface="Segoe UI"/>
              </a:rPr>
              <a:t>інтервалом</a:t>
            </a:r>
            <a:r>
              <a:rPr lang="ru-RU" sz="1100" spc="30" dirty="0">
                <a:latin typeface="+mj-lt"/>
                <a:cs typeface="Segoe UI"/>
              </a:rPr>
              <a:t> в один </a:t>
            </a:r>
            <a:r>
              <a:rPr lang="ru-RU" sz="1100" spc="30" dirty="0" err="1">
                <a:latin typeface="+mj-lt"/>
                <a:cs typeface="Segoe UI"/>
              </a:rPr>
              <a:t>місяць</a:t>
            </a:r>
            <a:r>
              <a:rPr lang="ru-RU" sz="1100" spc="30" dirty="0">
                <a:latin typeface="+mj-lt"/>
                <a:cs typeface="Segoe UI"/>
              </a:rPr>
              <a:t>; зелень </a:t>
            </a:r>
            <a:r>
              <a:rPr lang="ru-RU" sz="1100" spc="30" dirty="0" smtClean="0">
                <a:latin typeface="+mj-lt"/>
                <a:cs typeface="Segoe UI"/>
              </a:rPr>
              <a:t>3 </a:t>
            </a:r>
            <a:r>
              <a:rPr lang="ru-RU" sz="1100" spc="30" dirty="0" err="1">
                <a:latin typeface="+mj-lt"/>
                <a:cs typeface="Segoe UI"/>
              </a:rPr>
              <a:t>або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більше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застосувань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протягом</a:t>
            </a:r>
            <a:r>
              <a:rPr lang="ru-RU" sz="1100" spc="30" dirty="0" smtClean="0">
                <a:latin typeface="+mj-lt"/>
                <a:cs typeface="Segoe UI"/>
              </a:rPr>
              <a:t> 14 </a:t>
            </a:r>
            <a:r>
              <a:rPr lang="ru-RU" sz="1100" spc="30" dirty="0" err="1" smtClean="0">
                <a:latin typeface="+mj-lt"/>
                <a:cs typeface="Segoe UI"/>
              </a:rPr>
              <a:t>днів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Призначення</a:t>
            </a:r>
            <a:r>
              <a:rPr lang="ru-RU" sz="1100" b="1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пригнічення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збудників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грибкових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захворювань</a:t>
            </a:r>
            <a:r>
              <a:rPr lang="ru-RU" sz="1100" spc="30" dirty="0">
                <a:latin typeface="+mj-lt"/>
                <a:cs typeface="Segoe UI"/>
              </a:rPr>
              <a:t> і </a:t>
            </a:r>
            <a:r>
              <a:rPr lang="ru-RU" sz="1100" spc="30" dirty="0" err="1">
                <a:latin typeface="+mj-lt"/>
                <a:cs typeface="Segoe UI"/>
              </a:rPr>
              <a:t>стимуляція</a:t>
            </a:r>
            <a:r>
              <a:rPr lang="ru-RU" sz="1100" spc="30" dirty="0">
                <a:latin typeface="+mj-lt"/>
                <a:cs typeface="Segoe UI"/>
              </a:rPr>
              <a:t> росту трав.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i="1" spc="30" dirty="0" err="1" smtClean="0">
                <a:latin typeface="+mj-lt"/>
                <a:cs typeface="Segoe UI"/>
              </a:rPr>
              <a:t>Осіннє</a:t>
            </a:r>
            <a:r>
              <a:rPr lang="ru-RU" sz="1100" b="1" i="1" spc="30" dirty="0" smtClean="0">
                <a:latin typeface="+mj-lt"/>
                <a:cs typeface="Segoe UI"/>
              </a:rPr>
              <a:t> </a:t>
            </a:r>
            <a:r>
              <a:rPr lang="ru-RU" sz="1100" b="1" i="1" spc="30" dirty="0" err="1" smtClean="0">
                <a:latin typeface="+mj-lt"/>
                <a:cs typeface="Segoe UI"/>
              </a:rPr>
              <a:t>внесення</a:t>
            </a:r>
            <a:r>
              <a:rPr lang="ru-RU" sz="1100" b="1" i="1" spc="30" dirty="0" smtClean="0">
                <a:latin typeface="+mj-lt"/>
                <a:cs typeface="Segoe UI"/>
              </a:rPr>
              <a:t>:</a:t>
            </a:r>
            <a:endParaRPr lang="ru-RU" sz="1100" b="1" i="1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Дозування: </a:t>
            </a:r>
            <a:r>
              <a:rPr lang="ru-RU" sz="1100" spc="30" dirty="0">
                <a:latin typeface="+mj-lt"/>
                <a:cs typeface="Segoe UI"/>
              </a:rPr>
              <a:t>0,2 кг/га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Стадія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осінь</a:t>
            </a:r>
            <a:r>
              <a:rPr lang="ru-RU" sz="1100" spc="30" dirty="0">
                <a:latin typeface="+mj-lt"/>
                <a:cs typeface="Segoe UI"/>
              </a:rPr>
              <a:t> (при </a:t>
            </a:r>
            <a:r>
              <a:rPr lang="ru-RU" sz="1100" spc="30" dirty="0" err="1">
                <a:latin typeface="+mj-lt"/>
                <a:cs typeface="Segoe UI"/>
              </a:rPr>
              <a:t>температурі</a:t>
            </a:r>
            <a:r>
              <a:rPr lang="ru-RU" sz="1100" spc="30" dirty="0">
                <a:latin typeface="+mj-lt"/>
                <a:cs typeface="Segoe UI"/>
              </a:rPr>
              <a:t> не </a:t>
            </a:r>
            <a:r>
              <a:rPr lang="ru-RU" sz="1100" spc="30" dirty="0" err="1">
                <a:latin typeface="+mj-lt"/>
                <a:cs typeface="Segoe UI"/>
              </a:rPr>
              <a:t>менше</a:t>
            </a:r>
            <a:r>
              <a:rPr lang="ru-RU" sz="1100" spc="30" dirty="0">
                <a:latin typeface="+mj-lt"/>
                <a:cs typeface="Segoe UI"/>
              </a:rPr>
              <a:t> 10 °</a:t>
            </a:r>
            <a:r>
              <a:rPr lang="en-US" sz="1100" spc="30" dirty="0">
                <a:latin typeface="+mj-lt"/>
                <a:cs typeface="Segoe UI"/>
              </a:rPr>
              <a:t>C): </a:t>
            </a:r>
            <a:r>
              <a:rPr lang="ru-RU" sz="1100" spc="30" dirty="0" err="1">
                <a:latin typeface="+mj-lt"/>
                <a:cs typeface="Segoe UI"/>
              </a:rPr>
              <a:t>декоративні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газони</a:t>
            </a:r>
            <a:r>
              <a:rPr lang="ru-RU" sz="1100" spc="30" dirty="0">
                <a:latin typeface="+mj-lt"/>
                <a:cs typeface="Segoe UI"/>
              </a:rPr>
              <a:t> та </a:t>
            </a:r>
            <a:r>
              <a:rPr lang="ru-RU" sz="1100" spc="30" dirty="0" err="1">
                <a:latin typeface="+mj-lt"/>
                <a:cs typeface="Segoe UI"/>
              </a:rPr>
              <a:t>фарватери</a:t>
            </a:r>
            <a:r>
              <a:rPr lang="ru-RU" sz="1100" spc="30" dirty="0">
                <a:latin typeface="+mj-lt"/>
                <a:cs typeface="Segoe UI"/>
              </a:rPr>
              <a:t> 1 </a:t>
            </a:r>
            <a:r>
              <a:rPr lang="ru-RU" sz="1100" spc="30" dirty="0" err="1">
                <a:latin typeface="+mj-lt"/>
                <a:cs typeface="Segoe UI"/>
              </a:rPr>
              <a:t>застосування</a:t>
            </a:r>
            <a:r>
              <a:rPr lang="ru-RU" sz="1100" spc="30" dirty="0">
                <a:latin typeface="+mj-lt"/>
                <a:cs typeface="Segoe UI"/>
              </a:rPr>
              <a:t>; </a:t>
            </a:r>
            <a:r>
              <a:rPr lang="ru-RU" sz="1100" spc="30" dirty="0" smtClean="0">
                <a:latin typeface="+mj-lt"/>
                <a:cs typeface="Segoe UI"/>
              </a:rPr>
              <a:t>зелень 2 </a:t>
            </a:r>
            <a:r>
              <a:rPr lang="ru-RU" sz="1100" spc="30" dirty="0" err="1">
                <a:latin typeface="+mj-lt"/>
                <a:cs typeface="Segoe UI"/>
              </a:rPr>
              <a:t>або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більше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застосування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>
                <a:latin typeface="+mj-lt"/>
                <a:cs typeface="Segoe UI"/>
              </a:rPr>
              <a:t>з 14-денними </a:t>
            </a:r>
            <a:r>
              <a:rPr lang="ru-RU" sz="1100" spc="30" dirty="0" err="1">
                <a:latin typeface="+mj-lt"/>
                <a:cs typeface="Segoe UI"/>
              </a:rPr>
              <a:t>інтервалами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Призначення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 smtClean="0">
                <a:latin typeface="+mj-lt"/>
                <a:cs typeface="Segoe UI"/>
              </a:rPr>
              <a:t>профілактична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ліквідація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збудників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грибкових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захворювань</a:t>
            </a:r>
            <a:r>
              <a:rPr lang="ru-RU" sz="1100" spc="30" dirty="0">
                <a:latin typeface="+mj-lt"/>
                <a:cs typeface="Segoe UI"/>
              </a:rPr>
              <a:t> перед зимою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i="1" spc="30" dirty="0" err="1">
                <a:latin typeface="+mj-lt"/>
                <a:cs typeface="Segoe UI"/>
              </a:rPr>
              <a:t>Літня</a:t>
            </a:r>
            <a:r>
              <a:rPr lang="ru-RU" sz="1100" b="1" i="1" spc="30" dirty="0">
                <a:latin typeface="+mj-lt"/>
                <a:cs typeface="Segoe UI"/>
              </a:rPr>
              <a:t> </a:t>
            </a:r>
            <a:r>
              <a:rPr lang="ru-RU" sz="1100" b="1" i="1" spc="30" dirty="0" err="1">
                <a:latin typeface="+mj-lt"/>
                <a:cs typeface="Segoe UI"/>
              </a:rPr>
              <a:t>аплікація</a:t>
            </a:r>
            <a:endParaRPr lang="ru-RU" sz="1100" b="1" i="1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0,2 кг/га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Етап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Літо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декоративні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газони</a:t>
            </a:r>
            <a:r>
              <a:rPr lang="ru-RU" sz="1100" spc="30" dirty="0">
                <a:latin typeface="+mj-lt"/>
                <a:cs typeface="Segoe UI"/>
              </a:rPr>
              <a:t> та </a:t>
            </a:r>
            <a:r>
              <a:rPr lang="ru-RU" sz="1100" spc="30" dirty="0" err="1">
                <a:latin typeface="+mj-lt"/>
                <a:cs typeface="Segoe UI"/>
              </a:rPr>
              <a:t>фарватери</a:t>
            </a:r>
            <a:r>
              <a:rPr lang="ru-RU" sz="1100" spc="30" dirty="0">
                <a:latin typeface="+mj-lt"/>
                <a:cs typeface="Segoe UI"/>
              </a:rPr>
              <a:t> 1 </a:t>
            </a:r>
            <a:r>
              <a:rPr lang="ru-RU" sz="1100" spc="30" dirty="0" err="1">
                <a:latin typeface="+mj-lt"/>
                <a:cs typeface="Segoe UI"/>
              </a:rPr>
              <a:t>внесення</a:t>
            </a:r>
            <a:r>
              <a:rPr lang="ru-RU" sz="1100" spc="30" dirty="0">
                <a:latin typeface="+mj-lt"/>
                <a:cs typeface="Segoe UI"/>
              </a:rPr>
              <a:t> (</a:t>
            </a:r>
            <a:r>
              <a:rPr lang="ru-RU" sz="1100" spc="30" dirty="0" err="1">
                <a:latin typeface="+mj-lt"/>
                <a:cs typeface="Segoe UI"/>
              </a:rPr>
              <a:t>червень</a:t>
            </a:r>
            <a:r>
              <a:rPr lang="ru-RU" sz="1100" spc="30" dirty="0">
                <a:latin typeface="+mj-lt"/>
                <a:cs typeface="Segoe UI"/>
              </a:rPr>
              <a:t>); </a:t>
            </a:r>
            <a:r>
              <a:rPr lang="ru-RU" sz="1100" spc="30" dirty="0" err="1">
                <a:latin typeface="+mj-lt"/>
                <a:cs typeface="Segoe UI"/>
              </a:rPr>
              <a:t>гріни</a:t>
            </a:r>
            <a:r>
              <a:rPr lang="ru-RU" sz="1100" spc="30" dirty="0">
                <a:latin typeface="+mj-lt"/>
                <a:cs typeface="Segoe UI"/>
              </a:rPr>
              <a:t> та </a:t>
            </a:r>
            <a:r>
              <a:rPr lang="ru-RU" sz="1100" spc="30" dirty="0" err="1">
                <a:latin typeface="+mj-lt"/>
                <a:cs typeface="Segoe UI"/>
              </a:rPr>
              <a:t>ті</a:t>
            </a:r>
            <a:r>
              <a:rPr lang="ru-RU" sz="1100" spc="30" dirty="0">
                <a:latin typeface="+mj-lt"/>
                <a:cs typeface="Segoe UI"/>
              </a:rPr>
              <a:t> 2 </a:t>
            </a:r>
            <a:r>
              <a:rPr lang="ru-RU" sz="1100" spc="30" dirty="0" err="1">
                <a:latin typeface="+mj-lt"/>
                <a:cs typeface="Segoe UI"/>
              </a:rPr>
              <a:t>або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більше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spc="30" dirty="0">
                <a:latin typeface="+mj-lt"/>
                <a:cs typeface="Segoe UI"/>
              </a:rPr>
              <a:t>заявки з </a:t>
            </a:r>
            <a:r>
              <a:rPr lang="ru-RU" sz="1100" spc="30" dirty="0" err="1">
                <a:latin typeface="+mj-lt"/>
                <a:cs typeface="Segoe UI"/>
              </a:rPr>
              <a:t>інтервалом</a:t>
            </a:r>
            <a:r>
              <a:rPr lang="ru-RU" sz="1100" spc="30" dirty="0">
                <a:latin typeface="+mj-lt"/>
                <a:cs typeface="Segoe UI"/>
              </a:rPr>
              <a:t> 14 </a:t>
            </a:r>
            <a:r>
              <a:rPr lang="ru-RU" sz="1100" spc="30" dirty="0" err="1">
                <a:latin typeface="+mj-lt"/>
                <a:cs typeface="Segoe UI"/>
              </a:rPr>
              <a:t>днів</a:t>
            </a:r>
            <a:r>
              <a:rPr lang="ru-RU" sz="1100" spc="30" dirty="0">
                <a:latin typeface="+mj-lt"/>
                <a:cs typeface="Segoe UI"/>
              </a:rPr>
              <a:t> (</a:t>
            </a:r>
            <a:r>
              <a:rPr lang="ru-RU" sz="1100" spc="30" dirty="0" err="1">
                <a:latin typeface="+mj-lt"/>
                <a:cs typeface="Segoe UI"/>
              </a:rPr>
              <a:t>червень-серпень</a:t>
            </a:r>
            <a:r>
              <a:rPr lang="ru-RU" sz="1100" spc="30" dirty="0">
                <a:latin typeface="+mj-lt"/>
                <a:cs typeface="Segoe UI"/>
              </a:rPr>
              <a:t>)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Призначення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фунгіцидна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обробка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проти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грибкових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збудників</a:t>
            </a:r>
            <a:r>
              <a:rPr lang="ru-RU" sz="1100" spc="30" dirty="0">
                <a:latin typeface="+mj-lt"/>
                <a:cs typeface="Segoe UI"/>
              </a:rPr>
              <a:t>, </a:t>
            </a:r>
            <a:r>
              <a:rPr lang="ru-RU" sz="1100" spc="30" dirty="0" err="1">
                <a:latin typeface="+mj-lt"/>
                <a:cs typeface="Segoe UI"/>
              </a:rPr>
              <a:t>індукція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стійкості</a:t>
            </a:r>
            <a:r>
              <a:rPr lang="ru-RU" sz="1100" spc="30" dirty="0">
                <a:latin typeface="+mj-lt"/>
                <a:cs typeface="Segoe UI"/>
              </a:rPr>
              <a:t> до </a:t>
            </a:r>
            <a:r>
              <a:rPr lang="ru-RU" sz="1100" spc="30" dirty="0" err="1">
                <a:latin typeface="+mj-lt"/>
                <a:cs typeface="Segoe UI"/>
              </a:rPr>
              <a:t>грибкових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захворювань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smtClean="0">
                <a:latin typeface="+mj-lt"/>
                <a:cs typeface="Segoe UI"/>
              </a:rPr>
              <a:t>та </a:t>
            </a:r>
            <a:r>
              <a:rPr lang="ru-RU" sz="1100" spc="30" dirty="0" err="1" smtClean="0">
                <a:latin typeface="+mj-lt"/>
                <a:cs typeface="Segoe UI"/>
              </a:rPr>
              <a:t>стимуляція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>
                <a:latin typeface="+mj-lt"/>
                <a:cs typeface="Segoe UI"/>
              </a:rPr>
              <a:t>росту.</a:t>
            </a:r>
            <a:endParaRPr sz="1100" dirty="0">
              <a:latin typeface="+mj-lt"/>
              <a:cs typeface="Segoe U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50" y="288925"/>
            <a:ext cx="6282018" cy="7649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28750" y="1127125"/>
            <a:ext cx="628201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2"/>
          <p:cNvSpPr txBox="1"/>
          <p:nvPr/>
        </p:nvSpPr>
        <p:spPr>
          <a:xfrm>
            <a:off x="1586112" y="350776"/>
            <a:ext cx="4686070" cy="64120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ru-RU" sz="2000" b="1" i="1" spc="50" dirty="0">
                <a:latin typeface="+mj-lt"/>
                <a:cs typeface="Segoe UI"/>
              </a:rPr>
              <a:t>Поля для гольфу та </a:t>
            </a:r>
            <a:r>
              <a:rPr lang="ru-RU" sz="2000" b="1" i="1" spc="50" dirty="0" err="1">
                <a:latin typeface="+mj-lt"/>
                <a:cs typeface="Segoe UI"/>
              </a:rPr>
              <a:t>декоративні</a:t>
            </a:r>
            <a:r>
              <a:rPr lang="ru-RU" sz="2000" b="1" i="1" spc="50" dirty="0">
                <a:latin typeface="+mj-lt"/>
                <a:cs typeface="Segoe UI"/>
              </a:rPr>
              <a:t> </a:t>
            </a:r>
            <a:r>
              <a:rPr lang="ru-RU" sz="2000" b="1" i="1" spc="50" dirty="0" err="1">
                <a:latin typeface="+mj-lt"/>
                <a:cs typeface="Segoe UI"/>
              </a:rPr>
              <a:t>газони</a:t>
            </a:r>
            <a:endParaRPr sz="2000" b="1" i="1" dirty="0">
              <a:latin typeface="+mj-lt"/>
              <a:cs typeface="Segoe U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61" y="371382"/>
            <a:ext cx="1362975" cy="4863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9" r="46883"/>
          <a:stretch/>
        </p:blipFill>
        <p:spPr>
          <a:xfrm>
            <a:off x="-9836" y="0"/>
            <a:ext cx="1345485" cy="774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92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678" y="5575113"/>
            <a:ext cx="2050651" cy="79252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973732"/>
              </p:ext>
            </p:extLst>
          </p:nvPr>
        </p:nvGraphicFramePr>
        <p:xfrm>
          <a:off x="31222" y="3489326"/>
          <a:ext cx="7676184" cy="137160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205204">
                  <a:extLst>
                    <a:ext uri="{9D8B030D-6E8A-4147-A177-3AD203B41FA5}">
                      <a16:colId xmlns:a16="http://schemas.microsoft.com/office/drawing/2014/main" val="3737022164"/>
                    </a:ext>
                  </a:extLst>
                </a:gridCol>
                <a:gridCol w="2573084">
                  <a:extLst>
                    <a:ext uri="{9D8B030D-6E8A-4147-A177-3AD203B41FA5}">
                      <a16:colId xmlns:a16="http://schemas.microsoft.com/office/drawing/2014/main" val="377375300"/>
                    </a:ext>
                  </a:extLst>
                </a:gridCol>
                <a:gridCol w="1399698">
                  <a:extLst>
                    <a:ext uri="{9D8B030D-6E8A-4147-A177-3AD203B41FA5}">
                      <a16:colId xmlns:a16="http://schemas.microsoft.com/office/drawing/2014/main" val="3375242611"/>
                    </a:ext>
                  </a:extLst>
                </a:gridCol>
                <a:gridCol w="2498198">
                  <a:extLst>
                    <a:ext uri="{9D8B030D-6E8A-4147-A177-3AD203B41FA5}">
                      <a16:colId xmlns:a16="http://schemas.microsoft.com/office/drawing/2014/main" val="1645208293"/>
                    </a:ext>
                  </a:extLst>
                </a:gridCol>
              </a:tblGrid>
              <a:tr h="395759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Культура 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Захворювання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Доза внесення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Примітки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416774"/>
                  </a:ext>
                </a:extLst>
              </a:tr>
              <a:tr h="48792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Поля для гольфу та </a:t>
                      </a:r>
                      <a:r>
                        <a:rPr lang="ru-RU" sz="1200" dirty="0" err="1" smtClean="0"/>
                        <a:t>декоративні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газони</a:t>
                      </a:r>
                      <a:endParaRPr lang="ru-RU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Грибкові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захворювання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0.2 кг</a:t>
                      </a:r>
                      <a:r>
                        <a:rPr lang="en-US" sz="1200" dirty="0" smtClean="0"/>
                        <a:t>/</a:t>
                      </a:r>
                      <a:r>
                        <a:rPr lang="uk-UA" sz="1200" dirty="0" smtClean="0"/>
                        <a:t>га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Полив/</a:t>
                      </a:r>
                      <a:r>
                        <a:rPr lang="ru-RU" sz="1200" dirty="0" err="1" smtClean="0"/>
                        <a:t>обприскування</a:t>
                      </a:r>
                      <a:r>
                        <a:rPr lang="ru-RU" sz="1200" dirty="0" smtClean="0"/>
                        <a:t> 300-800 л води/га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12730"/>
                  </a:ext>
                </a:extLst>
              </a:tr>
              <a:tr h="487921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Грибкові захворювання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5</a:t>
                      </a:r>
                      <a:r>
                        <a:rPr lang="uk-UA" sz="1200" dirty="0" smtClean="0"/>
                        <a:t> кг</a:t>
                      </a:r>
                      <a:r>
                        <a:rPr lang="en-US" sz="1200" dirty="0" smtClean="0"/>
                        <a:t>/</a:t>
                      </a:r>
                      <a:r>
                        <a:rPr lang="uk-UA" sz="1200" dirty="0" smtClean="0"/>
                        <a:t>га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Протруювання </a:t>
                      </a:r>
                      <a:r>
                        <a:rPr lang="ru-RU" sz="1200" dirty="0" err="1" smtClean="0"/>
                        <a:t>насіння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096235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693" y="5648029"/>
            <a:ext cx="2014898" cy="719606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-28015" y="212725"/>
            <a:ext cx="7735421" cy="2841812"/>
            <a:chOff x="493213" y="-11392"/>
            <a:chExt cx="6699756" cy="205291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/>
            <a:srcRect l="29584" t="25555" r="28333" b="51343"/>
            <a:stretch/>
          </p:blipFill>
          <p:spPr>
            <a:xfrm>
              <a:off x="544519" y="-11392"/>
              <a:ext cx="6648450" cy="2052918"/>
            </a:xfrm>
            <a:prstGeom prst="rect">
              <a:avLst/>
            </a:prstGeom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599111" y="101779"/>
              <a:ext cx="904990" cy="5334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9862" y="53415"/>
              <a:ext cx="1286981" cy="51824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3213" y="156160"/>
              <a:ext cx="1116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b="1" dirty="0" smtClean="0"/>
                <a:t>Обробка насіння</a:t>
              </a:r>
              <a:endParaRPr lang="en-US" sz="12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68052" y="18914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b="1" dirty="0" smtClean="0"/>
                <a:t>3 внесення</a:t>
              </a:r>
              <a:endParaRPr lang="en-US" sz="1000" b="1" dirty="0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8693" y="53415"/>
              <a:ext cx="1286981" cy="5182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53750" y="17503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b="1" dirty="0"/>
                <a:t>1</a:t>
              </a:r>
              <a:r>
                <a:rPr lang="uk-UA" sz="1200" b="1" dirty="0" smtClean="0"/>
                <a:t> внесення</a:t>
              </a:r>
              <a:endParaRPr lang="en-US" sz="1000" b="1" dirty="0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0378" y="46548"/>
              <a:ext cx="1286981" cy="51824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867020" y="15082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b="1" dirty="0" smtClean="0"/>
                <a:t>2 внесення</a:t>
              </a:r>
              <a:endParaRPr lang="en-US" sz="1000" b="1" dirty="0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94581" y="801696"/>
              <a:ext cx="738326" cy="29743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57736" y="801696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 smtClean="0"/>
                <a:t>Весна</a:t>
              </a:r>
              <a:endParaRPr lang="en-US" sz="1400" dirty="0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0378" y="799582"/>
              <a:ext cx="738326" cy="29743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52459" y="799582"/>
              <a:ext cx="738326" cy="29743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236883" y="801695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 smtClean="0"/>
                <a:t>Літо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72877" y="794408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 smtClean="0"/>
                <a:t>Осінь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30964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0" y="1200420"/>
            <a:ext cx="6282018" cy="14779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553455" y="1171146"/>
            <a:ext cx="6064212" cy="1463221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50000"/>
              </a:lnSpc>
              <a:tabLst>
                <a:tab pos="234315" algn="l"/>
                <a:tab pos="235585" algn="l"/>
              </a:tabLst>
            </a:pPr>
            <a:r>
              <a:rPr lang="ru-RU" sz="1100" b="1" spc="5" dirty="0" smtClean="0">
                <a:cs typeface="Segoe UI"/>
              </a:rPr>
              <a:t>Захворювання:</a:t>
            </a:r>
            <a:endParaRPr lang="ru-RU" sz="1100" b="1" spc="5" dirty="0">
              <a:cs typeface="Segoe UI"/>
            </a:endParaRPr>
          </a:p>
          <a:p>
            <a:pPr>
              <a:tabLst>
                <a:tab pos="234315" algn="l"/>
                <a:tab pos="235585" algn="l"/>
              </a:tabLst>
            </a:pPr>
            <a:r>
              <a:rPr lang="ru-RU" sz="1100" spc="5" dirty="0">
                <a:cs typeface="Segoe UI"/>
              </a:rPr>
              <a:t>Комплекс </a:t>
            </a:r>
            <a:r>
              <a:rPr lang="ru-RU" sz="1100" spc="5" dirty="0" err="1">
                <a:cs typeface="Segoe UI"/>
              </a:rPr>
              <a:t>ґрунтових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грибкових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захворювань</a:t>
            </a:r>
            <a:r>
              <a:rPr lang="ru-RU" sz="1100" spc="5" dirty="0">
                <a:cs typeface="Segoe UI"/>
              </a:rPr>
              <a:t>, </a:t>
            </a:r>
            <a:r>
              <a:rPr lang="ru-RU" sz="1100" spc="5" dirty="0" err="1">
                <a:cs typeface="Segoe UI"/>
              </a:rPr>
              <a:t>що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вражають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коріння</a:t>
            </a:r>
            <a:r>
              <a:rPr lang="ru-RU" sz="1100" spc="5" dirty="0">
                <a:cs typeface="Segoe UI"/>
              </a:rPr>
              <a:t> та </a:t>
            </a:r>
            <a:r>
              <a:rPr lang="ru-RU" sz="1100" spc="5" dirty="0" err="1">
                <a:cs typeface="Segoe UI"/>
              </a:rPr>
              <a:t>основи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коренів</a:t>
            </a:r>
            <a:r>
              <a:rPr lang="ru-RU" sz="1100" spc="5" dirty="0">
                <a:cs typeface="Segoe UI"/>
              </a:rPr>
              <a:t>, </a:t>
            </a:r>
            <a:r>
              <a:rPr lang="ru-RU" sz="1100" spc="5" dirty="0" err="1">
                <a:cs typeface="Segoe UI"/>
              </a:rPr>
              <a:t>наприклад</a:t>
            </a:r>
            <a:r>
              <a:rPr lang="ru-RU" sz="1100" spc="5" dirty="0">
                <a:cs typeface="Segoe UI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>
                <a:cs typeface="Segoe UI"/>
              </a:rPr>
              <a:t>Pythium spp.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 err="1">
                <a:cs typeface="Segoe UI"/>
              </a:rPr>
              <a:t>Fusarium</a:t>
            </a:r>
            <a:r>
              <a:rPr lang="en-US" sz="1100" spc="5" dirty="0">
                <a:cs typeface="Segoe UI"/>
              </a:rPr>
              <a:t> spp.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>
                <a:cs typeface="Segoe UI"/>
              </a:rPr>
              <a:t>Botrytis </a:t>
            </a:r>
            <a:r>
              <a:rPr lang="en-US" sz="1100" spc="5" dirty="0" err="1">
                <a:cs typeface="Segoe UI"/>
              </a:rPr>
              <a:t>cinerea</a:t>
            </a:r>
            <a:endParaRPr lang="en-US" sz="1100" spc="5" dirty="0">
              <a:cs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 err="1">
                <a:cs typeface="Segoe UI"/>
              </a:rPr>
              <a:t>Sclerotinia</a:t>
            </a:r>
            <a:r>
              <a:rPr lang="en-US" sz="1100" spc="5" dirty="0">
                <a:cs typeface="Segoe UI"/>
              </a:rPr>
              <a:t> spp.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 err="1">
                <a:cs typeface="Segoe UI"/>
              </a:rPr>
              <a:t>Verticillium</a:t>
            </a:r>
            <a:r>
              <a:rPr lang="en-US" sz="1100" spc="5" dirty="0">
                <a:cs typeface="Segoe UI"/>
              </a:rPr>
              <a:t> spp.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 err="1">
                <a:cs typeface="Segoe UI"/>
              </a:rPr>
              <a:t>Alternaria</a:t>
            </a:r>
            <a:r>
              <a:rPr lang="en-US" sz="1100" spc="5" dirty="0">
                <a:cs typeface="Segoe UI"/>
              </a:rPr>
              <a:t> spp.</a:t>
            </a:r>
            <a:endParaRPr sz="1100" dirty="0">
              <a:cs typeface="Segoe UI"/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1465352" y="3870325"/>
            <a:ext cx="6203686" cy="3457357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i="1" spc="30" dirty="0">
                <a:latin typeface="+mj-lt"/>
                <a:cs typeface="Segoe UI"/>
              </a:rPr>
              <a:t>Обробка </a:t>
            </a:r>
            <a:r>
              <a:rPr lang="ru-RU" sz="1100" b="1" i="1" spc="30" dirty="0" err="1">
                <a:latin typeface="+mj-lt"/>
                <a:cs typeface="Segoe UI"/>
              </a:rPr>
              <a:t>насіння</a:t>
            </a:r>
            <a:r>
              <a:rPr lang="ru-RU" sz="1100" b="1" i="1" spc="30" dirty="0">
                <a:latin typeface="+mj-lt"/>
                <a:cs typeface="Segoe UI"/>
              </a:rPr>
              <a:t>: </a:t>
            </a:r>
            <a:r>
              <a:rPr lang="ru-RU" sz="1100" spc="30" dirty="0" err="1" smtClean="0">
                <a:latin typeface="+mj-lt"/>
                <a:cs typeface="Segoe UI"/>
              </a:rPr>
              <a:t>сухе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насіння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обробляють</a:t>
            </a:r>
            <a:r>
              <a:rPr lang="ru-RU" sz="1100" spc="30" dirty="0">
                <a:latin typeface="+mj-lt"/>
                <a:cs typeface="Segoe UI"/>
              </a:rPr>
              <a:t> шляхом </a:t>
            </a:r>
            <a:r>
              <a:rPr lang="ru-RU" sz="1100" spc="30" dirty="0" err="1">
                <a:latin typeface="+mj-lt"/>
                <a:cs typeface="Segoe UI"/>
              </a:rPr>
              <a:t>змішування</a:t>
            </a:r>
            <a:r>
              <a:rPr lang="ru-RU" sz="1100" spc="30" dirty="0">
                <a:latin typeface="+mj-lt"/>
                <a:cs typeface="Segoe UI"/>
              </a:rPr>
              <a:t> з продуктом.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5 г/кг </a:t>
            </a:r>
            <a:r>
              <a:rPr lang="ru-RU" sz="1100" spc="30" dirty="0" err="1">
                <a:latin typeface="+mj-lt"/>
                <a:cs typeface="Segoe UI"/>
              </a:rPr>
              <a:t>насіння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Мета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 smtClean="0">
                <a:latin typeface="+mj-lt"/>
                <a:cs typeface="Segoe UI"/>
              </a:rPr>
              <a:t>боротьба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>
                <a:latin typeface="+mj-lt"/>
                <a:cs typeface="Segoe UI"/>
              </a:rPr>
              <a:t>з </a:t>
            </a:r>
            <a:r>
              <a:rPr lang="ru-RU" sz="1100" spc="30" dirty="0" err="1">
                <a:latin typeface="+mj-lt"/>
                <a:cs typeface="Segoe UI"/>
              </a:rPr>
              <a:t>грунтовими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патогенними</a:t>
            </a:r>
            <a:r>
              <a:rPr lang="ru-RU" sz="1100" spc="30" dirty="0">
                <a:latin typeface="+mj-lt"/>
                <a:cs typeface="Segoe UI"/>
              </a:rPr>
              <a:t> грибами, </a:t>
            </a:r>
            <a:r>
              <a:rPr lang="ru-RU" sz="1100" spc="30" dirty="0" err="1">
                <a:latin typeface="+mj-lt"/>
                <a:cs typeface="Segoe UI"/>
              </a:rPr>
              <a:t>здатними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вражати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рослини</a:t>
            </a:r>
            <a:r>
              <a:rPr lang="ru-RU" sz="1100" spc="30" dirty="0">
                <a:latin typeface="+mj-lt"/>
                <a:cs typeface="Segoe UI"/>
              </a:rPr>
              <a:t> на початку </a:t>
            </a:r>
            <a:r>
              <a:rPr lang="ru-RU" sz="1100" spc="30" dirty="0" err="1">
                <a:latin typeface="+mj-lt"/>
                <a:cs typeface="Segoe UI"/>
              </a:rPr>
              <a:t>вегетації</a:t>
            </a:r>
            <a:r>
              <a:rPr lang="ru-RU" sz="1100" spc="30" dirty="0">
                <a:latin typeface="+mj-lt"/>
                <a:cs typeface="Segoe UI"/>
              </a:rPr>
              <a:t>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endParaRPr lang="ru-RU" sz="1100" b="1" i="1" spc="30" dirty="0" smtClean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i="1" spc="30" dirty="0" smtClean="0">
                <a:latin typeface="+mj-lt"/>
                <a:cs typeface="Segoe UI"/>
              </a:rPr>
              <a:t>Обробка </a:t>
            </a:r>
            <a:r>
              <a:rPr lang="ru-RU" sz="1100" b="1" i="1" spc="30" dirty="0" err="1">
                <a:latin typeface="+mj-lt"/>
                <a:cs typeface="Segoe UI"/>
              </a:rPr>
              <a:t>розсади</a:t>
            </a:r>
            <a:r>
              <a:rPr lang="ru-RU" sz="1100" b="1" i="1" spc="30" dirty="0">
                <a:latin typeface="+mj-lt"/>
                <a:cs typeface="Segoe UI"/>
              </a:rPr>
              <a:t> перед </a:t>
            </a:r>
            <a:r>
              <a:rPr lang="ru-RU" sz="1100" b="1" i="1" spc="30" dirty="0" err="1">
                <a:latin typeface="+mj-lt"/>
                <a:cs typeface="Segoe UI"/>
              </a:rPr>
              <a:t>висадкою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пікірування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кореневої</a:t>
            </a:r>
            <a:r>
              <a:rPr lang="ru-RU" sz="1100" spc="30" dirty="0">
                <a:latin typeface="+mj-lt"/>
                <a:cs typeface="Segoe UI"/>
              </a:rPr>
              <a:t> грудки </a:t>
            </a:r>
            <a:r>
              <a:rPr lang="ru-RU" sz="1100" spc="30" dirty="0" err="1">
                <a:latin typeface="+mj-lt"/>
                <a:cs typeface="Segoe UI"/>
              </a:rPr>
              <a:t>розсади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безпосередньо</a:t>
            </a:r>
            <a:r>
              <a:rPr lang="ru-RU" sz="1100" spc="30" dirty="0">
                <a:latin typeface="+mj-lt"/>
                <a:cs typeface="Segoe UI"/>
              </a:rPr>
              <a:t> перед </a:t>
            </a:r>
            <a:r>
              <a:rPr lang="ru-RU" sz="1100" spc="30" dirty="0" err="1" smtClean="0">
                <a:latin typeface="+mj-lt"/>
                <a:cs typeface="Segoe UI"/>
              </a:rPr>
              <a:t>посадкою</a:t>
            </a:r>
            <a:r>
              <a:rPr lang="ru-RU" sz="1100" spc="30" dirty="0" smtClean="0">
                <a:latin typeface="+mj-lt"/>
                <a:cs typeface="Segoe UI"/>
              </a:rPr>
              <a:t>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smtClean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0,05% </a:t>
            </a:r>
            <a:r>
              <a:rPr lang="ru-RU" sz="1100" spc="30" dirty="0" err="1">
                <a:latin typeface="+mj-lt"/>
                <a:cs typeface="Segoe UI"/>
              </a:rPr>
              <a:t>суспензія</a:t>
            </a:r>
            <a:r>
              <a:rPr lang="ru-RU" sz="1100" spc="30" dirty="0">
                <a:latin typeface="+mj-lt"/>
                <a:cs typeface="Segoe UI"/>
              </a:rPr>
              <a:t> продукту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Призначення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захист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кореневих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гнилей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endParaRPr lang="ru-RU" sz="1100" b="1" i="1" spc="30" dirty="0" smtClean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i="1" spc="30" dirty="0" smtClean="0">
                <a:latin typeface="+mj-lt"/>
                <a:cs typeface="Segoe UI"/>
              </a:rPr>
              <a:t>Обробка </a:t>
            </a:r>
            <a:r>
              <a:rPr lang="ru-RU" sz="1100" b="1" i="1" spc="30" dirty="0" err="1">
                <a:latin typeface="+mj-lt"/>
                <a:cs typeface="Segoe UI"/>
              </a:rPr>
              <a:t>рослин</a:t>
            </a:r>
            <a:r>
              <a:rPr lang="ru-RU" sz="1100" b="1" i="1" spc="30" dirty="0">
                <a:latin typeface="+mj-lt"/>
                <a:cs typeface="Segoe UI"/>
              </a:rPr>
              <a:t> на початку </a:t>
            </a:r>
            <a:r>
              <a:rPr lang="ru-RU" sz="1100" b="1" i="1" spc="30" dirty="0" err="1">
                <a:latin typeface="+mj-lt"/>
                <a:cs typeface="Segoe UI"/>
              </a:rPr>
              <a:t>вегетації</a:t>
            </a:r>
            <a:r>
              <a:rPr lang="ru-RU" sz="1100" spc="30" dirty="0">
                <a:latin typeface="+mj-lt"/>
                <a:cs typeface="Segoe UI"/>
              </a:rPr>
              <a:t>: полив 0,05% </a:t>
            </a:r>
            <a:r>
              <a:rPr lang="ru-RU" sz="1100" spc="30" dirty="0" err="1">
                <a:latin typeface="+mj-lt"/>
                <a:cs typeface="Segoe UI"/>
              </a:rPr>
              <a:t>суспензією</a:t>
            </a:r>
            <a:r>
              <a:rPr lang="ru-RU" sz="1100" spc="30" dirty="0">
                <a:latin typeface="+mj-lt"/>
                <a:cs typeface="Segoe UI"/>
              </a:rPr>
              <a:t> препарату.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Дозування: </a:t>
            </a:r>
            <a:r>
              <a:rPr lang="ru-RU" sz="1100" spc="30" dirty="0">
                <a:latin typeface="+mj-lt"/>
                <a:cs typeface="Segoe UI"/>
              </a:rPr>
              <a:t>0,05% </a:t>
            </a:r>
            <a:r>
              <a:rPr lang="ru-RU" sz="1100" spc="30" dirty="0" err="1">
                <a:latin typeface="+mj-lt"/>
                <a:cs typeface="Segoe UI"/>
              </a:rPr>
              <a:t>суспензія</a:t>
            </a:r>
            <a:r>
              <a:rPr lang="ru-RU" sz="1100" spc="30" dirty="0">
                <a:latin typeface="+mj-lt"/>
                <a:cs typeface="Segoe UI"/>
              </a:rPr>
              <a:t> продукту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Призначення</a:t>
            </a:r>
            <a:r>
              <a:rPr lang="ru-RU" sz="1100" spc="30" dirty="0">
                <a:latin typeface="+mj-lt"/>
                <a:cs typeface="Segoe UI"/>
              </a:rPr>
              <a:t>: початкова </a:t>
            </a:r>
            <a:r>
              <a:rPr lang="ru-RU" sz="1100" spc="30" dirty="0" err="1">
                <a:latin typeface="+mj-lt"/>
                <a:cs typeface="Segoe UI"/>
              </a:rPr>
              <a:t>підтримка</a:t>
            </a:r>
            <a:r>
              <a:rPr lang="ru-RU" sz="1100" spc="30" dirty="0">
                <a:latin typeface="+mj-lt"/>
                <a:cs typeface="Segoe UI"/>
              </a:rPr>
              <a:t> росту </a:t>
            </a:r>
            <a:r>
              <a:rPr lang="ru-RU" sz="1100" spc="30" dirty="0" err="1">
                <a:latin typeface="+mj-lt"/>
                <a:cs typeface="Segoe UI"/>
              </a:rPr>
              <a:t>молодих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рослин</a:t>
            </a:r>
            <a:r>
              <a:rPr lang="ru-RU" sz="1100" spc="30" dirty="0">
                <a:latin typeface="+mj-lt"/>
                <a:cs typeface="Segoe UI"/>
              </a:rPr>
              <a:t> і </a:t>
            </a:r>
            <a:r>
              <a:rPr lang="ru-RU" sz="1100" spc="30" dirty="0" err="1">
                <a:latin typeface="+mj-lt"/>
                <a:cs typeface="Segoe UI"/>
              </a:rPr>
              <a:t>захист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ґрунтових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фітопатогенів</a:t>
            </a:r>
            <a:r>
              <a:rPr lang="ru-RU" sz="1100" spc="30" dirty="0">
                <a:latin typeface="+mj-lt"/>
                <a:cs typeface="Segoe UI"/>
              </a:rPr>
              <a:t>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endParaRPr lang="ru-RU" sz="1100" b="1" i="1" spc="30" dirty="0" smtClean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i="1" spc="30" dirty="0" smtClean="0">
                <a:latin typeface="+mj-lt"/>
                <a:cs typeface="Segoe UI"/>
              </a:rPr>
              <a:t>Застосування </a:t>
            </a:r>
            <a:r>
              <a:rPr lang="ru-RU" sz="1100" b="1" i="1" spc="30" dirty="0" err="1">
                <a:latin typeface="+mj-lt"/>
                <a:cs typeface="Segoe UI"/>
              </a:rPr>
              <a:t>під</a:t>
            </a:r>
            <a:r>
              <a:rPr lang="ru-RU" sz="1100" b="1" i="1" spc="30" dirty="0">
                <a:latin typeface="+mj-lt"/>
                <a:cs typeface="Segoe UI"/>
              </a:rPr>
              <a:t> час </a:t>
            </a:r>
            <a:r>
              <a:rPr lang="ru-RU" sz="1100" b="1" i="1" spc="30" dirty="0" err="1">
                <a:latin typeface="+mj-lt"/>
                <a:cs typeface="Segoe UI"/>
              </a:rPr>
              <a:t>вегетації</a:t>
            </a:r>
            <a:r>
              <a:rPr lang="ru-RU" sz="1100" b="1" i="1" spc="30" dirty="0">
                <a:latin typeface="+mj-lt"/>
                <a:cs typeface="Segoe UI"/>
              </a:rPr>
              <a:t>: </a:t>
            </a:r>
            <a:r>
              <a:rPr lang="ru-RU" sz="1100" spc="30" dirty="0">
                <a:latin typeface="+mj-lt"/>
                <a:cs typeface="Segoe UI"/>
              </a:rPr>
              <a:t>полив </a:t>
            </a:r>
            <a:r>
              <a:rPr lang="ru-RU" sz="1100" spc="30" dirty="0" err="1">
                <a:latin typeface="+mj-lt"/>
                <a:cs typeface="Segoe UI"/>
              </a:rPr>
              <a:t>або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обприскування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Дозування: </a:t>
            </a:r>
            <a:r>
              <a:rPr lang="ru-RU" sz="1100" spc="30" dirty="0">
                <a:latin typeface="+mj-lt"/>
                <a:cs typeface="Segoe UI"/>
              </a:rPr>
              <a:t>0,25 кг/га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Етап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кожні</a:t>
            </a:r>
            <a:r>
              <a:rPr lang="ru-RU" sz="1100" spc="30" dirty="0">
                <a:latin typeface="+mj-lt"/>
                <a:cs typeface="Segoe UI"/>
              </a:rPr>
              <a:t> 7-14 </a:t>
            </a:r>
            <a:r>
              <a:rPr lang="ru-RU" sz="1100" spc="30" dirty="0" err="1">
                <a:latin typeface="+mj-lt"/>
                <a:cs typeface="Segoe UI"/>
              </a:rPr>
              <a:t>днів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початку </a:t>
            </a:r>
            <a:r>
              <a:rPr lang="ru-RU" sz="1100" spc="30" dirty="0" err="1">
                <a:latin typeface="+mj-lt"/>
                <a:cs typeface="Segoe UI"/>
              </a:rPr>
              <a:t>вегетації</a:t>
            </a:r>
            <a:r>
              <a:rPr lang="ru-RU" sz="1100" spc="30" dirty="0">
                <a:latin typeface="+mj-lt"/>
                <a:cs typeface="Segoe UI"/>
              </a:rPr>
              <a:t>, за прогнозом грибкового </a:t>
            </a:r>
            <a:r>
              <a:rPr lang="ru-RU" sz="1100" spc="30" dirty="0" err="1" smtClean="0">
                <a:latin typeface="+mj-lt"/>
                <a:cs typeface="Segoe UI"/>
              </a:rPr>
              <a:t>виникнення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Призначення</a:t>
            </a:r>
            <a:r>
              <a:rPr lang="ru-RU" sz="1100" b="1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захист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грибкових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захворювань</a:t>
            </a:r>
            <a:r>
              <a:rPr lang="ru-RU" sz="1100" spc="30" dirty="0">
                <a:latin typeface="+mj-lt"/>
                <a:cs typeface="Segoe UI"/>
              </a:rPr>
              <a:t>.</a:t>
            </a:r>
            <a:endParaRPr sz="1100" dirty="0">
              <a:latin typeface="+mj-lt"/>
              <a:cs typeface="Segoe U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50" y="288925"/>
            <a:ext cx="6282018" cy="7649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2"/>
          <p:cNvSpPr txBox="1"/>
          <p:nvPr/>
        </p:nvSpPr>
        <p:spPr>
          <a:xfrm>
            <a:off x="1583391" y="255590"/>
            <a:ext cx="4871838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ru-RU" sz="2400" b="1" i="1" spc="50" dirty="0" err="1">
                <a:latin typeface="+mj-lt"/>
                <a:cs typeface="Segoe UI"/>
              </a:rPr>
              <a:t>Лісові</a:t>
            </a:r>
            <a:r>
              <a:rPr lang="ru-RU" sz="2400" b="1" i="1" spc="50" dirty="0">
                <a:latin typeface="+mj-lt"/>
                <a:cs typeface="Segoe UI"/>
              </a:rPr>
              <a:t> та </a:t>
            </a:r>
            <a:r>
              <a:rPr lang="ru-RU" sz="2400" b="1" i="1" spc="50" dirty="0" err="1">
                <a:latin typeface="+mj-lt"/>
                <a:cs typeface="Segoe UI"/>
              </a:rPr>
              <a:t>декоративні</a:t>
            </a:r>
            <a:r>
              <a:rPr lang="ru-RU" sz="2400" b="1" i="1" spc="50" dirty="0">
                <a:latin typeface="+mj-lt"/>
                <a:cs typeface="Segoe UI"/>
              </a:rPr>
              <a:t> </a:t>
            </a:r>
            <a:r>
              <a:rPr lang="ru-RU" sz="2400" b="1" i="1" spc="50" dirty="0" err="1">
                <a:latin typeface="+mj-lt"/>
                <a:cs typeface="Segoe UI"/>
              </a:rPr>
              <a:t>розсадники</a:t>
            </a:r>
            <a:endParaRPr sz="2400" b="1" i="1" dirty="0">
              <a:latin typeface="+mj-lt"/>
              <a:cs typeface="Segoe U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61" y="371382"/>
            <a:ext cx="1362975" cy="486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8"/>
          <a:stretch/>
        </p:blipFill>
        <p:spPr>
          <a:xfrm>
            <a:off x="-19050" y="0"/>
            <a:ext cx="1354699" cy="774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07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678" y="5971374"/>
            <a:ext cx="2050651" cy="79252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490738"/>
              </p:ext>
            </p:extLst>
          </p:nvPr>
        </p:nvGraphicFramePr>
        <p:xfrm>
          <a:off x="222629" y="3599052"/>
          <a:ext cx="7417328" cy="201168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164562">
                  <a:extLst>
                    <a:ext uri="{9D8B030D-6E8A-4147-A177-3AD203B41FA5}">
                      <a16:colId xmlns:a16="http://schemas.microsoft.com/office/drawing/2014/main" val="3737022164"/>
                    </a:ext>
                  </a:extLst>
                </a:gridCol>
                <a:gridCol w="2486314">
                  <a:extLst>
                    <a:ext uri="{9D8B030D-6E8A-4147-A177-3AD203B41FA5}">
                      <a16:colId xmlns:a16="http://schemas.microsoft.com/office/drawing/2014/main" val="377375300"/>
                    </a:ext>
                  </a:extLst>
                </a:gridCol>
                <a:gridCol w="1352498">
                  <a:extLst>
                    <a:ext uri="{9D8B030D-6E8A-4147-A177-3AD203B41FA5}">
                      <a16:colId xmlns:a16="http://schemas.microsoft.com/office/drawing/2014/main" val="3375242611"/>
                    </a:ext>
                  </a:extLst>
                </a:gridCol>
                <a:gridCol w="2413954">
                  <a:extLst>
                    <a:ext uri="{9D8B030D-6E8A-4147-A177-3AD203B41FA5}">
                      <a16:colId xmlns:a16="http://schemas.microsoft.com/office/drawing/2014/main" val="1645208293"/>
                    </a:ext>
                  </a:extLst>
                </a:gridCol>
              </a:tblGrid>
              <a:tr h="395759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Культура 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Захворювання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Доза внесення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Примітки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416774"/>
                  </a:ext>
                </a:extLst>
              </a:tr>
              <a:tr h="487921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Поля для гольфу та </a:t>
                      </a:r>
                      <a:r>
                        <a:rPr lang="ru-RU" sz="1200" dirty="0" err="1" smtClean="0"/>
                        <a:t>декоративні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газони</a:t>
                      </a:r>
                      <a:endParaRPr lang="ru-RU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Грибкові </a:t>
                      </a:r>
                      <a:r>
                        <a:rPr lang="ru-RU" sz="1200" dirty="0" err="1" smtClean="0"/>
                        <a:t>захворювання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5</a:t>
                      </a:r>
                      <a:r>
                        <a:rPr lang="uk-UA" sz="1200" dirty="0" smtClean="0"/>
                        <a:t> г</a:t>
                      </a:r>
                      <a:r>
                        <a:rPr lang="en-US" sz="1200" dirty="0" smtClean="0"/>
                        <a:t>/</a:t>
                      </a:r>
                      <a:r>
                        <a:rPr lang="uk-UA" sz="1200" dirty="0" smtClean="0"/>
                        <a:t>кг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Протруювання </a:t>
                      </a:r>
                      <a:r>
                        <a:rPr lang="ru-RU" sz="1200" dirty="0" err="1" smtClean="0"/>
                        <a:t>насіння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12730"/>
                  </a:ext>
                </a:extLst>
              </a:tr>
              <a:tr h="487921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Грибкові захворювання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0.05 %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Пікірування коренів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096235"/>
                  </a:ext>
                </a:extLst>
              </a:tr>
              <a:tr h="487921">
                <a:tc vMerge="1"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Грибкові захворювання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0.25 кг</a:t>
                      </a:r>
                      <a:r>
                        <a:rPr lang="en-US" sz="1200" dirty="0" smtClean="0"/>
                        <a:t>/</a:t>
                      </a:r>
                      <a:r>
                        <a:rPr lang="uk-UA" sz="1200" dirty="0" smtClean="0"/>
                        <a:t>га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Полив/</a:t>
                      </a:r>
                      <a:r>
                        <a:rPr lang="ru-RU" sz="1200" dirty="0" err="1" smtClean="0"/>
                        <a:t>обприскування</a:t>
                      </a:r>
                      <a:r>
                        <a:rPr lang="ru-RU" sz="1200" dirty="0" smtClean="0"/>
                        <a:t> 300-800 л води/га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089606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0" y="6044290"/>
            <a:ext cx="2014898" cy="719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0416" t="22592" r="29584" b="33704"/>
          <a:stretch/>
        </p:blipFill>
        <p:spPr>
          <a:xfrm>
            <a:off x="160650" y="209728"/>
            <a:ext cx="7417328" cy="3279598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60650" y="625642"/>
            <a:ext cx="915028" cy="50148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2629" y="613778"/>
            <a:ext cx="119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Обробка насіння</a:t>
            </a:r>
            <a:endParaRPr lang="en-US" sz="1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678" y="625642"/>
            <a:ext cx="886472" cy="48157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89572" y="711211"/>
            <a:ext cx="119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Полив</a:t>
            </a:r>
            <a:endParaRPr lang="en-US" sz="1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62150" y="617694"/>
            <a:ext cx="915028" cy="50148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10004" y="595744"/>
            <a:ext cx="119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Обробка розсади</a:t>
            </a:r>
            <a:endParaRPr lang="en-US" sz="14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025564" y="209728"/>
            <a:ext cx="2203786" cy="50148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082728" y="209728"/>
            <a:ext cx="2146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/>
              <a:t>Полив</a:t>
            </a:r>
            <a:r>
              <a:rPr lang="en-US" sz="1400" dirty="0" smtClean="0"/>
              <a:t>/</a:t>
            </a:r>
            <a:r>
              <a:rPr lang="uk-UA" sz="1400" dirty="0" smtClean="0"/>
              <a:t>Обприскування кожних 14 днів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87320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0" y="1200421"/>
            <a:ext cx="6282018" cy="12983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553455" y="1200421"/>
            <a:ext cx="5560359" cy="9553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50000"/>
              </a:lnSpc>
              <a:tabLst>
                <a:tab pos="234315" algn="l"/>
                <a:tab pos="235585" algn="l"/>
              </a:tabLst>
            </a:pPr>
            <a:r>
              <a:rPr lang="ru-RU" sz="1100" spc="5" dirty="0" smtClean="0">
                <a:cs typeface="Segoe UI"/>
              </a:rPr>
              <a:t>       </a:t>
            </a:r>
            <a:r>
              <a:rPr lang="ru-RU" sz="1100" b="1" spc="5" dirty="0" smtClean="0">
                <a:cs typeface="Segoe UI"/>
              </a:rPr>
              <a:t>Захворювання:</a:t>
            </a:r>
            <a:endParaRPr lang="ru-RU" sz="1100" b="1" spc="5" dirty="0">
              <a:cs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ru-RU" sz="1100" spc="5" dirty="0" err="1" smtClean="0">
                <a:cs typeface="Segoe UI"/>
              </a:rPr>
              <a:t>Пероноспороз</a:t>
            </a:r>
            <a:r>
              <a:rPr lang="ru-RU" sz="1100" spc="5" dirty="0" smtClean="0">
                <a:cs typeface="Segoe UI"/>
              </a:rPr>
              <a:t> </a:t>
            </a:r>
            <a:r>
              <a:rPr lang="ru-RU" sz="1100" spc="5" dirty="0">
                <a:cs typeface="Segoe UI"/>
              </a:rPr>
              <a:t>(</a:t>
            </a:r>
            <a:r>
              <a:rPr lang="en-US" sz="1100" spc="5" dirty="0" err="1">
                <a:cs typeface="Segoe UI"/>
              </a:rPr>
              <a:t>Pseudoperonospora</a:t>
            </a:r>
            <a:r>
              <a:rPr lang="en-US" sz="1100" spc="5" dirty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humuli</a:t>
            </a:r>
            <a:r>
              <a:rPr lang="en-US" sz="1100" spc="5" dirty="0">
                <a:cs typeface="Segoe UI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ru-RU" sz="1100" spc="5" dirty="0" err="1" smtClean="0">
                <a:cs typeface="Segoe UI"/>
              </a:rPr>
              <a:t>Грибкові</a:t>
            </a:r>
            <a:r>
              <a:rPr lang="ru-RU" sz="1100" spc="5" dirty="0" smtClean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захворювання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проростків</a:t>
            </a:r>
            <a:r>
              <a:rPr lang="ru-RU" sz="1100" spc="5" dirty="0">
                <a:cs typeface="Segoe UI"/>
              </a:rPr>
              <a:t> хмелю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 err="1" smtClean="0">
                <a:cs typeface="Segoe UI"/>
              </a:rPr>
              <a:t>Fusarium</a:t>
            </a:r>
            <a:r>
              <a:rPr lang="en-US" sz="1100" spc="5" dirty="0" smtClean="0">
                <a:cs typeface="Segoe UI"/>
              </a:rPr>
              <a:t> </a:t>
            </a:r>
            <a:r>
              <a:rPr lang="en-US" sz="1100" spc="5" dirty="0">
                <a:cs typeface="Segoe UI"/>
              </a:rPr>
              <a:t>spp</a:t>
            </a:r>
            <a:r>
              <a:rPr lang="en-US" sz="1100" spc="5" dirty="0" smtClean="0">
                <a:cs typeface="Segoe UI"/>
              </a:rPr>
              <a:t>.</a:t>
            </a:r>
            <a:endParaRPr lang="uk-UA" sz="1100" spc="5" dirty="0" smtClean="0">
              <a:cs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 err="1" smtClean="0">
                <a:cs typeface="Segoe UI"/>
              </a:rPr>
              <a:t>Verticillium</a:t>
            </a:r>
            <a:r>
              <a:rPr lang="en-US" sz="1100" spc="5" dirty="0" smtClean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albo-atrum</a:t>
            </a:r>
            <a:endParaRPr sz="1100" dirty="0">
              <a:cs typeface="Segoe UI"/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1428750" y="4632325"/>
            <a:ext cx="6209292" cy="301621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Обробка </a:t>
            </a:r>
            <a:r>
              <a:rPr lang="ru-RU" sz="1100" b="1" spc="30" dirty="0" err="1">
                <a:latin typeface="+mj-lt"/>
                <a:cs typeface="Segoe UI"/>
              </a:rPr>
              <a:t>розсади</a:t>
            </a:r>
            <a:r>
              <a:rPr lang="ru-RU" sz="1100" b="1" spc="30" dirty="0">
                <a:latin typeface="+mj-lt"/>
                <a:cs typeface="Segoe UI"/>
              </a:rPr>
              <a:t> хмелю: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i="1" spc="30" dirty="0">
                <a:latin typeface="+mj-lt"/>
                <a:cs typeface="Segoe UI"/>
              </a:rPr>
              <a:t>а) </a:t>
            </a:r>
            <a:r>
              <a:rPr lang="ru-RU" sz="1100" b="1" i="1" spc="30" dirty="0" err="1">
                <a:latin typeface="+mj-lt"/>
                <a:cs typeface="Segoe UI"/>
              </a:rPr>
              <a:t>Вирощування</a:t>
            </a:r>
            <a:r>
              <a:rPr lang="ru-RU" sz="1100" b="1" i="1" spc="30" dirty="0">
                <a:latin typeface="+mj-lt"/>
                <a:cs typeface="Segoe UI"/>
              </a:rPr>
              <a:t> </a:t>
            </a:r>
            <a:r>
              <a:rPr lang="ru-RU" sz="1100" b="1" i="1" spc="30" dirty="0" err="1">
                <a:latin typeface="+mj-lt"/>
                <a:cs typeface="Segoe UI"/>
              </a:rPr>
              <a:t>проростків</a:t>
            </a:r>
            <a:r>
              <a:rPr lang="ru-RU" sz="1100" b="1" i="1" spc="30" dirty="0">
                <a:latin typeface="+mj-lt"/>
                <a:cs typeface="Segoe UI"/>
              </a:rPr>
              <a:t> хмелю: </a:t>
            </a:r>
            <a:r>
              <a:rPr lang="ru-RU" sz="1100" spc="30" dirty="0">
                <a:latin typeface="+mj-lt"/>
                <a:cs typeface="Segoe UI"/>
              </a:rPr>
              <a:t>проростки хмелю </a:t>
            </a:r>
            <a:r>
              <a:rPr lang="ru-RU" sz="1100" spc="30" dirty="0" err="1">
                <a:latin typeface="+mj-lt"/>
                <a:cs typeface="Segoe UI"/>
              </a:rPr>
              <a:t>занурюють</a:t>
            </a:r>
            <a:r>
              <a:rPr lang="ru-RU" sz="1100" spc="30" dirty="0">
                <a:latin typeface="+mj-lt"/>
                <a:cs typeface="Segoe UI"/>
              </a:rPr>
              <a:t> у 0,05 % </a:t>
            </a:r>
            <a:r>
              <a:rPr lang="ru-RU" sz="1100" spc="30" dirty="0" err="1">
                <a:latin typeface="+mj-lt"/>
                <a:cs typeface="Segoe UI"/>
              </a:rPr>
              <a:t>суспензію</a:t>
            </a:r>
            <a:r>
              <a:rPr lang="ru-RU" sz="1100" spc="30" dirty="0">
                <a:latin typeface="+mj-lt"/>
                <a:cs typeface="Segoe UI"/>
              </a:rPr>
              <a:t> (10 </a:t>
            </a:r>
            <a:r>
              <a:rPr lang="ru-RU" sz="1100" spc="30" dirty="0" smtClean="0">
                <a:latin typeface="+mj-lt"/>
                <a:cs typeface="Segoe UI"/>
              </a:rPr>
              <a:t>г продукту/20 </a:t>
            </a:r>
            <a:r>
              <a:rPr lang="ru-RU" sz="1100" spc="30" dirty="0">
                <a:latin typeface="+mj-lt"/>
                <a:cs typeface="Segoe UI"/>
              </a:rPr>
              <a:t>л води) </a:t>
            </a:r>
            <a:endParaRPr lang="ru-RU" sz="1100" spc="30" dirty="0" smtClean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smtClean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0,05% </a:t>
            </a:r>
            <a:r>
              <a:rPr lang="ru-RU" sz="1100" spc="30" dirty="0" err="1">
                <a:latin typeface="+mj-lt"/>
                <a:cs typeface="Segoe UI"/>
              </a:rPr>
              <a:t>суспензія</a:t>
            </a:r>
            <a:r>
              <a:rPr lang="ru-RU" sz="1100" spc="30" dirty="0">
                <a:latin typeface="+mj-lt"/>
                <a:cs typeface="Segoe UI"/>
              </a:rPr>
              <a:t> продукту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Мета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захист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сходів</a:t>
            </a:r>
            <a:r>
              <a:rPr lang="ru-RU" sz="1100" spc="30" dirty="0">
                <a:latin typeface="+mj-lt"/>
                <a:cs typeface="Segoe UI"/>
              </a:rPr>
              <a:t> хмелю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ґрунтових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збудників</a:t>
            </a:r>
            <a:r>
              <a:rPr lang="ru-RU" sz="1100" spc="30" dirty="0">
                <a:latin typeface="+mj-lt"/>
                <a:cs typeface="Segoe UI"/>
              </a:rPr>
              <a:t> хвороб </a:t>
            </a:r>
            <a:r>
              <a:rPr lang="ru-RU" sz="1100" spc="30" dirty="0" err="1">
                <a:latin typeface="+mj-lt"/>
                <a:cs typeface="Segoe UI"/>
              </a:rPr>
              <a:t>рослин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en-US" sz="1100" b="1" i="1" spc="30" dirty="0">
                <a:latin typeface="+mj-lt"/>
                <a:cs typeface="Segoe UI"/>
              </a:rPr>
              <a:t>b) </a:t>
            </a:r>
            <a:r>
              <a:rPr lang="ru-RU" sz="1100" b="1" i="1" spc="30" dirty="0">
                <a:latin typeface="+mj-lt"/>
                <a:cs typeface="Segoe UI"/>
              </a:rPr>
              <a:t>Посадка хмелю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 smtClean="0">
                <a:latin typeface="+mj-lt"/>
                <a:cs typeface="Segoe UI"/>
              </a:rPr>
              <a:t>або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>
                <a:latin typeface="+mj-lt"/>
                <a:cs typeface="Segoe UI"/>
              </a:rPr>
              <a:t>весь </a:t>
            </a:r>
            <a:r>
              <a:rPr lang="ru-RU" sz="1100" spc="30" dirty="0" err="1">
                <a:latin typeface="+mj-lt"/>
                <a:cs typeface="Segoe UI"/>
              </a:rPr>
              <a:t>саджанець</a:t>
            </a:r>
            <a:r>
              <a:rPr lang="ru-RU" sz="1100" spc="30" dirty="0">
                <a:latin typeface="+mj-lt"/>
                <a:cs typeface="Segoe UI"/>
              </a:rPr>
              <a:t> хмелю </a:t>
            </a:r>
            <a:r>
              <a:rPr lang="ru-RU" sz="1100" spc="30" dirty="0" err="1">
                <a:latin typeface="+mj-lt"/>
                <a:cs typeface="Segoe UI"/>
              </a:rPr>
              <a:t>занурюють</a:t>
            </a:r>
            <a:r>
              <a:rPr lang="ru-RU" sz="1100" spc="30" dirty="0">
                <a:latin typeface="+mj-lt"/>
                <a:cs typeface="Segoe UI"/>
              </a:rPr>
              <a:t> у 0,05% </a:t>
            </a:r>
            <a:r>
              <a:rPr lang="ru-RU" sz="1100" spc="30" dirty="0" err="1">
                <a:latin typeface="+mj-lt"/>
                <a:cs typeface="Segoe UI"/>
              </a:rPr>
              <a:t>суспензію</a:t>
            </a:r>
            <a:r>
              <a:rPr lang="ru-RU" sz="1100" spc="30" dirty="0">
                <a:latin typeface="+mj-lt"/>
                <a:cs typeface="Segoe UI"/>
              </a:rPr>
              <a:t> продукту, </a:t>
            </a:r>
            <a:r>
              <a:rPr lang="ru-RU" sz="1100" spc="30" dirty="0" err="1">
                <a:latin typeface="+mj-lt"/>
                <a:cs typeface="Segoe UI"/>
              </a:rPr>
              <a:t>або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лише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spc="30" dirty="0" err="1">
                <a:latin typeface="+mj-lt"/>
                <a:cs typeface="Segoe UI"/>
              </a:rPr>
              <a:t>кореневу</a:t>
            </a:r>
            <a:r>
              <a:rPr lang="ru-RU" sz="1100" spc="30" dirty="0">
                <a:latin typeface="+mj-lt"/>
                <a:cs typeface="Segoe UI"/>
              </a:rPr>
              <a:t> систему </a:t>
            </a:r>
            <a:r>
              <a:rPr lang="ru-RU" sz="1100" spc="30" dirty="0" err="1">
                <a:latin typeface="+mj-lt"/>
                <a:cs typeface="Segoe UI"/>
              </a:rPr>
              <a:t>розсади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занурюють</a:t>
            </a:r>
            <a:r>
              <a:rPr lang="ru-RU" sz="1100" spc="30" dirty="0">
                <a:latin typeface="+mj-lt"/>
                <a:cs typeface="Segoe UI"/>
              </a:rPr>
              <a:t> в </a:t>
            </a:r>
            <a:r>
              <a:rPr lang="ru-RU" sz="1100" spc="30" dirty="0" err="1">
                <a:latin typeface="+mj-lt"/>
                <a:cs typeface="Segoe UI"/>
              </a:rPr>
              <a:t>суспензію</a:t>
            </a:r>
            <a:r>
              <a:rPr lang="ru-RU" sz="1100" spc="30" dirty="0">
                <a:latin typeface="+mj-lt"/>
                <a:cs typeface="Segoe UI"/>
              </a:rPr>
              <a:t>. Продукт </a:t>
            </a:r>
            <a:r>
              <a:rPr lang="ru-RU" sz="1100" spc="30" dirty="0" err="1">
                <a:latin typeface="+mj-lt"/>
                <a:cs typeface="Segoe UI"/>
              </a:rPr>
              <a:t>можна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використовувати</a:t>
            </a:r>
            <a:r>
              <a:rPr lang="ru-RU" sz="1100" spc="30" dirty="0">
                <a:latin typeface="+mj-lt"/>
                <a:cs typeface="Segoe UI"/>
              </a:rPr>
              <a:t> разом з </a:t>
            </a:r>
            <a:r>
              <a:rPr lang="ru-RU" sz="1100" spc="30" dirty="0" err="1" smtClean="0">
                <a:latin typeface="+mj-lt"/>
                <a:cs typeface="Segoe UI"/>
              </a:rPr>
              <a:t>гелеподібними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препарати</a:t>
            </a:r>
            <a:r>
              <a:rPr lang="ru-RU" sz="1100" spc="30" dirty="0">
                <a:latin typeface="+mj-lt"/>
                <a:cs typeface="Segoe UI"/>
              </a:rPr>
              <a:t>, </a:t>
            </a:r>
            <a:r>
              <a:rPr lang="ru-RU" sz="1100" spc="30" dirty="0" err="1">
                <a:latin typeface="+mj-lt"/>
                <a:cs typeface="Segoe UI"/>
              </a:rPr>
              <a:t>наприклад</a:t>
            </a:r>
            <a:r>
              <a:rPr lang="ru-RU" sz="1100" spc="30" dirty="0">
                <a:latin typeface="+mj-lt"/>
                <a:cs typeface="Segoe UI"/>
              </a:rPr>
              <a:t>, на </a:t>
            </a:r>
            <a:r>
              <a:rPr lang="ru-RU" sz="1100" spc="30" dirty="0" err="1">
                <a:latin typeface="+mj-lt"/>
                <a:cs typeface="Segoe UI"/>
              </a:rPr>
              <a:t>основі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морських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водоростей</a:t>
            </a:r>
            <a:r>
              <a:rPr lang="ru-RU" sz="1100" spc="30" dirty="0">
                <a:latin typeface="+mj-lt"/>
                <a:cs typeface="Segoe UI"/>
              </a:rPr>
              <a:t> для </a:t>
            </a:r>
            <a:r>
              <a:rPr lang="ru-RU" sz="1100" spc="30" dirty="0" err="1">
                <a:latin typeface="+mj-lt"/>
                <a:cs typeface="Segoe UI"/>
              </a:rPr>
              <a:t>кращого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зчеплення</a:t>
            </a:r>
            <a:r>
              <a:rPr lang="ru-RU" sz="1100" spc="30" dirty="0">
                <a:latin typeface="+mj-lt"/>
                <a:cs typeface="Segoe UI"/>
              </a:rPr>
              <a:t> з </a:t>
            </a:r>
            <a:r>
              <a:rPr lang="ru-RU" sz="1100" spc="30" dirty="0" err="1">
                <a:latin typeface="+mj-lt"/>
                <a:cs typeface="Segoe UI"/>
              </a:rPr>
              <a:t>корінням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рослин</a:t>
            </a:r>
            <a:r>
              <a:rPr lang="ru-RU" sz="1100" spc="30" dirty="0">
                <a:latin typeface="+mj-lt"/>
                <a:cs typeface="Segoe UI"/>
              </a:rPr>
              <a:t>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0,05% </a:t>
            </a:r>
            <a:r>
              <a:rPr lang="ru-RU" sz="1100" spc="30" dirty="0" err="1">
                <a:latin typeface="+mj-lt"/>
                <a:cs typeface="Segoe UI"/>
              </a:rPr>
              <a:t>суспензія</a:t>
            </a:r>
            <a:r>
              <a:rPr lang="ru-RU" sz="1100" spc="30" dirty="0">
                <a:latin typeface="+mj-lt"/>
                <a:cs typeface="Segoe UI"/>
              </a:rPr>
              <a:t> продукту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Мета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покращення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виживання</a:t>
            </a:r>
            <a:r>
              <a:rPr lang="ru-RU" sz="1100" spc="30" dirty="0">
                <a:latin typeface="+mj-lt"/>
                <a:cs typeface="Segoe UI"/>
              </a:rPr>
              <a:t> та </a:t>
            </a:r>
            <a:r>
              <a:rPr lang="ru-RU" sz="1100" spc="30" dirty="0" err="1">
                <a:latin typeface="+mj-lt"/>
                <a:cs typeface="Segoe UI"/>
              </a:rPr>
              <a:t>прискорення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розвитку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оброблених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рослин</a:t>
            </a:r>
            <a:r>
              <a:rPr lang="ru-RU" sz="1100" spc="30" dirty="0" smtClean="0">
                <a:latin typeface="+mj-lt"/>
                <a:cs typeface="Segoe UI"/>
              </a:rPr>
              <a:t>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Застосування </a:t>
            </a:r>
            <a:r>
              <a:rPr lang="ru-RU" sz="1100" b="1" spc="30" dirty="0" err="1">
                <a:latin typeface="+mj-lt"/>
                <a:cs typeface="Segoe UI"/>
              </a:rPr>
              <a:t>під</a:t>
            </a:r>
            <a:r>
              <a:rPr lang="ru-RU" sz="1100" b="1" spc="30" dirty="0">
                <a:latin typeface="+mj-lt"/>
                <a:cs typeface="Segoe UI"/>
              </a:rPr>
              <a:t> час </a:t>
            </a:r>
            <a:r>
              <a:rPr lang="ru-RU" sz="1100" b="1" spc="30" dirty="0" err="1">
                <a:latin typeface="+mj-lt"/>
                <a:cs typeface="Segoe UI"/>
              </a:rPr>
              <a:t>вегетації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 smtClean="0">
                <a:latin typeface="+mj-lt"/>
                <a:cs typeface="Segoe UI"/>
              </a:rPr>
              <a:t>обприскування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0,25 кг/га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Стадія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початку </a:t>
            </a:r>
            <a:r>
              <a:rPr lang="ru-RU" sz="1100" spc="30" dirty="0" err="1">
                <a:latin typeface="+mj-lt"/>
                <a:cs typeface="Segoe UI"/>
              </a:rPr>
              <a:t>вегетації</a:t>
            </a:r>
            <a:r>
              <a:rPr lang="ru-RU" sz="1100" spc="30" dirty="0">
                <a:latin typeface="+mj-lt"/>
                <a:cs typeface="Segoe UI"/>
              </a:rPr>
              <a:t> з </a:t>
            </a:r>
            <a:r>
              <a:rPr lang="ru-RU" sz="1100" spc="30" dirty="0" err="1">
                <a:latin typeface="+mj-lt"/>
                <a:cs typeface="Segoe UI"/>
              </a:rPr>
              <a:t>інтервалом</a:t>
            </a:r>
            <a:r>
              <a:rPr lang="ru-RU" sz="1100" spc="30" dirty="0">
                <a:latin typeface="+mj-lt"/>
                <a:cs typeface="Segoe UI"/>
              </a:rPr>
              <a:t> 14 </a:t>
            </a:r>
            <a:r>
              <a:rPr lang="ru-RU" sz="1100" spc="30" dirty="0" err="1">
                <a:latin typeface="+mj-lt"/>
                <a:cs typeface="Segoe UI"/>
              </a:rPr>
              <a:t>днів</a:t>
            </a:r>
            <a:r>
              <a:rPr lang="ru-RU" sz="1100" spc="30" dirty="0">
                <a:latin typeface="+mj-lt"/>
                <a:cs typeface="Segoe UI"/>
              </a:rPr>
              <a:t>, </a:t>
            </a:r>
            <a:r>
              <a:rPr lang="ru-RU" sz="1100" spc="30" dirty="0" err="1">
                <a:latin typeface="+mj-lt"/>
                <a:cs typeface="Segoe UI"/>
              </a:rPr>
              <a:t>залежно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тяжкості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захворювання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b="1" spc="30" dirty="0" err="1" smtClean="0">
                <a:latin typeface="+mj-lt"/>
                <a:cs typeface="Segoe UI"/>
              </a:rPr>
              <a:t>Призначення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боротьба</a:t>
            </a:r>
            <a:r>
              <a:rPr lang="ru-RU" sz="1100" spc="30" dirty="0">
                <a:latin typeface="+mj-lt"/>
                <a:cs typeface="Segoe UI"/>
              </a:rPr>
              <a:t> з </a:t>
            </a:r>
            <a:r>
              <a:rPr lang="ru-RU" sz="1100" spc="30" dirty="0" err="1" smtClean="0">
                <a:latin typeface="+mj-lt"/>
                <a:cs typeface="Segoe UI"/>
              </a:rPr>
              <a:t>несправжньою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>
                <a:latin typeface="+mj-lt"/>
                <a:cs typeface="Segoe UI"/>
              </a:rPr>
              <a:t>росою (</a:t>
            </a:r>
            <a:r>
              <a:rPr lang="en-US" sz="1100" spc="30" dirty="0" err="1">
                <a:latin typeface="+mj-lt"/>
                <a:cs typeface="Segoe UI"/>
              </a:rPr>
              <a:t>Pseudoperonosporahumuli</a:t>
            </a:r>
            <a:r>
              <a:rPr lang="en-US" sz="1100" spc="30" dirty="0">
                <a:latin typeface="+mj-lt"/>
                <a:cs typeface="Segoe UI"/>
              </a:rPr>
              <a:t>).</a:t>
            </a:r>
            <a:endParaRPr sz="1100" dirty="0">
              <a:latin typeface="+mj-lt"/>
              <a:cs typeface="Segoe U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50" y="288925"/>
            <a:ext cx="6282018" cy="7649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28750" y="1127125"/>
            <a:ext cx="628201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2"/>
          <p:cNvSpPr txBox="1"/>
          <p:nvPr/>
        </p:nvSpPr>
        <p:spPr>
          <a:xfrm>
            <a:off x="1583391" y="405837"/>
            <a:ext cx="6172200" cy="64120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uk-UA" sz="4000" b="1" i="1" spc="50" dirty="0" smtClean="0">
                <a:latin typeface="+mj-lt"/>
                <a:cs typeface="Segoe UI"/>
              </a:rPr>
              <a:t>Хміль</a:t>
            </a:r>
            <a:endParaRPr sz="4000" b="1" i="1" dirty="0">
              <a:latin typeface="+mj-lt"/>
              <a:cs typeface="Segoe U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61" y="371382"/>
            <a:ext cx="1362975" cy="486334"/>
          </a:xfrm>
          <a:prstGeom prst="rect">
            <a:avLst/>
          </a:prstGeom>
        </p:spPr>
      </p:pic>
      <p:sp>
        <p:nvSpPr>
          <p:cNvPr id="9" name="object 5"/>
          <p:cNvSpPr txBox="1"/>
          <p:nvPr/>
        </p:nvSpPr>
        <p:spPr>
          <a:xfrm>
            <a:off x="1553455" y="2812155"/>
            <a:ext cx="6078982" cy="897682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71450" marR="8255" indent="-171450">
              <a:lnSpc>
                <a:spcPct val="10000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Можливість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використання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продукту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одночасно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з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коренезахисними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гідрогелями</a:t>
            </a:r>
            <a:endParaRPr lang="ru-RU" sz="1200" b="1" dirty="0">
              <a:solidFill>
                <a:srgbClr val="007A37"/>
              </a:solidFill>
              <a:cs typeface="Segoe UI"/>
            </a:endParaRPr>
          </a:p>
          <a:p>
            <a:pPr marL="171450" marR="8255" indent="-171450">
              <a:lnSpc>
                <a:spcPct val="10000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Його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можна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застосовувати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разом з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листовими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добривами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або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інсектицидами</a:t>
            </a:r>
            <a:endParaRPr lang="ru-RU" sz="1200" b="1" dirty="0">
              <a:solidFill>
                <a:srgbClr val="007A37"/>
              </a:solidFill>
              <a:cs typeface="Segoe UI"/>
            </a:endParaRPr>
          </a:p>
          <a:p>
            <a:pPr marL="171450" marR="8255" indent="-171450">
              <a:lnSpc>
                <a:spcPct val="10000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7A37"/>
                </a:solidFill>
                <a:cs typeface="Segoe UI"/>
              </a:rPr>
              <a:t>Необмежена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кількість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заявок</a:t>
            </a:r>
          </a:p>
          <a:p>
            <a:pPr marL="171450" marR="8255" indent="-171450">
              <a:lnSpc>
                <a:spcPct val="10000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7A37"/>
                </a:solidFill>
                <a:cs typeface="Segoe UI"/>
              </a:rPr>
              <a:t>Інтервал перед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збором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врожаю</a:t>
            </a:r>
            <a:r>
              <a:rPr lang="ru-RU" sz="1200" b="1" dirty="0">
                <a:solidFill>
                  <a:srgbClr val="007A37"/>
                </a:solidFill>
                <a:cs typeface="Segoe UI"/>
              </a:rPr>
              <a:t> не </a:t>
            </a:r>
            <a:r>
              <a:rPr lang="ru-RU" sz="1200" b="1" dirty="0" err="1">
                <a:solidFill>
                  <a:srgbClr val="007A37"/>
                </a:solidFill>
                <a:cs typeface="Segoe UI"/>
              </a:rPr>
              <a:t>потрібен</a:t>
            </a:r>
            <a:endParaRPr sz="1200" b="1" dirty="0">
              <a:solidFill>
                <a:srgbClr val="007A37"/>
              </a:solidFill>
              <a:cs typeface="Segoe U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r="70611"/>
          <a:stretch/>
        </p:blipFill>
        <p:spPr>
          <a:xfrm>
            <a:off x="-20172" y="0"/>
            <a:ext cx="1371601" cy="774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56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4583" t="26296" r="35833" b="41111"/>
          <a:stretch/>
        </p:blipFill>
        <p:spPr>
          <a:xfrm>
            <a:off x="81334" y="64259"/>
            <a:ext cx="7574819" cy="399030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36098" y="435135"/>
            <a:ext cx="1321251" cy="5334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2300" y="494086"/>
            <a:ext cx="113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Обробка</a:t>
            </a:r>
            <a:r>
              <a:rPr lang="uk-UA" sz="1200" b="1" dirty="0" smtClean="0"/>
              <a:t> </a:t>
            </a:r>
            <a:r>
              <a:rPr lang="uk-UA" sz="1400" b="1" dirty="0" smtClean="0"/>
              <a:t>розсади</a:t>
            </a:r>
            <a:endParaRPr lang="en-US" sz="12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47989" y="57736"/>
            <a:ext cx="2057400" cy="64409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39" y="6080125"/>
            <a:ext cx="2050651" cy="7925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8600" y="114741"/>
            <a:ext cx="2116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Обприскування</a:t>
            </a:r>
            <a:r>
              <a:rPr lang="en-US" sz="1400" b="1" dirty="0" smtClean="0"/>
              <a:t>/</a:t>
            </a:r>
            <a:r>
              <a:rPr lang="uk-UA" sz="1400" b="1" dirty="0" smtClean="0"/>
              <a:t>полив кожних 14 днів</a:t>
            </a:r>
            <a:endParaRPr lang="en-US" sz="1400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93892"/>
              </p:ext>
            </p:extLst>
          </p:nvPr>
        </p:nvGraphicFramePr>
        <p:xfrm>
          <a:off x="162669" y="4179417"/>
          <a:ext cx="7412150" cy="14681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163750">
                  <a:extLst>
                    <a:ext uri="{9D8B030D-6E8A-4147-A177-3AD203B41FA5}">
                      <a16:colId xmlns:a16="http://schemas.microsoft.com/office/drawing/2014/main" val="3737022164"/>
                    </a:ext>
                  </a:extLst>
                </a:gridCol>
                <a:gridCol w="2484578">
                  <a:extLst>
                    <a:ext uri="{9D8B030D-6E8A-4147-A177-3AD203B41FA5}">
                      <a16:colId xmlns:a16="http://schemas.microsoft.com/office/drawing/2014/main" val="377375300"/>
                    </a:ext>
                  </a:extLst>
                </a:gridCol>
                <a:gridCol w="1351553">
                  <a:extLst>
                    <a:ext uri="{9D8B030D-6E8A-4147-A177-3AD203B41FA5}">
                      <a16:colId xmlns:a16="http://schemas.microsoft.com/office/drawing/2014/main" val="3375242611"/>
                    </a:ext>
                  </a:extLst>
                </a:gridCol>
                <a:gridCol w="2412269">
                  <a:extLst>
                    <a:ext uri="{9D8B030D-6E8A-4147-A177-3AD203B41FA5}">
                      <a16:colId xmlns:a16="http://schemas.microsoft.com/office/drawing/2014/main" val="1645208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Культура 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Захворювання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Доза внесення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Примітки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41677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uk-UA" sz="1200" dirty="0" smtClean="0"/>
                        <a:t>Хміль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Пероноспороз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/>
                        <a:t>0,25 кг</a:t>
                      </a:r>
                      <a:r>
                        <a:rPr lang="en-US" sz="1200" dirty="0" smtClean="0"/>
                        <a:t>/</a:t>
                      </a:r>
                      <a:r>
                        <a:rPr lang="uk-UA" sz="1200" dirty="0" smtClean="0"/>
                        <a:t>га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700 - 2000 л води/га на полив (</a:t>
                      </a:r>
                      <a:r>
                        <a:rPr lang="ru-RU" sz="1200" dirty="0" err="1" smtClean="0"/>
                        <a:t>відповідно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smtClean="0"/>
                        <a:t>до </a:t>
                      </a:r>
                      <a:r>
                        <a:rPr lang="ru-RU" sz="1200" dirty="0" err="1" smtClean="0"/>
                        <a:t>кількості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листової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маси</a:t>
                      </a:r>
                      <a:r>
                        <a:rPr lang="ru-RU" sz="1200" dirty="0" smtClean="0"/>
                        <a:t> хмелю)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127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Грибкові захворювання проростків хмелю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/>
                        <a:t>0.05 %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Пікірування </a:t>
                      </a:r>
                      <a:r>
                        <a:rPr lang="ru-RU" sz="1200" dirty="0" err="1" smtClean="0"/>
                        <a:t>розсади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096235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571" y="6153041"/>
            <a:ext cx="2014898" cy="71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25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3350" y="822325"/>
            <a:ext cx="7467599" cy="52988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i="1" spc="-5" dirty="0" smtClean="0">
                <a:cs typeface="Constantia"/>
              </a:rPr>
              <a:t>Pythium </a:t>
            </a:r>
            <a:r>
              <a:rPr lang="en-US" sz="1600" b="1" i="1" spc="-5" dirty="0" err="1" smtClean="0">
                <a:cs typeface="Constantia"/>
              </a:rPr>
              <a:t>oligandrum</a:t>
            </a:r>
            <a:r>
              <a:rPr lang="en-US" sz="1600" b="1" i="1" spc="-5" dirty="0" smtClean="0">
                <a:cs typeface="Constantia"/>
              </a:rPr>
              <a:t> - </a:t>
            </a:r>
            <a:r>
              <a:rPr lang="ru-RU" sz="1600" b="1" i="1" spc="-5" dirty="0" err="1" smtClean="0">
                <a:cs typeface="Constantia"/>
              </a:rPr>
              <a:t>діюча</a:t>
            </a:r>
            <a:r>
              <a:rPr lang="ru-RU" sz="1600" b="1" i="1" spc="-5" dirty="0" smtClean="0">
                <a:cs typeface="Constantia"/>
              </a:rPr>
              <a:t> </a:t>
            </a:r>
            <a:r>
              <a:rPr lang="ru-RU" sz="1600" b="1" i="1" spc="-5" dirty="0" err="1" smtClean="0">
                <a:cs typeface="Constantia"/>
              </a:rPr>
              <a:t>речовина</a:t>
            </a:r>
            <a:r>
              <a:rPr lang="ru-RU" sz="1600" b="1" i="1" spc="-5" dirty="0" smtClean="0">
                <a:cs typeface="Constantia"/>
              </a:rPr>
              <a:t> ПОЛІВЕРСУМ®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spc="-5" dirty="0" smtClean="0">
                <a:cs typeface="Constantia"/>
              </a:rPr>
              <a:t>Pythium </a:t>
            </a:r>
            <a:r>
              <a:rPr lang="en-US" sz="1600" spc="-5" dirty="0" err="1" smtClean="0">
                <a:cs typeface="Constantia"/>
              </a:rPr>
              <a:t>oligandrum</a:t>
            </a:r>
            <a:r>
              <a:rPr lang="en-US" sz="1600" spc="-5" dirty="0" smtClean="0">
                <a:cs typeface="Constantia"/>
              </a:rPr>
              <a:t> — </a:t>
            </a:r>
            <a:r>
              <a:rPr lang="ru-RU" sz="1600" spc="-5" dirty="0" err="1" smtClean="0">
                <a:cs typeface="Constantia"/>
              </a:rPr>
              <a:t>це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мікроорганізм</a:t>
            </a:r>
            <a:r>
              <a:rPr lang="ru-RU" sz="1600" spc="-5" dirty="0" smtClean="0">
                <a:cs typeface="Constantia"/>
              </a:rPr>
              <a:t>, </a:t>
            </a:r>
            <a:r>
              <a:rPr lang="ru-RU" sz="1600" spc="-5" dirty="0" err="1" smtClean="0">
                <a:cs typeface="Constantia"/>
              </a:rPr>
              <a:t>який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таксономічно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належить</a:t>
            </a:r>
            <a:r>
              <a:rPr lang="ru-RU" sz="1600" spc="-5" dirty="0" smtClean="0">
                <a:cs typeface="Constantia"/>
              </a:rPr>
              <a:t> до царства </a:t>
            </a:r>
            <a:r>
              <a:rPr lang="en-US" sz="1600" spc="-5" dirty="0" smtClean="0">
                <a:cs typeface="Constantia"/>
              </a:rPr>
              <a:t>Chromalveolata </a:t>
            </a:r>
            <a:r>
              <a:rPr lang="ru-RU" sz="1600" spc="-5" dirty="0" smtClean="0">
                <a:cs typeface="Constantia"/>
              </a:rPr>
              <a:t>та </a:t>
            </a:r>
            <a:r>
              <a:rPr lang="ru-RU" sz="1600" spc="-5" dirty="0" err="1" smtClean="0">
                <a:cs typeface="Constantia"/>
              </a:rPr>
              <a:t>родини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en-US" sz="1600" spc="-5" dirty="0" smtClean="0">
                <a:cs typeface="Constantia"/>
              </a:rPr>
              <a:t>Oomycetes. Pythium </a:t>
            </a:r>
            <a:r>
              <a:rPr lang="en-US" sz="1600" spc="-5" dirty="0" err="1" smtClean="0">
                <a:cs typeface="Constantia"/>
              </a:rPr>
              <a:t>oligandrum</a:t>
            </a:r>
            <a:r>
              <a:rPr lang="en-US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був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відкритий</a:t>
            </a:r>
            <a:r>
              <a:rPr lang="ru-RU" sz="1600" spc="-5" dirty="0" smtClean="0">
                <a:cs typeface="Constantia"/>
              </a:rPr>
              <a:t> Чарльзом </a:t>
            </a:r>
            <a:r>
              <a:rPr lang="ru-RU" sz="1600" spc="-5" dirty="0" err="1" smtClean="0">
                <a:cs typeface="Constantia"/>
              </a:rPr>
              <a:t>Дрекслером</a:t>
            </a:r>
            <a:r>
              <a:rPr lang="ru-RU" sz="1600" spc="-5" dirty="0" smtClean="0">
                <a:cs typeface="Constantia"/>
              </a:rPr>
              <a:t> у 1930-х роках. У </a:t>
            </a:r>
            <a:r>
              <a:rPr lang="ru-RU" sz="1600" spc="-5" dirty="0" err="1" smtClean="0">
                <a:cs typeface="Constantia"/>
              </a:rPr>
              <a:t>ході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подальших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досліджень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він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виявив</a:t>
            </a:r>
            <a:r>
              <a:rPr lang="ru-RU" sz="1600" spc="-5" dirty="0" smtClean="0">
                <a:cs typeface="Constantia"/>
              </a:rPr>
              <a:t>, </a:t>
            </a:r>
            <a:r>
              <a:rPr lang="ru-RU" sz="1600" spc="-5" dirty="0" err="1" smtClean="0">
                <a:cs typeface="Constantia"/>
              </a:rPr>
              <a:t>що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en-US" sz="1600" spc="-5" dirty="0" smtClean="0">
                <a:cs typeface="Constantia"/>
              </a:rPr>
              <a:t>Pythium </a:t>
            </a:r>
            <a:r>
              <a:rPr lang="en-US" sz="1600" spc="-5" dirty="0" err="1" smtClean="0">
                <a:cs typeface="Constantia"/>
              </a:rPr>
              <a:t>oligandrum</a:t>
            </a:r>
            <a:r>
              <a:rPr lang="en-US" sz="1600" spc="-5" dirty="0" smtClean="0">
                <a:cs typeface="Constantia"/>
              </a:rPr>
              <a:t> </a:t>
            </a:r>
            <a:r>
              <a:rPr lang="ru-RU" sz="1600" spc="-5" dirty="0" smtClean="0">
                <a:cs typeface="Constantia"/>
              </a:rPr>
              <a:t>є </a:t>
            </a:r>
            <a:r>
              <a:rPr lang="ru-RU" sz="1600" spc="-5" dirty="0" err="1" smtClean="0">
                <a:cs typeface="Constantia"/>
              </a:rPr>
              <a:t>мікропаразитом</a:t>
            </a:r>
            <a:r>
              <a:rPr lang="ru-RU" sz="1600" spc="-5" dirty="0" smtClean="0">
                <a:cs typeface="Constantia"/>
              </a:rPr>
              <a:t> і </a:t>
            </a:r>
            <a:r>
              <a:rPr lang="ru-RU" sz="1600" spc="-5" dirty="0" err="1" smtClean="0">
                <a:cs typeface="Constantia"/>
              </a:rPr>
              <a:t>вражає</a:t>
            </a:r>
            <a:r>
              <a:rPr lang="ru-RU" sz="1600" spc="-5" dirty="0" smtClean="0">
                <a:cs typeface="Constantia"/>
              </a:rPr>
              <a:t> широкий спектр </a:t>
            </a:r>
            <a:r>
              <a:rPr lang="ru-RU" sz="1600" spc="-5" dirty="0" err="1" smtClean="0">
                <a:cs typeface="Constantia"/>
              </a:rPr>
              <a:t>фітопатогенних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мікроорганізмів</a:t>
            </a:r>
            <a:r>
              <a:rPr lang="ru-RU" sz="1600" spc="-5" dirty="0" smtClean="0">
                <a:cs typeface="Constantia"/>
              </a:rPr>
              <a:t>. У 1970-х роках Даша Весели </a:t>
            </a:r>
            <a:r>
              <a:rPr lang="ru-RU" sz="1600" spc="-5" dirty="0" err="1" smtClean="0">
                <a:cs typeface="Constantia"/>
              </a:rPr>
              <a:t>продовжив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ці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дослідження</a:t>
            </a:r>
            <a:r>
              <a:rPr lang="ru-RU" sz="1600" spc="-5" dirty="0" smtClean="0">
                <a:cs typeface="Constantia"/>
              </a:rPr>
              <a:t> і почав </a:t>
            </a:r>
            <a:r>
              <a:rPr lang="ru-RU" sz="1600" spc="-5" dirty="0" err="1" smtClean="0">
                <a:cs typeface="Constantia"/>
              </a:rPr>
              <a:t>тестувати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мікроорганізм</a:t>
            </a:r>
            <a:r>
              <a:rPr lang="ru-RU" sz="1600" spc="-5" dirty="0" smtClean="0">
                <a:cs typeface="Constantia"/>
              </a:rPr>
              <a:t> для </a:t>
            </a:r>
            <a:r>
              <a:rPr lang="ru-RU" sz="1600" spc="-5" dirty="0" err="1" smtClean="0">
                <a:cs typeface="Constantia"/>
              </a:rPr>
              <a:t>використання</a:t>
            </a:r>
            <a:r>
              <a:rPr lang="ru-RU" sz="1600" spc="-5" dirty="0" smtClean="0">
                <a:cs typeface="Constantia"/>
              </a:rPr>
              <a:t> в </a:t>
            </a:r>
            <a:r>
              <a:rPr lang="ru-RU" sz="1600" spc="-5" dirty="0" err="1" smtClean="0">
                <a:cs typeface="Constantia"/>
              </a:rPr>
              <a:t>захисті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рослин</a:t>
            </a:r>
            <a:r>
              <a:rPr lang="ru-RU" sz="1600" spc="-5" dirty="0" smtClean="0">
                <a:cs typeface="Constantia"/>
              </a:rPr>
              <a:t>. У 1990-х роках </a:t>
            </a:r>
            <a:r>
              <a:rPr lang="ru-RU" sz="1600" spc="-5" dirty="0" err="1" smtClean="0">
                <a:cs typeface="Constantia"/>
              </a:rPr>
              <a:t>компанія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en-US" sz="1600" spc="-5" dirty="0" smtClean="0">
                <a:cs typeface="Constantia"/>
              </a:rPr>
              <a:t>BIOPREPARÁTY, </a:t>
            </a:r>
            <a:r>
              <a:rPr lang="en-US" sz="1600" spc="-5" dirty="0" err="1" smtClean="0">
                <a:cs typeface="Constantia"/>
              </a:rPr>
              <a:t>spol</a:t>
            </a:r>
            <a:r>
              <a:rPr lang="en-US" sz="1600" spc="-5" dirty="0" smtClean="0">
                <a:cs typeface="Constantia"/>
              </a:rPr>
              <a:t>. </a:t>
            </a:r>
            <a:r>
              <a:rPr lang="ru-RU" sz="1600" spc="-5" dirty="0" smtClean="0">
                <a:cs typeface="Constantia"/>
              </a:rPr>
              <a:t>створила продукт, </a:t>
            </a:r>
            <a:r>
              <a:rPr lang="ru-RU" sz="1600" spc="-5" dirty="0" err="1" smtClean="0">
                <a:cs typeface="Constantia"/>
              </a:rPr>
              <a:t>що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містить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en-US" sz="1600" spc="-5" dirty="0" smtClean="0">
                <a:cs typeface="Constantia"/>
              </a:rPr>
              <a:t>Pythium </a:t>
            </a:r>
            <a:r>
              <a:rPr lang="en-US" sz="1600" spc="-5" dirty="0" err="1" smtClean="0">
                <a:cs typeface="Constantia"/>
              </a:rPr>
              <a:t>oligandrum</a:t>
            </a:r>
            <a:r>
              <a:rPr lang="en-US" sz="1600" spc="-5" dirty="0" smtClean="0">
                <a:cs typeface="Constantia"/>
              </a:rPr>
              <a:t>. s </a:t>
            </a:r>
            <a:r>
              <a:rPr lang="en-US" sz="1600" spc="-5" dirty="0" err="1" smtClean="0">
                <a:cs typeface="Constantia"/>
              </a:rPr>
              <a:t>r.o</a:t>
            </a:r>
            <a:r>
              <a:rPr lang="en-US" sz="1600" spc="-5" dirty="0" smtClean="0">
                <a:cs typeface="Constantia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600" spc="-5" dirty="0" smtClean="0"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spc="-5" dirty="0" err="1" smtClean="0">
                <a:cs typeface="Constantia"/>
              </a:rPr>
              <a:t>Способи</a:t>
            </a:r>
            <a:r>
              <a:rPr lang="ru-RU" sz="1600" b="1" spc="-5" dirty="0" smtClean="0">
                <a:cs typeface="Constantia"/>
              </a:rPr>
              <a:t> </a:t>
            </a:r>
            <a:r>
              <a:rPr lang="ru-RU" sz="1600" b="1" spc="-5" dirty="0" err="1" smtClean="0">
                <a:cs typeface="Constantia"/>
              </a:rPr>
              <a:t>дії</a:t>
            </a:r>
            <a:r>
              <a:rPr lang="ru-RU" sz="1600" b="1" spc="-5" dirty="0" smtClean="0">
                <a:cs typeface="Constantia"/>
              </a:rPr>
              <a:t>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600" b="1" spc="-5" dirty="0" smtClean="0">
              <a:cs typeface="Constantia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b="1" i="1" spc="-5" dirty="0" err="1" smtClean="0">
                <a:cs typeface="Constantia"/>
              </a:rPr>
              <a:t>Мікопаразитизм</a:t>
            </a:r>
            <a:r>
              <a:rPr lang="ru-RU" sz="1600" spc="-5" dirty="0" smtClean="0">
                <a:cs typeface="Constantia"/>
              </a:rPr>
              <a:t> – </a:t>
            </a:r>
            <a:r>
              <a:rPr lang="en-US" sz="1600" spc="-5" dirty="0" smtClean="0">
                <a:cs typeface="Constantia"/>
              </a:rPr>
              <a:t>Pythium </a:t>
            </a:r>
            <a:r>
              <a:rPr lang="en-US" sz="1600" spc="-5" dirty="0" err="1" smtClean="0">
                <a:cs typeface="Constantia"/>
              </a:rPr>
              <a:t>oligandrum</a:t>
            </a:r>
            <a:r>
              <a:rPr lang="en-US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розкладає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тканини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фітопатогенів</a:t>
            </a:r>
            <a:r>
              <a:rPr lang="ru-RU" sz="1600" spc="-5" dirty="0" smtClean="0">
                <a:cs typeface="Constantia"/>
              </a:rPr>
              <a:t> шляхом </a:t>
            </a:r>
            <a:r>
              <a:rPr lang="ru-RU" sz="1600" spc="-5" dirty="0" err="1" smtClean="0">
                <a:cs typeface="Constantia"/>
              </a:rPr>
              <a:t>вироблення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гідролітичних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ферментів</a:t>
            </a:r>
            <a:r>
              <a:rPr lang="ru-RU" sz="1600" spc="-5" dirty="0" smtClean="0">
                <a:cs typeface="Constantia"/>
              </a:rPr>
              <a:t> і таким чином </a:t>
            </a:r>
            <a:r>
              <a:rPr lang="ru-RU" sz="1600" spc="-5" dirty="0" err="1" smtClean="0">
                <a:cs typeface="Constantia"/>
              </a:rPr>
              <a:t>отримує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поживні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речовини</a:t>
            </a:r>
            <a:r>
              <a:rPr lang="ru-RU" sz="1600" spc="-5" dirty="0" smtClean="0">
                <a:cs typeface="Constantia"/>
              </a:rPr>
              <a:t> для </a:t>
            </a:r>
            <a:r>
              <a:rPr lang="ru-RU" sz="1600" spc="-5" dirty="0" err="1" smtClean="0">
                <a:cs typeface="Constantia"/>
              </a:rPr>
              <a:t>власного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харчування</a:t>
            </a:r>
            <a:r>
              <a:rPr lang="ru-RU" sz="1600" spc="-5" dirty="0" smtClean="0">
                <a:cs typeface="Constantia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600" spc="-5" dirty="0" smtClean="0">
              <a:cs typeface="Constantia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b="1" i="1" spc="-5" dirty="0" err="1" smtClean="0">
                <a:cs typeface="Constantia"/>
              </a:rPr>
              <a:t>Індукція</a:t>
            </a:r>
            <a:r>
              <a:rPr lang="ru-RU" sz="1600" b="1" i="1" spc="-5" dirty="0" smtClean="0">
                <a:cs typeface="Constantia"/>
              </a:rPr>
              <a:t> </a:t>
            </a:r>
            <a:r>
              <a:rPr lang="ru-RU" sz="1600" b="1" i="1" spc="-5" dirty="0" err="1" smtClean="0">
                <a:cs typeface="Constantia"/>
              </a:rPr>
              <a:t>резистентності</a:t>
            </a:r>
            <a:r>
              <a:rPr lang="ru-RU" sz="1600" b="1" i="1" spc="-5" dirty="0" smtClean="0">
                <a:cs typeface="Constantia"/>
              </a:rPr>
              <a:t> </a:t>
            </a:r>
            <a:r>
              <a:rPr lang="ru-RU" sz="1600" spc="-5" dirty="0" smtClean="0">
                <a:cs typeface="Constantia"/>
              </a:rPr>
              <a:t>- </a:t>
            </a:r>
            <a:r>
              <a:rPr lang="ru-RU" sz="1600" spc="-5" dirty="0" err="1" smtClean="0">
                <a:cs typeface="Constantia"/>
              </a:rPr>
              <a:t>вторинні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метаболіти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мікроорганізму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en-US" sz="1600" spc="-5" dirty="0" smtClean="0">
                <a:cs typeface="Constantia"/>
              </a:rPr>
              <a:t>Pythium </a:t>
            </a:r>
            <a:r>
              <a:rPr lang="en-US" sz="1600" spc="-5" dirty="0" err="1" smtClean="0">
                <a:cs typeface="Constantia"/>
              </a:rPr>
              <a:t>oligandrum</a:t>
            </a:r>
            <a:r>
              <a:rPr lang="en-US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стимулюють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вироблення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морфологічних</a:t>
            </a:r>
            <a:r>
              <a:rPr lang="ru-RU" sz="1600" spc="-5" dirty="0" smtClean="0">
                <a:cs typeface="Constantia"/>
              </a:rPr>
              <a:t> і </a:t>
            </a:r>
            <a:r>
              <a:rPr lang="ru-RU" sz="1600" spc="-5" dirty="0" err="1" smtClean="0">
                <a:cs typeface="Constantia"/>
              </a:rPr>
              <a:t>біохімічних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бар'єрів</a:t>
            </a:r>
            <a:r>
              <a:rPr lang="ru-RU" sz="1600" spc="-5" dirty="0" smtClean="0">
                <a:cs typeface="Constantia"/>
              </a:rPr>
              <a:t> у тканинах </a:t>
            </a:r>
            <a:r>
              <a:rPr lang="ru-RU" sz="1600" spc="-5" dirty="0" err="1" smtClean="0">
                <a:cs typeface="Constantia"/>
              </a:rPr>
              <a:t>рослин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проти</a:t>
            </a:r>
            <a:r>
              <a:rPr lang="ru-RU" sz="1600" spc="-5" dirty="0" smtClean="0">
                <a:cs typeface="Constantia"/>
              </a:rPr>
              <a:t> атаки </a:t>
            </a:r>
            <a:r>
              <a:rPr lang="ru-RU" sz="1600" spc="-5" dirty="0" err="1" smtClean="0">
                <a:cs typeface="Constantia"/>
              </a:rPr>
              <a:t>грибкових</a:t>
            </a:r>
            <a:r>
              <a:rPr lang="ru-RU" sz="1600" spc="-5" dirty="0" smtClean="0">
                <a:cs typeface="Constantia"/>
              </a:rPr>
              <a:t> і </a:t>
            </a:r>
            <a:r>
              <a:rPr lang="ru-RU" sz="1600" spc="-5" dirty="0" err="1" smtClean="0">
                <a:cs typeface="Constantia"/>
              </a:rPr>
              <a:t>бактеріальних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захворювань</a:t>
            </a:r>
            <a:r>
              <a:rPr lang="ru-RU" sz="1600" spc="-5" dirty="0" smtClean="0">
                <a:cs typeface="Constantia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600" spc="-5" dirty="0" smtClean="0">
              <a:cs typeface="Constantia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b="1" i="1" spc="-5" dirty="0" err="1" smtClean="0">
                <a:cs typeface="Constantia"/>
              </a:rPr>
              <a:t>Стимуляція</a:t>
            </a:r>
            <a:r>
              <a:rPr lang="ru-RU" sz="1600" b="1" i="1" spc="-5" dirty="0" smtClean="0">
                <a:cs typeface="Constantia"/>
              </a:rPr>
              <a:t> росту </a:t>
            </a:r>
            <a:r>
              <a:rPr lang="ru-RU" sz="1600" spc="-5" dirty="0" smtClean="0">
                <a:cs typeface="Constantia"/>
              </a:rPr>
              <a:t>- </a:t>
            </a:r>
            <a:r>
              <a:rPr lang="ru-RU" sz="1600" spc="-5" dirty="0" err="1" smtClean="0">
                <a:cs typeface="Constantia"/>
              </a:rPr>
              <a:t>вторинні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метаболіти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мікроорганізму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en-US" sz="1600" spc="-5" dirty="0" smtClean="0">
                <a:cs typeface="Constantia"/>
              </a:rPr>
              <a:t>Pythium </a:t>
            </a:r>
            <a:r>
              <a:rPr lang="en-US" sz="1600" spc="-5" dirty="0" err="1" smtClean="0">
                <a:cs typeface="Constantia"/>
              </a:rPr>
              <a:t>oligandrum</a:t>
            </a:r>
            <a:r>
              <a:rPr lang="en-US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підтримують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вироблення</a:t>
            </a:r>
            <a:r>
              <a:rPr lang="ru-RU" sz="1600" spc="-5" dirty="0" smtClean="0">
                <a:cs typeface="Constantia"/>
              </a:rPr>
              <a:t> </a:t>
            </a:r>
            <a:r>
              <a:rPr lang="ru-RU" sz="1600" spc="-5" dirty="0" err="1" smtClean="0">
                <a:cs typeface="Constantia"/>
              </a:rPr>
              <a:t>фітогормонів</a:t>
            </a:r>
            <a:r>
              <a:rPr lang="ru-RU" sz="1600" spc="-5" dirty="0" smtClean="0">
                <a:cs typeface="Constantia"/>
              </a:rPr>
              <a:t> росту.</a:t>
            </a:r>
            <a:endParaRPr sz="800" dirty="0">
              <a:cs typeface="Segoe U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17" y="136525"/>
            <a:ext cx="1264920" cy="4881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9583" t="50742" r="20833" b="33334"/>
          <a:stretch/>
        </p:blipFill>
        <p:spPr>
          <a:xfrm>
            <a:off x="266662" y="6293991"/>
            <a:ext cx="7334287" cy="1102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727325"/>
            <a:ext cx="6282018" cy="6858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28750" y="1706031"/>
            <a:ext cx="6282018" cy="10212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583390" y="1710177"/>
            <a:ext cx="5560359" cy="15478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50000"/>
              </a:lnSpc>
              <a:tabLst>
                <a:tab pos="234315" algn="l"/>
                <a:tab pos="235585" algn="l"/>
              </a:tabLst>
            </a:pPr>
            <a:r>
              <a:rPr lang="ru-RU" sz="1100" spc="5" dirty="0" smtClean="0">
                <a:cs typeface="Segoe UI"/>
              </a:rPr>
              <a:t>       </a:t>
            </a:r>
            <a:r>
              <a:rPr lang="ru-RU" sz="1100" b="1" spc="5" dirty="0" err="1" smtClean="0">
                <a:cs typeface="Segoe UI"/>
              </a:rPr>
              <a:t>Захворювання</a:t>
            </a:r>
            <a:r>
              <a:rPr lang="ru-RU" sz="1100" spc="5" dirty="0" smtClean="0">
                <a:cs typeface="Segoe UI"/>
              </a:rPr>
              <a:t>:</a:t>
            </a:r>
            <a:endParaRPr lang="ru-RU" sz="1100" spc="5" dirty="0">
              <a:cs typeface="Segoe UI"/>
            </a:endParaRPr>
          </a:p>
          <a:p>
            <a:pPr indent="-222885">
              <a:lnSpc>
                <a:spcPct val="150000"/>
              </a:lnSpc>
              <a:buChar char="-"/>
              <a:tabLst>
                <a:tab pos="234315" algn="l"/>
                <a:tab pos="235585" algn="l"/>
              </a:tabLst>
            </a:pPr>
            <a:r>
              <a:rPr lang="ru-RU" sz="1100" spc="5" dirty="0" err="1">
                <a:cs typeface="Segoe UI"/>
              </a:rPr>
              <a:t>Біла</a:t>
            </a:r>
            <a:r>
              <a:rPr lang="ru-RU" sz="1100" spc="5" dirty="0">
                <a:cs typeface="Segoe UI"/>
              </a:rPr>
              <a:t> гниль </a:t>
            </a:r>
            <a:r>
              <a:rPr lang="ru-RU" sz="1100" spc="5" dirty="0" err="1">
                <a:cs typeface="Segoe UI"/>
              </a:rPr>
              <a:t>склеротинії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 err="1">
                <a:cs typeface="Segoe UI"/>
              </a:rPr>
              <a:t>Sclerotinia</a:t>
            </a:r>
            <a:r>
              <a:rPr lang="en-US" sz="1100" spc="5" dirty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sclerotiorum</a:t>
            </a:r>
            <a:r>
              <a:rPr lang="en-US" sz="1100" spc="5" dirty="0">
                <a:cs typeface="Segoe UI"/>
              </a:rPr>
              <a:t>)</a:t>
            </a:r>
          </a:p>
          <a:p>
            <a:pPr indent="-222885">
              <a:buChar char="-"/>
              <a:tabLst>
                <a:tab pos="234315" algn="l"/>
                <a:tab pos="235585" algn="l"/>
              </a:tabLst>
            </a:pPr>
            <a:r>
              <a:rPr lang="ru-RU" sz="1100" spc="5" dirty="0" err="1">
                <a:cs typeface="Segoe UI"/>
              </a:rPr>
              <a:t>Чорна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ніжка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 err="1">
                <a:cs typeface="Segoe UI"/>
              </a:rPr>
              <a:t>Leptosphaeria</a:t>
            </a:r>
            <a:r>
              <a:rPr lang="en-US" sz="1100" spc="5" dirty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maculans</a:t>
            </a:r>
            <a:r>
              <a:rPr lang="en-US" sz="1100" spc="5" dirty="0">
                <a:cs typeface="Segoe UI"/>
              </a:rPr>
              <a:t>)</a:t>
            </a:r>
          </a:p>
          <a:p>
            <a:pPr indent="-222885">
              <a:buChar char="-"/>
              <a:tabLst>
                <a:tab pos="234315" algn="l"/>
                <a:tab pos="235585" algn="l"/>
              </a:tabLst>
            </a:pPr>
            <a:r>
              <a:rPr lang="ru-RU" sz="1100" spc="5" dirty="0" err="1">
                <a:cs typeface="Segoe UI"/>
              </a:rPr>
              <a:t>Альтернаріоз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 err="1">
                <a:cs typeface="Segoe UI"/>
              </a:rPr>
              <a:t>Alternaria</a:t>
            </a:r>
            <a:r>
              <a:rPr lang="en-US" sz="1100" spc="5" dirty="0">
                <a:cs typeface="Segoe UI"/>
              </a:rPr>
              <a:t> spp.)</a:t>
            </a:r>
          </a:p>
          <a:p>
            <a:pPr indent="-222885">
              <a:buChar char="-"/>
              <a:tabLst>
                <a:tab pos="234315" algn="l"/>
                <a:tab pos="235585" algn="l"/>
              </a:tabLst>
            </a:pPr>
            <a:r>
              <a:rPr lang="ru-RU" sz="1100" spc="5" dirty="0" err="1">
                <a:cs typeface="Segoe UI"/>
              </a:rPr>
              <a:t>Сіра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цвіль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>
                <a:cs typeface="Segoe UI"/>
              </a:rPr>
              <a:t>Botrytis </a:t>
            </a:r>
            <a:r>
              <a:rPr lang="en-US" sz="1100" spc="5" dirty="0" err="1">
                <a:cs typeface="Segoe UI"/>
              </a:rPr>
              <a:t>cinerea</a:t>
            </a:r>
            <a:r>
              <a:rPr lang="en-US" sz="1100" spc="5" dirty="0">
                <a:cs typeface="Segoe UI"/>
              </a:rPr>
              <a:t>)</a:t>
            </a:r>
          </a:p>
          <a:p>
            <a:pPr indent="-222885">
              <a:buChar char="-"/>
              <a:tabLst>
                <a:tab pos="234315" algn="l"/>
                <a:tab pos="235585" algn="l"/>
              </a:tabLst>
            </a:pPr>
            <a:r>
              <a:rPr lang="ru-RU" sz="1100" spc="5" dirty="0" err="1">
                <a:cs typeface="Segoe UI"/>
              </a:rPr>
              <a:t>Пероноспороз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 err="1">
                <a:cs typeface="Segoe UI"/>
              </a:rPr>
              <a:t>Peronospora</a:t>
            </a:r>
            <a:r>
              <a:rPr lang="en-US" sz="1100" spc="5" dirty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arborescens</a:t>
            </a:r>
            <a:r>
              <a:rPr lang="en-US" sz="1100" spc="5" dirty="0">
                <a:cs typeface="Segoe UI"/>
              </a:rPr>
              <a:t>)</a:t>
            </a:r>
          </a:p>
          <a:p>
            <a:pPr indent="-222885">
              <a:buChar char="-"/>
              <a:tabLst>
                <a:tab pos="234315" algn="l"/>
                <a:tab pos="235585" algn="l"/>
              </a:tabLst>
            </a:pPr>
            <a:r>
              <a:rPr lang="ru-RU" sz="1100" spc="5" dirty="0" err="1">
                <a:cs typeface="Segoe UI"/>
              </a:rPr>
              <a:t>Гельмінтоспоріоз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 err="1">
                <a:cs typeface="Segoe UI"/>
              </a:rPr>
              <a:t>Pleospora</a:t>
            </a:r>
            <a:r>
              <a:rPr lang="en-US" sz="1100" spc="5" dirty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calvescens</a:t>
            </a:r>
            <a:r>
              <a:rPr lang="en-US" sz="1100" spc="5" dirty="0">
                <a:cs typeface="Segoe UI"/>
              </a:rPr>
              <a:t> syn. </a:t>
            </a:r>
            <a:r>
              <a:rPr lang="en-US" sz="1100" spc="5" dirty="0" err="1">
                <a:cs typeface="Segoe UI"/>
              </a:rPr>
              <a:t>Helmintosporium</a:t>
            </a:r>
            <a:r>
              <a:rPr lang="en-US" sz="1100" spc="5" dirty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papaveris</a:t>
            </a:r>
            <a:r>
              <a:rPr lang="en-US" sz="1100" spc="5" dirty="0">
                <a:cs typeface="Segoe UI"/>
              </a:rPr>
              <a:t>)</a:t>
            </a:r>
          </a:p>
          <a:p>
            <a:pPr indent="-222885">
              <a:buChar char="-"/>
              <a:tabLst>
                <a:tab pos="234315" algn="l"/>
                <a:tab pos="235585" algn="l"/>
              </a:tabLst>
            </a:pPr>
            <a:r>
              <a:rPr lang="ru-RU" sz="1100" spc="5" dirty="0" err="1">
                <a:cs typeface="Segoe UI"/>
              </a:rPr>
              <a:t>Вертициллезное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в'янення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 err="1">
                <a:cs typeface="Segoe UI"/>
              </a:rPr>
              <a:t>Verticillium</a:t>
            </a:r>
            <a:r>
              <a:rPr lang="en-US" sz="1100" spc="5" dirty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dahliae</a:t>
            </a:r>
            <a:r>
              <a:rPr lang="en-US" sz="1100" spc="5" dirty="0">
                <a:cs typeface="Segoe UI"/>
              </a:rPr>
              <a:t>)</a:t>
            </a:r>
            <a:endParaRPr sz="1100" dirty="0">
              <a:cs typeface="Segoe U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90588" y="3566927"/>
            <a:ext cx="5757805" cy="420628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R="8255" algn="r">
              <a:lnSpc>
                <a:spcPct val="100000"/>
              </a:lnSpc>
              <a:spcBef>
                <a:spcPts val="340"/>
              </a:spcBef>
            </a:pPr>
            <a:r>
              <a:rPr lang="ru-RU" sz="1100" b="1" dirty="0">
                <a:solidFill>
                  <a:srgbClr val="007A37"/>
                </a:solidFill>
                <a:cs typeface="Segoe UI"/>
              </a:rPr>
              <a:t>Продукт </a:t>
            </a:r>
            <a:r>
              <a:rPr lang="ru-RU" sz="1100" b="1" dirty="0" err="1">
                <a:solidFill>
                  <a:srgbClr val="007A37"/>
                </a:solidFill>
                <a:cs typeface="Segoe UI"/>
              </a:rPr>
              <a:t>можна</a:t>
            </a:r>
            <a:r>
              <a:rPr lang="ru-RU" sz="11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>
                <a:solidFill>
                  <a:srgbClr val="007A37"/>
                </a:solidFill>
                <a:cs typeface="Segoe UI"/>
              </a:rPr>
              <a:t>змішувати</a:t>
            </a:r>
            <a:r>
              <a:rPr lang="ru-RU" sz="1100" b="1" dirty="0">
                <a:solidFill>
                  <a:srgbClr val="007A37"/>
                </a:solidFill>
                <a:cs typeface="Segoe UI"/>
              </a:rPr>
              <a:t> з </a:t>
            </a:r>
            <a:r>
              <a:rPr lang="ru-RU" sz="1100" b="1" dirty="0" err="1">
                <a:solidFill>
                  <a:srgbClr val="007A37"/>
                </a:solidFill>
                <a:cs typeface="Segoe UI"/>
              </a:rPr>
              <a:t>рідкими</a:t>
            </a:r>
            <a:r>
              <a:rPr lang="ru-RU" sz="11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>
                <a:solidFill>
                  <a:srgbClr val="007A37"/>
                </a:solidFill>
                <a:cs typeface="Segoe UI"/>
              </a:rPr>
              <a:t>добривами</a:t>
            </a:r>
            <a:r>
              <a:rPr lang="ru-RU" sz="1100" b="1" dirty="0">
                <a:solidFill>
                  <a:srgbClr val="007A37"/>
                </a:solidFill>
                <a:cs typeface="Segoe UI"/>
              </a:rPr>
              <a:t>, </a:t>
            </a:r>
            <a:r>
              <a:rPr lang="ru-RU" sz="1100" b="1" dirty="0" err="1">
                <a:solidFill>
                  <a:srgbClr val="007A37"/>
                </a:solidFill>
                <a:cs typeface="Segoe UI"/>
              </a:rPr>
              <a:t>гербіцидами</a:t>
            </a:r>
            <a:r>
              <a:rPr lang="ru-RU" sz="1100" b="1" dirty="0">
                <a:solidFill>
                  <a:srgbClr val="007A37"/>
                </a:solidFill>
                <a:cs typeface="Segoe UI"/>
              </a:rPr>
              <a:t> та </a:t>
            </a:r>
            <a:r>
              <a:rPr lang="ru-RU" sz="1100" b="1" dirty="0" err="1">
                <a:solidFill>
                  <a:srgbClr val="007A37"/>
                </a:solidFill>
                <a:cs typeface="Segoe UI"/>
              </a:rPr>
              <a:t>інсектицидами</a:t>
            </a:r>
            <a:r>
              <a:rPr lang="ru-RU" sz="1100" b="1" dirty="0">
                <a:solidFill>
                  <a:srgbClr val="007A37"/>
                </a:solidFill>
                <a:cs typeface="Segoe UI"/>
              </a:rPr>
              <a:t>.</a:t>
            </a:r>
          </a:p>
          <a:p>
            <a:pPr marR="8255" algn="r">
              <a:lnSpc>
                <a:spcPct val="100000"/>
              </a:lnSpc>
              <a:spcBef>
                <a:spcPts val="340"/>
              </a:spcBef>
            </a:pPr>
            <a:r>
              <a:rPr lang="ru-RU" sz="1100" b="1" dirty="0" err="1">
                <a:solidFill>
                  <a:srgbClr val="007A37"/>
                </a:solidFill>
                <a:cs typeface="Segoe UI"/>
              </a:rPr>
              <a:t>Це</a:t>
            </a:r>
            <a:r>
              <a:rPr lang="ru-RU" sz="11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>
                <a:solidFill>
                  <a:srgbClr val="007A37"/>
                </a:solidFill>
                <a:cs typeface="Segoe UI"/>
              </a:rPr>
              <a:t>покращує</a:t>
            </a:r>
            <a:r>
              <a:rPr lang="ru-RU" sz="11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>
                <a:solidFill>
                  <a:srgbClr val="007A37"/>
                </a:solidFill>
                <a:cs typeface="Segoe UI"/>
              </a:rPr>
              <a:t>якість</a:t>
            </a:r>
            <a:r>
              <a:rPr lang="ru-RU" sz="11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>
                <a:solidFill>
                  <a:srgbClr val="007A37"/>
                </a:solidFill>
                <a:cs typeface="Segoe UI"/>
              </a:rPr>
              <a:t>зібраного</a:t>
            </a:r>
            <a:r>
              <a:rPr lang="ru-RU" sz="1100" b="1" dirty="0">
                <a:solidFill>
                  <a:srgbClr val="007A37"/>
                </a:solidFill>
                <a:cs typeface="Segoe UI"/>
              </a:rPr>
              <a:t> </a:t>
            </a:r>
            <a:r>
              <a:rPr lang="ru-RU" sz="1100" b="1" dirty="0" err="1" smtClean="0">
                <a:solidFill>
                  <a:srgbClr val="007A37"/>
                </a:solidFill>
                <a:cs typeface="Segoe UI"/>
              </a:rPr>
              <a:t>насіння</a:t>
            </a:r>
            <a:r>
              <a:rPr lang="ru-RU" sz="1100" b="1" dirty="0" smtClean="0">
                <a:solidFill>
                  <a:srgbClr val="007A37"/>
                </a:solidFill>
                <a:cs typeface="Segoe UI"/>
              </a:rPr>
              <a:t>.</a:t>
            </a:r>
            <a:endParaRPr sz="1100" b="1" dirty="0">
              <a:solidFill>
                <a:srgbClr val="007A37"/>
              </a:solidFill>
              <a:cs typeface="Segoe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39101" y="4141357"/>
            <a:ext cx="6209292" cy="35496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Застосування</a:t>
            </a:r>
            <a:r>
              <a:rPr lang="ru-RU" sz="1100" b="1" spc="30" dirty="0">
                <a:latin typeface="+mj-lt"/>
                <a:cs typeface="Segoe UI"/>
              </a:rPr>
              <a:t> </a:t>
            </a:r>
            <a:r>
              <a:rPr lang="ru-RU" sz="1100" b="1" spc="30" dirty="0" err="1">
                <a:latin typeface="+mj-lt"/>
                <a:cs typeface="Segoe UI"/>
              </a:rPr>
              <a:t>під</a:t>
            </a:r>
            <a:r>
              <a:rPr lang="ru-RU" sz="1100" b="1" spc="30" dirty="0">
                <a:latin typeface="+mj-lt"/>
                <a:cs typeface="Segoe UI"/>
              </a:rPr>
              <a:t> час </a:t>
            </a:r>
            <a:r>
              <a:rPr lang="ru-RU" sz="1100" b="1" spc="30" dirty="0" err="1">
                <a:latin typeface="+mj-lt"/>
                <a:cs typeface="Segoe UI"/>
              </a:rPr>
              <a:t>вегетації</a:t>
            </a:r>
            <a:r>
              <a:rPr lang="ru-RU" sz="1100" b="1" spc="30" dirty="0">
                <a:latin typeface="+mj-lt"/>
                <a:cs typeface="Segoe UI"/>
              </a:rPr>
              <a:t> (</a:t>
            </a:r>
            <a:r>
              <a:rPr lang="ru-RU" sz="1100" b="1" spc="30" dirty="0" err="1">
                <a:latin typeface="+mj-lt"/>
                <a:cs typeface="Segoe UI"/>
              </a:rPr>
              <a:t>весняні</a:t>
            </a:r>
            <a:r>
              <a:rPr lang="ru-RU" sz="1100" b="1" spc="30" dirty="0">
                <a:latin typeface="+mj-lt"/>
                <a:cs typeface="Segoe UI"/>
              </a:rPr>
              <a:t> </a:t>
            </a:r>
            <a:r>
              <a:rPr lang="ru-RU" sz="1100" b="1" spc="30" dirty="0" smtClean="0">
                <a:latin typeface="+mj-lt"/>
                <a:cs typeface="Segoe UI"/>
              </a:rPr>
              <a:t>1</a:t>
            </a:r>
            <a:r>
              <a:rPr lang="ru-RU" sz="1100" b="1" spc="30" dirty="0">
                <a:latin typeface="+mj-lt"/>
                <a:cs typeface="Segoe UI"/>
              </a:rPr>
              <a:t> </a:t>
            </a:r>
            <a:r>
              <a:rPr lang="ru-RU" sz="1100" b="1" spc="30" dirty="0" smtClean="0">
                <a:latin typeface="+mj-lt"/>
                <a:cs typeface="Segoe UI"/>
              </a:rPr>
              <a:t>+ 3 </a:t>
            </a:r>
            <a:r>
              <a:rPr lang="ru-RU" sz="1100" b="1" spc="30" dirty="0" err="1" smtClean="0">
                <a:latin typeface="+mj-lt"/>
                <a:cs typeface="Segoe UI"/>
              </a:rPr>
              <a:t>внесення</a:t>
            </a:r>
            <a:r>
              <a:rPr lang="ru-RU" sz="1100" b="1" spc="30" dirty="0">
                <a:latin typeface="+mj-lt"/>
                <a:cs typeface="Segoe UI"/>
              </a:rPr>
              <a:t>; </a:t>
            </a:r>
            <a:r>
              <a:rPr lang="ru-RU" sz="1100" b="1" spc="30" dirty="0" err="1">
                <a:latin typeface="+mj-lt"/>
                <a:cs typeface="Segoe UI"/>
              </a:rPr>
              <a:t>озимі</a:t>
            </a:r>
            <a:r>
              <a:rPr lang="ru-RU" sz="1100" b="1" spc="30" dirty="0">
                <a:latin typeface="+mj-lt"/>
                <a:cs typeface="Segoe UI"/>
              </a:rPr>
              <a:t> </a:t>
            </a:r>
            <a:r>
              <a:rPr lang="ru-RU" sz="1100" b="1" spc="30" dirty="0" smtClean="0">
                <a:latin typeface="+mj-lt"/>
                <a:cs typeface="Segoe UI"/>
              </a:rPr>
              <a:t>1 </a:t>
            </a:r>
            <a:r>
              <a:rPr lang="ru-RU" sz="1100" b="1" spc="30" dirty="0">
                <a:latin typeface="+mj-lt"/>
                <a:cs typeface="Segoe UI"/>
              </a:rPr>
              <a:t>+ </a:t>
            </a:r>
            <a:r>
              <a:rPr lang="ru-RU" sz="1100" b="1" spc="30" dirty="0" smtClean="0">
                <a:latin typeface="+mj-lt"/>
                <a:cs typeface="Segoe UI"/>
              </a:rPr>
              <a:t>2 </a:t>
            </a:r>
            <a:r>
              <a:rPr lang="ru-RU" sz="1100" b="1" spc="30" dirty="0">
                <a:latin typeface="+mj-lt"/>
                <a:cs typeface="Segoe UI"/>
              </a:rPr>
              <a:t>+ </a:t>
            </a:r>
            <a:r>
              <a:rPr lang="ru-RU" sz="1100" b="1" spc="30" dirty="0" smtClean="0">
                <a:latin typeface="+mj-lt"/>
                <a:cs typeface="Segoe UI"/>
              </a:rPr>
              <a:t>3 </a:t>
            </a:r>
            <a:r>
              <a:rPr lang="ru-RU" sz="1100" b="1" spc="30" dirty="0" err="1">
                <a:latin typeface="+mj-lt"/>
                <a:cs typeface="Segoe UI"/>
              </a:rPr>
              <a:t>внесення</a:t>
            </a:r>
            <a:r>
              <a:rPr lang="ru-RU" sz="1100" b="1" spc="30" dirty="0">
                <a:latin typeface="+mj-lt"/>
                <a:cs typeface="Segoe UI"/>
              </a:rPr>
              <a:t>):</a:t>
            </a:r>
          </a:p>
          <a:p>
            <a:pPr marL="245110" indent="-2286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ru-RU" sz="1100" b="1" i="1" spc="30" dirty="0" err="1" smtClean="0">
                <a:latin typeface="+mj-lt"/>
                <a:cs typeface="Segoe UI"/>
              </a:rPr>
              <a:t>Застосування</a:t>
            </a:r>
            <a:endParaRPr lang="ru-RU" sz="1100" b="1" i="1" spc="30" dirty="0" smtClean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0,1 кг/га </a:t>
            </a:r>
            <a:endParaRPr lang="ru-RU" sz="1100" spc="30" dirty="0" smtClean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latin typeface="+mj-lt"/>
                <a:cs typeface="Segoe UI"/>
              </a:rPr>
              <a:t>Стадія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en-US" sz="1100" spc="30" dirty="0">
                <a:latin typeface="+mj-lt"/>
                <a:cs typeface="Segoe UI"/>
              </a:rPr>
              <a:t>BBCH 14-16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Мета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індукція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стійкості</a:t>
            </a:r>
            <a:r>
              <a:rPr lang="ru-RU" sz="1100" spc="30" dirty="0">
                <a:latin typeface="+mj-lt"/>
                <a:cs typeface="Segoe UI"/>
              </a:rPr>
              <a:t> до </a:t>
            </a:r>
            <a:r>
              <a:rPr lang="ru-RU" sz="1100" spc="30" dirty="0" err="1">
                <a:latin typeface="+mj-lt"/>
                <a:cs typeface="Segoe UI"/>
              </a:rPr>
              <a:t>грибкових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захворювань</a:t>
            </a:r>
            <a:r>
              <a:rPr lang="ru-RU" sz="1100" spc="30" dirty="0">
                <a:latin typeface="+mj-lt"/>
                <a:cs typeface="Segoe UI"/>
              </a:rPr>
              <a:t>. Контроль </a:t>
            </a:r>
            <a:r>
              <a:rPr lang="ru-RU" sz="1100" spc="30" dirty="0" err="1">
                <a:latin typeface="+mj-lt"/>
                <a:cs typeface="Segoe UI"/>
              </a:rPr>
              <a:t>чорної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ніжки</a:t>
            </a:r>
            <a:r>
              <a:rPr lang="ru-RU" sz="1100" spc="30" dirty="0">
                <a:latin typeface="+mj-lt"/>
                <a:cs typeface="Segoe UI"/>
              </a:rPr>
              <a:t> (</a:t>
            </a:r>
            <a:r>
              <a:rPr lang="en-US" sz="1100" spc="30" dirty="0" err="1">
                <a:latin typeface="+mj-lt"/>
                <a:cs typeface="Segoe UI"/>
              </a:rPr>
              <a:t>Leptosphaeria</a:t>
            </a:r>
            <a:r>
              <a:rPr lang="en-US" sz="1100" spc="30" dirty="0">
                <a:latin typeface="+mj-lt"/>
                <a:cs typeface="Segoe UI"/>
              </a:rPr>
              <a:t> </a:t>
            </a:r>
            <a:r>
              <a:rPr lang="en-US" sz="1100" spc="30" dirty="0" err="1">
                <a:latin typeface="+mj-lt"/>
                <a:cs typeface="Segoe UI"/>
              </a:rPr>
              <a:t>maculans</a:t>
            </a:r>
            <a:r>
              <a:rPr lang="en-US" sz="1100" spc="30" dirty="0">
                <a:latin typeface="+mj-lt"/>
                <a:cs typeface="Segoe UI"/>
              </a:rPr>
              <a:t>), </a:t>
            </a:r>
            <a:r>
              <a:rPr lang="en-US" sz="1100" spc="30" dirty="0" err="1">
                <a:latin typeface="+mj-lt"/>
                <a:cs typeface="Segoe UI"/>
              </a:rPr>
              <a:t>Alternaria</a:t>
            </a:r>
            <a:r>
              <a:rPr lang="en-US" sz="1100" spc="30" dirty="0">
                <a:latin typeface="+mj-lt"/>
                <a:cs typeface="Segoe UI"/>
              </a:rPr>
              <a:t> </a:t>
            </a:r>
            <a:r>
              <a:rPr lang="en-US" sz="1100" spc="30" dirty="0" err="1">
                <a:latin typeface="+mj-lt"/>
                <a:cs typeface="Segoe UI"/>
              </a:rPr>
              <a:t>sp</a:t>
            </a:r>
            <a:r>
              <a:rPr lang="en-US" sz="1100" spc="30" dirty="0">
                <a:latin typeface="+mj-lt"/>
                <a:cs typeface="Segoe UI"/>
              </a:rPr>
              <a:t>, </a:t>
            </a:r>
            <a:r>
              <a:rPr lang="ru-RU" sz="1100" spc="30" dirty="0" err="1">
                <a:latin typeface="+mj-lt"/>
                <a:cs typeface="Segoe UI"/>
              </a:rPr>
              <a:t>пероноспорозу</a:t>
            </a:r>
            <a:r>
              <a:rPr lang="ru-RU" sz="1100" spc="30" dirty="0">
                <a:latin typeface="+mj-lt"/>
                <a:cs typeface="Segoe UI"/>
              </a:rPr>
              <a:t> маку (</a:t>
            </a:r>
            <a:r>
              <a:rPr lang="en-US" sz="1100" spc="30" dirty="0" err="1">
                <a:latin typeface="+mj-lt"/>
                <a:cs typeface="Segoe UI"/>
              </a:rPr>
              <a:t>Peronospora</a:t>
            </a:r>
            <a:r>
              <a:rPr lang="en-US" sz="1100" spc="30" dirty="0">
                <a:latin typeface="+mj-lt"/>
                <a:cs typeface="Segoe UI"/>
              </a:rPr>
              <a:t> </a:t>
            </a:r>
            <a:r>
              <a:rPr lang="en-US" sz="1100" spc="30" dirty="0" err="1">
                <a:latin typeface="+mj-lt"/>
                <a:cs typeface="Segoe UI"/>
              </a:rPr>
              <a:t>arborescens</a:t>
            </a:r>
            <a:r>
              <a:rPr lang="en-US" sz="1100" spc="30" dirty="0">
                <a:latin typeface="+mj-lt"/>
                <a:cs typeface="Segoe UI"/>
              </a:rPr>
              <a:t>), </a:t>
            </a:r>
            <a:r>
              <a:rPr lang="ru-RU" sz="1100" spc="30" dirty="0" err="1">
                <a:latin typeface="+mj-lt"/>
                <a:cs typeface="Segoe UI"/>
              </a:rPr>
              <a:t>вертицильозу</a:t>
            </a:r>
            <a:r>
              <a:rPr lang="ru-RU" sz="1100" spc="30" dirty="0">
                <a:latin typeface="+mj-lt"/>
                <a:cs typeface="Segoe UI"/>
              </a:rPr>
              <a:t> (</a:t>
            </a:r>
            <a:r>
              <a:rPr lang="en-US" sz="1100" spc="30" dirty="0" err="1">
                <a:latin typeface="+mj-lt"/>
                <a:cs typeface="Segoe UI"/>
              </a:rPr>
              <a:t>Verticillium</a:t>
            </a:r>
            <a:r>
              <a:rPr lang="en-US" sz="1100" spc="30" dirty="0">
                <a:latin typeface="+mj-lt"/>
                <a:cs typeface="Segoe UI"/>
              </a:rPr>
              <a:t> </a:t>
            </a:r>
            <a:r>
              <a:rPr lang="en-US" sz="1100" spc="30" dirty="0" err="1">
                <a:latin typeface="+mj-lt"/>
                <a:cs typeface="Segoe UI"/>
              </a:rPr>
              <a:t>dahliae</a:t>
            </a:r>
            <a:r>
              <a:rPr lang="en-US" sz="1100" spc="30" dirty="0">
                <a:latin typeface="+mj-lt"/>
                <a:cs typeface="Segoe UI"/>
              </a:rPr>
              <a:t>) </a:t>
            </a:r>
            <a:r>
              <a:rPr lang="ru-RU" sz="1100" spc="30" dirty="0" err="1">
                <a:latin typeface="+mj-lt"/>
                <a:cs typeface="Segoe UI"/>
              </a:rPr>
              <a:t>або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гельмінтоспоріозу</a:t>
            </a:r>
            <a:r>
              <a:rPr lang="ru-RU" sz="1100" spc="30" dirty="0">
                <a:latin typeface="+mj-lt"/>
                <a:cs typeface="Segoe UI"/>
              </a:rPr>
              <a:t> (</a:t>
            </a:r>
            <a:r>
              <a:rPr lang="en-US" sz="1100" spc="30" dirty="0" err="1">
                <a:latin typeface="+mj-lt"/>
                <a:cs typeface="Segoe UI"/>
              </a:rPr>
              <a:t>Pleosporacalvescens</a:t>
            </a:r>
            <a:r>
              <a:rPr lang="en-US" sz="1100" spc="30" dirty="0">
                <a:latin typeface="+mj-lt"/>
                <a:cs typeface="Segoe UI"/>
              </a:rPr>
              <a:t>); </a:t>
            </a:r>
            <a:r>
              <a:rPr lang="ru-RU" sz="1100" spc="30" dirty="0" err="1">
                <a:latin typeface="+mj-lt"/>
                <a:cs typeface="Segoe UI"/>
              </a:rPr>
              <a:t>паразитування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en-US" sz="1100" spc="30" dirty="0" err="1">
                <a:latin typeface="+mj-lt"/>
                <a:cs typeface="Segoe UI"/>
              </a:rPr>
              <a:t>Sclerotinia</a:t>
            </a:r>
            <a:r>
              <a:rPr lang="en-US" sz="1100" spc="30" dirty="0">
                <a:latin typeface="+mj-lt"/>
                <a:cs typeface="Segoe UI"/>
              </a:rPr>
              <a:t> </a:t>
            </a:r>
            <a:r>
              <a:rPr lang="en-US" sz="1100" spc="30" dirty="0" err="1">
                <a:latin typeface="+mj-lt"/>
                <a:cs typeface="Segoe UI"/>
              </a:rPr>
              <a:t>sclerotia</a:t>
            </a:r>
            <a:r>
              <a:rPr lang="en-US" sz="1100" spc="30" dirty="0">
                <a:latin typeface="+mj-lt"/>
                <a:cs typeface="Segoe UI"/>
              </a:rPr>
              <a:t> </a:t>
            </a:r>
            <a:r>
              <a:rPr lang="ru-RU" sz="1100" spc="30" dirty="0">
                <a:latin typeface="+mj-lt"/>
                <a:cs typeface="Segoe UI"/>
              </a:rPr>
              <a:t>у </a:t>
            </a:r>
            <a:r>
              <a:rPr lang="ru-RU" sz="1100" spc="30" dirty="0" err="1">
                <a:latin typeface="+mj-lt"/>
                <a:cs typeface="Segoe UI"/>
              </a:rPr>
              <a:t>ґрунті</a:t>
            </a:r>
            <a:r>
              <a:rPr lang="ru-RU" sz="1100" spc="30" dirty="0">
                <a:latin typeface="+mj-lt"/>
                <a:cs typeface="Segoe UI"/>
              </a:rPr>
              <a:t> та на </a:t>
            </a:r>
            <a:r>
              <a:rPr lang="ru-RU" sz="1100" spc="30" dirty="0" err="1">
                <a:latin typeface="+mj-lt"/>
                <a:cs typeface="Segoe UI"/>
              </a:rPr>
              <a:t>рослинних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рештках</a:t>
            </a:r>
            <a:r>
              <a:rPr lang="ru-RU" sz="1100" spc="30" dirty="0">
                <a:latin typeface="+mj-lt"/>
                <a:cs typeface="Segoe UI"/>
              </a:rPr>
              <a:t>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i="1" spc="30" dirty="0" smtClean="0">
                <a:latin typeface="+mj-lt"/>
                <a:cs typeface="Segoe UI"/>
              </a:rPr>
              <a:t>2. </a:t>
            </a:r>
            <a:r>
              <a:rPr lang="ru-RU" sz="1100" b="1" i="1" spc="30" dirty="0" err="1" smtClean="0">
                <a:latin typeface="+mj-lt"/>
                <a:cs typeface="Segoe UI"/>
              </a:rPr>
              <a:t>Застосування</a:t>
            </a:r>
            <a:r>
              <a:rPr lang="ru-RU" sz="1100" b="1" i="1" spc="30" dirty="0" smtClean="0">
                <a:latin typeface="+mj-lt"/>
                <a:cs typeface="Segoe UI"/>
              </a:rPr>
              <a:t> </a:t>
            </a:r>
            <a:r>
              <a:rPr lang="ru-RU" sz="1100" b="1" i="1" spc="30" dirty="0">
                <a:latin typeface="+mj-lt"/>
                <a:cs typeface="Segoe UI"/>
              </a:rPr>
              <a:t>(</a:t>
            </a:r>
            <a:r>
              <a:rPr lang="ru-RU" sz="1100" b="1" i="1" spc="30" dirty="0" smtClean="0">
                <a:latin typeface="+mj-lt"/>
                <a:cs typeface="Segoe UI"/>
              </a:rPr>
              <a:t>з </a:t>
            </a:r>
            <a:r>
              <a:rPr lang="ru-RU" sz="1100" b="1" i="1" spc="30" dirty="0" err="1" smtClean="0">
                <a:latin typeface="+mj-lt"/>
                <a:cs typeface="Segoe UI"/>
              </a:rPr>
              <a:t>озимим</a:t>
            </a:r>
            <a:r>
              <a:rPr lang="ru-RU" sz="1100" b="1" i="1" spc="30" dirty="0" smtClean="0">
                <a:latin typeface="+mj-lt"/>
                <a:cs typeface="Segoe UI"/>
              </a:rPr>
              <a:t> </a:t>
            </a:r>
            <a:r>
              <a:rPr lang="ru-RU" sz="1100" b="1" i="1" spc="30" dirty="0" err="1">
                <a:latin typeface="+mj-lt"/>
                <a:cs typeface="Segoe UI"/>
              </a:rPr>
              <a:t>ріпаком</a:t>
            </a:r>
            <a:r>
              <a:rPr lang="ru-RU" sz="1100" b="1" i="1" spc="30" dirty="0">
                <a:latin typeface="+mj-lt"/>
                <a:cs typeface="Segoe UI"/>
              </a:rPr>
              <a:t>) </a:t>
            </a:r>
            <a:endParaRPr lang="ru-RU" sz="1100" b="1" i="1" spc="30" dirty="0" smtClean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0,1 кг/га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Стадія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en-US" sz="1100" spc="30" dirty="0">
                <a:latin typeface="+mj-lt"/>
                <a:cs typeface="Segoe UI"/>
              </a:rPr>
              <a:t>BBCH 30-39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Мета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Профілактика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подальшого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розвитку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чорної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ніжки</a:t>
            </a:r>
            <a:r>
              <a:rPr lang="ru-RU" sz="1100" spc="30" dirty="0">
                <a:latin typeface="+mj-lt"/>
                <a:cs typeface="Segoe UI"/>
              </a:rPr>
              <a:t> в </a:t>
            </a:r>
            <a:r>
              <a:rPr lang="ru-RU" sz="1100" spc="30" dirty="0" err="1">
                <a:latin typeface="+mj-lt"/>
                <a:cs typeface="Segoe UI"/>
              </a:rPr>
              <a:t>кореневій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шийці</a:t>
            </a:r>
            <a:r>
              <a:rPr lang="ru-RU" sz="1100" spc="30" dirty="0">
                <a:latin typeface="+mj-lt"/>
                <a:cs typeface="Segoe UI"/>
              </a:rPr>
              <a:t> та </a:t>
            </a:r>
            <a:r>
              <a:rPr lang="ru-RU" sz="1100" spc="30" dirty="0" err="1">
                <a:latin typeface="+mj-lt"/>
                <a:cs typeface="Segoe UI"/>
              </a:rPr>
              <a:t>розростання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апотецій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en-US" sz="1100" spc="30" dirty="0" err="1">
                <a:latin typeface="+mj-lt"/>
                <a:cs typeface="Segoe UI"/>
              </a:rPr>
              <a:t>Sclerotinia</a:t>
            </a:r>
            <a:r>
              <a:rPr lang="en-US" sz="1100" spc="30" dirty="0">
                <a:latin typeface="+mj-lt"/>
                <a:cs typeface="Segoe UI"/>
              </a:rPr>
              <a:t> </a:t>
            </a:r>
            <a:r>
              <a:rPr lang="en-US" sz="1100" spc="30" dirty="0" err="1">
                <a:latin typeface="+mj-lt"/>
                <a:cs typeface="Segoe UI"/>
              </a:rPr>
              <a:t>sclerotiorum</a:t>
            </a:r>
            <a:r>
              <a:rPr lang="en-US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верхнього</a:t>
            </a:r>
            <a:r>
              <a:rPr lang="ru-RU" sz="1100" spc="30" dirty="0">
                <a:latin typeface="+mj-lt"/>
                <a:cs typeface="Segoe UI"/>
              </a:rPr>
              <a:t> шару </a:t>
            </a:r>
            <a:r>
              <a:rPr lang="ru-RU" sz="1100" spc="30" dirty="0" err="1">
                <a:latin typeface="+mj-lt"/>
                <a:cs typeface="Segoe UI"/>
              </a:rPr>
              <a:t>ґрунту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навколо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рослин</a:t>
            </a:r>
            <a:r>
              <a:rPr lang="ru-RU" sz="1100" spc="30" dirty="0">
                <a:latin typeface="+mj-lt"/>
                <a:cs typeface="Segoe UI"/>
              </a:rPr>
              <a:t>; </a:t>
            </a:r>
            <a:r>
              <a:rPr lang="ru-RU" sz="1100" spc="30" dirty="0" err="1">
                <a:latin typeface="+mj-lt"/>
                <a:cs typeface="Segoe UI"/>
              </a:rPr>
              <a:t>підтримка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регенерації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рослин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після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зими</a:t>
            </a:r>
            <a:r>
              <a:rPr lang="ru-RU" sz="1100" spc="30" dirty="0">
                <a:latin typeface="+mj-lt"/>
                <a:cs typeface="Segoe UI"/>
              </a:rPr>
              <a:t>; </a:t>
            </a:r>
            <a:r>
              <a:rPr lang="ru-RU" sz="1100" spc="30" dirty="0" err="1">
                <a:latin typeface="+mj-lt"/>
                <a:cs typeface="Segoe UI"/>
              </a:rPr>
              <a:t>викликає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стійкість</a:t>
            </a:r>
            <a:r>
              <a:rPr lang="ru-RU" sz="1100" spc="30" dirty="0">
                <a:latin typeface="+mj-lt"/>
                <a:cs typeface="Segoe UI"/>
              </a:rPr>
              <a:t> до </a:t>
            </a:r>
            <a:r>
              <a:rPr lang="ru-RU" sz="1100" spc="30" dirty="0" err="1">
                <a:latin typeface="+mj-lt"/>
                <a:cs typeface="Segoe UI"/>
              </a:rPr>
              <a:t>грибкових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захворювань</a:t>
            </a:r>
            <a:r>
              <a:rPr lang="ru-RU" sz="1100" spc="30" dirty="0">
                <a:latin typeface="+mj-lt"/>
                <a:cs typeface="Segoe UI"/>
              </a:rPr>
              <a:t>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i="1" spc="30" dirty="0" smtClean="0">
                <a:latin typeface="+mj-lt"/>
                <a:cs typeface="Segoe UI"/>
              </a:rPr>
              <a:t>3. </a:t>
            </a:r>
            <a:r>
              <a:rPr lang="ru-RU" sz="1100" b="1" i="1" spc="30" dirty="0" err="1" smtClean="0">
                <a:latin typeface="+mj-lt"/>
                <a:cs typeface="Segoe UI"/>
              </a:rPr>
              <a:t>Застосування</a:t>
            </a:r>
            <a:endParaRPr lang="ru-RU" sz="1100" b="1" i="1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0,1 кг/га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Стадія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en-US" sz="1100" spc="30" dirty="0">
                <a:latin typeface="+mj-lt"/>
                <a:cs typeface="Segoe UI"/>
              </a:rPr>
              <a:t>BBCH 49-65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Призначення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en-US" sz="1100" spc="30" dirty="0">
                <a:latin typeface="+mj-lt"/>
                <a:cs typeface="Segoe UI"/>
              </a:rPr>
              <a:t>Pythium </a:t>
            </a:r>
            <a:r>
              <a:rPr lang="en-US" sz="1100" spc="30" dirty="0" err="1">
                <a:latin typeface="+mj-lt"/>
                <a:cs typeface="Segoe UI"/>
              </a:rPr>
              <a:t>oligandrum</a:t>
            </a:r>
            <a:r>
              <a:rPr lang="en-US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здатний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паразитувати</a:t>
            </a:r>
            <a:r>
              <a:rPr lang="ru-RU" sz="1100" spc="30" dirty="0">
                <a:latin typeface="+mj-lt"/>
                <a:cs typeface="Segoe UI"/>
              </a:rPr>
              <a:t> на </a:t>
            </a:r>
            <a:r>
              <a:rPr lang="en-US" sz="1100" spc="30" dirty="0" err="1">
                <a:latin typeface="+mj-lt"/>
                <a:cs typeface="Segoe UI"/>
              </a:rPr>
              <a:t>Sclerotinia</a:t>
            </a:r>
            <a:r>
              <a:rPr lang="en-US" sz="1100" spc="30" dirty="0">
                <a:latin typeface="+mj-lt"/>
                <a:cs typeface="Segoe UI"/>
              </a:rPr>
              <a:t> </a:t>
            </a:r>
            <a:r>
              <a:rPr lang="en-US" sz="1100" spc="30" dirty="0" err="1">
                <a:latin typeface="+mj-lt"/>
                <a:cs typeface="Segoe UI"/>
              </a:rPr>
              <a:t>sclerotiorum</a:t>
            </a:r>
            <a:r>
              <a:rPr lang="en-US" sz="1100" spc="30" dirty="0">
                <a:latin typeface="+mj-lt"/>
                <a:cs typeface="Segoe UI"/>
              </a:rPr>
              <a:t> </a:t>
            </a:r>
            <a:r>
              <a:rPr lang="ru-RU" sz="1100" spc="30" dirty="0">
                <a:latin typeface="+mj-lt"/>
                <a:cs typeface="Segoe UI"/>
              </a:rPr>
              <a:t>на </a:t>
            </a:r>
            <a:r>
              <a:rPr lang="ru-RU" sz="1100" spc="30" dirty="0" err="1">
                <a:latin typeface="+mj-lt"/>
                <a:cs typeface="Segoe UI"/>
              </a:rPr>
              <a:t>цій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стадії</a:t>
            </a:r>
            <a:r>
              <a:rPr lang="ru-RU" sz="1100" spc="30" dirty="0">
                <a:latin typeface="+mj-lt"/>
                <a:cs typeface="Segoe UI"/>
              </a:rPr>
              <a:t> та </a:t>
            </a:r>
            <a:r>
              <a:rPr lang="ru-RU" sz="1100" spc="30" dirty="0" err="1">
                <a:latin typeface="+mj-lt"/>
                <a:cs typeface="Segoe UI"/>
              </a:rPr>
              <a:t>пригнічувати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сіру</a:t>
            </a:r>
            <a:r>
              <a:rPr lang="ru-RU" sz="1100" spc="30" dirty="0">
                <a:latin typeface="+mj-lt"/>
                <a:cs typeface="Segoe UI"/>
              </a:rPr>
              <a:t> гниль (</a:t>
            </a:r>
            <a:r>
              <a:rPr lang="en-US" sz="1100" spc="30" dirty="0">
                <a:latin typeface="+mj-lt"/>
                <a:cs typeface="Segoe UI"/>
              </a:rPr>
              <a:t>Botrytis </a:t>
            </a:r>
            <a:r>
              <a:rPr lang="en-US" sz="1100" spc="30" dirty="0" err="1">
                <a:latin typeface="+mj-lt"/>
                <a:cs typeface="Segoe UI"/>
              </a:rPr>
              <a:t>cinerea</a:t>
            </a:r>
            <a:r>
              <a:rPr lang="en-US" sz="1100" spc="30" dirty="0">
                <a:latin typeface="+mj-lt"/>
                <a:cs typeface="Segoe UI"/>
              </a:rPr>
              <a:t>).</a:t>
            </a:r>
            <a:endParaRPr sz="1100" dirty="0">
              <a:latin typeface="+mj-lt"/>
              <a:cs typeface="Segoe U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750" y="288925"/>
            <a:ext cx="6282018" cy="12682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28750" y="1127125"/>
            <a:ext cx="628201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ject 2"/>
          <p:cNvSpPr txBox="1"/>
          <p:nvPr/>
        </p:nvSpPr>
        <p:spPr>
          <a:xfrm>
            <a:off x="1583391" y="405837"/>
            <a:ext cx="6172200" cy="64120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uk-UA" sz="4000" b="1" i="1" spc="50" dirty="0">
                <a:latin typeface="+mj-lt"/>
                <a:cs typeface="Segoe UI"/>
              </a:rPr>
              <a:t>Олійні культури</a:t>
            </a:r>
            <a:endParaRPr sz="4000" b="1" i="1" dirty="0">
              <a:latin typeface="+mj-lt"/>
              <a:cs typeface="Segoe U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3950" y="1280152"/>
            <a:ext cx="343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err="1"/>
              <a:t>Ріпак</a:t>
            </a:r>
            <a:r>
              <a:rPr lang="ru-RU" sz="1200" b="1" i="1" dirty="0"/>
              <a:t>, редька, </a:t>
            </a:r>
            <a:r>
              <a:rPr lang="ru-RU" sz="1200" b="1" i="1" dirty="0" err="1"/>
              <a:t>гірчиця</a:t>
            </a:r>
            <a:r>
              <a:rPr lang="ru-RU" sz="1200" b="1" i="1" dirty="0"/>
              <a:t>, </a:t>
            </a:r>
            <a:r>
              <a:rPr lang="ru-RU" sz="1200" b="1" i="1" dirty="0" err="1"/>
              <a:t>соняшник</a:t>
            </a:r>
            <a:r>
              <a:rPr lang="ru-RU" sz="1200" b="1" i="1" dirty="0"/>
              <a:t>, мак</a:t>
            </a:r>
            <a:endParaRPr lang="en-US" sz="12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8" t="8945" r="24869"/>
          <a:stretch/>
        </p:blipFill>
        <p:spPr>
          <a:xfrm>
            <a:off x="-19050" y="0"/>
            <a:ext cx="1276350" cy="7756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61" y="371382"/>
            <a:ext cx="1362975" cy="486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16" y="6613525"/>
            <a:ext cx="2050651" cy="79252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315328"/>
            <a:ext cx="7692800" cy="3236446"/>
            <a:chOff x="0" y="315328"/>
            <a:chExt cx="7692800" cy="323644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/>
            <a:srcRect l="7985" t="13665" r="14576" b="41200"/>
            <a:stretch/>
          </p:blipFill>
          <p:spPr>
            <a:xfrm>
              <a:off x="0" y="315328"/>
              <a:ext cx="7692800" cy="3236446"/>
            </a:xfrm>
            <a:prstGeom prst="rect">
              <a:avLst/>
            </a:prstGeom>
          </p:spPr>
        </p:pic>
        <p:sp>
          <p:nvSpPr>
            <p:cNvPr id="26" name="Скругленный прямоугольник 25"/>
            <p:cNvSpPr/>
            <p:nvPr/>
          </p:nvSpPr>
          <p:spPr>
            <a:xfrm>
              <a:off x="751122" y="354737"/>
              <a:ext cx="1045296" cy="5334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1359" y="351402"/>
              <a:ext cx="1152513" cy="62146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28104" y="488027"/>
              <a:ext cx="12902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b="1" dirty="0" smtClean="0"/>
                <a:t>Обприскування</a:t>
              </a:r>
              <a:endParaRPr lang="en-US" sz="11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34666" y="376339"/>
              <a:ext cx="1152513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b="1" dirty="0" smtClean="0"/>
                <a:t>Обприскування </a:t>
              </a:r>
              <a:r>
                <a:rPr lang="uk-UA" sz="900" b="1" dirty="0"/>
                <a:t>(озимі олійні культури)</a:t>
              </a:r>
              <a:endParaRPr lang="en-US" sz="900" b="1" dirty="0"/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3941980" y="361977"/>
              <a:ext cx="1026696" cy="5334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10209" y="497872"/>
              <a:ext cx="12902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b="1" dirty="0" smtClean="0"/>
                <a:t>Обприскування</a:t>
              </a:r>
              <a:endParaRPr lang="en-US" sz="1100" b="1" dirty="0"/>
            </a:p>
          </p:txBody>
        </p: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550897"/>
              </p:ext>
            </p:extLst>
          </p:nvPr>
        </p:nvGraphicFramePr>
        <p:xfrm>
          <a:off x="140325" y="3687118"/>
          <a:ext cx="7412150" cy="25654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163750">
                  <a:extLst>
                    <a:ext uri="{9D8B030D-6E8A-4147-A177-3AD203B41FA5}">
                      <a16:colId xmlns:a16="http://schemas.microsoft.com/office/drawing/2014/main" val="3737022164"/>
                    </a:ext>
                  </a:extLst>
                </a:gridCol>
                <a:gridCol w="2484578">
                  <a:extLst>
                    <a:ext uri="{9D8B030D-6E8A-4147-A177-3AD203B41FA5}">
                      <a16:colId xmlns:a16="http://schemas.microsoft.com/office/drawing/2014/main" val="377375300"/>
                    </a:ext>
                  </a:extLst>
                </a:gridCol>
                <a:gridCol w="1452142">
                  <a:extLst>
                    <a:ext uri="{9D8B030D-6E8A-4147-A177-3AD203B41FA5}">
                      <a16:colId xmlns:a16="http://schemas.microsoft.com/office/drawing/2014/main" val="3375242611"/>
                    </a:ext>
                  </a:extLst>
                </a:gridCol>
                <a:gridCol w="2311680">
                  <a:extLst>
                    <a:ext uri="{9D8B030D-6E8A-4147-A177-3AD203B41FA5}">
                      <a16:colId xmlns:a16="http://schemas.microsoft.com/office/drawing/2014/main" val="1645208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Культура 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Захворювання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Доза внесення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Примітки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416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Ріпак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Чорна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ніжка</a:t>
                      </a:r>
                      <a:endParaRPr lang="ru-RU" sz="1200" dirty="0" smtClean="0"/>
                    </a:p>
                    <a:p>
                      <a:r>
                        <a:rPr lang="ru-RU" sz="1200" dirty="0" err="1" smtClean="0"/>
                        <a:t>Стеблова</a:t>
                      </a:r>
                      <a:r>
                        <a:rPr lang="ru-RU" sz="1200" dirty="0" smtClean="0"/>
                        <a:t> гниль </a:t>
                      </a:r>
                      <a:r>
                        <a:rPr lang="ru-RU" sz="1200" dirty="0" err="1" smtClean="0"/>
                        <a:t>білої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склеротинії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0,1 кг</a:t>
                      </a:r>
                      <a:r>
                        <a:rPr lang="en-US" sz="1200" dirty="0" smtClean="0"/>
                        <a:t>/</a:t>
                      </a:r>
                      <a:r>
                        <a:rPr lang="uk-UA" sz="1200" dirty="0" smtClean="0"/>
                        <a:t>га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Макс. 3 </a:t>
                      </a:r>
                      <a:r>
                        <a:rPr lang="ru-RU" sz="1200" dirty="0" err="1" smtClean="0"/>
                        <a:t>розпилення</a:t>
                      </a:r>
                      <a:endParaRPr lang="ru-RU" sz="1200" dirty="0" smtClean="0"/>
                    </a:p>
                    <a:p>
                      <a:r>
                        <a:rPr lang="ru-RU" sz="1200" dirty="0" err="1" smtClean="0"/>
                        <a:t>дозування</a:t>
                      </a:r>
                      <a:r>
                        <a:rPr lang="ru-RU" sz="1200" dirty="0" smtClean="0"/>
                        <a:t> води: 300 - 400 л/га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12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Гірчиця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Стеблова гниль білої склеротинії</a:t>
                      </a:r>
                    </a:p>
                    <a:p>
                      <a:r>
                        <a:rPr lang="uk-UA" sz="1200" dirty="0" err="1" smtClean="0"/>
                        <a:t>Альтернаріоз</a:t>
                      </a:r>
                      <a:endParaRPr lang="uk-UA" sz="1200" dirty="0" smtClean="0"/>
                    </a:p>
                    <a:p>
                      <a:r>
                        <a:rPr lang="uk-UA" sz="1200" dirty="0" smtClean="0"/>
                        <a:t>Сіра цвіль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/>
                        <a:t>0,1 кг</a:t>
                      </a:r>
                      <a:r>
                        <a:rPr lang="en-US" sz="1200" dirty="0" smtClean="0"/>
                        <a:t>/</a:t>
                      </a:r>
                      <a:r>
                        <a:rPr lang="uk-UA" sz="1200" dirty="0" smtClean="0"/>
                        <a:t>га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Дозування</a:t>
                      </a:r>
                      <a:r>
                        <a:rPr lang="ru-RU" sz="1200" dirty="0" smtClean="0"/>
                        <a:t> води: 200 -600 л/га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86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Соняшник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Біла склеротинія </a:t>
                      </a:r>
                      <a:r>
                        <a:rPr lang="en-US" sz="1200" dirty="0" smtClean="0"/>
                        <a:t>Stem Rot</a:t>
                      </a:r>
                    </a:p>
                    <a:p>
                      <a:r>
                        <a:rPr lang="uk-UA" sz="1200" dirty="0" smtClean="0"/>
                        <a:t>Сіра цвіль</a:t>
                      </a:r>
                    </a:p>
                    <a:p>
                      <a:r>
                        <a:rPr lang="uk-UA" sz="1200" dirty="0" err="1" smtClean="0"/>
                        <a:t>Альтернаріоз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/>
                        <a:t>0,1 кг</a:t>
                      </a:r>
                      <a:r>
                        <a:rPr lang="en-US" sz="1200" dirty="0" smtClean="0"/>
                        <a:t>/</a:t>
                      </a:r>
                      <a:r>
                        <a:rPr lang="uk-UA" sz="1200" dirty="0" smtClean="0"/>
                        <a:t>га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Макс. 2 </a:t>
                      </a:r>
                      <a:r>
                        <a:rPr lang="ru-RU" sz="1200" dirty="0" err="1" smtClean="0"/>
                        <a:t>розпилення</a:t>
                      </a:r>
                      <a:endParaRPr lang="ru-RU" sz="1200" dirty="0" smtClean="0"/>
                    </a:p>
                    <a:p>
                      <a:r>
                        <a:rPr lang="ru-RU" sz="1200" dirty="0" err="1" smtClean="0"/>
                        <a:t>дозування</a:t>
                      </a:r>
                      <a:r>
                        <a:rPr lang="ru-RU" sz="1200" dirty="0" smtClean="0"/>
                        <a:t> води: 300 - 400 л/га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142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Мак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err="1" smtClean="0"/>
                        <a:t>Пероноспороз</a:t>
                      </a:r>
                      <a:endParaRPr lang="uk-UA" sz="1200" dirty="0" smtClean="0"/>
                    </a:p>
                    <a:p>
                      <a:r>
                        <a:rPr lang="uk-UA" sz="1200" dirty="0" err="1" smtClean="0"/>
                        <a:t>Гельмінтоспоріоз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/>
                        <a:t>0,1 кг</a:t>
                      </a:r>
                      <a:r>
                        <a:rPr lang="en-US" sz="1200" dirty="0" smtClean="0"/>
                        <a:t>/</a:t>
                      </a:r>
                      <a:r>
                        <a:rPr lang="uk-UA" sz="1200" dirty="0" smtClean="0"/>
                        <a:t>га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2-3 </a:t>
                      </a:r>
                      <a:r>
                        <a:rPr lang="ru-RU" sz="1200" dirty="0" err="1" smtClean="0"/>
                        <a:t>розпилення</a:t>
                      </a:r>
                      <a:endParaRPr lang="ru-RU" sz="1200" dirty="0" smtClean="0"/>
                    </a:p>
                    <a:p>
                      <a:r>
                        <a:rPr lang="ru-RU" sz="1200" dirty="0" err="1" smtClean="0"/>
                        <a:t>дозування</a:t>
                      </a:r>
                      <a:r>
                        <a:rPr lang="ru-RU" sz="1200" dirty="0" smtClean="0"/>
                        <a:t> води: 300 - 400 л/га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84210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697" y="6686441"/>
            <a:ext cx="2014898" cy="719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750" y="1706031"/>
            <a:ext cx="6282018" cy="10212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3"/>
          <p:cNvSpPr txBox="1"/>
          <p:nvPr/>
        </p:nvSpPr>
        <p:spPr>
          <a:xfrm>
            <a:off x="1504950" y="1698640"/>
            <a:ext cx="5560359" cy="9553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50000"/>
              </a:lnSpc>
              <a:tabLst>
                <a:tab pos="234315" algn="l"/>
                <a:tab pos="235585" algn="l"/>
              </a:tabLst>
            </a:pPr>
            <a:r>
              <a:rPr lang="ru-RU" sz="1100" spc="5" dirty="0" smtClean="0">
                <a:cs typeface="Segoe UI"/>
              </a:rPr>
              <a:t>       </a:t>
            </a:r>
            <a:r>
              <a:rPr lang="ru-RU" sz="1100" b="1" spc="5" dirty="0" smtClean="0">
                <a:cs typeface="Segoe UI"/>
              </a:rPr>
              <a:t>Захворювання:</a:t>
            </a:r>
            <a:endParaRPr lang="ru-RU" sz="1100" b="1" spc="5" dirty="0">
              <a:cs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ru-RU" sz="1100" spc="5" dirty="0">
                <a:cs typeface="Segoe UI"/>
              </a:rPr>
              <a:t>Глазок </a:t>
            </a:r>
            <a:r>
              <a:rPr lang="ru-RU" sz="1100" spc="5" dirty="0" err="1">
                <a:cs typeface="Segoe UI"/>
              </a:rPr>
              <a:t>злаків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 err="1">
                <a:cs typeface="Segoe UI"/>
              </a:rPr>
              <a:t>Tapesia</a:t>
            </a:r>
            <a:r>
              <a:rPr lang="en-US" sz="1100" spc="5" dirty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yallundae</a:t>
            </a:r>
            <a:r>
              <a:rPr lang="en-US" sz="1100" spc="5" dirty="0">
                <a:cs typeface="Segoe UI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ru-RU" sz="1100" spc="5" dirty="0" err="1">
                <a:cs typeface="Segoe UI"/>
              </a:rPr>
              <a:t>Всебічна</a:t>
            </a:r>
            <a:r>
              <a:rPr lang="ru-RU" sz="1100" spc="5" dirty="0">
                <a:cs typeface="Segoe UI"/>
              </a:rPr>
              <a:t> хвороба (</a:t>
            </a:r>
            <a:r>
              <a:rPr lang="en-US" sz="1100" spc="5" dirty="0" err="1">
                <a:cs typeface="Segoe UI"/>
              </a:rPr>
              <a:t>Gaeumannomyces</a:t>
            </a:r>
            <a:r>
              <a:rPr lang="en-US" sz="1100" spc="5" dirty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graminis</a:t>
            </a:r>
            <a:r>
              <a:rPr lang="en-US" sz="1100" spc="5" dirty="0">
                <a:cs typeface="Segoe UI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ru-RU" sz="1100" spc="5" dirty="0" err="1">
                <a:cs typeface="Segoe UI"/>
              </a:rPr>
              <a:t>Фузаріози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 err="1">
                <a:cs typeface="Segoe UI"/>
              </a:rPr>
              <a:t>Fusarium</a:t>
            </a:r>
            <a:r>
              <a:rPr lang="en-US" sz="1100" spc="5" dirty="0">
                <a:cs typeface="Segoe UI"/>
              </a:rPr>
              <a:t> spp.) </a:t>
            </a:r>
            <a:r>
              <a:rPr lang="ru-RU" sz="1100" spc="5" dirty="0" err="1">
                <a:cs typeface="Segoe UI"/>
              </a:rPr>
              <a:t>Іржі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 err="1">
                <a:cs typeface="Segoe UI"/>
              </a:rPr>
              <a:t>Puccinia</a:t>
            </a:r>
            <a:r>
              <a:rPr lang="en-US" sz="1100" spc="5" dirty="0">
                <a:cs typeface="Segoe UI"/>
              </a:rPr>
              <a:t> spp.)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ru-RU" sz="1100" spc="5" dirty="0" err="1">
                <a:cs typeface="Segoe UI"/>
              </a:rPr>
              <a:t>Хвороби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плямистості</a:t>
            </a:r>
            <a:r>
              <a:rPr lang="ru-RU" sz="1100" spc="5" dirty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листя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 err="1">
                <a:cs typeface="Segoe UI"/>
              </a:rPr>
              <a:t>Septoria</a:t>
            </a:r>
            <a:r>
              <a:rPr lang="en-US" sz="1100" spc="5" dirty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tritici</a:t>
            </a:r>
            <a:r>
              <a:rPr lang="en-US" sz="1100" spc="5" dirty="0">
                <a:cs typeface="Segoe UI"/>
              </a:rPr>
              <a:t>, </a:t>
            </a:r>
            <a:r>
              <a:rPr lang="en-US" sz="1100" spc="5" dirty="0" err="1">
                <a:cs typeface="Segoe UI"/>
              </a:rPr>
              <a:t>Pyrenophora</a:t>
            </a:r>
            <a:r>
              <a:rPr lang="en-US" sz="1100" spc="5" dirty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teres</a:t>
            </a:r>
            <a:r>
              <a:rPr lang="en-US" sz="1100" spc="5" dirty="0">
                <a:cs typeface="Segoe UI"/>
              </a:rPr>
              <a:t>)</a:t>
            </a:r>
            <a:endParaRPr sz="1100" dirty="0">
              <a:cs typeface="Segoe UI"/>
            </a:endParaRPr>
          </a:p>
        </p:txBody>
      </p:sp>
      <p:sp>
        <p:nvSpPr>
          <p:cNvPr id="5" name="object 6"/>
          <p:cNvSpPr txBox="1"/>
          <p:nvPr/>
        </p:nvSpPr>
        <p:spPr>
          <a:xfrm>
            <a:off x="1423144" y="4479925"/>
            <a:ext cx="6209292" cy="289822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Застосування </a:t>
            </a:r>
            <a:r>
              <a:rPr lang="ru-RU" sz="1100" b="1" spc="30" dirty="0" err="1">
                <a:latin typeface="+mj-lt"/>
                <a:cs typeface="Segoe UI"/>
              </a:rPr>
              <a:t>під</a:t>
            </a:r>
            <a:r>
              <a:rPr lang="ru-RU" sz="1100" b="1" spc="30" dirty="0">
                <a:latin typeface="+mj-lt"/>
                <a:cs typeface="Segoe UI"/>
              </a:rPr>
              <a:t> час </a:t>
            </a:r>
            <a:r>
              <a:rPr lang="ru-RU" sz="1100" b="1" spc="30" dirty="0" err="1">
                <a:latin typeface="+mj-lt"/>
                <a:cs typeface="Segoe UI"/>
              </a:rPr>
              <a:t>вегетації</a:t>
            </a:r>
            <a:r>
              <a:rPr lang="ru-RU" sz="1100" b="1" spc="30" dirty="0">
                <a:latin typeface="+mj-lt"/>
                <a:cs typeface="Segoe UI"/>
              </a:rPr>
              <a:t>: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i="1" spc="30" dirty="0">
                <a:latin typeface="+mj-lt"/>
                <a:cs typeface="Segoe UI"/>
              </a:rPr>
              <a:t>1. Застосування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0,1 кг/га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Стадія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en-US" sz="1100" spc="30" dirty="0">
                <a:latin typeface="+mj-lt"/>
                <a:cs typeface="Segoe UI"/>
              </a:rPr>
              <a:t>BBCH 12-23 (2 </a:t>
            </a:r>
            <a:r>
              <a:rPr lang="ru-RU" sz="1100" spc="30" dirty="0">
                <a:latin typeface="+mj-lt"/>
                <a:cs typeface="Segoe UI"/>
              </a:rPr>
              <a:t>листки - 3 </a:t>
            </a:r>
            <a:r>
              <a:rPr lang="ru-RU" sz="1100" spc="30" dirty="0" err="1">
                <a:latin typeface="+mj-lt"/>
                <a:cs typeface="Segoe UI"/>
              </a:rPr>
              <a:t>кущі</a:t>
            </a:r>
            <a:r>
              <a:rPr lang="ru-RU" sz="1100" spc="30" dirty="0">
                <a:latin typeface="+mj-lt"/>
                <a:cs typeface="Segoe UI"/>
              </a:rPr>
              <a:t>)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Призначення</a:t>
            </a:r>
            <a:r>
              <a:rPr lang="ru-RU" sz="1100" spc="30" dirty="0">
                <a:latin typeface="+mj-lt"/>
                <a:cs typeface="Segoe UI"/>
              </a:rPr>
              <a:t>: для </a:t>
            </a:r>
            <a:r>
              <a:rPr lang="ru-RU" sz="1100" spc="30" dirty="0" err="1">
                <a:latin typeface="+mj-lt"/>
                <a:cs typeface="Segoe UI"/>
              </a:rPr>
              <a:t>придушення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збудників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ґрунтових</a:t>
            </a:r>
            <a:r>
              <a:rPr lang="ru-RU" sz="1100" spc="30" dirty="0">
                <a:latin typeface="+mj-lt"/>
                <a:cs typeface="Segoe UI"/>
              </a:rPr>
              <a:t> хвороб, </a:t>
            </a:r>
            <a:r>
              <a:rPr lang="ru-RU" sz="1100" spc="30" dirty="0" err="1">
                <a:latin typeface="+mj-lt"/>
                <a:cs typeface="Segoe UI"/>
              </a:rPr>
              <a:t>що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живуть</a:t>
            </a:r>
            <a:r>
              <a:rPr lang="ru-RU" sz="1100" spc="30" dirty="0">
                <a:latin typeface="+mj-lt"/>
                <a:cs typeface="Segoe UI"/>
              </a:rPr>
              <a:t> на </a:t>
            </a:r>
            <a:r>
              <a:rPr lang="ru-RU" sz="1100" spc="30" dirty="0" err="1">
                <a:latin typeface="+mj-lt"/>
                <a:cs typeface="Segoe UI"/>
              </a:rPr>
              <a:t>рослинних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рештках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en-US" sz="1100" spc="30" dirty="0" err="1">
                <a:latin typeface="+mj-lt"/>
                <a:cs typeface="Segoe UI"/>
              </a:rPr>
              <a:t>Fusarium</a:t>
            </a:r>
            <a:r>
              <a:rPr lang="en-US" sz="1100" spc="30" dirty="0">
                <a:latin typeface="+mj-lt"/>
                <a:cs typeface="Segoe UI"/>
              </a:rPr>
              <a:t> spp., </a:t>
            </a:r>
            <a:r>
              <a:rPr lang="en-US" sz="1100" spc="30" dirty="0" err="1" smtClean="0">
                <a:latin typeface="+mj-lt"/>
                <a:cs typeface="Segoe UI"/>
              </a:rPr>
              <a:t>Gaeumannomyces</a:t>
            </a:r>
            <a:r>
              <a:rPr lang="uk-UA" sz="1100" spc="30" dirty="0" smtClean="0">
                <a:latin typeface="+mj-lt"/>
                <a:cs typeface="Segoe UI"/>
              </a:rPr>
              <a:t> </a:t>
            </a:r>
            <a:r>
              <a:rPr lang="en-US" sz="1100" spc="30" dirty="0" err="1" smtClean="0">
                <a:latin typeface="+mj-lt"/>
                <a:cs typeface="Segoe UI"/>
              </a:rPr>
              <a:t>graminis</a:t>
            </a:r>
            <a:r>
              <a:rPr lang="en-US" sz="1100" spc="30" dirty="0">
                <a:latin typeface="+mj-lt"/>
                <a:cs typeface="Segoe UI"/>
              </a:rPr>
              <a:t>, </a:t>
            </a:r>
            <a:r>
              <a:rPr lang="en-US" sz="1100" spc="30" dirty="0" err="1">
                <a:latin typeface="+mj-lt"/>
                <a:cs typeface="Segoe UI"/>
              </a:rPr>
              <a:t>Tapesia</a:t>
            </a:r>
            <a:r>
              <a:rPr lang="en-US" sz="1100" spc="30" dirty="0">
                <a:latin typeface="+mj-lt"/>
                <a:cs typeface="Segoe UI"/>
              </a:rPr>
              <a:t> </a:t>
            </a:r>
            <a:r>
              <a:rPr lang="en-US" sz="1100" spc="30" dirty="0" err="1">
                <a:latin typeface="+mj-lt"/>
                <a:cs typeface="Segoe UI"/>
              </a:rPr>
              <a:t>yallundae</a:t>
            </a:r>
            <a:r>
              <a:rPr lang="en-US" sz="1100" spc="30" dirty="0">
                <a:latin typeface="+mj-lt"/>
                <a:cs typeface="Segoe UI"/>
              </a:rPr>
              <a:t> </a:t>
            </a:r>
            <a:r>
              <a:rPr lang="ru-RU" sz="1100" spc="30" dirty="0">
                <a:latin typeface="+mj-lt"/>
                <a:cs typeface="Segoe UI"/>
              </a:rPr>
              <a:t>та </a:t>
            </a:r>
            <a:r>
              <a:rPr lang="ru-RU" sz="1100" spc="30" dirty="0" err="1">
                <a:latin typeface="+mj-lt"/>
                <a:cs typeface="Segoe UI"/>
              </a:rPr>
              <a:t>викликають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стійкість</a:t>
            </a:r>
            <a:r>
              <a:rPr lang="ru-RU" sz="1100" spc="30" dirty="0">
                <a:latin typeface="+mj-lt"/>
                <a:cs typeface="Segoe UI"/>
              </a:rPr>
              <a:t> до </a:t>
            </a:r>
            <a:r>
              <a:rPr lang="ru-RU" sz="1100" spc="30" dirty="0" err="1" smtClean="0">
                <a:latin typeface="+mj-lt"/>
                <a:cs typeface="Segoe UI"/>
              </a:rPr>
              <a:t>інших</a:t>
            </a:r>
            <a:r>
              <a:rPr lang="ru-RU" sz="1100" spc="30" dirty="0" smtClean="0">
                <a:latin typeface="+mj-lt"/>
                <a:cs typeface="Segoe UI"/>
              </a:rPr>
              <a:t> хвороб</a:t>
            </a:r>
            <a:r>
              <a:rPr lang="ru-RU" sz="1100" spc="30" dirty="0">
                <a:latin typeface="+mj-lt"/>
                <a:cs typeface="Segoe UI"/>
              </a:rPr>
              <a:t>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i="1" spc="30" dirty="0">
                <a:latin typeface="+mj-lt"/>
                <a:cs typeface="Segoe UI"/>
              </a:rPr>
              <a:t>2. Застосування (</a:t>
            </a:r>
            <a:r>
              <a:rPr lang="ru-RU" sz="1100" b="1" i="1" spc="30" dirty="0" err="1">
                <a:latin typeface="+mj-lt"/>
                <a:cs typeface="Segoe UI"/>
              </a:rPr>
              <a:t>озима</a:t>
            </a:r>
            <a:r>
              <a:rPr lang="ru-RU" sz="1100" b="1" i="1" spc="30" dirty="0">
                <a:latin typeface="+mj-lt"/>
                <a:cs typeface="Segoe UI"/>
              </a:rPr>
              <a:t> </a:t>
            </a:r>
            <a:r>
              <a:rPr lang="ru-RU" sz="1100" b="1" i="1" spc="30" dirty="0" err="1">
                <a:latin typeface="+mj-lt"/>
                <a:cs typeface="Segoe UI"/>
              </a:rPr>
              <a:t>пшениця</a:t>
            </a:r>
            <a:r>
              <a:rPr lang="ru-RU" sz="1100" b="1" i="1" spc="30" dirty="0">
                <a:latin typeface="+mj-lt"/>
                <a:cs typeface="Segoe UI"/>
              </a:rPr>
              <a:t>)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0,1 кг/га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Стадія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en-US" sz="1100" spc="30" dirty="0">
                <a:latin typeface="+mj-lt"/>
                <a:cs typeface="Segoe UI"/>
              </a:rPr>
              <a:t>BBCH 29-32 (</a:t>
            </a:r>
            <a:r>
              <a:rPr lang="ru-RU" sz="1100" spc="30" dirty="0" err="1">
                <a:latin typeface="+mj-lt"/>
                <a:cs typeface="Segoe UI"/>
              </a:rPr>
              <a:t>від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кінця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кущення</a:t>
            </a:r>
            <a:r>
              <a:rPr lang="ru-RU" sz="1100" spc="30" dirty="0">
                <a:latin typeface="+mj-lt"/>
                <a:cs typeface="Segoe UI"/>
              </a:rPr>
              <a:t> до початку </a:t>
            </a:r>
            <a:r>
              <a:rPr lang="ru-RU" sz="1100" spc="30" dirty="0" err="1">
                <a:latin typeface="+mj-lt"/>
                <a:cs typeface="Segoe UI"/>
              </a:rPr>
              <a:t>витягування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стебла</a:t>
            </a:r>
            <a:r>
              <a:rPr lang="ru-RU" sz="1100" spc="30" dirty="0">
                <a:latin typeface="+mj-lt"/>
                <a:cs typeface="Segoe UI"/>
              </a:rPr>
              <a:t>)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latin typeface="+mj-lt"/>
                <a:cs typeface="Segoe UI"/>
              </a:rPr>
              <a:t>Призначення</a:t>
            </a:r>
            <a:r>
              <a:rPr lang="ru-RU" sz="1100" spc="30" dirty="0" smtClean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придушення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en-US" sz="1100" spc="30" dirty="0" err="1">
                <a:latin typeface="+mj-lt"/>
                <a:cs typeface="Segoe UI"/>
              </a:rPr>
              <a:t>Fusarium</a:t>
            </a:r>
            <a:r>
              <a:rPr lang="en-US" sz="1100" spc="30" dirty="0">
                <a:latin typeface="+mj-lt"/>
                <a:cs typeface="Segoe UI"/>
              </a:rPr>
              <a:t> spp. </a:t>
            </a:r>
            <a:r>
              <a:rPr lang="ru-RU" sz="1100" spc="30" dirty="0">
                <a:latin typeface="+mj-lt"/>
                <a:cs typeface="Segoe UI"/>
              </a:rPr>
              <a:t>та </a:t>
            </a:r>
            <a:r>
              <a:rPr lang="ru-RU" sz="1100" spc="30" dirty="0" err="1">
                <a:latin typeface="+mj-lt"/>
                <a:cs typeface="Segoe UI"/>
              </a:rPr>
              <a:t>індукувати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стійкість</a:t>
            </a:r>
            <a:r>
              <a:rPr lang="ru-RU" sz="1100" spc="30" dirty="0">
                <a:latin typeface="+mj-lt"/>
                <a:cs typeface="Segoe UI"/>
              </a:rPr>
              <a:t> до </a:t>
            </a:r>
            <a:r>
              <a:rPr lang="en-US" sz="1100" spc="30" dirty="0" err="1">
                <a:latin typeface="+mj-lt"/>
                <a:cs typeface="Segoe UI"/>
              </a:rPr>
              <a:t>Puccinia</a:t>
            </a:r>
            <a:r>
              <a:rPr lang="en-US" sz="1100" spc="30" dirty="0">
                <a:latin typeface="+mj-lt"/>
                <a:cs typeface="Segoe UI"/>
              </a:rPr>
              <a:t> spp.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en-US" sz="1100" b="1" i="1" spc="30" dirty="0">
                <a:latin typeface="+mj-lt"/>
                <a:cs typeface="Segoe UI"/>
              </a:rPr>
              <a:t>3. </a:t>
            </a:r>
            <a:r>
              <a:rPr lang="ru-RU" sz="1100" b="1" i="1" spc="30" dirty="0">
                <a:latin typeface="+mj-lt"/>
                <a:cs typeface="Segoe UI"/>
              </a:rPr>
              <a:t>Застосування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0,1 кг/га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Стадія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en-US" sz="1100" spc="30" dirty="0">
                <a:latin typeface="+mj-lt"/>
                <a:cs typeface="Segoe UI"/>
              </a:rPr>
              <a:t>BBCH 55-65 (</a:t>
            </a:r>
            <a:r>
              <a:rPr lang="ru-RU" sz="1100" spc="30" dirty="0">
                <a:latin typeface="+mj-lt"/>
                <a:cs typeface="Segoe UI"/>
              </a:rPr>
              <a:t>початок </a:t>
            </a:r>
            <a:r>
              <a:rPr lang="ru-RU" sz="1100" spc="30" dirty="0" err="1">
                <a:latin typeface="+mj-lt"/>
                <a:cs typeface="Segoe UI"/>
              </a:rPr>
              <a:t>цвітіння</a:t>
            </a:r>
            <a:r>
              <a:rPr lang="ru-RU" sz="1100" spc="30" dirty="0">
                <a:latin typeface="+mj-lt"/>
                <a:cs typeface="Segoe UI"/>
              </a:rPr>
              <a:t>)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 smtClean="0">
                <a:latin typeface="+mj-lt"/>
                <a:cs typeface="Segoe UI"/>
              </a:rPr>
              <a:t>Призначення</a:t>
            </a:r>
            <a:r>
              <a:rPr lang="ru-RU" sz="1100" spc="30" dirty="0" smtClean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придушення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en-US" sz="1100" spc="30" dirty="0" err="1">
                <a:latin typeface="+mj-lt"/>
                <a:cs typeface="Segoe UI"/>
              </a:rPr>
              <a:t>Fusarium</a:t>
            </a:r>
            <a:r>
              <a:rPr lang="en-US" sz="1100" spc="30" dirty="0">
                <a:latin typeface="+mj-lt"/>
                <a:cs typeface="Segoe UI"/>
              </a:rPr>
              <a:t> spp. </a:t>
            </a:r>
            <a:r>
              <a:rPr lang="ru-RU" sz="1100" spc="30" dirty="0">
                <a:latin typeface="+mj-lt"/>
                <a:cs typeface="Segoe UI"/>
              </a:rPr>
              <a:t>у </a:t>
            </a:r>
            <a:r>
              <a:rPr lang="ru-RU" sz="1100" spc="30" dirty="0" err="1">
                <a:latin typeface="+mj-lt"/>
                <a:cs typeface="Segoe UI"/>
              </a:rPr>
              <a:t>вухах</a:t>
            </a:r>
            <a:r>
              <a:rPr lang="ru-RU" sz="1100" spc="30" dirty="0">
                <a:latin typeface="+mj-lt"/>
                <a:cs typeface="Segoe UI"/>
              </a:rPr>
              <a:t>.</a:t>
            </a:r>
            <a:endParaRPr sz="1100" dirty="0">
              <a:latin typeface="+mj-lt"/>
              <a:cs typeface="Segoe U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750" y="288925"/>
            <a:ext cx="6282018" cy="12682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428750" y="1127125"/>
            <a:ext cx="628201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2"/>
          <p:cNvSpPr txBox="1"/>
          <p:nvPr/>
        </p:nvSpPr>
        <p:spPr>
          <a:xfrm>
            <a:off x="1583391" y="405837"/>
            <a:ext cx="6172200" cy="64120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uk-UA" sz="4000" b="1" i="1" spc="50" dirty="0" smtClean="0">
                <a:latin typeface="+mj-lt"/>
                <a:cs typeface="Segoe UI"/>
              </a:rPr>
              <a:t>Злакові</a:t>
            </a:r>
            <a:endParaRPr sz="4000" b="1" i="1" dirty="0">
              <a:latin typeface="+mj-lt"/>
              <a:cs typeface="Segoe U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9490" y="1260260"/>
            <a:ext cx="343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/>
              <a:t>Пшениця, </a:t>
            </a:r>
            <a:r>
              <a:rPr lang="ru-RU" sz="1200" b="1" i="1" dirty="0" err="1" smtClean="0"/>
              <a:t>ячмінь</a:t>
            </a:r>
            <a:r>
              <a:rPr lang="ru-RU" sz="1200" b="1" i="1" dirty="0"/>
              <a:t>, </a:t>
            </a:r>
            <a:r>
              <a:rPr lang="ru-RU" sz="1200" b="1" i="1" dirty="0" smtClean="0"/>
              <a:t>тритикале</a:t>
            </a:r>
            <a:r>
              <a:rPr lang="ru-RU" sz="1200" b="1" i="1" dirty="0"/>
              <a:t>, </a:t>
            </a:r>
            <a:r>
              <a:rPr lang="ru-RU" sz="1200" b="1" i="1" dirty="0" smtClean="0"/>
              <a:t>овес</a:t>
            </a:r>
            <a:r>
              <a:rPr lang="ru-RU" sz="1200" b="1" i="1" dirty="0"/>
              <a:t>, </a:t>
            </a:r>
            <a:r>
              <a:rPr lang="ru-RU" sz="1200" b="1" i="1" dirty="0" smtClean="0"/>
              <a:t>жито</a:t>
            </a:r>
            <a:endParaRPr lang="en-US" sz="12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61" y="371382"/>
            <a:ext cx="1362975" cy="4863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2" t="3781"/>
          <a:stretch/>
        </p:blipFill>
        <p:spPr>
          <a:xfrm>
            <a:off x="-19050" y="-15875"/>
            <a:ext cx="1287939" cy="775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94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39" y="6080125"/>
            <a:ext cx="2050651" cy="79252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0" y="106429"/>
            <a:ext cx="7588172" cy="3565526"/>
            <a:chOff x="0" y="106429"/>
            <a:chExt cx="7588172" cy="356552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/>
            <a:srcRect l="4746" t="15009" r="13568" b="31775"/>
            <a:stretch/>
          </p:blipFill>
          <p:spPr>
            <a:xfrm>
              <a:off x="0" y="106429"/>
              <a:ext cx="7588172" cy="3565526"/>
            </a:xfrm>
            <a:prstGeom prst="rect">
              <a:avLst/>
            </a:prstGeom>
          </p:spPr>
        </p:pic>
        <p:sp>
          <p:nvSpPr>
            <p:cNvPr id="3" name="Скругленный прямоугольник 2"/>
            <p:cNvSpPr/>
            <p:nvPr/>
          </p:nvSpPr>
          <p:spPr>
            <a:xfrm>
              <a:off x="997553" y="177978"/>
              <a:ext cx="914400" cy="5334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8754" y="177978"/>
              <a:ext cx="1029826" cy="52669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18772" y="313873"/>
              <a:ext cx="12902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050" b="1" dirty="0" smtClean="0"/>
                <a:t>Обприскування</a:t>
              </a:r>
              <a:endParaRPr lang="en-US" sz="105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67410" y="235080"/>
              <a:ext cx="1152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b="1" dirty="0" smtClean="0"/>
                <a:t>Обприскування </a:t>
              </a:r>
              <a:r>
                <a:rPr lang="uk-UA" sz="900" b="1" dirty="0"/>
                <a:t>(озимі </a:t>
              </a:r>
              <a:r>
                <a:rPr lang="uk-UA" sz="900" b="1" dirty="0" smtClean="0"/>
                <a:t>крупи)</a:t>
              </a:r>
              <a:endParaRPr lang="en-US" sz="900" b="1" dirty="0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5772150" y="212724"/>
              <a:ext cx="914400" cy="457201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84231" y="321498"/>
              <a:ext cx="12902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050" b="1" dirty="0" smtClean="0"/>
                <a:t>Обприскування</a:t>
              </a:r>
              <a:endParaRPr lang="en-US" sz="1050" b="1" dirty="0"/>
            </a:p>
          </p:txBody>
        </p:sp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249571"/>
              </p:ext>
            </p:extLst>
          </p:nvPr>
        </p:nvGraphicFramePr>
        <p:xfrm>
          <a:off x="162669" y="4179417"/>
          <a:ext cx="7412150" cy="10109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163750">
                  <a:extLst>
                    <a:ext uri="{9D8B030D-6E8A-4147-A177-3AD203B41FA5}">
                      <a16:colId xmlns:a16="http://schemas.microsoft.com/office/drawing/2014/main" val="3737022164"/>
                    </a:ext>
                  </a:extLst>
                </a:gridCol>
                <a:gridCol w="2484578">
                  <a:extLst>
                    <a:ext uri="{9D8B030D-6E8A-4147-A177-3AD203B41FA5}">
                      <a16:colId xmlns:a16="http://schemas.microsoft.com/office/drawing/2014/main" val="377375300"/>
                    </a:ext>
                  </a:extLst>
                </a:gridCol>
                <a:gridCol w="1452142">
                  <a:extLst>
                    <a:ext uri="{9D8B030D-6E8A-4147-A177-3AD203B41FA5}">
                      <a16:colId xmlns:a16="http://schemas.microsoft.com/office/drawing/2014/main" val="3375242611"/>
                    </a:ext>
                  </a:extLst>
                </a:gridCol>
                <a:gridCol w="2311680">
                  <a:extLst>
                    <a:ext uri="{9D8B030D-6E8A-4147-A177-3AD203B41FA5}">
                      <a16:colId xmlns:a16="http://schemas.microsoft.com/office/drawing/2014/main" val="1645208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Культура 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Захворювання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Доза внесення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Примітки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416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Злакові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Глазок </a:t>
                      </a:r>
                      <a:r>
                        <a:rPr lang="ru-RU" sz="1200" dirty="0" err="1" smtClean="0"/>
                        <a:t>злаків</a:t>
                      </a:r>
                      <a:endParaRPr lang="ru-RU" sz="1200" dirty="0" smtClean="0"/>
                    </a:p>
                    <a:p>
                      <a:r>
                        <a:rPr lang="ru-RU" sz="1200" dirty="0" err="1" smtClean="0"/>
                        <a:t>Фузаріози</a:t>
                      </a:r>
                      <a:r>
                        <a:rPr lang="ru-RU" sz="1200" dirty="0" smtClean="0"/>
                        <a:t> </a:t>
                      </a:r>
                    </a:p>
                    <a:p>
                      <a:r>
                        <a:rPr lang="ru-RU" sz="1200" dirty="0" err="1" smtClean="0"/>
                        <a:t>Хвороби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плямистості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листя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0,1 кг</a:t>
                      </a:r>
                      <a:r>
                        <a:rPr lang="en-US" sz="1200" dirty="0" smtClean="0"/>
                        <a:t>/</a:t>
                      </a:r>
                      <a:r>
                        <a:rPr lang="uk-UA" sz="1200" dirty="0" smtClean="0"/>
                        <a:t>га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Дозування води: 300 - 400 л/га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12730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571" y="6153041"/>
            <a:ext cx="2014898" cy="71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55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0" y="1706031"/>
            <a:ext cx="6282018" cy="10212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504950" y="1698640"/>
            <a:ext cx="5560359" cy="786113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50000"/>
              </a:lnSpc>
              <a:tabLst>
                <a:tab pos="234315" algn="l"/>
                <a:tab pos="235585" algn="l"/>
              </a:tabLst>
            </a:pPr>
            <a:r>
              <a:rPr lang="ru-RU" sz="1100" spc="5" dirty="0" smtClean="0">
                <a:cs typeface="Segoe UI"/>
              </a:rPr>
              <a:t>       </a:t>
            </a:r>
            <a:r>
              <a:rPr lang="ru-RU" sz="1100" b="1" spc="5" dirty="0" smtClean="0">
                <a:cs typeface="Segoe UI"/>
              </a:rPr>
              <a:t>Захворювання:</a:t>
            </a:r>
            <a:endParaRPr lang="ru-RU" sz="1100" spc="5" dirty="0">
              <a:cs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ru-RU" sz="1100" spc="5" dirty="0">
                <a:cs typeface="Segoe UI"/>
              </a:rPr>
              <a:t>- </a:t>
            </a:r>
            <a:r>
              <a:rPr lang="ru-RU" sz="1100" spc="5" dirty="0" err="1">
                <a:cs typeface="Segoe UI"/>
              </a:rPr>
              <a:t>Фузаріози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 err="1">
                <a:cs typeface="Segoe UI"/>
              </a:rPr>
              <a:t>Fusarium</a:t>
            </a:r>
            <a:r>
              <a:rPr lang="en-US" sz="1100" spc="5" dirty="0">
                <a:cs typeface="Segoe UI"/>
              </a:rPr>
              <a:t> spp.)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>
                <a:cs typeface="Segoe UI"/>
              </a:rPr>
              <a:t>- </a:t>
            </a:r>
            <a:r>
              <a:rPr lang="ru-RU" sz="1100" spc="5" dirty="0" err="1">
                <a:cs typeface="Segoe UI"/>
              </a:rPr>
              <a:t>Всебічна</a:t>
            </a:r>
            <a:r>
              <a:rPr lang="ru-RU" sz="1100" spc="5" dirty="0">
                <a:cs typeface="Segoe UI"/>
              </a:rPr>
              <a:t> хвороба (</a:t>
            </a:r>
            <a:r>
              <a:rPr lang="en-US" sz="1100" spc="5" dirty="0" err="1">
                <a:cs typeface="Segoe UI"/>
              </a:rPr>
              <a:t>Gaeumannomyces</a:t>
            </a:r>
            <a:r>
              <a:rPr lang="en-US" sz="1100" spc="5" dirty="0">
                <a:cs typeface="Segoe UI"/>
              </a:rPr>
              <a:t> </a:t>
            </a:r>
            <a:r>
              <a:rPr lang="en-US" sz="1100" spc="5" dirty="0" err="1">
                <a:cs typeface="Segoe UI"/>
              </a:rPr>
              <a:t>graminis</a:t>
            </a:r>
            <a:r>
              <a:rPr lang="en-US" sz="1100" spc="5" dirty="0">
                <a:cs typeface="Segoe UI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34315" algn="l"/>
                <a:tab pos="235585" algn="l"/>
              </a:tabLst>
            </a:pPr>
            <a:r>
              <a:rPr lang="en-US" sz="1100" spc="5" dirty="0">
                <a:cs typeface="Segoe UI"/>
              </a:rPr>
              <a:t>- </a:t>
            </a:r>
            <a:r>
              <a:rPr lang="uk-UA" sz="1100" spc="5" dirty="0" smtClean="0">
                <a:cs typeface="Segoe UI"/>
              </a:rPr>
              <a:t>Г</a:t>
            </a:r>
            <a:r>
              <a:rPr lang="ru-RU" sz="1100" spc="5" dirty="0" err="1" smtClean="0">
                <a:cs typeface="Segoe UI"/>
              </a:rPr>
              <a:t>оловня</a:t>
            </a:r>
            <a:r>
              <a:rPr lang="ru-RU" sz="1100" spc="5" dirty="0" smtClean="0">
                <a:cs typeface="Segoe UI"/>
              </a:rPr>
              <a:t> </a:t>
            </a:r>
            <a:r>
              <a:rPr lang="ru-RU" sz="1100" spc="5" dirty="0" err="1">
                <a:cs typeface="Segoe UI"/>
              </a:rPr>
              <a:t>звичайна</a:t>
            </a:r>
            <a:r>
              <a:rPr lang="ru-RU" sz="1100" spc="5" dirty="0">
                <a:cs typeface="Segoe UI"/>
              </a:rPr>
              <a:t> (</a:t>
            </a:r>
            <a:r>
              <a:rPr lang="en-US" sz="1100" spc="5" dirty="0" err="1">
                <a:cs typeface="Segoe UI"/>
              </a:rPr>
              <a:t>Tilletia</a:t>
            </a:r>
            <a:r>
              <a:rPr lang="en-US" sz="1100" spc="5" dirty="0">
                <a:cs typeface="Segoe UI"/>
              </a:rPr>
              <a:t> caries)</a:t>
            </a:r>
            <a:endParaRPr sz="1100" dirty="0">
              <a:cs typeface="Segoe UI"/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1414604" y="4632325"/>
            <a:ext cx="6209292" cy="218521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 err="1">
                <a:latin typeface="+mj-lt"/>
                <a:cs typeface="Segoe UI"/>
              </a:rPr>
              <a:t>Обробка</a:t>
            </a:r>
            <a:r>
              <a:rPr lang="ru-RU" sz="1100" b="1" spc="30" dirty="0">
                <a:latin typeface="+mj-lt"/>
                <a:cs typeface="Segoe UI"/>
              </a:rPr>
              <a:t> </a:t>
            </a:r>
            <a:r>
              <a:rPr lang="ru-RU" sz="1100" b="1" spc="30" dirty="0" err="1">
                <a:latin typeface="+mj-lt"/>
                <a:cs typeface="Segoe UI"/>
              </a:rPr>
              <a:t>насіння</a:t>
            </a:r>
            <a:r>
              <a:rPr lang="ru-RU" sz="1100" b="1" spc="30" dirty="0">
                <a:latin typeface="+mj-lt"/>
                <a:cs typeface="Segoe UI"/>
              </a:rPr>
              <a:t>: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en-US" sz="1100" spc="30" dirty="0">
                <a:latin typeface="+mj-lt"/>
                <a:cs typeface="Segoe UI"/>
              </a:rPr>
              <a:t>A) </a:t>
            </a:r>
            <a:r>
              <a:rPr lang="ru-RU" sz="1100" i="1" spc="30" dirty="0">
                <a:latin typeface="+mj-lt"/>
                <a:cs typeface="Segoe UI"/>
              </a:rPr>
              <a:t>Суха </a:t>
            </a:r>
            <a:r>
              <a:rPr lang="ru-RU" sz="1100" i="1" spc="30" dirty="0" err="1">
                <a:latin typeface="+mj-lt"/>
                <a:cs typeface="Segoe UI"/>
              </a:rPr>
              <a:t>обробка</a:t>
            </a:r>
            <a:r>
              <a:rPr lang="ru-RU" sz="1100" i="1" spc="30" dirty="0">
                <a:latin typeface="+mj-lt"/>
                <a:cs typeface="Segoe UI"/>
              </a:rPr>
              <a:t> </a:t>
            </a:r>
            <a:r>
              <a:rPr lang="ru-RU" sz="1100" i="1" spc="30" dirty="0" err="1">
                <a:latin typeface="+mj-lt"/>
                <a:cs typeface="Segoe UI"/>
              </a:rPr>
              <a:t>насіння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насіння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обробляють</a:t>
            </a:r>
            <a:r>
              <a:rPr lang="ru-RU" sz="1100" spc="30" dirty="0">
                <a:latin typeface="+mj-lt"/>
                <a:cs typeface="Segoe UI"/>
              </a:rPr>
              <a:t> шляхом </a:t>
            </a:r>
            <a:r>
              <a:rPr lang="ru-RU" sz="1100" spc="30" dirty="0" err="1">
                <a:latin typeface="+mj-lt"/>
                <a:cs typeface="Segoe UI"/>
              </a:rPr>
              <a:t>змішування</a:t>
            </a:r>
            <a:r>
              <a:rPr lang="ru-RU" sz="1100" spc="30" dirty="0">
                <a:latin typeface="+mj-lt"/>
                <a:cs typeface="Segoe UI"/>
              </a:rPr>
              <a:t> з продуктом.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0,5-1 кг препарату/т </a:t>
            </a:r>
            <a:r>
              <a:rPr lang="ru-RU" sz="1100" spc="30" dirty="0" err="1">
                <a:latin typeface="+mj-lt"/>
                <a:cs typeface="Segoe UI"/>
              </a:rPr>
              <a:t>насіння</a:t>
            </a:r>
            <a:endParaRPr lang="ru-RU" sz="1100" spc="30" dirty="0">
              <a:latin typeface="+mj-lt"/>
              <a:cs typeface="Segoe UI"/>
            </a:endParaRP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en-US" sz="1100" spc="30" dirty="0">
                <a:latin typeface="+mj-lt"/>
                <a:cs typeface="Segoe UI"/>
              </a:rPr>
              <a:t>B</a:t>
            </a:r>
            <a:r>
              <a:rPr lang="en-US" sz="1100" i="1" spc="30" dirty="0">
                <a:latin typeface="+mj-lt"/>
                <a:cs typeface="Segoe UI"/>
              </a:rPr>
              <a:t>) </a:t>
            </a:r>
            <a:r>
              <a:rPr lang="ru-RU" sz="1100" i="1" spc="30" dirty="0" err="1">
                <a:latin typeface="+mj-lt"/>
                <a:cs typeface="Segoe UI"/>
              </a:rPr>
              <a:t>Волога</a:t>
            </a:r>
            <a:r>
              <a:rPr lang="ru-RU" sz="1100" i="1" spc="30" dirty="0">
                <a:latin typeface="+mj-lt"/>
                <a:cs typeface="Segoe UI"/>
              </a:rPr>
              <a:t> </a:t>
            </a:r>
            <a:r>
              <a:rPr lang="ru-RU" sz="1100" i="1" spc="30" dirty="0" err="1">
                <a:latin typeface="+mj-lt"/>
                <a:cs typeface="Segoe UI"/>
              </a:rPr>
              <a:t>обробка</a:t>
            </a:r>
            <a:r>
              <a:rPr lang="ru-RU" sz="1100" i="1" spc="30" dirty="0">
                <a:latin typeface="+mj-lt"/>
                <a:cs typeface="Segoe UI"/>
              </a:rPr>
              <a:t> </a:t>
            </a:r>
            <a:r>
              <a:rPr lang="ru-RU" sz="1100" i="1" spc="30" dirty="0" err="1">
                <a:latin typeface="+mj-lt"/>
                <a:cs typeface="Segoe UI"/>
              </a:rPr>
              <a:t>насіння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можна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використовувати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всі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поширені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типи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протравлювачів</a:t>
            </a:r>
            <a:r>
              <a:rPr lang="ru-RU" sz="1100" spc="30" dirty="0">
                <a:latin typeface="+mj-lt"/>
                <a:cs typeface="Segoe UI"/>
              </a:rPr>
              <a:t>. На одну тонну </a:t>
            </a:r>
            <a:r>
              <a:rPr lang="ru-RU" sz="1100" spc="30" dirty="0" err="1">
                <a:latin typeface="+mj-lt"/>
                <a:cs typeface="Segoe UI"/>
              </a:rPr>
              <a:t>насіння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smtClean="0">
                <a:latin typeface="+mj-lt"/>
                <a:cs typeface="Segoe UI"/>
              </a:rPr>
              <a:t>вноситься 0,5-1 </a:t>
            </a:r>
            <a:r>
              <a:rPr lang="ru-RU" sz="1100" spc="30" dirty="0">
                <a:latin typeface="+mj-lt"/>
                <a:cs typeface="Segoe UI"/>
              </a:rPr>
              <a:t>кг продукту </a:t>
            </a:r>
            <a:r>
              <a:rPr lang="ru-RU" sz="1100" spc="30" dirty="0" err="1">
                <a:latin typeface="+mj-lt"/>
                <a:cs typeface="Segoe UI"/>
              </a:rPr>
              <a:t>ідеально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розчиняється</a:t>
            </a:r>
            <a:r>
              <a:rPr lang="ru-RU" sz="1100" spc="30" dirty="0">
                <a:latin typeface="+mj-lt"/>
                <a:cs typeface="Segoe UI"/>
              </a:rPr>
              <a:t> в 5-10 л води. Застосування </a:t>
            </a:r>
            <a:r>
              <a:rPr lang="ru-RU" sz="1100" spc="30" dirty="0" err="1">
                <a:latin typeface="+mj-lt"/>
                <a:cs typeface="Segoe UI"/>
              </a:rPr>
              <a:t>цієї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суспензії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обов'язково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виконується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відразу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після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змішування</a:t>
            </a:r>
            <a:r>
              <a:rPr lang="ru-RU" sz="1100" spc="30" dirty="0">
                <a:latin typeface="+mj-lt"/>
                <a:cs typeface="Segoe UI"/>
              </a:rPr>
              <a:t>, </a:t>
            </a:r>
            <a:r>
              <a:rPr lang="ru-RU" sz="1100" spc="30" dirty="0" err="1">
                <a:latin typeface="+mj-lt"/>
                <a:cs typeface="Segoe UI"/>
              </a:rPr>
              <a:t>щоб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запобігти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передчасному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проростанню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ооспор</a:t>
            </a:r>
            <a:r>
              <a:rPr lang="ru-RU" sz="1100" spc="30" dirty="0">
                <a:latin typeface="+mj-lt"/>
                <a:cs typeface="Segoe UI"/>
              </a:rPr>
              <a:t>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Дозування</a:t>
            </a:r>
            <a:r>
              <a:rPr lang="ru-RU" sz="1100" spc="30" dirty="0">
                <a:latin typeface="+mj-lt"/>
                <a:cs typeface="Segoe UI"/>
              </a:rPr>
              <a:t>: 0,5-1 кг препарату з 5-10 л води/т </a:t>
            </a:r>
            <a:r>
              <a:rPr lang="ru-RU" sz="1100" spc="30" dirty="0" err="1">
                <a:latin typeface="+mj-lt"/>
                <a:cs typeface="Segoe UI"/>
              </a:rPr>
              <a:t>насіння</a:t>
            </a:r>
            <a:r>
              <a:rPr lang="ru-RU" sz="1100" spc="30" dirty="0">
                <a:latin typeface="+mj-lt"/>
                <a:cs typeface="Segoe UI"/>
              </a:rPr>
              <a:t>.</a:t>
            </a:r>
          </a:p>
          <a:p>
            <a:pPr marL="16510">
              <a:lnSpc>
                <a:spcPct val="100000"/>
              </a:lnSpc>
              <a:spcBef>
                <a:spcPts val="200"/>
              </a:spcBef>
            </a:pPr>
            <a:r>
              <a:rPr lang="ru-RU" sz="1100" b="1" spc="30" dirty="0">
                <a:latin typeface="+mj-lt"/>
                <a:cs typeface="Segoe UI"/>
              </a:rPr>
              <a:t>Мета </a:t>
            </a:r>
            <a:r>
              <a:rPr lang="ru-RU" sz="1100" b="1" spc="30" dirty="0" err="1">
                <a:latin typeface="+mj-lt"/>
                <a:cs typeface="Segoe UI"/>
              </a:rPr>
              <a:t>обробки</a:t>
            </a:r>
            <a:r>
              <a:rPr lang="ru-RU" sz="1100" b="1" spc="30" dirty="0">
                <a:latin typeface="+mj-lt"/>
                <a:cs typeface="Segoe UI"/>
              </a:rPr>
              <a:t> </a:t>
            </a:r>
            <a:r>
              <a:rPr lang="ru-RU" sz="1100" b="1" spc="30" dirty="0" err="1">
                <a:latin typeface="+mj-lt"/>
                <a:cs typeface="Segoe UI"/>
              </a:rPr>
              <a:t>насіння</a:t>
            </a:r>
            <a:r>
              <a:rPr lang="ru-RU" sz="1100" spc="30" dirty="0">
                <a:latin typeface="+mj-lt"/>
                <a:cs typeface="Segoe UI"/>
              </a:rPr>
              <a:t>: </a:t>
            </a:r>
            <a:r>
              <a:rPr lang="ru-RU" sz="1100" spc="30" dirty="0" err="1">
                <a:latin typeface="+mj-lt"/>
                <a:cs typeface="Segoe UI"/>
              </a:rPr>
              <a:t>Паразитування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хламідоспорами</a:t>
            </a:r>
            <a:r>
              <a:rPr lang="ru-RU" sz="1100" spc="30" dirty="0">
                <a:latin typeface="+mj-lt"/>
                <a:cs typeface="Segoe UI"/>
              </a:rPr>
              <a:t> та </a:t>
            </a:r>
            <a:r>
              <a:rPr lang="ru-RU" sz="1100" spc="30" dirty="0" err="1">
                <a:latin typeface="+mj-lt"/>
                <a:cs typeface="Segoe UI"/>
              </a:rPr>
              <a:t>аскоспорами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вівсянки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звичайної</a:t>
            </a:r>
            <a:r>
              <a:rPr lang="ru-RU" sz="1100" spc="30" dirty="0">
                <a:latin typeface="+mj-lt"/>
                <a:cs typeface="Segoe UI"/>
              </a:rPr>
              <a:t> (</a:t>
            </a:r>
            <a:r>
              <a:rPr lang="en-US" sz="1100" spc="30" dirty="0" err="1">
                <a:latin typeface="+mj-lt"/>
                <a:cs typeface="Segoe UI"/>
              </a:rPr>
              <a:t>Tilletia</a:t>
            </a:r>
            <a:r>
              <a:rPr lang="en-US" sz="1100" spc="30" dirty="0">
                <a:latin typeface="+mj-lt"/>
                <a:cs typeface="Segoe UI"/>
              </a:rPr>
              <a:t> </a:t>
            </a:r>
            <a:r>
              <a:rPr lang="en-US" sz="1100" spc="30" dirty="0" smtClean="0">
                <a:latin typeface="+mj-lt"/>
                <a:cs typeface="Segoe UI"/>
              </a:rPr>
              <a:t>caries)</a:t>
            </a:r>
            <a:r>
              <a:rPr lang="uk-UA" sz="1100" spc="30" dirty="0" smtClean="0">
                <a:latin typeface="+mj-lt"/>
                <a:cs typeface="Segoe UI"/>
              </a:rPr>
              <a:t> </a:t>
            </a:r>
            <a:r>
              <a:rPr lang="en-US" sz="1100" spc="30" dirty="0" err="1" smtClean="0">
                <a:latin typeface="+mj-lt"/>
                <a:cs typeface="Segoe UI"/>
              </a:rPr>
              <a:t>Fusarium</a:t>
            </a:r>
            <a:r>
              <a:rPr lang="en-US" sz="1100" spc="30" dirty="0" smtClean="0">
                <a:latin typeface="+mj-lt"/>
                <a:cs typeface="Segoe UI"/>
              </a:rPr>
              <a:t> </a:t>
            </a:r>
            <a:r>
              <a:rPr lang="en-US" sz="1100" spc="30" dirty="0">
                <a:latin typeface="+mj-lt"/>
                <a:cs typeface="Segoe UI"/>
              </a:rPr>
              <a:t>sp. </a:t>
            </a:r>
            <a:r>
              <a:rPr lang="ru-RU" sz="1100" spc="30" dirty="0" err="1">
                <a:latin typeface="+mj-lt"/>
                <a:cs typeface="Segoe UI"/>
              </a:rPr>
              <a:t>які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походять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із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зараженого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насіння</a:t>
            </a:r>
            <a:r>
              <a:rPr lang="ru-RU" sz="1100" spc="30" dirty="0">
                <a:latin typeface="+mj-lt"/>
                <a:cs typeface="Segoe UI"/>
              </a:rPr>
              <a:t>, </a:t>
            </a:r>
            <a:r>
              <a:rPr lang="ru-RU" sz="1100" spc="30" dirty="0" err="1">
                <a:latin typeface="+mj-lt"/>
                <a:cs typeface="Segoe UI"/>
              </a:rPr>
              <a:t>придушення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ґрунтових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грибів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із</a:t>
            </a:r>
            <a:r>
              <a:rPr lang="ru-RU" sz="1100" spc="30" dirty="0">
                <a:latin typeface="+mj-lt"/>
                <a:cs typeface="Segoe UI"/>
              </a:rPr>
              <a:t> роду </a:t>
            </a:r>
            <a:r>
              <a:rPr lang="en-US" sz="1100" spc="30" dirty="0" err="1">
                <a:latin typeface="+mj-lt"/>
                <a:cs typeface="Segoe UI"/>
              </a:rPr>
              <a:t>Fusarium</a:t>
            </a:r>
            <a:r>
              <a:rPr lang="en-US" sz="1100" spc="30" dirty="0">
                <a:latin typeface="+mj-lt"/>
                <a:cs typeface="Segoe UI"/>
              </a:rPr>
              <a:t>, </a:t>
            </a:r>
            <a:r>
              <a:rPr lang="ru-RU" sz="1100" spc="30" dirty="0" err="1">
                <a:latin typeface="+mj-lt"/>
                <a:cs typeface="Segoe UI"/>
              </a:rPr>
              <a:t>що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спричиняють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кореневої</a:t>
            </a:r>
            <a:r>
              <a:rPr lang="ru-RU" sz="1100" spc="30" dirty="0" smtClean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гнилі</a:t>
            </a:r>
            <a:r>
              <a:rPr lang="ru-RU" sz="1100" spc="30" dirty="0">
                <a:latin typeface="+mj-lt"/>
                <a:cs typeface="Segoe UI"/>
              </a:rPr>
              <a:t> та хвороб </a:t>
            </a:r>
            <a:r>
              <a:rPr lang="ru-RU" sz="1100" spc="30" dirty="0" err="1">
                <a:latin typeface="+mj-lt"/>
                <a:cs typeface="Segoe UI"/>
              </a:rPr>
              <a:t>основи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стебла</a:t>
            </a:r>
            <a:r>
              <a:rPr lang="ru-RU" sz="1100" spc="30" dirty="0">
                <a:latin typeface="+mj-lt"/>
                <a:cs typeface="Segoe UI"/>
              </a:rPr>
              <a:t>, </a:t>
            </a:r>
            <a:r>
              <a:rPr lang="ru-RU" sz="1100" spc="30" dirty="0" err="1">
                <a:latin typeface="+mj-lt"/>
                <a:cs typeface="Segoe UI"/>
              </a:rPr>
              <a:t>він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також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викликає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>
                <a:latin typeface="+mj-lt"/>
                <a:cs typeface="Segoe UI"/>
              </a:rPr>
              <a:t>стійкість</a:t>
            </a:r>
            <a:r>
              <a:rPr lang="ru-RU" sz="1100" spc="30" dirty="0">
                <a:latin typeface="+mj-lt"/>
                <a:cs typeface="Segoe UI"/>
              </a:rPr>
              <a:t> у </a:t>
            </a:r>
            <a:r>
              <a:rPr lang="ru-RU" sz="1100" spc="30" dirty="0" err="1">
                <a:latin typeface="+mj-lt"/>
                <a:cs typeface="Segoe UI"/>
              </a:rPr>
              <a:t>проростаючих</a:t>
            </a:r>
            <a:r>
              <a:rPr lang="ru-RU" sz="1100" spc="30" dirty="0">
                <a:latin typeface="+mj-lt"/>
                <a:cs typeface="Segoe UI"/>
              </a:rPr>
              <a:t> </a:t>
            </a:r>
            <a:r>
              <a:rPr lang="ru-RU" sz="1100" spc="30" dirty="0" err="1" smtClean="0">
                <a:latin typeface="+mj-lt"/>
                <a:cs typeface="Segoe UI"/>
              </a:rPr>
              <a:t>рослин</a:t>
            </a:r>
            <a:r>
              <a:rPr lang="ru-RU" sz="1100" spc="30" dirty="0" smtClean="0">
                <a:latin typeface="+mj-lt"/>
                <a:cs typeface="Segoe UI"/>
              </a:rPr>
              <a:t>.</a:t>
            </a:r>
            <a:endParaRPr sz="1100" dirty="0">
              <a:latin typeface="+mj-lt"/>
              <a:cs typeface="Segoe U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50" y="288925"/>
            <a:ext cx="6282018" cy="12682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28750" y="1127125"/>
            <a:ext cx="628201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2"/>
          <p:cNvSpPr txBox="1"/>
          <p:nvPr/>
        </p:nvSpPr>
        <p:spPr>
          <a:xfrm>
            <a:off x="1583391" y="405837"/>
            <a:ext cx="4290504" cy="64120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uk-UA" sz="2000" b="1" i="1" spc="50" dirty="0">
                <a:latin typeface="+mj-lt"/>
                <a:cs typeface="Segoe UI"/>
              </a:rPr>
              <a:t>Протруювання насіння зернових культур</a:t>
            </a:r>
            <a:endParaRPr sz="2000" b="1" i="1" dirty="0">
              <a:latin typeface="+mj-lt"/>
              <a:cs typeface="Segoe U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9490" y="1260260"/>
            <a:ext cx="343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/>
              <a:t>Пшениця, </a:t>
            </a:r>
            <a:r>
              <a:rPr lang="ru-RU" sz="1200" b="1" i="1" dirty="0" err="1" smtClean="0"/>
              <a:t>ячмінь</a:t>
            </a:r>
            <a:r>
              <a:rPr lang="ru-RU" sz="1200" b="1" i="1" dirty="0"/>
              <a:t>, </a:t>
            </a:r>
            <a:r>
              <a:rPr lang="ru-RU" sz="1200" b="1" i="1" dirty="0" smtClean="0"/>
              <a:t>тритикале</a:t>
            </a:r>
            <a:r>
              <a:rPr lang="ru-RU" sz="1200" b="1" i="1" dirty="0"/>
              <a:t>, </a:t>
            </a:r>
            <a:r>
              <a:rPr lang="ru-RU" sz="1200" b="1" i="1" dirty="0" smtClean="0"/>
              <a:t>овес</a:t>
            </a:r>
            <a:r>
              <a:rPr lang="ru-RU" sz="1200" b="1" i="1" dirty="0"/>
              <a:t>, </a:t>
            </a:r>
            <a:r>
              <a:rPr lang="ru-RU" sz="1200" b="1" i="1" dirty="0" smtClean="0"/>
              <a:t>жито</a:t>
            </a:r>
            <a:endParaRPr lang="en-US" sz="1200" b="1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61" y="371382"/>
            <a:ext cx="1362975" cy="4863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2" t="3781"/>
          <a:stretch/>
        </p:blipFill>
        <p:spPr>
          <a:xfrm>
            <a:off x="-19050" y="-15875"/>
            <a:ext cx="1287939" cy="775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33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39" y="6080125"/>
            <a:ext cx="2050651" cy="79252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247590"/>
              </p:ext>
            </p:extLst>
          </p:nvPr>
        </p:nvGraphicFramePr>
        <p:xfrm>
          <a:off x="162669" y="4179417"/>
          <a:ext cx="7412150" cy="8280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163750">
                  <a:extLst>
                    <a:ext uri="{9D8B030D-6E8A-4147-A177-3AD203B41FA5}">
                      <a16:colId xmlns:a16="http://schemas.microsoft.com/office/drawing/2014/main" val="3737022164"/>
                    </a:ext>
                  </a:extLst>
                </a:gridCol>
                <a:gridCol w="2484578">
                  <a:extLst>
                    <a:ext uri="{9D8B030D-6E8A-4147-A177-3AD203B41FA5}">
                      <a16:colId xmlns:a16="http://schemas.microsoft.com/office/drawing/2014/main" val="377375300"/>
                    </a:ext>
                  </a:extLst>
                </a:gridCol>
                <a:gridCol w="1452142">
                  <a:extLst>
                    <a:ext uri="{9D8B030D-6E8A-4147-A177-3AD203B41FA5}">
                      <a16:colId xmlns:a16="http://schemas.microsoft.com/office/drawing/2014/main" val="3375242611"/>
                    </a:ext>
                  </a:extLst>
                </a:gridCol>
                <a:gridCol w="2311680">
                  <a:extLst>
                    <a:ext uri="{9D8B030D-6E8A-4147-A177-3AD203B41FA5}">
                      <a16:colId xmlns:a16="http://schemas.microsoft.com/office/drawing/2014/main" val="1645208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Культура 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Захворювання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Доза внесення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Примітки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416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Злакові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Фузаріози</a:t>
                      </a:r>
                      <a:endParaRPr lang="ru-RU" sz="1200" dirty="0" smtClean="0"/>
                    </a:p>
                    <a:p>
                      <a:r>
                        <a:rPr lang="ru-RU" sz="1200" dirty="0" smtClean="0"/>
                        <a:t>Бант </a:t>
                      </a:r>
                      <a:r>
                        <a:rPr lang="ru-RU" sz="1200" dirty="0" err="1" smtClean="0"/>
                        <a:t>звичайний</a:t>
                      </a:r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0,5-1 кг</a:t>
                      </a:r>
                      <a:r>
                        <a:rPr lang="en-US" sz="1200" dirty="0" smtClean="0"/>
                        <a:t>/</a:t>
                      </a:r>
                      <a:r>
                        <a:rPr lang="uk-UA" sz="1200" dirty="0" smtClean="0"/>
                        <a:t>т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Протруювання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насіння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1273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571" y="6153041"/>
            <a:ext cx="2014898" cy="719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4166" t="26296" r="35833" b="44815"/>
          <a:stretch/>
        </p:blipFill>
        <p:spPr>
          <a:xfrm>
            <a:off x="361950" y="136525"/>
            <a:ext cx="7036756" cy="381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07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</TotalTime>
  <Words>3218</Words>
  <Application>Microsoft Office PowerPoint</Application>
  <PresentationFormat>Произвольный</PresentationFormat>
  <Paragraphs>514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Constantia</vt:lpstr>
      <vt:lpstr>Segoe UI</vt:lpstr>
      <vt:lpstr>Sylfaen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ROLYVERSUM</dc:title>
  <dc:creator>Ніка Маснюк</dc:creator>
  <cp:lastModifiedBy>Ніка Маснюк</cp:lastModifiedBy>
  <cp:revision>28</cp:revision>
  <dcterms:created xsi:type="dcterms:W3CDTF">2023-04-26T06:44:35Z</dcterms:created>
  <dcterms:modified xsi:type="dcterms:W3CDTF">2024-04-09T06:52:43Z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2015-10-02T00:00:00Z</vt:filetime>
  </property>
  <property fmtid="{D5CDD505-2E9C-101B-9397-08002B2CF9AE}" pid="3" name="Creator">
    <vt:lpwstr>Adobe InDesign CS6 (Macintosh)</vt:lpwstr>
  </property>
  <property fmtid="{D5CDD505-2E9C-101B-9397-08002B2CF9AE}" pid="4" name="LastSaved">
    <vt:filetime>2023-04-26T00:00:00Z</vt:filetime>
  </property>
</Properties>
</file>