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5"/>
  </p:notesMasterIdLst>
  <p:handoutMasterIdLst>
    <p:handoutMasterId r:id="rId26"/>
  </p:handoutMasterIdLst>
  <p:sldIdLst>
    <p:sldId id="1165" r:id="rId2"/>
    <p:sldId id="984" r:id="rId3"/>
    <p:sldId id="993" r:id="rId4"/>
    <p:sldId id="1022" r:id="rId5"/>
    <p:sldId id="1166" r:id="rId6"/>
    <p:sldId id="1167" r:id="rId7"/>
    <p:sldId id="1037" r:id="rId8"/>
    <p:sldId id="1024" r:id="rId9"/>
    <p:sldId id="1027" r:id="rId10"/>
    <p:sldId id="1034" r:id="rId11"/>
    <p:sldId id="1035" r:id="rId12"/>
    <p:sldId id="263" r:id="rId13"/>
    <p:sldId id="265" r:id="rId14"/>
    <p:sldId id="268" r:id="rId15"/>
    <p:sldId id="1020" r:id="rId16"/>
    <p:sldId id="1168" r:id="rId17"/>
    <p:sldId id="1163" r:id="rId18"/>
    <p:sldId id="1164" r:id="rId19"/>
    <p:sldId id="1026" r:id="rId20"/>
    <p:sldId id="1160" r:id="rId21"/>
    <p:sldId id="1161" r:id="rId22"/>
    <p:sldId id="1162" r:id="rId23"/>
    <p:sldId id="1025" r:id="rId24"/>
  </p:sldIdLst>
  <p:sldSz cx="9144000" cy="5143500" type="screen16x9"/>
  <p:notesSz cx="6761163" cy="9942513"/>
  <p:defaultTextStyle>
    <a:defPPr lvl="0">
      <a:defRPr lang="ru-RU"/>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6F2"/>
    <a:srgbClr val="000000"/>
    <a:srgbClr val="FFC000"/>
    <a:srgbClr val="FFCC00"/>
    <a:srgbClr val="FFFF66"/>
    <a:srgbClr val="FB8477"/>
    <a:srgbClr val="FF9900"/>
    <a:srgbClr val="D5B7C3"/>
    <a:srgbClr val="EAEAEA"/>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06799F8-075E-4A3A-A7F6-7FBC6576F1A4}" styleName="Стиль из темы 2 - акцент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5758FB7-9AC5-4552-8A53-C91805E547FA}" styleName="Стиль із теми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1" autoAdjust="0"/>
    <p:restoredTop sz="91849" autoAdjust="0"/>
  </p:normalViewPr>
  <p:slideViewPr>
    <p:cSldViewPr snapToGrid="0">
      <p:cViewPr varScale="1">
        <p:scale>
          <a:sx n="84" d="100"/>
          <a:sy n="84" d="100"/>
        </p:scale>
        <p:origin x="738" y="60"/>
      </p:cViewPr>
      <p:guideLst>
        <p:guide orient="horz" pos="1620"/>
        <p:guide pos="2880"/>
      </p:guideLst>
    </p:cSldViewPr>
  </p:slideViewPr>
  <p:notesTextViewPr>
    <p:cViewPr>
      <p:scale>
        <a:sx n="1" d="1"/>
        <a:sy n="1" d="1"/>
      </p:scale>
      <p:origin x="0" y="0"/>
    </p:cViewPr>
  </p:notesTextViewPr>
  <p:notesViewPr>
    <p:cSldViewPr snapToGrid="0" showGuides="1">
      <p:cViewPr varScale="1">
        <p:scale>
          <a:sx n="61" d="100"/>
          <a:sy n="61" d="100"/>
        </p:scale>
        <p:origin x="2294" y="6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uk-UA"/>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72"/>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2282917429395532E-3"/>
          <c:y val="5.8144664919799451E-2"/>
          <c:w val="0.9907717082570604"/>
          <c:h val="0.63894293835789695"/>
        </c:manualLayout>
      </c:layout>
      <c:pie3DChart>
        <c:varyColors val="1"/>
        <c:ser>
          <c:idx val="0"/>
          <c:order val="0"/>
          <c:tx>
            <c:strRef>
              <c:f>Лист1!$B$1</c:f>
              <c:strCache>
                <c:ptCount val="1"/>
                <c:pt idx="0">
                  <c:v>Столбец1</c:v>
                </c:pt>
              </c:strCache>
            </c:strRef>
          </c:tx>
          <c:explosion val="16"/>
          <c:dPt>
            <c:idx val="0"/>
            <c:bubble3D val="0"/>
            <c:spPr>
              <a:solidFill>
                <a:schemeClr val="accent5">
                  <a:lumMod val="75000"/>
                </a:schemeClr>
              </a:solidFill>
              <a:ln>
                <a:noFill/>
              </a:ln>
              <a:effectLst>
                <a:outerShdw blurRad="50800" dist="38100" dir="14700000" algn="t" rotWithShape="0">
                  <a:srgbClr val="000000">
                    <a:alpha val="60000"/>
                  </a:srgbClr>
                </a:outerShdw>
              </a:effectLst>
              <a:sp3d/>
            </c:spPr>
            <c:extLst>
              <c:ext xmlns:c16="http://schemas.microsoft.com/office/drawing/2014/chart" uri="{C3380CC4-5D6E-409C-BE32-E72D297353CC}">
                <c16:uniqueId val="{00000001-B5E9-4718-945B-6430B9286F00}"/>
              </c:ext>
            </c:extLst>
          </c:dPt>
          <c:dPt>
            <c:idx val="1"/>
            <c:bubble3D val="0"/>
            <c:spPr>
              <a:solidFill>
                <a:srgbClr val="FFC000"/>
              </a:solidFill>
              <a:ln>
                <a:noFill/>
              </a:ln>
              <a:effectLst>
                <a:outerShdw blurRad="50800" dist="38100" dir="14700000" algn="t" rotWithShape="0">
                  <a:srgbClr val="000000">
                    <a:alpha val="60000"/>
                  </a:srgbClr>
                </a:outerShdw>
              </a:effectLst>
              <a:sp3d/>
            </c:spPr>
            <c:extLst>
              <c:ext xmlns:c16="http://schemas.microsoft.com/office/drawing/2014/chart" uri="{C3380CC4-5D6E-409C-BE32-E72D297353CC}">
                <c16:uniqueId val="{00000002-B5E9-4718-945B-6430B9286F00}"/>
              </c:ext>
            </c:extLst>
          </c:dPt>
          <c:dLbls>
            <c:dLbl>
              <c:idx val="0"/>
              <c:layout>
                <c:manualLayout>
                  <c:x val="3.0676377038767771E-2"/>
                  <c:y val="-0.26362749243942885"/>
                </c:manualLayout>
              </c:layout>
              <c:spPr>
                <a:solidFill>
                  <a:schemeClr val="accent5">
                    <a:lumMod val="20000"/>
                    <a:lumOff val="80000"/>
                  </a:schemeClr>
                </a:solidFill>
                <a:ln>
                  <a:noFill/>
                </a:ln>
                <a:effectLst/>
              </c:spPr>
              <c:txPr>
                <a:bodyPr rot="0" spcFirstLastPara="1" vertOverflow="ellipsis" vert="horz" wrap="square" anchor="ctr" anchorCtr="1"/>
                <a:lstStyle/>
                <a:p>
                  <a:pPr>
                    <a:defRPr sz="14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E9-4718-945B-6430B9286F00}"/>
                </c:ext>
              </c:extLst>
            </c:dLbl>
            <c:dLbl>
              <c:idx val="1"/>
              <c:layout>
                <c:manualLayout>
                  <c:x val="-4.0194830881085754E-2"/>
                  <c:y val="-4.4426811644880937E-2"/>
                </c:manualLayout>
              </c:layout>
              <c:spPr>
                <a:solidFill>
                  <a:srgbClr val="FFE48F"/>
                </a:solidFill>
                <a:ln>
                  <a:noFill/>
                </a:ln>
                <a:effectLst/>
              </c:spPr>
              <c:txPr>
                <a:bodyPr rot="0" spcFirstLastPara="1" vertOverflow="ellipsis" vert="horz" wrap="square" anchor="ctr" anchorCtr="1"/>
                <a:lstStyle/>
                <a:p>
                  <a:pPr>
                    <a:defRPr sz="1400" b="1" i="0" u="none" strike="noStrike" kern="1200" baseline="0">
                      <a:solidFill>
                        <a:schemeClr val="accent6">
                          <a:lumMod val="50000"/>
                        </a:schemeClr>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5E9-4718-945B-6430B9286F00}"/>
                </c:ext>
              </c:extLst>
            </c:dLbl>
            <c:spPr>
              <a:solidFill>
                <a:schemeClr val="bg2"/>
              </a:solidFill>
              <a:ln>
                <a:noFill/>
              </a:ln>
              <a:effectLst/>
            </c:spPr>
            <c:txPr>
              <a:bodyPr rot="0" spcFirstLastPara="1" vertOverflow="ellipsis" vert="horz" wrap="square" anchor="ctr" anchorCtr="1"/>
              <a:lstStyle/>
              <a:p>
                <a:pPr>
                  <a:defRPr sz="1400" b="1"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Лист1!$A$2:$A$3</c:f>
              <c:strCache>
                <c:ptCount val="2"/>
                <c:pt idx="0">
                  <c:v>crop production</c:v>
                </c:pt>
                <c:pt idx="1">
                  <c:v>livestock production</c:v>
                </c:pt>
              </c:strCache>
            </c:strRef>
          </c:cat>
          <c:val>
            <c:numRef>
              <c:f>Лист1!$B$2:$B$3</c:f>
              <c:numCache>
                <c:formatCode>General</c:formatCode>
                <c:ptCount val="2"/>
                <c:pt idx="0">
                  <c:v>91.5</c:v>
                </c:pt>
                <c:pt idx="1">
                  <c:v>8.5</c:v>
                </c:pt>
              </c:numCache>
            </c:numRef>
          </c:val>
          <c:extLst>
            <c:ext xmlns:c16="http://schemas.microsoft.com/office/drawing/2014/chart" uri="{C3380CC4-5D6E-409C-BE32-E72D297353CC}">
              <c16:uniqueId val="{00000000-B5E9-4718-945B-6430B9286F00}"/>
            </c:ext>
          </c:extLst>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14117703332571555"/>
          <c:y val="0.69646597441953739"/>
          <c:w val="0.69972234264754685"/>
          <c:h val="0.2257798646646322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Times New Roman" panose="02020603050405020304" pitchFamily="18" charset="0"/>
          <a:cs typeface="Times New Roman" panose="02020603050405020304" pitchFamily="18" charset="0"/>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6">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6" y="6"/>
            <a:ext cx="2930525" cy="498475"/>
          </a:xfrm>
          <a:prstGeom prst="rect">
            <a:avLst/>
          </a:prstGeom>
        </p:spPr>
        <p:txBody>
          <a:bodyPr vert="horz" lIns="91380" tIns="45690" rIns="91380" bIns="45690" rtlCol="0"/>
          <a:lstStyle>
            <a:lvl1pPr algn="l">
              <a:defRPr sz="1200"/>
            </a:lvl1pPr>
          </a:lstStyle>
          <a:p>
            <a:endParaRPr lang="ru-RU"/>
          </a:p>
        </p:txBody>
      </p:sp>
      <p:sp>
        <p:nvSpPr>
          <p:cNvPr id="3" name="Дата 2"/>
          <p:cNvSpPr>
            <a:spLocks noGrp="1"/>
          </p:cNvSpPr>
          <p:nvPr>
            <p:ph type="dt" sz="quarter" idx="1"/>
          </p:nvPr>
        </p:nvSpPr>
        <p:spPr>
          <a:xfrm>
            <a:off x="3829056" y="6"/>
            <a:ext cx="2930525" cy="498475"/>
          </a:xfrm>
          <a:prstGeom prst="rect">
            <a:avLst/>
          </a:prstGeom>
        </p:spPr>
        <p:txBody>
          <a:bodyPr vert="horz" lIns="91380" tIns="45690" rIns="91380" bIns="45690" rtlCol="0"/>
          <a:lstStyle>
            <a:lvl1pPr algn="r">
              <a:defRPr sz="1200"/>
            </a:lvl1pPr>
          </a:lstStyle>
          <a:p>
            <a:fld id="{47F80A7F-8899-4BAC-A761-FF781D65E82E}" type="datetimeFigureOut">
              <a:rPr lang="ru-RU" smtClean="0"/>
              <a:t>26.01.2026</a:t>
            </a:fld>
            <a:endParaRPr lang="ru-RU"/>
          </a:p>
        </p:txBody>
      </p:sp>
      <p:sp>
        <p:nvSpPr>
          <p:cNvPr id="4" name="Нижний колонтитул 3"/>
          <p:cNvSpPr>
            <a:spLocks noGrp="1"/>
          </p:cNvSpPr>
          <p:nvPr>
            <p:ph type="ftr" sz="quarter" idx="2"/>
          </p:nvPr>
        </p:nvSpPr>
        <p:spPr>
          <a:xfrm>
            <a:off x="6" y="9444039"/>
            <a:ext cx="2930525" cy="498475"/>
          </a:xfrm>
          <a:prstGeom prst="rect">
            <a:avLst/>
          </a:prstGeom>
        </p:spPr>
        <p:txBody>
          <a:bodyPr vert="horz" lIns="91380" tIns="45690" rIns="91380" bIns="45690" rtlCol="0" anchor="b"/>
          <a:lstStyle>
            <a:lvl1pPr algn="l">
              <a:defRPr sz="1200"/>
            </a:lvl1pPr>
          </a:lstStyle>
          <a:p>
            <a:endParaRPr lang="ru-RU"/>
          </a:p>
        </p:txBody>
      </p:sp>
      <p:sp>
        <p:nvSpPr>
          <p:cNvPr id="5" name="Номер слайда 4"/>
          <p:cNvSpPr>
            <a:spLocks noGrp="1"/>
          </p:cNvSpPr>
          <p:nvPr>
            <p:ph type="sldNum" sz="quarter" idx="3"/>
          </p:nvPr>
        </p:nvSpPr>
        <p:spPr>
          <a:xfrm>
            <a:off x="3829056" y="9444039"/>
            <a:ext cx="2930525" cy="498475"/>
          </a:xfrm>
          <a:prstGeom prst="rect">
            <a:avLst/>
          </a:prstGeom>
        </p:spPr>
        <p:txBody>
          <a:bodyPr vert="horz" lIns="91380" tIns="45690" rIns="91380" bIns="45690" rtlCol="0" anchor="b"/>
          <a:lstStyle>
            <a:lvl1pPr algn="r">
              <a:defRPr sz="1200"/>
            </a:lvl1pPr>
          </a:lstStyle>
          <a:p>
            <a:fld id="{D024A6C5-D1ED-4C0E-B03B-8FB47FE38EAC}" type="slidenum">
              <a:rPr lang="ru-RU" smtClean="0"/>
              <a:t>‹№›</a:t>
            </a:fld>
            <a:endParaRPr lang="ru-RU"/>
          </a:p>
        </p:txBody>
      </p:sp>
    </p:spTree>
    <p:extLst>
      <p:ext uri="{BB962C8B-B14F-4D97-AF65-F5344CB8AC3E}">
        <p14:creationId xmlns:p14="http://schemas.microsoft.com/office/powerpoint/2010/main" val="34443973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7" y="3"/>
            <a:ext cx="2930574" cy="497683"/>
          </a:xfrm>
          <a:prstGeom prst="rect">
            <a:avLst/>
          </a:prstGeom>
        </p:spPr>
        <p:txBody>
          <a:bodyPr vert="horz" lIns="91256" tIns="45630" rIns="91256" bIns="45630" rtlCol="0"/>
          <a:lstStyle>
            <a:lvl1pPr algn="l">
              <a:defRPr sz="1200"/>
            </a:lvl1pPr>
          </a:lstStyle>
          <a:p>
            <a:endParaRPr lang="ru-RU"/>
          </a:p>
        </p:txBody>
      </p:sp>
      <p:sp>
        <p:nvSpPr>
          <p:cNvPr id="3" name="Дата 2"/>
          <p:cNvSpPr>
            <a:spLocks noGrp="1"/>
          </p:cNvSpPr>
          <p:nvPr>
            <p:ph type="dt" idx="1"/>
          </p:nvPr>
        </p:nvSpPr>
        <p:spPr>
          <a:xfrm>
            <a:off x="3829024" y="3"/>
            <a:ext cx="2930574" cy="497683"/>
          </a:xfrm>
          <a:prstGeom prst="rect">
            <a:avLst/>
          </a:prstGeom>
        </p:spPr>
        <p:txBody>
          <a:bodyPr vert="horz" lIns="91256" tIns="45630" rIns="91256" bIns="45630" rtlCol="0"/>
          <a:lstStyle>
            <a:lvl1pPr algn="r">
              <a:defRPr sz="1200"/>
            </a:lvl1pPr>
          </a:lstStyle>
          <a:p>
            <a:fld id="{6A9A7F8A-3095-414F-AEBC-8490E107CF3D}" type="datetimeFigureOut">
              <a:rPr lang="ru-RU" smtClean="0"/>
              <a:pPr/>
              <a:t>26.01.2026</a:t>
            </a:fld>
            <a:endParaRPr lang="ru-RU"/>
          </a:p>
        </p:txBody>
      </p:sp>
      <p:sp>
        <p:nvSpPr>
          <p:cNvPr id="4" name="Образ слайда 3"/>
          <p:cNvSpPr>
            <a:spLocks noGrp="1" noRot="1" noChangeAspect="1"/>
          </p:cNvSpPr>
          <p:nvPr>
            <p:ph type="sldImg" idx="2"/>
          </p:nvPr>
        </p:nvSpPr>
        <p:spPr>
          <a:xfrm>
            <a:off x="69850" y="749300"/>
            <a:ext cx="6621463" cy="3725863"/>
          </a:xfrm>
          <a:prstGeom prst="rect">
            <a:avLst/>
          </a:prstGeom>
          <a:noFill/>
          <a:ln w="12700">
            <a:solidFill>
              <a:prstClr val="black"/>
            </a:solidFill>
          </a:ln>
        </p:spPr>
        <p:txBody>
          <a:bodyPr vert="horz" lIns="91256" tIns="45630" rIns="91256" bIns="45630" rtlCol="0" anchor="ctr"/>
          <a:lstStyle/>
          <a:p>
            <a:endParaRPr lang="ru-RU"/>
          </a:p>
        </p:txBody>
      </p:sp>
      <p:sp>
        <p:nvSpPr>
          <p:cNvPr id="5" name="Заметки 4"/>
          <p:cNvSpPr>
            <a:spLocks noGrp="1"/>
          </p:cNvSpPr>
          <p:nvPr>
            <p:ph type="body" sz="quarter" idx="3"/>
          </p:nvPr>
        </p:nvSpPr>
        <p:spPr>
          <a:xfrm>
            <a:off x="675802" y="4722419"/>
            <a:ext cx="5409562" cy="4474369"/>
          </a:xfrm>
          <a:prstGeom prst="rect">
            <a:avLst/>
          </a:prstGeom>
        </p:spPr>
        <p:txBody>
          <a:bodyPr vert="horz" lIns="91256" tIns="45630" rIns="91256" bIns="4563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7" y="9443247"/>
            <a:ext cx="2930574" cy="497681"/>
          </a:xfrm>
          <a:prstGeom prst="rect">
            <a:avLst/>
          </a:prstGeom>
        </p:spPr>
        <p:txBody>
          <a:bodyPr vert="horz" lIns="91256" tIns="45630" rIns="91256" bIns="45630" rtlCol="0" anchor="b"/>
          <a:lstStyle>
            <a:lvl1pPr algn="l">
              <a:defRPr sz="1200"/>
            </a:lvl1pPr>
          </a:lstStyle>
          <a:p>
            <a:endParaRPr lang="ru-RU"/>
          </a:p>
        </p:txBody>
      </p:sp>
      <p:sp>
        <p:nvSpPr>
          <p:cNvPr id="7" name="Номер слайда 6"/>
          <p:cNvSpPr>
            <a:spLocks noGrp="1"/>
          </p:cNvSpPr>
          <p:nvPr>
            <p:ph type="sldNum" sz="quarter" idx="5"/>
          </p:nvPr>
        </p:nvSpPr>
        <p:spPr>
          <a:xfrm>
            <a:off x="3829024" y="9443247"/>
            <a:ext cx="2930574" cy="497681"/>
          </a:xfrm>
          <a:prstGeom prst="rect">
            <a:avLst/>
          </a:prstGeom>
        </p:spPr>
        <p:txBody>
          <a:bodyPr vert="horz" lIns="91256" tIns="45630" rIns="91256" bIns="45630" rtlCol="0" anchor="b"/>
          <a:lstStyle>
            <a:lvl1pPr algn="r">
              <a:defRPr sz="1200"/>
            </a:lvl1pPr>
          </a:lstStyle>
          <a:p>
            <a:fld id="{58BE786A-D7CB-4BA1-8317-3A8203A62DCA}" type="slidenum">
              <a:rPr lang="ru-RU" smtClean="0"/>
              <a:pPr/>
              <a:t>‹№›</a:t>
            </a:fld>
            <a:endParaRPr lang="ru-RU"/>
          </a:p>
        </p:txBody>
      </p:sp>
    </p:spTree>
    <p:extLst>
      <p:ext uri="{BB962C8B-B14F-4D97-AF65-F5344CB8AC3E}">
        <p14:creationId xmlns:p14="http://schemas.microsoft.com/office/powerpoint/2010/main" val="1016505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uk-UA"/>
          </a:p>
        </p:txBody>
      </p:sp>
    </p:spTree>
    <p:extLst>
      <p:ext uri="{BB962C8B-B14F-4D97-AF65-F5344CB8AC3E}">
        <p14:creationId xmlns:p14="http://schemas.microsoft.com/office/powerpoint/2010/main" val="402844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uk-UA"/>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8BE786A-D7CB-4BA1-8317-3A8203A62DCA}" type="slidenum">
              <a:rPr lang="ru-RU" smtClean="0"/>
              <a:pPr/>
              <a:t>2</a:t>
            </a:fld>
            <a:endParaRPr lang="ru-RU"/>
          </a:p>
        </p:txBody>
      </p:sp>
    </p:spTree>
    <p:extLst>
      <p:ext uri="{BB962C8B-B14F-4D97-AF65-F5344CB8AC3E}">
        <p14:creationId xmlns:p14="http://schemas.microsoft.com/office/powerpoint/2010/main" val="1665968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D81CD-D4EB-DE7D-7E45-C4DAE4379D4F}"/>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4E0E9B8A-EE3C-A30F-D229-F849AC91CF17}"/>
              </a:ext>
            </a:extLst>
          </p:cNvPr>
          <p:cNvSpPr>
            <a:spLocks noGrp="1" noRot="1" noChangeAspect="1"/>
          </p:cNvSpPr>
          <p:nvPr>
            <p:ph type="sldImg"/>
          </p:nvPr>
        </p:nvSpPr>
        <p:spPr/>
        <p:txBody>
          <a:bodyPr/>
          <a:lstStyle/>
          <a:p>
            <a:endParaRPr lang="uk-UA"/>
          </a:p>
        </p:txBody>
      </p:sp>
      <p:sp>
        <p:nvSpPr>
          <p:cNvPr id="3" name="Заметки 2">
            <a:extLst>
              <a:ext uri="{FF2B5EF4-FFF2-40B4-BE49-F238E27FC236}">
                <a16:creationId xmlns:a16="http://schemas.microsoft.com/office/drawing/2014/main" id="{D634B4ED-EB5A-67FF-9B0F-D0C809D7F164}"/>
              </a:ext>
            </a:extLst>
          </p:cNvPr>
          <p:cNvSpPr>
            <a:spLocks noGrp="1"/>
          </p:cNvSpPr>
          <p:nvPr>
            <p:ph type="body" idx="1"/>
          </p:nvPr>
        </p:nvSpPr>
        <p:spPr/>
        <p:txBody>
          <a:bodyPr/>
          <a:lstStyle/>
          <a:p>
            <a:endParaRPr lang="uk-UA" dirty="0"/>
          </a:p>
        </p:txBody>
      </p:sp>
      <p:sp>
        <p:nvSpPr>
          <p:cNvPr id="4" name="Номер слайда 3">
            <a:extLst>
              <a:ext uri="{FF2B5EF4-FFF2-40B4-BE49-F238E27FC236}">
                <a16:creationId xmlns:a16="http://schemas.microsoft.com/office/drawing/2014/main" id="{86310D42-CF46-2DEC-8833-C19BF120FE32}"/>
              </a:ext>
            </a:extLst>
          </p:cNvPr>
          <p:cNvSpPr>
            <a:spLocks noGrp="1"/>
          </p:cNvSpPr>
          <p:nvPr>
            <p:ph type="sldNum" sz="quarter" idx="5"/>
          </p:nvPr>
        </p:nvSpPr>
        <p:spPr/>
        <p:txBody>
          <a:bodyPr/>
          <a:lstStyle/>
          <a:p>
            <a:fld id="{58BE786A-D7CB-4BA1-8317-3A8203A62DCA}" type="slidenum">
              <a:rPr lang="ru-RU" smtClean="0"/>
              <a:pPr/>
              <a:t>3</a:t>
            </a:fld>
            <a:endParaRPr lang="ru-RU"/>
          </a:p>
        </p:txBody>
      </p:sp>
    </p:spTree>
    <p:extLst>
      <p:ext uri="{BB962C8B-B14F-4D97-AF65-F5344CB8AC3E}">
        <p14:creationId xmlns:p14="http://schemas.microsoft.com/office/powerpoint/2010/main" val="3394106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BC27-9DBD-50FC-4512-DE2CB65F69AF}"/>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74E2F5F7-D675-435F-068B-DC3018B43528}"/>
              </a:ext>
            </a:extLst>
          </p:cNvPr>
          <p:cNvSpPr>
            <a:spLocks noGrp="1" noRot="1" noChangeAspect="1"/>
          </p:cNvSpPr>
          <p:nvPr>
            <p:ph type="sldImg"/>
          </p:nvPr>
        </p:nvSpPr>
        <p:spPr/>
        <p:txBody>
          <a:bodyPr/>
          <a:lstStyle/>
          <a:p>
            <a:endParaRPr lang="uk-UA"/>
          </a:p>
        </p:txBody>
      </p:sp>
      <p:sp>
        <p:nvSpPr>
          <p:cNvPr id="3" name="Заметки 2">
            <a:extLst>
              <a:ext uri="{FF2B5EF4-FFF2-40B4-BE49-F238E27FC236}">
                <a16:creationId xmlns:a16="http://schemas.microsoft.com/office/drawing/2014/main" id="{D404A936-F74C-1B48-653D-511049D95CDD}"/>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FE52545D-5C07-AC23-FB5C-F11269142429}"/>
              </a:ext>
            </a:extLst>
          </p:cNvPr>
          <p:cNvSpPr>
            <a:spLocks noGrp="1"/>
          </p:cNvSpPr>
          <p:nvPr>
            <p:ph type="sldNum" sz="quarter" idx="10"/>
          </p:nvPr>
        </p:nvSpPr>
        <p:spPr/>
        <p:txBody>
          <a:bodyPr/>
          <a:lstStyle/>
          <a:p>
            <a:fld id="{58BE786A-D7CB-4BA1-8317-3A8203A62DCA}" type="slidenum">
              <a:rPr lang="ru-RU" smtClean="0"/>
              <a:pPr/>
              <a:t>5</a:t>
            </a:fld>
            <a:endParaRPr lang="ru-RU"/>
          </a:p>
        </p:txBody>
      </p:sp>
    </p:spTree>
    <p:extLst>
      <p:ext uri="{BB962C8B-B14F-4D97-AF65-F5344CB8AC3E}">
        <p14:creationId xmlns:p14="http://schemas.microsoft.com/office/powerpoint/2010/main" val="3612611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7</a:t>
            </a:fld>
            <a:endParaRPr lang="ru-RU"/>
          </a:p>
        </p:txBody>
      </p:sp>
    </p:spTree>
    <p:extLst>
      <p:ext uri="{BB962C8B-B14F-4D97-AF65-F5344CB8AC3E}">
        <p14:creationId xmlns:p14="http://schemas.microsoft.com/office/powerpoint/2010/main" val="190543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9</a:t>
            </a:fld>
            <a:endParaRPr lang="ru-RU"/>
          </a:p>
        </p:txBody>
      </p:sp>
    </p:spTree>
    <p:extLst>
      <p:ext uri="{BB962C8B-B14F-4D97-AF65-F5344CB8AC3E}">
        <p14:creationId xmlns:p14="http://schemas.microsoft.com/office/powerpoint/2010/main" val="2406241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10</a:t>
            </a:fld>
            <a:endParaRPr lang="ru-RU"/>
          </a:p>
        </p:txBody>
      </p:sp>
    </p:spTree>
    <p:extLst>
      <p:ext uri="{BB962C8B-B14F-4D97-AF65-F5344CB8AC3E}">
        <p14:creationId xmlns:p14="http://schemas.microsoft.com/office/powerpoint/2010/main" val="495376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12</a:t>
            </a:fld>
            <a:endParaRPr lang="ru-RU"/>
          </a:p>
        </p:txBody>
      </p:sp>
    </p:spTree>
    <p:extLst>
      <p:ext uri="{BB962C8B-B14F-4D97-AF65-F5344CB8AC3E}">
        <p14:creationId xmlns:p14="http://schemas.microsoft.com/office/powerpoint/2010/main" val="988909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13</a:t>
            </a:fld>
            <a:endParaRPr lang="ru-RU"/>
          </a:p>
        </p:txBody>
      </p:sp>
    </p:spTree>
    <p:extLst>
      <p:ext uri="{BB962C8B-B14F-4D97-AF65-F5344CB8AC3E}">
        <p14:creationId xmlns:p14="http://schemas.microsoft.com/office/powerpoint/2010/main" val="2440039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14</a:t>
            </a:fld>
            <a:endParaRPr lang="ru-RU"/>
          </a:p>
        </p:txBody>
      </p:sp>
    </p:spTree>
    <p:extLst>
      <p:ext uri="{BB962C8B-B14F-4D97-AF65-F5344CB8AC3E}">
        <p14:creationId xmlns:p14="http://schemas.microsoft.com/office/powerpoint/2010/main" val="88693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15</a:t>
            </a:fld>
            <a:endParaRPr lang="ru-RU"/>
          </a:p>
        </p:txBody>
      </p:sp>
    </p:spTree>
    <p:extLst>
      <p:ext uri="{BB962C8B-B14F-4D97-AF65-F5344CB8AC3E}">
        <p14:creationId xmlns:p14="http://schemas.microsoft.com/office/powerpoint/2010/main" val="236845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16</a:t>
            </a:fld>
            <a:endParaRPr lang="ru-RU"/>
          </a:p>
        </p:txBody>
      </p:sp>
    </p:spTree>
    <p:extLst>
      <p:ext uri="{BB962C8B-B14F-4D97-AF65-F5344CB8AC3E}">
        <p14:creationId xmlns:p14="http://schemas.microsoft.com/office/powerpoint/2010/main" val="3230675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17</a:t>
            </a:fld>
            <a:endParaRPr lang="ru-RU"/>
          </a:p>
        </p:txBody>
      </p:sp>
    </p:spTree>
    <p:extLst>
      <p:ext uri="{BB962C8B-B14F-4D97-AF65-F5344CB8AC3E}">
        <p14:creationId xmlns:p14="http://schemas.microsoft.com/office/powerpoint/2010/main" val="2671738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Місце для зображення 1"/>
          <p:cNvSpPr>
            <a:spLocks noGrp="1" noRot="1" noChangeAspect="1"/>
          </p:cNvSpPr>
          <p:nvPr>
            <p:ph type="sldImg"/>
          </p:nvPr>
        </p:nvSpPr>
        <p:spPr/>
        <p:txBody>
          <a:bodyPr/>
          <a:lstStyle/>
          <a:p>
            <a:endParaRPr lang="uk-UA"/>
          </a:p>
        </p:txBody>
      </p:sp>
      <p:sp>
        <p:nvSpPr>
          <p:cNvPr id="3" name="Місце для нотаток 2"/>
          <p:cNvSpPr>
            <a:spLocks noGrp="1"/>
          </p:cNvSpPr>
          <p:nvPr>
            <p:ph type="body" idx="1"/>
          </p:nvPr>
        </p:nvSpPr>
        <p:spPr/>
        <p:txBody>
          <a:bodyPr/>
          <a:lstStyle/>
          <a:p>
            <a:endParaRPr lang="uk-UA" dirty="0"/>
          </a:p>
        </p:txBody>
      </p:sp>
      <p:sp>
        <p:nvSpPr>
          <p:cNvPr id="4" name="Місце для номера слайда 3"/>
          <p:cNvSpPr>
            <a:spLocks noGrp="1"/>
          </p:cNvSpPr>
          <p:nvPr>
            <p:ph type="sldNum" sz="quarter" idx="5"/>
          </p:nvPr>
        </p:nvSpPr>
        <p:spPr/>
        <p:txBody>
          <a:bodyPr/>
          <a:lstStyle/>
          <a:p>
            <a:fld id="{58BE786A-D7CB-4BA1-8317-3A8203A62DCA}" type="slidenum">
              <a:rPr lang="ru-RU" smtClean="0"/>
              <a:pPr/>
              <a:t>21</a:t>
            </a:fld>
            <a:endParaRPr lang="ru-RU"/>
          </a:p>
        </p:txBody>
      </p:sp>
    </p:spTree>
    <p:extLst>
      <p:ext uri="{BB962C8B-B14F-4D97-AF65-F5344CB8AC3E}">
        <p14:creationId xmlns:p14="http://schemas.microsoft.com/office/powerpoint/2010/main" val="1926348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4" y="1597821"/>
            <a:ext cx="7772400" cy="1102519"/>
          </a:xfrm>
        </p:spPr>
        <p:txBody>
          <a:bodyPr/>
          <a:lstStyle/>
          <a:p>
            <a:r>
              <a:rPr lang="ru-RU"/>
              <a:t>Образец заголовка</a:t>
            </a:r>
          </a:p>
        </p:txBody>
      </p:sp>
      <p:sp>
        <p:nvSpPr>
          <p:cNvPr id="3" name="Подзаголовок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sp>
        <p:nvSpPr>
          <p:cNvPr id="12" name="Прямоугольник 11"/>
          <p:cNvSpPr/>
          <p:nvPr userDrawn="1"/>
        </p:nvSpPr>
        <p:spPr>
          <a:xfrm>
            <a:off x="0" y="103891"/>
            <a:ext cx="6972300" cy="75009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Заголовок 1"/>
          <p:cNvSpPr>
            <a:spLocks noGrp="1"/>
          </p:cNvSpPr>
          <p:nvPr>
            <p:ph type="title"/>
          </p:nvPr>
        </p:nvSpPr>
        <p:spPr>
          <a:xfrm>
            <a:off x="0" y="94515"/>
            <a:ext cx="6972300" cy="759470"/>
          </a:xfrm>
        </p:spPr>
        <p:txBody>
          <a:bodyPr>
            <a:normAutofit/>
          </a:bodyPr>
          <a:lstStyle>
            <a:lvl1pPr>
              <a:defRPr sz="2400" b="1">
                <a:latin typeface="Times New Roman" panose="02020603050405020304" pitchFamily="18" charset="0"/>
                <a:cs typeface="Times New Roman" panose="02020603050405020304" pitchFamily="18" charset="0"/>
              </a:defRPr>
            </a:lvl1pPr>
          </a:lstStyle>
          <a:p>
            <a:endParaRPr lang="ru-RU" dirty="0"/>
          </a:p>
        </p:txBody>
      </p:sp>
      <p:sp>
        <p:nvSpPr>
          <p:cNvPr id="3" name="Содержимое 2"/>
          <p:cNvSpPr>
            <a:spLocks noGrp="1"/>
          </p:cNvSpPr>
          <p:nvPr>
            <p:ph idx="1"/>
          </p:nvPr>
        </p:nvSpPr>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Дата 3"/>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7DDEF2-40AA-4787-967B-55E16E2BAF84}" type="slidenum">
              <a:rPr lang="ru-RU" smtClean="0"/>
              <a:pPr/>
              <a:t>‹№›</a:t>
            </a:fld>
            <a:endParaRPr lang="ru-RU"/>
          </a:p>
        </p:txBody>
      </p:sp>
      <p:sp>
        <p:nvSpPr>
          <p:cNvPr id="7" name="TextBox 6"/>
          <p:cNvSpPr txBox="1"/>
          <p:nvPr userDrawn="1"/>
        </p:nvSpPr>
        <p:spPr>
          <a:xfrm>
            <a:off x="7906618" y="127993"/>
            <a:ext cx="1237382" cy="769441"/>
          </a:xfrm>
          <a:prstGeom prst="rect">
            <a:avLst/>
          </a:prstGeom>
          <a:noFill/>
        </p:spPr>
        <p:txBody>
          <a:bodyPr wrap="square">
            <a:spAutoFit/>
          </a:bodyPr>
          <a:lstStyle/>
          <a:p>
            <a:pPr fontAlgn="auto">
              <a:spcBef>
                <a:spcPts val="0"/>
              </a:spcBef>
              <a:spcAft>
                <a:spcPts val="0"/>
              </a:spcAft>
              <a:defRPr/>
            </a:pPr>
            <a:r>
              <a:rPr lang="uk-UA" sz="1100" b="1" dirty="0">
                <a:solidFill>
                  <a:schemeClr val="tx2"/>
                </a:solidFill>
                <a:latin typeface="+mj-lt"/>
                <a:cs typeface="+mn-cs"/>
              </a:rPr>
              <a:t>СУМСЬКА</a:t>
            </a:r>
          </a:p>
          <a:p>
            <a:pPr fontAlgn="auto">
              <a:spcBef>
                <a:spcPts val="0"/>
              </a:spcBef>
              <a:spcAft>
                <a:spcPts val="0"/>
              </a:spcAft>
              <a:defRPr/>
            </a:pPr>
            <a:r>
              <a:rPr lang="uk-UA" sz="1100" b="1" dirty="0">
                <a:solidFill>
                  <a:schemeClr val="tx2"/>
                </a:solidFill>
                <a:latin typeface="+mj-lt"/>
                <a:cs typeface="+mn-cs"/>
              </a:rPr>
              <a:t>ОБЛАСНА</a:t>
            </a:r>
          </a:p>
          <a:p>
            <a:pPr fontAlgn="auto">
              <a:spcBef>
                <a:spcPts val="0"/>
              </a:spcBef>
              <a:spcAft>
                <a:spcPts val="0"/>
              </a:spcAft>
              <a:defRPr/>
            </a:pPr>
            <a:r>
              <a:rPr lang="uk-UA" sz="1100" b="1" dirty="0">
                <a:solidFill>
                  <a:schemeClr val="tx2"/>
                </a:solidFill>
                <a:latin typeface="+mj-lt"/>
                <a:cs typeface="+mn-cs"/>
              </a:rPr>
              <a:t>ВІЙСЬКОВА</a:t>
            </a:r>
          </a:p>
          <a:p>
            <a:pPr fontAlgn="auto">
              <a:spcBef>
                <a:spcPts val="0"/>
              </a:spcBef>
              <a:spcAft>
                <a:spcPts val="0"/>
              </a:spcAft>
              <a:defRPr/>
            </a:pPr>
            <a:r>
              <a:rPr lang="uk-UA" sz="1100" b="1" dirty="0">
                <a:solidFill>
                  <a:schemeClr val="tx2"/>
                </a:solidFill>
                <a:latin typeface="+mj-lt"/>
                <a:cs typeface="+mn-cs"/>
              </a:rPr>
              <a:t>АДМІНІСТРАЦІЯ</a:t>
            </a:r>
            <a:endParaRPr lang="ru-RU" sz="1100" dirty="0">
              <a:solidFill>
                <a:schemeClr val="bg1"/>
              </a:solidFill>
              <a:latin typeface="+mj-lt"/>
              <a:cs typeface="+mn-cs"/>
            </a:endParaRPr>
          </a:p>
        </p:txBody>
      </p:sp>
      <p:pic>
        <p:nvPicPr>
          <p:cNvPr id="14" name="Рисунок 13"/>
          <p:cNvPicPr>
            <a:picLocks noChangeAspect="1"/>
          </p:cNvPicPr>
          <p:nvPr userDrawn="1"/>
        </p:nvPicPr>
        <p:blipFill rotWithShape="1">
          <a:blip r:embed="rId2"/>
          <a:srcRect r="53892"/>
          <a:stretch/>
        </p:blipFill>
        <p:spPr>
          <a:xfrm>
            <a:off x="7041784" y="47466"/>
            <a:ext cx="937262" cy="97960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6" y="3305176"/>
            <a:ext cx="7772400" cy="1021556"/>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6"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3" y="1200151"/>
            <a:ext cx="4038601"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2" y="1200151"/>
            <a:ext cx="4038601"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8" y="1151335"/>
            <a:ext cx="404177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8" y="1631156"/>
            <a:ext cx="4041774"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2" y="204787"/>
            <a:ext cx="3008313" cy="871538"/>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4" y="204790"/>
            <a:ext cx="5111749"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399" y="205979"/>
            <a:ext cx="2057401" cy="4388644"/>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05979"/>
            <a:ext cx="6019801" cy="4388644"/>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28E0C72-98A9-491A-A448-A1C5D1AE15F7}" type="datetimeFigureOut">
              <a:rPr lang="ru-RU" smtClean="0"/>
              <a:pPr/>
              <a:t>26.01.2026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E7DDEF2-40AA-4787-967B-55E16E2BAF84}"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28E0C72-98A9-491A-A448-A1C5D1AE15F7}" type="datetimeFigureOut">
              <a:rPr lang="ru-RU" smtClean="0"/>
              <a:pPr/>
              <a:t>26.01.2026</a:t>
            </a:fld>
            <a:endParaRPr lang="ru-RU"/>
          </a:p>
        </p:txBody>
      </p:sp>
      <p:sp>
        <p:nvSpPr>
          <p:cNvPr id="5" name="Нижний колонтитул 4"/>
          <p:cNvSpPr>
            <a:spLocks noGrp="1"/>
          </p:cNvSpPr>
          <p:nvPr>
            <p:ph type="ftr" sz="quarter" idx="3"/>
          </p:nvPr>
        </p:nvSpPr>
        <p:spPr>
          <a:xfrm>
            <a:off x="3124204"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E7DDEF2-40AA-4787-967B-55E16E2BAF84}"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2.png"/><Relationship Id="rId7" Type="http://schemas.openxmlformats.org/officeDocument/2006/relationships/image" Target="../media/image5.jpe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image" Target="../media/image9.jpg"/><Relationship Id="rId5" Type="http://schemas.openxmlformats.org/officeDocument/2006/relationships/hyperlink" Target="https://pxhere.com/ru/photo/1264330" TargetMode="External"/><Relationship Id="rId10" Type="http://schemas.openxmlformats.org/officeDocument/2006/relationships/image" Target="../media/image8.png"/><Relationship Id="rId4" Type="http://schemas.openxmlformats.org/officeDocument/2006/relationships/image" Target="../media/image3.jpeg"/><Relationship Id="rId9" Type="http://schemas.openxmlformats.org/officeDocument/2006/relationships/image" Target="../media/image7.jpe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5.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20.pn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18" Type="http://schemas.openxmlformats.org/officeDocument/2006/relationships/image" Target="../media/image43.png"/><Relationship Id="rId3" Type="http://schemas.openxmlformats.org/officeDocument/2006/relationships/image" Target="../media/image28.jpe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42.png"/><Relationship Id="rId2" Type="http://schemas.openxmlformats.org/officeDocument/2006/relationships/image" Target="../media/image27.png"/><Relationship Id="rId16" Type="http://schemas.openxmlformats.org/officeDocument/2006/relationships/image" Target="../media/image41.svg"/><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5" Type="http://schemas.openxmlformats.org/officeDocument/2006/relationships/image" Target="../media/image40.png"/><Relationship Id="rId10" Type="http://schemas.openxmlformats.org/officeDocument/2006/relationships/image" Target="../media/image35.jpeg"/><Relationship Id="rId19" Type="http://schemas.openxmlformats.org/officeDocument/2006/relationships/image" Target="../media/image44.png"/><Relationship Id="rId4" Type="http://schemas.openxmlformats.org/officeDocument/2006/relationships/image" Target="../media/image29.png"/><Relationship Id="rId9" Type="http://schemas.openxmlformats.org/officeDocument/2006/relationships/image" Target="../media/image34.png"/><Relationship Id="rId14" Type="http://schemas.openxmlformats.org/officeDocument/2006/relationships/image" Target="../media/image39.svg"/></Relationships>
</file>

<file path=ppt/slides/_rels/slide5.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chart" Target="../charts/chart1.xml"/><Relationship Id="rId7" Type="http://schemas.openxmlformats.org/officeDocument/2006/relationships/image" Target="../media/image4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_rels/slide6.xml.rels><?xml version="1.0" encoding="UTF-8" standalone="yes"?>
<Relationships xmlns="http://schemas.openxmlformats.org/package/2006/relationships"><Relationship Id="rId8" Type="http://schemas.openxmlformats.org/officeDocument/2006/relationships/image" Target="../media/image57.jpeg"/><Relationship Id="rId13" Type="http://schemas.openxmlformats.org/officeDocument/2006/relationships/image" Target="../media/image62.png"/><Relationship Id="rId18" Type="http://schemas.openxmlformats.org/officeDocument/2006/relationships/image" Target="../media/image67.png"/><Relationship Id="rId3" Type="http://schemas.openxmlformats.org/officeDocument/2006/relationships/image" Target="../media/image53.png"/><Relationship Id="rId21" Type="http://schemas.openxmlformats.org/officeDocument/2006/relationships/image" Target="../media/image70.png"/><Relationship Id="rId7" Type="http://schemas.openxmlformats.org/officeDocument/2006/relationships/image" Target="../media/image56.png"/><Relationship Id="rId12" Type="http://schemas.openxmlformats.org/officeDocument/2006/relationships/image" Target="../media/image61.svg"/><Relationship Id="rId17" Type="http://schemas.openxmlformats.org/officeDocument/2006/relationships/image" Target="../media/image66.png"/><Relationship Id="rId2" Type="http://schemas.openxmlformats.org/officeDocument/2006/relationships/image" Target="../media/image52.png"/><Relationship Id="rId16" Type="http://schemas.openxmlformats.org/officeDocument/2006/relationships/image" Target="../media/image65.png"/><Relationship Id="rId20"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5" Type="http://schemas.openxmlformats.org/officeDocument/2006/relationships/image" Target="../media/image64.png"/><Relationship Id="rId10" Type="http://schemas.openxmlformats.org/officeDocument/2006/relationships/image" Target="../media/image59.jpeg"/><Relationship Id="rId19" Type="http://schemas.openxmlformats.org/officeDocument/2006/relationships/image" Target="../media/image68.jfif"/><Relationship Id="rId4" Type="http://schemas.microsoft.com/office/2007/relationships/hdphoto" Target="../media/hdphoto2.wdp"/><Relationship Id="rId9" Type="http://schemas.openxmlformats.org/officeDocument/2006/relationships/image" Target="../media/image58.jpeg"/><Relationship Id="rId14" Type="http://schemas.openxmlformats.org/officeDocument/2006/relationships/image" Target="../media/image63.svg"/></Relationships>
</file>

<file path=ppt/slides/_rels/slide7.xml.rels><?xml version="1.0" encoding="UTF-8" standalone="yes"?>
<Relationships xmlns="http://schemas.openxmlformats.org/package/2006/relationships"><Relationship Id="rId8" Type="http://schemas.openxmlformats.org/officeDocument/2006/relationships/image" Target="../media/image76.jpg"/><Relationship Id="rId13" Type="http://schemas.openxmlformats.org/officeDocument/2006/relationships/image" Target="../media/image81.jpeg"/><Relationship Id="rId18" Type="http://schemas.openxmlformats.org/officeDocument/2006/relationships/image" Target="../media/image86.png"/><Relationship Id="rId3" Type="http://schemas.openxmlformats.org/officeDocument/2006/relationships/image" Target="../media/image71.jpeg"/><Relationship Id="rId7" Type="http://schemas.openxmlformats.org/officeDocument/2006/relationships/image" Target="../media/image75.png"/><Relationship Id="rId12" Type="http://schemas.openxmlformats.org/officeDocument/2006/relationships/image" Target="../media/image80.png"/><Relationship Id="rId17" Type="http://schemas.openxmlformats.org/officeDocument/2006/relationships/image" Target="../media/image85.png"/><Relationship Id="rId2" Type="http://schemas.openxmlformats.org/officeDocument/2006/relationships/notesSlide" Target="../notesSlides/notesSlide5.xml"/><Relationship Id="rId16"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74.png"/><Relationship Id="rId11" Type="http://schemas.openxmlformats.org/officeDocument/2006/relationships/image" Target="../media/image79.jpg"/><Relationship Id="rId5" Type="http://schemas.openxmlformats.org/officeDocument/2006/relationships/image" Target="../media/image73.png"/><Relationship Id="rId15" Type="http://schemas.openxmlformats.org/officeDocument/2006/relationships/image" Target="../media/image83.jpeg"/><Relationship Id="rId10" Type="http://schemas.openxmlformats.org/officeDocument/2006/relationships/image" Target="../media/image78.jpg"/><Relationship Id="rId4" Type="http://schemas.openxmlformats.org/officeDocument/2006/relationships/image" Target="../media/image72.png"/><Relationship Id="rId9" Type="http://schemas.openxmlformats.org/officeDocument/2006/relationships/image" Target="../media/image77.jpg"/><Relationship Id="rId14" Type="http://schemas.openxmlformats.org/officeDocument/2006/relationships/image" Target="../media/image82.png"/></Relationships>
</file>

<file path=ppt/slides/_rels/slide8.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8.png"/><Relationship Id="rId7" Type="http://schemas.openxmlformats.org/officeDocument/2006/relationships/image" Target="../media/image9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6.png"/><Relationship Id="rId9" Type="http://schemas.openxmlformats.org/officeDocument/2006/relationships/image" Target="../media/image93.svg"/></Relationships>
</file>

<file path=ppt/slides/_rels/slide1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6.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 Id="rId9" Type="http://schemas.openxmlformats.org/officeDocument/2006/relationships/image" Target="../media/image101.png"/></Relationships>
</file>

<file path=ppt/slides/_rels/slide11.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jpg"/><Relationship Id="rId7" Type="http://schemas.openxmlformats.org/officeDocument/2006/relationships/image" Target="../media/image107.png"/><Relationship Id="rId12" Type="http://schemas.openxmlformats.org/officeDocument/2006/relationships/image" Target="../media/image112.svg"/><Relationship Id="rId2" Type="http://schemas.openxmlformats.org/officeDocument/2006/relationships/image" Target="../media/image102.jpg"/><Relationship Id="rId1" Type="http://schemas.openxmlformats.org/officeDocument/2006/relationships/slideLayout" Target="../slideLayouts/slideLayout2.xml"/><Relationship Id="rId6" Type="http://schemas.openxmlformats.org/officeDocument/2006/relationships/image" Target="../media/image106.jpeg"/><Relationship Id="rId11" Type="http://schemas.openxmlformats.org/officeDocument/2006/relationships/image" Target="../media/image111.png"/><Relationship Id="rId5" Type="http://schemas.openxmlformats.org/officeDocument/2006/relationships/image" Target="../media/image105.png"/><Relationship Id="rId10" Type="http://schemas.openxmlformats.org/officeDocument/2006/relationships/image" Target="../media/image110.svg"/><Relationship Id="rId4" Type="http://schemas.openxmlformats.org/officeDocument/2006/relationships/image" Target="../media/image104.jpg"/><Relationship Id="rId9" Type="http://schemas.openxmlformats.org/officeDocument/2006/relationships/image" Target="../media/image109.png"/></Relationships>
</file>

<file path=ppt/slides/_rels/slide1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8.jpeg"/><Relationship Id="rId5" Type="http://schemas.openxmlformats.org/officeDocument/2006/relationships/image" Target="../media/image117.jpeg"/><Relationship Id="rId4" Type="http://schemas.openxmlformats.org/officeDocument/2006/relationships/image" Target="../media/image1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15.xml.rels><?xml version="1.0" encoding="UTF-8" standalone="yes"?>
<Relationships xmlns="http://schemas.openxmlformats.org/package/2006/relationships"><Relationship Id="rId8" Type="http://schemas.openxmlformats.org/officeDocument/2006/relationships/image" Target="../media/image125.jpg"/><Relationship Id="rId3" Type="http://schemas.openxmlformats.org/officeDocument/2006/relationships/image" Target="../media/image11.png"/><Relationship Id="rId7" Type="http://schemas.openxmlformats.org/officeDocument/2006/relationships/image" Target="../media/image124.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jpg"/><Relationship Id="rId10" Type="http://schemas.openxmlformats.org/officeDocument/2006/relationships/image" Target="../media/image127.jpeg"/><Relationship Id="rId4" Type="http://schemas.openxmlformats.org/officeDocument/2006/relationships/image" Target="../media/image121.png"/><Relationship Id="rId9" Type="http://schemas.openxmlformats.org/officeDocument/2006/relationships/image" Target="../media/image126.png"/></Relationships>
</file>

<file path=ppt/slides/_rels/slide16.xml.rels><?xml version="1.0" encoding="UTF-8" standalone="yes"?>
<Relationships xmlns="http://schemas.openxmlformats.org/package/2006/relationships"><Relationship Id="rId3" Type="http://schemas.openxmlformats.org/officeDocument/2006/relationships/image" Target="../media/image128.jpg"/><Relationship Id="rId7" Type="http://schemas.openxmlformats.org/officeDocument/2006/relationships/image" Target="../media/image13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1.jpg"/><Relationship Id="rId5" Type="http://schemas.openxmlformats.org/officeDocument/2006/relationships/image" Target="../media/image130.jpg"/><Relationship Id="rId4" Type="http://schemas.openxmlformats.org/officeDocument/2006/relationships/image" Target="../media/image129.jpg"/></Relationships>
</file>

<file path=ppt/slides/_rels/slide17.xml.rels><?xml version="1.0" encoding="UTF-8" standalone="yes"?>
<Relationships xmlns="http://schemas.openxmlformats.org/package/2006/relationships"><Relationship Id="rId3" Type="http://schemas.openxmlformats.org/officeDocument/2006/relationships/image" Target="../media/image133.jpeg"/><Relationship Id="rId7" Type="http://schemas.openxmlformats.org/officeDocument/2006/relationships/image" Target="../media/image13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18.xml.rels><?xml version="1.0" encoding="UTF-8" standalone="yes"?>
<Relationships xmlns="http://schemas.openxmlformats.org/package/2006/relationships"><Relationship Id="rId8" Type="http://schemas.openxmlformats.org/officeDocument/2006/relationships/image" Target="../media/image143.jpeg"/><Relationship Id="rId3" Type="http://schemas.openxmlformats.org/officeDocument/2006/relationships/image" Target="../media/image139.png"/><Relationship Id="rId7" Type="http://schemas.openxmlformats.org/officeDocument/2006/relationships/image" Target="../media/image142.jpg"/><Relationship Id="rId2" Type="http://schemas.openxmlformats.org/officeDocument/2006/relationships/image" Target="../media/image138.jpeg"/><Relationship Id="rId1" Type="http://schemas.openxmlformats.org/officeDocument/2006/relationships/slideLayout" Target="../slideLayouts/slideLayout2.xml"/><Relationship Id="rId6" Type="http://schemas.openxmlformats.org/officeDocument/2006/relationships/image" Target="../media/image141.jpeg"/><Relationship Id="rId5" Type="http://schemas.openxmlformats.org/officeDocument/2006/relationships/image" Target="../media/image9.jpg"/><Relationship Id="rId4" Type="http://schemas.openxmlformats.org/officeDocument/2006/relationships/image" Target="../media/image140.jpeg"/></Relationships>
</file>

<file path=ppt/slides/_rels/slide19.xml.rels><?xml version="1.0" encoding="UTF-8" standalone="yes"?>
<Relationships xmlns="http://schemas.openxmlformats.org/package/2006/relationships"><Relationship Id="rId8" Type="http://schemas.openxmlformats.org/officeDocument/2006/relationships/image" Target="../media/image148.jpeg"/><Relationship Id="rId3" Type="http://schemas.openxmlformats.org/officeDocument/2006/relationships/image" Target="../media/image145.jpeg"/><Relationship Id="rId7" Type="http://schemas.openxmlformats.org/officeDocument/2006/relationships/image" Target="../media/image5.jpeg"/><Relationship Id="rId2" Type="http://schemas.openxmlformats.org/officeDocument/2006/relationships/image" Target="../media/image144.jpeg"/><Relationship Id="rId1" Type="http://schemas.openxmlformats.org/officeDocument/2006/relationships/slideLayout" Target="../slideLayouts/slideLayout2.xml"/><Relationship Id="rId6" Type="http://schemas.openxmlformats.org/officeDocument/2006/relationships/image" Target="../media/image147.jpeg"/><Relationship Id="rId5" Type="http://schemas.openxmlformats.org/officeDocument/2006/relationships/image" Target="../media/image7.jpeg"/><Relationship Id="rId4" Type="http://schemas.openxmlformats.org/officeDocument/2006/relationships/image" Target="../media/image146.jpeg"/><Relationship Id="rId9" Type="http://schemas.openxmlformats.org/officeDocument/2006/relationships/image" Target="../media/image149.jpeg"/></Relationships>
</file>

<file path=ppt/slides/_rels/slide20.xml.rels><?xml version="1.0" encoding="UTF-8" standalone="yes"?>
<Relationships xmlns="http://schemas.openxmlformats.org/package/2006/relationships"><Relationship Id="rId3" Type="http://schemas.openxmlformats.org/officeDocument/2006/relationships/image" Target="../media/image151.jpeg"/><Relationship Id="rId7" Type="http://schemas.openxmlformats.org/officeDocument/2006/relationships/image" Target="../media/image154.jpeg"/><Relationship Id="rId2" Type="http://schemas.openxmlformats.org/officeDocument/2006/relationships/image" Target="../media/image150.jp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53.jpeg"/><Relationship Id="rId4" Type="http://schemas.openxmlformats.org/officeDocument/2006/relationships/image" Target="../media/image152.jpeg"/></Relationships>
</file>

<file path=ppt/slides/_rels/slide2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jpeg"/></Relationships>
</file>

<file path=ppt/slides/_rels/slide22.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2.xml"/><Relationship Id="rId5" Type="http://schemas.openxmlformats.org/officeDocument/2006/relationships/image" Target="../media/image162.jpeg"/><Relationship Id="rId4" Type="http://schemas.openxmlformats.org/officeDocument/2006/relationships/image" Target="../media/image161.jpeg"/></Relationships>
</file>

<file path=ppt/slides/_rels/slide2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jpg"/><Relationship Id="rId1" Type="http://schemas.openxmlformats.org/officeDocument/2006/relationships/slideLayout" Target="../slideLayouts/slideLayout2.xml"/><Relationship Id="rId6" Type="http://schemas.openxmlformats.org/officeDocument/2006/relationships/hyperlink" Target="mailto:gue@sm.gov.ua" TargetMode="External"/><Relationship Id="rId5" Type="http://schemas.openxmlformats.org/officeDocument/2006/relationships/hyperlink" Target="mailto:mail@sm.gov.ua" TargetMode="External"/><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95" name="Google Shape;95;p1"/>
          <p:cNvSpPr txBox="1"/>
          <p:nvPr/>
        </p:nvSpPr>
        <p:spPr>
          <a:xfrm>
            <a:off x="2174822" y="864636"/>
            <a:ext cx="6068226" cy="1634807"/>
          </a:xfrm>
          <a:prstGeom prst="rect">
            <a:avLst/>
          </a:prstGeom>
          <a:noFill/>
          <a:ln>
            <a:noFill/>
          </a:ln>
        </p:spPr>
        <p:txBody>
          <a:bodyPr spcFirstLastPara="1" wrap="square" lIns="0" tIns="0" rIns="0" bIns="0" anchor="t" anchorCtr="0">
            <a:spAutoFit/>
          </a:bodyPr>
          <a:lstStyle/>
          <a:p>
            <a:pPr algn="ctr">
              <a:lnSpc>
                <a:spcPct val="83337"/>
              </a:lnSpc>
            </a:pPr>
            <a:r>
              <a:rPr lang="en-US" sz="3200" b="1" dirty="0">
                <a:solidFill>
                  <a:srgbClr val="002060"/>
                </a:solidFill>
                <a:effectLst>
                  <a:outerShdw blurRad="38100" dist="38100" dir="2700000" algn="tl">
                    <a:srgbClr val="000000">
                      <a:alpha val="43137"/>
                    </a:srgbClr>
                  </a:outerShdw>
                </a:effectLst>
                <a:latin typeface="Bookman Old Style" panose="02050604050505020204" pitchFamily="18" charset="0"/>
                <a:ea typeface="Nirmala UI" panose="020B0502040204020203" pitchFamily="34" charset="0"/>
                <a:cs typeface="Nirmala UI" panose="020B0502040204020203" pitchFamily="34" charset="0"/>
                <a:sym typeface="Calibri"/>
              </a:rPr>
              <a:t>SUMY REGION:</a:t>
            </a:r>
          </a:p>
          <a:p>
            <a:pPr algn="ctr">
              <a:lnSpc>
                <a:spcPct val="83337"/>
              </a:lnSpc>
            </a:pPr>
            <a:r>
              <a:rPr lang="en-US" sz="3200" b="1" dirty="0">
                <a:solidFill>
                  <a:srgbClr val="002060"/>
                </a:solidFill>
                <a:effectLst>
                  <a:outerShdw blurRad="38100" dist="38100" dir="2700000" algn="tl">
                    <a:srgbClr val="000000">
                      <a:alpha val="43137"/>
                    </a:srgbClr>
                  </a:outerShdw>
                </a:effectLst>
                <a:latin typeface="Bookman Old Style" panose="02050604050505020204" pitchFamily="18" charset="0"/>
                <a:ea typeface="Nirmala UI" panose="020B0502040204020203" pitchFamily="34" charset="0"/>
                <a:cs typeface="Nirmala UI" panose="020B0502040204020203" pitchFamily="34" charset="0"/>
                <a:sym typeface="Calibri"/>
              </a:rPr>
              <a:t>A PATH OF RESILIENCE, INNOVATION, AND PARTNERSHIP</a:t>
            </a:r>
            <a:endParaRPr lang="en-US" sz="3200" dirty="0">
              <a:solidFill>
                <a:srgbClr val="002060"/>
              </a:solidFill>
              <a:effectLst>
                <a:outerShdw blurRad="38100" dist="38100" dir="2700000" algn="tl">
                  <a:srgbClr val="000000">
                    <a:alpha val="43137"/>
                  </a:srgbClr>
                </a:outerShdw>
              </a:effectLst>
              <a:latin typeface="Bookman Old Style" panose="02050604050505020204" pitchFamily="18" charset="0"/>
              <a:ea typeface="Nirmala UI" panose="020B0502040204020203" pitchFamily="34" charset="0"/>
              <a:cs typeface="Nirmala UI" panose="020B0502040204020203" pitchFamily="34" charset="0"/>
            </a:endParaRPr>
          </a:p>
        </p:txBody>
      </p:sp>
      <p:pic>
        <p:nvPicPr>
          <p:cNvPr id="2" name="Рисунок 1">
            <a:extLst>
              <a:ext uri="{FF2B5EF4-FFF2-40B4-BE49-F238E27FC236}">
                <a16:creationId xmlns:a16="http://schemas.microsoft.com/office/drawing/2014/main" id="{A6CD8163-922C-DEC3-8824-99683B085733}"/>
              </a:ext>
            </a:extLst>
          </p:cNvPr>
          <p:cNvPicPr>
            <a:picLocks noChangeAspect="1"/>
          </p:cNvPicPr>
          <p:nvPr/>
        </p:nvPicPr>
        <p:blipFill>
          <a:blip r:embed="rId3"/>
          <a:srcRect l="20466" r="22358"/>
          <a:stretch>
            <a:fillRect/>
          </a:stretch>
        </p:blipFill>
        <p:spPr>
          <a:xfrm>
            <a:off x="0" y="0"/>
            <a:ext cx="1333179" cy="2684886"/>
          </a:xfrm>
          <a:prstGeom prst="rect">
            <a:avLst/>
          </a:prstGeom>
        </p:spPr>
      </p:pic>
      <p:pic>
        <p:nvPicPr>
          <p:cNvPr id="4" name="Рисунок 3" descr="Изображение выглядит как на открытом воздухе, сельскохозяйственная машина, небо, Урожай&#10;&#10;Автоматически созданное описание">
            <a:extLst>
              <a:ext uri="{FF2B5EF4-FFF2-40B4-BE49-F238E27FC236}">
                <a16:creationId xmlns:a16="http://schemas.microsoft.com/office/drawing/2014/main" id="{4CEFDFAA-F53A-BB81-D75B-2F779C4583F6}"/>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4173" t="20317" r="39" b="24019"/>
          <a:stretch/>
        </p:blipFill>
        <p:spPr>
          <a:xfrm>
            <a:off x="7240899" y="1791507"/>
            <a:ext cx="1752100" cy="1035940"/>
          </a:xfrm>
          <a:prstGeom prst="round2DiagRect">
            <a:avLst>
              <a:gd name="adj1" fmla="val 16667"/>
              <a:gd name="adj2" fmla="val 0"/>
            </a:avLst>
          </a:prstGeom>
          <a:ln w="3175" cap="sq">
            <a:solidFill>
              <a:srgbClr val="FFFFFF"/>
            </a:solidFill>
            <a:miter lim="800000"/>
          </a:ln>
          <a:effectLst>
            <a:outerShdw blurRad="254000" algn="tl" rotWithShape="0">
              <a:srgbClr val="000000">
                <a:alpha val="43000"/>
              </a:srgbClr>
            </a:outerShdw>
          </a:effectLst>
        </p:spPr>
      </p:pic>
      <p:pic>
        <p:nvPicPr>
          <p:cNvPr id="5" name="Рисунок 4" descr="Изображение выглядит как на открытом воздухе, небо, дерево, фасад&#10;&#10;Автоматически созданное описание">
            <a:extLst>
              <a:ext uri="{FF2B5EF4-FFF2-40B4-BE49-F238E27FC236}">
                <a16:creationId xmlns:a16="http://schemas.microsoft.com/office/drawing/2014/main" id="{1B7B0218-7035-E6EE-B699-66BACA2DA2A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8719"/>
          <a:stretch/>
        </p:blipFill>
        <p:spPr>
          <a:xfrm>
            <a:off x="1417483" y="4060164"/>
            <a:ext cx="1678361" cy="980444"/>
          </a:xfrm>
          <a:prstGeom prst="round2DiagRect">
            <a:avLst>
              <a:gd name="adj1" fmla="val 16667"/>
              <a:gd name="adj2" fmla="val 0"/>
            </a:avLst>
          </a:prstGeom>
          <a:ln w="3175" cap="sq">
            <a:solidFill>
              <a:srgbClr val="FFFFFF"/>
            </a:solidFill>
            <a:miter lim="800000"/>
          </a:ln>
          <a:effectLst>
            <a:outerShdw blurRad="254000" algn="tl" rotWithShape="0">
              <a:srgbClr val="000000">
                <a:alpha val="43000"/>
              </a:srgbClr>
            </a:outerShdw>
          </a:effectLst>
        </p:spPr>
      </p:pic>
      <p:pic>
        <p:nvPicPr>
          <p:cNvPr id="15" name="Рисунок 14">
            <a:extLst>
              <a:ext uri="{FF2B5EF4-FFF2-40B4-BE49-F238E27FC236}">
                <a16:creationId xmlns:a16="http://schemas.microsoft.com/office/drawing/2014/main" id="{45C59BB6-777F-54D5-9C8F-5C66F129F263}"/>
              </a:ext>
            </a:extLst>
          </p:cNvPr>
          <p:cNvPicPr>
            <a:picLocks noChangeAspect="1"/>
          </p:cNvPicPr>
          <p:nvPr/>
        </p:nvPicPr>
        <p:blipFill>
          <a:blip r:embed="rId7"/>
          <a:stretch>
            <a:fillRect/>
          </a:stretch>
        </p:blipFill>
        <p:spPr>
          <a:xfrm>
            <a:off x="7242820" y="4043558"/>
            <a:ext cx="1750179" cy="95466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pic>
        <p:nvPicPr>
          <p:cNvPr id="18" name="Picture 2">
            <a:extLst>
              <a:ext uri="{FF2B5EF4-FFF2-40B4-BE49-F238E27FC236}">
                <a16:creationId xmlns:a16="http://schemas.microsoft.com/office/drawing/2014/main" id="{1B0E1F20-0532-3AA4-0FA5-E8FCEDC7DCF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287" t="14076" r="6344"/>
          <a:stretch/>
        </p:blipFill>
        <p:spPr bwMode="auto">
          <a:xfrm>
            <a:off x="6388213" y="2973074"/>
            <a:ext cx="1729696" cy="1000401"/>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pic>
        <p:nvPicPr>
          <p:cNvPr id="20" name="Рисунок 19">
            <a:extLst>
              <a:ext uri="{FF2B5EF4-FFF2-40B4-BE49-F238E27FC236}">
                <a16:creationId xmlns:a16="http://schemas.microsoft.com/office/drawing/2014/main" id="{ADFC9F57-7E1D-57AC-407D-727FC6068BDB}"/>
              </a:ext>
            </a:extLst>
          </p:cNvPr>
          <p:cNvPicPr>
            <a:picLocks noChangeAspect="1"/>
          </p:cNvPicPr>
          <p:nvPr/>
        </p:nvPicPr>
        <p:blipFill>
          <a:blip r:embed="rId3"/>
          <a:srcRect l="20466" r="22358"/>
          <a:stretch>
            <a:fillRect/>
          </a:stretch>
        </p:blipFill>
        <p:spPr>
          <a:xfrm>
            <a:off x="-1" y="2667943"/>
            <a:ext cx="1333179" cy="2684886"/>
          </a:xfrm>
          <a:prstGeom prst="rect">
            <a:avLst/>
          </a:prstGeom>
        </p:spPr>
      </p:pic>
      <p:pic>
        <p:nvPicPr>
          <p:cNvPr id="21" name="Місце для вмісту 4">
            <a:extLst>
              <a:ext uri="{FF2B5EF4-FFF2-40B4-BE49-F238E27FC236}">
                <a16:creationId xmlns:a16="http://schemas.microsoft.com/office/drawing/2014/main" id="{523ED7D1-1D2E-95F4-CD3D-3596EBFDBA50}"/>
              </a:ext>
            </a:extLst>
          </p:cNvPr>
          <p:cNvPicPr>
            <a:picLocks noChangeAspect="1"/>
          </p:cNvPicPr>
          <p:nvPr/>
        </p:nvPicPr>
        <p:blipFill>
          <a:blip r:embed="rId9"/>
          <a:stretch>
            <a:fillRect/>
          </a:stretch>
        </p:blipFill>
        <p:spPr>
          <a:xfrm>
            <a:off x="3292409" y="4082942"/>
            <a:ext cx="1752099" cy="95466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pic>
        <p:nvPicPr>
          <p:cNvPr id="22" name="Picture 10">
            <a:extLst>
              <a:ext uri="{FF2B5EF4-FFF2-40B4-BE49-F238E27FC236}">
                <a16:creationId xmlns:a16="http://schemas.microsoft.com/office/drawing/2014/main" id="{0D28B6AF-9B11-922A-45DB-35C75178444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800000" flipH="1" flipV="1">
            <a:off x="5319026" y="4095807"/>
            <a:ext cx="1649276" cy="909157"/>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pic>
        <p:nvPicPr>
          <p:cNvPr id="24" name="Рисунок 23">
            <a:extLst>
              <a:ext uri="{FF2B5EF4-FFF2-40B4-BE49-F238E27FC236}">
                <a16:creationId xmlns:a16="http://schemas.microsoft.com/office/drawing/2014/main" id="{FCD9DEC9-F0A8-3F42-68A5-AA36C6FC6B6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96625" y="2981378"/>
            <a:ext cx="1824621" cy="954668"/>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pic>
        <p:nvPicPr>
          <p:cNvPr id="25" name="Picture 8" descr="C:\Users\user\Downloads\WhatsApp Image 2026-01-21 at 09.23.19.jpeg">
            <a:extLst>
              <a:ext uri="{FF2B5EF4-FFF2-40B4-BE49-F238E27FC236}">
                <a16:creationId xmlns:a16="http://schemas.microsoft.com/office/drawing/2014/main" id="{4D4EF9F7-8F1B-B5D9-2D6F-F6E214F2BB9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68736" y="2973073"/>
            <a:ext cx="1866330" cy="1000402"/>
          </a:xfrm>
          <a:prstGeom prst="round2DiagRect">
            <a:avLst>
              <a:gd name="adj1" fmla="val 16667"/>
              <a:gd name="adj2" fmla="val 0"/>
            </a:avLst>
          </a:prstGeom>
          <a:ln w="88900" cap="sq">
            <a:no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6" name="Picture 1" descr="A building with trees and a lawn&#10;&#10;AI-generated content may be incorrect.">
            <a:extLst>
              <a:ext uri="{FF2B5EF4-FFF2-40B4-BE49-F238E27FC236}">
                <a16:creationId xmlns:a16="http://schemas.microsoft.com/office/drawing/2014/main" id="{EB39C329-9859-C900-0592-35641171FCD6}"/>
              </a:ext>
            </a:extLst>
          </p:cNvPr>
          <p:cNvPicPr>
            <a:picLocks noChangeAspect="1"/>
          </p:cNvPicPr>
          <p:nvPr/>
        </p:nvPicPr>
        <p:blipFill>
          <a:blip r:embed="rId13"/>
          <a:srcRect t="11769" b="5494"/>
          <a:stretch>
            <a:fillRect/>
          </a:stretch>
        </p:blipFill>
        <p:spPr>
          <a:xfrm>
            <a:off x="1417483" y="1809276"/>
            <a:ext cx="1752100" cy="1000402"/>
          </a:xfrm>
          <a:prstGeom prst="round2DiagRect">
            <a:avLst>
              <a:gd name="adj1" fmla="val 16667"/>
              <a:gd name="adj2" fmla="val 0"/>
            </a:avLst>
          </a:prstGeom>
          <a:ln w="88900" cap="sq">
            <a:noFill/>
            <a:miter lim="800000"/>
          </a:ln>
          <a:effectLst>
            <a:outerShdw blurRad="254000" algn="tl" rotWithShape="0">
              <a:srgbClr val="000000">
                <a:alpha val="43000"/>
              </a:srgbClr>
            </a:outerShdw>
          </a:effectLst>
        </p:spPr>
      </p:pic>
      <p:pic>
        <p:nvPicPr>
          <p:cNvPr id="7" name="Рисунок 6" descr="Зображення, що містить символ, Шрифт, текст, логотип&#10;&#10;Вміст на основі ШІ може бути неправильним.">
            <a:extLst>
              <a:ext uri="{FF2B5EF4-FFF2-40B4-BE49-F238E27FC236}">
                <a16:creationId xmlns:a16="http://schemas.microsoft.com/office/drawing/2014/main" id="{098DCD94-8233-61FF-0432-08CAC4E86A39}"/>
              </a:ext>
            </a:extLst>
          </p:cNvPr>
          <p:cNvPicPr>
            <a:picLocks noChangeAspect="1"/>
          </p:cNvPicPr>
          <p:nvPr/>
        </p:nvPicPr>
        <p:blipFill>
          <a:blip r:embed="rId14"/>
          <a:stretch>
            <a:fillRect/>
          </a:stretch>
        </p:blipFill>
        <p:spPr>
          <a:xfrm>
            <a:off x="7076354" y="70025"/>
            <a:ext cx="2008337" cy="9546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525" y="94515"/>
            <a:ext cx="6972300" cy="759470"/>
          </a:xfrm>
        </p:spPr>
        <p:txBody>
          <a:bodyPr>
            <a:normAutofit/>
          </a:bodyPr>
          <a:lstStyle/>
          <a:p>
            <a:r>
              <a:rPr lang="en-US" sz="2600" dirty="0">
                <a:solidFill>
                  <a:schemeClr val="tx2">
                    <a:lumMod val="50000"/>
                  </a:schemeClr>
                </a:solidFill>
              </a:rPr>
              <a:t>ABOUT SUMY REGION</a:t>
            </a:r>
            <a:endParaRPr lang="ru-RU" sz="2600" dirty="0">
              <a:solidFill>
                <a:schemeClr val="tx2">
                  <a:lumMod val="50000"/>
                </a:schemeClr>
              </a:solidFill>
            </a:endParaRPr>
          </a:p>
        </p:txBody>
      </p:sp>
      <p:sp>
        <p:nvSpPr>
          <p:cNvPr id="11" name="AutoShape 2" descr="Завод клипарт-картинка. Бесплатная загрузка. | Creazil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aphicFrame>
        <p:nvGraphicFramePr>
          <p:cNvPr id="3" name="Таблица 2"/>
          <p:cNvGraphicFramePr>
            <a:graphicFrameLocks noGrp="1"/>
          </p:cNvGraphicFramePr>
          <p:nvPr>
            <p:extLst>
              <p:ext uri="{D42A27DB-BD31-4B8C-83A1-F6EECF244321}">
                <p14:modId xmlns:p14="http://schemas.microsoft.com/office/powerpoint/2010/main" val="1286208224"/>
              </p:ext>
            </p:extLst>
          </p:nvPr>
        </p:nvGraphicFramePr>
        <p:xfrm>
          <a:off x="49931" y="4101105"/>
          <a:ext cx="3055092" cy="971348"/>
        </p:xfrm>
        <a:graphic>
          <a:graphicData uri="http://schemas.openxmlformats.org/drawingml/2006/table">
            <a:tbl>
              <a:tblPr firstRow="1" bandRow="1">
                <a:tableStyleId>{7DF18680-E054-41AD-8BC1-D1AEF772440D}</a:tableStyleId>
              </a:tblPr>
              <a:tblGrid>
                <a:gridCol w="1527546">
                  <a:extLst>
                    <a:ext uri="{9D8B030D-6E8A-4147-A177-3AD203B41FA5}">
                      <a16:colId xmlns:a16="http://schemas.microsoft.com/office/drawing/2014/main" val="20000"/>
                    </a:ext>
                  </a:extLst>
                </a:gridCol>
                <a:gridCol w="1527546">
                  <a:extLst>
                    <a:ext uri="{9D8B030D-6E8A-4147-A177-3AD203B41FA5}">
                      <a16:colId xmlns:a16="http://schemas.microsoft.com/office/drawing/2014/main" val="418303164"/>
                    </a:ext>
                  </a:extLst>
                </a:gridCol>
              </a:tblGrid>
              <a:tr h="277528">
                <a:tc gridSpan="2">
                  <a:txBody>
                    <a:bodyPr/>
                    <a:lstStyle/>
                    <a:p>
                      <a:pPr algn="ctr"/>
                      <a:r>
                        <a:rPr lang="en-US" sz="1200" b="1" kern="1200" dirty="0">
                          <a:solidFill>
                            <a:schemeClr val="lt1"/>
                          </a:solidFill>
                          <a:latin typeface="Times New Roman" pitchFamily="18" charset="0"/>
                          <a:ea typeface="+mn-ea"/>
                          <a:cs typeface="Times New Roman" pitchFamily="18" charset="0"/>
                        </a:rPr>
                        <a:t>POPULATION</a:t>
                      </a:r>
                      <a:endParaRPr lang="ru-RU" sz="1200" b="1" kern="1200" dirty="0">
                        <a:solidFill>
                          <a:schemeClr val="lt1"/>
                        </a:solidFill>
                        <a:latin typeface="Times New Roman" pitchFamily="18" charset="0"/>
                        <a:ea typeface="+mn-ea"/>
                        <a:cs typeface="Times New Roman" pitchFamily="18" charset="0"/>
                      </a:endParaRPr>
                    </a:p>
                  </a:txBody>
                  <a:tcPr marL="0" marR="0" anchor="ctr"/>
                </a:tc>
                <a:tc hMerge="1">
                  <a:txBody>
                    <a:bodyPr/>
                    <a:lstStyle/>
                    <a:p>
                      <a:endParaRPr lang="uk-UA"/>
                    </a:p>
                  </a:txBody>
                  <a:tcPr/>
                </a:tc>
                <a:extLst>
                  <a:ext uri="{0D108BD9-81ED-4DB2-BD59-A6C34878D82A}">
                    <a16:rowId xmlns:a16="http://schemas.microsoft.com/office/drawing/2014/main" val="10000"/>
                  </a:ext>
                </a:extLst>
              </a:tr>
              <a:tr h="277528">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2">
                              <a:lumMod val="75000"/>
                            </a:schemeClr>
                          </a:solidFill>
                          <a:latin typeface="Times New Roman" pitchFamily="18" charset="0"/>
                          <a:cs typeface="Times New Roman" pitchFamily="18" charset="0"/>
                        </a:rPr>
                        <a:t>As of January 1, 2022</a:t>
                      </a:r>
                      <a:endParaRPr lang="ru-RU" sz="1200" dirty="0">
                        <a:solidFill>
                          <a:schemeClr val="tx2">
                            <a:lumMod val="75000"/>
                          </a:schemeClr>
                        </a:solidFill>
                        <a:latin typeface="Times New Roman" pitchFamily="18" charset="0"/>
                        <a:cs typeface="Times New Roman" pitchFamily="18" charset="0"/>
                      </a:endParaRPr>
                    </a:p>
                  </a:txBody>
                  <a:tcPr marL="0" marR="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tx2">
                              <a:lumMod val="75000"/>
                            </a:schemeClr>
                          </a:solidFill>
                          <a:latin typeface="Times New Roman" pitchFamily="18" charset="0"/>
                          <a:cs typeface="Times New Roman" pitchFamily="18" charset="0"/>
                        </a:rPr>
                        <a:t>As of December 1, 2025</a:t>
                      </a:r>
                      <a:endParaRPr lang="ru-RU" sz="1200" dirty="0">
                        <a:solidFill>
                          <a:schemeClr val="tx2">
                            <a:lumMod val="75000"/>
                          </a:schemeClr>
                        </a:solidFill>
                        <a:latin typeface="Times New Roman" pitchFamily="18" charset="0"/>
                        <a:cs typeface="Times New Roman" pitchFamily="18" charset="0"/>
                      </a:endParaRPr>
                    </a:p>
                  </a:txBody>
                  <a:tcPr marL="0" marR="0" anchor="ctr"/>
                </a:tc>
                <a:extLst>
                  <a:ext uri="{0D108BD9-81ED-4DB2-BD59-A6C34878D82A}">
                    <a16:rowId xmlns:a16="http://schemas.microsoft.com/office/drawing/2014/main" val="10001"/>
                  </a:ext>
                </a:extLst>
              </a:tr>
              <a:tr h="41629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kern="1200" dirty="0">
                          <a:solidFill>
                            <a:schemeClr val="tx2">
                              <a:lumMod val="75000"/>
                            </a:schemeClr>
                          </a:solidFill>
                          <a:latin typeface="Times New Roman" pitchFamily="18" charset="0"/>
                          <a:ea typeface="+mn-ea"/>
                          <a:cs typeface="Times New Roman" pitchFamily="18" charset="0"/>
                        </a:rPr>
                        <a:t>1,035.8 thousand people</a:t>
                      </a:r>
                      <a:endParaRPr lang="ru-RU" sz="1050" b="1" kern="1200" dirty="0">
                        <a:solidFill>
                          <a:schemeClr val="tx2">
                            <a:lumMod val="75000"/>
                          </a:schemeClr>
                        </a:solidFill>
                        <a:latin typeface="Times New Roman" pitchFamily="18" charset="0"/>
                        <a:ea typeface="+mn-ea"/>
                        <a:cs typeface="Times New Roman" pitchFamily="18" charset="0"/>
                      </a:endParaRPr>
                    </a:p>
                  </a:txBody>
                  <a:tcPr marL="0" marR="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kern="1200" dirty="0">
                          <a:solidFill>
                            <a:schemeClr val="tx2">
                              <a:lumMod val="75000"/>
                            </a:schemeClr>
                          </a:solidFill>
                          <a:latin typeface="Times New Roman" pitchFamily="18" charset="0"/>
                          <a:ea typeface="+mn-ea"/>
                          <a:cs typeface="Times New Roman" pitchFamily="18" charset="0"/>
                        </a:rPr>
                        <a:t>978.2 thousand people</a:t>
                      </a:r>
                      <a:endParaRPr lang="ru-RU" sz="1050" b="1" kern="1200" dirty="0">
                        <a:solidFill>
                          <a:schemeClr val="tx2">
                            <a:lumMod val="75000"/>
                          </a:schemeClr>
                        </a:solidFill>
                        <a:latin typeface="Times New Roman" pitchFamily="18" charset="0"/>
                        <a:ea typeface="+mn-ea"/>
                        <a:cs typeface="Times New Roman" pitchFamily="18" charset="0"/>
                      </a:endParaRPr>
                    </a:p>
                  </a:txBody>
                  <a:tcPr marL="0" marR="0" anchor="ctr"/>
                </a:tc>
                <a:extLst>
                  <a:ext uri="{0D108BD9-81ED-4DB2-BD59-A6C34878D82A}">
                    <a16:rowId xmlns:a16="http://schemas.microsoft.com/office/drawing/2014/main" val="2523374042"/>
                  </a:ext>
                </a:extLst>
              </a:tr>
            </a:tbl>
          </a:graphicData>
        </a:graphic>
      </p:graphicFrame>
      <p:graphicFrame>
        <p:nvGraphicFramePr>
          <p:cNvPr id="28" name="Таблица 27"/>
          <p:cNvGraphicFramePr>
            <a:graphicFrameLocks noGrp="1"/>
          </p:cNvGraphicFramePr>
          <p:nvPr>
            <p:extLst>
              <p:ext uri="{D42A27DB-BD31-4B8C-83A1-F6EECF244321}">
                <p14:modId xmlns:p14="http://schemas.microsoft.com/office/powerpoint/2010/main" val="776516454"/>
              </p:ext>
            </p:extLst>
          </p:nvPr>
        </p:nvGraphicFramePr>
        <p:xfrm>
          <a:off x="49931" y="3395048"/>
          <a:ext cx="3055091" cy="706057"/>
        </p:xfrm>
        <a:graphic>
          <a:graphicData uri="http://schemas.openxmlformats.org/drawingml/2006/table">
            <a:tbl>
              <a:tblPr firstRow="1" bandRow="1">
                <a:tableStyleId>{7DF18680-E054-41AD-8BC1-D1AEF772440D}</a:tableStyleId>
              </a:tblPr>
              <a:tblGrid>
                <a:gridCol w="3055091">
                  <a:extLst>
                    <a:ext uri="{9D8B030D-6E8A-4147-A177-3AD203B41FA5}">
                      <a16:colId xmlns:a16="http://schemas.microsoft.com/office/drawing/2014/main" val="20000"/>
                    </a:ext>
                  </a:extLst>
                </a:gridCol>
              </a:tblGrid>
              <a:tr h="319852">
                <a:tc>
                  <a:txBody>
                    <a:bodyPr/>
                    <a:lstStyle/>
                    <a:p>
                      <a:pPr algn="ctr">
                        <a:lnSpc>
                          <a:spcPct val="150000"/>
                        </a:lnSpc>
                      </a:pPr>
                      <a:r>
                        <a:rPr lang="en-US" sz="1400" b="1" kern="1200" dirty="0">
                          <a:solidFill>
                            <a:schemeClr val="lt1"/>
                          </a:solidFill>
                          <a:latin typeface="Times New Roman" pitchFamily="18" charset="0"/>
                          <a:ea typeface="+mn-ea"/>
                          <a:cs typeface="Times New Roman" pitchFamily="18" charset="0"/>
                        </a:rPr>
                        <a:t>TERRITORY</a:t>
                      </a:r>
                      <a:endParaRPr lang="ru-RU" sz="1400" b="1" kern="1200" dirty="0">
                        <a:solidFill>
                          <a:schemeClr val="lt1"/>
                        </a:solidFill>
                        <a:latin typeface="Times New Roman" pitchFamily="18" charset="0"/>
                        <a:ea typeface="+mn-ea"/>
                        <a:cs typeface="Times New Roman" pitchFamily="18" charset="0"/>
                      </a:endParaRPr>
                    </a:p>
                  </a:txBody>
                  <a:tcPr marL="0" marR="0" anchor="ctr"/>
                </a:tc>
                <a:extLst>
                  <a:ext uri="{0D108BD9-81ED-4DB2-BD59-A6C34878D82A}">
                    <a16:rowId xmlns:a16="http://schemas.microsoft.com/office/drawing/2014/main" val="10000"/>
                  </a:ext>
                </a:extLst>
              </a:tr>
              <a:tr h="285292">
                <a:tc>
                  <a:txBody>
                    <a:bodyPr/>
                    <a:lstStyle/>
                    <a:p>
                      <a:pPr algn="ctr">
                        <a:lnSpc>
                          <a:spcPct val="150000"/>
                        </a:lnSpc>
                      </a:pPr>
                      <a:r>
                        <a:rPr lang="en-US" sz="1200" b="1" kern="1200" dirty="0">
                          <a:solidFill>
                            <a:schemeClr val="tx2">
                              <a:lumMod val="75000"/>
                            </a:schemeClr>
                          </a:solidFill>
                          <a:latin typeface="Times New Roman" pitchFamily="18" charset="0"/>
                          <a:ea typeface="+mn-ea"/>
                          <a:cs typeface="Times New Roman" pitchFamily="18" charset="0"/>
                        </a:rPr>
                        <a:t>23.8 THOUSAND SQ. KM</a:t>
                      </a:r>
                      <a:endParaRPr lang="ru-RU" sz="1200" b="1" kern="1200" baseline="30000" dirty="0">
                        <a:solidFill>
                          <a:schemeClr val="tx2">
                            <a:lumMod val="75000"/>
                          </a:schemeClr>
                        </a:solidFill>
                        <a:latin typeface="Times New Roman" pitchFamily="18" charset="0"/>
                        <a:ea typeface="+mn-ea"/>
                        <a:cs typeface="Times New Roman" pitchFamily="18" charset="0"/>
                      </a:endParaRPr>
                    </a:p>
                  </a:txBody>
                  <a:tcPr marL="0" marR="0" anchor="ctr"/>
                </a:tc>
                <a:extLst>
                  <a:ext uri="{0D108BD9-81ED-4DB2-BD59-A6C34878D82A}">
                    <a16:rowId xmlns:a16="http://schemas.microsoft.com/office/drawing/2014/main" val="10001"/>
                  </a:ext>
                </a:extLst>
              </a:tr>
            </a:tbl>
          </a:graphicData>
        </a:graphic>
      </p:graphicFrame>
      <p:grpSp>
        <p:nvGrpSpPr>
          <p:cNvPr id="33" name="Групувати 32">
            <a:extLst>
              <a:ext uri="{FF2B5EF4-FFF2-40B4-BE49-F238E27FC236}">
                <a16:creationId xmlns:a16="http://schemas.microsoft.com/office/drawing/2014/main" id="{6D9E113A-75DD-03C9-26DD-C91A5A8F3DF0}"/>
              </a:ext>
            </a:extLst>
          </p:cNvPr>
          <p:cNvGrpSpPr/>
          <p:nvPr/>
        </p:nvGrpSpPr>
        <p:grpSpPr>
          <a:xfrm>
            <a:off x="299252" y="853985"/>
            <a:ext cx="2556451" cy="2522682"/>
            <a:chOff x="-4084" y="866018"/>
            <a:chExt cx="3438958" cy="4281652"/>
          </a:xfrm>
        </p:grpSpPr>
        <p:pic>
          <p:nvPicPr>
            <p:cNvPr id="27" name="Рисунок 26" descr="Зображення, що містить карта, текст, атлант&#10;&#10;Вміст на основі ШІ може бути неправильним.">
              <a:extLst>
                <a:ext uri="{FF2B5EF4-FFF2-40B4-BE49-F238E27FC236}">
                  <a16:creationId xmlns:a16="http://schemas.microsoft.com/office/drawing/2014/main" id="{AEEEAF76-B485-CD07-49B7-929625468A23}"/>
                </a:ext>
              </a:extLst>
            </p:cNvPr>
            <p:cNvPicPr>
              <a:picLocks noChangeAspect="1"/>
            </p:cNvPicPr>
            <p:nvPr/>
          </p:nvPicPr>
          <p:blipFill>
            <a:blip r:embed="rId3"/>
            <a:stretch>
              <a:fillRect/>
            </a:stretch>
          </p:blipFill>
          <p:spPr>
            <a:xfrm>
              <a:off x="-4084" y="866018"/>
              <a:ext cx="3438958" cy="4281652"/>
            </a:xfrm>
            <a:prstGeom prst="rect">
              <a:avLst/>
            </a:prstGeom>
          </p:spPr>
        </p:pic>
        <p:sp>
          <p:nvSpPr>
            <p:cNvPr id="31" name="Прямокутник 30">
              <a:extLst>
                <a:ext uri="{FF2B5EF4-FFF2-40B4-BE49-F238E27FC236}">
                  <a16:creationId xmlns:a16="http://schemas.microsoft.com/office/drawing/2014/main" id="{F4ECAA1F-47BB-42A6-B2D3-98366EA91A6B}"/>
                </a:ext>
              </a:extLst>
            </p:cNvPr>
            <p:cNvSpPr/>
            <p:nvPr/>
          </p:nvSpPr>
          <p:spPr>
            <a:xfrm>
              <a:off x="1718515" y="2353595"/>
              <a:ext cx="1473209" cy="5494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9" name="Прямокутник 28">
              <a:extLst>
                <a:ext uri="{FF2B5EF4-FFF2-40B4-BE49-F238E27FC236}">
                  <a16:creationId xmlns:a16="http://schemas.microsoft.com/office/drawing/2014/main" id="{D14768C2-08D1-16C2-86BF-6BEF37BFB968}"/>
                </a:ext>
              </a:extLst>
            </p:cNvPr>
            <p:cNvSpPr/>
            <p:nvPr/>
          </p:nvSpPr>
          <p:spPr>
            <a:xfrm>
              <a:off x="42766" y="4594059"/>
              <a:ext cx="1473209" cy="5494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uk-UA"/>
            </a:p>
          </p:txBody>
        </p:sp>
      </p:grpSp>
      <p:sp>
        <p:nvSpPr>
          <p:cNvPr id="5" name="Шестиугольник 13">
            <a:extLst>
              <a:ext uri="{FF2B5EF4-FFF2-40B4-BE49-F238E27FC236}">
                <a16:creationId xmlns:a16="http://schemas.microsoft.com/office/drawing/2014/main" id="{1E81BA1E-57FE-0C49-4CD8-5BC9037C6ACF}"/>
              </a:ext>
            </a:extLst>
          </p:cNvPr>
          <p:cNvSpPr/>
          <p:nvPr/>
        </p:nvSpPr>
        <p:spPr>
          <a:xfrm>
            <a:off x="1736428" y="1210577"/>
            <a:ext cx="1489985" cy="657372"/>
          </a:xfrm>
          <a:prstGeom prst="hexagon">
            <a:avLst>
              <a:gd name="adj" fmla="val 29878"/>
              <a:gd name="vf" fmla="val 115470"/>
            </a:avLst>
          </a:prstGeom>
          <a:solidFill>
            <a:schemeClr val="bg1"/>
          </a:solidFill>
          <a:ln w="50800">
            <a:solidFill>
              <a:srgbClr val="FFC000"/>
            </a:solidFill>
          </a:ln>
          <a:scene3d>
            <a:camera prst="orthographicFront">
              <a:rot lat="0" lon="0" rev="0"/>
            </a:camera>
            <a:lightRig rig="contrasting" dir="t">
              <a:rot lat="0" lon="0" rev="3600000"/>
            </a:lightRig>
          </a:scene3d>
          <a:sp3d prstMaterial="plastic">
            <a:bevelT w="184150" h="38200"/>
            <a:bevelB/>
          </a:sp3d>
        </p:spPr>
        <p:style>
          <a:lnRef idx="0">
            <a:schemeClr val="accent3"/>
          </a:lnRef>
          <a:fillRef idx="3">
            <a:schemeClr val="accent3"/>
          </a:fillRef>
          <a:effectRef idx="3">
            <a:schemeClr val="accent3"/>
          </a:effectRef>
          <a:fontRef idx="minor">
            <a:schemeClr val="lt1"/>
          </a:fontRef>
        </p:style>
        <p:txBody>
          <a:bodyPr lIns="0" tIns="216000" rIns="0" bIns="108000" rtlCol="0" anchor="ctr"/>
          <a:lstStyle/>
          <a:p>
            <a:pPr algn="ctr">
              <a:lnSpc>
                <a:spcPts val="1900"/>
              </a:lnSpc>
            </a:pPr>
            <a:r>
              <a:rPr lang="uk-UA" sz="2400" b="1" dirty="0">
                <a:solidFill>
                  <a:schemeClr val="tx2">
                    <a:lumMod val="75000"/>
                  </a:schemeClr>
                </a:solidFill>
                <a:latin typeface="Times New Roman" pitchFamily="18" charset="0"/>
                <a:cs typeface="Times New Roman" pitchFamily="18" charset="0"/>
              </a:rPr>
              <a:t>51</a:t>
            </a:r>
            <a:r>
              <a:rPr lang="uk-UA" sz="3200" b="1" dirty="0">
                <a:solidFill>
                  <a:schemeClr val="tx2">
                    <a:lumMod val="75000"/>
                  </a:schemeClr>
                </a:solidFill>
                <a:latin typeface="Times New Roman" pitchFamily="18" charset="0"/>
                <a:cs typeface="Times New Roman" pitchFamily="18" charset="0"/>
              </a:rPr>
              <a:t> </a:t>
            </a:r>
            <a:r>
              <a:rPr lang="en-US" sz="1600" b="1" dirty="0">
                <a:solidFill>
                  <a:schemeClr val="tx2">
                    <a:lumMod val="75000"/>
                  </a:schemeClr>
                </a:solidFill>
                <a:latin typeface="Times New Roman" pitchFamily="18" charset="0"/>
                <a:cs typeface="Times New Roman" pitchFamily="18" charset="0"/>
              </a:rPr>
              <a:t>communities</a:t>
            </a:r>
            <a:r>
              <a:rPr lang="en-US" b="1" dirty="0">
                <a:solidFill>
                  <a:schemeClr val="tx2">
                    <a:lumMod val="75000"/>
                  </a:schemeClr>
                </a:solidFill>
                <a:latin typeface="Times New Roman" pitchFamily="18" charset="0"/>
                <a:cs typeface="Times New Roman" pitchFamily="18" charset="0"/>
              </a:rPr>
              <a:t> </a:t>
            </a:r>
            <a:endParaRPr lang="ru-RU" b="1" dirty="0">
              <a:solidFill>
                <a:schemeClr val="tx2">
                  <a:lumMod val="75000"/>
                </a:schemeClr>
              </a:solidFill>
              <a:latin typeface="Times New Roman" pitchFamily="18" charset="0"/>
              <a:cs typeface="Times New Roman" pitchFamily="18" charset="0"/>
            </a:endParaRPr>
          </a:p>
        </p:txBody>
      </p:sp>
      <p:sp>
        <p:nvSpPr>
          <p:cNvPr id="10" name="Полилиния: фигура 3031">
            <a:extLst>
              <a:ext uri="{FF2B5EF4-FFF2-40B4-BE49-F238E27FC236}">
                <a16:creationId xmlns:a16="http://schemas.microsoft.com/office/drawing/2014/main" id="{5EDE41D4-D1B6-5A45-CFB2-F485FB6A2B5A}"/>
              </a:ext>
            </a:extLst>
          </p:cNvPr>
          <p:cNvSpPr/>
          <p:nvPr/>
        </p:nvSpPr>
        <p:spPr>
          <a:xfrm>
            <a:off x="6409196" y="1008896"/>
            <a:ext cx="1794296" cy="1945382"/>
          </a:xfrm>
          <a:custGeom>
            <a:avLst/>
            <a:gdLst>
              <a:gd name="csX0" fmla="*/ 1544287 w 1794296"/>
              <a:gd name="csY0" fmla="*/ 1847 h 1945382"/>
              <a:gd name="csX1" fmla="*/ 1548377 w 1794296"/>
              <a:gd name="csY1" fmla="*/ 17999 h 1945382"/>
              <a:gd name="csX2" fmla="*/ 1562014 w 1794296"/>
              <a:gd name="csY2" fmla="*/ 26063 h 1945382"/>
              <a:gd name="csX3" fmla="*/ 1552818 w 1794296"/>
              <a:gd name="csY3" fmla="*/ 35117 h 1945382"/>
              <a:gd name="csX4" fmla="*/ 1530977 w 1794296"/>
              <a:gd name="csY4" fmla="*/ 72907 h 1945382"/>
              <a:gd name="csX5" fmla="*/ 1522458 w 1794296"/>
              <a:gd name="csY5" fmla="*/ 98728 h 1945382"/>
              <a:gd name="csX6" fmla="*/ 1488340 w 1794296"/>
              <a:gd name="csY6" fmla="*/ 119087 h 1945382"/>
              <a:gd name="csX7" fmla="*/ 1488340 w 1794296"/>
              <a:gd name="csY7" fmla="*/ 96477 h 1945382"/>
              <a:gd name="csX8" fmla="*/ 1483911 w 1794296"/>
              <a:gd name="csY8" fmla="*/ 69992 h 1945382"/>
              <a:gd name="csX9" fmla="*/ 1484262 w 1794296"/>
              <a:gd name="csY9" fmla="*/ 56749 h 1945382"/>
              <a:gd name="csX10" fmla="*/ 1489711 w 1794296"/>
              <a:gd name="csY10" fmla="*/ 18959 h 1945382"/>
              <a:gd name="csX11" fmla="*/ 1435825 w 1794296"/>
              <a:gd name="csY11" fmla="*/ 102935 h 1945382"/>
              <a:gd name="csX12" fmla="*/ 1378180 w 1794296"/>
              <a:gd name="csY12" fmla="*/ 170440 h 1945382"/>
              <a:gd name="csX13" fmla="*/ 1382602 w 1794296"/>
              <a:gd name="csY13" fmla="*/ 128129 h 1945382"/>
              <a:gd name="csX14" fmla="*/ 1397278 w 1794296"/>
              <a:gd name="csY14" fmla="*/ 94859 h 1945382"/>
              <a:gd name="csX15" fmla="*/ 1420128 w 1794296"/>
              <a:gd name="csY15" fmla="*/ 54812 h 1945382"/>
              <a:gd name="csX16" fmla="*/ 1430707 w 1794296"/>
              <a:gd name="csY16" fmla="*/ 26709 h 1945382"/>
              <a:gd name="csX17" fmla="*/ 1407845 w 1794296"/>
              <a:gd name="csY17" fmla="*/ 30264 h 1945382"/>
              <a:gd name="csX18" fmla="*/ 1396601 w 1794296"/>
              <a:gd name="csY18" fmla="*/ 32201 h 1945382"/>
              <a:gd name="csX19" fmla="*/ 1374416 w 1794296"/>
              <a:gd name="csY19" fmla="*/ 9277 h 1945382"/>
              <a:gd name="csX20" fmla="*/ 1359082 w 1794296"/>
              <a:gd name="csY20" fmla="*/ 36076 h 1945382"/>
              <a:gd name="csX21" fmla="*/ 1348152 w 1794296"/>
              <a:gd name="csY21" fmla="*/ 63207 h 1945382"/>
              <a:gd name="csX22" fmla="*/ 1336908 w 1794296"/>
              <a:gd name="csY22" fmla="*/ 100020 h 1945382"/>
              <a:gd name="csX23" fmla="*/ 1338956 w 1794296"/>
              <a:gd name="csY23" fmla="*/ 111971 h 1945382"/>
              <a:gd name="csX24" fmla="*/ 1323604 w 1794296"/>
              <a:gd name="csY24" fmla="*/ 104227 h 1945382"/>
              <a:gd name="csX25" fmla="*/ 1303134 w 1794296"/>
              <a:gd name="csY25" fmla="*/ 100998 h 1945382"/>
              <a:gd name="csX26" fmla="*/ 1287782 w 1794296"/>
              <a:gd name="csY26" fmla="*/ 132963 h 1945382"/>
              <a:gd name="csX27" fmla="*/ 1279263 w 1794296"/>
              <a:gd name="csY27" fmla="*/ 145246 h 1945382"/>
              <a:gd name="csX28" fmla="*/ 1273125 w 1794296"/>
              <a:gd name="csY28" fmla="*/ 174954 h 1945382"/>
              <a:gd name="csX29" fmla="*/ 1280290 w 1794296"/>
              <a:gd name="csY29" fmla="*/ 194323 h 1945382"/>
              <a:gd name="csX30" fmla="*/ 1274146 w 1794296"/>
              <a:gd name="csY30" fmla="*/ 201107 h 1945382"/>
              <a:gd name="csX31" fmla="*/ 1254703 w 1794296"/>
              <a:gd name="csY31" fmla="*/ 206606 h 1945382"/>
              <a:gd name="csX32" fmla="*/ 1246166 w 1794296"/>
              <a:gd name="csY32" fmla="*/ 206920 h 1945382"/>
              <a:gd name="csX33" fmla="*/ 1227080 w 1794296"/>
              <a:gd name="csY33" fmla="*/ 184955 h 1945382"/>
              <a:gd name="csX34" fmla="*/ 1226736 w 1794296"/>
              <a:gd name="csY34" fmla="*/ 174308 h 1945382"/>
              <a:gd name="csX35" fmla="*/ 1219902 w 1794296"/>
              <a:gd name="csY35" fmla="*/ 170440 h 1945382"/>
              <a:gd name="csX36" fmla="*/ 1212755 w 1794296"/>
              <a:gd name="csY36" fmla="*/ 178183 h 1945382"/>
              <a:gd name="csX37" fmla="*/ 1205934 w 1794296"/>
              <a:gd name="csY37" fmla="*/ 184310 h 1945382"/>
              <a:gd name="csX38" fmla="*/ 1201493 w 1794296"/>
              <a:gd name="csY38" fmla="*/ 179475 h 1945382"/>
              <a:gd name="csX39" fmla="*/ 1185120 w 1794296"/>
              <a:gd name="csY39" fmla="*/ 169148 h 1945382"/>
              <a:gd name="csX40" fmla="*/ 1175906 w 1794296"/>
              <a:gd name="csY40" fmla="*/ 171079 h 1945382"/>
              <a:gd name="csX41" fmla="*/ 1180002 w 1794296"/>
              <a:gd name="csY41" fmla="*/ 192386 h 1945382"/>
              <a:gd name="csX42" fmla="*/ 1185120 w 1794296"/>
              <a:gd name="csY42" fmla="*/ 221454 h 1945382"/>
              <a:gd name="csX43" fmla="*/ 1185120 w 1794296"/>
              <a:gd name="csY43" fmla="*/ 238572 h 1945382"/>
              <a:gd name="csX44" fmla="*/ 1175906 w 1794296"/>
              <a:gd name="csY44" fmla="*/ 230508 h 1945382"/>
              <a:gd name="csX45" fmla="*/ 1144180 w 1794296"/>
              <a:gd name="csY45" fmla="*/ 215974 h 1945382"/>
              <a:gd name="csX46" fmla="*/ 1120309 w 1794296"/>
              <a:gd name="csY46" fmla="*/ 224037 h 1945382"/>
              <a:gd name="csX47" fmla="*/ 1097459 w 1794296"/>
              <a:gd name="csY47" fmla="*/ 230176 h 1945382"/>
              <a:gd name="csX48" fmla="*/ 1081086 w 1794296"/>
              <a:gd name="csY48" fmla="*/ 249877 h 1945382"/>
              <a:gd name="csX49" fmla="*/ 1101556 w 1794296"/>
              <a:gd name="csY49" fmla="*/ 286043 h 1945382"/>
              <a:gd name="csX50" fmla="*/ 1087901 w 1794296"/>
              <a:gd name="csY50" fmla="*/ 283792 h 1945382"/>
              <a:gd name="csX51" fmla="*/ 1060616 w 1794296"/>
              <a:gd name="csY51" fmla="*/ 283792 h 1945382"/>
              <a:gd name="csX52" fmla="*/ 1043234 w 1794296"/>
              <a:gd name="csY52" fmla="*/ 318999 h 1945382"/>
              <a:gd name="csX53" fmla="*/ 1041518 w 1794296"/>
              <a:gd name="csY53" fmla="*/ 308985 h 1945382"/>
              <a:gd name="csX54" fmla="*/ 1054146 w 1794296"/>
              <a:gd name="csY54" fmla="*/ 211441 h 1945382"/>
              <a:gd name="csX55" fmla="*/ 1036745 w 1794296"/>
              <a:gd name="csY55" fmla="*/ 243105 h 1945382"/>
              <a:gd name="csX56" fmla="*/ 990707 w 1794296"/>
              <a:gd name="csY56" fmla="*/ 335452 h 1945382"/>
              <a:gd name="csX57" fmla="*/ 979445 w 1794296"/>
              <a:gd name="csY57" fmla="*/ 325771 h 1945382"/>
              <a:gd name="csX58" fmla="*/ 935436 w 1794296"/>
              <a:gd name="csY58" fmla="*/ 320936 h 1945382"/>
              <a:gd name="csX59" fmla="*/ 928270 w 1794296"/>
              <a:gd name="csY59" fmla="*/ 314466 h 1945382"/>
              <a:gd name="csX60" fmla="*/ 924869 w 1794296"/>
              <a:gd name="csY60" fmla="*/ 299286 h 1945382"/>
              <a:gd name="csX61" fmla="*/ 913957 w 1794296"/>
              <a:gd name="csY61" fmla="*/ 325771 h 1945382"/>
              <a:gd name="csX62" fmla="*/ 898605 w 1794296"/>
              <a:gd name="csY62" fmla="*/ 348381 h 1945382"/>
              <a:gd name="csX63" fmla="*/ 869604 w 1794296"/>
              <a:gd name="csY63" fmla="*/ 374534 h 1945382"/>
              <a:gd name="csX64" fmla="*/ 876782 w 1794296"/>
              <a:gd name="csY64" fmla="*/ 383902 h 1945382"/>
              <a:gd name="csX65" fmla="*/ 881900 w 1794296"/>
              <a:gd name="csY65" fmla="*/ 392630 h 1945382"/>
              <a:gd name="csX66" fmla="*/ 886999 w 1794296"/>
              <a:gd name="csY66" fmla="*/ 402643 h 1945382"/>
              <a:gd name="csX67" fmla="*/ 869272 w 1794296"/>
              <a:gd name="csY67" fmla="*/ 414576 h 1945382"/>
              <a:gd name="csX68" fmla="*/ 808558 w 1794296"/>
              <a:gd name="csY68" fmla="*/ 464649 h 1945382"/>
              <a:gd name="csX69" fmla="*/ 801392 w 1794296"/>
              <a:gd name="csY69" fmla="*/ 476913 h 1945382"/>
              <a:gd name="csX70" fmla="*/ 792874 w 1794296"/>
              <a:gd name="csY70" fmla="*/ 500169 h 1945382"/>
              <a:gd name="csX71" fmla="*/ 790481 w 1794296"/>
              <a:gd name="csY71" fmla="*/ 518579 h 1945382"/>
              <a:gd name="csX72" fmla="*/ 788777 w 1794296"/>
              <a:gd name="csY72" fmla="*/ 531821 h 1945382"/>
              <a:gd name="csX73" fmla="*/ 742720 w 1794296"/>
              <a:gd name="csY73" fmla="*/ 561849 h 1945382"/>
              <a:gd name="csX74" fmla="*/ 687136 w 1794296"/>
              <a:gd name="csY74" fmla="*/ 582836 h 1945382"/>
              <a:gd name="csX75" fmla="*/ 713055 w 1794296"/>
              <a:gd name="csY75" fmla="*/ 584459 h 1945382"/>
              <a:gd name="csX76" fmla="*/ 743065 w 1794296"/>
              <a:gd name="csY76" fmla="*/ 582196 h 1945382"/>
              <a:gd name="csX77" fmla="*/ 726347 w 1794296"/>
              <a:gd name="csY77" fmla="*/ 593827 h 1945382"/>
              <a:gd name="csX78" fmla="*/ 714408 w 1794296"/>
              <a:gd name="csY78" fmla="*/ 605120 h 1945382"/>
              <a:gd name="csX79" fmla="*/ 714408 w 1794296"/>
              <a:gd name="csY79" fmla="*/ 614820 h 1945382"/>
              <a:gd name="csX80" fmla="*/ 734202 w 1794296"/>
              <a:gd name="csY80" fmla="*/ 613842 h 1945382"/>
              <a:gd name="csX81" fmla="*/ 753650 w 1794296"/>
              <a:gd name="csY81" fmla="*/ 615133 h 1945382"/>
              <a:gd name="csX82" fmla="*/ 736582 w 1794296"/>
              <a:gd name="csY82" fmla="*/ 645493 h 1945382"/>
              <a:gd name="csX83" fmla="*/ 729761 w 1794296"/>
              <a:gd name="csY83" fmla="*/ 640659 h 1945382"/>
              <a:gd name="csX84" fmla="*/ 718505 w 1794296"/>
              <a:gd name="csY84" fmla="*/ 635806 h 1945382"/>
              <a:gd name="csX85" fmla="*/ 703848 w 1794296"/>
              <a:gd name="csY85" fmla="*/ 629022 h 1945382"/>
              <a:gd name="csX86" fmla="*/ 668026 w 1794296"/>
              <a:gd name="csY86" fmla="*/ 641618 h 1945382"/>
              <a:gd name="csX87" fmla="*/ 653362 w 1794296"/>
              <a:gd name="csY87" fmla="*/ 656485 h 1945382"/>
              <a:gd name="csX88" fmla="*/ 663253 w 1794296"/>
              <a:gd name="csY88" fmla="*/ 659062 h 1945382"/>
              <a:gd name="csX89" fmla="*/ 697026 w 1794296"/>
              <a:gd name="csY89" fmla="*/ 666166 h 1945382"/>
              <a:gd name="csX90" fmla="*/ 729761 w 1794296"/>
              <a:gd name="csY90" fmla="*/ 684889 h 1945382"/>
              <a:gd name="csX91" fmla="*/ 720898 w 1794296"/>
              <a:gd name="csY91" fmla="*/ 684575 h 1945382"/>
              <a:gd name="csX92" fmla="*/ 647900 w 1794296"/>
              <a:gd name="csY92" fmla="*/ 684575 h 1945382"/>
              <a:gd name="csX93" fmla="*/ 633587 w 1794296"/>
              <a:gd name="csY93" fmla="*/ 693943 h 1945382"/>
              <a:gd name="csX94" fmla="*/ 617208 w 1794296"/>
              <a:gd name="csY94" fmla="*/ 705248 h 1945382"/>
              <a:gd name="csX95" fmla="*/ 605276 w 1794296"/>
              <a:gd name="csY95" fmla="*/ 716867 h 1945382"/>
              <a:gd name="csX96" fmla="*/ 615492 w 1794296"/>
              <a:gd name="csY96" fmla="*/ 724617 h 1945382"/>
              <a:gd name="csX97" fmla="*/ 625727 w 1794296"/>
              <a:gd name="csY97" fmla="*/ 732379 h 1945382"/>
              <a:gd name="csX98" fmla="*/ 613118 w 1794296"/>
              <a:gd name="csY98" fmla="*/ 732693 h 1945382"/>
              <a:gd name="csX99" fmla="*/ 611746 w 1794296"/>
              <a:gd name="csY99" fmla="*/ 742706 h 1945382"/>
              <a:gd name="csX100" fmla="*/ 610049 w 1794296"/>
              <a:gd name="csY100" fmla="*/ 752074 h 1945382"/>
              <a:gd name="csX101" fmla="*/ 606973 w 1794296"/>
              <a:gd name="csY101" fmla="*/ 761115 h 1945382"/>
              <a:gd name="csX102" fmla="*/ 595717 w 1794296"/>
              <a:gd name="csY102" fmla="*/ 777901 h 1945382"/>
              <a:gd name="csX103" fmla="*/ 571151 w 1794296"/>
              <a:gd name="csY103" fmla="*/ 792115 h 1945382"/>
              <a:gd name="csX104" fmla="*/ 608677 w 1794296"/>
              <a:gd name="csY104" fmla="*/ 806336 h 1945382"/>
              <a:gd name="csX105" fmla="*/ 648589 w 1794296"/>
              <a:gd name="csY105" fmla="*/ 805358 h 1945382"/>
              <a:gd name="csX106" fmla="*/ 630500 w 1794296"/>
              <a:gd name="csY106" fmla="*/ 820870 h 1945382"/>
              <a:gd name="csX107" fmla="*/ 602532 w 1794296"/>
              <a:gd name="csY107" fmla="*/ 841530 h 1945382"/>
              <a:gd name="csX108" fmla="*/ 586854 w 1794296"/>
              <a:gd name="csY108" fmla="*/ 841198 h 1945382"/>
              <a:gd name="csX109" fmla="*/ 563315 w 1794296"/>
              <a:gd name="csY109" fmla="*/ 843468 h 1945382"/>
              <a:gd name="csX110" fmla="*/ 566384 w 1794296"/>
              <a:gd name="csY110" fmla="*/ 872530 h 1945382"/>
              <a:gd name="csX111" fmla="*/ 562632 w 1794296"/>
              <a:gd name="csY111" fmla="*/ 879634 h 1945382"/>
              <a:gd name="csX112" fmla="*/ 531602 w 1794296"/>
              <a:gd name="csY112" fmla="*/ 889002 h 1945382"/>
              <a:gd name="csX113" fmla="*/ 528182 w 1794296"/>
              <a:gd name="csY113" fmla="*/ 933896 h 1945382"/>
              <a:gd name="csX114" fmla="*/ 528520 w 1794296"/>
              <a:gd name="csY114" fmla="*/ 947785 h 1945382"/>
              <a:gd name="csX115" fmla="*/ 515222 w 1794296"/>
              <a:gd name="csY115" fmla="*/ 944223 h 1945382"/>
              <a:gd name="csX116" fmla="*/ 500214 w 1794296"/>
              <a:gd name="csY116" fmla="*/ 958112 h 1945382"/>
              <a:gd name="csX117" fmla="*/ 523065 w 1794296"/>
              <a:gd name="csY117" fmla="*/ 978139 h 1945382"/>
              <a:gd name="csX118" fmla="*/ 543190 w 1794296"/>
              <a:gd name="csY118" fmla="*/ 968125 h 1945382"/>
              <a:gd name="csX119" fmla="*/ 555817 w 1794296"/>
              <a:gd name="csY119" fmla="*/ 961027 h 1945382"/>
              <a:gd name="csX120" fmla="*/ 499187 w 1794296"/>
              <a:gd name="csY120" fmla="*/ 1017208 h 1945382"/>
              <a:gd name="csX121" fmla="*/ 473951 w 1794296"/>
              <a:gd name="csY121" fmla="*/ 1040464 h 1945382"/>
              <a:gd name="csX122" fmla="*/ 456212 w 1794296"/>
              <a:gd name="csY122" fmla="*/ 1059532 h 1945382"/>
              <a:gd name="csX123" fmla="*/ 438135 w 1794296"/>
              <a:gd name="csY123" fmla="*/ 1074712 h 1945382"/>
              <a:gd name="csX124" fmla="*/ 457916 w 1794296"/>
              <a:gd name="csY124" fmla="*/ 1075026 h 1945382"/>
              <a:gd name="csX125" fmla="*/ 465081 w 1794296"/>
              <a:gd name="csY125" fmla="*/ 1084393 h 1945382"/>
              <a:gd name="csX126" fmla="*/ 454846 w 1794296"/>
              <a:gd name="csY126" fmla="*/ 1092789 h 1945382"/>
              <a:gd name="csX127" fmla="*/ 439500 w 1794296"/>
              <a:gd name="csY127" fmla="*/ 1113775 h 1945382"/>
              <a:gd name="csX128" fmla="*/ 427217 w 1794296"/>
              <a:gd name="csY128" fmla="*/ 1104094 h 1945382"/>
              <a:gd name="csX129" fmla="*/ 406754 w 1794296"/>
              <a:gd name="csY129" fmla="*/ 1101511 h 1945382"/>
              <a:gd name="csX130" fmla="*/ 396519 w 1794296"/>
              <a:gd name="csY130" fmla="*/ 1111192 h 1945382"/>
              <a:gd name="csX131" fmla="*/ 362751 w 1794296"/>
              <a:gd name="csY131" fmla="*/ 1151252 h 1945382"/>
              <a:gd name="csX132" fmla="*/ 347067 w 1794296"/>
              <a:gd name="csY132" fmla="*/ 1180302 h 1945382"/>
              <a:gd name="csX133" fmla="*/ 336832 w 1794296"/>
              <a:gd name="csY133" fmla="*/ 1191293 h 1945382"/>
              <a:gd name="csX134" fmla="*/ 346722 w 1794296"/>
              <a:gd name="csY134" fmla="*/ 1191293 h 1945382"/>
              <a:gd name="csX135" fmla="*/ 354226 w 1794296"/>
              <a:gd name="csY135" fmla="*/ 1206473 h 1945382"/>
              <a:gd name="csX136" fmla="*/ 347067 w 1794296"/>
              <a:gd name="csY136" fmla="*/ 1217133 h 1945382"/>
              <a:gd name="csX137" fmla="*/ 355592 w 1794296"/>
              <a:gd name="csY137" fmla="*/ 1217133 h 1945382"/>
              <a:gd name="csX138" fmla="*/ 412554 w 1794296"/>
              <a:gd name="csY138" fmla="*/ 1190647 h 1945382"/>
              <a:gd name="csX139" fmla="*/ 400615 w 1794296"/>
              <a:gd name="csY139" fmla="*/ 1188710 h 1945382"/>
              <a:gd name="csX140" fmla="*/ 388677 w 1794296"/>
              <a:gd name="csY140" fmla="*/ 1187732 h 1945382"/>
              <a:gd name="csX141" fmla="*/ 426879 w 1794296"/>
              <a:gd name="csY141" fmla="*/ 1159315 h 1945382"/>
              <a:gd name="csX142" fmla="*/ 446660 w 1794296"/>
              <a:gd name="csY142" fmla="*/ 1180302 h 1945382"/>
              <a:gd name="csX143" fmla="*/ 433362 w 1794296"/>
              <a:gd name="csY143" fmla="*/ 1203558 h 1945382"/>
              <a:gd name="csX144" fmla="*/ 411188 w 1794296"/>
              <a:gd name="csY144" fmla="*/ 1233604 h 1945382"/>
              <a:gd name="csX145" fmla="*/ 378103 w 1794296"/>
              <a:gd name="csY145" fmla="*/ 1246201 h 1945382"/>
              <a:gd name="csX146" fmla="*/ 365827 w 1794296"/>
              <a:gd name="csY146" fmla="*/ 1256196 h 1945382"/>
              <a:gd name="csX147" fmla="*/ 373330 w 1794296"/>
              <a:gd name="csY147" fmla="*/ 1262341 h 1945382"/>
              <a:gd name="csX148" fmla="*/ 356274 w 1794296"/>
              <a:gd name="csY148" fmla="*/ 1261695 h 1945382"/>
              <a:gd name="csX149" fmla="*/ 339218 w 1794296"/>
              <a:gd name="csY149" fmla="*/ 1260717 h 1945382"/>
              <a:gd name="csX150" fmla="*/ 340239 w 1794296"/>
              <a:gd name="csY150" fmla="*/ 1247493 h 1945382"/>
              <a:gd name="csX151" fmla="*/ 322845 w 1794296"/>
              <a:gd name="csY151" fmla="*/ 1228438 h 1945382"/>
              <a:gd name="csX152" fmla="*/ 306133 w 1794296"/>
              <a:gd name="csY152" fmla="*/ 1245223 h 1945382"/>
              <a:gd name="csX153" fmla="*/ 260089 w 1794296"/>
              <a:gd name="csY153" fmla="*/ 1285597 h 1945382"/>
              <a:gd name="csX154" fmla="*/ 238598 w 1794296"/>
              <a:gd name="csY154" fmla="*/ 1296256 h 1945382"/>
              <a:gd name="csX155" fmla="*/ 247123 w 1794296"/>
              <a:gd name="csY155" fmla="*/ 1305624 h 1945382"/>
              <a:gd name="csX156" fmla="*/ 252241 w 1794296"/>
              <a:gd name="csY156" fmla="*/ 1330159 h 1945382"/>
              <a:gd name="csX157" fmla="*/ 240646 w 1794296"/>
              <a:gd name="csY157" fmla="*/ 1324992 h 1945382"/>
              <a:gd name="csX158" fmla="*/ 234846 w 1794296"/>
              <a:gd name="csY158" fmla="*/ 1336943 h 1945382"/>
              <a:gd name="csX159" fmla="*/ 242006 w 1794296"/>
              <a:gd name="csY159" fmla="*/ 1347916 h 1945382"/>
              <a:gd name="csX160" fmla="*/ 214038 w 1794296"/>
              <a:gd name="csY160" fmla="*/ 1349540 h 1945382"/>
              <a:gd name="csX161" fmla="*/ 182319 w 1794296"/>
              <a:gd name="csY161" fmla="*/ 1361159 h 1945382"/>
              <a:gd name="csX162" fmla="*/ 153324 w 1794296"/>
              <a:gd name="csY162" fmla="*/ 1365680 h 1945382"/>
              <a:gd name="csX163" fmla="*/ 95341 w 1794296"/>
              <a:gd name="csY163" fmla="*/ 1372150 h 1945382"/>
              <a:gd name="csX164" fmla="*/ 110004 w 1794296"/>
              <a:gd name="csY164" fmla="*/ 1378608 h 1945382"/>
              <a:gd name="csX165" fmla="*/ 153668 w 1794296"/>
              <a:gd name="csY165" fmla="*/ 1401532 h 1945382"/>
              <a:gd name="csX166" fmla="*/ 147868 w 1794296"/>
              <a:gd name="csY166" fmla="*/ 1420913 h 1945382"/>
              <a:gd name="csX167" fmla="*/ 135930 w 1794296"/>
              <a:gd name="csY167" fmla="*/ 1433498 h 1945382"/>
              <a:gd name="csX168" fmla="*/ 132860 w 1794296"/>
              <a:gd name="csY168" fmla="*/ 1418650 h 1945382"/>
              <a:gd name="csX169" fmla="*/ 98748 w 1794296"/>
              <a:gd name="csY169" fmla="*/ 1398635 h 1945382"/>
              <a:gd name="csX170" fmla="*/ 86133 w 1794296"/>
              <a:gd name="csY170" fmla="*/ 1423171 h 1945382"/>
              <a:gd name="csX171" fmla="*/ 91927 w 1794296"/>
              <a:gd name="csY171" fmla="*/ 1430915 h 1945382"/>
              <a:gd name="csX172" fmla="*/ 70443 w 1794296"/>
              <a:gd name="csY172" fmla="*/ 1431247 h 1945382"/>
              <a:gd name="csX173" fmla="*/ 39744 w 1794296"/>
              <a:gd name="csY173" fmla="*/ 1436727 h 1945382"/>
              <a:gd name="csX174" fmla="*/ 89541 w 1794296"/>
              <a:gd name="csY174" fmla="*/ 1457732 h 1945382"/>
              <a:gd name="csX175" fmla="*/ 129447 w 1794296"/>
              <a:gd name="csY175" fmla="*/ 1465476 h 1945382"/>
              <a:gd name="csX176" fmla="*/ 95341 w 1794296"/>
              <a:gd name="csY176" fmla="*/ 1475489 h 1945382"/>
              <a:gd name="csX177" fmla="*/ 75560 w 1794296"/>
              <a:gd name="csY177" fmla="*/ 1480988 h 1945382"/>
              <a:gd name="csX178" fmla="*/ 60208 w 1794296"/>
              <a:gd name="csY178" fmla="*/ 1474517 h 1945382"/>
              <a:gd name="csX179" fmla="*/ 16205 w 1794296"/>
              <a:gd name="csY179" fmla="*/ 1476781 h 1945382"/>
              <a:gd name="csX180" fmla="*/ 19281 w 1794296"/>
              <a:gd name="csY180" fmla="*/ 1489051 h 1945382"/>
              <a:gd name="csX181" fmla="*/ 29854 w 1794296"/>
              <a:gd name="csY181" fmla="*/ 1496482 h 1945382"/>
              <a:gd name="csX182" fmla="*/ 36330 w 1794296"/>
              <a:gd name="csY182" fmla="*/ 1506809 h 1945382"/>
              <a:gd name="csX183" fmla="*/ 29854 w 1794296"/>
              <a:gd name="csY183" fmla="*/ 1516176 h 1945382"/>
              <a:gd name="csX184" fmla="*/ 18598 w 1794296"/>
              <a:gd name="csY184" fmla="*/ 1521989 h 1945382"/>
              <a:gd name="csX185" fmla="*/ 35309 w 1794296"/>
              <a:gd name="csY185" fmla="*/ 1524904 h 1945382"/>
              <a:gd name="csX186" fmla="*/ 51683 w 1794296"/>
              <a:gd name="csY186" fmla="*/ 1528133 h 1945382"/>
              <a:gd name="csX187" fmla="*/ 25757 w 1794296"/>
              <a:gd name="csY187" fmla="*/ 1537501 h 1945382"/>
              <a:gd name="csX188" fmla="*/ 51000 w 1794296"/>
              <a:gd name="csY188" fmla="*/ 1557842 h 1945382"/>
              <a:gd name="csX189" fmla="*/ 89541 w 1794296"/>
              <a:gd name="csY189" fmla="*/ 1562362 h 1945382"/>
              <a:gd name="csX190" fmla="*/ 44179 w 1794296"/>
              <a:gd name="csY190" fmla="*/ 1575605 h 1945382"/>
              <a:gd name="csX191" fmla="*/ 15529 w 1794296"/>
              <a:gd name="csY191" fmla="*/ 1582063 h 1945382"/>
              <a:gd name="csX192" fmla="*/ 47931 w 1794296"/>
              <a:gd name="csY192" fmla="*/ 1609520 h 1945382"/>
              <a:gd name="csX193" fmla="*/ 61229 w 1794296"/>
              <a:gd name="csY193" fmla="*/ 1622117 h 1945382"/>
              <a:gd name="csX194" fmla="*/ 55773 w 1794296"/>
              <a:gd name="csY194" fmla="*/ 1643423 h 1945382"/>
              <a:gd name="csX195" fmla="*/ 58160 w 1794296"/>
              <a:gd name="csY195" fmla="*/ 1680568 h 1945382"/>
              <a:gd name="csX196" fmla="*/ 75216 w 1794296"/>
              <a:gd name="csY196" fmla="*/ 1672172 h 1945382"/>
              <a:gd name="csX197" fmla="*/ 90906 w 1794296"/>
              <a:gd name="csY197" fmla="*/ 1664096 h 1945382"/>
              <a:gd name="csX198" fmla="*/ 69760 w 1794296"/>
              <a:gd name="csY198" fmla="*/ 1707053 h 1945382"/>
              <a:gd name="csX199" fmla="*/ 62594 w 1794296"/>
              <a:gd name="csY199" fmla="*/ 1720609 h 1945382"/>
              <a:gd name="csX200" fmla="*/ 92954 w 1794296"/>
              <a:gd name="csY200" fmla="*/ 1724484 h 1945382"/>
              <a:gd name="csX201" fmla="*/ 92272 w 1794296"/>
              <a:gd name="csY201" fmla="*/ 1737407 h 1945382"/>
              <a:gd name="csX202" fmla="*/ 74195 w 1794296"/>
              <a:gd name="csY202" fmla="*/ 1746781 h 1945382"/>
              <a:gd name="csX203" fmla="*/ 45883 w 1794296"/>
              <a:gd name="csY203" fmla="*/ 1763234 h 1945382"/>
              <a:gd name="csX204" fmla="*/ 18598 w 1794296"/>
              <a:gd name="csY204" fmla="*/ 1795212 h 1945382"/>
              <a:gd name="csX205" fmla="*/ 51000 w 1794296"/>
              <a:gd name="csY205" fmla="*/ 1785530 h 1945382"/>
              <a:gd name="csX206" fmla="*/ 81354 w 1794296"/>
              <a:gd name="csY206" fmla="*/ 1762588 h 1945382"/>
              <a:gd name="csX207" fmla="*/ 105231 w 1794296"/>
              <a:gd name="csY207" fmla="*/ 1774539 h 1945382"/>
              <a:gd name="csX208" fmla="*/ 101479 w 1794296"/>
              <a:gd name="csY208" fmla="*/ 1785530 h 1945382"/>
              <a:gd name="csX209" fmla="*/ 98410 w 1794296"/>
              <a:gd name="csY209" fmla="*/ 1798773 h 1945382"/>
              <a:gd name="csX210" fmla="*/ 89541 w 1794296"/>
              <a:gd name="csY210" fmla="*/ 1812015 h 1945382"/>
              <a:gd name="csX211" fmla="*/ 84768 w 1794296"/>
              <a:gd name="csY211" fmla="*/ 1822029 h 1945382"/>
              <a:gd name="csX212" fmla="*/ 84423 w 1794296"/>
              <a:gd name="csY212" fmla="*/ 1829447 h 1945382"/>
              <a:gd name="csX213" fmla="*/ 105576 w 1794296"/>
              <a:gd name="csY213" fmla="*/ 1825904 h 1945382"/>
              <a:gd name="csX214" fmla="*/ 120922 w 1794296"/>
              <a:gd name="csY214" fmla="*/ 1823634 h 1945382"/>
              <a:gd name="csX215" fmla="*/ 106597 w 1794296"/>
              <a:gd name="csY215" fmla="*/ 1833648 h 1945382"/>
              <a:gd name="csX216" fmla="*/ 91927 w 1794296"/>
              <a:gd name="csY216" fmla="*/ 1850433 h 1945382"/>
              <a:gd name="csX217" fmla="*/ 91927 w 1794296"/>
              <a:gd name="csY217" fmla="*/ 1856891 h 1945382"/>
              <a:gd name="csX218" fmla="*/ 83064 w 1794296"/>
              <a:gd name="csY218" fmla="*/ 1850433 h 1945382"/>
              <a:gd name="csX219" fmla="*/ 64642 w 1794296"/>
              <a:gd name="csY219" fmla="*/ 1850765 h 1945382"/>
              <a:gd name="csX220" fmla="*/ 64642 w 1794296"/>
              <a:gd name="csY220" fmla="*/ 1857537 h 1945382"/>
              <a:gd name="csX221" fmla="*/ 56456 w 1794296"/>
              <a:gd name="csY221" fmla="*/ 1850433 h 1945382"/>
              <a:gd name="csX222" fmla="*/ 46565 w 1794296"/>
              <a:gd name="csY222" fmla="*/ 1849787 h 1945382"/>
              <a:gd name="csX223" fmla="*/ 86816 w 1794296"/>
              <a:gd name="csY223" fmla="*/ 1906319 h 1945382"/>
              <a:gd name="csX224" fmla="*/ 116487 w 1794296"/>
              <a:gd name="csY224" fmla="*/ 1938278 h 1945382"/>
              <a:gd name="csX225" fmla="*/ 148207 w 1794296"/>
              <a:gd name="csY225" fmla="*/ 1945382 h 1945382"/>
              <a:gd name="csX226" fmla="*/ 199375 w 1794296"/>
              <a:gd name="csY226" fmla="*/ 1935701 h 1945382"/>
              <a:gd name="csX227" fmla="*/ 223929 w 1794296"/>
              <a:gd name="csY227" fmla="*/ 1926973 h 1945382"/>
              <a:gd name="csX228" fmla="*/ 278166 w 1794296"/>
              <a:gd name="csY228" fmla="*/ 1878210 h 1945382"/>
              <a:gd name="csX229" fmla="*/ 281573 w 1794296"/>
              <a:gd name="csY229" fmla="*/ 1864654 h 1945382"/>
              <a:gd name="csX230" fmla="*/ 290781 w 1794296"/>
              <a:gd name="csY230" fmla="*/ 1856578 h 1945382"/>
              <a:gd name="csX231" fmla="*/ 316368 w 1794296"/>
              <a:gd name="csY231" fmla="*/ 1839460 h 1945382"/>
              <a:gd name="csX232" fmla="*/ 343315 w 1794296"/>
              <a:gd name="csY232" fmla="*/ 1825904 h 1945382"/>
              <a:gd name="csX233" fmla="*/ 362751 w 1794296"/>
              <a:gd name="csY233" fmla="*/ 1816850 h 1945382"/>
              <a:gd name="csX234" fmla="*/ 370255 w 1794296"/>
              <a:gd name="csY234" fmla="*/ 1772934 h 1945382"/>
              <a:gd name="csX235" fmla="*/ 385946 w 1794296"/>
              <a:gd name="csY235" fmla="*/ 1716420 h 1945382"/>
              <a:gd name="csX236" fmla="*/ 402319 w 1794296"/>
              <a:gd name="csY236" fmla="*/ 1757421 h 1945382"/>
              <a:gd name="csX237" fmla="*/ 406754 w 1794296"/>
              <a:gd name="csY237" fmla="*/ 1797795 h 1945382"/>
              <a:gd name="csX238" fmla="*/ 428244 w 1794296"/>
              <a:gd name="csY238" fmla="*/ 1809746 h 1945382"/>
              <a:gd name="csX239" fmla="*/ 450412 w 1794296"/>
              <a:gd name="csY239" fmla="*/ 1826550 h 1945382"/>
              <a:gd name="csX240" fmla="*/ 454164 w 1794296"/>
              <a:gd name="csY240" fmla="*/ 1835585 h 1945382"/>
              <a:gd name="csX241" fmla="*/ 460985 w 1794296"/>
              <a:gd name="csY241" fmla="*/ 1822675 h 1945382"/>
              <a:gd name="csX242" fmla="*/ 465764 w 1794296"/>
              <a:gd name="csY242" fmla="*/ 1785530 h 1945382"/>
              <a:gd name="csX243" fmla="*/ 470537 w 1794296"/>
              <a:gd name="csY243" fmla="*/ 1747740 h 1945382"/>
              <a:gd name="csX244" fmla="*/ 474972 w 1794296"/>
              <a:gd name="csY244" fmla="*/ 1732560 h 1945382"/>
              <a:gd name="csX245" fmla="*/ 488276 w 1794296"/>
              <a:gd name="csY245" fmla="*/ 1714797 h 1945382"/>
              <a:gd name="csX246" fmla="*/ 511126 w 1794296"/>
              <a:gd name="csY246" fmla="*/ 1620493 h 1945382"/>
              <a:gd name="csX247" fmla="*/ 506691 w 1794296"/>
              <a:gd name="csY247" fmla="*/ 1583995 h 1945382"/>
              <a:gd name="csX248" fmla="*/ 514540 w 1794296"/>
              <a:gd name="csY248" fmla="*/ 1569147 h 1945382"/>
              <a:gd name="csX249" fmla="*/ 537045 w 1794296"/>
              <a:gd name="csY249" fmla="*/ 1541370 h 1945382"/>
              <a:gd name="csX250" fmla="*/ 520340 w 1794296"/>
              <a:gd name="csY250" fmla="*/ 1511016 h 1945382"/>
              <a:gd name="csX251" fmla="*/ 498166 w 1794296"/>
              <a:gd name="csY251" fmla="*/ 1477113 h 1945382"/>
              <a:gd name="csX252" fmla="*/ 490662 w 1794296"/>
              <a:gd name="csY252" fmla="*/ 1283327 h 1945382"/>
              <a:gd name="csX253" fmla="*/ 525451 w 1794296"/>
              <a:gd name="csY253" fmla="*/ 1177073 h 1945382"/>
              <a:gd name="csX254" fmla="*/ 596394 w 1794296"/>
              <a:gd name="csY254" fmla="*/ 1149960 h 1945382"/>
              <a:gd name="csX255" fmla="*/ 628119 w 1794296"/>
              <a:gd name="csY255" fmla="*/ 1142198 h 1945382"/>
              <a:gd name="csX256" fmla="*/ 616864 w 1794296"/>
              <a:gd name="csY256" fmla="*/ 1096344 h 1945382"/>
              <a:gd name="csX257" fmla="*/ 625050 w 1794296"/>
              <a:gd name="csY257" fmla="*/ 1028200 h 1945382"/>
              <a:gd name="csX258" fmla="*/ 656431 w 1794296"/>
              <a:gd name="csY258" fmla="*/ 901285 h 1945382"/>
              <a:gd name="csX259" fmla="*/ 665301 w 1794296"/>
              <a:gd name="csY259" fmla="*/ 837323 h 1945382"/>
              <a:gd name="csX260" fmla="*/ 679281 w 1794296"/>
              <a:gd name="csY260" fmla="*/ 832802 h 1945382"/>
              <a:gd name="csX261" fmla="*/ 715780 w 1794296"/>
              <a:gd name="csY261" fmla="*/ 817309 h 1945382"/>
              <a:gd name="csX262" fmla="*/ 717478 w 1794296"/>
              <a:gd name="csY262" fmla="*/ 796636 h 1945382"/>
              <a:gd name="csX263" fmla="*/ 728408 w 1794296"/>
              <a:gd name="csY263" fmla="*/ 765636 h 1945382"/>
              <a:gd name="csX264" fmla="*/ 784336 w 1794296"/>
              <a:gd name="csY264" fmla="*/ 675847 h 1945382"/>
              <a:gd name="csX265" fmla="*/ 774102 w 1794296"/>
              <a:gd name="csY265" fmla="*/ 655193 h 1945382"/>
              <a:gd name="csX266" fmla="*/ 763867 w 1794296"/>
              <a:gd name="csY266" fmla="*/ 635806 h 1945382"/>
              <a:gd name="csX267" fmla="*/ 777866 w 1794296"/>
              <a:gd name="csY267" fmla="*/ 618049 h 1945382"/>
              <a:gd name="csX268" fmla="*/ 805483 w 1794296"/>
              <a:gd name="csY268" fmla="*/ 578321 h 1945382"/>
              <a:gd name="csX269" fmla="*/ 852216 w 1794296"/>
              <a:gd name="csY269" fmla="*/ 525997 h 1945382"/>
              <a:gd name="csX270" fmla="*/ 869949 w 1794296"/>
              <a:gd name="csY270" fmla="*/ 531175 h 1945382"/>
              <a:gd name="csX271" fmla="*/ 905076 w 1794296"/>
              <a:gd name="csY271" fmla="*/ 482726 h 1945382"/>
              <a:gd name="csX272" fmla="*/ 911233 w 1794296"/>
              <a:gd name="csY272" fmla="*/ 447519 h 1945382"/>
              <a:gd name="csX273" fmla="*/ 982169 w 1794296"/>
              <a:gd name="csY273" fmla="*/ 462379 h 1945382"/>
              <a:gd name="csX274" fmla="*/ 1040491 w 1794296"/>
              <a:gd name="csY274" fmla="*/ 463025 h 1945382"/>
              <a:gd name="csX275" fmla="*/ 1050049 w 1794296"/>
              <a:gd name="csY275" fmla="*/ 428150 h 1945382"/>
              <a:gd name="csX276" fmla="*/ 1049028 w 1794296"/>
              <a:gd name="csY276" fmla="*/ 381970 h 1945382"/>
              <a:gd name="csX277" fmla="*/ 1042539 w 1794296"/>
              <a:gd name="csY277" fmla="*/ 360646 h 1945382"/>
              <a:gd name="csX278" fmla="*/ 1053451 w 1794296"/>
              <a:gd name="csY278" fmla="*/ 358062 h 1945382"/>
              <a:gd name="csX279" fmla="*/ 1108371 w 1794296"/>
              <a:gd name="csY279" fmla="*/ 334806 h 1945382"/>
              <a:gd name="csX280" fmla="*/ 1134290 w 1794296"/>
              <a:gd name="csY280" fmla="*/ 324166 h 1945382"/>
              <a:gd name="csX281" fmla="*/ 1182395 w 1794296"/>
              <a:gd name="csY281" fmla="*/ 365166 h 1945382"/>
              <a:gd name="csX282" fmla="*/ 1280290 w 1794296"/>
              <a:gd name="csY282" fmla="*/ 411353 h 1945382"/>
              <a:gd name="csX283" fmla="*/ 1307920 w 1794296"/>
              <a:gd name="csY283" fmla="*/ 400060 h 1945382"/>
              <a:gd name="csX284" fmla="*/ 1338956 w 1794296"/>
              <a:gd name="csY284" fmla="*/ 412970 h 1945382"/>
              <a:gd name="csX285" fmla="*/ 1386366 w 1794296"/>
              <a:gd name="csY285" fmla="*/ 410061 h 1945382"/>
              <a:gd name="csX286" fmla="*/ 1421826 w 1794296"/>
              <a:gd name="csY286" fmla="*/ 376804 h 1945382"/>
              <a:gd name="csX287" fmla="*/ 1432411 w 1794296"/>
              <a:gd name="csY287" fmla="*/ 371305 h 1945382"/>
              <a:gd name="csX288" fmla="*/ 1432060 w 1794296"/>
              <a:gd name="csY288" fmla="*/ 341265 h 1945382"/>
              <a:gd name="csX289" fmla="*/ 1447068 w 1794296"/>
              <a:gd name="csY289" fmla="*/ 267634 h 1945382"/>
              <a:gd name="csX290" fmla="*/ 1462765 w 1794296"/>
              <a:gd name="csY290" fmla="*/ 224037 h 1945382"/>
              <a:gd name="csX291" fmla="*/ 1497898 w 1794296"/>
              <a:gd name="csY291" fmla="*/ 211773 h 1945382"/>
              <a:gd name="csX292" fmla="*/ 1558268 w 1794296"/>
              <a:gd name="csY292" fmla="*/ 185288 h 1945382"/>
              <a:gd name="csX293" fmla="*/ 1585553 w 1794296"/>
              <a:gd name="csY293" fmla="*/ 170753 h 1945382"/>
              <a:gd name="csX294" fmla="*/ 1670488 w 1794296"/>
              <a:gd name="csY294" fmla="*/ 243418 h 1945382"/>
              <a:gd name="csX295" fmla="*/ 1680723 w 1794296"/>
              <a:gd name="csY295" fmla="*/ 277334 h 1945382"/>
              <a:gd name="csX296" fmla="*/ 1666392 w 1794296"/>
              <a:gd name="csY296" fmla="*/ 315112 h 1945382"/>
              <a:gd name="csX297" fmla="*/ 1662302 w 1794296"/>
              <a:gd name="csY297" fmla="*/ 349986 h 1945382"/>
              <a:gd name="csX298" fmla="*/ 1673558 w 1794296"/>
              <a:gd name="csY298" fmla="*/ 337076 h 1945382"/>
              <a:gd name="csX299" fmla="*/ 1712104 w 1794296"/>
              <a:gd name="csY299" fmla="*/ 295743 h 1945382"/>
              <a:gd name="csX300" fmla="*/ 1734272 w 1794296"/>
              <a:gd name="csY300" fmla="*/ 266988 h 1945382"/>
              <a:gd name="csX301" fmla="*/ 1716527 w 1794296"/>
              <a:gd name="csY301" fmla="*/ 241795 h 1945382"/>
              <a:gd name="csX302" fmla="*/ 1702891 w 1794296"/>
              <a:gd name="csY302" fmla="*/ 248271 h 1945382"/>
              <a:gd name="csX303" fmla="*/ 1696752 w 1794296"/>
              <a:gd name="csY303" fmla="*/ 235988 h 1945382"/>
              <a:gd name="csX304" fmla="*/ 1693006 w 1794296"/>
              <a:gd name="csY304" fmla="*/ 215974 h 1945382"/>
              <a:gd name="csX305" fmla="*/ 1683116 w 1794296"/>
              <a:gd name="csY305" fmla="*/ 212732 h 1945382"/>
              <a:gd name="csX306" fmla="*/ 1657873 w 1794296"/>
              <a:gd name="csY306" fmla="*/ 183996 h 1945382"/>
              <a:gd name="csX307" fmla="*/ 1635706 w 1794296"/>
              <a:gd name="csY307" fmla="*/ 157511 h 1945382"/>
              <a:gd name="csX308" fmla="*/ 1680047 w 1794296"/>
              <a:gd name="csY308" fmla="*/ 164295 h 1945382"/>
              <a:gd name="csX309" fmla="*/ 1759170 w 1794296"/>
              <a:gd name="csY309" fmla="*/ 146851 h 1945382"/>
              <a:gd name="csX310" fmla="*/ 1794297 w 1794296"/>
              <a:gd name="csY310" fmla="*/ 125213 h 1945382"/>
              <a:gd name="csX311" fmla="*/ 1783386 w 1794296"/>
              <a:gd name="csY311" fmla="*/ 111971 h 1945382"/>
              <a:gd name="csX312" fmla="*/ 1739721 w 1794296"/>
              <a:gd name="csY312" fmla="*/ 93248 h 1945382"/>
              <a:gd name="csX313" fmla="*/ 1734272 w 1794296"/>
              <a:gd name="csY313" fmla="*/ 84840 h 1945382"/>
              <a:gd name="csX314" fmla="*/ 1731879 w 1794296"/>
              <a:gd name="csY314" fmla="*/ 66123 h 1945382"/>
              <a:gd name="csX315" fmla="*/ 1717222 w 1794296"/>
              <a:gd name="csY315" fmla="*/ 70637 h 1945382"/>
              <a:gd name="csX316" fmla="*/ 1705966 w 1794296"/>
              <a:gd name="csY316" fmla="*/ 70637 h 1945382"/>
              <a:gd name="csX317" fmla="*/ 1684820 w 1794296"/>
              <a:gd name="csY317" fmla="*/ 56749 h 1945382"/>
              <a:gd name="csX318" fmla="*/ 1669117 w 1794296"/>
              <a:gd name="csY318" fmla="*/ 38992 h 1945382"/>
              <a:gd name="csX319" fmla="*/ 1661970 w 1794296"/>
              <a:gd name="csY319" fmla="*/ 25103 h 1945382"/>
              <a:gd name="csX320" fmla="*/ 1629893 w 1794296"/>
              <a:gd name="csY320" fmla="*/ 56749 h 1945382"/>
              <a:gd name="csX321" fmla="*/ 1599207 w 1794296"/>
              <a:gd name="csY321" fmla="*/ 101311 h 1945382"/>
              <a:gd name="csX322" fmla="*/ 1592718 w 1794296"/>
              <a:gd name="csY322" fmla="*/ 83234 h 1945382"/>
              <a:gd name="csX323" fmla="*/ 1598180 w 1794296"/>
              <a:gd name="csY323" fmla="*/ 65145 h 1945382"/>
              <a:gd name="csX324" fmla="*/ 1580786 w 1794296"/>
              <a:gd name="csY324" fmla="*/ 69992 h 1945382"/>
              <a:gd name="csX325" fmla="*/ 1565433 w 1794296"/>
              <a:gd name="csY325" fmla="*/ 75490 h 1945382"/>
              <a:gd name="csX326" fmla="*/ 1572593 w 1794296"/>
              <a:gd name="csY326" fmla="*/ 62894 h 1945382"/>
              <a:gd name="csX327" fmla="*/ 1577366 w 1794296"/>
              <a:gd name="csY327" fmla="*/ 45130 h 1945382"/>
              <a:gd name="csX328" fmla="*/ 1597159 w 1794296"/>
              <a:gd name="csY328" fmla="*/ 31888 h 1945382"/>
              <a:gd name="csX329" fmla="*/ 1616589 w 1794296"/>
              <a:gd name="csY329" fmla="*/ 14444 h 1945382"/>
              <a:gd name="csX330" fmla="*/ 1544287 w 1794296"/>
              <a:gd name="csY330" fmla="*/ 1847 h 1945382"/>
              <a:gd name="csX331" fmla="*/ 117508 w 1794296"/>
              <a:gd name="csY331" fmla="*/ 1418004 h 1945382"/>
              <a:gd name="csX332" fmla="*/ 119556 w 1794296"/>
              <a:gd name="csY332" fmla="*/ 1430269 h 1945382"/>
              <a:gd name="csX333" fmla="*/ 106935 w 1794296"/>
              <a:gd name="csY333" fmla="*/ 1410574 h 1945382"/>
              <a:gd name="csX334" fmla="*/ 117508 w 1794296"/>
              <a:gd name="csY334" fmla="*/ 1418004 h 19453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 ang="0">
                <a:pos x="csX192" y="csY192"/>
              </a:cxn>
              <a:cxn ang="0">
                <a:pos x="csX193" y="csY193"/>
              </a:cxn>
              <a:cxn ang="0">
                <a:pos x="csX194" y="csY194"/>
              </a:cxn>
              <a:cxn ang="0">
                <a:pos x="csX195" y="csY195"/>
              </a:cxn>
              <a:cxn ang="0">
                <a:pos x="csX196" y="csY196"/>
              </a:cxn>
              <a:cxn ang="0">
                <a:pos x="csX197" y="csY197"/>
              </a:cxn>
              <a:cxn ang="0">
                <a:pos x="csX198" y="csY198"/>
              </a:cxn>
              <a:cxn ang="0">
                <a:pos x="csX199" y="csY199"/>
              </a:cxn>
              <a:cxn ang="0">
                <a:pos x="csX200" y="csY200"/>
              </a:cxn>
              <a:cxn ang="0">
                <a:pos x="csX201" y="csY201"/>
              </a:cxn>
              <a:cxn ang="0">
                <a:pos x="csX202" y="csY202"/>
              </a:cxn>
              <a:cxn ang="0">
                <a:pos x="csX203" y="csY203"/>
              </a:cxn>
              <a:cxn ang="0">
                <a:pos x="csX204" y="csY204"/>
              </a:cxn>
              <a:cxn ang="0">
                <a:pos x="csX205" y="csY205"/>
              </a:cxn>
              <a:cxn ang="0">
                <a:pos x="csX206" y="csY206"/>
              </a:cxn>
              <a:cxn ang="0">
                <a:pos x="csX207" y="csY207"/>
              </a:cxn>
              <a:cxn ang="0">
                <a:pos x="csX208" y="csY208"/>
              </a:cxn>
              <a:cxn ang="0">
                <a:pos x="csX209" y="csY209"/>
              </a:cxn>
              <a:cxn ang="0">
                <a:pos x="csX210" y="csY210"/>
              </a:cxn>
              <a:cxn ang="0">
                <a:pos x="csX211" y="csY211"/>
              </a:cxn>
              <a:cxn ang="0">
                <a:pos x="csX212" y="csY212"/>
              </a:cxn>
              <a:cxn ang="0">
                <a:pos x="csX213" y="csY213"/>
              </a:cxn>
              <a:cxn ang="0">
                <a:pos x="csX214" y="csY214"/>
              </a:cxn>
              <a:cxn ang="0">
                <a:pos x="csX215" y="csY215"/>
              </a:cxn>
              <a:cxn ang="0">
                <a:pos x="csX216" y="csY216"/>
              </a:cxn>
              <a:cxn ang="0">
                <a:pos x="csX217" y="csY217"/>
              </a:cxn>
              <a:cxn ang="0">
                <a:pos x="csX218" y="csY218"/>
              </a:cxn>
              <a:cxn ang="0">
                <a:pos x="csX219" y="csY219"/>
              </a:cxn>
              <a:cxn ang="0">
                <a:pos x="csX220" y="csY220"/>
              </a:cxn>
              <a:cxn ang="0">
                <a:pos x="csX221" y="csY221"/>
              </a:cxn>
              <a:cxn ang="0">
                <a:pos x="csX222" y="csY222"/>
              </a:cxn>
              <a:cxn ang="0">
                <a:pos x="csX223" y="csY223"/>
              </a:cxn>
              <a:cxn ang="0">
                <a:pos x="csX224" y="csY224"/>
              </a:cxn>
              <a:cxn ang="0">
                <a:pos x="csX225" y="csY225"/>
              </a:cxn>
              <a:cxn ang="0">
                <a:pos x="csX226" y="csY226"/>
              </a:cxn>
              <a:cxn ang="0">
                <a:pos x="csX227" y="csY227"/>
              </a:cxn>
              <a:cxn ang="0">
                <a:pos x="csX228" y="csY228"/>
              </a:cxn>
              <a:cxn ang="0">
                <a:pos x="csX229" y="csY229"/>
              </a:cxn>
              <a:cxn ang="0">
                <a:pos x="csX230" y="csY230"/>
              </a:cxn>
              <a:cxn ang="0">
                <a:pos x="csX231" y="csY231"/>
              </a:cxn>
              <a:cxn ang="0">
                <a:pos x="csX232" y="csY232"/>
              </a:cxn>
              <a:cxn ang="0">
                <a:pos x="csX233" y="csY233"/>
              </a:cxn>
              <a:cxn ang="0">
                <a:pos x="csX234" y="csY234"/>
              </a:cxn>
              <a:cxn ang="0">
                <a:pos x="csX235" y="csY235"/>
              </a:cxn>
              <a:cxn ang="0">
                <a:pos x="csX236" y="csY236"/>
              </a:cxn>
              <a:cxn ang="0">
                <a:pos x="csX237" y="csY237"/>
              </a:cxn>
              <a:cxn ang="0">
                <a:pos x="csX238" y="csY238"/>
              </a:cxn>
              <a:cxn ang="0">
                <a:pos x="csX239" y="csY239"/>
              </a:cxn>
              <a:cxn ang="0">
                <a:pos x="csX240" y="csY240"/>
              </a:cxn>
              <a:cxn ang="0">
                <a:pos x="csX241" y="csY241"/>
              </a:cxn>
              <a:cxn ang="0">
                <a:pos x="csX242" y="csY242"/>
              </a:cxn>
              <a:cxn ang="0">
                <a:pos x="csX243" y="csY243"/>
              </a:cxn>
              <a:cxn ang="0">
                <a:pos x="csX244" y="csY244"/>
              </a:cxn>
              <a:cxn ang="0">
                <a:pos x="csX245" y="csY245"/>
              </a:cxn>
              <a:cxn ang="0">
                <a:pos x="csX246" y="csY246"/>
              </a:cxn>
              <a:cxn ang="0">
                <a:pos x="csX247" y="csY247"/>
              </a:cxn>
              <a:cxn ang="0">
                <a:pos x="csX248" y="csY248"/>
              </a:cxn>
              <a:cxn ang="0">
                <a:pos x="csX249" y="csY249"/>
              </a:cxn>
              <a:cxn ang="0">
                <a:pos x="csX250" y="csY250"/>
              </a:cxn>
              <a:cxn ang="0">
                <a:pos x="csX251" y="csY251"/>
              </a:cxn>
              <a:cxn ang="0">
                <a:pos x="csX252" y="csY252"/>
              </a:cxn>
              <a:cxn ang="0">
                <a:pos x="csX253" y="csY253"/>
              </a:cxn>
              <a:cxn ang="0">
                <a:pos x="csX254" y="csY254"/>
              </a:cxn>
              <a:cxn ang="0">
                <a:pos x="csX255" y="csY255"/>
              </a:cxn>
              <a:cxn ang="0">
                <a:pos x="csX256" y="csY256"/>
              </a:cxn>
              <a:cxn ang="0">
                <a:pos x="csX257" y="csY257"/>
              </a:cxn>
              <a:cxn ang="0">
                <a:pos x="csX258" y="csY258"/>
              </a:cxn>
              <a:cxn ang="0">
                <a:pos x="csX259" y="csY259"/>
              </a:cxn>
              <a:cxn ang="0">
                <a:pos x="csX260" y="csY260"/>
              </a:cxn>
              <a:cxn ang="0">
                <a:pos x="csX261" y="csY261"/>
              </a:cxn>
              <a:cxn ang="0">
                <a:pos x="csX262" y="csY262"/>
              </a:cxn>
              <a:cxn ang="0">
                <a:pos x="csX263" y="csY263"/>
              </a:cxn>
              <a:cxn ang="0">
                <a:pos x="csX264" y="csY264"/>
              </a:cxn>
              <a:cxn ang="0">
                <a:pos x="csX265" y="csY265"/>
              </a:cxn>
              <a:cxn ang="0">
                <a:pos x="csX266" y="csY266"/>
              </a:cxn>
              <a:cxn ang="0">
                <a:pos x="csX267" y="csY267"/>
              </a:cxn>
              <a:cxn ang="0">
                <a:pos x="csX268" y="csY268"/>
              </a:cxn>
              <a:cxn ang="0">
                <a:pos x="csX269" y="csY269"/>
              </a:cxn>
              <a:cxn ang="0">
                <a:pos x="csX270" y="csY270"/>
              </a:cxn>
              <a:cxn ang="0">
                <a:pos x="csX271" y="csY271"/>
              </a:cxn>
              <a:cxn ang="0">
                <a:pos x="csX272" y="csY272"/>
              </a:cxn>
              <a:cxn ang="0">
                <a:pos x="csX273" y="csY273"/>
              </a:cxn>
              <a:cxn ang="0">
                <a:pos x="csX274" y="csY274"/>
              </a:cxn>
              <a:cxn ang="0">
                <a:pos x="csX275" y="csY275"/>
              </a:cxn>
              <a:cxn ang="0">
                <a:pos x="csX276" y="csY276"/>
              </a:cxn>
              <a:cxn ang="0">
                <a:pos x="csX277" y="csY277"/>
              </a:cxn>
              <a:cxn ang="0">
                <a:pos x="csX278" y="csY278"/>
              </a:cxn>
              <a:cxn ang="0">
                <a:pos x="csX279" y="csY279"/>
              </a:cxn>
              <a:cxn ang="0">
                <a:pos x="csX280" y="csY280"/>
              </a:cxn>
              <a:cxn ang="0">
                <a:pos x="csX281" y="csY281"/>
              </a:cxn>
              <a:cxn ang="0">
                <a:pos x="csX282" y="csY282"/>
              </a:cxn>
              <a:cxn ang="0">
                <a:pos x="csX283" y="csY283"/>
              </a:cxn>
              <a:cxn ang="0">
                <a:pos x="csX284" y="csY284"/>
              </a:cxn>
              <a:cxn ang="0">
                <a:pos x="csX285" y="csY285"/>
              </a:cxn>
              <a:cxn ang="0">
                <a:pos x="csX286" y="csY286"/>
              </a:cxn>
              <a:cxn ang="0">
                <a:pos x="csX287" y="csY287"/>
              </a:cxn>
              <a:cxn ang="0">
                <a:pos x="csX288" y="csY288"/>
              </a:cxn>
              <a:cxn ang="0">
                <a:pos x="csX289" y="csY289"/>
              </a:cxn>
              <a:cxn ang="0">
                <a:pos x="csX290" y="csY290"/>
              </a:cxn>
              <a:cxn ang="0">
                <a:pos x="csX291" y="csY291"/>
              </a:cxn>
              <a:cxn ang="0">
                <a:pos x="csX292" y="csY292"/>
              </a:cxn>
              <a:cxn ang="0">
                <a:pos x="csX293" y="csY293"/>
              </a:cxn>
              <a:cxn ang="0">
                <a:pos x="csX294" y="csY294"/>
              </a:cxn>
              <a:cxn ang="0">
                <a:pos x="csX295" y="csY295"/>
              </a:cxn>
              <a:cxn ang="0">
                <a:pos x="csX296" y="csY296"/>
              </a:cxn>
              <a:cxn ang="0">
                <a:pos x="csX297" y="csY297"/>
              </a:cxn>
              <a:cxn ang="0">
                <a:pos x="csX298" y="csY298"/>
              </a:cxn>
              <a:cxn ang="0">
                <a:pos x="csX299" y="csY299"/>
              </a:cxn>
              <a:cxn ang="0">
                <a:pos x="csX300" y="csY300"/>
              </a:cxn>
              <a:cxn ang="0">
                <a:pos x="csX301" y="csY301"/>
              </a:cxn>
              <a:cxn ang="0">
                <a:pos x="csX302" y="csY302"/>
              </a:cxn>
              <a:cxn ang="0">
                <a:pos x="csX303" y="csY303"/>
              </a:cxn>
              <a:cxn ang="0">
                <a:pos x="csX304" y="csY304"/>
              </a:cxn>
              <a:cxn ang="0">
                <a:pos x="csX305" y="csY305"/>
              </a:cxn>
              <a:cxn ang="0">
                <a:pos x="csX306" y="csY306"/>
              </a:cxn>
              <a:cxn ang="0">
                <a:pos x="csX307" y="csY307"/>
              </a:cxn>
              <a:cxn ang="0">
                <a:pos x="csX308" y="csY308"/>
              </a:cxn>
              <a:cxn ang="0">
                <a:pos x="csX309" y="csY309"/>
              </a:cxn>
              <a:cxn ang="0">
                <a:pos x="csX310" y="csY310"/>
              </a:cxn>
              <a:cxn ang="0">
                <a:pos x="csX311" y="csY311"/>
              </a:cxn>
              <a:cxn ang="0">
                <a:pos x="csX312" y="csY312"/>
              </a:cxn>
              <a:cxn ang="0">
                <a:pos x="csX313" y="csY313"/>
              </a:cxn>
              <a:cxn ang="0">
                <a:pos x="csX314" y="csY314"/>
              </a:cxn>
              <a:cxn ang="0">
                <a:pos x="csX315" y="csY315"/>
              </a:cxn>
              <a:cxn ang="0">
                <a:pos x="csX316" y="csY316"/>
              </a:cxn>
              <a:cxn ang="0">
                <a:pos x="csX317" y="csY317"/>
              </a:cxn>
              <a:cxn ang="0">
                <a:pos x="csX318" y="csY318"/>
              </a:cxn>
              <a:cxn ang="0">
                <a:pos x="csX319" y="csY319"/>
              </a:cxn>
              <a:cxn ang="0">
                <a:pos x="csX320" y="csY320"/>
              </a:cxn>
              <a:cxn ang="0">
                <a:pos x="csX321" y="csY321"/>
              </a:cxn>
              <a:cxn ang="0">
                <a:pos x="csX322" y="csY322"/>
              </a:cxn>
              <a:cxn ang="0">
                <a:pos x="csX323" y="csY323"/>
              </a:cxn>
              <a:cxn ang="0">
                <a:pos x="csX324" y="csY324"/>
              </a:cxn>
              <a:cxn ang="0">
                <a:pos x="csX325" y="csY325"/>
              </a:cxn>
              <a:cxn ang="0">
                <a:pos x="csX326" y="csY326"/>
              </a:cxn>
              <a:cxn ang="0">
                <a:pos x="csX327" y="csY327"/>
              </a:cxn>
              <a:cxn ang="0">
                <a:pos x="csX328" y="csY328"/>
              </a:cxn>
              <a:cxn ang="0">
                <a:pos x="csX329" y="csY329"/>
              </a:cxn>
              <a:cxn ang="0">
                <a:pos x="csX330" y="csY330"/>
              </a:cxn>
              <a:cxn ang="0">
                <a:pos x="csX331" y="csY331"/>
              </a:cxn>
              <a:cxn ang="0">
                <a:pos x="csX332" y="csY332"/>
              </a:cxn>
              <a:cxn ang="0">
                <a:pos x="csX333" y="csY333"/>
              </a:cxn>
              <a:cxn ang="0">
                <a:pos x="csX334" y="csY334"/>
              </a:cxn>
            </a:cxnLst>
            <a:rect l="l" t="t" r="r" b="b"/>
            <a:pathLst>
              <a:path w="1794296" h="1945382">
                <a:moveTo>
                  <a:pt x="1544287" y="1847"/>
                </a:moveTo>
                <a:cubicBezTo>
                  <a:pt x="1530632" y="3779"/>
                  <a:pt x="1532693" y="10883"/>
                  <a:pt x="1548377" y="17999"/>
                </a:cubicBezTo>
                <a:cubicBezTo>
                  <a:pt x="1555887" y="21228"/>
                  <a:pt x="1562014" y="24771"/>
                  <a:pt x="1562014" y="26063"/>
                </a:cubicBezTo>
                <a:cubicBezTo>
                  <a:pt x="1562014" y="27367"/>
                  <a:pt x="1557936" y="31242"/>
                  <a:pt x="1552818" y="35117"/>
                </a:cubicBezTo>
                <a:cubicBezTo>
                  <a:pt x="1539170" y="45444"/>
                  <a:pt x="1534741" y="52560"/>
                  <a:pt x="1530977" y="72907"/>
                </a:cubicBezTo>
                <a:cubicBezTo>
                  <a:pt x="1528935" y="83234"/>
                  <a:pt x="1525183" y="94859"/>
                  <a:pt x="1522458" y="98728"/>
                </a:cubicBezTo>
                <a:cubicBezTo>
                  <a:pt x="1518368" y="105186"/>
                  <a:pt x="1494829" y="119087"/>
                  <a:pt x="1488340" y="119087"/>
                </a:cubicBezTo>
                <a:cubicBezTo>
                  <a:pt x="1486987" y="119087"/>
                  <a:pt x="1487331" y="109061"/>
                  <a:pt x="1488340" y="96477"/>
                </a:cubicBezTo>
                <a:cubicBezTo>
                  <a:pt x="1490388" y="76450"/>
                  <a:pt x="1490056" y="73867"/>
                  <a:pt x="1483911" y="69992"/>
                </a:cubicBezTo>
                <a:cubicBezTo>
                  <a:pt x="1477441" y="66123"/>
                  <a:pt x="1477441" y="66123"/>
                  <a:pt x="1484262" y="56749"/>
                </a:cubicBezTo>
                <a:cubicBezTo>
                  <a:pt x="1493125" y="45130"/>
                  <a:pt x="1496871" y="18959"/>
                  <a:pt x="1489711" y="18959"/>
                </a:cubicBezTo>
                <a:cubicBezTo>
                  <a:pt x="1484262" y="18959"/>
                  <a:pt x="1473332" y="35763"/>
                  <a:pt x="1435825" y="102935"/>
                </a:cubicBezTo>
                <a:cubicBezTo>
                  <a:pt x="1390118" y="184642"/>
                  <a:pt x="1385345" y="190134"/>
                  <a:pt x="1378180" y="170440"/>
                </a:cubicBezTo>
                <a:cubicBezTo>
                  <a:pt x="1372718" y="155260"/>
                  <a:pt x="1373394" y="146851"/>
                  <a:pt x="1382602" y="128129"/>
                </a:cubicBezTo>
                <a:cubicBezTo>
                  <a:pt x="1387394" y="118761"/>
                  <a:pt x="1393864" y="103581"/>
                  <a:pt x="1397278" y="94859"/>
                </a:cubicBezTo>
                <a:cubicBezTo>
                  <a:pt x="1400679" y="85817"/>
                  <a:pt x="1410914" y="68054"/>
                  <a:pt x="1420128" y="54812"/>
                </a:cubicBezTo>
                <a:cubicBezTo>
                  <a:pt x="1436157" y="32201"/>
                  <a:pt x="1436501" y="30596"/>
                  <a:pt x="1430707" y="26709"/>
                </a:cubicBezTo>
                <a:cubicBezTo>
                  <a:pt x="1420805" y="19937"/>
                  <a:pt x="1412286" y="21228"/>
                  <a:pt x="1407845" y="30264"/>
                </a:cubicBezTo>
                <a:cubicBezTo>
                  <a:pt x="1403422" y="39964"/>
                  <a:pt x="1399658" y="40597"/>
                  <a:pt x="1396601" y="32201"/>
                </a:cubicBezTo>
                <a:cubicBezTo>
                  <a:pt x="1393188" y="21542"/>
                  <a:pt x="1380905" y="9277"/>
                  <a:pt x="1374416" y="9277"/>
                </a:cubicBezTo>
                <a:cubicBezTo>
                  <a:pt x="1366229" y="9277"/>
                  <a:pt x="1362151" y="16375"/>
                  <a:pt x="1359082" y="36076"/>
                </a:cubicBezTo>
                <a:cubicBezTo>
                  <a:pt x="1357710" y="44484"/>
                  <a:pt x="1352593" y="56749"/>
                  <a:pt x="1348152" y="63207"/>
                </a:cubicBezTo>
                <a:cubicBezTo>
                  <a:pt x="1335887" y="80651"/>
                  <a:pt x="1333495" y="88069"/>
                  <a:pt x="1336908" y="100020"/>
                </a:cubicBezTo>
                <a:cubicBezTo>
                  <a:pt x="1338612" y="105832"/>
                  <a:pt x="1339633" y="111011"/>
                  <a:pt x="1338956" y="111971"/>
                </a:cubicBezTo>
                <a:cubicBezTo>
                  <a:pt x="1338261" y="112616"/>
                  <a:pt x="1331102" y="109061"/>
                  <a:pt x="1323604" y="104227"/>
                </a:cubicBezTo>
                <a:cubicBezTo>
                  <a:pt x="1310300" y="95831"/>
                  <a:pt x="1309279" y="95831"/>
                  <a:pt x="1303134" y="100998"/>
                </a:cubicBezTo>
                <a:cubicBezTo>
                  <a:pt x="1293927" y="108741"/>
                  <a:pt x="1285408" y="127151"/>
                  <a:pt x="1287782" y="132963"/>
                </a:cubicBezTo>
                <a:cubicBezTo>
                  <a:pt x="1288809" y="136204"/>
                  <a:pt x="1285734" y="140725"/>
                  <a:pt x="1279263" y="145246"/>
                </a:cubicBezTo>
                <a:cubicBezTo>
                  <a:pt x="1267657" y="153322"/>
                  <a:pt x="1266304" y="159448"/>
                  <a:pt x="1273125" y="174954"/>
                </a:cubicBezTo>
                <a:cubicBezTo>
                  <a:pt x="1275850" y="180767"/>
                  <a:pt x="1278919" y="189156"/>
                  <a:pt x="1280290" y="194323"/>
                </a:cubicBezTo>
                <a:cubicBezTo>
                  <a:pt x="1282333" y="202399"/>
                  <a:pt x="1281988" y="203045"/>
                  <a:pt x="1274146" y="201107"/>
                </a:cubicBezTo>
                <a:cubicBezTo>
                  <a:pt x="1268007" y="199816"/>
                  <a:pt x="1262213" y="201439"/>
                  <a:pt x="1254703" y="206606"/>
                </a:cubicBezTo>
                <a:cubicBezTo>
                  <a:pt x="1244136" y="213704"/>
                  <a:pt x="1244136" y="213704"/>
                  <a:pt x="1246166" y="206920"/>
                </a:cubicBezTo>
                <a:cubicBezTo>
                  <a:pt x="1248559" y="199816"/>
                  <a:pt x="1239019" y="188511"/>
                  <a:pt x="1227080" y="184955"/>
                </a:cubicBezTo>
                <a:cubicBezTo>
                  <a:pt x="1219226" y="182704"/>
                  <a:pt x="1219226" y="178497"/>
                  <a:pt x="1226736" y="174308"/>
                </a:cubicBezTo>
                <a:cubicBezTo>
                  <a:pt x="1235599" y="169794"/>
                  <a:pt x="1230137" y="166878"/>
                  <a:pt x="1219902" y="170440"/>
                </a:cubicBezTo>
                <a:cubicBezTo>
                  <a:pt x="1214108" y="172691"/>
                  <a:pt x="1211384" y="175600"/>
                  <a:pt x="1212755" y="178183"/>
                </a:cubicBezTo>
                <a:cubicBezTo>
                  <a:pt x="1213776" y="181413"/>
                  <a:pt x="1211384" y="183350"/>
                  <a:pt x="1205934" y="184310"/>
                </a:cubicBezTo>
                <a:cubicBezTo>
                  <a:pt x="1197052" y="185933"/>
                  <a:pt x="1193639" y="182372"/>
                  <a:pt x="1201493" y="179475"/>
                </a:cubicBezTo>
                <a:cubicBezTo>
                  <a:pt x="1208659" y="176892"/>
                  <a:pt x="1199777" y="171399"/>
                  <a:pt x="1185120" y="169148"/>
                </a:cubicBezTo>
                <a:cubicBezTo>
                  <a:pt x="1173864" y="167192"/>
                  <a:pt x="1172160" y="167524"/>
                  <a:pt x="1175906" y="171079"/>
                </a:cubicBezTo>
                <a:cubicBezTo>
                  <a:pt x="1177954" y="173337"/>
                  <a:pt x="1180002" y="183018"/>
                  <a:pt x="1180002" y="192386"/>
                </a:cubicBezTo>
                <a:cubicBezTo>
                  <a:pt x="1180002" y="202085"/>
                  <a:pt x="1182395" y="214996"/>
                  <a:pt x="1185120" y="221454"/>
                </a:cubicBezTo>
                <a:cubicBezTo>
                  <a:pt x="1191590" y="235988"/>
                  <a:pt x="1191590" y="238572"/>
                  <a:pt x="1185120" y="238572"/>
                </a:cubicBezTo>
                <a:cubicBezTo>
                  <a:pt x="1182051" y="238572"/>
                  <a:pt x="1178299" y="235029"/>
                  <a:pt x="1175906" y="230508"/>
                </a:cubicBezTo>
                <a:cubicBezTo>
                  <a:pt x="1172160" y="222746"/>
                  <a:pt x="1157829" y="215974"/>
                  <a:pt x="1144180" y="215974"/>
                </a:cubicBezTo>
                <a:cubicBezTo>
                  <a:pt x="1140102" y="215974"/>
                  <a:pt x="1129523" y="219517"/>
                  <a:pt x="1120309" y="224037"/>
                </a:cubicBezTo>
                <a:cubicBezTo>
                  <a:pt x="1110769" y="228884"/>
                  <a:pt x="1101556" y="231467"/>
                  <a:pt x="1097459" y="230176"/>
                </a:cubicBezTo>
                <a:cubicBezTo>
                  <a:pt x="1087224" y="227279"/>
                  <a:pt x="1081086" y="234697"/>
                  <a:pt x="1081086" y="249877"/>
                </a:cubicBezTo>
                <a:cubicBezTo>
                  <a:pt x="1081086" y="263119"/>
                  <a:pt x="1088252" y="276362"/>
                  <a:pt x="1101556" y="286043"/>
                </a:cubicBezTo>
                <a:cubicBezTo>
                  <a:pt x="1109398" y="292182"/>
                  <a:pt x="1102909" y="290896"/>
                  <a:pt x="1087901" y="283792"/>
                </a:cubicBezTo>
                <a:cubicBezTo>
                  <a:pt x="1070174" y="275384"/>
                  <a:pt x="1060616" y="275384"/>
                  <a:pt x="1060616" y="283792"/>
                </a:cubicBezTo>
                <a:cubicBezTo>
                  <a:pt x="1060616" y="291536"/>
                  <a:pt x="1052774" y="307362"/>
                  <a:pt x="1043234" y="318999"/>
                </a:cubicBezTo>
                <a:cubicBezTo>
                  <a:pt x="1035373" y="328040"/>
                  <a:pt x="1035047" y="324166"/>
                  <a:pt x="1041518" y="308985"/>
                </a:cubicBezTo>
                <a:cubicBezTo>
                  <a:pt x="1052097" y="285084"/>
                  <a:pt x="1061311" y="215328"/>
                  <a:pt x="1054146" y="211441"/>
                </a:cubicBezTo>
                <a:cubicBezTo>
                  <a:pt x="1049028" y="208211"/>
                  <a:pt x="1044255" y="216933"/>
                  <a:pt x="1036745" y="243105"/>
                </a:cubicBezTo>
                <a:cubicBezTo>
                  <a:pt x="1030951" y="263433"/>
                  <a:pt x="995129" y="335452"/>
                  <a:pt x="990707" y="335452"/>
                </a:cubicBezTo>
                <a:cubicBezTo>
                  <a:pt x="990012" y="335452"/>
                  <a:pt x="984894" y="330937"/>
                  <a:pt x="979445" y="325771"/>
                </a:cubicBezTo>
                <a:cubicBezTo>
                  <a:pt x="967512" y="314798"/>
                  <a:pt x="948063" y="312528"/>
                  <a:pt x="935436" y="320936"/>
                </a:cubicBezTo>
                <a:cubicBezTo>
                  <a:pt x="927938" y="325771"/>
                  <a:pt x="927938" y="325771"/>
                  <a:pt x="928270" y="314466"/>
                </a:cubicBezTo>
                <a:cubicBezTo>
                  <a:pt x="928621" y="308007"/>
                  <a:pt x="926917" y="301223"/>
                  <a:pt x="924869" y="299286"/>
                </a:cubicBezTo>
                <a:cubicBezTo>
                  <a:pt x="919751" y="294451"/>
                  <a:pt x="913957" y="308653"/>
                  <a:pt x="913957" y="325771"/>
                </a:cubicBezTo>
                <a:cubicBezTo>
                  <a:pt x="913957" y="338368"/>
                  <a:pt x="907124" y="348381"/>
                  <a:pt x="898605" y="348381"/>
                </a:cubicBezTo>
                <a:cubicBezTo>
                  <a:pt x="891095" y="348381"/>
                  <a:pt x="869604" y="367750"/>
                  <a:pt x="869604" y="374534"/>
                </a:cubicBezTo>
                <a:cubicBezTo>
                  <a:pt x="869604" y="377763"/>
                  <a:pt x="872674" y="381970"/>
                  <a:pt x="876782" y="383902"/>
                </a:cubicBezTo>
                <a:cubicBezTo>
                  <a:pt x="881205" y="386171"/>
                  <a:pt x="882908" y="389400"/>
                  <a:pt x="881900" y="392630"/>
                </a:cubicBezTo>
                <a:cubicBezTo>
                  <a:pt x="880528" y="395853"/>
                  <a:pt x="882576" y="399728"/>
                  <a:pt x="886999" y="402643"/>
                </a:cubicBezTo>
                <a:cubicBezTo>
                  <a:pt x="894164" y="407164"/>
                  <a:pt x="893143" y="407810"/>
                  <a:pt x="869272" y="414576"/>
                </a:cubicBezTo>
                <a:cubicBezTo>
                  <a:pt x="806854" y="431693"/>
                  <a:pt x="767287" y="464649"/>
                  <a:pt x="808558" y="464649"/>
                </a:cubicBezTo>
                <a:cubicBezTo>
                  <a:pt x="818793" y="464649"/>
                  <a:pt x="816394" y="468837"/>
                  <a:pt x="801392" y="476913"/>
                </a:cubicBezTo>
                <a:cubicBezTo>
                  <a:pt x="787061" y="484663"/>
                  <a:pt x="783992" y="493071"/>
                  <a:pt x="792874" y="500169"/>
                </a:cubicBezTo>
                <a:cubicBezTo>
                  <a:pt x="799689" y="505650"/>
                  <a:pt x="799344" y="509857"/>
                  <a:pt x="790481" y="518579"/>
                </a:cubicBezTo>
                <a:cubicBezTo>
                  <a:pt x="783660" y="525351"/>
                  <a:pt x="783660" y="526329"/>
                  <a:pt x="788777" y="531821"/>
                </a:cubicBezTo>
                <a:cubicBezTo>
                  <a:pt x="804462" y="548293"/>
                  <a:pt x="789804" y="557661"/>
                  <a:pt x="742720" y="561849"/>
                </a:cubicBezTo>
                <a:cubicBezTo>
                  <a:pt x="704869" y="565411"/>
                  <a:pt x="687136" y="571863"/>
                  <a:pt x="687136" y="582836"/>
                </a:cubicBezTo>
                <a:cubicBezTo>
                  <a:pt x="687136" y="591564"/>
                  <a:pt x="701449" y="592523"/>
                  <a:pt x="713055" y="584459"/>
                </a:cubicBezTo>
                <a:cubicBezTo>
                  <a:pt x="724299" y="576716"/>
                  <a:pt x="737271" y="575738"/>
                  <a:pt x="743065" y="582196"/>
                </a:cubicBezTo>
                <a:cubicBezTo>
                  <a:pt x="748182" y="588002"/>
                  <a:pt x="743748" y="590918"/>
                  <a:pt x="726347" y="593827"/>
                </a:cubicBezTo>
                <a:cubicBezTo>
                  <a:pt x="715780" y="595432"/>
                  <a:pt x="714408" y="596724"/>
                  <a:pt x="714408" y="605120"/>
                </a:cubicBezTo>
                <a:lnTo>
                  <a:pt x="714408" y="614820"/>
                </a:lnTo>
                <a:lnTo>
                  <a:pt x="734202" y="613842"/>
                </a:lnTo>
                <a:cubicBezTo>
                  <a:pt x="744769" y="613196"/>
                  <a:pt x="753650" y="613842"/>
                  <a:pt x="753650" y="615133"/>
                </a:cubicBezTo>
                <a:cubicBezTo>
                  <a:pt x="753650" y="619986"/>
                  <a:pt x="739307" y="645493"/>
                  <a:pt x="736582" y="645493"/>
                </a:cubicBezTo>
                <a:cubicBezTo>
                  <a:pt x="735229" y="645493"/>
                  <a:pt x="732153" y="643242"/>
                  <a:pt x="729761" y="640659"/>
                </a:cubicBezTo>
                <a:cubicBezTo>
                  <a:pt x="727387" y="638076"/>
                  <a:pt x="722269" y="635806"/>
                  <a:pt x="718505" y="635806"/>
                </a:cubicBezTo>
                <a:cubicBezTo>
                  <a:pt x="714759" y="635806"/>
                  <a:pt x="707938" y="632897"/>
                  <a:pt x="703848" y="629022"/>
                </a:cubicBezTo>
                <a:cubicBezTo>
                  <a:pt x="693613" y="619986"/>
                  <a:pt x="686115" y="622563"/>
                  <a:pt x="668026" y="641618"/>
                </a:cubicBezTo>
                <a:lnTo>
                  <a:pt x="653362" y="656485"/>
                </a:lnTo>
                <a:lnTo>
                  <a:pt x="663253" y="659062"/>
                </a:lnTo>
                <a:cubicBezTo>
                  <a:pt x="669047" y="660028"/>
                  <a:pt x="684067" y="663583"/>
                  <a:pt x="697026" y="666166"/>
                </a:cubicBezTo>
                <a:cubicBezTo>
                  <a:pt x="723290" y="671979"/>
                  <a:pt x="729761" y="675534"/>
                  <a:pt x="729761" y="684889"/>
                </a:cubicBezTo>
                <a:cubicBezTo>
                  <a:pt x="729761" y="691027"/>
                  <a:pt x="729416" y="691027"/>
                  <a:pt x="720898" y="684575"/>
                </a:cubicBezTo>
                <a:cubicBezTo>
                  <a:pt x="699407" y="668749"/>
                  <a:pt x="664950" y="668749"/>
                  <a:pt x="647900" y="684575"/>
                </a:cubicBezTo>
                <a:cubicBezTo>
                  <a:pt x="642451" y="689736"/>
                  <a:pt x="635962" y="693943"/>
                  <a:pt x="633587" y="693943"/>
                </a:cubicBezTo>
                <a:cubicBezTo>
                  <a:pt x="630844" y="693943"/>
                  <a:pt x="623685" y="699110"/>
                  <a:pt x="617208" y="705248"/>
                </a:cubicBezTo>
                <a:lnTo>
                  <a:pt x="605276" y="716867"/>
                </a:lnTo>
                <a:lnTo>
                  <a:pt x="615492" y="724617"/>
                </a:lnTo>
                <a:lnTo>
                  <a:pt x="625727" y="732379"/>
                </a:lnTo>
                <a:lnTo>
                  <a:pt x="613118" y="732693"/>
                </a:lnTo>
                <a:cubicBezTo>
                  <a:pt x="597089" y="732693"/>
                  <a:pt x="596394" y="737540"/>
                  <a:pt x="611746" y="742706"/>
                </a:cubicBezTo>
                <a:cubicBezTo>
                  <a:pt x="625401" y="747559"/>
                  <a:pt x="624706" y="752074"/>
                  <a:pt x="610049" y="752074"/>
                </a:cubicBezTo>
                <a:cubicBezTo>
                  <a:pt x="598442" y="752074"/>
                  <a:pt x="597415" y="755303"/>
                  <a:pt x="606973" y="761115"/>
                </a:cubicBezTo>
                <a:cubicBezTo>
                  <a:pt x="615843" y="766276"/>
                  <a:pt x="613462" y="770151"/>
                  <a:pt x="595717" y="777901"/>
                </a:cubicBezTo>
                <a:cubicBezTo>
                  <a:pt x="587875" y="781456"/>
                  <a:pt x="576964" y="787914"/>
                  <a:pt x="571151" y="792115"/>
                </a:cubicBezTo>
                <a:cubicBezTo>
                  <a:pt x="554778" y="804712"/>
                  <a:pt x="562288" y="807627"/>
                  <a:pt x="608677" y="806336"/>
                </a:cubicBezTo>
                <a:lnTo>
                  <a:pt x="648589" y="805358"/>
                </a:lnTo>
                <a:lnTo>
                  <a:pt x="630500" y="820870"/>
                </a:lnTo>
                <a:cubicBezTo>
                  <a:pt x="620283" y="829579"/>
                  <a:pt x="607650" y="838615"/>
                  <a:pt x="602532" y="841530"/>
                </a:cubicBezTo>
                <a:cubicBezTo>
                  <a:pt x="593669" y="845731"/>
                  <a:pt x="591971" y="845731"/>
                  <a:pt x="586854" y="841198"/>
                </a:cubicBezTo>
                <a:cubicBezTo>
                  <a:pt x="578667" y="834094"/>
                  <a:pt x="571846" y="834740"/>
                  <a:pt x="563315" y="843468"/>
                </a:cubicBezTo>
                <a:cubicBezTo>
                  <a:pt x="553425" y="853481"/>
                  <a:pt x="553769" y="857996"/>
                  <a:pt x="566384" y="872530"/>
                </a:cubicBezTo>
                <a:cubicBezTo>
                  <a:pt x="577296" y="885127"/>
                  <a:pt x="576619" y="887064"/>
                  <a:pt x="562632" y="879634"/>
                </a:cubicBezTo>
                <a:cubicBezTo>
                  <a:pt x="546603" y="870913"/>
                  <a:pt x="539093" y="873508"/>
                  <a:pt x="531602" y="889002"/>
                </a:cubicBezTo>
                <a:cubicBezTo>
                  <a:pt x="520678" y="912572"/>
                  <a:pt x="519995" y="921626"/>
                  <a:pt x="528182" y="933896"/>
                </a:cubicBezTo>
                <a:cubicBezTo>
                  <a:pt x="537045" y="947785"/>
                  <a:pt x="537045" y="950036"/>
                  <a:pt x="528520" y="947785"/>
                </a:cubicBezTo>
                <a:cubicBezTo>
                  <a:pt x="524768" y="946807"/>
                  <a:pt x="518630" y="945201"/>
                  <a:pt x="515222" y="944223"/>
                </a:cubicBezTo>
                <a:cubicBezTo>
                  <a:pt x="507036" y="941972"/>
                  <a:pt x="497484" y="950682"/>
                  <a:pt x="500214" y="958112"/>
                </a:cubicBezTo>
                <a:cubicBezTo>
                  <a:pt x="503622" y="967812"/>
                  <a:pt x="515905" y="978139"/>
                  <a:pt x="523065" y="978139"/>
                </a:cubicBezTo>
                <a:cubicBezTo>
                  <a:pt x="527161" y="978139"/>
                  <a:pt x="536024" y="973624"/>
                  <a:pt x="543190" y="968125"/>
                </a:cubicBezTo>
                <a:cubicBezTo>
                  <a:pt x="550005" y="962633"/>
                  <a:pt x="555817" y="959404"/>
                  <a:pt x="555817" y="961027"/>
                </a:cubicBezTo>
                <a:cubicBezTo>
                  <a:pt x="555817" y="966520"/>
                  <a:pt x="524092" y="997840"/>
                  <a:pt x="499187" y="1017208"/>
                </a:cubicBezTo>
                <a:cubicBezTo>
                  <a:pt x="485207" y="1027868"/>
                  <a:pt x="473951" y="1038527"/>
                  <a:pt x="473951" y="1040464"/>
                </a:cubicBezTo>
                <a:cubicBezTo>
                  <a:pt x="473951" y="1042728"/>
                  <a:pt x="466102" y="1051124"/>
                  <a:pt x="456212" y="1059532"/>
                </a:cubicBezTo>
                <a:lnTo>
                  <a:pt x="438135" y="1074712"/>
                </a:lnTo>
                <a:lnTo>
                  <a:pt x="457916" y="1075026"/>
                </a:lnTo>
                <a:cubicBezTo>
                  <a:pt x="480089" y="1075026"/>
                  <a:pt x="482820" y="1078255"/>
                  <a:pt x="465081" y="1084393"/>
                </a:cubicBezTo>
                <a:cubicBezTo>
                  <a:pt x="457233" y="1086976"/>
                  <a:pt x="453481" y="1090206"/>
                  <a:pt x="454846" y="1092789"/>
                </a:cubicBezTo>
                <a:cubicBezTo>
                  <a:pt x="456550" y="1097636"/>
                  <a:pt x="444956" y="1113775"/>
                  <a:pt x="439500" y="1113775"/>
                </a:cubicBezTo>
                <a:cubicBezTo>
                  <a:pt x="437452" y="1113775"/>
                  <a:pt x="431996" y="1109254"/>
                  <a:pt x="427217" y="1104094"/>
                </a:cubicBezTo>
                <a:cubicBezTo>
                  <a:pt x="416989" y="1092457"/>
                  <a:pt x="405388" y="1090851"/>
                  <a:pt x="406754" y="1101511"/>
                </a:cubicBezTo>
                <a:cubicBezTo>
                  <a:pt x="407098" y="1106677"/>
                  <a:pt x="405050" y="1108928"/>
                  <a:pt x="396519" y="1111192"/>
                </a:cubicBezTo>
                <a:cubicBezTo>
                  <a:pt x="382194" y="1114753"/>
                  <a:pt x="369579" y="1129933"/>
                  <a:pt x="362751" y="1151252"/>
                </a:cubicBezTo>
                <a:cubicBezTo>
                  <a:pt x="359682" y="1161253"/>
                  <a:pt x="352861" y="1174176"/>
                  <a:pt x="347067" y="1180302"/>
                </a:cubicBezTo>
                <a:lnTo>
                  <a:pt x="336832" y="1191293"/>
                </a:lnTo>
                <a:lnTo>
                  <a:pt x="346722" y="1191293"/>
                </a:lnTo>
                <a:cubicBezTo>
                  <a:pt x="361047" y="1191293"/>
                  <a:pt x="362413" y="1193877"/>
                  <a:pt x="354226" y="1206473"/>
                </a:cubicBezTo>
                <a:lnTo>
                  <a:pt x="347067" y="1217133"/>
                </a:lnTo>
                <a:lnTo>
                  <a:pt x="355592" y="1217133"/>
                </a:lnTo>
                <a:cubicBezTo>
                  <a:pt x="373669" y="1217133"/>
                  <a:pt x="412554" y="1199043"/>
                  <a:pt x="412554" y="1190647"/>
                </a:cubicBezTo>
                <a:cubicBezTo>
                  <a:pt x="412554" y="1188710"/>
                  <a:pt x="407436" y="1188052"/>
                  <a:pt x="400615" y="1188710"/>
                </a:cubicBezTo>
                <a:cubicBezTo>
                  <a:pt x="394132" y="1189356"/>
                  <a:pt x="388677" y="1189024"/>
                  <a:pt x="388677" y="1187732"/>
                </a:cubicBezTo>
                <a:cubicBezTo>
                  <a:pt x="388677" y="1183863"/>
                  <a:pt x="416989" y="1162871"/>
                  <a:pt x="426879" y="1159315"/>
                </a:cubicBezTo>
                <a:cubicBezTo>
                  <a:pt x="439839" y="1154795"/>
                  <a:pt x="446660" y="1161893"/>
                  <a:pt x="446660" y="1180302"/>
                </a:cubicBezTo>
                <a:cubicBezTo>
                  <a:pt x="446660" y="1193231"/>
                  <a:pt x="445294" y="1195482"/>
                  <a:pt x="433362" y="1203558"/>
                </a:cubicBezTo>
                <a:cubicBezTo>
                  <a:pt x="419375" y="1212600"/>
                  <a:pt x="414258" y="1219384"/>
                  <a:pt x="411188" y="1233604"/>
                </a:cubicBezTo>
                <a:cubicBezTo>
                  <a:pt x="408802" y="1243286"/>
                  <a:pt x="401636" y="1246201"/>
                  <a:pt x="378103" y="1246201"/>
                </a:cubicBezTo>
                <a:cubicBezTo>
                  <a:pt x="358999" y="1246201"/>
                  <a:pt x="356274" y="1248452"/>
                  <a:pt x="365827" y="1256196"/>
                </a:cubicBezTo>
                <a:lnTo>
                  <a:pt x="373330" y="1262341"/>
                </a:lnTo>
                <a:lnTo>
                  <a:pt x="356274" y="1261695"/>
                </a:lnTo>
                <a:lnTo>
                  <a:pt x="339218" y="1260717"/>
                </a:lnTo>
                <a:lnTo>
                  <a:pt x="340239" y="1247493"/>
                </a:lnTo>
                <a:cubicBezTo>
                  <a:pt x="341605" y="1231981"/>
                  <a:pt x="335466" y="1225522"/>
                  <a:pt x="322845" y="1228438"/>
                </a:cubicBezTo>
                <a:cubicBezTo>
                  <a:pt x="311934" y="1231021"/>
                  <a:pt x="299651" y="1243286"/>
                  <a:pt x="306133" y="1245223"/>
                </a:cubicBezTo>
                <a:cubicBezTo>
                  <a:pt x="319438" y="1249744"/>
                  <a:pt x="297947" y="1268479"/>
                  <a:pt x="260089" y="1285597"/>
                </a:cubicBezTo>
                <a:cubicBezTo>
                  <a:pt x="248150" y="1291077"/>
                  <a:pt x="238598" y="1295924"/>
                  <a:pt x="238598" y="1296256"/>
                </a:cubicBezTo>
                <a:cubicBezTo>
                  <a:pt x="238598" y="1296902"/>
                  <a:pt x="242350" y="1301090"/>
                  <a:pt x="247123" y="1305624"/>
                </a:cubicBezTo>
                <a:cubicBezTo>
                  <a:pt x="255654" y="1313687"/>
                  <a:pt x="259062" y="1330159"/>
                  <a:pt x="252241" y="1330159"/>
                </a:cubicBezTo>
                <a:cubicBezTo>
                  <a:pt x="250192" y="1330159"/>
                  <a:pt x="245081" y="1327908"/>
                  <a:pt x="240646" y="1324992"/>
                </a:cubicBezTo>
                <a:cubicBezTo>
                  <a:pt x="229046" y="1317888"/>
                  <a:pt x="225638" y="1324992"/>
                  <a:pt x="234846" y="1336943"/>
                </a:cubicBezTo>
                <a:cubicBezTo>
                  <a:pt x="238598" y="1341778"/>
                  <a:pt x="242006" y="1346957"/>
                  <a:pt x="242006" y="1347916"/>
                </a:cubicBezTo>
                <a:cubicBezTo>
                  <a:pt x="242006" y="1348894"/>
                  <a:pt x="229390" y="1349540"/>
                  <a:pt x="214038" y="1349540"/>
                </a:cubicBezTo>
                <a:cubicBezTo>
                  <a:pt x="181298" y="1349540"/>
                  <a:pt x="171746" y="1353083"/>
                  <a:pt x="182319" y="1361159"/>
                </a:cubicBezTo>
                <a:cubicBezTo>
                  <a:pt x="188457" y="1365680"/>
                  <a:pt x="186409" y="1366012"/>
                  <a:pt x="153324" y="1365680"/>
                </a:cubicBezTo>
                <a:cubicBezTo>
                  <a:pt x="97045" y="1364720"/>
                  <a:pt x="95341" y="1364720"/>
                  <a:pt x="95341" y="1372150"/>
                </a:cubicBezTo>
                <a:cubicBezTo>
                  <a:pt x="95341" y="1377630"/>
                  <a:pt x="97727" y="1378608"/>
                  <a:pt x="110004" y="1378608"/>
                </a:cubicBezTo>
                <a:cubicBezTo>
                  <a:pt x="125695" y="1378608"/>
                  <a:pt x="146847" y="1389581"/>
                  <a:pt x="153668" y="1401532"/>
                </a:cubicBezTo>
                <a:cubicBezTo>
                  <a:pt x="156738" y="1407031"/>
                  <a:pt x="155711" y="1410574"/>
                  <a:pt x="147868" y="1420913"/>
                </a:cubicBezTo>
                <a:cubicBezTo>
                  <a:pt x="142751" y="1427685"/>
                  <a:pt x="137295" y="1433498"/>
                  <a:pt x="135930" y="1433498"/>
                </a:cubicBezTo>
                <a:cubicBezTo>
                  <a:pt x="134226" y="1433498"/>
                  <a:pt x="132860" y="1426726"/>
                  <a:pt x="132860" y="1418650"/>
                </a:cubicBezTo>
                <a:cubicBezTo>
                  <a:pt x="132860" y="1391205"/>
                  <a:pt x="120922" y="1384415"/>
                  <a:pt x="98748" y="1398635"/>
                </a:cubicBezTo>
                <a:cubicBezTo>
                  <a:pt x="82381" y="1409282"/>
                  <a:pt x="78968" y="1415734"/>
                  <a:pt x="86133" y="1423171"/>
                </a:cubicBezTo>
                <a:cubicBezTo>
                  <a:pt x="89202" y="1426394"/>
                  <a:pt x="91927" y="1429955"/>
                  <a:pt x="91927" y="1430915"/>
                </a:cubicBezTo>
                <a:cubicBezTo>
                  <a:pt x="91927" y="1431892"/>
                  <a:pt x="82381" y="1431892"/>
                  <a:pt x="70443" y="1431247"/>
                </a:cubicBezTo>
                <a:cubicBezTo>
                  <a:pt x="52365" y="1429955"/>
                  <a:pt x="47931" y="1430601"/>
                  <a:pt x="39744" y="1436727"/>
                </a:cubicBezTo>
                <a:cubicBezTo>
                  <a:pt x="20302" y="1451274"/>
                  <a:pt x="26102" y="1453857"/>
                  <a:pt x="89541" y="1457732"/>
                </a:cubicBezTo>
                <a:cubicBezTo>
                  <a:pt x="120584" y="1459669"/>
                  <a:pt x="129447" y="1461607"/>
                  <a:pt x="129447" y="1465476"/>
                </a:cubicBezTo>
                <a:cubicBezTo>
                  <a:pt x="129447" y="1470329"/>
                  <a:pt x="111714" y="1475489"/>
                  <a:pt x="95341" y="1475489"/>
                </a:cubicBezTo>
                <a:cubicBezTo>
                  <a:pt x="83064" y="1475489"/>
                  <a:pt x="77602" y="1477113"/>
                  <a:pt x="75560" y="1480988"/>
                </a:cubicBezTo>
                <a:cubicBezTo>
                  <a:pt x="72485" y="1485822"/>
                  <a:pt x="70781" y="1484863"/>
                  <a:pt x="60208" y="1474517"/>
                </a:cubicBezTo>
                <a:cubicBezTo>
                  <a:pt x="44862" y="1458691"/>
                  <a:pt x="30875" y="1459337"/>
                  <a:pt x="16205" y="1476781"/>
                </a:cubicBezTo>
                <a:cubicBezTo>
                  <a:pt x="8025" y="1486154"/>
                  <a:pt x="8701" y="1487760"/>
                  <a:pt x="19281" y="1489051"/>
                </a:cubicBezTo>
                <a:cubicBezTo>
                  <a:pt x="25757" y="1489697"/>
                  <a:pt x="29171" y="1492274"/>
                  <a:pt x="29854" y="1496482"/>
                </a:cubicBezTo>
                <a:cubicBezTo>
                  <a:pt x="30536" y="1500037"/>
                  <a:pt x="33261" y="1504558"/>
                  <a:pt x="36330" y="1506809"/>
                </a:cubicBezTo>
                <a:cubicBezTo>
                  <a:pt x="40765" y="1510038"/>
                  <a:pt x="39744" y="1511330"/>
                  <a:pt x="29854" y="1516176"/>
                </a:cubicBezTo>
                <a:lnTo>
                  <a:pt x="18598" y="1521989"/>
                </a:lnTo>
                <a:lnTo>
                  <a:pt x="35309" y="1524904"/>
                </a:lnTo>
                <a:lnTo>
                  <a:pt x="51683" y="1528133"/>
                </a:lnTo>
                <a:lnTo>
                  <a:pt x="25757" y="1537501"/>
                </a:lnTo>
                <a:cubicBezTo>
                  <a:pt x="-13466" y="1551703"/>
                  <a:pt x="-10059" y="1554612"/>
                  <a:pt x="51000" y="1557842"/>
                </a:cubicBezTo>
                <a:cubicBezTo>
                  <a:pt x="70443" y="1558820"/>
                  <a:pt x="87837" y="1560757"/>
                  <a:pt x="89541" y="1562362"/>
                </a:cubicBezTo>
                <a:cubicBezTo>
                  <a:pt x="93637" y="1566237"/>
                  <a:pt x="76237" y="1571084"/>
                  <a:pt x="44179" y="1575605"/>
                </a:cubicBezTo>
                <a:cubicBezTo>
                  <a:pt x="30192" y="1577542"/>
                  <a:pt x="17232" y="1580452"/>
                  <a:pt x="15529" y="1582063"/>
                </a:cubicBezTo>
                <a:cubicBezTo>
                  <a:pt x="8363" y="1588848"/>
                  <a:pt x="38717" y="1614687"/>
                  <a:pt x="47931" y="1609520"/>
                </a:cubicBezTo>
                <a:cubicBezTo>
                  <a:pt x="53048" y="1606291"/>
                  <a:pt x="61229" y="1614041"/>
                  <a:pt x="61229" y="1622117"/>
                </a:cubicBezTo>
                <a:cubicBezTo>
                  <a:pt x="61229" y="1625660"/>
                  <a:pt x="58842" y="1635360"/>
                  <a:pt x="55773" y="1643423"/>
                </a:cubicBezTo>
                <a:cubicBezTo>
                  <a:pt x="50317" y="1657957"/>
                  <a:pt x="51683" y="1677006"/>
                  <a:pt x="58160" y="1680568"/>
                </a:cubicBezTo>
                <a:cubicBezTo>
                  <a:pt x="59869" y="1681859"/>
                  <a:pt x="67373" y="1677984"/>
                  <a:pt x="75216" y="1672172"/>
                </a:cubicBezTo>
                <a:cubicBezTo>
                  <a:pt x="82719" y="1666679"/>
                  <a:pt x="89885" y="1662804"/>
                  <a:pt x="90906" y="1664096"/>
                </a:cubicBezTo>
                <a:cubicBezTo>
                  <a:pt x="94658" y="1667639"/>
                  <a:pt x="80333" y="1696707"/>
                  <a:pt x="69760" y="1707053"/>
                </a:cubicBezTo>
                <a:cubicBezTo>
                  <a:pt x="61911" y="1714483"/>
                  <a:pt x="59869" y="1718358"/>
                  <a:pt x="62594" y="1720609"/>
                </a:cubicBezTo>
                <a:cubicBezTo>
                  <a:pt x="69415" y="1726102"/>
                  <a:pt x="83402" y="1727725"/>
                  <a:pt x="92954" y="1724484"/>
                </a:cubicBezTo>
                <a:cubicBezTo>
                  <a:pt x="105231" y="1719963"/>
                  <a:pt x="104893" y="1725142"/>
                  <a:pt x="92272" y="1737407"/>
                </a:cubicBezTo>
                <a:cubicBezTo>
                  <a:pt x="86816" y="1742573"/>
                  <a:pt x="78629" y="1746781"/>
                  <a:pt x="74195" y="1746781"/>
                </a:cubicBezTo>
                <a:cubicBezTo>
                  <a:pt x="69760" y="1746781"/>
                  <a:pt x="57821" y="1753879"/>
                  <a:pt x="45883" y="1763234"/>
                </a:cubicBezTo>
                <a:cubicBezTo>
                  <a:pt x="22688" y="1782301"/>
                  <a:pt x="15529" y="1790697"/>
                  <a:pt x="18598" y="1795212"/>
                </a:cubicBezTo>
                <a:cubicBezTo>
                  <a:pt x="23709" y="1802962"/>
                  <a:pt x="51000" y="1794898"/>
                  <a:pt x="51000" y="1785530"/>
                </a:cubicBezTo>
                <a:cubicBezTo>
                  <a:pt x="51000" y="1777768"/>
                  <a:pt x="61229" y="1770018"/>
                  <a:pt x="81354" y="1762588"/>
                </a:cubicBezTo>
                <a:cubicBezTo>
                  <a:pt x="113080" y="1751295"/>
                  <a:pt x="123653" y="1756462"/>
                  <a:pt x="105231" y="1774539"/>
                </a:cubicBezTo>
                <a:cubicBezTo>
                  <a:pt x="94658" y="1784884"/>
                  <a:pt x="94658" y="1785530"/>
                  <a:pt x="101479" y="1785530"/>
                </a:cubicBezTo>
                <a:cubicBezTo>
                  <a:pt x="112052" y="1785530"/>
                  <a:pt x="110687" y="1790365"/>
                  <a:pt x="98410" y="1798773"/>
                </a:cubicBezTo>
                <a:cubicBezTo>
                  <a:pt x="91244" y="1803607"/>
                  <a:pt x="88520" y="1807495"/>
                  <a:pt x="89541" y="1812015"/>
                </a:cubicBezTo>
                <a:cubicBezTo>
                  <a:pt x="90568" y="1815890"/>
                  <a:pt x="88858" y="1819433"/>
                  <a:pt x="84768" y="1822029"/>
                </a:cubicBezTo>
                <a:cubicBezTo>
                  <a:pt x="76581" y="1826863"/>
                  <a:pt x="76237" y="1831710"/>
                  <a:pt x="84423" y="1829447"/>
                </a:cubicBezTo>
                <a:cubicBezTo>
                  <a:pt x="87492" y="1828801"/>
                  <a:pt x="97045" y="1826863"/>
                  <a:pt x="105576" y="1825904"/>
                </a:cubicBezTo>
                <a:lnTo>
                  <a:pt x="120922" y="1823634"/>
                </a:lnTo>
                <a:lnTo>
                  <a:pt x="106597" y="1833648"/>
                </a:lnTo>
                <a:cubicBezTo>
                  <a:pt x="97389" y="1839774"/>
                  <a:pt x="91927" y="1846244"/>
                  <a:pt x="91927" y="1850433"/>
                </a:cubicBezTo>
                <a:lnTo>
                  <a:pt x="91927" y="1856891"/>
                </a:lnTo>
                <a:lnTo>
                  <a:pt x="83064" y="1850433"/>
                </a:lnTo>
                <a:cubicBezTo>
                  <a:pt x="71464" y="1841711"/>
                  <a:pt x="64642" y="1841711"/>
                  <a:pt x="64642" y="1850765"/>
                </a:cubicBezTo>
                <a:lnTo>
                  <a:pt x="64642" y="1857537"/>
                </a:lnTo>
                <a:lnTo>
                  <a:pt x="56456" y="1850433"/>
                </a:lnTo>
                <a:cubicBezTo>
                  <a:pt x="48614" y="1843335"/>
                  <a:pt x="48614" y="1843335"/>
                  <a:pt x="46565" y="1849787"/>
                </a:cubicBezTo>
                <a:cubicBezTo>
                  <a:pt x="43496" y="1861425"/>
                  <a:pt x="57477" y="1881125"/>
                  <a:pt x="86816" y="1906319"/>
                </a:cubicBezTo>
                <a:cubicBezTo>
                  <a:pt x="103183" y="1920521"/>
                  <a:pt x="115804" y="1934077"/>
                  <a:pt x="116487" y="1938278"/>
                </a:cubicBezTo>
                <a:cubicBezTo>
                  <a:pt x="117508" y="1945069"/>
                  <a:pt x="118874" y="1945382"/>
                  <a:pt x="148207" y="1945382"/>
                </a:cubicBezTo>
                <a:cubicBezTo>
                  <a:pt x="175153" y="1945382"/>
                  <a:pt x="181298" y="1944091"/>
                  <a:pt x="199375" y="1935701"/>
                </a:cubicBezTo>
                <a:cubicBezTo>
                  <a:pt x="210631" y="1930534"/>
                  <a:pt x="221542" y="1926659"/>
                  <a:pt x="223929" y="1926973"/>
                </a:cubicBezTo>
                <a:cubicBezTo>
                  <a:pt x="229390" y="1927951"/>
                  <a:pt x="272021" y="1890161"/>
                  <a:pt x="278166" y="1878210"/>
                </a:cubicBezTo>
                <a:cubicBezTo>
                  <a:pt x="281235" y="1873043"/>
                  <a:pt x="282601" y="1866905"/>
                  <a:pt x="281573" y="1864654"/>
                </a:cubicBezTo>
                <a:cubicBezTo>
                  <a:pt x="280552" y="1862070"/>
                  <a:pt x="283960" y="1858829"/>
                  <a:pt x="290781" y="1856578"/>
                </a:cubicBezTo>
                <a:cubicBezTo>
                  <a:pt x="296926" y="1854640"/>
                  <a:pt x="308182" y="1846890"/>
                  <a:pt x="316368" y="1839460"/>
                </a:cubicBezTo>
                <a:cubicBezTo>
                  <a:pt x="327962" y="1828487"/>
                  <a:pt x="333418" y="1825904"/>
                  <a:pt x="343315" y="1825904"/>
                </a:cubicBezTo>
                <a:cubicBezTo>
                  <a:pt x="352861" y="1825904"/>
                  <a:pt x="357295" y="1823966"/>
                  <a:pt x="362751" y="1816850"/>
                </a:cubicBezTo>
                <a:cubicBezTo>
                  <a:pt x="368896" y="1808786"/>
                  <a:pt x="369917" y="1802962"/>
                  <a:pt x="370255" y="1772934"/>
                </a:cubicBezTo>
                <a:cubicBezTo>
                  <a:pt x="370600" y="1737081"/>
                  <a:pt x="374690" y="1723205"/>
                  <a:pt x="385946" y="1716420"/>
                </a:cubicBezTo>
                <a:cubicBezTo>
                  <a:pt x="396863" y="1709950"/>
                  <a:pt x="400615" y="1719004"/>
                  <a:pt x="402319" y="1757421"/>
                </a:cubicBezTo>
                <a:cubicBezTo>
                  <a:pt x="403346" y="1777454"/>
                  <a:pt x="405388" y="1795544"/>
                  <a:pt x="406754" y="1797795"/>
                </a:cubicBezTo>
                <a:cubicBezTo>
                  <a:pt x="408457" y="1800065"/>
                  <a:pt x="418010" y="1805557"/>
                  <a:pt x="428244" y="1809746"/>
                </a:cubicBezTo>
                <a:cubicBezTo>
                  <a:pt x="441204" y="1815245"/>
                  <a:pt x="447687" y="1820091"/>
                  <a:pt x="450412" y="1826550"/>
                </a:cubicBezTo>
                <a:lnTo>
                  <a:pt x="454164" y="1835585"/>
                </a:lnTo>
                <a:lnTo>
                  <a:pt x="460985" y="1822675"/>
                </a:lnTo>
                <a:cubicBezTo>
                  <a:pt x="466102" y="1812329"/>
                  <a:pt x="467130" y="1805225"/>
                  <a:pt x="465764" y="1785530"/>
                </a:cubicBezTo>
                <a:cubicBezTo>
                  <a:pt x="464399" y="1766475"/>
                  <a:pt x="465420" y="1758399"/>
                  <a:pt x="470537" y="1747740"/>
                </a:cubicBezTo>
                <a:cubicBezTo>
                  <a:pt x="473951" y="1740310"/>
                  <a:pt x="475993" y="1733538"/>
                  <a:pt x="474972" y="1732560"/>
                </a:cubicBezTo>
                <a:cubicBezTo>
                  <a:pt x="473951" y="1731600"/>
                  <a:pt x="479745" y="1723838"/>
                  <a:pt x="488276" y="1714797"/>
                </a:cubicBezTo>
                <a:cubicBezTo>
                  <a:pt x="510788" y="1691227"/>
                  <a:pt x="518292" y="1659895"/>
                  <a:pt x="511126" y="1620493"/>
                </a:cubicBezTo>
                <a:cubicBezTo>
                  <a:pt x="508739" y="1607257"/>
                  <a:pt x="506691" y="1590785"/>
                  <a:pt x="506691" y="1583995"/>
                </a:cubicBezTo>
                <a:cubicBezTo>
                  <a:pt x="506353" y="1573022"/>
                  <a:pt x="507374" y="1570770"/>
                  <a:pt x="514540" y="1569147"/>
                </a:cubicBezTo>
                <a:cubicBezTo>
                  <a:pt x="524430" y="1566883"/>
                  <a:pt x="533976" y="1554932"/>
                  <a:pt x="537045" y="1541370"/>
                </a:cubicBezTo>
                <a:cubicBezTo>
                  <a:pt x="538749" y="1532334"/>
                  <a:pt x="537045" y="1528773"/>
                  <a:pt x="520340" y="1511016"/>
                </a:cubicBezTo>
                <a:cubicBezTo>
                  <a:pt x="508401" y="1497773"/>
                  <a:pt x="500553" y="1485822"/>
                  <a:pt x="498166" y="1477113"/>
                </a:cubicBezTo>
                <a:cubicBezTo>
                  <a:pt x="492366" y="1454816"/>
                  <a:pt x="487931" y="1339194"/>
                  <a:pt x="490662" y="1283327"/>
                </a:cubicBezTo>
                <a:cubicBezTo>
                  <a:pt x="494076" y="1221321"/>
                  <a:pt x="499532" y="1203558"/>
                  <a:pt x="525451" y="1177073"/>
                </a:cubicBezTo>
                <a:cubicBezTo>
                  <a:pt x="546936" y="1154795"/>
                  <a:pt x="562632" y="1148669"/>
                  <a:pt x="596394" y="1149960"/>
                </a:cubicBezTo>
                <a:cubicBezTo>
                  <a:pt x="619933" y="1150920"/>
                  <a:pt x="621637" y="1150606"/>
                  <a:pt x="628119" y="1142198"/>
                </a:cubicBezTo>
                <a:cubicBezTo>
                  <a:pt x="638010" y="1130247"/>
                  <a:pt x="634264" y="1115067"/>
                  <a:pt x="616864" y="1096344"/>
                </a:cubicBezTo>
                <a:cubicBezTo>
                  <a:pt x="600835" y="1079226"/>
                  <a:pt x="600835" y="1079546"/>
                  <a:pt x="625050" y="1028200"/>
                </a:cubicBezTo>
                <a:cubicBezTo>
                  <a:pt x="647568" y="980076"/>
                  <a:pt x="650970" y="966188"/>
                  <a:pt x="656431" y="901285"/>
                </a:cubicBezTo>
                <a:cubicBezTo>
                  <a:pt x="659156" y="867370"/>
                  <a:pt x="662920" y="839907"/>
                  <a:pt x="665301" y="837323"/>
                </a:cubicBezTo>
                <a:cubicBezTo>
                  <a:pt x="667343" y="834740"/>
                  <a:pt x="673832" y="832802"/>
                  <a:pt x="679281" y="832802"/>
                </a:cubicBezTo>
                <a:cubicBezTo>
                  <a:pt x="692930" y="832802"/>
                  <a:pt x="711339" y="825059"/>
                  <a:pt x="715780" y="817309"/>
                </a:cubicBezTo>
                <a:cubicBezTo>
                  <a:pt x="717828" y="813440"/>
                  <a:pt x="718505" y="804386"/>
                  <a:pt x="717478" y="796636"/>
                </a:cubicBezTo>
                <a:cubicBezTo>
                  <a:pt x="715448" y="783393"/>
                  <a:pt x="716457" y="780810"/>
                  <a:pt x="728408" y="765636"/>
                </a:cubicBezTo>
                <a:cubicBezTo>
                  <a:pt x="748182" y="741082"/>
                  <a:pt x="784336" y="682952"/>
                  <a:pt x="784336" y="675847"/>
                </a:cubicBezTo>
                <a:cubicBezTo>
                  <a:pt x="784336" y="672624"/>
                  <a:pt x="779570" y="663251"/>
                  <a:pt x="774102" y="655193"/>
                </a:cubicBezTo>
                <a:cubicBezTo>
                  <a:pt x="768652" y="647111"/>
                  <a:pt x="763867" y="638389"/>
                  <a:pt x="763867" y="635806"/>
                </a:cubicBezTo>
                <a:cubicBezTo>
                  <a:pt x="763867" y="632897"/>
                  <a:pt x="770011" y="624833"/>
                  <a:pt x="777866" y="618049"/>
                </a:cubicBezTo>
                <a:cubicBezTo>
                  <a:pt x="786052" y="610299"/>
                  <a:pt x="797296" y="594147"/>
                  <a:pt x="805483" y="578321"/>
                </a:cubicBezTo>
                <a:cubicBezTo>
                  <a:pt x="820491" y="548607"/>
                  <a:pt x="840628" y="525997"/>
                  <a:pt x="852216" y="525997"/>
                </a:cubicBezTo>
                <a:cubicBezTo>
                  <a:pt x="856313" y="525997"/>
                  <a:pt x="864155" y="528266"/>
                  <a:pt x="869949" y="531175"/>
                </a:cubicBezTo>
                <a:cubicBezTo>
                  <a:pt x="892116" y="541822"/>
                  <a:pt x="901330" y="528906"/>
                  <a:pt x="905076" y="482726"/>
                </a:cubicBezTo>
                <a:cubicBezTo>
                  <a:pt x="906447" y="466586"/>
                  <a:pt x="909172" y="451074"/>
                  <a:pt x="911233" y="447519"/>
                </a:cubicBezTo>
                <a:cubicBezTo>
                  <a:pt x="916338" y="438151"/>
                  <a:pt x="933056" y="441707"/>
                  <a:pt x="982169" y="462379"/>
                </a:cubicBezTo>
                <a:cubicBezTo>
                  <a:pt x="1040491" y="486601"/>
                  <a:pt x="1038117" y="486601"/>
                  <a:pt x="1040491" y="463025"/>
                </a:cubicBezTo>
                <a:cubicBezTo>
                  <a:pt x="1041862" y="452366"/>
                  <a:pt x="1045959" y="436546"/>
                  <a:pt x="1050049" y="428150"/>
                </a:cubicBezTo>
                <a:cubicBezTo>
                  <a:pt x="1059263" y="408449"/>
                  <a:pt x="1058919" y="405226"/>
                  <a:pt x="1049028" y="381970"/>
                </a:cubicBezTo>
                <a:cubicBezTo>
                  <a:pt x="1044587" y="371625"/>
                  <a:pt x="1041518" y="361937"/>
                  <a:pt x="1042539" y="360646"/>
                </a:cubicBezTo>
                <a:cubicBezTo>
                  <a:pt x="1043234" y="359028"/>
                  <a:pt x="1048333" y="358062"/>
                  <a:pt x="1053451" y="358062"/>
                </a:cubicBezTo>
                <a:cubicBezTo>
                  <a:pt x="1062332" y="358062"/>
                  <a:pt x="1074947" y="352902"/>
                  <a:pt x="1108371" y="334806"/>
                </a:cubicBezTo>
                <a:cubicBezTo>
                  <a:pt x="1116908" y="330292"/>
                  <a:pt x="1128496" y="325457"/>
                  <a:pt x="1134290" y="324166"/>
                </a:cubicBezTo>
                <a:cubicBezTo>
                  <a:pt x="1148966" y="321582"/>
                  <a:pt x="1160554" y="331263"/>
                  <a:pt x="1182395" y="365166"/>
                </a:cubicBezTo>
                <a:cubicBezTo>
                  <a:pt x="1219902" y="422984"/>
                  <a:pt x="1241744" y="433317"/>
                  <a:pt x="1280290" y="411353"/>
                </a:cubicBezTo>
                <a:cubicBezTo>
                  <a:pt x="1291202" y="405226"/>
                  <a:pt x="1303811" y="400060"/>
                  <a:pt x="1307920" y="400060"/>
                </a:cubicBezTo>
                <a:cubicBezTo>
                  <a:pt x="1312348" y="400060"/>
                  <a:pt x="1326329" y="405872"/>
                  <a:pt x="1338956" y="412970"/>
                </a:cubicBezTo>
                <a:cubicBezTo>
                  <a:pt x="1370325" y="430088"/>
                  <a:pt x="1375443" y="429756"/>
                  <a:pt x="1386366" y="410061"/>
                </a:cubicBezTo>
                <a:cubicBezTo>
                  <a:pt x="1394885" y="394247"/>
                  <a:pt x="1402395" y="386817"/>
                  <a:pt x="1421826" y="376804"/>
                </a:cubicBezTo>
                <a:lnTo>
                  <a:pt x="1432411" y="371305"/>
                </a:lnTo>
                <a:lnTo>
                  <a:pt x="1432060" y="341265"/>
                </a:lnTo>
                <a:cubicBezTo>
                  <a:pt x="1431734" y="313506"/>
                  <a:pt x="1432755" y="307694"/>
                  <a:pt x="1447068" y="267634"/>
                </a:cubicBezTo>
                <a:lnTo>
                  <a:pt x="1462765" y="224037"/>
                </a:lnTo>
                <a:lnTo>
                  <a:pt x="1497898" y="211773"/>
                </a:lnTo>
                <a:cubicBezTo>
                  <a:pt x="1517341" y="205314"/>
                  <a:pt x="1544287" y="193363"/>
                  <a:pt x="1558268" y="185288"/>
                </a:cubicBezTo>
                <a:cubicBezTo>
                  <a:pt x="1571916" y="177205"/>
                  <a:pt x="1584199" y="170753"/>
                  <a:pt x="1585553" y="170753"/>
                </a:cubicBezTo>
                <a:cubicBezTo>
                  <a:pt x="1591697" y="170753"/>
                  <a:pt x="1660254" y="229530"/>
                  <a:pt x="1670488" y="243418"/>
                </a:cubicBezTo>
                <a:cubicBezTo>
                  <a:pt x="1681068" y="257953"/>
                  <a:pt x="1682076" y="261182"/>
                  <a:pt x="1680723" y="277334"/>
                </a:cubicBezTo>
                <a:cubicBezTo>
                  <a:pt x="1679702" y="290896"/>
                  <a:pt x="1676282" y="299932"/>
                  <a:pt x="1666392" y="315112"/>
                </a:cubicBezTo>
                <a:cubicBezTo>
                  <a:pt x="1652411" y="336430"/>
                  <a:pt x="1651040" y="349986"/>
                  <a:pt x="1662302" y="349986"/>
                </a:cubicBezTo>
                <a:cubicBezTo>
                  <a:pt x="1666743" y="349986"/>
                  <a:pt x="1670144" y="346111"/>
                  <a:pt x="1673558" y="337076"/>
                </a:cubicBezTo>
                <a:cubicBezTo>
                  <a:pt x="1679007" y="322228"/>
                  <a:pt x="1690614" y="309631"/>
                  <a:pt x="1712104" y="295743"/>
                </a:cubicBezTo>
                <a:cubicBezTo>
                  <a:pt x="1732574" y="282500"/>
                  <a:pt x="1736320" y="277334"/>
                  <a:pt x="1734272" y="266988"/>
                </a:cubicBezTo>
                <a:cubicBezTo>
                  <a:pt x="1732230" y="255037"/>
                  <a:pt x="1722684" y="241795"/>
                  <a:pt x="1716527" y="241795"/>
                </a:cubicBezTo>
                <a:cubicBezTo>
                  <a:pt x="1713802" y="241795"/>
                  <a:pt x="1707664" y="244710"/>
                  <a:pt x="1702891" y="248271"/>
                </a:cubicBezTo>
                <a:cubicBezTo>
                  <a:pt x="1686517" y="260536"/>
                  <a:pt x="1682421" y="252140"/>
                  <a:pt x="1696752" y="235988"/>
                </a:cubicBezTo>
                <a:cubicBezTo>
                  <a:pt x="1709035" y="222100"/>
                  <a:pt x="1708008" y="215974"/>
                  <a:pt x="1693006" y="215974"/>
                </a:cubicBezTo>
                <a:cubicBezTo>
                  <a:pt x="1686185" y="215974"/>
                  <a:pt x="1681744" y="214682"/>
                  <a:pt x="1683116" y="212732"/>
                </a:cubicBezTo>
                <a:cubicBezTo>
                  <a:pt x="1686862" y="206920"/>
                  <a:pt x="1677998" y="196906"/>
                  <a:pt x="1657873" y="183996"/>
                </a:cubicBezTo>
                <a:cubicBezTo>
                  <a:pt x="1638431" y="171399"/>
                  <a:pt x="1631609" y="163317"/>
                  <a:pt x="1635706" y="157511"/>
                </a:cubicBezTo>
                <a:cubicBezTo>
                  <a:pt x="1639107" y="152344"/>
                  <a:pt x="1653432" y="154614"/>
                  <a:pt x="1680047" y="164295"/>
                </a:cubicBezTo>
                <a:cubicBezTo>
                  <a:pt x="1711428" y="176246"/>
                  <a:pt x="1711083" y="176246"/>
                  <a:pt x="1759170" y="146851"/>
                </a:cubicBezTo>
                <a:lnTo>
                  <a:pt x="1794297" y="125213"/>
                </a:lnTo>
                <a:lnTo>
                  <a:pt x="1783386" y="111971"/>
                </a:lnTo>
                <a:cubicBezTo>
                  <a:pt x="1769749" y="95831"/>
                  <a:pt x="1754397" y="89047"/>
                  <a:pt x="1739721" y="93248"/>
                </a:cubicBezTo>
                <a:cubicBezTo>
                  <a:pt x="1728133" y="96477"/>
                  <a:pt x="1726762" y="94213"/>
                  <a:pt x="1734272" y="84840"/>
                </a:cubicBezTo>
                <a:cubicBezTo>
                  <a:pt x="1741437" y="75804"/>
                  <a:pt x="1740416" y="68386"/>
                  <a:pt x="1731879" y="66123"/>
                </a:cubicBezTo>
                <a:cubicBezTo>
                  <a:pt x="1720291" y="63207"/>
                  <a:pt x="1719602" y="63539"/>
                  <a:pt x="1717222" y="70637"/>
                </a:cubicBezTo>
                <a:cubicBezTo>
                  <a:pt x="1715174" y="77096"/>
                  <a:pt x="1715174" y="77096"/>
                  <a:pt x="1705966" y="70637"/>
                </a:cubicBezTo>
                <a:cubicBezTo>
                  <a:pt x="1700849" y="66762"/>
                  <a:pt x="1691303" y="60624"/>
                  <a:pt x="1684820" y="56749"/>
                </a:cubicBezTo>
                <a:cubicBezTo>
                  <a:pt x="1677654" y="52560"/>
                  <a:pt x="1671509" y="45130"/>
                  <a:pt x="1669117" y="38992"/>
                </a:cubicBezTo>
                <a:cubicBezTo>
                  <a:pt x="1667419" y="33179"/>
                  <a:pt x="1663999" y="27041"/>
                  <a:pt x="1661970" y="25103"/>
                </a:cubicBezTo>
                <a:cubicBezTo>
                  <a:pt x="1656157" y="19605"/>
                  <a:pt x="1638775" y="36722"/>
                  <a:pt x="1629893" y="56749"/>
                </a:cubicBezTo>
                <a:cubicBezTo>
                  <a:pt x="1618305" y="84194"/>
                  <a:pt x="1610119" y="96145"/>
                  <a:pt x="1599207" y="101311"/>
                </a:cubicBezTo>
                <a:cubicBezTo>
                  <a:pt x="1585553" y="108096"/>
                  <a:pt x="1583504" y="102289"/>
                  <a:pt x="1592718" y="83234"/>
                </a:cubicBezTo>
                <a:cubicBezTo>
                  <a:pt x="1597159" y="74512"/>
                  <a:pt x="1599539" y="66436"/>
                  <a:pt x="1598180" y="65145"/>
                </a:cubicBezTo>
                <a:cubicBezTo>
                  <a:pt x="1597159" y="63853"/>
                  <a:pt x="1588972" y="66123"/>
                  <a:pt x="1580786" y="69992"/>
                </a:cubicBezTo>
                <a:cubicBezTo>
                  <a:pt x="1572248" y="73867"/>
                  <a:pt x="1565433" y="76450"/>
                  <a:pt x="1565433" y="75490"/>
                </a:cubicBezTo>
                <a:cubicBezTo>
                  <a:pt x="1565433" y="74845"/>
                  <a:pt x="1568503" y="69032"/>
                  <a:pt x="1572593" y="62894"/>
                </a:cubicBezTo>
                <a:cubicBezTo>
                  <a:pt x="1576689" y="56103"/>
                  <a:pt x="1578738" y="49005"/>
                  <a:pt x="1577366" y="45130"/>
                </a:cubicBezTo>
                <a:cubicBezTo>
                  <a:pt x="1574992" y="37700"/>
                  <a:pt x="1583855" y="31888"/>
                  <a:pt x="1597159" y="31888"/>
                </a:cubicBezTo>
                <a:cubicBezTo>
                  <a:pt x="1606354" y="31888"/>
                  <a:pt x="1616589" y="22834"/>
                  <a:pt x="1616589" y="14444"/>
                </a:cubicBezTo>
                <a:cubicBezTo>
                  <a:pt x="1616589" y="2819"/>
                  <a:pt x="1580786" y="-3319"/>
                  <a:pt x="1544287" y="1847"/>
                </a:cubicBezTo>
                <a:close/>
                <a:moveTo>
                  <a:pt x="117508" y="1418004"/>
                </a:moveTo>
                <a:cubicBezTo>
                  <a:pt x="120239" y="1424788"/>
                  <a:pt x="121260" y="1430269"/>
                  <a:pt x="119556" y="1430269"/>
                </a:cubicBezTo>
                <a:cubicBezTo>
                  <a:pt x="114439" y="1430269"/>
                  <a:pt x="108983" y="1422205"/>
                  <a:pt x="106935" y="1410574"/>
                </a:cubicBezTo>
                <a:cubicBezTo>
                  <a:pt x="104210" y="1396686"/>
                  <a:pt x="109666" y="1400887"/>
                  <a:pt x="117508" y="1418004"/>
                </a:cubicBezTo>
                <a:close/>
              </a:path>
            </a:pathLst>
          </a:custGeom>
          <a:pattFill prst="dkDnDiag">
            <a:fgClr>
              <a:srgbClr val="0070C0"/>
            </a:fgClr>
            <a:bgClr>
              <a:schemeClr val="bg1"/>
            </a:bgClr>
          </a:pattFill>
          <a:ln w="1571" cap="flat">
            <a:noFill/>
            <a:prstDash val="solid"/>
            <a:miter/>
          </a:ln>
        </p:spPr>
        <p:txBody>
          <a:bodyPr/>
          <a:lstStyle/>
          <a:p>
            <a:endParaRPr lang="ru-UA"/>
          </a:p>
        </p:txBody>
      </p:sp>
      <p:sp>
        <p:nvSpPr>
          <p:cNvPr id="12" name="Полилиния: фигура 3032">
            <a:extLst>
              <a:ext uri="{FF2B5EF4-FFF2-40B4-BE49-F238E27FC236}">
                <a16:creationId xmlns:a16="http://schemas.microsoft.com/office/drawing/2014/main" id="{792CCC23-BFDA-9633-EFFD-D44CBBFC56FC}"/>
              </a:ext>
            </a:extLst>
          </p:cNvPr>
          <p:cNvSpPr/>
          <p:nvPr/>
        </p:nvSpPr>
        <p:spPr>
          <a:xfrm>
            <a:off x="7701764" y="1063382"/>
            <a:ext cx="27272" cy="29062"/>
          </a:xfrm>
          <a:custGeom>
            <a:avLst/>
            <a:gdLst>
              <a:gd name="csX0" fmla="*/ 0 w 27272"/>
              <a:gd name="csY0" fmla="*/ 6471 h 29062"/>
              <a:gd name="csX1" fmla="*/ 11939 w 27272"/>
              <a:gd name="csY1" fmla="*/ 29062 h 29062"/>
              <a:gd name="csX2" fmla="*/ 27272 w 27272"/>
              <a:gd name="csY2" fmla="*/ 13569 h 29062"/>
              <a:gd name="csX3" fmla="*/ 3401 w 27272"/>
              <a:gd name="csY3" fmla="*/ 0 h 29062"/>
              <a:gd name="csX4" fmla="*/ 0 w 27272"/>
              <a:gd name="csY4" fmla="*/ 6471 h 29062"/>
            </a:gdLst>
            <a:ahLst/>
            <a:cxnLst>
              <a:cxn ang="0">
                <a:pos x="csX0" y="csY0"/>
              </a:cxn>
              <a:cxn ang="0">
                <a:pos x="csX1" y="csY1"/>
              </a:cxn>
              <a:cxn ang="0">
                <a:pos x="csX2" y="csY2"/>
              </a:cxn>
              <a:cxn ang="0">
                <a:pos x="csX3" y="csY3"/>
              </a:cxn>
              <a:cxn ang="0">
                <a:pos x="csX4" y="csY4"/>
              </a:cxn>
            </a:cxnLst>
            <a:rect l="l" t="t" r="r" b="b"/>
            <a:pathLst>
              <a:path w="27272" h="29062">
                <a:moveTo>
                  <a:pt x="0" y="6471"/>
                </a:moveTo>
                <a:cubicBezTo>
                  <a:pt x="0" y="15506"/>
                  <a:pt x="7166" y="29062"/>
                  <a:pt x="11939" y="29062"/>
                </a:cubicBezTo>
                <a:cubicBezTo>
                  <a:pt x="17056" y="29062"/>
                  <a:pt x="27272" y="18735"/>
                  <a:pt x="27272" y="13569"/>
                </a:cubicBezTo>
                <a:cubicBezTo>
                  <a:pt x="27272" y="9700"/>
                  <a:pt x="10235" y="0"/>
                  <a:pt x="3401" y="0"/>
                </a:cubicBezTo>
                <a:cubicBezTo>
                  <a:pt x="1704" y="0"/>
                  <a:pt x="0" y="2909"/>
                  <a:pt x="0" y="6471"/>
                </a:cubicBezTo>
                <a:close/>
              </a:path>
            </a:pathLst>
          </a:custGeom>
          <a:solidFill>
            <a:srgbClr val="000000"/>
          </a:solidFill>
          <a:ln w="1571" cap="flat">
            <a:noFill/>
            <a:prstDash val="solid"/>
            <a:miter/>
          </a:ln>
        </p:spPr>
        <p:txBody>
          <a:bodyPr/>
          <a:lstStyle/>
          <a:p>
            <a:endParaRPr lang="ru-UA"/>
          </a:p>
        </p:txBody>
      </p:sp>
      <p:sp>
        <p:nvSpPr>
          <p:cNvPr id="13" name="Полилиния: фигура 3033">
            <a:extLst>
              <a:ext uri="{FF2B5EF4-FFF2-40B4-BE49-F238E27FC236}">
                <a16:creationId xmlns:a16="http://schemas.microsoft.com/office/drawing/2014/main" id="{D036463D-90F1-22CD-7FEE-7C32B17CB2D2}"/>
              </a:ext>
            </a:extLst>
          </p:cNvPr>
          <p:cNvSpPr/>
          <p:nvPr/>
        </p:nvSpPr>
        <p:spPr>
          <a:xfrm>
            <a:off x="7367495" y="1189827"/>
            <a:ext cx="37507" cy="41501"/>
          </a:xfrm>
          <a:custGeom>
            <a:avLst/>
            <a:gdLst>
              <a:gd name="csX0" fmla="*/ 22850 w 37507"/>
              <a:gd name="csY0" fmla="*/ 5648 h 41501"/>
              <a:gd name="csX1" fmla="*/ 10567 w 37507"/>
              <a:gd name="csY1" fmla="*/ 14038 h 41501"/>
              <a:gd name="csX2" fmla="*/ 0 w 37507"/>
              <a:gd name="csY2" fmla="*/ 19531 h 41501"/>
              <a:gd name="csX3" fmla="*/ 23527 w 37507"/>
              <a:gd name="csY3" fmla="*/ 41501 h 41501"/>
              <a:gd name="csX4" fmla="*/ 37507 w 37507"/>
              <a:gd name="csY4" fmla="*/ 21800 h 41501"/>
              <a:gd name="csX5" fmla="*/ 22850 w 37507"/>
              <a:gd name="csY5" fmla="*/ 5648 h 41501"/>
            </a:gdLst>
            <a:ahLst/>
            <a:cxnLst>
              <a:cxn ang="0">
                <a:pos x="csX0" y="csY0"/>
              </a:cxn>
              <a:cxn ang="0">
                <a:pos x="csX1" y="csY1"/>
              </a:cxn>
              <a:cxn ang="0">
                <a:pos x="csX2" y="csY2"/>
              </a:cxn>
              <a:cxn ang="0">
                <a:pos x="csX3" y="csY3"/>
              </a:cxn>
              <a:cxn ang="0">
                <a:pos x="csX4" y="csY4"/>
              </a:cxn>
              <a:cxn ang="0">
                <a:pos x="csX5" y="csY5"/>
              </a:cxn>
            </a:cxnLst>
            <a:rect l="l" t="t" r="r" b="b"/>
            <a:pathLst>
              <a:path w="37507" h="41501">
                <a:moveTo>
                  <a:pt x="22850" y="5648"/>
                </a:moveTo>
                <a:cubicBezTo>
                  <a:pt x="21823" y="9204"/>
                  <a:pt x="17056" y="12746"/>
                  <a:pt x="10567" y="14038"/>
                </a:cubicBezTo>
                <a:cubicBezTo>
                  <a:pt x="4773" y="15330"/>
                  <a:pt x="0" y="17599"/>
                  <a:pt x="0" y="19531"/>
                </a:cubicBezTo>
                <a:cubicBezTo>
                  <a:pt x="0" y="23738"/>
                  <a:pt x="18754" y="41501"/>
                  <a:pt x="23527" y="41501"/>
                </a:cubicBezTo>
                <a:cubicBezTo>
                  <a:pt x="30010" y="41501"/>
                  <a:pt x="37507" y="31156"/>
                  <a:pt x="37507" y="21800"/>
                </a:cubicBezTo>
                <a:cubicBezTo>
                  <a:pt x="37507" y="4357"/>
                  <a:pt x="26596" y="-7594"/>
                  <a:pt x="22850" y="5648"/>
                </a:cubicBezTo>
                <a:close/>
              </a:path>
            </a:pathLst>
          </a:custGeom>
          <a:solidFill>
            <a:schemeClr val="bg2">
              <a:lumMod val="90000"/>
            </a:schemeClr>
          </a:solidFill>
          <a:ln w="1571" cap="flat">
            <a:noFill/>
            <a:prstDash val="solid"/>
            <a:miter/>
          </a:ln>
        </p:spPr>
        <p:txBody>
          <a:bodyPr/>
          <a:lstStyle/>
          <a:p>
            <a:endParaRPr lang="ru-UA"/>
          </a:p>
        </p:txBody>
      </p:sp>
      <p:sp>
        <p:nvSpPr>
          <p:cNvPr id="14" name="Полилиния: фигура 3034">
            <a:extLst>
              <a:ext uri="{FF2B5EF4-FFF2-40B4-BE49-F238E27FC236}">
                <a16:creationId xmlns:a16="http://schemas.microsoft.com/office/drawing/2014/main" id="{44A71401-7D90-3590-AD06-F9A78BF0559C}"/>
              </a:ext>
            </a:extLst>
          </p:cNvPr>
          <p:cNvSpPr/>
          <p:nvPr/>
        </p:nvSpPr>
        <p:spPr>
          <a:xfrm>
            <a:off x="7491869" y="1189663"/>
            <a:ext cx="743700" cy="1536251"/>
          </a:xfrm>
          <a:custGeom>
            <a:avLst/>
            <a:gdLst>
              <a:gd name="csX0" fmla="*/ 465705 w 743700"/>
              <a:gd name="csY0" fmla="*/ 17763 h 1536251"/>
              <a:gd name="csX1" fmla="*/ 419667 w 743700"/>
              <a:gd name="csY1" fmla="*/ 38750 h 1536251"/>
              <a:gd name="csX2" fmla="*/ 373954 w 743700"/>
              <a:gd name="csY2" fmla="*/ 89783 h 1536251"/>
              <a:gd name="csX3" fmla="*/ 358946 w 743700"/>
              <a:gd name="csY3" fmla="*/ 171489 h 1536251"/>
              <a:gd name="csX4" fmla="*/ 360995 w 743700"/>
              <a:gd name="csY4" fmla="*/ 193122 h 1536251"/>
              <a:gd name="csX5" fmla="*/ 349739 w 743700"/>
              <a:gd name="csY5" fmla="*/ 198934 h 1536251"/>
              <a:gd name="csX6" fmla="*/ 307446 w 743700"/>
              <a:gd name="csY6" fmla="*/ 252218 h 1536251"/>
              <a:gd name="csX7" fmla="*/ 302329 w 743700"/>
              <a:gd name="csY7" fmla="*/ 264501 h 1536251"/>
              <a:gd name="csX8" fmla="*/ 266851 w 743700"/>
              <a:gd name="csY8" fmla="*/ 246738 h 1536251"/>
              <a:gd name="csX9" fmla="*/ 224559 w 743700"/>
              <a:gd name="csY9" fmla="*/ 228974 h 1536251"/>
              <a:gd name="csX10" fmla="*/ 199660 w 743700"/>
              <a:gd name="csY10" fmla="*/ 238662 h 1536251"/>
              <a:gd name="csX11" fmla="*/ 86763 w 743700"/>
              <a:gd name="csY11" fmla="*/ 179565 h 1536251"/>
              <a:gd name="csX12" fmla="*/ 57762 w 743700"/>
              <a:gd name="csY12" fmla="*/ 150817 h 1536251"/>
              <a:gd name="csX13" fmla="*/ 32520 w 743700"/>
              <a:gd name="csY13" fmla="*/ 172449 h 1536251"/>
              <a:gd name="csX14" fmla="*/ 15464 w 743700"/>
              <a:gd name="csY14" fmla="*/ 180525 h 1536251"/>
              <a:gd name="csX15" fmla="*/ 462 w 743700"/>
              <a:gd name="csY15" fmla="*/ 180525 h 1536251"/>
              <a:gd name="csX16" fmla="*/ 85392 w 743700"/>
              <a:gd name="csY16" fmla="*/ 254814 h 1536251"/>
              <a:gd name="csX17" fmla="*/ 186012 w 743700"/>
              <a:gd name="csY17" fmla="*/ 349431 h 1536251"/>
              <a:gd name="csX18" fmla="*/ 199660 w 743700"/>
              <a:gd name="csY18" fmla="*/ 410465 h 1536251"/>
              <a:gd name="csX19" fmla="*/ 207835 w 743700"/>
              <a:gd name="csY19" fmla="*/ 453422 h 1536251"/>
              <a:gd name="csX20" fmla="*/ 213297 w 743700"/>
              <a:gd name="csY20" fmla="*/ 476678 h 1536251"/>
              <a:gd name="csX21" fmla="*/ 222166 w 743700"/>
              <a:gd name="csY21" fmla="*/ 514782 h 1536251"/>
              <a:gd name="csX22" fmla="*/ 228999 w 743700"/>
              <a:gd name="csY22" fmla="*/ 558064 h 1536251"/>
              <a:gd name="csX23" fmla="*/ 228304 w 743700"/>
              <a:gd name="csY23" fmla="*/ 654305 h 1536251"/>
              <a:gd name="csX24" fmla="*/ 291743 w 743700"/>
              <a:gd name="csY24" fmla="*/ 735366 h 1536251"/>
              <a:gd name="csX25" fmla="*/ 314606 w 743700"/>
              <a:gd name="csY25" fmla="*/ 752484 h 1536251"/>
              <a:gd name="csX26" fmla="*/ 330290 w 743700"/>
              <a:gd name="csY26" fmla="*/ 836122 h 1536251"/>
              <a:gd name="csX27" fmla="*/ 330985 w 743700"/>
              <a:gd name="csY27" fmla="*/ 853885 h 1536251"/>
              <a:gd name="csX28" fmla="*/ 313240 w 743700"/>
              <a:gd name="csY28" fmla="*/ 853885 h 1536251"/>
              <a:gd name="csX29" fmla="*/ 283225 w 743700"/>
              <a:gd name="csY29" fmla="*/ 865190 h 1536251"/>
              <a:gd name="csX30" fmla="*/ 239911 w 743700"/>
              <a:gd name="csY30" fmla="*/ 919766 h 1536251"/>
              <a:gd name="csX31" fmla="*/ 169983 w 743700"/>
              <a:gd name="csY31" fmla="*/ 995014 h 1536251"/>
              <a:gd name="csX32" fmla="*/ 146444 w 743700"/>
              <a:gd name="csY32" fmla="*/ 1011486 h 1536251"/>
              <a:gd name="csX33" fmla="*/ 121201 w 743700"/>
              <a:gd name="csY33" fmla="*/ 1064143 h 1536251"/>
              <a:gd name="csX34" fmla="*/ 94261 w 743700"/>
              <a:gd name="csY34" fmla="*/ 1085117 h 1536251"/>
              <a:gd name="csX35" fmla="*/ 68686 w 743700"/>
              <a:gd name="csY35" fmla="*/ 1111282 h 1536251"/>
              <a:gd name="csX36" fmla="*/ 52989 w 743700"/>
              <a:gd name="csY36" fmla="*/ 1135830 h 1536251"/>
              <a:gd name="csX37" fmla="*/ 37637 w 743700"/>
              <a:gd name="csY37" fmla="*/ 1159719 h 1536251"/>
              <a:gd name="csX38" fmla="*/ 42754 w 743700"/>
              <a:gd name="csY38" fmla="*/ 1195572 h 1536251"/>
              <a:gd name="csX39" fmla="*/ 49570 w 743700"/>
              <a:gd name="csY39" fmla="*/ 1246605 h 1536251"/>
              <a:gd name="csX40" fmla="*/ 58107 w 743700"/>
              <a:gd name="csY40" fmla="*/ 1288270 h 1536251"/>
              <a:gd name="csX41" fmla="*/ 61853 w 743700"/>
              <a:gd name="csY41" fmla="*/ 1352527 h 1536251"/>
              <a:gd name="csX42" fmla="*/ 51286 w 743700"/>
              <a:gd name="csY42" fmla="*/ 1449746 h 1536251"/>
              <a:gd name="csX43" fmla="*/ 87772 w 743700"/>
              <a:gd name="csY43" fmla="*/ 1469127 h 1536251"/>
              <a:gd name="csX44" fmla="*/ 106193 w 743700"/>
              <a:gd name="csY44" fmla="*/ 1483329 h 1536251"/>
              <a:gd name="csX45" fmla="*/ 112006 w 743700"/>
              <a:gd name="csY45" fmla="*/ 1495280 h 1536251"/>
              <a:gd name="csX46" fmla="*/ 139967 w 743700"/>
              <a:gd name="csY46" fmla="*/ 1492051 h 1536251"/>
              <a:gd name="csX47" fmla="*/ 162473 w 743700"/>
              <a:gd name="csY47" fmla="*/ 1485267 h 1536251"/>
              <a:gd name="csX48" fmla="*/ 163162 w 743700"/>
              <a:gd name="csY48" fmla="*/ 1505281 h 1536251"/>
              <a:gd name="csX49" fmla="*/ 166563 w 743700"/>
              <a:gd name="csY49" fmla="*/ 1532092 h 1536251"/>
              <a:gd name="csX50" fmla="*/ 220462 w 743700"/>
              <a:gd name="csY50" fmla="*/ 1527578 h 1536251"/>
              <a:gd name="csX51" fmla="*/ 297211 w 743700"/>
              <a:gd name="csY51" fmla="*/ 1503990 h 1536251"/>
              <a:gd name="csX52" fmla="*/ 343250 w 743700"/>
              <a:gd name="csY52" fmla="*/ 1488828 h 1536251"/>
              <a:gd name="csX53" fmla="*/ 393403 w 743700"/>
              <a:gd name="csY53" fmla="*/ 1474294 h 1536251"/>
              <a:gd name="csX54" fmla="*/ 452069 w 743700"/>
              <a:gd name="csY54" fmla="*/ 1459759 h 1536251"/>
              <a:gd name="csX55" fmla="*/ 492996 w 743700"/>
              <a:gd name="csY55" fmla="*/ 1448122 h 1536251"/>
              <a:gd name="csX56" fmla="*/ 653303 w 743700"/>
              <a:gd name="csY56" fmla="*/ 1285041 h 1536251"/>
              <a:gd name="csX57" fmla="*/ 730397 w 743700"/>
              <a:gd name="csY57" fmla="*/ 1180078 h 1536251"/>
              <a:gd name="csX58" fmla="*/ 743701 w 743700"/>
              <a:gd name="csY58" fmla="*/ 1139705 h 1536251"/>
              <a:gd name="csX59" fmla="*/ 699016 w 743700"/>
              <a:gd name="csY59" fmla="*/ 1078013 h 1536251"/>
              <a:gd name="csX60" fmla="*/ 653303 w 743700"/>
              <a:gd name="csY60" fmla="*/ 1037325 h 1536251"/>
              <a:gd name="csX61" fmla="*/ 636247 w 743700"/>
              <a:gd name="csY61" fmla="*/ 1014069 h 1536251"/>
              <a:gd name="csX62" fmla="*/ 653980 w 743700"/>
              <a:gd name="csY62" fmla="*/ 1000827 h 1536251"/>
              <a:gd name="csX63" fmla="*/ 661834 w 743700"/>
              <a:gd name="csY63" fmla="*/ 939467 h 1536251"/>
              <a:gd name="csX64" fmla="*/ 646482 w 743700"/>
              <a:gd name="csY64" fmla="*/ 902335 h 1536251"/>
              <a:gd name="csX65" fmla="*/ 638295 w 743700"/>
              <a:gd name="csY65" fmla="*/ 872627 h 1536251"/>
              <a:gd name="csX66" fmla="*/ 622599 w 743700"/>
              <a:gd name="csY66" fmla="*/ 804808 h 1536251"/>
              <a:gd name="csX67" fmla="*/ 638295 w 743700"/>
              <a:gd name="csY67" fmla="*/ 731159 h 1536251"/>
              <a:gd name="csX68" fmla="*/ 646482 w 743700"/>
              <a:gd name="csY68" fmla="*/ 716311 h 1536251"/>
              <a:gd name="csX69" fmla="*/ 606914 w 743700"/>
              <a:gd name="csY69" fmla="*/ 602959 h 1536251"/>
              <a:gd name="csX70" fmla="*/ 579297 w 743700"/>
              <a:gd name="csY70" fmla="*/ 538038 h 1536251"/>
              <a:gd name="csX71" fmla="*/ 590553 w 743700"/>
              <a:gd name="csY71" fmla="*/ 512198 h 1536251"/>
              <a:gd name="csX72" fmla="*/ 622943 w 743700"/>
              <a:gd name="csY72" fmla="*/ 456977 h 1536251"/>
              <a:gd name="csX73" fmla="*/ 642392 w 743700"/>
              <a:gd name="csY73" fmla="*/ 421456 h 1536251"/>
              <a:gd name="csX74" fmla="*/ 628756 w 743700"/>
              <a:gd name="csY74" fmla="*/ 400464 h 1536251"/>
              <a:gd name="csX75" fmla="*/ 572808 w 743700"/>
              <a:gd name="csY75" fmla="*/ 345230 h 1536251"/>
              <a:gd name="csX76" fmla="*/ 544152 w 743700"/>
              <a:gd name="csY76" fmla="*/ 303251 h 1536251"/>
              <a:gd name="csX77" fmla="*/ 546545 w 743700"/>
              <a:gd name="csY77" fmla="*/ 241891 h 1536251"/>
              <a:gd name="csX78" fmla="*/ 548248 w 743700"/>
              <a:gd name="csY78" fmla="*/ 218961 h 1536251"/>
              <a:gd name="csX79" fmla="*/ 553366 w 743700"/>
              <a:gd name="csY79" fmla="*/ 192808 h 1536251"/>
              <a:gd name="csX80" fmla="*/ 561897 w 743700"/>
              <a:gd name="csY80" fmla="*/ 168574 h 1536251"/>
              <a:gd name="csX81" fmla="*/ 575533 w 743700"/>
              <a:gd name="csY81" fmla="*/ 132740 h 1536251"/>
              <a:gd name="csX82" fmla="*/ 538358 w 743700"/>
              <a:gd name="csY82" fmla="*/ 25507 h 1536251"/>
              <a:gd name="csX83" fmla="*/ 501859 w 743700"/>
              <a:gd name="csY83" fmla="*/ 0 h 1536251"/>
              <a:gd name="csX84" fmla="*/ 465705 w 743700"/>
              <a:gd name="csY84" fmla="*/ 17763 h 15362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Lst>
            <a:rect l="l" t="t" r="r" b="b"/>
            <a:pathLst>
              <a:path w="743700" h="1536251">
                <a:moveTo>
                  <a:pt x="465705" y="17763"/>
                </a:moveTo>
                <a:cubicBezTo>
                  <a:pt x="447960" y="27445"/>
                  <a:pt x="427158" y="36812"/>
                  <a:pt x="419667" y="38750"/>
                </a:cubicBezTo>
                <a:cubicBezTo>
                  <a:pt x="400895" y="43916"/>
                  <a:pt x="385887" y="60382"/>
                  <a:pt x="373954" y="89783"/>
                </a:cubicBezTo>
                <a:cubicBezTo>
                  <a:pt x="360995" y="121760"/>
                  <a:pt x="356904" y="145004"/>
                  <a:pt x="358946" y="171489"/>
                </a:cubicBezTo>
                <a:lnTo>
                  <a:pt x="360995" y="193122"/>
                </a:lnTo>
                <a:lnTo>
                  <a:pt x="349739" y="198934"/>
                </a:lnTo>
                <a:cubicBezTo>
                  <a:pt x="323820" y="212509"/>
                  <a:pt x="312213" y="227043"/>
                  <a:pt x="307446" y="252218"/>
                </a:cubicBezTo>
                <a:cubicBezTo>
                  <a:pt x="306075" y="259002"/>
                  <a:pt x="303694" y="264501"/>
                  <a:pt x="302329" y="264501"/>
                </a:cubicBezTo>
                <a:cubicBezTo>
                  <a:pt x="300957" y="264501"/>
                  <a:pt x="284928" y="256419"/>
                  <a:pt x="266851" y="246738"/>
                </a:cubicBezTo>
                <a:cubicBezTo>
                  <a:pt x="248430" y="236724"/>
                  <a:pt x="230020" y="228974"/>
                  <a:pt x="224559" y="228974"/>
                </a:cubicBezTo>
                <a:cubicBezTo>
                  <a:pt x="219441" y="228974"/>
                  <a:pt x="208179" y="233495"/>
                  <a:pt x="199660" y="238662"/>
                </a:cubicBezTo>
                <a:cubicBezTo>
                  <a:pt x="159071" y="264169"/>
                  <a:pt x="131781" y="249967"/>
                  <a:pt x="86763" y="179565"/>
                </a:cubicBezTo>
                <a:cubicBezTo>
                  <a:pt x="69018" y="151788"/>
                  <a:pt x="66970" y="149851"/>
                  <a:pt x="57762" y="150817"/>
                </a:cubicBezTo>
                <a:cubicBezTo>
                  <a:pt x="41051" y="152748"/>
                  <a:pt x="32520" y="159852"/>
                  <a:pt x="32520" y="172449"/>
                </a:cubicBezTo>
                <a:cubicBezTo>
                  <a:pt x="32520" y="185046"/>
                  <a:pt x="32175" y="185046"/>
                  <a:pt x="15464" y="180525"/>
                </a:cubicBezTo>
                <a:cubicBezTo>
                  <a:pt x="7627" y="178587"/>
                  <a:pt x="2510" y="178587"/>
                  <a:pt x="462" y="180525"/>
                </a:cubicBezTo>
                <a:cubicBezTo>
                  <a:pt x="-4988" y="185691"/>
                  <a:pt x="38658" y="223814"/>
                  <a:pt x="85392" y="254814"/>
                </a:cubicBezTo>
                <a:cubicBezTo>
                  <a:pt x="138270" y="289695"/>
                  <a:pt x="171004" y="320694"/>
                  <a:pt x="186012" y="349431"/>
                </a:cubicBezTo>
                <a:cubicBezTo>
                  <a:pt x="196247" y="369132"/>
                  <a:pt x="197618" y="374956"/>
                  <a:pt x="199660" y="410465"/>
                </a:cubicBezTo>
                <a:cubicBezTo>
                  <a:pt x="201709" y="441151"/>
                  <a:pt x="203412" y="450525"/>
                  <a:pt x="207835" y="453422"/>
                </a:cubicBezTo>
                <a:cubicBezTo>
                  <a:pt x="211943" y="456331"/>
                  <a:pt x="213297" y="462476"/>
                  <a:pt x="213297" y="476678"/>
                </a:cubicBezTo>
                <a:cubicBezTo>
                  <a:pt x="213297" y="490892"/>
                  <a:pt x="215689" y="501225"/>
                  <a:pt x="222166" y="514782"/>
                </a:cubicBezTo>
                <a:cubicBezTo>
                  <a:pt x="230353" y="531253"/>
                  <a:pt x="231029" y="535786"/>
                  <a:pt x="228999" y="558064"/>
                </a:cubicBezTo>
                <a:cubicBezTo>
                  <a:pt x="222855" y="632673"/>
                  <a:pt x="222510" y="634279"/>
                  <a:pt x="228304" y="654305"/>
                </a:cubicBezTo>
                <a:cubicBezTo>
                  <a:pt x="239216" y="695638"/>
                  <a:pt x="257637" y="718894"/>
                  <a:pt x="291743" y="735366"/>
                </a:cubicBezTo>
                <a:cubicBezTo>
                  <a:pt x="302673" y="740213"/>
                  <a:pt x="312213" y="747631"/>
                  <a:pt x="314606" y="752484"/>
                </a:cubicBezTo>
                <a:cubicBezTo>
                  <a:pt x="319723" y="762811"/>
                  <a:pt x="328937" y="812220"/>
                  <a:pt x="330290" y="836122"/>
                </a:cubicBezTo>
                <a:lnTo>
                  <a:pt x="330985" y="853885"/>
                </a:lnTo>
                <a:lnTo>
                  <a:pt x="313240" y="853885"/>
                </a:lnTo>
                <a:cubicBezTo>
                  <a:pt x="297556" y="853885"/>
                  <a:pt x="294136" y="855177"/>
                  <a:pt x="283225" y="865190"/>
                </a:cubicBezTo>
                <a:cubicBezTo>
                  <a:pt x="276409" y="871335"/>
                  <a:pt x="256961" y="895883"/>
                  <a:pt x="239911" y="919766"/>
                </a:cubicBezTo>
                <a:cubicBezTo>
                  <a:pt x="202041" y="972736"/>
                  <a:pt x="188749" y="987271"/>
                  <a:pt x="169983" y="995014"/>
                </a:cubicBezTo>
                <a:cubicBezTo>
                  <a:pt x="162141" y="998243"/>
                  <a:pt x="151561" y="1005680"/>
                  <a:pt x="146444" y="1011486"/>
                </a:cubicBezTo>
                <a:cubicBezTo>
                  <a:pt x="133829" y="1025374"/>
                  <a:pt x="121201" y="1051860"/>
                  <a:pt x="121201" y="1064143"/>
                </a:cubicBezTo>
                <a:cubicBezTo>
                  <a:pt x="121201" y="1077053"/>
                  <a:pt x="116779" y="1080596"/>
                  <a:pt x="94261" y="1085117"/>
                </a:cubicBezTo>
                <a:cubicBezTo>
                  <a:pt x="75839" y="1088672"/>
                  <a:pt x="73115" y="1091587"/>
                  <a:pt x="68686" y="1111282"/>
                </a:cubicBezTo>
                <a:cubicBezTo>
                  <a:pt x="67647" y="1115803"/>
                  <a:pt x="60499" y="1127108"/>
                  <a:pt x="52989" y="1135830"/>
                </a:cubicBezTo>
                <a:cubicBezTo>
                  <a:pt x="45824" y="1144871"/>
                  <a:pt x="38658" y="1155531"/>
                  <a:pt x="37637" y="1159719"/>
                </a:cubicBezTo>
                <a:cubicBezTo>
                  <a:pt x="36616" y="1163926"/>
                  <a:pt x="38658" y="1180078"/>
                  <a:pt x="42754" y="1195572"/>
                </a:cubicBezTo>
                <a:cubicBezTo>
                  <a:pt x="46500" y="1211084"/>
                  <a:pt x="49570" y="1234008"/>
                  <a:pt x="49570" y="1246605"/>
                </a:cubicBezTo>
                <a:cubicBezTo>
                  <a:pt x="49570" y="1263390"/>
                  <a:pt x="51618" y="1274050"/>
                  <a:pt x="58107" y="1288270"/>
                </a:cubicBezTo>
                <a:cubicBezTo>
                  <a:pt x="67647" y="1310216"/>
                  <a:pt x="68686" y="1326374"/>
                  <a:pt x="61853" y="1352527"/>
                </a:cubicBezTo>
                <a:cubicBezTo>
                  <a:pt x="55038" y="1378366"/>
                  <a:pt x="48548" y="1437795"/>
                  <a:pt x="51286" y="1449746"/>
                </a:cubicBezTo>
                <a:cubicBezTo>
                  <a:pt x="54010" y="1461365"/>
                  <a:pt x="68686" y="1469127"/>
                  <a:pt x="87772" y="1469127"/>
                </a:cubicBezTo>
                <a:cubicBezTo>
                  <a:pt x="103819" y="1469127"/>
                  <a:pt x="108918" y="1473316"/>
                  <a:pt x="106193" y="1483329"/>
                </a:cubicBezTo>
                <a:cubicBezTo>
                  <a:pt x="104496" y="1490113"/>
                  <a:pt x="105517" y="1492371"/>
                  <a:pt x="112006" y="1495280"/>
                </a:cubicBezTo>
                <a:cubicBezTo>
                  <a:pt x="118144" y="1497863"/>
                  <a:pt x="124270" y="1497218"/>
                  <a:pt x="139967" y="1492051"/>
                </a:cubicBezTo>
                <a:cubicBezTo>
                  <a:pt x="151229" y="1488164"/>
                  <a:pt x="161114" y="1485267"/>
                  <a:pt x="162473" y="1485267"/>
                </a:cubicBezTo>
                <a:cubicBezTo>
                  <a:pt x="163838" y="1485267"/>
                  <a:pt x="164189" y="1494302"/>
                  <a:pt x="163162" y="1505281"/>
                </a:cubicBezTo>
                <a:cubicBezTo>
                  <a:pt x="162141" y="1520141"/>
                  <a:pt x="162817" y="1527246"/>
                  <a:pt x="166563" y="1532092"/>
                </a:cubicBezTo>
                <a:cubicBezTo>
                  <a:pt x="171681" y="1538237"/>
                  <a:pt x="172376" y="1538237"/>
                  <a:pt x="220462" y="1527578"/>
                </a:cubicBezTo>
                <a:cubicBezTo>
                  <a:pt x="252175" y="1520474"/>
                  <a:pt x="279479" y="1512066"/>
                  <a:pt x="297211" y="1503990"/>
                </a:cubicBezTo>
                <a:cubicBezTo>
                  <a:pt x="312213" y="1497218"/>
                  <a:pt x="333015" y="1490113"/>
                  <a:pt x="343250" y="1488828"/>
                </a:cubicBezTo>
                <a:cubicBezTo>
                  <a:pt x="353829" y="1487204"/>
                  <a:pt x="376003" y="1480746"/>
                  <a:pt x="393403" y="1474294"/>
                </a:cubicBezTo>
                <a:cubicBezTo>
                  <a:pt x="412833" y="1466857"/>
                  <a:pt x="434668" y="1461697"/>
                  <a:pt x="452069" y="1459759"/>
                </a:cubicBezTo>
                <a:cubicBezTo>
                  <a:pt x="473215" y="1457490"/>
                  <a:pt x="482761" y="1454907"/>
                  <a:pt x="492996" y="1448122"/>
                </a:cubicBezTo>
                <a:cubicBezTo>
                  <a:pt x="506645" y="1439087"/>
                  <a:pt x="623294" y="1320882"/>
                  <a:pt x="653303" y="1285041"/>
                </a:cubicBezTo>
                <a:cubicBezTo>
                  <a:pt x="682292" y="1251126"/>
                  <a:pt x="716398" y="1204294"/>
                  <a:pt x="730397" y="1180078"/>
                </a:cubicBezTo>
                <a:cubicBezTo>
                  <a:pt x="741308" y="1161657"/>
                  <a:pt x="743701" y="1154239"/>
                  <a:pt x="743701" y="1139705"/>
                </a:cubicBezTo>
                <a:cubicBezTo>
                  <a:pt x="743701" y="1115157"/>
                  <a:pt x="734143" y="1102247"/>
                  <a:pt x="699016" y="1078013"/>
                </a:cubicBezTo>
                <a:cubicBezTo>
                  <a:pt x="680588" y="1065434"/>
                  <a:pt x="663883" y="1050900"/>
                  <a:pt x="653303" y="1037325"/>
                </a:cubicBezTo>
                <a:cubicBezTo>
                  <a:pt x="643763" y="1025707"/>
                  <a:pt x="636247" y="1015047"/>
                  <a:pt x="636247" y="1014069"/>
                </a:cubicBezTo>
                <a:cubicBezTo>
                  <a:pt x="636598" y="1013110"/>
                  <a:pt x="644440" y="1006965"/>
                  <a:pt x="653980" y="1000827"/>
                </a:cubicBezTo>
                <a:cubicBezTo>
                  <a:pt x="686056" y="980486"/>
                  <a:pt x="687754" y="967256"/>
                  <a:pt x="661834" y="939467"/>
                </a:cubicBezTo>
                <a:cubicBezTo>
                  <a:pt x="647165" y="923641"/>
                  <a:pt x="646482" y="922349"/>
                  <a:pt x="646482" y="902335"/>
                </a:cubicBezTo>
                <a:cubicBezTo>
                  <a:pt x="646482" y="885537"/>
                  <a:pt x="645117" y="880370"/>
                  <a:pt x="638295" y="872627"/>
                </a:cubicBezTo>
                <a:cubicBezTo>
                  <a:pt x="626707" y="859384"/>
                  <a:pt x="622599" y="842266"/>
                  <a:pt x="622599" y="804808"/>
                </a:cubicBezTo>
                <a:cubicBezTo>
                  <a:pt x="622599" y="763789"/>
                  <a:pt x="627716" y="740533"/>
                  <a:pt x="638295" y="731159"/>
                </a:cubicBezTo>
                <a:cubicBezTo>
                  <a:pt x="642736" y="727290"/>
                  <a:pt x="646482" y="720518"/>
                  <a:pt x="646482" y="716311"/>
                </a:cubicBezTo>
                <a:cubicBezTo>
                  <a:pt x="646482" y="702097"/>
                  <a:pt x="632157" y="661077"/>
                  <a:pt x="606914" y="602959"/>
                </a:cubicBezTo>
                <a:cubicBezTo>
                  <a:pt x="592589" y="570335"/>
                  <a:pt x="580318" y="541267"/>
                  <a:pt x="579297" y="538038"/>
                </a:cubicBezTo>
                <a:cubicBezTo>
                  <a:pt x="578258" y="534808"/>
                  <a:pt x="582699" y="524149"/>
                  <a:pt x="590553" y="512198"/>
                </a:cubicBezTo>
                <a:cubicBezTo>
                  <a:pt x="598051" y="501225"/>
                  <a:pt x="612382" y="476364"/>
                  <a:pt x="622943" y="456977"/>
                </a:cubicBezTo>
                <a:lnTo>
                  <a:pt x="642392" y="421456"/>
                </a:lnTo>
                <a:lnTo>
                  <a:pt x="628756" y="400464"/>
                </a:lnTo>
                <a:cubicBezTo>
                  <a:pt x="611355" y="373333"/>
                  <a:pt x="594982" y="357181"/>
                  <a:pt x="572808" y="345230"/>
                </a:cubicBezTo>
                <a:cubicBezTo>
                  <a:pt x="554731" y="335542"/>
                  <a:pt x="550290" y="329404"/>
                  <a:pt x="544152" y="303251"/>
                </a:cubicBezTo>
                <a:cubicBezTo>
                  <a:pt x="539379" y="281932"/>
                  <a:pt x="540056" y="260940"/>
                  <a:pt x="546545" y="241891"/>
                </a:cubicBezTo>
                <a:cubicBezTo>
                  <a:pt x="550985" y="228648"/>
                  <a:pt x="551318" y="223814"/>
                  <a:pt x="548248" y="218961"/>
                </a:cubicBezTo>
                <a:cubicBezTo>
                  <a:pt x="542454" y="210239"/>
                  <a:pt x="543131" y="206696"/>
                  <a:pt x="553366" y="192808"/>
                </a:cubicBezTo>
                <a:cubicBezTo>
                  <a:pt x="559504" y="184400"/>
                  <a:pt x="562229" y="176656"/>
                  <a:pt x="561897" y="168574"/>
                </a:cubicBezTo>
                <a:cubicBezTo>
                  <a:pt x="561552" y="160184"/>
                  <a:pt x="565643" y="149525"/>
                  <a:pt x="575533" y="132740"/>
                </a:cubicBezTo>
                <a:cubicBezTo>
                  <a:pt x="600776" y="89450"/>
                  <a:pt x="593610" y="68796"/>
                  <a:pt x="538358" y="25507"/>
                </a:cubicBezTo>
                <a:cubicBezTo>
                  <a:pt x="520281" y="11305"/>
                  <a:pt x="503908" y="0"/>
                  <a:pt x="501859" y="0"/>
                </a:cubicBezTo>
                <a:cubicBezTo>
                  <a:pt x="499811" y="314"/>
                  <a:pt x="483450" y="8390"/>
                  <a:pt x="465705" y="17763"/>
                </a:cubicBezTo>
                <a:close/>
              </a:path>
            </a:pathLst>
          </a:custGeom>
          <a:solidFill>
            <a:schemeClr val="bg2">
              <a:lumMod val="90000"/>
            </a:schemeClr>
          </a:solidFill>
          <a:ln w="1571" cap="flat">
            <a:noFill/>
            <a:prstDash val="solid"/>
            <a:miter/>
          </a:ln>
        </p:spPr>
        <p:txBody>
          <a:bodyPr/>
          <a:lstStyle/>
          <a:p>
            <a:endParaRPr lang="ru-UA"/>
          </a:p>
        </p:txBody>
      </p:sp>
      <p:sp>
        <p:nvSpPr>
          <p:cNvPr id="15" name="Полилиния: фигура 3035">
            <a:extLst>
              <a:ext uri="{FF2B5EF4-FFF2-40B4-BE49-F238E27FC236}">
                <a16:creationId xmlns:a16="http://schemas.microsoft.com/office/drawing/2014/main" id="{8DB68422-0FEE-D62F-DD94-7D92D70DC610}"/>
              </a:ext>
            </a:extLst>
          </p:cNvPr>
          <p:cNvSpPr/>
          <p:nvPr/>
        </p:nvSpPr>
        <p:spPr>
          <a:xfrm>
            <a:off x="7329932" y="1241010"/>
            <a:ext cx="27327" cy="41978"/>
          </a:xfrm>
          <a:custGeom>
            <a:avLst/>
            <a:gdLst>
              <a:gd name="csX0" fmla="*/ 4810 w 27327"/>
              <a:gd name="csY0" fmla="*/ 11305 h 41978"/>
              <a:gd name="csX1" fmla="*/ 5161 w 27327"/>
              <a:gd name="csY1" fmla="*/ 41979 h 41978"/>
              <a:gd name="csX2" fmla="*/ 27328 w 27327"/>
              <a:gd name="csY2" fmla="*/ 19381 h 41978"/>
              <a:gd name="csX3" fmla="*/ 15045 w 27327"/>
              <a:gd name="csY3" fmla="*/ 0 h 41978"/>
              <a:gd name="csX4" fmla="*/ 4810 w 27327"/>
              <a:gd name="csY4" fmla="*/ 11305 h 41978"/>
            </a:gdLst>
            <a:ahLst/>
            <a:cxnLst>
              <a:cxn ang="0">
                <a:pos x="csX0" y="csY0"/>
              </a:cxn>
              <a:cxn ang="0">
                <a:pos x="csX1" y="csY1"/>
              </a:cxn>
              <a:cxn ang="0">
                <a:pos x="csX2" y="csY2"/>
              </a:cxn>
              <a:cxn ang="0">
                <a:pos x="csX3" y="csY3"/>
              </a:cxn>
              <a:cxn ang="0">
                <a:pos x="csX4" y="csY4"/>
              </a:cxn>
            </a:cxnLst>
            <a:rect l="l" t="t" r="r" b="b"/>
            <a:pathLst>
              <a:path w="27327" h="41978">
                <a:moveTo>
                  <a:pt x="4810" y="11305"/>
                </a:moveTo>
                <a:cubicBezTo>
                  <a:pt x="-1661" y="26485"/>
                  <a:pt x="-1661" y="41979"/>
                  <a:pt x="5161" y="41979"/>
                </a:cubicBezTo>
                <a:cubicBezTo>
                  <a:pt x="13003" y="41979"/>
                  <a:pt x="27328" y="27131"/>
                  <a:pt x="27328" y="19381"/>
                </a:cubicBezTo>
                <a:cubicBezTo>
                  <a:pt x="27328" y="9681"/>
                  <a:pt x="21189" y="0"/>
                  <a:pt x="15045" y="0"/>
                </a:cubicBezTo>
                <a:cubicBezTo>
                  <a:pt x="12320" y="0"/>
                  <a:pt x="7535" y="5167"/>
                  <a:pt x="4810" y="11305"/>
                </a:cubicBezTo>
                <a:close/>
              </a:path>
            </a:pathLst>
          </a:custGeom>
          <a:solidFill>
            <a:schemeClr val="bg2">
              <a:lumMod val="90000"/>
            </a:schemeClr>
          </a:solidFill>
          <a:ln w="1571" cap="flat">
            <a:noFill/>
            <a:prstDash val="solid"/>
            <a:miter/>
          </a:ln>
        </p:spPr>
        <p:txBody>
          <a:bodyPr/>
          <a:lstStyle/>
          <a:p>
            <a:endParaRPr lang="ru-UA"/>
          </a:p>
        </p:txBody>
      </p:sp>
      <p:sp>
        <p:nvSpPr>
          <p:cNvPr id="17" name="Полилиния: фигура 3036">
            <a:extLst>
              <a:ext uri="{FF2B5EF4-FFF2-40B4-BE49-F238E27FC236}">
                <a16:creationId xmlns:a16="http://schemas.microsoft.com/office/drawing/2014/main" id="{7D43AF1C-5E55-E028-9DA4-D13325EDD6D2}"/>
              </a:ext>
            </a:extLst>
          </p:cNvPr>
          <p:cNvSpPr/>
          <p:nvPr/>
        </p:nvSpPr>
        <p:spPr>
          <a:xfrm>
            <a:off x="7386885" y="1241538"/>
            <a:ext cx="31179" cy="65684"/>
          </a:xfrm>
          <a:custGeom>
            <a:avLst/>
            <a:gdLst>
              <a:gd name="csX0" fmla="*/ 5502 w 31179"/>
              <a:gd name="csY0" fmla="*/ 7868 h 65684"/>
              <a:gd name="csX1" fmla="*/ 14716 w 31179"/>
              <a:gd name="csY1" fmla="*/ 65685 h 65684"/>
              <a:gd name="csX2" fmla="*/ 31089 w 31179"/>
              <a:gd name="csY2" fmla="*/ 22082 h 65684"/>
              <a:gd name="csX3" fmla="*/ 20854 w 31179"/>
              <a:gd name="csY3" fmla="*/ 118 h 65684"/>
              <a:gd name="csX4" fmla="*/ 5502 w 31179"/>
              <a:gd name="csY4" fmla="*/ 7868 h 65684"/>
            </a:gdLst>
            <a:ahLst/>
            <a:cxnLst>
              <a:cxn ang="0">
                <a:pos x="csX0" y="csY0"/>
              </a:cxn>
              <a:cxn ang="0">
                <a:pos x="csX1" y="csY1"/>
              </a:cxn>
              <a:cxn ang="0">
                <a:pos x="csX2" y="csY2"/>
              </a:cxn>
              <a:cxn ang="0">
                <a:pos x="csX3" y="csY3"/>
              </a:cxn>
              <a:cxn ang="0">
                <a:pos x="csX4" y="csY4"/>
              </a:cxn>
            </a:cxnLst>
            <a:rect l="l" t="t" r="r" b="b"/>
            <a:pathLst>
              <a:path w="31179" h="65684">
                <a:moveTo>
                  <a:pt x="5502" y="7868"/>
                </a:moveTo>
                <a:cubicBezTo>
                  <a:pt x="-5409" y="24019"/>
                  <a:pt x="1080" y="65685"/>
                  <a:pt x="14716" y="65685"/>
                </a:cubicBezTo>
                <a:cubicBezTo>
                  <a:pt x="24274" y="65685"/>
                  <a:pt x="32116" y="44692"/>
                  <a:pt x="31089" y="22082"/>
                </a:cubicBezTo>
                <a:cubicBezTo>
                  <a:pt x="30068" y="2055"/>
                  <a:pt x="29724" y="1096"/>
                  <a:pt x="20854" y="118"/>
                </a:cubicBezTo>
                <a:cubicBezTo>
                  <a:pt x="14039" y="-528"/>
                  <a:pt x="10275" y="1409"/>
                  <a:pt x="5502" y="7868"/>
                </a:cubicBezTo>
                <a:close/>
              </a:path>
            </a:pathLst>
          </a:custGeom>
          <a:solidFill>
            <a:schemeClr val="bg2">
              <a:lumMod val="90000"/>
            </a:schemeClr>
          </a:solidFill>
          <a:ln w="1571" cap="flat">
            <a:noFill/>
            <a:prstDash val="solid"/>
            <a:miter/>
          </a:ln>
        </p:spPr>
        <p:txBody>
          <a:bodyPr/>
          <a:lstStyle/>
          <a:p>
            <a:endParaRPr lang="ru-UA"/>
          </a:p>
        </p:txBody>
      </p:sp>
      <p:sp>
        <p:nvSpPr>
          <p:cNvPr id="18" name="Полилиния: фигура 3037">
            <a:extLst>
              <a:ext uri="{FF2B5EF4-FFF2-40B4-BE49-F238E27FC236}">
                <a16:creationId xmlns:a16="http://schemas.microsoft.com/office/drawing/2014/main" id="{043789C5-5265-0EA2-082E-816DCEB1FDB2}"/>
              </a:ext>
            </a:extLst>
          </p:cNvPr>
          <p:cNvSpPr/>
          <p:nvPr/>
        </p:nvSpPr>
        <p:spPr>
          <a:xfrm>
            <a:off x="7265594" y="1289459"/>
            <a:ext cx="43638" cy="57594"/>
          </a:xfrm>
          <a:custGeom>
            <a:avLst/>
            <a:gdLst>
              <a:gd name="csX0" fmla="*/ 19013 w 43638"/>
              <a:gd name="csY0" fmla="*/ 6458 h 57594"/>
              <a:gd name="csX1" fmla="*/ 592 w 43638"/>
              <a:gd name="csY1" fmla="*/ 52952 h 57594"/>
              <a:gd name="csX2" fmla="*/ 33677 w 43638"/>
              <a:gd name="csY2" fmla="*/ 37132 h 57594"/>
              <a:gd name="csX3" fmla="*/ 38794 w 43638"/>
              <a:gd name="csY3" fmla="*/ 25839 h 57594"/>
              <a:gd name="csX4" fmla="*/ 31629 w 43638"/>
              <a:gd name="csY4" fmla="*/ 0 h 57594"/>
              <a:gd name="csX5" fmla="*/ 19013 w 43638"/>
              <a:gd name="csY5" fmla="*/ 6458 h 57594"/>
            </a:gdLst>
            <a:ahLst/>
            <a:cxnLst>
              <a:cxn ang="0">
                <a:pos x="csX0" y="csY0"/>
              </a:cxn>
              <a:cxn ang="0">
                <a:pos x="csX1" y="csY1"/>
              </a:cxn>
              <a:cxn ang="0">
                <a:pos x="csX2" y="csY2"/>
              </a:cxn>
              <a:cxn ang="0">
                <a:pos x="csX3" y="csY3"/>
              </a:cxn>
              <a:cxn ang="0">
                <a:pos x="csX4" y="csY4"/>
              </a:cxn>
              <a:cxn ang="0">
                <a:pos x="csX5" y="csY5"/>
              </a:cxn>
            </a:cxnLst>
            <a:rect l="l" t="t" r="r" b="b"/>
            <a:pathLst>
              <a:path w="43638" h="57594">
                <a:moveTo>
                  <a:pt x="19013" y="6458"/>
                </a:moveTo>
                <a:cubicBezTo>
                  <a:pt x="9129" y="13888"/>
                  <a:pt x="-2809" y="44249"/>
                  <a:pt x="592" y="52952"/>
                </a:cubicBezTo>
                <a:cubicBezTo>
                  <a:pt x="5365" y="64903"/>
                  <a:pt x="33677" y="51666"/>
                  <a:pt x="33677" y="37132"/>
                </a:cubicBezTo>
                <a:cubicBezTo>
                  <a:pt x="33677" y="33257"/>
                  <a:pt x="36069" y="28091"/>
                  <a:pt x="38794" y="25839"/>
                </a:cubicBezTo>
                <a:cubicBezTo>
                  <a:pt x="48002" y="18409"/>
                  <a:pt x="43235" y="0"/>
                  <a:pt x="31629" y="0"/>
                </a:cubicBezTo>
                <a:cubicBezTo>
                  <a:pt x="29580" y="0"/>
                  <a:pt x="23786" y="2897"/>
                  <a:pt x="19013" y="6458"/>
                </a:cubicBezTo>
                <a:close/>
              </a:path>
            </a:pathLst>
          </a:custGeom>
          <a:solidFill>
            <a:schemeClr val="bg2">
              <a:lumMod val="90000"/>
            </a:schemeClr>
          </a:solidFill>
          <a:ln w="1571" cap="flat">
            <a:noFill/>
            <a:prstDash val="solid"/>
            <a:miter/>
          </a:ln>
        </p:spPr>
        <p:txBody>
          <a:bodyPr/>
          <a:lstStyle/>
          <a:p>
            <a:endParaRPr lang="ru-UA"/>
          </a:p>
        </p:txBody>
      </p:sp>
      <p:sp>
        <p:nvSpPr>
          <p:cNvPr id="19" name="Полилиния: фигура 3038">
            <a:extLst>
              <a:ext uri="{FF2B5EF4-FFF2-40B4-BE49-F238E27FC236}">
                <a16:creationId xmlns:a16="http://schemas.microsoft.com/office/drawing/2014/main" id="{F26E6710-30CD-9AE3-4B33-019E8A41AFC5}"/>
              </a:ext>
            </a:extLst>
          </p:cNvPr>
          <p:cNvSpPr/>
          <p:nvPr/>
        </p:nvSpPr>
        <p:spPr>
          <a:xfrm>
            <a:off x="6841193" y="1373938"/>
            <a:ext cx="876829" cy="1893564"/>
          </a:xfrm>
          <a:custGeom>
            <a:avLst/>
            <a:gdLst>
              <a:gd name="csX0" fmla="*/ 626572 w 876829"/>
              <a:gd name="csY0" fmla="*/ 3041 h 1893564"/>
              <a:gd name="csX1" fmla="*/ 630336 w 876829"/>
              <a:gd name="csY1" fmla="*/ 25319 h 1893564"/>
              <a:gd name="csX2" fmla="*/ 636462 w 876829"/>
              <a:gd name="csY2" fmla="*/ 44374 h 1893564"/>
              <a:gd name="csX3" fmla="*/ 625563 w 876829"/>
              <a:gd name="csY3" fmla="*/ 65360 h 1893564"/>
              <a:gd name="csX4" fmla="*/ 619080 w 876829"/>
              <a:gd name="csY4" fmla="*/ 92823 h 1893564"/>
              <a:gd name="csX5" fmla="*/ 606120 w 876829"/>
              <a:gd name="csY5" fmla="*/ 121246 h 1893564"/>
              <a:gd name="csX6" fmla="*/ 575065 w 876829"/>
              <a:gd name="csY6" fmla="*/ 115747 h 1893564"/>
              <a:gd name="csX7" fmla="*/ 529703 w 876829"/>
              <a:gd name="csY7" fmla="*/ 101213 h 1893564"/>
              <a:gd name="csX8" fmla="*/ 502763 w 876829"/>
              <a:gd name="csY8" fmla="*/ 89908 h 1893564"/>
              <a:gd name="csX9" fmla="*/ 493549 w 876829"/>
              <a:gd name="csY9" fmla="*/ 83456 h 1893564"/>
              <a:gd name="csX10" fmla="*/ 481961 w 876829"/>
              <a:gd name="csY10" fmla="*/ 120600 h 1893564"/>
              <a:gd name="csX11" fmla="*/ 456374 w 876829"/>
              <a:gd name="csY11" fmla="*/ 183565 h 1893564"/>
              <a:gd name="csX12" fmla="*/ 434551 w 876829"/>
              <a:gd name="csY12" fmla="*/ 174856 h 1893564"/>
              <a:gd name="csX13" fmla="*/ 417827 w 876829"/>
              <a:gd name="csY13" fmla="*/ 165802 h 1893564"/>
              <a:gd name="csX14" fmla="*/ 410336 w 876829"/>
              <a:gd name="csY14" fmla="*/ 172260 h 1893564"/>
              <a:gd name="csX15" fmla="*/ 377927 w 876829"/>
              <a:gd name="csY15" fmla="*/ 225876 h 1893564"/>
              <a:gd name="csX16" fmla="*/ 348594 w 876829"/>
              <a:gd name="csY16" fmla="*/ 261083 h 1893564"/>
              <a:gd name="csX17" fmla="*/ 350642 w 876829"/>
              <a:gd name="csY17" fmla="*/ 288860 h 1893564"/>
              <a:gd name="csX18" fmla="*/ 361209 w 876829"/>
              <a:gd name="csY18" fmla="*/ 317264 h 1893564"/>
              <a:gd name="csX19" fmla="*/ 338359 w 876829"/>
              <a:gd name="csY19" fmla="*/ 355055 h 1893564"/>
              <a:gd name="csX20" fmla="*/ 294695 w 876829"/>
              <a:gd name="csY20" fmla="*/ 439671 h 1893564"/>
              <a:gd name="csX21" fmla="*/ 267755 w 876829"/>
              <a:gd name="csY21" fmla="*/ 469699 h 1893564"/>
              <a:gd name="csX22" fmla="*/ 234325 w 876829"/>
              <a:gd name="csY22" fmla="*/ 537849 h 1893564"/>
              <a:gd name="csX23" fmla="*/ 202268 w 876829"/>
              <a:gd name="csY23" fmla="*/ 664444 h 1893564"/>
              <a:gd name="csX24" fmla="*/ 187936 w 876829"/>
              <a:gd name="csY24" fmla="*/ 720311 h 1893564"/>
              <a:gd name="csX25" fmla="*/ 200219 w 876829"/>
              <a:gd name="csY25" fmla="*/ 784587 h 1893564"/>
              <a:gd name="csX26" fmla="*/ 193404 w 876829"/>
              <a:gd name="csY26" fmla="*/ 795566 h 1893564"/>
              <a:gd name="csX27" fmla="*/ 160996 w 876829"/>
              <a:gd name="csY27" fmla="*/ 794600 h 1893564"/>
              <a:gd name="csX28" fmla="*/ 116987 w 876829"/>
              <a:gd name="csY28" fmla="*/ 801058 h 1893564"/>
              <a:gd name="csX29" fmla="*/ 67191 w 876829"/>
              <a:gd name="csY29" fmla="*/ 927007 h 1893564"/>
              <a:gd name="csX30" fmla="*/ 76060 w 876829"/>
              <a:gd name="csY30" fmla="*/ 1110767 h 1893564"/>
              <a:gd name="csX31" fmla="*/ 97889 w 876829"/>
              <a:gd name="csY31" fmla="*/ 1143705 h 1893564"/>
              <a:gd name="csX32" fmla="*/ 113586 w 876829"/>
              <a:gd name="csY32" fmla="*/ 1177294 h 1893564"/>
              <a:gd name="csX33" fmla="*/ 91413 w 876829"/>
              <a:gd name="csY33" fmla="*/ 1213793 h 1893564"/>
              <a:gd name="csX34" fmla="*/ 88343 w 876829"/>
              <a:gd name="csY34" fmla="*/ 1245125 h 1893564"/>
              <a:gd name="csX35" fmla="*/ 85951 w 876829"/>
              <a:gd name="csY35" fmla="*/ 1324562 h 1893564"/>
              <a:gd name="csX36" fmla="*/ 68556 w 876829"/>
              <a:gd name="csY36" fmla="*/ 1349755 h 1893564"/>
              <a:gd name="csX37" fmla="*/ 55597 w 876829"/>
              <a:gd name="csY37" fmla="*/ 1372365 h 1893564"/>
              <a:gd name="csX38" fmla="*/ 50141 w 876829"/>
              <a:gd name="csY38" fmla="*/ 1386254 h 1893564"/>
              <a:gd name="csX39" fmla="*/ 42293 w 876829"/>
              <a:gd name="csY39" fmla="*/ 1425656 h 1893564"/>
              <a:gd name="csX40" fmla="*/ 8525 w 876829"/>
              <a:gd name="csY40" fmla="*/ 1474419 h 1893564"/>
              <a:gd name="csX41" fmla="*/ 0 w 876829"/>
              <a:gd name="csY41" fmla="*/ 1467315 h 1893564"/>
              <a:gd name="csX42" fmla="*/ 2386 w 876829"/>
              <a:gd name="csY42" fmla="*/ 1493154 h 1893564"/>
              <a:gd name="csX43" fmla="*/ 71626 w 876829"/>
              <a:gd name="csY43" fmla="*/ 1680137 h 1893564"/>
              <a:gd name="csX44" fmla="*/ 103351 w 876829"/>
              <a:gd name="csY44" fmla="*/ 1735359 h 1893564"/>
              <a:gd name="csX45" fmla="*/ 114939 w 876829"/>
              <a:gd name="csY45" fmla="*/ 1764427 h 1893564"/>
              <a:gd name="csX46" fmla="*/ 106420 w 876829"/>
              <a:gd name="csY46" fmla="*/ 1808356 h 1893564"/>
              <a:gd name="csX47" fmla="*/ 116655 w 876829"/>
              <a:gd name="csY47" fmla="*/ 1838070 h 1893564"/>
              <a:gd name="csX48" fmla="*/ 128938 w 876829"/>
              <a:gd name="csY48" fmla="*/ 1872299 h 1893564"/>
              <a:gd name="csX49" fmla="*/ 136086 w 876829"/>
              <a:gd name="csY49" fmla="*/ 1893292 h 1893564"/>
              <a:gd name="csX50" fmla="*/ 201591 w 876829"/>
              <a:gd name="csY50" fmla="*/ 1878425 h 1893564"/>
              <a:gd name="csX51" fmla="*/ 205669 w 876829"/>
              <a:gd name="csY51" fmla="*/ 1861326 h 1893564"/>
              <a:gd name="csX52" fmla="*/ 231933 w 876829"/>
              <a:gd name="csY52" fmla="*/ 1820940 h 1893564"/>
              <a:gd name="csX53" fmla="*/ 242168 w 876829"/>
              <a:gd name="csY53" fmla="*/ 1810939 h 1893564"/>
              <a:gd name="csX54" fmla="*/ 246264 w 876829"/>
              <a:gd name="csY54" fmla="*/ 1800926 h 1893564"/>
              <a:gd name="csX55" fmla="*/ 282412 w 876829"/>
              <a:gd name="csY55" fmla="*/ 1803177 h 1893564"/>
              <a:gd name="csX56" fmla="*/ 340752 w 876829"/>
              <a:gd name="csY56" fmla="*/ 1774440 h 1893564"/>
              <a:gd name="csX57" fmla="*/ 383045 w 876829"/>
              <a:gd name="csY57" fmla="*/ 1566139 h 1893564"/>
              <a:gd name="csX58" fmla="*/ 390542 w 876829"/>
              <a:gd name="csY58" fmla="*/ 1528994 h 1893564"/>
              <a:gd name="csX59" fmla="*/ 419199 w 876829"/>
              <a:gd name="csY59" fmla="*/ 1497675 h 1893564"/>
              <a:gd name="csX60" fmla="*/ 444441 w 876829"/>
              <a:gd name="csY60" fmla="*/ 1466023 h 1893564"/>
              <a:gd name="csX61" fmla="*/ 452628 w 876829"/>
              <a:gd name="csY61" fmla="*/ 1464085 h 1893564"/>
              <a:gd name="csX62" fmla="*/ 464561 w 876829"/>
              <a:gd name="csY62" fmla="*/ 1464085 h 1893564"/>
              <a:gd name="csX63" fmla="*/ 485362 w 876829"/>
              <a:gd name="csY63" fmla="*/ 1437287 h 1893564"/>
              <a:gd name="csX64" fmla="*/ 491851 w 876829"/>
              <a:gd name="csY64" fmla="*/ 1433399 h 1893564"/>
              <a:gd name="csX65" fmla="*/ 505832 w 876829"/>
              <a:gd name="csY65" fmla="*/ 1417260 h 1893564"/>
              <a:gd name="csX66" fmla="*/ 495597 w 876829"/>
              <a:gd name="csY66" fmla="*/ 1405309 h 1893564"/>
              <a:gd name="csX67" fmla="*/ 506859 w 876829"/>
              <a:gd name="csY67" fmla="*/ 1397233 h 1893564"/>
              <a:gd name="csX68" fmla="*/ 539938 w 876829"/>
              <a:gd name="csY68" fmla="*/ 1367851 h 1893564"/>
              <a:gd name="csX69" fmla="*/ 445462 w 876829"/>
              <a:gd name="csY69" fmla="*/ 1265139 h 1893564"/>
              <a:gd name="csX70" fmla="*/ 412384 w 876829"/>
              <a:gd name="csY70" fmla="*/ 1184724 h 1893564"/>
              <a:gd name="csX71" fmla="*/ 424993 w 876829"/>
              <a:gd name="csY71" fmla="*/ 1099788 h 1893564"/>
              <a:gd name="csX72" fmla="*/ 434207 w 876829"/>
              <a:gd name="csY72" fmla="*/ 1037783 h 1893564"/>
              <a:gd name="csX73" fmla="*/ 449903 w 876829"/>
              <a:gd name="csY73" fmla="*/ 1010006 h 1893564"/>
              <a:gd name="csX74" fmla="*/ 474795 w 876829"/>
              <a:gd name="csY74" fmla="*/ 983521 h 1893564"/>
              <a:gd name="csX75" fmla="*/ 606452 w 876829"/>
              <a:gd name="csY75" fmla="*/ 855320 h 1893564"/>
              <a:gd name="csX76" fmla="*/ 667167 w 876829"/>
              <a:gd name="csY76" fmla="*/ 792337 h 1893564"/>
              <a:gd name="csX77" fmla="*/ 696500 w 876829"/>
              <a:gd name="csY77" fmla="*/ 749066 h 1893564"/>
              <a:gd name="csX78" fmla="*/ 714244 w 876829"/>
              <a:gd name="csY78" fmla="*/ 728719 h 1893564"/>
              <a:gd name="csX79" fmla="*/ 699919 w 876829"/>
              <a:gd name="csY79" fmla="*/ 714185 h 1893564"/>
              <a:gd name="csX80" fmla="*/ 687292 w 876829"/>
              <a:gd name="csY80" fmla="*/ 684477 h 1893564"/>
              <a:gd name="csX81" fmla="*/ 698203 w 876829"/>
              <a:gd name="csY81" fmla="*/ 655722 h 1893564"/>
              <a:gd name="csX82" fmla="*/ 710154 w 876829"/>
              <a:gd name="csY82" fmla="*/ 627632 h 1893564"/>
              <a:gd name="csX83" fmla="*/ 726183 w 876829"/>
              <a:gd name="csY83" fmla="*/ 598563 h 1893564"/>
              <a:gd name="csX84" fmla="*/ 749027 w 876829"/>
              <a:gd name="csY84" fmla="*/ 573370 h 1893564"/>
              <a:gd name="csX85" fmla="*/ 762682 w 876829"/>
              <a:gd name="csY85" fmla="*/ 540432 h 1893564"/>
              <a:gd name="csX86" fmla="*/ 773593 w 876829"/>
              <a:gd name="csY86" fmla="*/ 517822 h 1893564"/>
              <a:gd name="csX87" fmla="*/ 781435 w 876829"/>
              <a:gd name="csY87" fmla="*/ 512010 h 1893564"/>
              <a:gd name="csX88" fmla="*/ 803258 w 876829"/>
              <a:gd name="csY88" fmla="*/ 514593 h 1893564"/>
              <a:gd name="csX89" fmla="*/ 876588 w 876829"/>
              <a:gd name="csY89" fmla="*/ 517508 h 1893564"/>
              <a:gd name="csX90" fmla="*/ 871138 w 876829"/>
              <a:gd name="csY90" fmla="*/ 482627 h 1893564"/>
              <a:gd name="csX91" fmla="*/ 867392 w 876829"/>
              <a:gd name="csY91" fmla="*/ 401554 h 1893564"/>
              <a:gd name="csX92" fmla="*/ 862619 w 876829"/>
              <a:gd name="csY92" fmla="*/ 328902 h 1893564"/>
              <a:gd name="csX93" fmla="*/ 853737 w 876829"/>
              <a:gd name="csY93" fmla="*/ 296918 h 1893564"/>
              <a:gd name="csX94" fmla="*/ 848620 w 876829"/>
              <a:gd name="csY94" fmla="*/ 279173 h 1893564"/>
              <a:gd name="csX95" fmla="*/ 840433 w 876829"/>
              <a:gd name="csY95" fmla="*/ 230077 h 1893564"/>
              <a:gd name="csX96" fmla="*/ 826453 w 876829"/>
              <a:gd name="csY96" fmla="*/ 164830 h 1893564"/>
              <a:gd name="csX97" fmla="*/ 794395 w 876829"/>
              <a:gd name="csY97" fmla="*/ 125434 h 1893564"/>
              <a:gd name="csX98" fmla="*/ 700245 w 876829"/>
              <a:gd name="csY98" fmla="*/ 54387 h 1893564"/>
              <a:gd name="csX99" fmla="*/ 655228 w 876829"/>
              <a:gd name="csY99" fmla="*/ 18214 h 1893564"/>
              <a:gd name="csX100" fmla="*/ 626572 w 876829"/>
              <a:gd name="csY100" fmla="*/ 3041 h 18935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Lst>
            <a:rect l="l" t="t" r="r" b="b"/>
            <a:pathLst>
              <a:path w="876829" h="1893564">
                <a:moveTo>
                  <a:pt x="626572" y="3041"/>
                </a:moveTo>
                <a:cubicBezTo>
                  <a:pt x="625563" y="4978"/>
                  <a:pt x="626922" y="14991"/>
                  <a:pt x="630336" y="25319"/>
                </a:cubicBezTo>
                <a:lnTo>
                  <a:pt x="636462" y="44374"/>
                </a:lnTo>
                <a:lnTo>
                  <a:pt x="625563" y="65360"/>
                </a:lnTo>
                <a:cubicBezTo>
                  <a:pt x="616687" y="83136"/>
                  <a:pt x="615660" y="87656"/>
                  <a:pt x="619080" y="92823"/>
                </a:cubicBezTo>
                <a:cubicBezTo>
                  <a:pt x="623847" y="100567"/>
                  <a:pt x="617708" y="113810"/>
                  <a:pt x="606120" y="121246"/>
                </a:cubicBezTo>
                <a:cubicBezTo>
                  <a:pt x="599299" y="125434"/>
                  <a:pt x="596230" y="124789"/>
                  <a:pt x="575065" y="115747"/>
                </a:cubicBezTo>
                <a:cubicBezTo>
                  <a:pt x="562456" y="110254"/>
                  <a:pt x="541986" y="103482"/>
                  <a:pt x="529703" y="101213"/>
                </a:cubicBezTo>
                <a:cubicBezTo>
                  <a:pt x="514695" y="97984"/>
                  <a:pt x="506177" y="94428"/>
                  <a:pt x="502763" y="89908"/>
                </a:cubicBezTo>
                <a:cubicBezTo>
                  <a:pt x="500383" y="86365"/>
                  <a:pt x="496274" y="83456"/>
                  <a:pt x="493549" y="83456"/>
                </a:cubicBezTo>
                <a:cubicBezTo>
                  <a:pt x="488087" y="83456"/>
                  <a:pt x="481961" y="102837"/>
                  <a:pt x="481961" y="120600"/>
                </a:cubicBezTo>
                <a:cubicBezTo>
                  <a:pt x="481961" y="147712"/>
                  <a:pt x="467285" y="183565"/>
                  <a:pt x="456374" y="183565"/>
                </a:cubicBezTo>
                <a:cubicBezTo>
                  <a:pt x="453649" y="183565"/>
                  <a:pt x="443746" y="179690"/>
                  <a:pt x="434551" y="174856"/>
                </a:cubicBezTo>
                <a:lnTo>
                  <a:pt x="417827" y="165802"/>
                </a:lnTo>
                <a:lnTo>
                  <a:pt x="410336" y="172260"/>
                </a:lnTo>
                <a:cubicBezTo>
                  <a:pt x="400445" y="180982"/>
                  <a:pt x="388162" y="201015"/>
                  <a:pt x="377927" y="225876"/>
                </a:cubicBezTo>
                <a:cubicBezTo>
                  <a:pt x="368719" y="248154"/>
                  <a:pt x="357808" y="261083"/>
                  <a:pt x="348594" y="261083"/>
                </a:cubicBezTo>
                <a:cubicBezTo>
                  <a:pt x="337683" y="261083"/>
                  <a:pt x="338015" y="267542"/>
                  <a:pt x="350642" y="288860"/>
                </a:cubicBezTo>
                <a:cubicBezTo>
                  <a:pt x="359173" y="303394"/>
                  <a:pt x="362575" y="312430"/>
                  <a:pt x="361209" y="317264"/>
                </a:cubicBezTo>
                <a:cubicBezTo>
                  <a:pt x="360182" y="321471"/>
                  <a:pt x="349615" y="338583"/>
                  <a:pt x="338359" y="355055"/>
                </a:cubicBezTo>
                <a:cubicBezTo>
                  <a:pt x="313117" y="391221"/>
                  <a:pt x="298792" y="418684"/>
                  <a:pt x="294695" y="439671"/>
                </a:cubicBezTo>
                <a:cubicBezTo>
                  <a:pt x="290949" y="458726"/>
                  <a:pt x="287203" y="462933"/>
                  <a:pt x="267755" y="469699"/>
                </a:cubicBezTo>
                <a:cubicBezTo>
                  <a:pt x="239787" y="479398"/>
                  <a:pt x="239111" y="480358"/>
                  <a:pt x="234325" y="537849"/>
                </a:cubicBezTo>
                <a:cubicBezTo>
                  <a:pt x="229208" y="597271"/>
                  <a:pt x="225112" y="614075"/>
                  <a:pt x="202268" y="664444"/>
                </a:cubicBezTo>
                <a:cubicBezTo>
                  <a:pt x="180771" y="713213"/>
                  <a:pt x="179405" y="718374"/>
                  <a:pt x="187936" y="720311"/>
                </a:cubicBezTo>
                <a:cubicBezTo>
                  <a:pt x="205337" y="724832"/>
                  <a:pt x="212835" y="763914"/>
                  <a:pt x="200219" y="784587"/>
                </a:cubicBezTo>
                <a:lnTo>
                  <a:pt x="193404" y="795566"/>
                </a:lnTo>
                <a:lnTo>
                  <a:pt x="160996" y="794600"/>
                </a:lnTo>
                <a:cubicBezTo>
                  <a:pt x="132008" y="793628"/>
                  <a:pt x="127899" y="794274"/>
                  <a:pt x="116987" y="801058"/>
                </a:cubicBezTo>
                <a:cubicBezTo>
                  <a:pt x="83564" y="822365"/>
                  <a:pt x="70605" y="855320"/>
                  <a:pt x="67191" y="927007"/>
                </a:cubicBezTo>
                <a:cubicBezTo>
                  <a:pt x="64804" y="979332"/>
                  <a:pt x="70260" y="1091067"/>
                  <a:pt x="76060" y="1110767"/>
                </a:cubicBezTo>
                <a:cubicBezTo>
                  <a:pt x="78108" y="1117238"/>
                  <a:pt x="87661" y="1132086"/>
                  <a:pt x="97889" y="1143705"/>
                </a:cubicBezTo>
                <a:cubicBezTo>
                  <a:pt x="114939" y="1163406"/>
                  <a:pt x="115966" y="1165669"/>
                  <a:pt x="113586" y="1177294"/>
                </a:cubicBezTo>
                <a:cubicBezTo>
                  <a:pt x="110166" y="1195070"/>
                  <a:pt x="100959" y="1210250"/>
                  <a:pt x="91413" y="1213793"/>
                </a:cubicBezTo>
                <a:cubicBezTo>
                  <a:pt x="81178" y="1217348"/>
                  <a:pt x="81516" y="1217022"/>
                  <a:pt x="88343" y="1245125"/>
                </a:cubicBezTo>
                <a:cubicBezTo>
                  <a:pt x="94137" y="1269014"/>
                  <a:pt x="93116" y="1302929"/>
                  <a:pt x="85951" y="1324562"/>
                </a:cubicBezTo>
                <a:cubicBezTo>
                  <a:pt x="83564" y="1331352"/>
                  <a:pt x="75722" y="1342657"/>
                  <a:pt x="68556" y="1349755"/>
                </a:cubicBezTo>
                <a:cubicBezTo>
                  <a:pt x="59004" y="1358797"/>
                  <a:pt x="55597" y="1365267"/>
                  <a:pt x="55597" y="1372365"/>
                </a:cubicBezTo>
                <a:cubicBezTo>
                  <a:pt x="55597" y="1378178"/>
                  <a:pt x="53210" y="1384322"/>
                  <a:pt x="50141" y="1386254"/>
                </a:cubicBezTo>
                <a:cubicBezTo>
                  <a:pt x="46389" y="1389151"/>
                  <a:pt x="44341" y="1399496"/>
                  <a:pt x="42293" y="1425656"/>
                </a:cubicBezTo>
                <a:cubicBezTo>
                  <a:pt x="38202" y="1477316"/>
                  <a:pt x="28306" y="1491850"/>
                  <a:pt x="8525" y="1474419"/>
                </a:cubicBezTo>
                <a:lnTo>
                  <a:pt x="0" y="1467315"/>
                </a:lnTo>
                <a:lnTo>
                  <a:pt x="2386" y="1493154"/>
                </a:lnTo>
                <a:cubicBezTo>
                  <a:pt x="6477" y="1541591"/>
                  <a:pt x="25237" y="1592292"/>
                  <a:pt x="71626" y="1680137"/>
                </a:cubicBezTo>
                <a:cubicBezTo>
                  <a:pt x="83909" y="1703393"/>
                  <a:pt x="98234" y="1728261"/>
                  <a:pt x="103351" y="1735359"/>
                </a:cubicBezTo>
                <a:cubicBezTo>
                  <a:pt x="109145" y="1743434"/>
                  <a:pt x="113586" y="1754414"/>
                  <a:pt x="114939" y="1764427"/>
                </a:cubicBezTo>
                <a:cubicBezTo>
                  <a:pt x="116987" y="1782516"/>
                  <a:pt x="112891" y="1804468"/>
                  <a:pt x="106420" y="1808356"/>
                </a:cubicBezTo>
                <a:cubicBezTo>
                  <a:pt x="103351" y="1809961"/>
                  <a:pt x="106076" y="1817711"/>
                  <a:pt x="116655" y="1838070"/>
                </a:cubicBezTo>
                <a:cubicBezTo>
                  <a:pt x="126546" y="1856793"/>
                  <a:pt x="130636" y="1867784"/>
                  <a:pt x="128938" y="1872299"/>
                </a:cubicBezTo>
                <a:cubicBezTo>
                  <a:pt x="126201" y="1881027"/>
                  <a:pt x="129615" y="1891022"/>
                  <a:pt x="136086" y="1893292"/>
                </a:cubicBezTo>
                <a:cubicBezTo>
                  <a:pt x="141898" y="1895543"/>
                  <a:pt x="194758" y="1883278"/>
                  <a:pt x="201591" y="1878425"/>
                </a:cubicBezTo>
                <a:cubicBezTo>
                  <a:pt x="203621" y="1876488"/>
                  <a:pt x="205669" y="1869076"/>
                  <a:pt x="205669" y="1861326"/>
                </a:cubicBezTo>
                <a:cubicBezTo>
                  <a:pt x="205669" y="1835800"/>
                  <a:pt x="215227" y="1820940"/>
                  <a:pt x="231933" y="1820940"/>
                </a:cubicBezTo>
                <a:cubicBezTo>
                  <a:pt x="236029" y="1820940"/>
                  <a:pt x="239787" y="1817065"/>
                  <a:pt x="242168" y="1810939"/>
                </a:cubicBezTo>
                <a:lnTo>
                  <a:pt x="246264" y="1800926"/>
                </a:lnTo>
                <a:lnTo>
                  <a:pt x="282412" y="1803177"/>
                </a:lnTo>
                <a:cubicBezTo>
                  <a:pt x="325055" y="1805772"/>
                  <a:pt x="324723" y="1806092"/>
                  <a:pt x="340752" y="1774440"/>
                </a:cubicBezTo>
                <a:cubicBezTo>
                  <a:pt x="357113" y="1741817"/>
                  <a:pt x="367692" y="1689824"/>
                  <a:pt x="383045" y="1566139"/>
                </a:cubicBezTo>
                <a:cubicBezTo>
                  <a:pt x="385093" y="1549335"/>
                  <a:pt x="388494" y="1532882"/>
                  <a:pt x="390542" y="1528994"/>
                </a:cubicBezTo>
                <a:cubicBezTo>
                  <a:pt x="392591" y="1525119"/>
                  <a:pt x="405544" y="1511231"/>
                  <a:pt x="419199" y="1497675"/>
                </a:cubicBezTo>
                <a:cubicBezTo>
                  <a:pt x="434551" y="1482808"/>
                  <a:pt x="444441" y="1470212"/>
                  <a:pt x="444441" y="1466023"/>
                </a:cubicBezTo>
                <a:cubicBezTo>
                  <a:pt x="444441" y="1458279"/>
                  <a:pt x="449559" y="1456988"/>
                  <a:pt x="452628" y="1464085"/>
                </a:cubicBezTo>
                <a:cubicBezTo>
                  <a:pt x="454326" y="1468606"/>
                  <a:pt x="455697" y="1468606"/>
                  <a:pt x="464561" y="1464085"/>
                </a:cubicBezTo>
                <a:cubicBezTo>
                  <a:pt x="477176" y="1458279"/>
                  <a:pt x="485362" y="1447288"/>
                  <a:pt x="485362" y="1437287"/>
                </a:cubicBezTo>
                <a:cubicBezTo>
                  <a:pt x="485362" y="1431148"/>
                  <a:pt x="486390" y="1430502"/>
                  <a:pt x="491851" y="1433399"/>
                </a:cubicBezTo>
                <a:cubicBezTo>
                  <a:pt x="511282" y="1443099"/>
                  <a:pt x="521861" y="1431462"/>
                  <a:pt x="505832" y="1417260"/>
                </a:cubicBezTo>
                <a:cubicBezTo>
                  <a:pt x="500383" y="1412413"/>
                  <a:pt x="495597" y="1406914"/>
                  <a:pt x="495597" y="1405309"/>
                </a:cubicBezTo>
                <a:cubicBezTo>
                  <a:pt x="495597" y="1403685"/>
                  <a:pt x="500715" y="1400130"/>
                  <a:pt x="506859" y="1397233"/>
                </a:cubicBezTo>
                <a:cubicBezTo>
                  <a:pt x="524254" y="1389483"/>
                  <a:pt x="539938" y="1375269"/>
                  <a:pt x="539938" y="1367851"/>
                </a:cubicBezTo>
                <a:cubicBezTo>
                  <a:pt x="539938" y="1344908"/>
                  <a:pt x="481272" y="1281291"/>
                  <a:pt x="445462" y="1265139"/>
                </a:cubicBezTo>
                <a:cubicBezTo>
                  <a:pt x="415102" y="1251251"/>
                  <a:pt x="412384" y="1245438"/>
                  <a:pt x="412384" y="1184724"/>
                </a:cubicBezTo>
                <a:cubicBezTo>
                  <a:pt x="412033" y="1139184"/>
                  <a:pt x="412384" y="1136933"/>
                  <a:pt x="424993" y="1099788"/>
                </a:cubicBezTo>
                <a:cubicBezTo>
                  <a:pt x="437608" y="1061684"/>
                  <a:pt x="440677" y="1041658"/>
                  <a:pt x="434207" y="1037783"/>
                </a:cubicBezTo>
                <a:cubicBezTo>
                  <a:pt x="426014" y="1032948"/>
                  <a:pt x="431814" y="1022935"/>
                  <a:pt x="449903" y="1010006"/>
                </a:cubicBezTo>
                <a:cubicBezTo>
                  <a:pt x="462519" y="1001284"/>
                  <a:pt x="470705" y="992562"/>
                  <a:pt x="474795" y="983521"/>
                </a:cubicBezTo>
                <a:cubicBezTo>
                  <a:pt x="489459" y="951229"/>
                  <a:pt x="551889" y="890509"/>
                  <a:pt x="606452" y="855320"/>
                </a:cubicBezTo>
                <a:cubicBezTo>
                  <a:pt x="644649" y="830773"/>
                  <a:pt x="649089" y="826566"/>
                  <a:pt x="667167" y="792337"/>
                </a:cubicBezTo>
                <a:cubicBezTo>
                  <a:pt x="673656" y="779740"/>
                  <a:pt x="686960" y="760371"/>
                  <a:pt x="696500" y="749066"/>
                </a:cubicBezTo>
                <a:lnTo>
                  <a:pt x="714244" y="728719"/>
                </a:lnTo>
                <a:lnTo>
                  <a:pt x="699919" y="714185"/>
                </a:lnTo>
                <a:cubicBezTo>
                  <a:pt x="686960" y="700616"/>
                  <a:pt x="685920" y="698679"/>
                  <a:pt x="687292" y="684477"/>
                </a:cubicBezTo>
                <a:cubicBezTo>
                  <a:pt x="688313" y="676069"/>
                  <a:pt x="692754" y="663798"/>
                  <a:pt x="698203" y="655722"/>
                </a:cubicBezTo>
                <a:cubicBezTo>
                  <a:pt x="703321" y="648292"/>
                  <a:pt x="708438" y="635382"/>
                  <a:pt x="710154" y="627632"/>
                </a:cubicBezTo>
                <a:cubicBezTo>
                  <a:pt x="711852" y="618264"/>
                  <a:pt x="717646" y="607937"/>
                  <a:pt x="726183" y="598563"/>
                </a:cubicBezTo>
                <a:cubicBezTo>
                  <a:pt x="733675" y="590173"/>
                  <a:pt x="743565" y="578868"/>
                  <a:pt x="749027" y="573370"/>
                </a:cubicBezTo>
                <a:cubicBezTo>
                  <a:pt x="755516" y="565939"/>
                  <a:pt x="759594" y="556258"/>
                  <a:pt x="762682" y="540432"/>
                </a:cubicBezTo>
                <a:cubicBezTo>
                  <a:pt x="766083" y="521377"/>
                  <a:pt x="768131" y="517822"/>
                  <a:pt x="773593" y="517822"/>
                </a:cubicBezTo>
                <a:cubicBezTo>
                  <a:pt x="777339" y="517822"/>
                  <a:pt x="780759" y="515239"/>
                  <a:pt x="781435" y="512010"/>
                </a:cubicBezTo>
                <a:cubicBezTo>
                  <a:pt x="782788" y="505225"/>
                  <a:pt x="781435" y="504912"/>
                  <a:pt x="803258" y="514593"/>
                </a:cubicBezTo>
                <a:cubicBezTo>
                  <a:pt x="826121" y="524606"/>
                  <a:pt x="872842" y="526544"/>
                  <a:pt x="876588" y="517508"/>
                </a:cubicBezTo>
                <a:cubicBezTo>
                  <a:pt x="877627" y="514593"/>
                  <a:pt x="875234" y="498767"/>
                  <a:pt x="871138" y="482627"/>
                </a:cubicBezTo>
                <a:cubicBezTo>
                  <a:pt x="863296" y="451295"/>
                  <a:pt x="861930" y="422873"/>
                  <a:pt x="867392" y="401554"/>
                </a:cubicBezTo>
                <a:cubicBezTo>
                  <a:pt x="873863" y="375727"/>
                  <a:pt x="872165" y="347950"/>
                  <a:pt x="862619" y="328902"/>
                </a:cubicBezTo>
                <a:cubicBezTo>
                  <a:pt x="857502" y="318242"/>
                  <a:pt x="853737" y="305332"/>
                  <a:pt x="853737" y="296918"/>
                </a:cubicBezTo>
                <a:cubicBezTo>
                  <a:pt x="853737" y="287882"/>
                  <a:pt x="851695" y="281424"/>
                  <a:pt x="848620" y="279173"/>
                </a:cubicBezTo>
                <a:cubicBezTo>
                  <a:pt x="844542" y="276263"/>
                  <a:pt x="842482" y="264958"/>
                  <a:pt x="840433" y="230077"/>
                </a:cubicBezTo>
                <a:cubicBezTo>
                  <a:pt x="838059" y="187453"/>
                  <a:pt x="837032" y="183565"/>
                  <a:pt x="826453" y="164830"/>
                </a:cubicBezTo>
                <a:cubicBezTo>
                  <a:pt x="820308" y="153851"/>
                  <a:pt x="805983" y="136094"/>
                  <a:pt x="794395" y="125434"/>
                </a:cubicBezTo>
                <a:cubicBezTo>
                  <a:pt x="774270" y="107025"/>
                  <a:pt x="761310" y="97012"/>
                  <a:pt x="700245" y="54387"/>
                </a:cubicBezTo>
                <a:cubicBezTo>
                  <a:pt x="686265" y="44700"/>
                  <a:pt x="665795" y="28234"/>
                  <a:pt x="655228" y="18214"/>
                </a:cubicBezTo>
                <a:cubicBezTo>
                  <a:pt x="635453" y="-834"/>
                  <a:pt x="630680" y="-3104"/>
                  <a:pt x="626572" y="3041"/>
                </a:cubicBezTo>
                <a:close/>
              </a:path>
            </a:pathLst>
          </a:custGeom>
          <a:solidFill>
            <a:schemeClr val="bg2">
              <a:lumMod val="90000"/>
            </a:schemeClr>
          </a:solidFill>
          <a:ln w="1571" cap="flat">
            <a:noFill/>
            <a:prstDash val="solid"/>
            <a:miter/>
          </a:ln>
        </p:spPr>
        <p:txBody>
          <a:bodyPr/>
          <a:lstStyle/>
          <a:p>
            <a:endParaRPr lang="ru-UA" dirty="0"/>
          </a:p>
        </p:txBody>
      </p:sp>
      <p:sp>
        <p:nvSpPr>
          <p:cNvPr id="20" name="Полилиния: фигура 3039">
            <a:extLst>
              <a:ext uri="{FF2B5EF4-FFF2-40B4-BE49-F238E27FC236}">
                <a16:creationId xmlns:a16="http://schemas.microsoft.com/office/drawing/2014/main" id="{1EADE406-CCD9-66B7-14DA-9EE3ED83333A}"/>
              </a:ext>
            </a:extLst>
          </p:cNvPr>
          <p:cNvSpPr/>
          <p:nvPr/>
        </p:nvSpPr>
        <p:spPr>
          <a:xfrm>
            <a:off x="7074147" y="1398345"/>
            <a:ext cx="47012" cy="64752"/>
          </a:xfrm>
          <a:custGeom>
            <a:avLst/>
            <a:gdLst>
              <a:gd name="csX0" fmla="*/ 35145 w 47012"/>
              <a:gd name="csY0" fmla="*/ 4140 h 64752"/>
              <a:gd name="csX1" fmla="*/ 15352 w 47012"/>
              <a:gd name="csY1" fmla="*/ 16737 h 64752"/>
              <a:gd name="csX2" fmla="*/ 0 w 47012"/>
              <a:gd name="csY2" fmla="*/ 29980 h 64752"/>
              <a:gd name="csX3" fmla="*/ 24911 w 47012"/>
              <a:gd name="csY3" fmla="*/ 27710 h 64752"/>
              <a:gd name="csX4" fmla="*/ 23890 w 47012"/>
              <a:gd name="csY4" fmla="*/ 41285 h 64752"/>
              <a:gd name="csX5" fmla="*/ 24234 w 47012"/>
              <a:gd name="csY5" fmla="*/ 64209 h 64752"/>
              <a:gd name="csX6" fmla="*/ 37194 w 47012"/>
              <a:gd name="csY6" fmla="*/ 62271 h 64752"/>
              <a:gd name="csX7" fmla="*/ 46733 w 47012"/>
              <a:gd name="csY7" fmla="*/ 18361 h 64752"/>
              <a:gd name="csX8" fmla="*/ 35145 w 47012"/>
              <a:gd name="csY8" fmla="*/ 4140 h 647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7012" h="64752">
                <a:moveTo>
                  <a:pt x="35145" y="4140"/>
                </a:moveTo>
                <a:cubicBezTo>
                  <a:pt x="32753" y="7370"/>
                  <a:pt x="23890" y="13194"/>
                  <a:pt x="15352" y="16737"/>
                </a:cubicBezTo>
                <a:cubicBezTo>
                  <a:pt x="4096" y="21584"/>
                  <a:pt x="0" y="25127"/>
                  <a:pt x="0" y="29980"/>
                </a:cubicBezTo>
                <a:cubicBezTo>
                  <a:pt x="0" y="37410"/>
                  <a:pt x="5812" y="37078"/>
                  <a:pt x="24911" y="27710"/>
                </a:cubicBezTo>
                <a:cubicBezTo>
                  <a:pt x="36499" y="22230"/>
                  <a:pt x="36499" y="23835"/>
                  <a:pt x="23890" y="41285"/>
                </a:cubicBezTo>
                <a:cubicBezTo>
                  <a:pt x="10235" y="60334"/>
                  <a:pt x="10235" y="66792"/>
                  <a:pt x="24234" y="64209"/>
                </a:cubicBezTo>
                <a:cubicBezTo>
                  <a:pt x="30028" y="63249"/>
                  <a:pt x="35822" y="62271"/>
                  <a:pt x="37194" y="62271"/>
                </a:cubicBezTo>
                <a:cubicBezTo>
                  <a:pt x="41967" y="62271"/>
                  <a:pt x="48437" y="32243"/>
                  <a:pt x="46733" y="18361"/>
                </a:cubicBezTo>
                <a:cubicBezTo>
                  <a:pt x="44691" y="598"/>
                  <a:pt x="40595" y="-4569"/>
                  <a:pt x="35145" y="4140"/>
                </a:cubicBezTo>
                <a:close/>
              </a:path>
            </a:pathLst>
          </a:custGeom>
          <a:solidFill>
            <a:schemeClr val="bg2">
              <a:lumMod val="90000"/>
            </a:schemeClr>
          </a:solidFill>
          <a:ln w="1571" cap="flat">
            <a:noFill/>
            <a:prstDash val="solid"/>
            <a:miter/>
          </a:ln>
        </p:spPr>
        <p:txBody>
          <a:bodyPr/>
          <a:lstStyle/>
          <a:p>
            <a:endParaRPr lang="ru-UA"/>
          </a:p>
        </p:txBody>
      </p:sp>
      <p:sp>
        <p:nvSpPr>
          <p:cNvPr id="24" name="Полилиния: фигура 3040">
            <a:extLst>
              <a:ext uri="{FF2B5EF4-FFF2-40B4-BE49-F238E27FC236}">
                <a16:creationId xmlns:a16="http://schemas.microsoft.com/office/drawing/2014/main" id="{063CEF74-C510-5920-C350-61CD13F84673}"/>
              </a:ext>
            </a:extLst>
          </p:cNvPr>
          <p:cNvSpPr/>
          <p:nvPr/>
        </p:nvSpPr>
        <p:spPr>
          <a:xfrm>
            <a:off x="7054296" y="1404751"/>
            <a:ext cx="152437" cy="107786"/>
          </a:xfrm>
          <a:custGeom>
            <a:avLst/>
            <a:gdLst>
              <a:gd name="csX0" fmla="*/ 99324 w 152437"/>
              <a:gd name="csY0" fmla="*/ 2581 h 107786"/>
              <a:gd name="csX1" fmla="*/ 88757 w 152437"/>
              <a:gd name="csY1" fmla="*/ 21304 h 107786"/>
              <a:gd name="csX2" fmla="*/ 77846 w 152437"/>
              <a:gd name="csY2" fmla="*/ 41331 h 107786"/>
              <a:gd name="csX3" fmla="*/ 71024 w 152437"/>
              <a:gd name="csY3" fmla="*/ 55865 h 107786"/>
              <a:gd name="csX4" fmla="*/ 50905 w 152437"/>
              <a:gd name="csY4" fmla="*/ 72023 h 107786"/>
              <a:gd name="csX5" fmla="*/ 420 w 152437"/>
              <a:gd name="csY5" fmla="*/ 102697 h 107786"/>
              <a:gd name="csX6" fmla="*/ 42712 w 152437"/>
              <a:gd name="csY6" fmla="*/ 90746 h 107786"/>
              <a:gd name="csX7" fmla="*/ 56699 w 152437"/>
              <a:gd name="csY7" fmla="*/ 82996 h 107786"/>
              <a:gd name="csX8" fmla="*/ 75797 w 152437"/>
              <a:gd name="csY8" fmla="*/ 73629 h 107786"/>
              <a:gd name="csX9" fmla="*/ 93198 w 152437"/>
              <a:gd name="csY9" fmla="*/ 62323 h 107786"/>
              <a:gd name="csX10" fmla="*/ 90129 w 152437"/>
              <a:gd name="csY10" fmla="*/ 73629 h 107786"/>
              <a:gd name="csX11" fmla="*/ 123884 w 152437"/>
              <a:gd name="csY11" fmla="*/ 58135 h 107786"/>
              <a:gd name="csX12" fmla="*/ 152196 w 152437"/>
              <a:gd name="csY12" fmla="*/ 18407 h 107786"/>
              <a:gd name="csX13" fmla="*/ 127980 w 152437"/>
              <a:gd name="csY13" fmla="*/ 13560 h 107786"/>
              <a:gd name="csX14" fmla="*/ 115365 w 152437"/>
              <a:gd name="csY14" fmla="*/ 14206 h 107786"/>
              <a:gd name="csX15" fmla="*/ 99324 w 152437"/>
              <a:gd name="csY15" fmla="*/ 2581 h 1077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52437" h="107786">
                <a:moveTo>
                  <a:pt x="99324" y="2581"/>
                </a:moveTo>
                <a:cubicBezTo>
                  <a:pt x="95572" y="5164"/>
                  <a:pt x="90805" y="13560"/>
                  <a:pt x="88757" y="21304"/>
                </a:cubicBezTo>
                <a:cubicBezTo>
                  <a:pt x="86709" y="29066"/>
                  <a:pt x="81591" y="38108"/>
                  <a:pt x="77846" y="41331"/>
                </a:cubicBezTo>
                <a:cubicBezTo>
                  <a:pt x="74100" y="44560"/>
                  <a:pt x="71024" y="51018"/>
                  <a:pt x="71024" y="55865"/>
                </a:cubicBezTo>
                <a:cubicBezTo>
                  <a:pt x="71024" y="67170"/>
                  <a:pt x="65230" y="72023"/>
                  <a:pt x="50905" y="72023"/>
                </a:cubicBezTo>
                <a:cubicBezTo>
                  <a:pt x="27711" y="72337"/>
                  <a:pt x="-4021" y="91392"/>
                  <a:pt x="420" y="102697"/>
                </a:cubicBezTo>
                <a:cubicBezTo>
                  <a:pt x="4848" y="112710"/>
                  <a:pt x="23947" y="107544"/>
                  <a:pt x="42712" y="90746"/>
                </a:cubicBezTo>
                <a:cubicBezTo>
                  <a:pt x="48513" y="85266"/>
                  <a:pt x="54996" y="82037"/>
                  <a:pt x="56699" y="82996"/>
                </a:cubicBezTo>
                <a:cubicBezTo>
                  <a:pt x="58748" y="83974"/>
                  <a:pt x="67279" y="79767"/>
                  <a:pt x="75797" y="73629"/>
                </a:cubicBezTo>
                <a:cubicBezTo>
                  <a:pt x="84661" y="67490"/>
                  <a:pt x="92171" y="62323"/>
                  <a:pt x="93198" y="62323"/>
                </a:cubicBezTo>
                <a:cubicBezTo>
                  <a:pt x="94207" y="62323"/>
                  <a:pt x="92847" y="67490"/>
                  <a:pt x="90129" y="73629"/>
                </a:cubicBezTo>
                <a:cubicBezTo>
                  <a:pt x="81936" y="92038"/>
                  <a:pt x="91150" y="87849"/>
                  <a:pt x="123884" y="58135"/>
                </a:cubicBezTo>
                <a:cubicBezTo>
                  <a:pt x="152196" y="32295"/>
                  <a:pt x="153223" y="30672"/>
                  <a:pt x="152196" y="18407"/>
                </a:cubicBezTo>
                <a:cubicBezTo>
                  <a:pt x="150843" y="1622"/>
                  <a:pt x="140608" y="-328"/>
                  <a:pt x="127980" y="13560"/>
                </a:cubicBezTo>
                <a:cubicBezTo>
                  <a:pt x="117069" y="25837"/>
                  <a:pt x="115365" y="26157"/>
                  <a:pt x="115365" y="14206"/>
                </a:cubicBezTo>
                <a:cubicBezTo>
                  <a:pt x="115365" y="1622"/>
                  <a:pt x="108550" y="-3557"/>
                  <a:pt x="99324" y="2581"/>
                </a:cubicBezTo>
                <a:close/>
              </a:path>
            </a:pathLst>
          </a:custGeom>
          <a:solidFill>
            <a:schemeClr val="bg2">
              <a:lumMod val="90000"/>
            </a:schemeClr>
          </a:solidFill>
          <a:ln w="1571" cap="flat">
            <a:noFill/>
            <a:prstDash val="solid"/>
            <a:miter/>
          </a:ln>
        </p:spPr>
        <p:txBody>
          <a:bodyPr/>
          <a:lstStyle/>
          <a:p>
            <a:endParaRPr lang="ru-UA"/>
          </a:p>
        </p:txBody>
      </p:sp>
      <p:sp>
        <p:nvSpPr>
          <p:cNvPr id="25" name="Полилиния: фигура 3041">
            <a:extLst>
              <a:ext uri="{FF2B5EF4-FFF2-40B4-BE49-F238E27FC236}">
                <a16:creationId xmlns:a16="http://schemas.microsoft.com/office/drawing/2014/main" id="{D6261737-D43B-EE40-2AD1-115215D66872}"/>
              </a:ext>
            </a:extLst>
          </p:cNvPr>
          <p:cNvSpPr/>
          <p:nvPr/>
        </p:nvSpPr>
        <p:spPr>
          <a:xfrm>
            <a:off x="7432351" y="2678239"/>
            <a:ext cx="20411" cy="25214"/>
          </a:xfrm>
          <a:custGeom>
            <a:avLst/>
            <a:gdLst>
              <a:gd name="csX0" fmla="*/ 4376 w 20411"/>
              <a:gd name="csY0" fmla="*/ 2183 h 25214"/>
              <a:gd name="csX1" fmla="*/ 5403 w 20411"/>
              <a:gd name="csY1" fmla="*/ 24781 h 25214"/>
              <a:gd name="csX2" fmla="*/ 20411 w 20411"/>
              <a:gd name="csY2" fmla="*/ 7349 h 25214"/>
              <a:gd name="csX3" fmla="*/ 4376 w 20411"/>
              <a:gd name="csY3" fmla="*/ 2183 h 25214"/>
            </a:gdLst>
            <a:ahLst/>
            <a:cxnLst>
              <a:cxn ang="0">
                <a:pos x="csX0" y="csY0"/>
              </a:cxn>
              <a:cxn ang="0">
                <a:pos x="csX1" y="csY1"/>
              </a:cxn>
              <a:cxn ang="0">
                <a:pos x="csX2" y="csY2"/>
              </a:cxn>
              <a:cxn ang="0">
                <a:pos x="csX3" y="csY3"/>
              </a:cxn>
            </a:cxnLst>
            <a:rect l="l" t="t" r="r" b="b"/>
            <a:pathLst>
              <a:path w="20411" h="25214">
                <a:moveTo>
                  <a:pt x="4376" y="2183"/>
                </a:moveTo>
                <a:cubicBezTo>
                  <a:pt x="-2094" y="4440"/>
                  <a:pt x="-1086" y="22197"/>
                  <a:pt x="5403" y="24781"/>
                </a:cubicBezTo>
                <a:cubicBezTo>
                  <a:pt x="12569" y="27364"/>
                  <a:pt x="20411" y="18009"/>
                  <a:pt x="20411" y="7349"/>
                </a:cubicBezTo>
                <a:cubicBezTo>
                  <a:pt x="20411" y="-81"/>
                  <a:pt x="14611" y="-2018"/>
                  <a:pt x="4376" y="2183"/>
                </a:cubicBezTo>
                <a:close/>
              </a:path>
            </a:pathLst>
          </a:custGeom>
          <a:solidFill>
            <a:schemeClr val="bg2">
              <a:lumMod val="90000"/>
            </a:schemeClr>
          </a:solidFill>
          <a:ln w="1571" cap="flat">
            <a:noFill/>
            <a:prstDash val="solid"/>
            <a:miter/>
          </a:ln>
        </p:spPr>
        <p:txBody>
          <a:bodyPr/>
          <a:lstStyle/>
          <a:p>
            <a:endParaRPr lang="ru-UA"/>
          </a:p>
        </p:txBody>
      </p:sp>
      <p:sp>
        <p:nvSpPr>
          <p:cNvPr id="26" name="Полилиния: фигура 3042">
            <a:extLst>
              <a:ext uri="{FF2B5EF4-FFF2-40B4-BE49-F238E27FC236}">
                <a16:creationId xmlns:a16="http://schemas.microsoft.com/office/drawing/2014/main" id="{89217D29-F88A-99A1-3B0D-E09BA5AC775D}"/>
              </a:ext>
            </a:extLst>
          </p:cNvPr>
          <p:cNvSpPr/>
          <p:nvPr/>
        </p:nvSpPr>
        <p:spPr>
          <a:xfrm>
            <a:off x="7613402" y="2691111"/>
            <a:ext cx="26952" cy="20602"/>
          </a:xfrm>
          <a:custGeom>
            <a:avLst/>
            <a:gdLst>
              <a:gd name="csX0" fmla="*/ 7177 w 26952"/>
              <a:gd name="csY0" fmla="*/ 7388 h 20602"/>
              <a:gd name="csX1" fmla="*/ 4453 w 26952"/>
              <a:gd name="csY1" fmla="*/ 20317 h 20602"/>
              <a:gd name="csX2" fmla="*/ 26952 w 26952"/>
              <a:gd name="csY2" fmla="*/ 4479 h 20602"/>
              <a:gd name="csX3" fmla="*/ 7177 w 26952"/>
              <a:gd name="csY3" fmla="*/ 7388 h 20602"/>
            </a:gdLst>
            <a:ahLst/>
            <a:cxnLst>
              <a:cxn ang="0">
                <a:pos x="csX0" y="csY0"/>
              </a:cxn>
              <a:cxn ang="0">
                <a:pos x="csX1" y="csY1"/>
              </a:cxn>
              <a:cxn ang="0">
                <a:pos x="csX2" y="csY2"/>
              </a:cxn>
              <a:cxn ang="0">
                <a:pos x="csX3" y="csY3"/>
              </a:cxn>
            </a:cxnLst>
            <a:rect l="l" t="t" r="r" b="b"/>
            <a:pathLst>
              <a:path w="26952" h="20602">
                <a:moveTo>
                  <a:pt x="7177" y="7388"/>
                </a:moveTo>
                <a:cubicBezTo>
                  <a:pt x="-1686" y="16116"/>
                  <a:pt x="-2036" y="18048"/>
                  <a:pt x="4453" y="20317"/>
                </a:cubicBezTo>
                <a:cubicBezTo>
                  <a:pt x="10579" y="22568"/>
                  <a:pt x="26952" y="10950"/>
                  <a:pt x="26952" y="4479"/>
                </a:cubicBezTo>
                <a:cubicBezTo>
                  <a:pt x="26952" y="-2625"/>
                  <a:pt x="15364" y="-1001"/>
                  <a:pt x="7177" y="7388"/>
                </a:cubicBezTo>
                <a:close/>
              </a:path>
            </a:pathLst>
          </a:custGeom>
          <a:solidFill>
            <a:srgbClr val="000000"/>
          </a:solidFill>
          <a:ln w="1571" cap="flat">
            <a:noFill/>
            <a:prstDash val="solid"/>
            <a:miter/>
          </a:ln>
        </p:spPr>
        <p:txBody>
          <a:bodyPr/>
          <a:lstStyle/>
          <a:p>
            <a:endParaRPr lang="ru-UA"/>
          </a:p>
        </p:txBody>
      </p:sp>
      <p:sp>
        <p:nvSpPr>
          <p:cNvPr id="30" name="Полилиния: фигура 3043">
            <a:extLst>
              <a:ext uri="{FF2B5EF4-FFF2-40B4-BE49-F238E27FC236}">
                <a16:creationId xmlns:a16="http://schemas.microsoft.com/office/drawing/2014/main" id="{39A667B7-3864-1392-62B5-0E5911963A91}"/>
              </a:ext>
            </a:extLst>
          </p:cNvPr>
          <p:cNvSpPr/>
          <p:nvPr/>
        </p:nvSpPr>
        <p:spPr>
          <a:xfrm>
            <a:off x="7692787" y="2772816"/>
            <a:ext cx="315948" cy="240563"/>
          </a:xfrm>
          <a:custGeom>
            <a:avLst/>
            <a:gdLst>
              <a:gd name="csX0" fmla="*/ 131420 w 315948"/>
              <a:gd name="csY0" fmla="*/ 3189 h 240563"/>
              <a:gd name="csX1" fmla="*/ 95610 w 315948"/>
              <a:gd name="csY1" fmla="*/ 9327 h 240563"/>
              <a:gd name="csX2" fmla="*/ 38297 w 315948"/>
              <a:gd name="csY2" fmla="*/ 29686 h 240563"/>
              <a:gd name="csX3" fmla="*/ 21247 w 315948"/>
              <a:gd name="csY3" fmla="*/ 40979 h 240563"/>
              <a:gd name="csX4" fmla="*/ 2143 w 315948"/>
              <a:gd name="csY4" fmla="*/ 75208 h 240563"/>
              <a:gd name="csX5" fmla="*/ 11025 w 315948"/>
              <a:gd name="csY5" fmla="*/ 92971 h 240563"/>
              <a:gd name="csX6" fmla="*/ 11025 w 315948"/>
              <a:gd name="csY6" fmla="*/ 102339 h 240563"/>
              <a:gd name="csX7" fmla="*/ 9309 w 315948"/>
              <a:gd name="csY7" fmla="*/ 120428 h 240563"/>
              <a:gd name="csX8" fmla="*/ 47855 w 315948"/>
              <a:gd name="csY8" fmla="*/ 145942 h 240563"/>
              <a:gd name="csX9" fmla="*/ 56719 w 315948"/>
              <a:gd name="csY9" fmla="*/ 141107 h 240563"/>
              <a:gd name="csX10" fmla="*/ 68670 w 315948"/>
              <a:gd name="csY10" fmla="*/ 168866 h 240563"/>
              <a:gd name="csX11" fmla="*/ 94921 w 315948"/>
              <a:gd name="csY11" fmla="*/ 184378 h 240563"/>
              <a:gd name="csX12" fmla="*/ 116412 w 315948"/>
              <a:gd name="csY12" fmla="*/ 181149 h 240563"/>
              <a:gd name="csX13" fmla="*/ 184624 w 315948"/>
              <a:gd name="csY13" fmla="*/ 224745 h 240563"/>
              <a:gd name="csX14" fmla="*/ 218748 w 315948"/>
              <a:gd name="csY14" fmla="*/ 236050 h 240563"/>
              <a:gd name="csX15" fmla="*/ 237502 w 315948"/>
              <a:gd name="csY15" fmla="*/ 233141 h 240563"/>
              <a:gd name="csX16" fmla="*/ 281842 w 315948"/>
              <a:gd name="csY16" fmla="*/ 198260 h 240563"/>
              <a:gd name="csX17" fmla="*/ 276048 w 315948"/>
              <a:gd name="csY17" fmla="*/ 177920 h 240563"/>
              <a:gd name="csX18" fmla="*/ 278091 w 315948"/>
              <a:gd name="csY18" fmla="*/ 92658 h 240563"/>
              <a:gd name="csX19" fmla="*/ 300608 w 315948"/>
              <a:gd name="csY19" fmla="*/ 47450 h 240563"/>
              <a:gd name="csX20" fmla="*/ 315948 w 315948"/>
              <a:gd name="csY20" fmla="*/ 23216 h 240563"/>
              <a:gd name="csX21" fmla="*/ 274000 w 315948"/>
              <a:gd name="csY21" fmla="*/ 21278 h 240563"/>
              <a:gd name="csX22" fmla="*/ 200671 w 315948"/>
              <a:gd name="csY22" fmla="*/ 10619 h 240563"/>
              <a:gd name="csX23" fmla="*/ 131420 w 315948"/>
              <a:gd name="csY23" fmla="*/ 3189 h 240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315948" h="240563">
                <a:moveTo>
                  <a:pt x="131420" y="3189"/>
                </a:moveTo>
                <a:cubicBezTo>
                  <a:pt x="126647" y="5784"/>
                  <a:pt x="110273" y="8368"/>
                  <a:pt x="95610" y="9327"/>
                </a:cubicBezTo>
                <a:cubicBezTo>
                  <a:pt x="67304" y="10951"/>
                  <a:pt x="42406" y="19673"/>
                  <a:pt x="38297" y="29686"/>
                </a:cubicBezTo>
                <a:cubicBezTo>
                  <a:pt x="37288" y="32270"/>
                  <a:pt x="29434" y="37436"/>
                  <a:pt x="21247" y="40979"/>
                </a:cubicBezTo>
                <a:cubicBezTo>
                  <a:pt x="1122" y="49055"/>
                  <a:pt x="-3300" y="56817"/>
                  <a:pt x="2143" y="75208"/>
                </a:cubicBezTo>
                <a:cubicBezTo>
                  <a:pt x="4536" y="82970"/>
                  <a:pt x="8632" y="91034"/>
                  <a:pt x="11025" y="92971"/>
                </a:cubicBezTo>
                <a:cubicBezTo>
                  <a:pt x="17151" y="97818"/>
                  <a:pt x="17151" y="102339"/>
                  <a:pt x="11025" y="102339"/>
                </a:cubicBezTo>
                <a:cubicBezTo>
                  <a:pt x="2494" y="102339"/>
                  <a:pt x="2143" y="107186"/>
                  <a:pt x="9309" y="120428"/>
                </a:cubicBezTo>
                <a:cubicBezTo>
                  <a:pt x="23289" y="145296"/>
                  <a:pt x="42738" y="158219"/>
                  <a:pt x="47855" y="145942"/>
                </a:cubicBezTo>
                <a:cubicBezTo>
                  <a:pt x="48876" y="143358"/>
                  <a:pt x="52973" y="141107"/>
                  <a:pt x="56719" y="141107"/>
                </a:cubicBezTo>
                <a:cubicBezTo>
                  <a:pt x="65600" y="141107"/>
                  <a:pt x="71726" y="154977"/>
                  <a:pt x="68670" y="168866"/>
                </a:cubicBezTo>
                <a:cubicBezTo>
                  <a:pt x="64905" y="189225"/>
                  <a:pt x="74119" y="194705"/>
                  <a:pt x="94921" y="184378"/>
                </a:cubicBezTo>
                <a:cubicBezTo>
                  <a:pt x="101410" y="181149"/>
                  <a:pt x="109246" y="179857"/>
                  <a:pt x="116412" y="181149"/>
                </a:cubicBezTo>
                <a:cubicBezTo>
                  <a:pt x="131420" y="184058"/>
                  <a:pt x="164172" y="204718"/>
                  <a:pt x="184624" y="224745"/>
                </a:cubicBezTo>
                <a:cubicBezTo>
                  <a:pt x="203045" y="242509"/>
                  <a:pt x="206465" y="243800"/>
                  <a:pt x="218748" y="236050"/>
                </a:cubicBezTo>
                <a:cubicBezTo>
                  <a:pt x="224191" y="232495"/>
                  <a:pt x="230336" y="231536"/>
                  <a:pt x="237502" y="233141"/>
                </a:cubicBezTo>
                <a:cubicBezTo>
                  <a:pt x="255579" y="237016"/>
                  <a:pt x="281842" y="216356"/>
                  <a:pt x="281842" y="198260"/>
                </a:cubicBezTo>
                <a:cubicBezTo>
                  <a:pt x="281842" y="193745"/>
                  <a:pt x="279462" y="184692"/>
                  <a:pt x="276048" y="177920"/>
                </a:cubicBezTo>
                <a:cubicBezTo>
                  <a:pt x="268206" y="159830"/>
                  <a:pt x="268883" y="119469"/>
                  <a:pt x="278091" y="92658"/>
                </a:cubicBezTo>
                <a:cubicBezTo>
                  <a:pt x="281842" y="81033"/>
                  <a:pt x="292077" y="60692"/>
                  <a:pt x="300608" y="47450"/>
                </a:cubicBezTo>
                <a:lnTo>
                  <a:pt x="315948" y="23216"/>
                </a:lnTo>
                <a:lnTo>
                  <a:pt x="274000" y="21278"/>
                </a:lnTo>
                <a:cubicBezTo>
                  <a:pt x="243640" y="19987"/>
                  <a:pt x="223865" y="17090"/>
                  <a:pt x="200671" y="10619"/>
                </a:cubicBezTo>
                <a:cubicBezTo>
                  <a:pt x="159055" y="-686"/>
                  <a:pt x="142675" y="-2624"/>
                  <a:pt x="131420" y="3189"/>
                </a:cubicBezTo>
                <a:close/>
              </a:path>
            </a:pathLst>
          </a:custGeom>
          <a:solidFill>
            <a:schemeClr val="bg2">
              <a:lumMod val="90000"/>
            </a:schemeClr>
          </a:solidFill>
          <a:ln w="1571" cap="flat">
            <a:noFill/>
            <a:prstDash val="solid"/>
            <a:miter/>
          </a:ln>
        </p:spPr>
        <p:txBody>
          <a:bodyPr/>
          <a:lstStyle/>
          <a:p>
            <a:endParaRPr lang="ru-UA"/>
          </a:p>
        </p:txBody>
      </p:sp>
      <p:sp>
        <p:nvSpPr>
          <p:cNvPr id="34" name="Полилиния: фигура 3044">
            <a:extLst>
              <a:ext uri="{FF2B5EF4-FFF2-40B4-BE49-F238E27FC236}">
                <a16:creationId xmlns:a16="http://schemas.microsoft.com/office/drawing/2014/main" id="{06C4E21C-7A08-FA95-7D2E-D709D1DF85DB}"/>
              </a:ext>
            </a:extLst>
          </p:cNvPr>
          <p:cNvSpPr/>
          <p:nvPr/>
        </p:nvSpPr>
        <p:spPr>
          <a:xfrm>
            <a:off x="7614825" y="2840015"/>
            <a:ext cx="28949" cy="22229"/>
          </a:xfrm>
          <a:custGeom>
            <a:avLst/>
            <a:gdLst>
              <a:gd name="csX0" fmla="*/ 2009 w 28949"/>
              <a:gd name="csY0" fmla="*/ 4134 h 22229"/>
              <a:gd name="csX1" fmla="*/ 11894 w 28949"/>
              <a:gd name="csY1" fmla="*/ 22230 h 22229"/>
              <a:gd name="csX2" fmla="*/ 28950 w 28949"/>
              <a:gd name="csY2" fmla="*/ 9633 h 22229"/>
              <a:gd name="csX3" fmla="*/ 2009 w 28949"/>
              <a:gd name="csY3" fmla="*/ 4134 h 22229"/>
            </a:gdLst>
            <a:ahLst/>
            <a:cxnLst>
              <a:cxn ang="0">
                <a:pos x="csX0" y="csY0"/>
              </a:cxn>
              <a:cxn ang="0">
                <a:pos x="csX1" y="csY1"/>
              </a:cxn>
              <a:cxn ang="0">
                <a:pos x="csX2" y="csY2"/>
              </a:cxn>
              <a:cxn ang="0">
                <a:pos x="csX3" y="csY3"/>
              </a:cxn>
            </a:cxnLst>
            <a:rect l="l" t="t" r="r" b="b"/>
            <a:pathLst>
              <a:path w="28949" h="22229">
                <a:moveTo>
                  <a:pt x="2009" y="4134"/>
                </a:moveTo>
                <a:cubicBezTo>
                  <a:pt x="-3459" y="10592"/>
                  <a:pt x="3030" y="22230"/>
                  <a:pt x="11894" y="22230"/>
                </a:cubicBezTo>
                <a:cubicBezTo>
                  <a:pt x="18038" y="22230"/>
                  <a:pt x="28950" y="14480"/>
                  <a:pt x="28950" y="9633"/>
                </a:cubicBezTo>
                <a:cubicBezTo>
                  <a:pt x="28950" y="265"/>
                  <a:pt x="8824" y="-3610"/>
                  <a:pt x="2009" y="4134"/>
                </a:cubicBezTo>
                <a:close/>
              </a:path>
            </a:pathLst>
          </a:custGeom>
          <a:solidFill>
            <a:schemeClr val="bg2"/>
          </a:solidFill>
          <a:ln w="1571" cap="flat">
            <a:noFill/>
            <a:prstDash val="solid"/>
            <a:miter/>
          </a:ln>
        </p:spPr>
        <p:txBody>
          <a:bodyPr/>
          <a:lstStyle/>
          <a:p>
            <a:endParaRPr lang="ru-UA"/>
          </a:p>
        </p:txBody>
      </p:sp>
      <p:sp>
        <p:nvSpPr>
          <p:cNvPr id="35" name="Полилиния: фигура 3045">
            <a:extLst>
              <a:ext uri="{FF2B5EF4-FFF2-40B4-BE49-F238E27FC236}">
                <a16:creationId xmlns:a16="http://schemas.microsoft.com/office/drawing/2014/main" id="{123FE550-CB08-174F-0589-2598C557E4BF}"/>
              </a:ext>
            </a:extLst>
          </p:cNvPr>
          <p:cNvSpPr/>
          <p:nvPr/>
        </p:nvSpPr>
        <p:spPr>
          <a:xfrm>
            <a:off x="7596578" y="2894929"/>
            <a:ext cx="60671" cy="37792"/>
          </a:xfrm>
          <a:custGeom>
            <a:avLst/>
            <a:gdLst>
              <a:gd name="csX0" fmla="*/ 21277 w 60671"/>
              <a:gd name="csY0" fmla="*/ 3169 h 37792"/>
              <a:gd name="csX1" fmla="*/ 4904 w 60671"/>
              <a:gd name="csY1" fmla="*/ 12204 h 37792"/>
              <a:gd name="csX2" fmla="*/ 7296 w 60671"/>
              <a:gd name="csY2" fmla="*/ 37718 h 37792"/>
              <a:gd name="csX3" fmla="*/ 56404 w 60671"/>
              <a:gd name="csY3" fmla="*/ 15120 h 37792"/>
              <a:gd name="csX4" fmla="*/ 55715 w 60671"/>
              <a:gd name="csY4" fmla="*/ 4128 h 37792"/>
              <a:gd name="csX5" fmla="*/ 21277 w 60671"/>
              <a:gd name="csY5" fmla="*/ 3169 h 37792"/>
            </a:gdLst>
            <a:ahLst/>
            <a:cxnLst>
              <a:cxn ang="0">
                <a:pos x="csX0" y="csY0"/>
              </a:cxn>
              <a:cxn ang="0">
                <a:pos x="csX1" y="csY1"/>
              </a:cxn>
              <a:cxn ang="0">
                <a:pos x="csX2" y="csY2"/>
              </a:cxn>
              <a:cxn ang="0">
                <a:pos x="csX3" y="csY3"/>
              </a:cxn>
              <a:cxn ang="0">
                <a:pos x="csX4" y="csY4"/>
              </a:cxn>
              <a:cxn ang="0">
                <a:pos x="csX5" y="csY5"/>
              </a:cxn>
            </a:cxnLst>
            <a:rect l="l" t="t" r="r" b="b"/>
            <a:pathLst>
              <a:path w="60671" h="37792">
                <a:moveTo>
                  <a:pt x="21277" y="3169"/>
                </a:moveTo>
                <a:cubicBezTo>
                  <a:pt x="15464" y="4774"/>
                  <a:pt x="8317" y="8649"/>
                  <a:pt x="4904" y="12204"/>
                </a:cubicBezTo>
                <a:cubicBezTo>
                  <a:pt x="-2606" y="20286"/>
                  <a:pt x="-1241" y="36426"/>
                  <a:pt x="7296" y="37718"/>
                </a:cubicBezTo>
                <a:cubicBezTo>
                  <a:pt x="14788" y="39003"/>
                  <a:pt x="48217" y="23509"/>
                  <a:pt x="56404" y="15120"/>
                </a:cubicBezTo>
                <a:cubicBezTo>
                  <a:pt x="62204" y="8981"/>
                  <a:pt x="62204" y="8649"/>
                  <a:pt x="55715" y="4128"/>
                </a:cubicBezTo>
                <a:cubicBezTo>
                  <a:pt x="48568" y="-1038"/>
                  <a:pt x="37306" y="-1352"/>
                  <a:pt x="21277" y="3169"/>
                </a:cubicBezTo>
                <a:close/>
              </a:path>
            </a:pathLst>
          </a:custGeom>
          <a:solidFill>
            <a:schemeClr val="bg2">
              <a:lumMod val="90000"/>
            </a:schemeClr>
          </a:solidFill>
          <a:ln w="1571" cap="flat">
            <a:noFill/>
            <a:prstDash val="solid"/>
            <a:miter/>
          </a:ln>
        </p:spPr>
        <p:txBody>
          <a:bodyPr/>
          <a:lstStyle/>
          <a:p>
            <a:endParaRPr lang="ru-UA"/>
          </a:p>
        </p:txBody>
      </p:sp>
      <p:sp>
        <p:nvSpPr>
          <p:cNvPr id="36" name="Полилиния: фигура 3046">
            <a:extLst>
              <a:ext uri="{FF2B5EF4-FFF2-40B4-BE49-F238E27FC236}">
                <a16:creationId xmlns:a16="http://schemas.microsoft.com/office/drawing/2014/main" id="{3573C242-BA61-DE97-C748-4DB19F28326D}"/>
              </a:ext>
            </a:extLst>
          </p:cNvPr>
          <p:cNvSpPr/>
          <p:nvPr/>
        </p:nvSpPr>
        <p:spPr>
          <a:xfrm>
            <a:off x="5644817" y="2897452"/>
            <a:ext cx="538703" cy="919925"/>
          </a:xfrm>
          <a:custGeom>
            <a:avLst/>
            <a:gdLst>
              <a:gd name="csX0" fmla="*/ 80333 w 538703"/>
              <a:gd name="csY0" fmla="*/ 14202 h 919925"/>
              <a:gd name="csX1" fmla="*/ 68732 w 538703"/>
              <a:gd name="csY1" fmla="*/ 50701 h 919925"/>
              <a:gd name="csX2" fmla="*/ 50317 w 538703"/>
              <a:gd name="csY2" fmla="*/ 79437 h 919925"/>
              <a:gd name="csX3" fmla="*/ 27461 w 538703"/>
              <a:gd name="csY3" fmla="*/ 115604 h 919925"/>
              <a:gd name="csX4" fmla="*/ 46903 w 538703"/>
              <a:gd name="csY4" fmla="*/ 140483 h 919925"/>
              <a:gd name="csX5" fmla="*/ 54752 w 538703"/>
              <a:gd name="csY5" fmla="*/ 142734 h 919925"/>
              <a:gd name="csX6" fmla="*/ 46565 w 538703"/>
              <a:gd name="csY6" fmla="*/ 153080 h 919925"/>
              <a:gd name="csX7" fmla="*/ 17232 w 538703"/>
              <a:gd name="csY7" fmla="*/ 212822 h 919925"/>
              <a:gd name="csX8" fmla="*/ 21322 w 538703"/>
              <a:gd name="csY8" fmla="*/ 225733 h 919925"/>
              <a:gd name="csX9" fmla="*/ 18253 w 538703"/>
              <a:gd name="csY9" fmla="*/ 229608 h 919925"/>
              <a:gd name="csX10" fmla="*/ 8363 w 538703"/>
              <a:gd name="csY10" fmla="*/ 250613 h 919925"/>
              <a:gd name="csX11" fmla="*/ 55090 w 538703"/>
              <a:gd name="csY11" fmla="*/ 230586 h 919925"/>
              <a:gd name="csX12" fmla="*/ 75898 w 538703"/>
              <a:gd name="csY12" fmla="*/ 209593 h 919925"/>
              <a:gd name="csX13" fmla="*/ 67373 w 538703"/>
              <a:gd name="csY13" fmla="*/ 225087 h 919925"/>
              <a:gd name="csX14" fmla="*/ 51338 w 538703"/>
              <a:gd name="csY14" fmla="*/ 261272 h 919925"/>
              <a:gd name="csX15" fmla="*/ 47931 w 538703"/>
              <a:gd name="csY15" fmla="*/ 294843 h 919925"/>
              <a:gd name="csX16" fmla="*/ 56117 w 538703"/>
              <a:gd name="csY16" fmla="*/ 301313 h 919925"/>
              <a:gd name="csX17" fmla="*/ 66690 w 538703"/>
              <a:gd name="csY17" fmla="*/ 299044 h 919925"/>
              <a:gd name="csX18" fmla="*/ 87837 w 538703"/>
              <a:gd name="csY18" fmla="*/ 303897 h 919925"/>
              <a:gd name="csX19" fmla="*/ 101817 w 538703"/>
              <a:gd name="csY19" fmla="*/ 303897 h 919925"/>
              <a:gd name="csX20" fmla="*/ 101817 w 538703"/>
              <a:gd name="csY20" fmla="*/ 320682 h 919925"/>
              <a:gd name="csX21" fmla="*/ 104210 w 538703"/>
              <a:gd name="csY21" fmla="*/ 349105 h 919925"/>
              <a:gd name="csX22" fmla="*/ 94313 w 538703"/>
              <a:gd name="csY22" fmla="*/ 384625 h 919925"/>
              <a:gd name="csX23" fmla="*/ 82037 w 538703"/>
              <a:gd name="csY23" fmla="*/ 415312 h 919925"/>
              <a:gd name="csX24" fmla="*/ 110004 w 538703"/>
              <a:gd name="csY24" fmla="*/ 443734 h 919925"/>
              <a:gd name="csX25" fmla="*/ 114100 w 538703"/>
              <a:gd name="csY25" fmla="*/ 432115 h 919925"/>
              <a:gd name="csX26" fmla="*/ 122287 w 538703"/>
              <a:gd name="csY26" fmla="*/ 424999 h 919925"/>
              <a:gd name="csX27" fmla="*/ 154689 w 538703"/>
              <a:gd name="csY27" fmla="*/ 432115 h 919925"/>
              <a:gd name="csX28" fmla="*/ 176863 w 538703"/>
              <a:gd name="csY28" fmla="*/ 415312 h 919925"/>
              <a:gd name="csX29" fmla="*/ 215059 w 538703"/>
              <a:gd name="csY29" fmla="*/ 413048 h 919925"/>
              <a:gd name="csX30" fmla="*/ 204830 w 538703"/>
              <a:gd name="csY30" fmla="*/ 424999 h 919925"/>
              <a:gd name="csX31" fmla="*/ 185726 w 538703"/>
              <a:gd name="csY31" fmla="*/ 472803 h 919925"/>
              <a:gd name="csX32" fmla="*/ 209265 w 538703"/>
              <a:gd name="csY32" fmla="*/ 495727 h 919925"/>
              <a:gd name="csX33" fmla="*/ 221886 w 538703"/>
              <a:gd name="csY33" fmla="*/ 506060 h 919925"/>
              <a:gd name="csX34" fmla="*/ 220176 w 538703"/>
              <a:gd name="csY34" fmla="*/ 558052 h 919925"/>
              <a:gd name="csX35" fmla="*/ 215059 w 538703"/>
              <a:gd name="csY35" fmla="*/ 570335 h 919925"/>
              <a:gd name="csX36" fmla="*/ 225294 w 538703"/>
              <a:gd name="csY36" fmla="*/ 583246 h 919925"/>
              <a:gd name="csX37" fmla="*/ 221542 w 538703"/>
              <a:gd name="csY37" fmla="*/ 610709 h 919925"/>
              <a:gd name="csX38" fmla="*/ 206196 w 538703"/>
              <a:gd name="csY38" fmla="*/ 607793 h 919925"/>
              <a:gd name="csX39" fmla="*/ 137978 w 538703"/>
              <a:gd name="csY39" fmla="*/ 612960 h 919925"/>
              <a:gd name="csX40" fmla="*/ 140364 w 538703"/>
              <a:gd name="csY40" fmla="*/ 634924 h 919925"/>
              <a:gd name="csX41" fmla="*/ 148551 w 538703"/>
              <a:gd name="csY41" fmla="*/ 642022 h 919925"/>
              <a:gd name="csX42" fmla="*/ 151958 w 538703"/>
              <a:gd name="csY42" fmla="*/ 652682 h 919925"/>
              <a:gd name="csX43" fmla="*/ 151276 w 538703"/>
              <a:gd name="csY43" fmla="*/ 674966 h 919925"/>
              <a:gd name="csX44" fmla="*/ 99775 w 538703"/>
              <a:gd name="csY44" fmla="*/ 726964 h 919925"/>
              <a:gd name="csX45" fmla="*/ 76236 w 538703"/>
              <a:gd name="csY45" fmla="*/ 737298 h 919925"/>
              <a:gd name="csX46" fmla="*/ 73850 w 538703"/>
              <a:gd name="csY46" fmla="*/ 771207 h 919925"/>
              <a:gd name="csX47" fmla="*/ 75898 w 538703"/>
              <a:gd name="csY47" fmla="*/ 778637 h 919925"/>
              <a:gd name="csX48" fmla="*/ 91244 w 538703"/>
              <a:gd name="csY48" fmla="*/ 769915 h 919925"/>
              <a:gd name="csX49" fmla="*/ 119218 w 538703"/>
              <a:gd name="csY49" fmla="*/ 765394 h 919925"/>
              <a:gd name="csX50" fmla="*/ 148206 w 538703"/>
              <a:gd name="csY50" fmla="*/ 770241 h 919925"/>
              <a:gd name="csX51" fmla="*/ 177539 w 538703"/>
              <a:gd name="csY51" fmla="*/ 783158 h 919925"/>
              <a:gd name="csX52" fmla="*/ 199713 w 538703"/>
              <a:gd name="csY52" fmla="*/ 791553 h 919925"/>
              <a:gd name="csX53" fmla="*/ 243371 w 538703"/>
              <a:gd name="csY53" fmla="*/ 766366 h 919925"/>
              <a:gd name="csX54" fmla="*/ 257358 w 538703"/>
              <a:gd name="csY54" fmla="*/ 754415 h 919925"/>
              <a:gd name="csX55" fmla="*/ 249171 w 538703"/>
              <a:gd name="csY55" fmla="*/ 767332 h 919925"/>
              <a:gd name="csX56" fmla="*/ 181974 w 538703"/>
              <a:gd name="csY56" fmla="*/ 814483 h 919925"/>
              <a:gd name="csX57" fmla="*/ 141730 w 538703"/>
              <a:gd name="csY57" fmla="*/ 826434 h 919925"/>
              <a:gd name="csX58" fmla="*/ 62594 w 538703"/>
              <a:gd name="csY58" fmla="*/ 919766 h 919925"/>
              <a:gd name="csX59" fmla="*/ 89885 w 538703"/>
              <a:gd name="csY59" fmla="*/ 911696 h 919925"/>
              <a:gd name="csX60" fmla="*/ 146503 w 538703"/>
              <a:gd name="csY60" fmla="*/ 902974 h 919925"/>
              <a:gd name="csX61" fmla="*/ 184022 w 538703"/>
              <a:gd name="csY61" fmla="*/ 891669 h 919925"/>
              <a:gd name="csX62" fmla="*/ 245419 w 538703"/>
              <a:gd name="csY62" fmla="*/ 867448 h 919925"/>
              <a:gd name="csX63" fmla="*/ 269296 w 538703"/>
              <a:gd name="csY63" fmla="*/ 874232 h 919925"/>
              <a:gd name="csX64" fmla="*/ 283277 w 538703"/>
              <a:gd name="csY64" fmla="*/ 869711 h 919925"/>
              <a:gd name="csX65" fmla="*/ 372648 w 538703"/>
              <a:gd name="csY65" fmla="*/ 856142 h 919925"/>
              <a:gd name="csX66" fmla="*/ 486910 w 538703"/>
              <a:gd name="csY66" fmla="*/ 838059 h 919925"/>
              <a:gd name="csX67" fmla="*/ 515222 w 538703"/>
              <a:gd name="csY67" fmla="*/ 810608 h 919925"/>
              <a:gd name="csX68" fmla="*/ 495780 w 538703"/>
              <a:gd name="csY68" fmla="*/ 806088 h 919925"/>
              <a:gd name="csX69" fmla="*/ 467129 w 538703"/>
              <a:gd name="csY69" fmla="*/ 781220 h 919925"/>
              <a:gd name="csX70" fmla="*/ 478385 w 538703"/>
              <a:gd name="csY70" fmla="*/ 768623 h 919925"/>
              <a:gd name="csX71" fmla="*/ 499532 w 538703"/>
              <a:gd name="csY71" fmla="*/ 747957 h 919925"/>
              <a:gd name="csX72" fmla="*/ 514539 w 538703"/>
              <a:gd name="csY72" fmla="*/ 652682 h 919925"/>
              <a:gd name="csX73" fmla="*/ 451777 w 538703"/>
              <a:gd name="csY73" fmla="*/ 653001 h 919925"/>
              <a:gd name="csX74" fmla="*/ 433356 w 538703"/>
              <a:gd name="csY74" fmla="*/ 657535 h 919925"/>
              <a:gd name="csX75" fmla="*/ 427900 w 538703"/>
              <a:gd name="csY75" fmla="*/ 635570 h 919925"/>
              <a:gd name="csX76" fmla="*/ 395498 w 538703"/>
              <a:gd name="csY76" fmla="*/ 566774 h 919925"/>
              <a:gd name="csX77" fmla="*/ 382876 w 538703"/>
              <a:gd name="csY77" fmla="*/ 547079 h 919925"/>
              <a:gd name="csX78" fmla="*/ 406071 w 538703"/>
              <a:gd name="csY78" fmla="*/ 508655 h 919925"/>
              <a:gd name="csX79" fmla="*/ 368896 w 538703"/>
              <a:gd name="csY79" fmla="*/ 473762 h 919925"/>
              <a:gd name="csX80" fmla="*/ 339556 w 538703"/>
              <a:gd name="csY80" fmla="*/ 454713 h 919925"/>
              <a:gd name="csX81" fmla="*/ 310568 w 538703"/>
              <a:gd name="csY81" fmla="*/ 372029 h 919925"/>
              <a:gd name="csX82" fmla="*/ 257696 w 538703"/>
              <a:gd name="csY82" fmla="*/ 316493 h 919925"/>
              <a:gd name="csX83" fmla="*/ 215742 w 538703"/>
              <a:gd name="csY83" fmla="*/ 307126 h 919925"/>
              <a:gd name="csX84" fmla="*/ 168676 w 538703"/>
              <a:gd name="csY84" fmla="*/ 294529 h 919925"/>
              <a:gd name="csX85" fmla="*/ 183684 w 538703"/>
              <a:gd name="csY85" fmla="*/ 287739 h 919925"/>
              <a:gd name="csX86" fmla="*/ 216424 w 538703"/>
              <a:gd name="csY86" fmla="*/ 259980 h 919925"/>
              <a:gd name="csX87" fmla="*/ 199375 w 538703"/>
              <a:gd name="csY87" fmla="*/ 264169 h 919925"/>
              <a:gd name="csX88" fmla="*/ 211990 w 538703"/>
              <a:gd name="csY88" fmla="*/ 248989 h 919925"/>
              <a:gd name="csX89" fmla="*/ 269635 w 538703"/>
              <a:gd name="csY89" fmla="*/ 179879 h 919925"/>
              <a:gd name="csX90" fmla="*/ 289760 w 538703"/>
              <a:gd name="csY90" fmla="*/ 110129 h 919925"/>
              <a:gd name="csX91" fmla="*/ 162532 w 538703"/>
              <a:gd name="csY91" fmla="*/ 118519 h 919925"/>
              <a:gd name="csX92" fmla="*/ 138660 w 538703"/>
              <a:gd name="csY92" fmla="*/ 107546 h 919925"/>
              <a:gd name="csX93" fmla="*/ 148889 w 538703"/>
              <a:gd name="csY93" fmla="*/ 81375 h 919925"/>
              <a:gd name="csX94" fmla="*/ 181636 w 538703"/>
              <a:gd name="csY94" fmla="*/ 41647 h 919925"/>
              <a:gd name="csX95" fmla="*/ 207217 w 538703"/>
              <a:gd name="csY95" fmla="*/ 7744 h 919925"/>
              <a:gd name="csX96" fmla="*/ 143772 w 538703"/>
              <a:gd name="csY96" fmla="*/ 960 h 919925"/>
              <a:gd name="csX97" fmla="*/ 86133 w 538703"/>
              <a:gd name="csY97" fmla="*/ 0 h 919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Lst>
            <a:rect l="l" t="t" r="r" b="b"/>
            <a:pathLst>
              <a:path w="538703" h="919925">
                <a:moveTo>
                  <a:pt x="80333" y="14202"/>
                </a:moveTo>
                <a:cubicBezTo>
                  <a:pt x="77264" y="21952"/>
                  <a:pt x="71802" y="38418"/>
                  <a:pt x="68732" y="50701"/>
                </a:cubicBezTo>
                <a:cubicBezTo>
                  <a:pt x="63277" y="70402"/>
                  <a:pt x="61229" y="73625"/>
                  <a:pt x="50317" y="79437"/>
                </a:cubicBezTo>
                <a:cubicBezTo>
                  <a:pt x="35309" y="87187"/>
                  <a:pt x="27461" y="99464"/>
                  <a:pt x="27461" y="115604"/>
                </a:cubicBezTo>
                <a:cubicBezTo>
                  <a:pt x="27461" y="129178"/>
                  <a:pt x="33261" y="136596"/>
                  <a:pt x="46903" y="140483"/>
                </a:cubicBezTo>
                <a:lnTo>
                  <a:pt x="54752" y="142734"/>
                </a:lnTo>
                <a:lnTo>
                  <a:pt x="46565" y="153080"/>
                </a:lnTo>
                <a:cubicBezTo>
                  <a:pt x="33605" y="169552"/>
                  <a:pt x="17232" y="202809"/>
                  <a:pt x="17232" y="212822"/>
                </a:cubicBezTo>
                <a:cubicBezTo>
                  <a:pt x="17232" y="217669"/>
                  <a:pt x="18936" y="223482"/>
                  <a:pt x="21322" y="225733"/>
                </a:cubicBezTo>
                <a:cubicBezTo>
                  <a:pt x="24392" y="228648"/>
                  <a:pt x="23709" y="229608"/>
                  <a:pt x="18253" y="229608"/>
                </a:cubicBezTo>
                <a:cubicBezTo>
                  <a:pt x="-845" y="229608"/>
                  <a:pt x="-6307" y="241559"/>
                  <a:pt x="8363" y="250613"/>
                </a:cubicBezTo>
                <a:cubicBezTo>
                  <a:pt x="20984" y="258356"/>
                  <a:pt x="31896" y="253842"/>
                  <a:pt x="55090" y="230586"/>
                </a:cubicBezTo>
                <a:lnTo>
                  <a:pt x="75898" y="209593"/>
                </a:lnTo>
                <a:lnTo>
                  <a:pt x="67373" y="225087"/>
                </a:lnTo>
                <a:cubicBezTo>
                  <a:pt x="62938" y="233809"/>
                  <a:pt x="55435" y="249967"/>
                  <a:pt x="51338" y="261272"/>
                </a:cubicBezTo>
                <a:cubicBezTo>
                  <a:pt x="44517" y="279349"/>
                  <a:pt x="43834" y="282904"/>
                  <a:pt x="47931" y="294843"/>
                </a:cubicBezTo>
                <a:cubicBezTo>
                  <a:pt x="51683" y="307772"/>
                  <a:pt x="52365" y="308085"/>
                  <a:pt x="56117" y="301313"/>
                </a:cubicBezTo>
                <a:cubicBezTo>
                  <a:pt x="59869" y="294843"/>
                  <a:pt x="60890" y="294529"/>
                  <a:pt x="66690" y="299044"/>
                </a:cubicBezTo>
                <a:cubicBezTo>
                  <a:pt x="70442" y="301627"/>
                  <a:pt x="79988" y="303897"/>
                  <a:pt x="87837" y="303897"/>
                </a:cubicBezTo>
                <a:lnTo>
                  <a:pt x="101817" y="303897"/>
                </a:lnTo>
                <a:lnTo>
                  <a:pt x="101817" y="320682"/>
                </a:lnTo>
                <a:cubicBezTo>
                  <a:pt x="101817" y="330050"/>
                  <a:pt x="102845" y="342979"/>
                  <a:pt x="104210" y="349105"/>
                </a:cubicBezTo>
                <a:cubicBezTo>
                  <a:pt x="105914" y="358159"/>
                  <a:pt x="104210" y="364924"/>
                  <a:pt x="94313" y="384625"/>
                </a:cubicBezTo>
                <a:cubicBezTo>
                  <a:pt x="87492" y="397868"/>
                  <a:pt x="82037" y="411756"/>
                  <a:pt x="82037" y="415312"/>
                </a:cubicBezTo>
                <a:cubicBezTo>
                  <a:pt x="82037" y="422748"/>
                  <a:pt x="107618" y="448255"/>
                  <a:pt x="110004" y="443734"/>
                </a:cubicBezTo>
                <a:cubicBezTo>
                  <a:pt x="111031" y="442442"/>
                  <a:pt x="112735" y="436950"/>
                  <a:pt x="114100" y="432115"/>
                </a:cubicBezTo>
                <a:cubicBezTo>
                  <a:pt x="115804" y="424999"/>
                  <a:pt x="117852" y="423394"/>
                  <a:pt x="122287" y="424999"/>
                </a:cubicBezTo>
                <a:cubicBezTo>
                  <a:pt x="141730" y="432761"/>
                  <a:pt x="146503" y="433721"/>
                  <a:pt x="154689" y="432115"/>
                </a:cubicBezTo>
                <a:cubicBezTo>
                  <a:pt x="162876" y="429846"/>
                  <a:pt x="165945" y="427582"/>
                  <a:pt x="176863" y="415312"/>
                </a:cubicBezTo>
                <a:cubicBezTo>
                  <a:pt x="181291" y="410151"/>
                  <a:pt x="215059" y="408214"/>
                  <a:pt x="215059" y="413048"/>
                </a:cubicBezTo>
                <a:cubicBezTo>
                  <a:pt x="215059" y="414672"/>
                  <a:pt x="210630" y="419832"/>
                  <a:pt x="204830" y="424999"/>
                </a:cubicBezTo>
                <a:cubicBezTo>
                  <a:pt x="191526" y="436950"/>
                  <a:pt x="183001" y="458582"/>
                  <a:pt x="185726" y="472803"/>
                </a:cubicBezTo>
                <a:cubicBezTo>
                  <a:pt x="188119" y="485399"/>
                  <a:pt x="195623" y="492504"/>
                  <a:pt x="209265" y="495727"/>
                </a:cubicBezTo>
                <a:cubicBezTo>
                  <a:pt x="215059" y="497018"/>
                  <a:pt x="219838" y="500893"/>
                  <a:pt x="221886" y="506060"/>
                </a:cubicBezTo>
                <a:cubicBezTo>
                  <a:pt x="226998" y="518343"/>
                  <a:pt x="225977" y="544810"/>
                  <a:pt x="220176" y="558052"/>
                </a:cubicBezTo>
                <a:cubicBezTo>
                  <a:pt x="217452" y="564191"/>
                  <a:pt x="215059" y="570003"/>
                  <a:pt x="215059" y="570335"/>
                </a:cubicBezTo>
                <a:cubicBezTo>
                  <a:pt x="215059" y="570649"/>
                  <a:pt x="219494" y="576474"/>
                  <a:pt x="225294" y="583246"/>
                </a:cubicBezTo>
                <a:cubicBezTo>
                  <a:pt x="236211" y="596175"/>
                  <a:pt x="235184" y="603918"/>
                  <a:pt x="221542" y="610709"/>
                </a:cubicBezTo>
                <a:cubicBezTo>
                  <a:pt x="216424" y="613606"/>
                  <a:pt x="213017" y="612960"/>
                  <a:pt x="206196" y="607793"/>
                </a:cubicBezTo>
                <a:cubicBezTo>
                  <a:pt x="187774" y="594237"/>
                  <a:pt x="154007" y="596820"/>
                  <a:pt x="137978" y="612960"/>
                </a:cubicBezTo>
                <a:cubicBezTo>
                  <a:pt x="126722" y="624579"/>
                  <a:pt x="127405" y="632341"/>
                  <a:pt x="140364" y="634924"/>
                </a:cubicBezTo>
                <a:cubicBezTo>
                  <a:pt x="147868" y="636530"/>
                  <a:pt x="150255" y="638479"/>
                  <a:pt x="148551" y="642022"/>
                </a:cubicBezTo>
                <a:cubicBezTo>
                  <a:pt x="147524" y="644938"/>
                  <a:pt x="148889" y="649772"/>
                  <a:pt x="151958" y="652682"/>
                </a:cubicBezTo>
                <a:cubicBezTo>
                  <a:pt x="156738" y="657535"/>
                  <a:pt x="156738" y="659786"/>
                  <a:pt x="151276" y="674966"/>
                </a:cubicBezTo>
                <a:cubicBezTo>
                  <a:pt x="143089" y="698868"/>
                  <a:pt x="123991" y="718568"/>
                  <a:pt x="99775" y="726964"/>
                </a:cubicBezTo>
                <a:cubicBezTo>
                  <a:pt x="89202" y="730839"/>
                  <a:pt x="78629" y="735360"/>
                  <a:pt x="76236" y="737298"/>
                </a:cubicBezTo>
                <a:cubicBezTo>
                  <a:pt x="71463" y="740853"/>
                  <a:pt x="70442" y="758936"/>
                  <a:pt x="73850" y="771207"/>
                </a:cubicBezTo>
                <a:lnTo>
                  <a:pt x="75898" y="778637"/>
                </a:lnTo>
                <a:lnTo>
                  <a:pt x="91244" y="769915"/>
                </a:lnTo>
                <a:cubicBezTo>
                  <a:pt x="104893" y="762491"/>
                  <a:pt x="107618" y="761845"/>
                  <a:pt x="119218" y="765394"/>
                </a:cubicBezTo>
                <a:cubicBezTo>
                  <a:pt x="126377" y="767332"/>
                  <a:pt x="139681" y="769595"/>
                  <a:pt x="148206" y="770241"/>
                </a:cubicBezTo>
                <a:cubicBezTo>
                  <a:pt x="160489" y="771533"/>
                  <a:pt x="167311" y="774436"/>
                  <a:pt x="177539" y="783158"/>
                </a:cubicBezTo>
                <a:cubicBezTo>
                  <a:pt x="189140" y="793171"/>
                  <a:pt x="192209" y="794137"/>
                  <a:pt x="199713" y="791553"/>
                </a:cubicBezTo>
                <a:cubicBezTo>
                  <a:pt x="216424" y="785421"/>
                  <a:pt x="229390" y="777991"/>
                  <a:pt x="243371" y="766366"/>
                </a:cubicBezTo>
                <a:lnTo>
                  <a:pt x="257358" y="754415"/>
                </a:lnTo>
                <a:lnTo>
                  <a:pt x="249171" y="767332"/>
                </a:lnTo>
                <a:cubicBezTo>
                  <a:pt x="225977" y="804796"/>
                  <a:pt x="217452" y="810608"/>
                  <a:pt x="181974" y="814483"/>
                </a:cubicBezTo>
                <a:cubicBezTo>
                  <a:pt x="161511" y="816747"/>
                  <a:pt x="152303" y="819330"/>
                  <a:pt x="141730" y="826434"/>
                </a:cubicBezTo>
                <a:cubicBezTo>
                  <a:pt x="119556" y="841288"/>
                  <a:pt x="57477" y="914599"/>
                  <a:pt x="62594" y="919766"/>
                </a:cubicBezTo>
                <a:cubicBezTo>
                  <a:pt x="63959" y="920738"/>
                  <a:pt x="76236" y="917183"/>
                  <a:pt x="89885" y="911696"/>
                </a:cubicBezTo>
                <a:cubicBezTo>
                  <a:pt x="123308" y="898128"/>
                  <a:pt x="129108" y="897162"/>
                  <a:pt x="146503" y="902974"/>
                </a:cubicBezTo>
                <a:cubicBezTo>
                  <a:pt x="169014" y="910404"/>
                  <a:pt x="172428" y="909433"/>
                  <a:pt x="184022" y="891669"/>
                </a:cubicBezTo>
                <a:cubicBezTo>
                  <a:pt x="201078" y="865510"/>
                  <a:pt x="223590" y="856468"/>
                  <a:pt x="245419" y="867448"/>
                </a:cubicBezTo>
                <a:cubicBezTo>
                  <a:pt x="250875" y="870031"/>
                  <a:pt x="261448" y="872940"/>
                  <a:pt x="269296" y="874232"/>
                </a:cubicBezTo>
                <a:cubicBezTo>
                  <a:pt x="281918" y="876169"/>
                  <a:pt x="283277" y="875524"/>
                  <a:pt x="283277" y="869711"/>
                </a:cubicBezTo>
                <a:cubicBezTo>
                  <a:pt x="283277" y="860669"/>
                  <a:pt x="289422" y="859698"/>
                  <a:pt x="372648" y="856142"/>
                </a:cubicBezTo>
                <a:cubicBezTo>
                  <a:pt x="449391" y="852913"/>
                  <a:pt x="464054" y="850656"/>
                  <a:pt x="486910" y="838059"/>
                </a:cubicBezTo>
                <a:cubicBezTo>
                  <a:pt x="500214" y="830629"/>
                  <a:pt x="515222" y="816421"/>
                  <a:pt x="515222" y="810608"/>
                </a:cubicBezTo>
                <a:cubicBezTo>
                  <a:pt x="515222" y="809317"/>
                  <a:pt x="506353" y="807379"/>
                  <a:pt x="495780" y="806088"/>
                </a:cubicBezTo>
                <a:cubicBezTo>
                  <a:pt x="457916" y="802213"/>
                  <a:pt x="446660" y="792199"/>
                  <a:pt x="467129" y="781220"/>
                </a:cubicBezTo>
                <a:cubicBezTo>
                  <a:pt x="472585" y="778311"/>
                  <a:pt x="477703" y="772824"/>
                  <a:pt x="478385" y="768623"/>
                </a:cubicBezTo>
                <a:cubicBezTo>
                  <a:pt x="479062" y="763783"/>
                  <a:pt x="486566" y="756353"/>
                  <a:pt x="499532" y="747957"/>
                </a:cubicBezTo>
                <a:cubicBezTo>
                  <a:pt x="544555" y="717923"/>
                  <a:pt x="552397" y="668840"/>
                  <a:pt x="514539" y="652682"/>
                </a:cubicBezTo>
                <a:cubicBezTo>
                  <a:pt x="493731" y="643646"/>
                  <a:pt x="462012" y="643960"/>
                  <a:pt x="451777" y="653001"/>
                </a:cubicBezTo>
                <a:cubicBezTo>
                  <a:pt x="445977" y="658180"/>
                  <a:pt x="441887" y="659140"/>
                  <a:pt x="433356" y="657535"/>
                </a:cubicBezTo>
                <a:cubicBezTo>
                  <a:pt x="419030" y="654619"/>
                  <a:pt x="417327" y="648481"/>
                  <a:pt x="427900" y="635570"/>
                </a:cubicBezTo>
                <a:cubicBezTo>
                  <a:pt x="450412" y="607793"/>
                  <a:pt x="438473" y="582600"/>
                  <a:pt x="395498" y="566774"/>
                </a:cubicBezTo>
                <a:cubicBezTo>
                  <a:pt x="374007" y="559030"/>
                  <a:pt x="372986" y="557093"/>
                  <a:pt x="382876" y="547079"/>
                </a:cubicBezTo>
                <a:cubicBezTo>
                  <a:pt x="395159" y="534482"/>
                  <a:pt x="406071" y="516719"/>
                  <a:pt x="406071" y="508655"/>
                </a:cubicBezTo>
                <a:cubicBezTo>
                  <a:pt x="406071" y="497350"/>
                  <a:pt x="394132" y="486359"/>
                  <a:pt x="368896" y="473762"/>
                </a:cubicBezTo>
                <a:cubicBezTo>
                  <a:pt x="355592" y="467310"/>
                  <a:pt x="342632" y="458582"/>
                  <a:pt x="339556" y="454713"/>
                </a:cubicBezTo>
                <a:cubicBezTo>
                  <a:pt x="334445" y="448255"/>
                  <a:pt x="319437" y="404984"/>
                  <a:pt x="310568" y="372029"/>
                </a:cubicBezTo>
                <a:cubicBezTo>
                  <a:pt x="305789" y="354911"/>
                  <a:pt x="281918" y="329404"/>
                  <a:pt x="257696" y="316493"/>
                </a:cubicBezTo>
                <a:cubicBezTo>
                  <a:pt x="243371" y="308731"/>
                  <a:pt x="236894" y="307126"/>
                  <a:pt x="215742" y="307126"/>
                </a:cubicBezTo>
                <a:cubicBezTo>
                  <a:pt x="190505" y="307126"/>
                  <a:pt x="164924" y="300335"/>
                  <a:pt x="168676" y="294529"/>
                </a:cubicBezTo>
                <a:cubicBezTo>
                  <a:pt x="170035" y="292905"/>
                  <a:pt x="176518" y="289676"/>
                  <a:pt x="183684" y="287739"/>
                </a:cubicBezTo>
                <a:cubicBezTo>
                  <a:pt x="218811" y="276766"/>
                  <a:pt x="245075" y="255133"/>
                  <a:pt x="216424" y="259980"/>
                </a:cubicBezTo>
                <a:cubicBezTo>
                  <a:pt x="209948" y="261272"/>
                  <a:pt x="202099" y="263209"/>
                  <a:pt x="199375" y="264169"/>
                </a:cubicBezTo>
                <a:cubicBezTo>
                  <a:pt x="188457" y="268044"/>
                  <a:pt x="195623" y="259648"/>
                  <a:pt x="211990" y="248989"/>
                </a:cubicBezTo>
                <a:cubicBezTo>
                  <a:pt x="236894" y="233163"/>
                  <a:pt x="250192" y="217011"/>
                  <a:pt x="269635" y="179879"/>
                </a:cubicBezTo>
                <a:cubicBezTo>
                  <a:pt x="289760" y="141443"/>
                  <a:pt x="297602" y="114318"/>
                  <a:pt x="289760" y="110129"/>
                </a:cubicBezTo>
                <a:cubicBezTo>
                  <a:pt x="272366" y="99784"/>
                  <a:pt x="196982" y="104631"/>
                  <a:pt x="162532" y="118519"/>
                </a:cubicBezTo>
                <a:cubicBezTo>
                  <a:pt x="125012" y="133367"/>
                  <a:pt x="123308" y="132721"/>
                  <a:pt x="138660" y="107546"/>
                </a:cubicBezTo>
                <a:cubicBezTo>
                  <a:pt x="143433" y="99784"/>
                  <a:pt x="148206" y="87845"/>
                  <a:pt x="148889" y="81375"/>
                </a:cubicBezTo>
                <a:cubicBezTo>
                  <a:pt x="149572" y="71361"/>
                  <a:pt x="154351" y="65881"/>
                  <a:pt x="181636" y="41647"/>
                </a:cubicBezTo>
                <a:cubicBezTo>
                  <a:pt x="211990" y="14534"/>
                  <a:pt x="213017" y="13243"/>
                  <a:pt x="207217" y="7744"/>
                </a:cubicBezTo>
                <a:cubicBezTo>
                  <a:pt x="202099" y="2583"/>
                  <a:pt x="193230" y="1937"/>
                  <a:pt x="143772" y="960"/>
                </a:cubicBezTo>
                <a:lnTo>
                  <a:pt x="86133" y="0"/>
                </a:lnTo>
                <a:close/>
              </a:path>
            </a:pathLst>
          </a:custGeom>
          <a:pattFill prst="dkDnDiag">
            <a:fgClr>
              <a:srgbClr val="0070C0"/>
            </a:fgClr>
            <a:bgClr>
              <a:schemeClr val="bg1"/>
            </a:bgClr>
          </a:pattFill>
          <a:ln w="1571" cap="flat">
            <a:noFill/>
            <a:prstDash val="solid"/>
            <a:miter/>
          </a:ln>
        </p:spPr>
        <p:txBody>
          <a:bodyPr/>
          <a:lstStyle/>
          <a:p>
            <a:endParaRPr lang="ru-UA"/>
          </a:p>
        </p:txBody>
      </p:sp>
      <p:sp>
        <p:nvSpPr>
          <p:cNvPr id="37" name="Полилиния: фигура 3047">
            <a:extLst>
              <a:ext uri="{FF2B5EF4-FFF2-40B4-BE49-F238E27FC236}">
                <a16:creationId xmlns:a16="http://schemas.microsoft.com/office/drawing/2014/main" id="{EF71FAA7-7303-A86D-B6F1-925FC1EE8265}"/>
              </a:ext>
            </a:extLst>
          </p:cNvPr>
          <p:cNvSpPr/>
          <p:nvPr/>
        </p:nvSpPr>
        <p:spPr>
          <a:xfrm>
            <a:off x="7517769" y="2962349"/>
            <a:ext cx="487211" cy="268068"/>
          </a:xfrm>
          <a:custGeom>
            <a:avLst/>
            <a:gdLst>
              <a:gd name="csX0" fmla="*/ 267891 w 487211"/>
              <a:gd name="csY0" fmla="*/ 6464 h 268068"/>
              <a:gd name="csX1" fmla="*/ 242999 w 487211"/>
              <a:gd name="csY1" fmla="*/ 20039 h 268068"/>
              <a:gd name="csX2" fmla="*/ 236510 w 487211"/>
              <a:gd name="csY2" fmla="*/ 47809 h 268068"/>
              <a:gd name="csX3" fmla="*/ 219128 w 487211"/>
              <a:gd name="csY3" fmla="*/ 106592 h 268068"/>
              <a:gd name="csX4" fmla="*/ 141358 w 487211"/>
              <a:gd name="csY4" fmla="*/ 94641 h 268068"/>
              <a:gd name="csX5" fmla="*/ 116791 w 487211"/>
              <a:gd name="csY5" fmla="*/ 61686 h 268068"/>
              <a:gd name="csX6" fmla="*/ 86782 w 487211"/>
              <a:gd name="csY6" fmla="*/ 49421 h 268068"/>
              <a:gd name="csX7" fmla="*/ 34931 w 487211"/>
              <a:gd name="csY7" fmla="*/ 74928 h 268068"/>
              <a:gd name="csX8" fmla="*/ 28786 w 487211"/>
              <a:gd name="csY8" fmla="*/ 98516 h 268068"/>
              <a:gd name="csX9" fmla="*/ 14461 w 487211"/>
              <a:gd name="csY9" fmla="*/ 143718 h 268068"/>
              <a:gd name="csX10" fmla="*/ 481 w 487211"/>
              <a:gd name="csY10" fmla="*/ 196689 h 268068"/>
              <a:gd name="csX11" fmla="*/ 1846 w 487211"/>
              <a:gd name="csY11" fmla="*/ 218973 h 268068"/>
              <a:gd name="csX12" fmla="*/ 29814 w 487211"/>
              <a:gd name="csY12" fmla="*/ 203479 h 268068"/>
              <a:gd name="csX13" fmla="*/ 82009 w 487211"/>
              <a:gd name="csY13" fmla="*/ 187967 h 268068"/>
              <a:gd name="csX14" fmla="*/ 170346 w 487211"/>
              <a:gd name="csY14" fmla="*/ 192168 h 268068"/>
              <a:gd name="csX15" fmla="*/ 245391 w 487211"/>
              <a:gd name="csY15" fmla="*/ 190882 h 268068"/>
              <a:gd name="csX16" fmla="*/ 260725 w 487211"/>
              <a:gd name="csY16" fmla="*/ 184092 h 268068"/>
              <a:gd name="csX17" fmla="*/ 277794 w 487211"/>
              <a:gd name="csY17" fmla="*/ 197021 h 268068"/>
              <a:gd name="csX18" fmla="*/ 298596 w 487211"/>
              <a:gd name="csY18" fmla="*/ 209931 h 268068"/>
              <a:gd name="csX19" fmla="*/ 351455 w 487211"/>
              <a:gd name="csY19" fmla="*/ 244166 h 268068"/>
              <a:gd name="csX20" fmla="*/ 381139 w 487211"/>
              <a:gd name="csY20" fmla="*/ 268068 h 268068"/>
              <a:gd name="csX21" fmla="*/ 393416 w 487211"/>
              <a:gd name="csY21" fmla="*/ 261278 h 268068"/>
              <a:gd name="csX22" fmla="*/ 423776 w 487211"/>
              <a:gd name="csY22" fmla="*/ 252242 h 268068"/>
              <a:gd name="csX23" fmla="*/ 474606 w 487211"/>
              <a:gd name="csY23" fmla="*/ 222196 h 268068"/>
              <a:gd name="csX24" fmla="*/ 486526 w 487211"/>
              <a:gd name="csY24" fmla="*/ 188613 h 268068"/>
              <a:gd name="csX25" fmla="*/ 463676 w 487211"/>
              <a:gd name="csY25" fmla="*/ 142113 h 268068"/>
              <a:gd name="csX26" fmla="*/ 459253 w 487211"/>
              <a:gd name="csY26" fmla="*/ 110135 h 268068"/>
              <a:gd name="csX27" fmla="*/ 461302 w 487211"/>
              <a:gd name="csY27" fmla="*/ 81399 h 268068"/>
              <a:gd name="csX28" fmla="*/ 446626 w 487211"/>
              <a:gd name="csY28" fmla="*/ 71385 h 268068"/>
              <a:gd name="csX29" fmla="*/ 395119 w 487211"/>
              <a:gd name="csY29" fmla="*/ 57811 h 268068"/>
              <a:gd name="csX30" fmla="*/ 379091 w 487211"/>
              <a:gd name="csY30" fmla="*/ 61372 h 268068"/>
              <a:gd name="csX31" fmla="*/ 346356 w 487211"/>
              <a:gd name="csY31" fmla="*/ 35533 h 268068"/>
              <a:gd name="csX32" fmla="*/ 289037 w 487211"/>
              <a:gd name="csY32" fmla="*/ 6 h 268068"/>
              <a:gd name="csX33" fmla="*/ 267891 w 487211"/>
              <a:gd name="csY33" fmla="*/ 6464 h 2680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87211" h="268068">
                <a:moveTo>
                  <a:pt x="267891" y="6464"/>
                </a:moveTo>
                <a:cubicBezTo>
                  <a:pt x="258696" y="10019"/>
                  <a:pt x="247440" y="15832"/>
                  <a:pt x="242999" y="20039"/>
                </a:cubicBezTo>
                <a:cubicBezTo>
                  <a:pt x="235157" y="26823"/>
                  <a:pt x="234462" y="29074"/>
                  <a:pt x="236510" y="47809"/>
                </a:cubicBezTo>
                <a:cubicBezTo>
                  <a:pt x="239247" y="73969"/>
                  <a:pt x="234462" y="90766"/>
                  <a:pt x="219128" y="106592"/>
                </a:cubicBezTo>
                <a:cubicBezTo>
                  <a:pt x="192864" y="134351"/>
                  <a:pt x="160456" y="129184"/>
                  <a:pt x="141358" y="94641"/>
                </a:cubicBezTo>
                <a:cubicBezTo>
                  <a:pt x="135896" y="84296"/>
                  <a:pt x="124634" y="69448"/>
                  <a:pt x="116791" y="61686"/>
                </a:cubicBezTo>
                <a:cubicBezTo>
                  <a:pt x="102811" y="48129"/>
                  <a:pt x="101790" y="47483"/>
                  <a:pt x="86782" y="49421"/>
                </a:cubicBezTo>
                <a:cubicBezTo>
                  <a:pt x="66657" y="51998"/>
                  <a:pt x="39716" y="65241"/>
                  <a:pt x="34931" y="74928"/>
                </a:cubicBezTo>
                <a:cubicBezTo>
                  <a:pt x="32883" y="78815"/>
                  <a:pt x="29814" y="89475"/>
                  <a:pt x="28786" y="98516"/>
                </a:cubicBezTo>
                <a:cubicBezTo>
                  <a:pt x="27433" y="107238"/>
                  <a:pt x="20950" y="127579"/>
                  <a:pt x="14461" y="143718"/>
                </a:cubicBezTo>
                <a:cubicBezTo>
                  <a:pt x="5942" y="164065"/>
                  <a:pt x="1846" y="179903"/>
                  <a:pt x="481" y="196689"/>
                </a:cubicBezTo>
                <a:cubicBezTo>
                  <a:pt x="-547" y="210245"/>
                  <a:pt x="148" y="219945"/>
                  <a:pt x="1846" y="218973"/>
                </a:cubicBezTo>
                <a:cubicBezTo>
                  <a:pt x="3562" y="218007"/>
                  <a:pt x="16177" y="210891"/>
                  <a:pt x="29814" y="203479"/>
                </a:cubicBezTo>
                <a:cubicBezTo>
                  <a:pt x="52331" y="190882"/>
                  <a:pt x="57793" y="189258"/>
                  <a:pt x="82009" y="187967"/>
                </a:cubicBezTo>
                <a:cubicBezTo>
                  <a:pt x="96672" y="187321"/>
                  <a:pt x="136240" y="188945"/>
                  <a:pt x="170346" y="192168"/>
                </a:cubicBezTo>
                <a:cubicBezTo>
                  <a:pt x="231737" y="197666"/>
                  <a:pt x="231737" y="197666"/>
                  <a:pt x="245391" y="190882"/>
                </a:cubicBezTo>
                <a:cubicBezTo>
                  <a:pt x="253234" y="187007"/>
                  <a:pt x="259704" y="184092"/>
                  <a:pt x="260725" y="184092"/>
                </a:cubicBezTo>
                <a:cubicBezTo>
                  <a:pt x="261420" y="184092"/>
                  <a:pt x="269263" y="189904"/>
                  <a:pt x="277794" y="197021"/>
                </a:cubicBezTo>
                <a:cubicBezTo>
                  <a:pt x="286312" y="204125"/>
                  <a:pt x="295871" y="209931"/>
                  <a:pt x="298596" y="209931"/>
                </a:cubicBezTo>
                <a:cubicBezTo>
                  <a:pt x="308830" y="209931"/>
                  <a:pt x="325536" y="220904"/>
                  <a:pt x="351455" y="244166"/>
                </a:cubicBezTo>
                <a:cubicBezTo>
                  <a:pt x="366131" y="257409"/>
                  <a:pt x="379435" y="268068"/>
                  <a:pt x="381139" y="268068"/>
                </a:cubicBezTo>
                <a:cubicBezTo>
                  <a:pt x="382836" y="268068"/>
                  <a:pt x="388649" y="264839"/>
                  <a:pt x="393416" y="261278"/>
                </a:cubicBezTo>
                <a:cubicBezTo>
                  <a:pt x="399560" y="256763"/>
                  <a:pt x="410140" y="253534"/>
                  <a:pt x="423776" y="252242"/>
                </a:cubicBezTo>
                <a:cubicBezTo>
                  <a:pt x="449018" y="249659"/>
                  <a:pt x="456510" y="245126"/>
                  <a:pt x="474606" y="222196"/>
                </a:cubicBezTo>
                <a:cubicBezTo>
                  <a:pt x="487565" y="206056"/>
                  <a:pt x="488242" y="204125"/>
                  <a:pt x="486526" y="188613"/>
                </a:cubicBezTo>
                <a:cubicBezTo>
                  <a:pt x="484490" y="169244"/>
                  <a:pt x="473578" y="146947"/>
                  <a:pt x="463676" y="142113"/>
                </a:cubicBezTo>
                <a:cubicBezTo>
                  <a:pt x="457550" y="138871"/>
                  <a:pt x="457205" y="136288"/>
                  <a:pt x="459253" y="110135"/>
                </a:cubicBezTo>
                <a:lnTo>
                  <a:pt x="461302" y="81399"/>
                </a:lnTo>
                <a:lnTo>
                  <a:pt x="446626" y="71385"/>
                </a:lnTo>
                <a:cubicBezTo>
                  <a:pt x="426501" y="57497"/>
                  <a:pt x="409444" y="52976"/>
                  <a:pt x="395119" y="57811"/>
                </a:cubicBezTo>
                <a:cubicBezTo>
                  <a:pt x="389325" y="59748"/>
                  <a:pt x="381815" y="61372"/>
                  <a:pt x="379091" y="61372"/>
                </a:cubicBezTo>
                <a:cubicBezTo>
                  <a:pt x="376366" y="61372"/>
                  <a:pt x="361690" y="49747"/>
                  <a:pt x="346356" y="35533"/>
                </a:cubicBezTo>
                <a:cubicBezTo>
                  <a:pt x="321113" y="12289"/>
                  <a:pt x="300644" y="-308"/>
                  <a:pt x="289037" y="6"/>
                </a:cubicBezTo>
                <a:cubicBezTo>
                  <a:pt x="286663" y="338"/>
                  <a:pt x="277105" y="3235"/>
                  <a:pt x="267891" y="6464"/>
                </a:cubicBezTo>
                <a:close/>
              </a:path>
            </a:pathLst>
          </a:custGeom>
          <a:solidFill>
            <a:schemeClr val="bg2">
              <a:lumMod val="90000"/>
            </a:schemeClr>
          </a:solidFill>
          <a:ln w="1571" cap="flat">
            <a:noFill/>
            <a:prstDash val="solid"/>
            <a:miter/>
          </a:ln>
        </p:spPr>
        <p:txBody>
          <a:bodyPr/>
          <a:lstStyle/>
          <a:p>
            <a:endParaRPr lang="ru-UA"/>
          </a:p>
        </p:txBody>
      </p:sp>
      <p:sp>
        <p:nvSpPr>
          <p:cNvPr id="38" name="Полилиния: фигура 3048">
            <a:extLst>
              <a:ext uri="{FF2B5EF4-FFF2-40B4-BE49-F238E27FC236}">
                <a16:creationId xmlns:a16="http://schemas.microsoft.com/office/drawing/2014/main" id="{E9C15084-46C1-7BA9-B2F7-08F9C924FFC3}"/>
              </a:ext>
            </a:extLst>
          </p:cNvPr>
          <p:cNvSpPr/>
          <p:nvPr/>
        </p:nvSpPr>
        <p:spPr>
          <a:xfrm>
            <a:off x="7325202" y="2966451"/>
            <a:ext cx="65316" cy="96910"/>
          </a:xfrm>
          <a:custGeom>
            <a:avLst/>
            <a:gdLst>
              <a:gd name="csX0" fmla="*/ 43996 w 65316"/>
              <a:gd name="csY0" fmla="*/ 4958 h 96910"/>
              <a:gd name="csX1" fmla="*/ 0 w 65316"/>
              <a:gd name="csY1" fmla="*/ 74381 h 96910"/>
              <a:gd name="csX2" fmla="*/ 17733 w 65316"/>
              <a:gd name="csY2" fmla="*/ 94082 h 96910"/>
              <a:gd name="csX3" fmla="*/ 38879 w 65316"/>
              <a:gd name="csY3" fmla="*/ 49188 h 96910"/>
              <a:gd name="csX4" fmla="*/ 58998 w 65316"/>
              <a:gd name="csY4" fmla="*/ 17554 h 96910"/>
              <a:gd name="csX5" fmla="*/ 59349 w 65316"/>
              <a:gd name="csY5" fmla="*/ 111 h 96910"/>
              <a:gd name="csX6" fmla="*/ 43996 w 65316"/>
              <a:gd name="csY6" fmla="*/ 4958 h 9691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65316" h="96910">
                <a:moveTo>
                  <a:pt x="43996" y="4958"/>
                </a:moveTo>
                <a:cubicBezTo>
                  <a:pt x="20125" y="18846"/>
                  <a:pt x="332" y="50479"/>
                  <a:pt x="0" y="74381"/>
                </a:cubicBezTo>
                <a:cubicBezTo>
                  <a:pt x="0" y="94082"/>
                  <a:pt x="6471" y="101512"/>
                  <a:pt x="17733" y="94082"/>
                </a:cubicBezTo>
                <a:cubicBezTo>
                  <a:pt x="28989" y="86664"/>
                  <a:pt x="38879" y="65992"/>
                  <a:pt x="38879" y="49188"/>
                </a:cubicBezTo>
                <a:cubicBezTo>
                  <a:pt x="38879" y="34653"/>
                  <a:pt x="40921" y="31430"/>
                  <a:pt x="58998" y="17554"/>
                </a:cubicBezTo>
                <a:cubicBezTo>
                  <a:pt x="67185" y="11416"/>
                  <a:pt x="67535" y="1402"/>
                  <a:pt x="59349" y="111"/>
                </a:cubicBezTo>
                <a:cubicBezTo>
                  <a:pt x="56624" y="-535"/>
                  <a:pt x="49458" y="1716"/>
                  <a:pt x="43996" y="4958"/>
                </a:cubicBezTo>
                <a:close/>
              </a:path>
            </a:pathLst>
          </a:custGeom>
          <a:solidFill>
            <a:schemeClr val="bg2">
              <a:lumMod val="90000"/>
            </a:schemeClr>
          </a:solidFill>
          <a:ln w="1571" cap="flat">
            <a:noFill/>
            <a:prstDash val="solid"/>
            <a:miter/>
          </a:ln>
        </p:spPr>
        <p:txBody>
          <a:bodyPr/>
          <a:lstStyle/>
          <a:p>
            <a:endParaRPr lang="ru-UA"/>
          </a:p>
        </p:txBody>
      </p:sp>
      <p:sp>
        <p:nvSpPr>
          <p:cNvPr id="39" name="Полилиния: фигура 3049">
            <a:extLst>
              <a:ext uri="{FF2B5EF4-FFF2-40B4-BE49-F238E27FC236}">
                <a16:creationId xmlns:a16="http://schemas.microsoft.com/office/drawing/2014/main" id="{EC8C71C5-879D-ADDC-C37D-4CC031016215}"/>
              </a:ext>
            </a:extLst>
          </p:cNvPr>
          <p:cNvSpPr/>
          <p:nvPr/>
        </p:nvSpPr>
        <p:spPr>
          <a:xfrm>
            <a:off x="6634046" y="3014330"/>
            <a:ext cx="184290" cy="308961"/>
          </a:xfrm>
          <a:custGeom>
            <a:avLst/>
            <a:gdLst>
              <a:gd name="csX0" fmla="*/ 127673 w 184290"/>
              <a:gd name="csY0" fmla="*/ 8745 h 308961"/>
              <a:gd name="csX1" fmla="*/ 109596 w 184290"/>
              <a:gd name="csY1" fmla="*/ 23605 h 308961"/>
              <a:gd name="csX2" fmla="*/ 58428 w 184290"/>
              <a:gd name="csY2" fmla="*/ 51695 h 308961"/>
              <a:gd name="csX3" fmla="*/ 27736 w 184290"/>
              <a:gd name="csY3" fmla="*/ 64624 h 308961"/>
              <a:gd name="csX4" fmla="*/ 789 w 184290"/>
              <a:gd name="csY4" fmla="*/ 143748 h 308961"/>
              <a:gd name="csX5" fmla="*/ 17156 w 184290"/>
              <a:gd name="csY5" fmla="*/ 241594 h 308961"/>
              <a:gd name="csX6" fmla="*/ 32509 w 184290"/>
              <a:gd name="csY6" fmla="*/ 269684 h 308961"/>
              <a:gd name="csX7" fmla="*/ 36599 w 184290"/>
              <a:gd name="csY7" fmla="*/ 291335 h 308961"/>
              <a:gd name="csX8" fmla="*/ 70367 w 184290"/>
              <a:gd name="csY8" fmla="*/ 308453 h 308961"/>
              <a:gd name="csX9" fmla="*/ 98679 w 184290"/>
              <a:gd name="csY9" fmla="*/ 303286 h 308961"/>
              <a:gd name="csX10" fmla="*/ 106182 w 184290"/>
              <a:gd name="csY10" fmla="*/ 293918 h 308961"/>
              <a:gd name="csX11" fmla="*/ 108913 w 184290"/>
              <a:gd name="csY11" fmla="*/ 211880 h 308961"/>
              <a:gd name="csX12" fmla="*/ 116756 w 184290"/>
              <a:gd name="csY12" fmla="*/ 202844 h 308961"/>
              <a:gd name="csX13" fmla="*/ 126308 w 184290"/>
              <a:gd name="csY13" fmla="*/ 193477 h 308961"/>
              <a:gd name="csX14" fmla="*/ 136881 w 184290"/>
              <a:gd name="csY14" fmla="*/ 177319 h 308961"/>
              <a:gd name="csX15" fmla="*/ 160758 w 184290"/>
              <a:gd name="csY15" fmla="*/ 153103 h 308961"/>
              <a:gd name="csX16" fmla="*/ 184291 w 184290"/>
              <a:gd name="csY16" fmla="*/ 135985 h 308961"/>
              <a:gd name="csX17" fmla="*/ 170993 w 184290"/>
              <a:gd name="csY17" fmla="*/ 130819 h 308961"/>
              <a:gd name="csX18" fmla="*/ 143364 w 184290"/>
              <a:gd name="csY18" fmla="*/ 91423 h 308961"/>
              <a:gd name="csX19" fmla="*/ 150185 w 184290"/>
              <a:gd name="csY19" fmla="*/ 47494 h 308961"/>
              <a:gd name="csX20" fmla="*/ 152910 w 184290"/>
              <a:gd name="csY20" fmla="*/ 3578 h 308961"/>
              <a:gd name="csX21" fmla="*/ 127673 w 184290"/>
              <a:gd name="csY21" fmla="*/ 8745 h 3089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84290" h="308961">
                <a:moveTo>
                  <a:pt x="127673" y="8745"/>
                </a:moveTo>
                <a:cubicBezTo>
                  <a:pt x="120508" y="13905"/>
                  <a:pt x="112321" y="20696"/>
                  <a:pt x="109596" y="23605"/>
                </a:cubicBezTo>
                <a:cubicBezTo>
                  <a:pt x="99706" y="34898"/>
                  <a:pt x="75484" y="48140"/>
                  <a:pt x="58428" y="51695"/>
                </a:cubicBezTo>
                <a:cubicBezTo>
                  <a:pt x="49220" y="53633"/>
                  <a:pt x="35240" y="59445"/>
                  <a:pt x="27736" y="64624"/>
                </a:cubicBezTo>
                <a:cubicBezTo>
                  <a:pt x="5562" y="79786"/>
                  <a:pt x="2493" y="88194"/>
                  <a:pt x="789" y="143748"/>
                </a:cubicBezTo>
                <a:cubicBezTo>
                  <a:pt x="-1603" y="212858"/>
                  <a:pt x="789" y="226100"/>
                  <a:pt x="17156" y="241594"/>
                </a:cubicBezTo>
                <a:cubicBezTo>
                  <a:pt x="27391" y="251275"/>
                  <a:pt x="30805" y="257088"/>
                  <a:pt x="32509" y="269684"/>
                </a:cubicBezTo>
                <a:cubicBezTo>
                  <a:pt x="33874" y="278406"/>
                  <a:pt x="35578" y="288106"/>
                  <a:pt x="36599" y="291335"/>
                </a:cubicBezTo>
                <a:cubicBezTo>
                  <a:pt x="38992" y="300057"/>
                  <a:pt x="51951" y="306515"/>
                  <a:pt x="70367" y="308453"/>
                </a:cubicBezTo>
                <a:cubicBezTo>
                  <a:pt x="83671" y="309744"/>
                  <a:pt x="89471" y="308766"/>
                  <a:pt x="98679" y="303286"/>
                </a:cubicBezTo>
                <a:cubicBezTo>
                  <a:pt x="106527" y="298753"/>
                  <a:pt x="108913" y="295524"/>
                  <a:pt x="106182" y="293918"/>
                </a:cubicBezTo>
                <a:cubicBezTo>
                  <a:pt x="90836" y="284865"/>
                  <a:pt x="92878" y="216087"/>
                  <a:pt x="108913" y="211880"/>
                </a:cubicBezTo>
                <a:cubicBezTo>
                  <a:pt x="112665" y="211234"/>
                  <a:pt x="116073" y="207045"/>
                  <a:pt x="116756" y="202844"/>
                </a:cubicBezTo>
                <a:cubicBezTo>
                  <a:pt x="117438" y="197991"/>
                  <a:pt x="120852" y="194762"/>
                  <a:pt x="126308" y="193477"/>
                </a:cubicBezTo>
                <a:cubicBezTo>
                  <a:pt x="133473" y="191853"/>
                  <a:pt x="135177" y="189269"/>
                  <a:pt x="136881" y="177319"/>
                </a:cubicBezTo>
                <a:cubicBezTo>
                  <a:pt x="139267" y="161493"/>
                  <a:pt x="150523" y="150206"/>
                  <a:pt x="160758" y="153103"/>
                </a:cubicBezTo>
                <a:cubicBezTo>
                  <a:pt x="166897" y="155040"/>
                  <a:pt x="184291" y="142456"/>
                  <a:pt x="184291" y="135985"/>
                </a:cubicBezTo>
                <a:cubicBezTo>
                  <a:pt x="184291" y="134380"/>
                  <a:pt x="178152" y="132110"/>
                  <a:pt x="170993" y="130819"/>
                </a:cubicBezTo>
                <a:cubicBezTo>
                  <a:pt x="150868" y="127922"/>
                  <a:pt x="143364" y="116930"/>
                  <a:pt x="143364" y="91423"/>
                </a:cubicBezTo>
                <a:cubicBezTo>
                  <a:pt x="143364" y="79786"/>
                  <a:pt x="146433" y="60091"/>
                  <a:pt x="150185" y="47494"/>
                </a:cubicBezTo>
                <a:cubicBezTo>
                  <a:pt x="158027" y="20696"/>
                  <a:pt x="158710" y="9071"/>
                  <a:pt x="152910" y="3578"/>
                </a:cubicBezTo>
                <a:cubicBezTo>
                  <a:pt x="146771" y="-2234"/>
                  <a:pt x="142337" y="-1275"/>
                  <a:pt x="127673" y="8745"/>
                </a:cubicBezTo>
                <a:close/>
              </a:path>
            </a:pathLst>
          </a:custGeom>
          <a:solidFill>
            <a:schemeClr val="bg2">
              <a:lumMod val="90000"/>
            </a:schemeClr>
          </a:solidFill>
          <a:ln w="1571" cap="flat">
            <a:noFill/>
            <a:prstDash val="solid"/>
            <a:miter/>
          </a:ln>
        </p:spPr>
        <p:txBody>
          <a:bodyPr/>
          <a:lstStyle/>
          <a:p>
            <a:endParaRPr lang="ru-UA"/>
          </a:p>
        </p:txBody>
      </p:sp>
      <p:sp>
        <p:nvSpPr>
          <p:cNvPr id="40" name="Полилиния: фигура 3050">
            <a:extLst>
              <a:ext uri="{FF2B5EF4-FFF2-40B4-BE49-F238E27FC236}">
                <a16:creationId xmlns:a16="http://schemas.microsoft.com/office/drawing/2014/main" id="{55C198EE-B17F-5FA6-09DB-F6D48851A703}"/>
              </a:ext>
            </a:extLst>
          </p:cNvPr>
          <p:cNvSpPr/>
          <p:nvPr/>
        </p:nvSpPr>
        <p:spPr>
          <a:xfrm>
            <a:off x="7531222" y="3156442"/>
            <a:ext cx="368402" cy="264513"/>
          </a:xfrm>
          <a:custGeom>
            <a:avLst/>
            <a:gdLst>
              <a:gd name="csX0" fmla="*/ 235008 w 368402"/>
              <a:gd name="csY0" fmla="*/ 6803 h 264513"/>
              <a:gd name="csX1" fmla="*/ 186903 w 368402"/>
              <a:gd name="csY1" fmla="*/ 9700 h 264513"/>
              <a:gd name="csX2" fmla="*/ 33085 w 368402"/>
              <a:gd name="csY2" fmla="*/ 10671 h 264513"/>
              <a:gd name="csX3" fmla="*/ 10911 w 368402"/>
              <a:gd name="csY3" fmla="*/ 26811 h 264513"/>
              <a:gd name="csX4" fmla="*/ 0 w 368402"/>
              <a:gd name="csY4" fmla="*/ 55879 h 264513"/>
              <a:gd name="csX5" fmla="*/ 17382 w 368402"/>
              <a:gd name="csY5" fmla="*/ 118205 h 264513"/>
              <a:gd name="csX6" fmla="*/ 66840 w 368402"/>
              <a:gd name="csY6" fmla="*/ 141793 h 264513"/>
              <a:gd name="csX7" fmla="*/ 113229 w 368402"/>
              <a:gd name="csY7" fmla="*/ 162780 h 264513"/>
              <a:gd name="csX8" fmla="*/ 113229 w 368402"/>
              <a:gd name="csY8" fmla="*/ 186995 h 264513"/>
              <a:gd name="csX9" fmla="*/ 126533 w 368402"/>
              <a:gd name="csY9" fmla="*/ 219293 h 264513"/>
              <a:gd name="csX10" fmla="*/ 150072 w 368402"/>
              <a:gd name="csY10" fmla="*/ 240611 h 264513"/>
              <a:gd name="csX11" fmla="*/ 206352 w 368402"/>
              <a:gd name="csY11" fmla="*/ 264513 h 264513"/>
              <a:gd name="csX12" fmla="*/ 238754 w 368402"/>
              <a:gd name="csY12" fmla="*/ 254832 h 264513"/>
              <a:gd name="csX13" fmla="*/ 263320 w 368402"/>
              <a:gd name="csY13" fmla="*/ 239966 h 264513"/>
              <a:gd name="csX14" fmla="*/ 315503 w 368402"/>
              <a:gd name="csY14" fmla="*/ 176668 h 264513"/>
              <a:gd name="csX15" fmla="*/ 330160 w 368402"/>
              <a:gd name="csY15" fmla="*/ 158905 h 264513"/>
              <a:gd name="csX16" fmla="*/ 344492 w 368402"/>
              <a:gd name="csY16" fmla="*/ 145016 h 264513"/>
              <a:gd name="csX17" fmla="*/ 356424 w 368402"/>
              <a:gd name="csY17" fmla="*/ 133711 h 264513"/>
              <a:gd name="csX18" fmla="*/ 365306 w 368402"/>
              <a:gd name="csY18" fmla="*/ 125967 h 264513"/>
              <a:gd name="csX19" fmla="*/ 360188 w 368402"/>
              <a:gd name="csY19" fmla="*/ 107558 h 264513"/>
              <a:gd name="csX20" fmla="*/ 353699 w 368402"/>
              <a:gd name="csY20" fmla="*/ 82051 h 264513"/>
              <a:gd name="csX21" fmla="*/ 284122 w 368402"/>
              <a:gd name="csY21" fmla="*/ 25525 h 264513"/>
              <a:gd name="csX22" fmla="*/ 261272 w 368402"/>
              <a:gd name="csY22" fmla="*/ 12609 h 264513"/>
              <a:gd name="csX23" fmla="*/ 245243 w 368402"/>
              <a:gd name="csY23" fmla="*/ 12 h 264513"/>
              <a:gd name="csX24" fmla="*/ 235008 w 368402"/>
              <a:gd name="csY24" fmla="*/ 6803 h 26451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68402" h="264513">
                <a:moveTo>
                  <a:pt x="235008" y="6803"/>
                </a:moveTo>
                <a:cubicBezTo>
                  <a:pt x="226126" y="12929"/>
                  <a:pt x="224078" y="13255"/>
                  <a:pt x="186903" y="9700"/>
                </a:cubicBezTo>
                <a:cubicBezTo>
                  <a:pt x="131306" y="4533"/>
                  <a:pt x="47066" y="5179"/>
                  <a:pt x="33085" y="10671"/>
                </a:cubicBezTo>
                <a:cubicBezTo>
                  <a:pt x="26940" y="12929"/>
                  <a:pt x="17038" y="20359"/>
                  <a:pt x="10911" y="26811"/>
                </a:cubicBezTo>
                <a:cubicBezTo>
                  <a:pt x="1698" y="36831"/>
                  <a:pt x="0" y="41032"/>
                  <a:pt x="0" y="55879"/>
                </a:cubicBezTo>
                <a:cubicBezTo>
                  <a:pt x="0" y="75267"/>
                  <a:pt x="7842" y="103037"/>
                  <a:pt x="17382" y="118205"/>
                </a:cubicBezTo>
                <a:cubicBezTo>
                  <a:pt x="25569" y="130802"/>
                  <a:pt x="48763" y="141793"/>
                  <a:pt x="66840" y="141793"/>
                </a:cubicBezTo>
                <a:cubicBezTo>
                  <a:pt x="84917" y="142119"/>
                  <a:pt x="108112" y="152453"/>
                  <a:pt x="113229" y="162780"/>
                </a:cubicBezTo>
                <a:cubicBezTo>
                  <a:pt x="116299" y="168918"/>
                  <a:pt x="116299" y="174731"/>
                  <a:pt x="113229" y="186995"/>
                </a:cubicBezTo>
                <a:cubicBezTo>
                  <a:pt x="108456" y="207028"/>
                  <a:pt x="109483" y="209612"/>
                  <a:pt x="126533" y="219293"/>
                </a:cubicBezTo>
                <a:cubicBezTo>
                  <a:pt x="134376" y="223814"/>
                  <a:pt x="144955" y="233513"/>
                  <a:pt x="150072" y="240611"/>
                </a:cubicBezTo>
                <a:cubicBezTo>
                  <a:pt x="163032" y="258375"/>
                  <a:pt x="178040" y="264513"/>
                  <a:pt x="206352" y="264513"/>
                </a:cubicBezTo>
                <a:cubicBezTo>
                  <a:pt x="227498" y="264513"/>
                  <a:pt x="229891" y="263867"/>
                  <a:pt x="238754" y="254832"/>
                </a:cubicBezTo>
                <a:cubicBezTo>
                  <a:pt x="244204" y="249333"/>
                  <a:pt x="255133" y="242881"/>
                  <a:pt x="263320" y="239966"/>
                </a:cubicBezTo>
                <a:cubicBezTo>
                  <a:pt x="289916" y="231244"/>
                  <a:pt x="310386" y="206382"/>
                  <a:pt x="315503" y="176668"/>
                </a:cubicBezTo>
                <a:cubicBezTo>
                  <a:pt x="317201" y="166987"/>
                  <a:pt x="319926" y="163758"/>
                  <a:pt x="330160" y="158905"/>
                </a:cubicBezTo>
                <a:cubicBezTo>
                  <a:pt x="338003" y="155350"/>
                  <a:pt x="343464" y="150183"/>
                  <a:pt x="344492" y="145016"/>
                </a:cubicBezTo>
                <a:cubicBezTo>
                  <a:pt x="345857" y="139856"/>
                  <a:pt x="349954" y="135981"/>
                  <a:pt x="356424" y="133711"/>
                </a:cubicBezTo>
                <a:cubicBezTo>
                  <a:pt x="369728" y="129842"/>
                  <a:pt x="370755" y="128864"/>
                  <a:pt x="365306" y="125967"/>
                </a:cubicBezTo>
                <a:cubicBezTo>
                  <a:pt x="362913" y="124344"/>
                  <a:pt x="360521" y="116268"/>
                  <a:pt x="360188" y="107558"/>
                </a:cubicBezTo>
                <a:cubicBezTo>
                  <a:pt x="359493" y="98836"/>
                  <a:pt x="356769" y="87218"/>
                  <a:pt x="353699" y="82051"/>
                </a:cubicBezTo>
                <a:cubicBezTo>
                  <a:pt x="339719" y="56525"/>
                  <a:pt x="301516" y="25525"/>
                  <a:pt x="284122" y="25525"/>
                </a:cubicBezTo>
                <a:cubicBezTo>
                  <a:pt x="279693" y="25525"/>
                  <a:pt x="269791" y="20027"/>
                  <a:pt x="261272" y="12609"/>
                </a:cubicBezTo>
                <a:cubicBezTo>
                  <a:pt x="253085" y="5511"/>
                  <a:pt x="245920" y="-302"/>
                  <a:pt x="245243" y="12"/>
                </a:cubicBezTo>
                <a:cubicBezTo>
                  <a:pt x="244548" y="12"/>
                  <a:pt x="239781" y="2928"/>
                  <a:pt x="235008" y="6803"/>
                </a:cubicBezTo>
                <a:close/>
              </a:path>
            </a:pathLst>
          </a:custGeom>
          <a:solidFill>
            <a:srgbClr val="0070C0"/>
          </a:solidFill>
          <a:ln w="1571" cap="flat">
            <a:noFill/>
            <a:prstDash val="solid"/>
            <a:miter/>
          </a:ln>
        </p:spPr>
        <p:txBody>
          <a:bodyPr/>
          <a:lstStyle/>
          <a:p>
            <a:endParaRPr lang="ru-UA"/>
          </a:p>
        </p:txBody>
      </p:sp>
      <p:sp>
        <p:nvSpPr>
          <p:cNvPr id="41" name="Полилиния: фигура 3051">
            <a:extLst>
              <a:ext uri="{FF2B5EF4-FFF2-40B4-BE49-F238E27FC236}">
                <a16:creationId xmlns:a16="http://schemas.microsoft.com/office/drawing/2014/main" id="{10DB1737-A0C8-3D8F-8225-075741C41E26}"/>
              </a:ext>
            </a:extLst>
          </p:cNvPr>
          <p:cNvSpPr/>
          <p:nvPr/>
        </p:nvSpPr>
        <p:spPr>
          <a:xfrm>
            <a:off x="7677880" y="3187585"/>
            <a:ext cx="640691" cy="508846"/>
          </a:xfrm>
          <a:custGeom>
            <a:avLst/>
            <a:gdLst>
              <a:gd name="csX0" fmla="*/ 317564 w 640691"/>
              <a:gd name="csY0" fmla="*/ 15055 h 508846"/>
              <a:gd name="csX1" fmla="*/ 268105 w 640691"/>
              <a:gd name="csY1" fmla="*/ 35082 h 508846"/>
              <a:gd name="csX2" fmla="*/ 234332 w 640691"/>
              <a:gd name="csY2" fmla="*/ 59944 h 508846"/>
              <a:gd name="csX3" fmla="*/ 234676 w 640691"/>
              <a:gd name="csY3" fmla="*/ 82541 h 508846"/>
              <a:gd name="csX4" fmla="*/ 226821 w 640691"/>
              <a:gd name="csY4" fmla="*/ 110318 h 508846"/>
              <a:gd name="csX5" fmla="*/ 177376 w 640691"/>
              <a:gd name="csY5" fmla="*/ 161019 h 508846"/>
              <a:gd name="csX6" fmla="*/ 168844 w 640691"/>
              <a:gd name="csY6" fmla="*/ 177823 h 508846"/>
              <a:gd name="csX7" fmla="*/ 162355 w 640691"/>
              <a:gd name="csY7" fmla="*/ 196872 h 508846"/>
              <a:gd name="csX8" fmla="*/ 151112 w 640691"/>
              <a:gd name="csY8" fmla="*/ 208177 h 508846"/>
              <a:gd name="csX9" fmla="*/ 105732 w 640691"/>
              <a:gd name="csY9" fmla="*/ 229815 h 508846"/>
              <a:gd name="csX10" fmla="*/ 58321 w 640691"/>
              <a:gd name="csY10" fmla="*/ 242092 h 508846"/>
              <a:gd name="csX11" fmla="*/ 33429 w 640691"/>
              <a:gd name="csY11" fmla="*/ 243384 h 508846"/>
              <a:gd name="csX12" fmla="*/ 32753 w 640691"/>
              <a:gd name="csY12" fmla="*/ 298605 h 508846"/>
              <a:gd name="csX13" fmla="*/ 38547 w 640691"/>
              <a:gd name="csY13" fmla="*/ 346729 h 508846"/>
              <a:gd name="csX14" fmla="*/ 17050 w 640691"/>
              <a:gd name="csY14" fmla="*/ 389999 h 508846"/>
              <a:gd name="csX15" fmla="*/ 0 w 640691"/>
              <a:gd name="csY15" fmla="*/ 407763 h 508846"/>
              <a:gd name="csX16" fmla="*/ 15697 w 640691"/>
              <a:gd name="csY16" fmla="*/ 426498 h 508846"/>
              <a:gd name="csX17" fmla="*/ 29677 w 640691"/>
              <a:gd name="csY17" fmla="*/ 454595 h 508846"/>
              <a:gd name="csX18" fmla="*/ 60714 w 640691"/>
              <a:gd name="csY18" fmla="*/ 467511 h 508846"/>
              <a:gd name="csX19" fmla="*/ 155885 w 640691"/>
              <a:gd name="csY19" fmla="*/ 452977 h 508846"/>
              <a:gd name="csX20" fmla="*/ 270135 w 640691"/>
              <a:gd name="csY20" fmla="*/ 469129 h 508846"/>
              <a:gd name="csX21" fmla="*/ 380314 w 640691"/>
              <a:gd name="csY21" fmla="*/ 486886 h 508846"/>
              <a:gd name="csX22" fmla="*/ 481967 w 640691"/>
              <a:gd name="csY22" fmla="*/ 503358 h 508846"/>
              <a:gd name="csX23" fmla="*/ 496280 w 640691"/>
              <a:gd name="csY23" fmla="*/ 486886 h 508846"/>
              <a:gd name="csX24" fmla="*/ 547454 w 640691"/>
              <a:gd name="csY24" fmla="*/ 431339 h 508846"/>
              <a:gd name="csX25" fmla="*/ 565531 w 640691"/>
              <a:gd name="csY25" fmla="*/ 411318 h 508846"/>
              <a:gd name="csX26" fmla="*/ 557689 w 640691"/>
              <a:gd name="csY26" fmla="*/ 367069 h 508846"/>
              <a:gd name="csX27" fmla="*/ 561091 w 640691"/>
              <a:gd name="csY27" fmla="*/ 317992 h 508846"/>
              <a:gd name="csX28" fmla="*/ 579844 w 640691"/>
              <a:gd name="csY28" fmla="*/ 318952 h 508846"/>
              <a:gd name="csX29" fmla="*/ 618403 w 640691"/>
              <a:gd name="csY29" fmla="*/ 318638 h 508846"/>
              <a:gd name="csX30" fmla="*/ 634764 w 640691"/>
              <a:gd name="csY30" fmla="*/ 289238 h 508846"/>
              <a:gd name="csX31" fmla="*/ 626922 w 640691"/>
              <a:gd name="csY31" fmla="*/ 273744 h 508846"/>
              <a:gd name="csX32" fmla="*/ 607480 w 640691"/>
              <a:gd name="csY32" fmla="*/ 261461 h 508846"/>
              <a:gd name="csX33" fmla="*/ 578140 w 640691"/>
              <a:gd name="csY33" fmla="*/ 244030 h 508846"/>
              <a:gd name="csX34" fmla="*/ 562807 w 640691"/>
              <a:gd name="csY34" fmla="*/ 221419 h 508846"/>
              <a:gd name="csX35" fmla="*/ 517771 w 640691"/>
              <a:gd name="csY35" fmla="*/ 136490 h 508846"/>
              <a:gd name="csX36" fmla="*/ 520163 w 640691"/>
              <a:gd name="csY36" fmla="*/ 110650 h 508846"/>
              <a:gd name="csX37" fmla="*/ 465588 w 640691"/>
              <a:gd name="csY37" fmla="*/ 37979 h 508846"/>
              <a:gd name="csX38" fmla="*/ 435234 w 640691"/>
              <a:gd name="csY38" fmla="*/ 38957 h 508846"/>
              <a:gd name="csX39" fmla="*/ 412716 w 640691"/>
              <a:gd name="csY39" fmla="*/ 34750 h 508846"/>
              <a:gd name="csX40" fmla="*/ 383727 w 640691"/>
              <a:gd name="csY40" fmla="*/ 15055 h 508846"/>
              <a:gd name="csX41" fmla="*/ 371795 w 640691"/>
              <a:gd name="csY41" fmla="*/ 12786 h 508846"/>
              <a:gd name="csX42" fmla="*/ 354394 w 640691"/>
              <a:gd name="csY42" fmla="*/ 6334 h 508846"/>
              <a:gd name="csX43" fmla="*/ 342456 w 640691"/>
              <a:gd name="csY43" fmla="*/ 2772 h 508846"/>
              <a:gd name="csX44" fmla="*/ 317564 w 640691"/>
              <a:gd name="csY44" fmla="*/ 15055 h 5088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640691" h="508846">
                <a:moveTo>
                  <a:pt x="317564" y="15055"/>
                </a:moveTo>
                <a:cubicBezTo>
                  <a:pt x="295378" y="34424"/>
                  <a:pt x="285838" y="38311"/>
                  <a:pt x="268105" y="35082"/>
                </a:cubicBezTo>
                <a:cubicBezTo>
                  <a:pt x="253098" y="32487"/>
                  <a:pt x="241147" y="41208"/>
                  <a:pt x="234332" y="59944"/>
                </a:cubicBezTo>
                <a:cubicBezTo>
                  <a:pt x="229891" y="72540"/>
                  <a:pt x="229891" y="74791"/>
                  <a:pt x="234676" y="82541"/>
                </a:cubicBezTo>
                <a:cubicBezTo>
                  <a:pt x="241497" y="92887"/>
                  <a:pt x="237056" y="108381"/>
                  <a:pt x="226821" y="110318"/>
                </a:cubicBezTo>
                <a:cubicBezTo>
                  <a:pt x="209765" y="113228"/>
                  <a:pt x="177376" y="146817"/>
                  <a:pt x="177376" y="161019"/>
                </a:cubicBezTo>
                <a:cubicBezTo>
                  <a:pt x="177376" y="164906"/>
                  <a:pt x="173611" y="172656"/>
                  <a:pt x="168844" y="177823"/>
                </a:cubicBezTo>
                <a:cubicBezTo>
                  <a:pt x="162355" y="185253"/>
                  <a:pt x="160658" y="189774"/>
                  <a:pt x="162355" y="196872"/>
                </a:cubicBezTo>
                <a:cubicBezTo>
                  <a:pt x="164404" y="206239"/>
                  <a:pt x="163727" y="206571"/>
                  <a:pt x="151112" y="208177"/>
                </a:cubicBezTo>
                <a:cubicBezTo>
                  <a:pt x="129270" y="211092"/>
                  <a:pt x="105732" y="222397"/>
                  <a:pt x="105732" y="229815"/>
                </a:cubicBezTo>
                <a:cubicBezTo>
                  <a:pt x="105732" y="238537"/>
                  <a:pt x="82888" y="244349"/>
                  <a:pt x="58321" y="242092"/>
                </a:cubicBezTo>
                <a:cubicBezTo>
                  <a:pt x="48087" y="241120"/>
                  <a:pt x="36843" y="241766"/>
                  <a:pt x="33429" y="243384"/>
                </a:cubicBezTo>
                <a:cubicBezTo>
                  <a:pt x="25587" y="247259"/>
                  <a:pt x="25243" y="265982"/>
                  <a:pt x="32753" y="298605"/>
                </a:cubicBezTo>
                <a:cubicBezTo>
                  <a:pt x="35822" y="311522"/>
                  <a:pt x="38196" y="333154"/>
                  <a:pt x="38547" y="346729"/>
                </a:cubicBezTo>
                <a:cubicBezTo>
                  <a:pt x="38891" y="375465"/>
                  <a:pt x="33429" y="386770"/>
                  <a:pt x="17050" y="389999"/>
                </a:cubicBezTo>
                <a:cubicBezTo>
                  <a:pt x="7166" y="391943"/>
                  <a:pt x="0" y="399693"/>
                  <a:pt x="0" y="407763"/>
                </a:cubicBezTo>
                <a:cubicBezTo>
                  <a:pt x="0" y="410026"/>
                  <a:pt x="7166" y="418422"/>
                  <a:pt x="15697" y="426498"/>
                </a:cubicBezTo>
                <a:cubicBezTo>
                  <a:pt x="30705" y="440380"/>
                  <a:pt x="31381" y="441672"/>
                  <a:pt x="29677" y="454595"/>
                </a:cubicBezTo>
                <a:cubicBezTo>
                  <a:pt x="26264" y="476879"/>
                  <a:pt x="38196" y="481719"/>
                  <a:pt x="60714" y="467511"/>
                </a:cubicBezTo>
                <a:cubicBezTo>
                  <a:pt x="79468" y="455886"/>
                  <a:pt x="98240" y="453303"/>
                  <a:pt x="155885" y="452977"/>
                </a:cubicBezTo>
                <a:cubicBezTo>
                  <a:pt x="213530" y="452977"/>
                  <a:pt x="255478" y="458789"/>
                  <a:pt x="270135" y="469129"/>
                </a:cubicBezTo>
                <a:cubicBezTo>
                  <a:pt x="283790" y="478816"/>
                  <a:pt x="301867" y="481400"/>
                  <a:pt x="380314" y="486886"/>
                </a:cubicBezTo>
                <a:cubicBezTo>
                  <a:pt x="468313" y="492705"/>
                  <a:pt x="471388" y="493025"/>
                  <a:pt x="481967" y="503358"/>
                </a:cubicBezTo>
                <a:cubicBezTo>
                  <a:pt x="491507" y="512399"/>
                  <a:pt x="491858" y="512399"/>
                  <a:pt x="496280" y="486886"/>
                </a:cubicBezTo>
                <a:cubicBezTo>
                  <a:pt x="501065" y="461053"/>
                  <a:pt x="519487" y="441026"/>
                  <a:pt x="547454" y="431339"/>
                </a:cubicBezTo>
                <a:cubicBezTo>
                  <a:pt x="563828" y="425526"/>
                  <a:pt x="564504" y="424880"/>
                  <a:pt x="565531" y="411318"/>
                </a:cubicBezTo>
                <a:cubicBezTo>
                  <a:pt x="566208" y="403242"/>
                  <a:pt x="562807" y="385159"/>
                  <a:pt x="557689" y="367069"/>
                </a:cubicBezTo>
                <a:cubicBezTo>
                  <a:pt x="547454" y="333486"/>
                  <a:pt x="548131" y="323473"/>
                  <a:pt x="561091" y="317992"/>
                </a:cubicBezTo>
                <a:cubicBezTo>
                  <a:pt x="568256" y="314745"/>
                  <a:pt x="572002" y="315077"/>
                  <a:pt x="579844" y="318952"/>
                </a:cubicBezTo>
                <a:cubicBezTo>
                  <a:pt x="592472" y="325090"/>
                  <a:pt x="604755" y="325090"/>
                  <a:pt x="618403" y="318638"/>
                </a:cubicBezTo>
                <a:cubicBezTo>
                  <a:pt x="641598" y="307333"/>
                  <a:pt x="646026" y="299251"/>
                  <a:pt x="634764" y="289238"/>
                </a:cubicBezTo>
                <a:cubicBezTo>
                  <a:pt x="631019" y="286009"/>
                  <a:pt x="627599" y="279224"/>
                  <a:pt x="626922" y="273744"/>
                </a:cubicBezTo>
                <a:cubicBezTo>
                  <a:pt x="625901" y="264690"/>
                  <a:pt x="624529" y="264044"/>
                  <a:pt x="607480" y="261461"/>
                </a:cubicBezTo>
                <a:cubicBezTo>
                  <a:pt x="586333" y="258878"/>
                  <a:pt x="581560" y="255968"/>
                  <a:pt x="578140" y="244030"/>
                </a:cubicBezTo>
                <a:cubicBezTo>
                  <a:pt x="577119" y="239496"/>
                  <a:pt x="570298" y="229169"/>
                  <a:pt x="562807" y="221419"/>
                </a:cubicBezTo>
                <a:cubicBezTo>
                  <a:pt x="545406" y="202696"/>
                  <a:pt x="518121" y="151018"/>
                  <a:pt x="517771" y="136490"/>
                </a:cubicBezTo>
                <a:cubicBezTo>
                  <a:pt x="517771" y="130345"/>
                  <a:pt x="518798" y="118726"/>
                  <a:pt x="520163" y="110650"/>
                </a:cubicBezTo>
                <a:cubicBezTo>
                  <a:pt x="524604" y="82874"/>
                  <a:pt x="500376" y="50262"/>
                  <a:pt x="465588" y="37979"/>
                </a:cubicBezTo>
                <a:cubicBezTo>
                  <a:pt x="449559" y="32173"/>
                  <a:pt x="449214" y="32173"/>
                  <a:pt x="435234" y="38957"/>
                </a:cubicBezTo>
                <a:cubicBezTo>
                  <a:pt x="416136" y="48638"/>
                  <a:pt x="412716" y="47993"/>
                  <a:pt x="412716" y="34750"/>
                </a:cubicBezTo>
                <a:cubicBezTo>
                  <a:pt x="412716" y="19890"/>
                  <a:pt x="401128" y="12140"/>
                  <a:pt x="383727" y="15055"/>
                </a:cubicBezTo>
                <a:cubicBezTo>
                  <a:pt x="374513" y="16661"/>
                  <a:pt x="371795" y="16347"/>
                  <a:pt x="371795" y="12786"/>
                </a:cubicBezTo>
                <a:cubicBezTo>
                  <a:pt x="371795" y="6660"/>
                  <a:pt x="364279" y="4064"/>
                  <a:pt x="354394" y="6334"/>
                </a:cubicBezTo>
                <a:cubicBezTo>
                  <a:pt x="349621" y="7625"/>
                  <a:pt x="345525" y="6334"/>
                  <a:pt x="342456" y="2772"/>
                </a:cubicBezTo>
                <a:cubicBezTo>
                  <a:pt x="338710" y="-2394"/>
                  <a:pt x="336317" y="-1416"/>
                  <a:pt x="317564" y="15055"/>
                </a:cubicBezTo>
                <a:close/>
              </a:path>
            </a:pathLst>
          </a:custGeom>
          <a:solidFill>
            <a:schemeClr val="bg2">
              <a:lumMod val="90000"/>
            </a:schemeClr>
          </a:solidFill>
          <a:ln w="1571" cap="flat">
            <a:noFill/>
            <a:prstDash val="solid"/>
            <a:miter/>
          </a:ln>
        </p:spPr>
        <p:txBody>
          <a:bodyPr/>
          <a:lstStyle/>
          <a:p>
            <a:endParaRPr lang="ru-UA"/>
          </a:p>
        </p:txBody>
      </p:sp>
      <p:sp>
        <p:nvSpPr>
          <p:cNvPr id="42" name="Полилиния: фигура 3052">
            <a:extLst>
              <a:ext uri="{FF2B5EF4-FFF2-40B4-BE49-F238E27FC236}">
                <a16:creationId xmlns:a16="http://schemas.microsoft.com/office/drawing/2014/main" id="{CAC7F46E-9F0F-7591-EAED-D2E3BA421ACB}"/>
              </a:ext>
            </a:extLst>
          </p:cNvPr>
          <p:cNvSpPr/>
          <p:nvPr/>
        </p:nvSpPr>
        <p:spPr>
          <a:xfrm>
            <a:off x="6839551" y="3195205"/>
            <a:ext cx="96188" cy="118098"/>
          </a:xfrm>
          <a:custGeom>
            <a:avLst/>
            <a:gdLst>
              <a:gd name="csX0" fmla="*/ 60646 w 96188"/>
              <a:gd name="csY0" fmla="*/ 4206 h 118098"/>
              <a:gd name="csX1" fmla="*/ 2663 w 96188"/>
              <a:gd name="csY1" fmla="*/ 33589 h 118098"/>
              <a:gd name="csX2" fmla="*/ 4029 w 96188"/>
              <a:gd name="csY2" fmla="*/ 54575 h 118098"/>
              <a:gd name="csX3" fmla="*/ 8119 w 96188"/>
              <a:gd name="csY3" fmla="*/ 73316 h 118098"/>
              <a:gd name="csX4" fmla="*/ 66791 w 96188"/>
              <a:gd name="csY4" fmla="*/ 117233 h 118098"/>
              <a:gd name="csX5" fmla="*/ 69177 w 96188"/>
              <a:gd name="csY5" fmla="*/ 107545 h 118098"/>
              <a:gd name="csX6" fmla="*/ 74295 w 96188"/>
              <a:gd name="csY6" fmla="*/ 88496 h 118098"/>
              <a:gd name="csX7" fmla="*/ 84524 w 96188"/>
              <a:gd name="csY7" fmla="*/ 83330 h 118098"/>
              <a:gd name="csX8" fmla="*/ 77020 w 96188"/>
              <a:gd name="csY8" fmla="*/ 73962 h 118098"/>
              <a:gd name="csX9" fmla="*/ 86233 w 96188"/>
              <a:gd name="csY9" fmla="*/ 44894 h 118098"/>
              <a:gd name="csX10" fmla="*/ 96124 w 96188"/>
              <a:gd name="csY10" fmla="*/ 29714 h 118098"/>
              <a:gd name="csX11" fmla="*/ 78385 w 96188"/>
              <a:gd name="csY11" fmla="*/ 5 h 118098"/>
              <a:gd name="csX12" fmla="*/ 60646 w 96188"/>
              <a:gd name="csY12" fmla="*/ 4206 h 1180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6188" h="118098">
                <a:moveTo>
                  <a:pt x="60646" y="4206"/>
                </a:moveTo>
                <a:cubicBezTo>
                  <a:pt x="40527" y="11311"/>
                  <a:pt x="7781" y="27776"/>
                  <a:pt x="2663" y="33589"/>
                </a:cubicBezTo>
                <a:cubicBezTo>
                  <a:pt x="-1089" y="38109"/>
                  <a:pt x="-1089" y="41351"/>
                  <a:pt x="4029" y="54575"/>
                </a:cubicBezTo>
                <a:cubicBezTo>
                  <a:pt x="7436" y="63303"/>
                  <a:pt x="9146" y="71693"/>
                  <a:pt x="8119" y="73316"/>
                </a:cubicBezTo>
                <a:cubicBezTo>
                  <a:pt x="4711" y="78797"/>
                  <a:pt x="48714" y="112066"/>
                  <a:pt x="66791" y="117233"/>
                </a:cubicBezTo>
                <a:cubicBezTo>
                  <a:pt x="75654" y="119828"/>
                  <a:pt x="76337" y="116587"/>
                  <a:pt x="69177" y="107545"/>
                </a:cubicBezTo>
                <a:cubicBezTo>
                  <a:pt x="61673" y="98178"/>
                  <a:pt x="63039" y="93989"/>
                  <a:pt x="74295" y="88496"/>
                </a:cubicBezTo>
                <a:lnTo>
                  <a:pt x="84524" y="83330"/>
                </a:lnTo>
                <a:lnTo>
                  <a:pt x="77020" y="73962"/>
                </a:lnTo>
                <a:cubicBezTo>
                  <a:pt x="67129" y="61052"/>
                  <a:pt x="71226" y="47477"/>
                  <a:pt x="86233" y="44894"/>
                </a:cubicBezTo>
                <a:cubicBezTo>
                  <a:pt x="95779" y="43288"/>
                  <a:pt x="96462" y="41997"/>
                  <a:pt x="96124" y="29714"/>
                </a:cubicBezTo>
                <a:cubicBezTo>
                  <a:pt x="95779" y="14534"/>
                  <a:pt x="87254" y="-327"/>
                  <a:pt x="78385" y="5"/>
                </a:cubicBezTo>
                <a:cubicBezTo>
                  <a:pt x="75316" y="5"/>
                  <a:pt x="67129" y="1937"/>
                  <a:pt x="60646" y="4206"/>
                </a:cubicBezTo>
                <a:close/>
              </a:path>
            </a:pathLst>
          </a:custGeom>
          <a:solidFill>
            <a:schemeClr val="bg2">
              <a:lumMod val="90000"/>
            </a:schemeClr>
          </a:solidFill>
          <a:ln w="1571" cap="flat">
            <a:noFill/>
            <a:prstDash val="solid"/>
            <a:miter/>
          </a:ln>
        </p:spPr>
        <p:txBody>
          <a:bodyPr/>
          <a:lstStyle/>
          <a:p>
            <a:endParaRPr lang="ru-UA"/>
          </a:p>
        </p:txBody>
      </p:sp>
      <p:sp>
        <p:nvSpPr>
          <p:cNvPr id="43" name="Полилиния: фигура 3053">
            <a:extLst>
              <a:ext uri="{FF2B5EF4-FFF2-40B4-BE49-F238E27FC236}">
                <a16:creationId xmlns:a16="http://schemas.microsoft.com/office/drawing/2014/main" id="{0EDF44ED-BDCE-50A9-93FE-893D0E03E746}"/>
              </a:ext>
            </a:extLst>
          </p:cNvPr>
          <p:cNvSpPr/>
          <p:nvPr/>
        </p:nvSpPr>
        <p:spPr>
          <a:xfrm>
            <a:off x="5484856" y="3275656"/>
            <a:ext cx="88505" cy="67635"/>
          </a:xfrm>
          <a:custGeom>
            <a:avLst/>
            <a:gdLst>
              <a:gd name="csX0" fmla="*/ 47579 w 88505"/>
              <a:gd name="csY0" fmla="*/ 13206 h 67635"/>
              <a:gd name="csX1" fmla="*/ 5286 w 88505"/>
              <a:gd name="csY1" fmla="*/ 49379 h 67635"/>
              <a:gd name="csX2" fmla="*/ 22680 w 88505"/>
              <a:gd name="csY2" fmla="*/ 66176 h 67635"/>
              <a:gd name="csX3" fmla="*/ 63607 w 88505"/>
              <a:gd name="csY3" fmla="*/ 47773 h 67635"/>
              <a:gd name="csX4" fmla="*/ 88506 w 88505"/>
              <a:gd name="csY4" fmla="*/ 3525 h 67635"/>
              <a:gd name="csX5" fmla="*/ 47579 w 88505"/>
              <a:gd name="csY5" fmla="*/ 13206 h 67635"/>
            </a:gdLst>
            <a:ahLst/>
            <a:cxnLst>
              <a:cxn ang="0">
                <a:pos x="csX0" y="csY0"/>
              </a:cxn>
              <a:cxn ang="0">
                <a:pos x="csX1" y="csY1"/>
              </a:cxn>
              <a:cxn ang="0">
                <a:pos x="csX2" y="csY2"/>
              </a:cxn>
              <a:cxn ang="0">
                <a:pos x="csX3" y="csY3"/>
              </a:cxn>
              <a:cxn ang="0">
                <a:pos x="csX4" y="csY4"/>
              </a:cxn>
              <a:cxn ang="0">
                <a:pos x="csX5" y="csY5"/>
              </a:cxn>
            </a:cxnLst>
            <a:rect l="l" t="t" r="r" b="b"/>
            <a:pathLst>
              <a:path w="88505" h="67635">
                <a:moveTo>
                  <a:pt x="47579" y="13206"/>
                </a:moveTo>
                <a:cubicBezTo>
                  <a:pt x="16880" y="29032"/>
                  <a:pt x="15859" y="29678"/>
                  <a:pt x="5286" y="49379"/>
                </a:cubicBezTo>
                <a:cubicBezTo>
                  <a:pt x="-4266" y="67782"/>
                  <a:pt x="-2224" y="69719"/>
                  <a:pt x="22680" y="66176"/>
                </a:cubicBezTo>
                <a:cubicBezTo>
                  <a:pt x="41778" y="63593"/>
                  <a:pt x="53379" y="58432"/>
                  <a:pt x="63607" y="47773"/>
                </a:cubicBezTo>
                <a:cubicBezTo>
                  <a:pt x="71456" y="39691"/>
                  <a:pt x="88506" y="9651"/>
                  <a:pt x="88506" y="3525"/>
                </a:cubicBezTo>
                <a:cubicBezTo>
                  <a:pt x="88506" y="-3592"/>
                  <a:pt x="72821" y="283"/>
                  <a:pt x="47579" y="13206"/>
                </a:cubicBezTo>
                <a:close/>
              </a:path>
            </a:pathLst>
          </a:custGeom>
          <a:solidFill>
            <a:schemeClr val="bg2">
              <a:lumMod val="90000"/>
            </a:schemeClr>
          </a:solidFill>
          <a:ln w="1571" cap="flat">
            <a:noFill/>
            <a:prstDash val="solid"/>
            <a:miter/>
          </a:ln>
        </p:spPr>
        <p:txBody>
          <a:bodyPr/>
          <a:lstStyle/>
          <a:p>
            <a:endParaRPr lang="ru-UA"/>
          </a:p>
        </p:txBody>
      </p:sp>
      <p:sp>
        <p:nvSpPr>
          <p:cNvPr id="44" name="Полилиния: фигура 3054">
            <a:extLst>
              <a:ext uri="{FF2B5EF4-FFF2-40B4-BE49-F238E27FC236}">
                <a16:creationId xmlns:a16="http://schemas.microsoft.com/office/drawing/2014/main" id="{6E201A3E-0B48-AAAB-CE91-3143354B8063}"/>
              </a:ext>
            </a:extLst>
          </p:cNvPr>
          <p:cNvSpPr/>
          <p:nvPr/>
        </p:nvSpPr>
        <p:spPr>
          <a:xfrm>
            <a:off x="7084381" y="3285352"/>
            <a:ext cx="23533" cy="22564"/>
          </a:xfrm>
          <a:custGeom>
            <a:avLst/>
            <a:gdLst>
              <a:gd name="csX0" fmla="*/ 0 w 23533"/>
              <a:gd name="csY0" fmla="*/ 4801 h 22564"/>
              <a:gd name="csX1" fmla="*/ 18772 w 23533"/>
              <a:gd name="csY1" fmla="*/ 22564 h 22564"/>
              <a:gd name="csX2" fmla="*/ 16724 w 23533"/>
              <a:gd name="csY2" fmla="*/ 8362 h 22564"/>
              <a:gd name="csX3" fmla="*/ 0 w 23533"/>
              <a:gd name="csY3" fmla="*/ 4801 h 22564"/>
            </a:gdLst>
            <a:ahLst/>
            <a:cxnLst>
              <a:cxn ang="0">
                <a:pos x="csX0" y="csY0"/>
              </a:cxn>
              <a:cxn ang="0">
                <a:pos x="csX1" y="csY1"/>
              </a:cxn>
              <a:cxn ang="0">
                <a:pos x="csX2" y="csY2"/>
              </a:cxn>
              <a:cxn ang="0">
                <a:pos x="csX3" y="csY3"/>
              </a:cxn>
            </a:cxnLst>
            <a:rect l="l" t="t" r="r" b="b"/>
            <a:pathLst>
              <a:path w="23533" h="22564">
                <a:moveTo>
                  <a:pt x="0" y="4801"/>
                </a:moveTo>
                <a:cubicBezTo>
                  <a:pt x="0" y="10945"/>
                  <a:pt x="12283" y="22564"/>
                  <a:pt x="18772" y="22564"/>
                </a:cubicBezTo>
                <a:cubicBezTo>
                  <a:pt x="25587" y="22564"/>
                  <a:pt x="25243" y="18689"/>
                  <a:pt x="16724" y="8362"/>
                </a:cubicBezTo>
                <a:cubicBezTo>
                  <a:pt x="9214" y="-1006"/>
                  <a:pt x="0" y="-2943"/>
                  <a:pt x="0" y="4801"/>
                </a:cubicBezTo>
                <a:close/>
              </a:path>
            </a:pathLst>
          </a:custGeom>
          <a:solidFill>
            <a:srgbClr val="000000"/>
          </a:solidFill>
          <a:ln w="1571" cap="flat">
            <a:noFill/>
            <a:prstDash val="solid"/>
            <a:miter/>
          </a:ln>
        </p:spPr>
        <p:txBody>
          <a:bodyPr/>
          <a:lstStyle/>
          <a:p>
            <a:endParaRPr lang="ru-UA"/>
          </a:p>
        </p:txBody>
      </p:sp>
      <p:sp>
        <p:nvSpPr>
          <p:cNvPr id="45" name="Полилиния: фигура 3055">
            <a:extLst>
              <a:ext uri="{FF2B5EF4-FFF2-40B4-BE49-F238E27FC236}">
                <a16:creationId xmlns:a16="http://schemas.microsoft.com/office/drawing/2014/main" id="{00135ED4-81C4-0755-6D39-B3DCBD01817D}"/>
              </a:ext>
            </a:extLst>
          </p:cNvPr>
          <p:cNvSpPr/>
          <p:nvPr/>
        </p:nvSpPr>
        <p:spPr>
          <a:xfrm>
            <a:off x="7493540" y="3285306"/>
            <a:ext cx="34200" cy="31624"/>
          </a:xfrm>
          <a:custGeom>
            <a:avLst/>
            <a:gdLst>
              <a:gd name="csX0" fmla="*/ 12771 w 34200"/>
              <a:gd name="csY0" fmla="*/ 14534 h 31624"/>
              <a:gd name="csX1" fmla="*/ 3232 w 34200"/>
              <a:gd name="csY1" fmla="*/ 30686 h 31624"/>
              <a:gd name="csX2" fmla="*/ 30848 w 34200"/>
              <a:gd name="csY2" fmla="*/ 22610 h 31624"/>
              <a:gd name="csX3" fmla="*/ 31869 w 34200"/>
              <a:gd name="csY3" fmla="*/ 0 h 31624"/>
              <a:gd name="csX4" fmla="*/ 12771 w 34200"/>
              <a:gd name="csY4" fmla="*/ 14534 h 31624"/>
            </a:gdLst>
            <a:ahLst/>
            <a:cxnLst>
              <a:cxn ang="0">
                <a:pos x="csX0" y="csY0"/>
              </a:cxn>
              <a:cxn ang="0">
                <a:pos x="csX1" y="csY1"/>
              </a:cxn>
              <a:cxn ang="0">
                <a:pos x="csX2" y="csY2"/>
              </a:cxn>
              <a:cxn ang="0">
                <a:pos x="csX3" y="csY3"/>
              </a:cxn>
              <a:cxn ang="0">
                <a:pos x="csX4" y="csY4"/>
              </a:cxn>
            </a:cxnLst>
            <a:rect l="l" t="t" r="r" b="b"/>
            <a:pathLst>
              <a:path w="34200" h="31624">
                <a:moveTo>
                  <a:pt x="12771" y="14534"/>
                </a:moveTo>
                <a:cubicBezTo>
                  <a:pt x="-1209" y="26817"/>
                  <a:pt x="-2581" y="28749"/>
                  <a:pt x="3232" y="30686"/>
                </a:cubicBezTo>
                <a:cubicBezTo>
                  <a:pt x="12771" y="33602"/>
                  <a:pt x="27103" y="29394"/>
                  <a:pt x="30848" y="22610"/>
                </a:cubicBezTo>
                <a:cubicBezTo>
                  <a:pt x="34945" y="15506"/>
                  <a:pt x="35289" y="0"/>
                  <a:pt x="31869" y="0"/>
                </a:cubicBezTo>
                <a:cubicBezTo>
                  <a:pt x="30172" y="332"/>
                  <a:pt x="21985" y="6784"/>
                  <a:pt x="12771" y="14534"/>
                </a:cubicBezTo>
                <a:close/>
              </a:path>
            </a:pathLst>
          </a:custGeom>
          <a:solidFill>
            <a:srgbClr val="000000"/>
          </a:solidFill>
          <a:ln w="1571" cap="flat">
            <a:noFill/>
            <a:prstDash val="solid"/>
            <a:miter/>
          </a:ln>
        </p:spPr>
        <p:txBody>
          <a:bodyPr/>
          <a:lstStyle/>
          <a:p>
            <a:endParaRPr lang="ru-UA"/>
          </a:p>
        </p:txBody>
      </p:sp>
      <p:sp>
        <p:nvSpPr>
          <p:cNvPr id="46" name="Полилиния: фигура 3056">
            <a:extLst>
              <a:ext uri="{FF2B5EF4-FFF2-40B4-BE49-F238E27FC236}">
                <a16:creationId xmlns:a16="http://schemas.microsoft.com/office/drawing/2014/main" id="{627A9E75-10AD-A789-2A17-BC3F808F3157}"/>
              </a:ext>
            </a:extLst>
          </p:cNvPr>
          <p:cNvSpPr/>
          <p:nvPr/>
        </p:nvSpPr>
        <p:spPr>
          <a:xfrm>
            <a:off x="5524931" y="3291777"/>
            <a:ext cx="155927" cy="116267"/>
          </a:xfrm>
          <a:custGeom>
            <a:avLst/>
            <a:gdLst>
              <a:gd name="csX0" fmla="*/ 80495 w 155927"/>
              <a:gd name="csY0" fmla="*/ 6458 h 116267"/>
              <a:gd name="csX1" fmla="*/ 7504 w 155927"/>
              <a:gd name="csY1" fmla="*/ 66527 h 116267"/>
              <a:gd name="csX2" fmla="*/ 0 w 155927"/>
              <a:gd name="csY2" fmla="*/ 77832 h 116267"/>
              <a:gd name="csX3" fmla="*/ 8869 w 155927"/>
              <a:gd name="csY3" fmla="*/ 89783 h 116267"/>
              <a:gd name="csX4" fmla="*/ 34106 w 155927"/>
              <a:gd name="csY4" fmla="*/ 114330 h 116267"/>
              <a:gd name="csX5" fmla="*/ 67191 w 155927"/>
              <a:gd name="csY5" fmla="*/ 80729 h 116267"/>
              <a:gd name="csX6" fmla="*/ 75722 w 155927"/>
              <a:gd name="csY6" fmla="*/ 90742 h 116267"/>
              <a:gd name="csX7" fmla="*/ 115628 w 155927"/>
              <a:gd name="csY7" fmla="*/ 116268 h 116267"/>
              <a:gd name="csX8" fmla="*/ 136436 w 155927"/>
              <a:gd name="csY8" fmla="*/ 108192 h 116267"/>
              <a:gd name="csX9" fmla="*/ 148713 w 155927"/>
              <a:gd name="csY9" fmla="*/ 61348 h 116267"/>
              <a:gd name="csX10" fmla="*/ 135409 w 155927"/>
              <a:gd name="csY10" fmla="*/ 34229 h 116267"/>
              <a:gd name="csX11" fmla="*/ 102668 w 155927"/>
              <a:gd name="csY11" fmla="*/ 0 h 116267"/>
              <a:gd name="csX12" fmla="*/ 80495 w 155927"/>
              <a:gd name="csY12" fmla="*/ 6458 h 1162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55927" h="116267">
                <a:moveTo>
                  <a:pt x="80495" y="6458"/>
                </a:moveTo>
                <a:cubicBezTo>
                  <a:pt x="61397" y="15494"/>
                  <a:pt x="16712" y="52306"/>
                  <a:pt x="7504" y="66527"/>
                </a:cubicBezTo>
                <a:lnTo>
                  <a:pt x="0" y="77832"/>
                </a:lnTo>
                <a:lnTo>
                  <a:pt x="8869" y="89783"/>
                </a:lnTo>
                <a:cubicBezTo>
                  <a:pt x="24898" y="110775"/>
                  <a:pt x="31719" y="117559"/>
                  <a:pt x="34106" y="114330"/>
                </a:cubicBezTo>
                <a:cubicBezTo>
                  <a:pt x="42975" y="101734"/>
                  <a:pt x="63783" y="80729"/>
                  <a:pt x="67191" y="80729"/>
                </a:cubicBezTo>
                <a:cubicBezTo>
                  <a:pt x="69584" y="80729"/>
                  <a:pt x="73335" y="85250"/>
                  <a:pt x="75722" y="90742"/>
                </a:cubicBezTo>
                <a:cubicBezTo>
                  <a:pt x="81178" y="103339"/>
                  <a:pt x="101303" y="116268"/>
                  <a:pt x="115628" y="116268"/>
                </a:cubicBezTo>
                <a:cubicBezTo>
                  <a:pt x="122111" y="116268"/>
                  <a:pt x="130298" y="113026"/>
                  <a:pt x="136436" y="108192"/>
                </a:cubicBezTo>
                <a:cubicBezTo>
                  <a:pt x="154513" y="93971"/>
                  <a:pt x="163038" y="61348"/>
                  <a:pt x="148713" y="61348"/>
                </a:cubicBezTo>
                <a:cubicBezTo>
                  <a:pt x="142913" y="61348"/>
                  <a:pt x="138484" y="51992"/>
                  <a:pt x="135409" y="34229"/>
                </a:cubicBezTo>
                <a:cubicBezTo>
                  <a:pt x="132684" y="19055"/>
                  <a:pt x="114607" y="0"/>
                  <a:pt x="102668" y="0"/>
                </a:cubicBezTo>
                <a:cubicBezTo>
                  <a:pt x="98234" y="0"/>
                  <a:pt x="87999" y="2897"/>
                  <a:pt x="80495" y="6458"/>
                </a:cubicBezTo>
                <a:close/>
              </a:path>
            </a:pathLst>
          </a:custGeom>
          <a:pattFill prst="dkDnDiag">
            <a:fgClr>
              <a:srgbClr val="0070C0"/>
            </a:fgClr>
            <a:bgClr>
              <a:schemeClr val="bg1"/>
            </a:bgClr>
          </a:pattFill>
          <a:ln w="1571" cap="flat">
            <a:noFill/>
            <a:prstDash val="solid"/>
            <a:miter/>
          </a:ln>
        </p:spPr>
        <p:txBody>
          <a:bodyPr/>
          <a:lstStyle/>
          <a:p>
            <a:endParaRPr lang="ru-UA"/>
          </a:p>
        </p:txBody>
      </p:sp>
      <p:sp>
        <p:nvSpPr>
          <p:cNvPr id="47" name="Полилиния: фигура 3057">
            <a:extLst>
              <a:ext uri="{FF2B5EF4-FFF2-40B4-BE49-F238E27FC236}">
                <a16:creationId xmlns:a16="http://schemas.microsoft.com/office/drawing/2014/main" id="{0FC1D3C2-94C4-7FE9-298C-9E43D7164C0D}"/>
              </a:ext>
            </a:extLst>
          </p:cNvPr>
          <p:cNvSpPr/>
          <p:nvPr/>
        </p:nvSpPr>
        <p:spPr>
          <a:xfrm>
            <a:off x="6487845" y="3324075"/>
            <a:ext cx="609531" cy="758123"/>
          </a:xfrm>
          <a:custGeom>
            <a:avLst/>
            <a:gdLst>
              <a:gd name="csX0" fmla="*/ 188261 w 609531"/>
              <a:gd name="csY0" fmla="*/ 16785 h 758123"/>
              <a:gd name="csX1" fmla="*/ 194055 w 609531"/>
              <a:gd name="csY1" fmla="*/ 52306 h 758123"/>
              <a:gd name="csX2" fmla="*/ 190648 w 609531"/>
              <a:gd name="csY2" fmla="*/ 65549 h 758123"/>
              <a:gd name="csX3" fmla="*/ 197469 w 609531"/>
              <a:gd name="csY3" fmla="*/ 72665 h 758123"/>
              <a:gd name="csX4" fmla="*/ 265687 w 609531"/>
              <a:gd name="csY4" fmla="*/ 146609 h 758123"/>
              <a:gd name="csX5" fmla="*/ 274212 w 609531"/>
              <a:gd name="csY5" fmla="*/ 152434 h 758123"/>
              <a:gd name="csX6" fmla="*/ 262273 w 609531"/>
              <a:gd name="csY6" fmla="*/ 150165 h 758123"/>
              <a:gd name="csX7" fmla="*/ 214863 w 609531"/>
              <a:gd name="csY7" fmla="*/ 127554 h 758123"/>
              <a:gd name="csX8" fmla="*/ 173253 w 609531"/>
              <a:gd name="csY8" fmla="*/ 115290 h 758123"/>
              <a:gd name="csX9" fmla="*/ 173936 w 609531"/>
              <a:gd name="csY9" fmla="*/ 132075 h 758123"/>
              <a:gd name="csX10" fmla="*/ 173253 w 609531"/>
              <a:gd name="csY10" fmla="*/ 150497 h 758123"/>
              <a:gd name="csX11" fmla="*/ 138458 w 609531"/>
              <a:gd name="csY11" fmla="*/ 145650 h 758123"/>
              <a:gd name="csX12" fmla="*/ 80137 w 609531"/>
              <a:gd name="csY12" fmla="*/ 139837 h 758123"/>
              <a:gd name="csX13" fmla="*/ 78089 w 609531"/>
              <a:gd name="csY13" fmla="*/ 165677 h 758123"/>
              <a:gd name="csX14" fmla="*/ 55915 w 609531"/>
              <a:gd name="csY14" fmla="*/ 244800 h 758123"/>
              <a:gd name="csX15" fmla="*/ 55577 w 609531"/>
              <a:gd name="csY15" fmla="*/ 263523 h 758123"/>
              <a:gd name="csX16" fmla="*/ 66150 w 609531"/>
              <a:gd name="csY16" fmla="*/ 283550 h 758123"/>
              <a:gd name="csX17" fmla="*/ 28286 w 609531"/>
              <a:gd name="csY17" fmla="*/ 321654 h 758123"/>
              <a:gd name="csX18" fmla="*/ 9526 w 609531"/>
              <a:gd name="csY18" fmla="*/ 333285 h 758123"/>
              <a:gd name="csX19" fmla="*/ 9871 w 609531"/>
              <a:gd name="csY19" fmla="*/ 351368 h 758123"/>
              <a:gd name="csX20" fmla="*/ 4415 w 609531"/>
              <a:gd name="csY20" fmla="*/ 387215 h 758123"/>
              <a:gd name="csX21" fmla="*/ 6119 w 609531"/>
              <a:gd name="csY21" fmla="*/ 429846 h 758123"/>
              <a:gd name="csX22" fmla="*/ 17375 w 609531"/>
              <a:gd name="csY22" fmla="*/ 487977 h 758123"/>
              <a:gd name="csX23" fmla="*/ 10553 w 609531"/>
              <a:gd name="csY23" fmla="*/ 498310 h 758123"/>
              <a:gd name="csX24" fmla="*/ 20444 w 609531"/>
              <a:gd name="csY24" fmla="*/ 518011 h 758123"/>
              <a:gd name="csX25" fmla="*/ 30334 w 609531"/>
              <a:gd name="csY25" fmla="*/ 548691 h 758123"/>
              <a:gd name="csX26" fmla="*/ 98214 w 609531"/>
              <a:gd name="csY26" fmla="*/ 596488 h 758123"/>
              <a:gd name="csX27" fmla="*/ 148693 w 609531"/>
              <a:gd name="csY27" fmla="*/ 614897 h 758123"/>
              <a:gd name="csX28" fmla="*/ 134368 w 609531"/>
              <a:gd name="csY28" fmla="*/ 644286 h 758123"/>
              <a:gd name="csX29" fmla="*/ 105374 w 609531"/>
              <a:gd name="csY29" fmla="*/ 719534 h 758123"/>
              <a:gd name="csX30" fmla="*/ 139141 w 609531"/>
              <a:gd name="csY30" fmla="*/ 731811 h 758123"/>
              <a:gd name="csX31" fmla="*/ 209063 w 609531"/>
              <a:gd name="csY31" fmla="*/ 731485 h 758123"/>
              <a:gd name="csX32" fmla="*/ 220319 w 609531"/>
              <a:gd name="csY32" fmla="*/ 734394 h 758123"/>
              <a:gd name="csX33" fmla="*/ 258521 w 609531"/>
              <a:gd name="csY33" fmla="*/ 746019 h 758123"/>
              <a:gd name="csX34" fmla="*/ 296041 w 609531"/>
              <a:gd name="csY34" fmla="*/ 757970 h 758123"/>
              <a:gd name="csX35" fmla="*/ 335609 w 609531"/>
              <a:gd name="csY35" fmla="*/ 751506 h 758123"/>
              <a:gd name="csX36" fmla="*/ 395302 w 609531"/>
              <a:gd name="csY36" fmla="*/ 739881 h 758123"/>
              <a:gd name="csX37" fmla="*/ 463514 w 609531"/>
              <a:gd name="csY37" fmla="*/ 739561 h 758123"/>
              <a:gd name="csX38" fmla="*/ 470335 w 609531"/>
              <a:gd name="csY38" fmla="*/ 718243 h 758123"/>
              <a:gd name="csX39" fmla="*/ 465217 w 609531"/>
              <a:gd name="csY39" fmla="*/ 692083 h 758123"/>
              <a:gd name="csX40" fmla="*/ 499323 w 609531"/>
              <a:gd name="csY40" fmla="*/ 658500 h 758123"/>
              <a:gd name="csX41" fmla="*/ 531744 w 609531"/>
              <a:gd name="csY41" fmla="*/ 632015 h 758123"/>
              <a:gd name="csX42" fmla="*/ 489784 w 609531"/>
              <a:gd name="csY42" fmla="*/ 591002 h 758123"/>
              <a:gd name="csX43" fmla="*/ 424635 w 609531"/>
              <a:gd name="csY43" fmla="*/ 505740 h 758123"/>
              <a:gd name="csX44" fmla="*/ 435546 w 609531"/>
              <a:gd name="csY44" fmla="*/ 484747 h 758123"/>
              <a:gd name="csX45" fmla="*/ 552195 w 609531"/>
              <a:gd name="csY45" fmla="*/ 426617 h 758123"/>
              <a:gd name="csX46" fmla="*/ 605418 w 609531"/>
              <a:gd name="csY46" fmla="*/ 393353 h 758123"/>
              <a:gd name="csX47" fmla="*/ 598252 w 609531"/>
              <a:gd name="csY47" fmla="*/ 310029 h 758123"/>
              <a:gd name="csX48" fmla="*/ 563457 w 609531"/>
              <a:gd name="csY48" fmla="*/ 228642 h 758123"/>
              <a:gd name="csX49" fmla="*/ 557663 w 609531"/>
              <a:gd name="csY49" fmla="*/ 197642 h 758123"/>
              <a:gd name="csX50" fmla="*/ 553567 w 609531"/>
              <a:gd name="csY50" fmla="*/ 105922 h 758123"/>
              <a:gd name="csX51" fmla="*/ 521165 w 609531"/>
              <a:gd name="csY51" fmla="*/ 85262 h 758123"/>
              <a:gd name="csX52" fmla="*/ 495245 w 609531"/>
              <a:gd name="csY52" fmla="*/ 75894 h 758123"/>
              <a:gd name="csX53" fmla="*/ 423952 w 609531"/>
              <a:gd name="csY53" fmla="*/ 69104 h 758123"/>
              <a:gd name="csX54" fmla="*/ 377901 w 609531"/>
              <a:gd name="csY54" fmla="*/ 95909 h 758123"/>
              <a:gd name="csX55" fmla="*/ 348913 w 609531"/>
              <a:gd name="csY55" fmla="*/ 105276 h 758123"/>
              <a:gd name="csX56" fmla="*/ 332201 w 609531"/>
              <a:gd name="csY56" fmla="*/ 77832 h 758123"/>
              <a:gd name="csX57" fmla="*/ 305255 w 609531"/>
              <a:gd name="csY57" fmla="*/ 60382 h 758123"/>
              <a:gd name="csX58" fmla="*/ 277281 w 609531"/>
              <a:gd name="csY58" fmla="*/ 53610 h 758123"/>
              <a:gd name="csX59" fmla="*/ 263300 w 609531"/>
              <a:gd name="csY59" fmla="*/ 48431 h 758123"/>
              <a:gd name="csX60" fmla="*/ 257162 w 609531"/>
              <a:gd name="csY60" fmla="*/ 37458 h 758123"/>
              <a:gd name="csX61" fmla="*/ 252727 w 609531"/>
              <a:gd name="csY61" fmla="*/ 16466 h 758123"/>
              <a:gd name="csX62" fmla="*/ 179392 w 609531"/>
              <a:gd name="csY62" fmla="*/ 0 h 758123"/>
              <a:gd name="csX63" fmla="*/ 188261 w 609531"/>
              <a:gd name="csY63" fmla="*/ 16785 h 75812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Lst>
            <a:rect l="l" t="t" r="r" b="b"/>
            <a:pathLst>
              <a:path w="609531" h="758123">
                <a:moveTo>
                  <a:pt x="188261" y="16785"/>
                </a:moveTo>
                <a:cubicBezTo>
                  <a:pt x="205311" y="42293"/>
                  <a:pt x="205655" y="44242"/>
                  <a:pt x="194055" y="52306"/>
                </a:cubicBezTo>
                <a:cubicBezTo>
                  <a:pt x="182117" y="60714"/>
                  <a:pt x="181440" y="63297"/>
                  <a:pt x="190648" y="65549"/>
                </a:cubicBezTo>
                <a:cubicBezTo>
                  <a:pt x="194400" y="66527"/>
                  <a:pt x="197469" y="69750"/>
                  <a:pt x="197469" y="72665"/>
                </a:cubicBezTo>
                <a:cubicBezTo>
                  <a:pt x="197469" y="83638"/>
                  <a:pt x="240106" y="129824"/>
                  <a:pt x="265687" y="146609"/>
                </a:cubicBezTo>
                <a:lnTo>
                  <a:pt x="274212" y="152434"/>
                </a:lnTo>
                <a:lnTo>
                  <a:pt x="262273" y="150165"/>
                </a:lnTo>
                <a:cubicBezTo>
                  <a:pt x="249314" y="147581"/>
                  <a:pt x="232940" y="139837"/>
                  <a:pt x="214863" y="127554"/>
                </a:cubicBezTo>
                <a:cubicBezTo>
                  <a:pt x="201559" y="118187"/>
                  <a:pt x="177344" y="111415"/>
                  <a:pt x="173253" y="115290"/>
                </a:cubicBezTo>
                <a:cubicBezTo>
                  <a:pt x="171888" y="116581"/>
                  <a:pt x="171888" y="124325"/>
                  <a:pt x="173936" y="132075"/>
                </a:cubicBezTo>
                <a:cubicBezTo>
                  <a:pt x="176323" y="142089"/>
                  <a:pt x="175978" y="147255"/>
                  <a:pt x="173253" y="150497"/>
                </a:cubicBezTo>
                <a:cubicBezTo>
                  <a:pt x="166088" y="158560"/>
                  <a:pt x="141189" y="155018"/>
                  <a:pt x="138458" y="145650"/>
                </a:cubicBezTo>
                <a:cubicBezTo>
                  <a:pt x="135734" y="135963"/>
                  <a:pt x="92069" y="131429"/>
                  <a:pt x="80137" y="139837"/>
                </a:cubicBezTo>
                <a:cubicBezTo>
                  <a:pt x="74675" y="143380"/>
                  <a:pt x="74675" y="145964"/>
                  <a:pt x="78089" y="165677"/>
                </a:cubicBezTo>
                <a:cubicBezTo>
                  <a:pt x="85248" y="203781"/>
                  <a:pt x="74337" y="241885"/>
                  <a:pt x="55915" y="244800"/>
                </a:cubicBezTo>
                <a:cubicBezTo>
                  <a:pt x="42273" y="247377"/>
                  <a:pt x="42273" y="251898"/>
                  <a:pt x="55577" y="263523"/>
                </a:cubicBezTo>
                <a:cubicBezTo>
                  <a:pt x="66488" y="272891"/>
                  <a:pt x="68198" y="276120"/>
                  <a:pt x="66150" y="283550"/>
                </a:cubicBezTo>
                <a:cubicBezTo>
                  <a:pt x="62054" y="298724"/>
                  <a:pt x="47390" y="313584"/>
                  <a:pt x="28286" y="321654"/>
                </a:cubicBezTo>
                <a:cubicBezTo>
                  <a:pt x="18057" y="325855"/>
                  <a:pt x="9871" y="331022"/>
                  <a:pt x="9526" y="333285"/>
                </a:cubicBezTo>
                <a:cubicBezTo>
                  <a:pt x="9526" y="335542"/>
                  <a:pt x="9526" y="343618"/>
                  <a:pt x="9871" y="351368"/>
                </a:cubicBezTo>
                <a:cubicBezTo>
                  <a:pt x="10209" y="358798"/>
                  <a:pt x="7823" y="374944"/>
                  <a:pt x="4415" y="387215"/>
                </a:cubicBezTo>
                <a:cubicBezTo>
                  <a:pt x="-1730" y="409179"/>
                  <a:pt x="-1730" y="409499"/>
                  <a:pt x="6119" y="429846"/>
                </a:cubicBezTo>
                <a:cubicBezTo>
                  <a:pt x="26244" y="482164"/>
                  <a:pt x="24879" y="476671"/>
                  <a:pt x="17375" y="487977"/>
                </a:cubicBezTo>
                <a:lnTo>
                  <a:pt x="10553" y="498310"/>
                </a:lnTo>
                <a:lnTo>
                  <a:pt x="20444" y="518011"/>
                </a:lnTo>
                <a:cubicBezTo>
                  <a:pt x="25900" y="528990"/>
                  <a:pt x="30334" y="542878"/>
                  <a:pt x="30334" y="548691"/>
                </a:cubicBezTo>
                <a:cubicBezTo>
                  <a:pt x="30334" y="567100"/>
                  <a:pt x="42611" y="575822"/>
                  <a:pt x="98214" y="596488"/>
                </a:cubicBezTo>
                <a:cubicBezTo>
                  <a:pt x="125499" y="606502"/>
                  <a:pt x="148349" y="614897"/>
                  <a:pt x="148693" y="614897"/>
                </a:cubicBezTo>
                <a:cubicBezTo>
                  <a:pt x="148693" y="615223"/>
                  <a:pt x="142555" y="628140"/>
                  <a:pt x="134368" y="644286"/>
                </a:cubicBezTo>
                <a:cubicBezTo>
                  <a:pt x="117995" y="676583"/>
                  <a:pt x="109808" y="698542"/>
                  <a:pt x="105374" y="719534"/>
                </a:cubicBezTo>
                <a:cubicBezTo>
                  <a:pt x="101966" y="737624"/>
                  <a:pt x="105035" y="738915"/>
                  <a:pt x="139141" y="731811"/>
                </a:cubicBezTo>
                <a:cubicBezTo>
                  <a:pt x="172909" y="725027"/>
                  <a:pt x="206338" y="724701"/>
                  <a:pt x="209063" y="731485"/>
                </a:cubicBezTo>
                <a:cubicBezTo>
                  <a:pt x="210090" y="734714"/>
                  <a:pt x="213842" y="735686"/>
                  <a:pt x="220319" y="734394"/>
                </a:cubicBezTo>
                <a:cubicBezTo>
                  <a:pt x="227140" y="733103"/>
                  <a:pt x="237719" y="736332"/>
                  <a:pt x="258521" y="746019"/>
                </a:cubicBezTo>
                <a:cubicBezTo>
                  <a:pt x="278308" y="755381"/>
                  <a:pt x="289564" y="758936"/>
                  <a:pt x="296041" y="757970"/>
                </a:cubicBezTo>
                <a:cubicBezTo>
                  <a:pt x="300820" y="756998"/>
                  <a:pt x="318897" y="754089"/>
                  <a:pt x="335609" y="751506"/>
                </a:cubicBezTo>
                <a:cubicBezTo>
                  <a:pt x="352665" y="748603"/>
                  <a:pt x="379267" y="743436"/>
                  <a:pt x="395302" y="739881"/>
                </a:cubicBezTo>
                <a:cubicBezTo>
                  <a:pt x="431794" y="731485"/>
                  <a:pt x="446464" y="731485"/>
                  <a:pt x="463514" y="739561"/>
                </a:cubicBezTo>
                <a:cubicBezTo>
                  <a:pt x="479893" y="747311"/>
                  <a:pt x="480238" y="745693"/>
                  <a:pt x="470335" y="718243"/>
                </a:cubicBezTo>
                <a:cubicBezTo>
                  <a:pt x="466238" y="707909"/>
                  <a:pt x="464209" y="695958"/>
                  <a:pt x="465217" y="692083"/>
                </a:cubicBezTo>
                <a:cubicBezTo>
                  <a:pt x="466238" y="688208"/>
                  <a:pt x="481591" y="673028"/>
                  <a:pt x="499323" y="658500"/>
                </a:cubicBezTo>
                <a:lnTo>
                  <a:pt x="531744" y="632015"/>
                </a:lnTo>
                <a:lnTo>
                  <a:pt x="489784" y="591002"/>
                </a:lnTo>
                <a:cubicBezTo>
                  <a:pt x="449533" y="551274"/>
                  <a:pt x="429069" y="524795"/>
                  <a:pt x="424635" y="505740"/>
                </a:cubicBezTo>
                <a:cubicBezTo>
                  <a:pt x="422587" y="497990"/>
                  <a:pt x="424290" y="494761"/>
                  <a:pt x="435546" y="484747"/>
                </a:cubicBezTo>
                <a:cubicBezTo>
                  <a:pt x="450905" y="471185"/>
                  <a:pt x="520488" y="436304"/>
                  <a:pt x="552195" y="426617"/>
                </a:cubicBezTo>
                <a:cubicBezTo>
                  <a:pt x="580163" y="417895"/>
                  <a:pt x="598252" y="406596"/>
                  <a:pt x="605418" y="393353"/>
                </a:cubicBezTo>
                <a:cubicBezTo>
                  <a:pt x="612565" y="380437"/>
                  <a:pt x="610535" y="357827"/>
                  <a:pt x="598252" y="310029"/>
                </a:cubicBezTo>
                <a:cubicBezTo>
                  <a:pt x="587341" y="266752"/>
                  <a:pt x="577782" y="244800"/>
                  <a:pt x="563457" y="228642"/>
                </a:cubicBezTo>
                <a:cubicBezTo>
                  <a:pt x="550498" y="213782"/>
                  <a:pt x="550498" y="213462"/>
                  <a:pt x="557663" y="197642"/>
                </a:cubicBezTo>
                <a:cubicBezTo>
                  <a:pt x="570967" y="169220"/>
                  <a:pt x="569596" y="135630"/>
                  <a:pt x="553567" y="105922"/>
                </a:cubicBezTo>
                <a:cubicBezTo>
                  <a:pt x="544353" y="88491"/>
                  <a:pt x="535145" y="82678"/>
                  <a:pt x="521165" y="85262"/>
                </a:cubicBezTo>
                <a:cubicBezTo>
                  <a:pt x="513999" y="86553"/>
                  <a:pt x="507854" y="84284"/>
                  <a:pt x="495245" y="75894"/>
                </a:cubicBezTo>
                <a:cubicBezTo>
                  <a:pt x="459768" y="51660"/>
                  <a:pt x="461121" y="51660"/>
                  <a:pt x="423952" y="69104"/>
                </a:cubicBezTo>
                <a:cubicBezTo>
                  <a:pt x="405875" y="77500"/>
                  <a:pt x="385067" y="89783"/>
                  <a:pt x="377901" y="95909"/>
                </a:cubicBezTo>
                <a:cubicBezTo>
                  <a:pt x="365624" y="106568"/>
                  <a:pt x="363238" y="107214"/>
                  <a:pt x="348913" y="105276"/>
                </a:cubicBezTo>
                <a:cubicBezTo>
                  <a:pt x="318214" y="101401"/>
                  <a:pt x="311049" y="89783"/>
                  <a:pt x="332201" y="77832"/>
                </a:cubicBezTo>
                <a:cubicBezTo>
                  <a:pt x="353003" y="66207"/>
                  <a:pt x="348230" y="62965"/>
                  <a:pt x="305255" y="60382"/>
                </a:cubicBezTo>
                <a:cubicBezTo>
                  <a:pt x="288881" y="59090"/>
                  <a:pt x="280350" y="57153"/>
                  <a:pt x="277281" y="53610"/>
                </a:cubicBezTo>
                <a:cubicBezTo>
                  <a:pt x="275239" y="50701"/>
                  <a:pt x="268756" y="48431"/>
                  <a:pt x="263300" y="48431"/>
                </a:cubicBezTo>
                <a:cubicBezTo>
                  <a:pt x="248975" y="48431"/>
                  <a:pt x="246927" y="44888"/>
                  <a:pt x="257162" y="37458"/>
                </a:cubicBezTo>
                <a:cubicBezTo>
                  <a:pt x="267735" y="29382"/>
                  <a:pt x="266025" y="21632"/>
                  <a:pt x="252727" y="16466"/>
                </a:cubicBezTo>
                <a:cubicBezTo>
                  <a:pt x="244541" y="13243"/>
                  <a:pt x="186213" y="314"/>
                  <a:pt x="179392" y="0"/>
                </a:cubicBezTo>
                <a:cubicBezTo>
                  <a:pt x="178026" y="0"/>
                  <a:pt x="181778" y="7744"/>
                  <a:pt x="188261" y="16785"/>
                </a:cubicBezTo>
                <a:close/>
              </a:path>
            </a:pathLst>
          </a:custGeom>
          <a:solidFill>
            <a:srgbClr val="0070C0"/>
          </a:solidFill>
          <a:ln w="1571" cap="flat">
            <a:noFill/>
            <a:prstDash val="solid"/>
            <a:miter/>
          </a:ln>
        </p:spPr>
        <p:txBody>
          <a:bodyPr/>
          <a:lstStyle/>
          <a:p>
            <a:endParaRPr lang="ru-UA"/>
          </a:p>
        </p:txBody>
      </p:sp>
      <p:sp>
        <p:nvSpPr>
          <p:cNvPr id="48" name="Полилиния: фигура 3058">
            <a:extLst>
              <a:ext uri="{FF2B5EF4-FFF2-40B4-BE49-F238E27FC236}">
                <a16:creationId xmlns:a16="http://schemas.microsoft.com/office/drawing/2014/main" id="{942E3CEB-CF53-D744-9220-3BB758270178}"/>
              </a:ext>
            </a:extLst>
          </p:cNvPr>
          <p:cNvSpPr/>
          <p:nvPr/>
        </p:nvSpPr>
        <p:spPr>
          <a:xfrm>
            <a:off x="7050705" y="3337290"/>
            <a:ext cx="675900" cy="583571"/>
          </a:xfrm>
          <a:custGeom>
            <a:avLst/>
            <a:gdLst>
              <a:gd name="csX0" fmla="*/ 221275 w 675900"/>
              <a:gd name="csY0" fmla="*/ 8085 h 583571"/>
              <a:gd name="csX1" fmla="*/ 144544 w 675900"/>
              <a:gd name="csY1" fmla="*/ 40395 h 583571"/>
              <a:gd name="csX2" fmla="*/ 74948 w 675900"/>
              <a:gd name="csY2" fmla="*/ 69131 h 583571"/>
              <a:gd name="csX3" fmla="*/ 11854 w 675900"/>
              <a:gd name="csY3" fmla="*/ 114339 h 583571"/>
              <a:gd name="csX4" fmla="*/ 7081 w 675900"/>
              <a:gd name="csY4" fmla="*/ 179574 h 583571"/>
              <a:gd name="csX5" fmla="*/ 7764 w 675900"/>
              <a:gd name="csY5" fmla="*/ 212518 h 583571"/>
              <a:gd name="csX6" fmla="*/ 53802 w 675900"/>
              <a:gd name="csY6" fmla="*/ 351396 h 583571"/>
              <a:gd name="csX7" fmla="*/ 68478 w 675900"/>
              <a:gd name="csY7" fmla="*/ 394672 h 583571"/>
              <a:gd name="csX8" fmla="*/ 119634 w 675900"/>
              <a:gd name="csY8" fmla="*/ 424380 h 583571"/>
              <a:gd name="csX9" fmla="*/ 148296 w 675900"/>
              <a:gd name="csY9" fmla="*/ 436331 h 583571"/>
              <a:gd name="csX10" fmla="*/ 149994 w 675900"/>
              <a:gd name="csY10" fmla="*/ 445699 h 583571"/>
              <a:gd name="csX11" fmla="*/ 154767 w 675900"/>
              <a:gd name="csY11" fmla="*/ 466366 h 583571"/>
              <a:gd name="csX12" fmla="*/ 181375 w 675900"/>
              <a:gd name="csY12" fmla="*/ 461199 h 583571"/>
              <a:gd name="csX13" fmla="*/ 189217 w 675900"/>
              <a:gd name="csY13" fmla="*/ 456352 h 583571"/>
              <a:gd name="csX14" fmla="*/ 318838 w 675900"/>
              <a:gd name="csY14" fmla="*/ 527080 h 583571"/>
              <a:gd name="csX15" fmla="*/ 345434 w 675900"/>
              <a:gd name="csY15" fmla="*/ 537413 h 583571"/>
              <a:gd name="csX16" fmla="*/ 380906 w 675900"/>
              <a:gd name="csY16" fmla="*/ 553239 h 583571"/>
              <a:gd name="csX17" fmla="*/ 400010 w 675900"/>
              <a:gd name="csY17" fmla="*/ 568099 h 583571"/>
              <a:gd name="csX18" fmla="*/ 425597 w 675900"/>
              <a:gd name="csY18" fmla="*/ 557760 h 583571"/>
              <a:gd name="csX19" fmla="*/ 559640 w 675900"/>
              <a:gd name="csY19" fmla="*/ 572620 h 583571"/>
              <a:gd name="csX20" fmla="*/ 588285 w 675900"/>
              <a:gd name="csY20" fmla="*/ 583273 h 583571"/>
              <a:gd name="csX21" fmla="*/ 585228 w 675900"/>
              <a:gd name="csY21" fmla="*/ 569711 h 583571"/>
              <a:gd name="csX22" fmla="*/ 641501 w 675900"/>
              <a:gd name="csY22" fmla="*/ 475733 h 583571"/>
              <a:gd name="csX23" fmla="*/ 667076 w 675900"/>
              <a:gd name="csY23" fmla="*/ 411138 h 583571"/>
              <a:gd name="csX24" fmla="*/ 645597 w 675900"/>
              <a:gd name="csY24" fmla="*/ 330077 h 583571"/>
              <a:gd name="csX25" fmla="*/ 624107 w 675900"/>
              <a:gd name="csY25" fmla="*/ 272918 h 583571"/>
              <a:gd name="csX26" fmla="*/ 613540 w 675900"/>
              <a:gd name="csY26" fmla="*/ 259675 h 583571"/>
              <a:gd name="csX27" fmla="*/ 630922 w 675900"/>
              <a:gd name="csY27" fmla="*/ 240294 h 583571"/>
              <a:gd name="csX28" fmla="*/ 654461 w 675900"/>
              <a:gd name="csY28" fmla="*/ 212518 h 583571"/>
              <a:gd name="csX29" fmla="*/ 656177 w 675900"/>
              <a:gd name="csY29" fmla="*/ 176991 h 583571"/>
              <a:gd name="csX30" fmla="*/ 626844 w 675900"/>
              <a:gd name="csY30" fmla="*/ 72047 h 583571"/>
              <a:gd name="csX31" fmla="*/ 610796 w 675900"/>
              <a:gd name="csY31" fmla="*/ 52992 h 583571"/>
              <a:gd name="csX32" fmla="*/ 415707 w 675900"/>
              <a:gd name="csY32" fmla="*/ 49104 h 583571"/>
              <a:gd name="csX33" fmla="*/ 310996 w 675900"/>
              <a:gd name="csY33" fmla="*/ 43938 h 583571"/>
              <a:gd name="csX34" fmla="*/ 293251 w 675900"/>
              <a:gd name="csY34" fmla="*/ 23597 h 583571"/>
              <a:gd name="csX35" fmla="*/ 221275 w 675900"/>
              <a:gd name="csY35" fmla="*/ 8085 h 58357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675900" h="583571">
                <a:moveTo>
                  <a:pt x="221275" y="8085"/>
                </a:moveTo>
                <a:cubicBezTo>
                  <a:pt x="184776" y="18430"/>
                  <a:pt x="166023" y="26180"/>
                  <a:pt x="144544" y="40395"/>
                </a:cubicBezTo>
                <a:cubicBezTo>
                  <a:pt x="134309" y="46853"/>
                  <a:pt x="105309" y="58804"/>
                  <a:pt x="74948" y="69131"/>
                </a:cubicBezTo>
                <a:cubicBezTo>
                  <a:pt x="11177" y="90437"/>
                  <a:pt x="8108" y="92387"/>
                  <a:pt x="11854" y="114339"/>
                </a:cubicBezTo>
                <a:cubicBezTo>
                  <a:pt x="16627" y="142762"/>
                  <a:pt x="14923" y="165040"/>
                  <a:pt x="7081" y="179574"/>
                </a:cubicBezTo>
                <a:cubicBezTo>
                  <a:pt x="-2471" y="197024"/>
                  <a:pt x="-2471" y="202516"/>
                  <a:pt x="7764" y="212518"/>
                </a:cubicBezTo>
                <a:cubicBezTo>
                  <a:pt x="29254" y="233836"/>
                  <a:pt x="48353" y="291967"/>
                  <a:pt x="53802" y="351396"/>
                </a:cubicBezTo>
                <a:cubicBezTo>
                  <a:pt x="56871" y="384333"/>
                  <a:pt x="57566" y="385625"/>
                  <a:pt x="68478" y="394672"/>
                </a:cubicBezTo>
                <a:cubicBezTo>
                  <a:pt x="94047" y="415013"/>
                  <a:pt x="101212" y="419214"/>
                  <a:pt x="119634" y="424380"/>
                </a:cubicBezTo>
                <a:cubicBezTo>
                  <a:pt x="130219" y="427290"/>
                  <a:pt x="143179" y="432776"/>
                  <a:pt x="148296" y="436331"/>
                </a:cubicBezTo>
                <a:cubicBezTo>
                  <a:pt x="157159" y="443116"/>
                  <a:pt x="157159" y="443436"/>
                  <a:pt x="149994" y="445699"/>
                </a:cubicBezTo>
                <a:cubicBezTo>
                  <a:pt x="140103" y="449248"/>
                  <a:pt x="140780" y="453123"/>
                  <a:pt x="154767" y="466366"/>
                </a:cubicBezTo>
                <a:cubicBezTo>
                  <a:pt x="172512" y="482837"/>
                  <a:pt x="186492" y="480254"/>
                  <a:pt x="181375" y="461199"/>
                </a:cubicBezTo>
                <a:cubicBezTo>
                  <a:pt x="179327" y="454741"/>
                  <a:pt x="180003" y="454415"/>
                  <a:pt x="189217" y="456352"/>
                </a:cubicBezTo>
                <a:cubicBezTo>
                  <a:pt x="220254" y="463136"/>
                  <a:pt x="301438" y="507705"/>
                  <a:pt x="318838" y="527080"/>
                </a:cubicBezTo>
                <a:cubicBezTo>
                  <a:pt x="331447" y="541614"/>
                  <a:pt x="335888" y="543232"/>
                  <a:pt x="345434" y="537413"/>
                </a:cubicBezTo>
                <a:cubicBezTo>
                  <a:pt x="356013" y="530955"/>
                  <a:pt x="361131" y="533218"/>
                  <a:pt x="380906" y="553239"/>
                </a:cubicBezTo>
                <a:cubicBezTo>
                  <a:pt x="389098" y="561315"/>
                  <a:pt x="397629" y="568099"/>
                  <a:pt x="400010" y="568099"/>
                </a:cubicBezTo>
                <a:cubicBezTo>
                  <a:pt x="402402" y="568099"/>
                  <a:pt x="413990" y="563572"/>
                  <a:pt x="425597" y="557760"/>
                </a:cubicBezTo>
                <a:cubicBezTo>
                  <a:pt x="462772" y="539676"/>
                  <a:pt x="503712" y="544197"/>
                  <a:pt x="559640" y="572620"/>
                </a:cubicBezTo>
                <a:cubicBezTo>
                  <a:pt x="573972" y="579724"/>
                  <a:pt x="586925" y="584891"/>
                  <a:pt x="588285" y="583273"/>
                </a:cubicBezTo>
                <a:cubicBezTo>
                  <a:pt x="589650" y="581981"/>
                  <a:pt x="588285" y="575849"/>
                  <a:pt x="585228" y="569711"/>
                </a:cubicBezTo>
                <a:cubicBezTo>
                  <a:pt x="572600" y="544843"/>
                  <a:pt x="576014" y="539350"/>
                  <a:pt x="641501" y="475733"/>
                </a:cubicBezTo>
                <a:cubicBezTo>
                  <a:pt x="681751" y="436651"/>
                  <a:pt x="681419" y="437297"/>
                  <a:pt x="667076" y="411138"/>
                </a:cubicBezTo>
                <a:cubicBezTo>
                  <a:pt x="656177" y="390791"/>
                  <a:pt x="647990" y="360111"/>
                  <a:pt x="645597" y="330077"/>
                </a:cubicBezTo>
                <a:cubicBezTo>
                  <a:pt x="643205" y="295522"/>
                  <a:pt x="639803" y="287126"/>
                  <a:pt x="624107" y="272918"/>
                </a:cubicBezTo>
                <a:cubicBezTo>
                  <a:pt x="618313" y="267425"/>
                  <a:pt x="613540" y="261613"/>
                  <a:pt x="613540" y="259675"/>
                </a:cubicBezTo>
                <a:cubicBezTo>
                  <a:pt x="613540" y="257738"/>
                  <a:pt x="621382" y="249016"/>
                  <a:pt x="630922" y="240294"/>
                </a:cubicBezTo>
                <a:cubicBezTo>
                  <a:pt x="640480" y="231253"/>
                  <a:pt x="651059" y="218988"/>
                  <a:pt x="654461" y="212518"/>
                </a:cubicBezTo>
                <a:cubicBezTo>
                  <a:pt x="660255" y="202184"/>
                  <a:pt x="660255" y="198961"/>
                  <a:pt x="656177" y="176991"/>
                </a:cubicBezTo>
                <a:cubicBezTo>
                  <a:pt x="651059" y="148900"/>
                  <a:pt x="636383" y="96262"/>
                  <a:pt x="626844" y="72047"/>
                </a:cubicBezTo>
                <a:cubicBezTo>
                  <a:pt x="621726" y="58804"/>
                  <a:pt x="617962" y="54597"/>
                  <a:pt x="610796" y="52992"/>
                </a:cubicBezTo>
                <a:cubicBezTo>
                  <a:pt x="593402" y="48791"/>
                  <a:pt x="461745" y="46207"/>
                  <a:pt x="415707" y="49104"/>
                </a:cubicBezTo>
                <a:cubicBezTo>
                  <a:pt x="337592" y="54271"/>
                  <a:pt x="327357" y="53957"/>
                  <a:pt x="310996" y="43938"/>
                </a:cubicBezTo>
                <a:cubicBezTo>
                  <a:pt x="300761" y="37799"/>
                  <a:pt x="295644" y="31987"/>
                  <a:pt x="293251" y="23597"/>
                </a:cubicBezTo>
                <a:cubicBezTo>
                  <a:pt x="285753" y="-2556"/>
                  <a:pt x="271078" y="-5785"/>
                  <a:pt x="221275" y="8085"/>
                </a:cubicBezTo>
                <a:close/>
              </a:path>
            </a:pathLst>
          </a:custGeom>
          <a:solidFill>
            <a:srgbClr val="0070C0"/>
          </a:solidFill>
          <a:ln w="1571" cap="flat">
            <a:noFill/>
            <a:prstDash val="solid"/>
            <a:miter/>
          </a:ln>
        </p:spPr>
        <p:txBody>
          <a:bodyPr/>
          <a:lstStyle/>
          <a:p>
            <a:endParaRPr lang="ru-UA"/>
          </a:p>
        </p:txBody>
      </p:sp>
      <p:sp>
        <p:nvSpPr>
          <p:cNvPr id="49" name="Полилиния: фигура 3059">
            <a:extLst>
              <a:ext uri="{FF2B5EF4-FFF2-40B4-BE49-F238E27FC236}">
                <a16:creationId xmlns:a16="http://schemas.microsoft.com/office/drawing/2014/main" id="{91E395F4-855F-B980-F5E2-2950E3998D25}"/>
              </a:ext>
            </a:extLst>
          </p:cNvPr>
          <p:cNvSpPr/>
          <p:nvPr/>
        </p:nvSpPr>
        <p:spPr>
          <a:xfrm>
            <a:off x="6978650" y="3356474"/>
            <a:ext cx="25188" cy="27082"/>
          </a:xfrm>
          <a:custGeom>
            <a:avLst/>
            <a:gdLst>
              <a:gd name="csX0" fmla="*/ 0 w 25188"/>
              <a:gd name="csY0" fmla="*/ 3122 h 27082"/>
              <a:gd name="csX1" fmla="*/ 4773 w 25188"/>
              <a:gd name="csY1" fmla="*/ 17656 h 27082"/>
              <a:gd name="csX2" fmla="*/ 23871 w 25188"/>
              <a:gd name="csY2" fmla="*/ 19261 h 27082"/>
              <a:gd name="csX3" fmla="*/ 18422 w 25188"/>
              <a:gd name="csY3" fmla="*/ 6664 h 27082"/>
              <a:gd name="csX4" fmla="*/ 0 w 25188"/>
              <a:gd name="csY4" fmla="*/ 3122 h 27082"/>
            </a:gdLst>
            <a:ahLst/>
            <a:cxnLst>
              <a:cxn ang="0">
                <a:pos x="csX0" y="csY0"/>
              </a:cxn>
              <a:cxn ang="0">
                <a:pos x="csX1" y="csY1"/>
              </a:cxn>
              <a:cxn ang="0">
                <a:pos x="csX2" y="csY2"/>
              </a:cxn>
              <a:cxn ang="0">
                <a:pos x="csX3" y="csY3"/>
              </a:cxn>
              <a:cxn ang="0">
                <a:pos x="csX4" y="csY4"/>
              </a:cxn>
            </a:cxnLst>
            <a:rect l="l" t="t" r="r" b="b"/>
            <a:pathLst>
              <a:path w="25188" h="27082">
                <a:moveTo>
                  <a:pt x="0" y="3122"/>
                </a:moveTo>
                <a:cubicBezTo>
                  <a:pt x="0" y="5059"/>
                  <a:pt x="2393" y="11511"/>
                  <a:pt x="4773" y="17656"/>
                </a:cubicBezTo>
                <a:cubicBezTo>
                  <a:pt x="10235" y="29607"/>
                  <a:pt x="17745" y="30253"/>
                  <a:pt x="23871" y="19261"/>
                </a:cubicBezTo>
                <a:cubicBezTo>
                  <a:pt x="26596" y="14427"/>
                  <a:pt x="25243" y="11843"/>
                  <a:pt x="18422" y="6664"/>
                </a:cubicBezTo>
                <a:cubicBezTo>
                  <a:pt x="8519" y="-753"/>
                  <a:pt x="0" y="-2045"/>
                  <a:pt x="0" y="3122"/>
                </a:cubicBezTo>
                <a:close/>
              </a:path>
            </a:pathLst>
          </a:custGeom>
          <a:solidFill>
            <a:srgbClr val="000000"/>
          </a:solidFill>
          <a:ln w="1571" cap="flat">
            <a:noFill/>
            <a:prstDash val="solid"/>
            <a:miter/>
          </a:ln>
        </p:spPr>
        <p:txBody>
          <a:bodyPr/>
          <a:lstStyle/>
          <a:p>
            <a:endParaRPr lang="ru-UA"/>
          </a:p>
        </p:txBody>
      </p:sp>
      <p:sp>
        <p:nvSpPr>
          <p:cNvPr id="50" name="Полилиния: фигура 3060">
            <a:extLst>
              <a:ext uri="{FF2B5EF4-FFF2-40B4-BE49-F238E27FC236}">
                <a16:creationId xmlns:a16="http://schemas.microsoft.com/office/drawing/2014/main" id="{EBFCF916-DCF3-4D8F-52C2-B3CFF8604475}"/>
              </a:ext>
            </a:extLst>
          </p:cNvPr>
          <p:cNvSpPr/>
          <p:nvPr/>
        </p:nvSpPr>
        <p:spPr>
          <a:xfrm>
            <a:off x="5364918" y="3366053"/>
            <a:ext cx="279748" cy="313264"/>
          </a:xfrm>
          <a:custGeom>
            <a:avLst/>
            <a:gdLst>
              <a:gd name="csX0" fmla="*/ 120789 w 279748"/>
              <a:gd name="csY0" fmla="*/ 14860 h 313264"/>
              <a:gd name="csX1" fmla="*/ 122493 w 279748"/>
              <a:gd name="csY1" fmla="*/ 30040 h 313264"/>
              <a:gd name="csX2" fmla="*/ 100319 w 279748"/>
              <a:gd name="csY2" fmla="*/ 27771 h 313264"/>
              <a:gd name="csX3" fmla="*/ 76442 w 279748"/>
              <a:gd name="csY3" fmla="*/ 32291 h 313264"/>
              <a:gd name="csX4" fmla="*/ 66552 w 279748"/>
              <a:gd name="csY4" fmla="*/ 30686 h 313264"/>
              <a:gd name="csX5" fmla="*/ 20507 w 279748"/>
              <a:gd name="csY5" fmla="*/ 40700 h 313264"/>
              <a:gd name="csX6" fmla="*/ 23915 w 279748"/>
              <a:gd name="csY6" fmla="*/ 58131 h 313264"/>
              <a:gd name="csX7" fmla="*/ 27667 w 279748"/>
              <a:gd name="csY7" fmla="*/ 93651 h 313264"/>
              <a:gd name="csX8" fmla="*/ 10617 w 279748"/>
              <a:gd name="csY8" fmla="*/ 113039 h 313264"/>
              <a:gd name="csX9" fmla="*/ 56661 w 279748"/>
              <a:gd name="csY9" fmla="*/ 129510 h 313264"/>
              <a:gd name="csX10" fmla="*/ 89746 w 279748"/>
              <a:gd name="csY10" fmla="*/ 134339 h 313264"/>
              <a:gd name="csX11" fmla="*/ 75421 w 279748"/>
              <a:gd name="csY11" fmla="*/ 155663 h 313264"/>
              <a:gd name="csX12" fmla="*/ 59048 w 279748"/>
              <a:gd name="csY12" fmla="*/ 176982 h 313264"/>
              <a:gd name="csX13" fmla="*/ 66896 w 279748"/>
              <a:gd name="csY13" fmla="*/ 190538 h 313264"/>
              <a:gd name="csX14" fmla="*/ 86677 w 279748"/>
              <a:gd name="csY14" fmla="*/ 193767 h 313264"/>
              <a:gd name="csX15" fmla="*/ 72014 w 279748"/>
              <a:gd name="csY15" fmla="*/ 205072 h 313264"/>
              <a:gd name="csX16" fmla="*/ 34494 w 279748"/>
              <a:gd name="csY16" fmla="*/ 232849 h 313264"/>
              <a:gd name="csX17" fmla="*/ 9934 w 279748"/>
              <a:gd name="csY17" fmla="*/ 272897 h 313264"/>
              <a:gd name="csX18" fmla="*/ 1065 w 279748"/>
              <a:gd name="csY18" fmla="*/ 282904 h 313264"/>
              <a:gd name="csX19" fmla="*/ 24259 w 279748"/>
              <a:gd name="csY19" fmla="*/ 279029 h 313264"/>
              <a:gd name="csX20" fmla="*/ 41315 w 279748"/>
              <a:gd name="csY20" fmla="*/ 284196 h 313264"/>
              <a:gd name="csX21" fmla="*/ 48136 w 279748"/>
              <a:gd name="csY21" fmla="*/ 292918 h 313264"/>
              <a:gd name="csX22" fmla="*/ 54958 w 279748"/>
              <a:gd name="csY22" fmla="*/ 303897 h 313264"/>
              <a:gd name="csX23" fmla="*/ 61779 w 279748"/>
              <a:gd name="csY23" fmla="*/ 313264 h 313264"/>
              <a:gd name="csX24" fmla="*/ 118741 w 279748"/>
              <a:gd name="csY24" fmla="*/ 287751 h 313264"/>
              <a:gd name="csX25" fmla="*/ 139887 w 279748"/>
              <a:gd name="csY25" fmla="*/ 279675 h 313264"/>
              <a:gd name="csX26" fmla="*/ 167172 w 279748"/>
              <a:gd name="csY26" fmla="*/ 267084 h 313264"/>
              <a:gd name="csX27" fmla="*/ 205036 w 279748"/>
              <a:gd name="csY27" fmla="*/ 247058 h 313264"/>
              <a:gd name="csX28" fmla="*/ 224817 w 279748"/>
              <a:gd name="csY28" fmla="*/ 238016 h 313264"/>
              <a:gd name="csX29" fmla="*/ 242894 w 279748"/>
              <a:gd name="csY29" fmla="*/ 237044 h 313264"/>
              <a:gd name="csX30" fmla="*/ 270185 w 279748"/>
              <a:gd name="csY30" fmla="*/ 213148 h 313264"/>
              <a:gd name="csX31" fmla="*/ 245963 w 279748"/>
              <a:gd name="csY31" fmla="*/ 43597 h 313264"/>
              <a:gd name="csX32" fmla="*/ 230279 w 279748"/>
              <a:gd name="csY32" fmla="*/ 21964 h 313264"/>
              <a:gd name="csX33" fmla="*/ 209809 w 279748"/>
              <a:gd name="csY33" fmla="*/ 33915 h 313264"/>
              <a:gd name="csX34" fmla="*/ 191732 w 279748"/>
              <a:gd name="csY34" fmla="*/ 52964 h 313264"/>
              <a:gd name="csX35" fmla="*/ 170586 w 279748"/>
              <a:gd name="csY35" fmla="*/ 31332 h 313264"/>
              <a:gd name="csX36" fmla="*/ 124541 w 279748"/>
              <a:gd name="csY36" fmla="*/ 0 h 313264"/>
              <a:gd name="csX37" fmla="*/ 120789 w 279748"/>
              <a:gd name="csY37" fmla="*/ 14860 h 3132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279748" h="313264">
                <a:moveTo>
                  <a:pt x="120789" y="14860"/>
                </a:moveTo>
                <a:lnTo>
                  <a:pt x="122493" y="30040"/>
                </a:lnTo>
                <a:lnTo>
                  <a:pt x="100319" y="27771"/>
                </a:lnTo>
                <a:cubicBezTo>
                  <a:pt x="79856" y="25833"/>
                  <a:pt x="78152" y="26153"/>
                  <a:pt x="76442" y="32291"/>
                </a:cubicBezTo>
                <a:cubicBezTo>
                  <a:pt x="74738" y="38750"/>
                  <a:pt x="74400" y="38750"/>
                  <a:pt x="66552" y="30686"/>
                </a:cubicBezTo>
                <a:cubicBezTo>
                  <a:pt x="53592" y="17444"/>
                  <a:pt x="33811" y="21632"/>
                  <a:pt x="20507" y="40700"/>
                </a:cubicBezTo>
                <a:cubicBezTo>
                  <a:pt x="11638" y="53930"/>
                  <a:pt x="12321" y="58131"/>
                  <a:pt x="23915" y="58131"/>
                </a:cubicBezTo>
                <a:cubicBezTo>
                  <a:pt x="50523" y="58131"/>
                  <a:pt x="51888" y="70728"/>
                  <a:pt x="27667" y="93651"/>
                </a:cubicBezTo>
                <a:cubicBezTo>
                  <a:pt x="18459" y="102693"/>
                  <a:pt x="10617" y="111415"/>
                  <a:pt x="10617" y="113039"/>
                </a:cubicBezTo>
                <a:cubicBezTo>
                  <a:pt x="10617" y="120137"/>
                  <a:pt x="28349" y="126281"/>
                  <a:pt x="56661" y="129510"/>
                </a:cubicBezTo>
                <a:cubicBezTo>
                  <a:pt x="73035" y="131116"/>
                  <a:pt x="88043" y="133379"/>
                  <a:pt x="89746" y="134339"/>
                </a:cubicBezTo>
                <a:cubicBezTo>
                  <a:pt x="95546" y="137900"/>
                  <a:pt x="90773" y="144358"/>
                  <a:pt x="75421" y="155663"/>
                </a:cubicBezTo>
                <a:cubicBezTo>
                  <a:pt x="63827" y="164053"/>
                  <a:pt x="59731" y="168906"/>
                  <a:pt x="59048" y="176982"/>
                </a:cubicBezTo>
                <a:cubicBezTo>
                  <a:pt x="58027" y="185704"/>
                  <a:pt x="59392" y="187955"/>
                  <a:pt x="66896" y="190538"/>
                </a:cubicBezTo>
                <a:cubicBezTo>
                  <a:pt x="71669" y="192476"/>
                  <a:pt x="80539" y="193767"/>
                  <a:pt x="86677" y="193767"/>
                </a:cubicBezTo>
                <a:cubicBezTo>
                  <a:pt x="100664" y="193767"/>
                  <a:pt x="95202" y="197968"/>
                  <a:pt x="72014" y="205072"/>
                </a:cubicBezTo>
                <a:cubicBezTo>
                  <a:pt x="45067" y="213148"/>
                  <a:pt x="34494" y="221224"/>
                  <a:pt x="34494" y="232849"/>
                </a:cubicBezTo>
                <a:cubicBezTo>
                  <a:pt x="34494" y="246412"/>
                  <a:pt x="26646" y="259008"/>
                  <a:pt x="9934" y="272897"/>
                </a:cubicBezTo>
                <a:cubicBezTo>
                  <a:pt x="1747" y="279355"/>
                  <a:pt x="-2005" y="283876"/>
                  <a:pt x="1065" y="282904"/>
                </a:cubicBezTo>
                <a:cubicBezTo>
                  <a:pt x="4478" y="281938"/>
                  <a:pt x="14707" y="280321"/>
                  <a:pt x="24259" y="279029"/>
                </a:cubicBezTo>
                <a:cubicBezTo>
                  <a:pt x="40288" y="277092"/>
                  <a:pt x="41315" y="277418"/>
                  <a:pt x="41315" y="284196"/>
                </a:cubicBezTo>
                <a:cubicBezTo>
                  <a:pt x="41315" y="288397"/>
                  <a:pt x="44040" y="291952"/>
                  <a:pt x="48136" y="292918"/>
                </a:cubicBezTo>
                <a:cubicBezTo>
                  <a:pt x="52909" y="294209"/>
                  <a:pt x="54958" y="297438"/>
                  <a:pt x="54958" y="303897"/>
                </a:cubicBezTo>
                <a:cubicBezTo>
                  <a:pt x="54958" y="311001"/>
                  <a:pt x="56661" y="313264"/>
                  <a:pt x="61779" y="313264"/>
                </a:cubicBezTo>
                <a:cubicBezTo>
                  <a:pt x="72014" y="313264"/>
                  <a:pt x="110554" y="295827"/>
                  <a:pt x="118741" y="287751"/>
                </a:cubicBezTo>
                <a:cubicBezTo>
                  <a:pt x="123514" y="282904"/>
                  <a:pt x="130680" y="280321"/>
                  <a:pt x="139887" y="279675"/>
                </a:cubicBezTo>
                <a:cubicBezTo>
                  <a:pt x="150122" y="279029"/>
                  <a:pt x="157282" y="275800"/>
                  <a:pt x="167172" y="267084"/>
                </a:cubicBezTo>
                <a:cubicBezTo>
                  <a:pt x="183207" y="253516"/>
                  <a:pt x="189346" y="250287"/>
                  <a:pt x="205036" y="247058"/>
                </a:cubicBezTo>
                <a:cubicBezTo>
                  <a:pt x="211519" y="245766"/>
                  <a:pt x="220382" y="241571"/>
                  <a:pt x="224817" y="238016"/>
                </a:cubicBezTo>
                <a:cubicBezTo>
                  <a:pt x="232321" y="231232"/>
                  <a:pt x="232665" y="231232"/>
                  <a:pt x="242894" y="237044"/>
                </a:cubicBezTo>
                <a:cubicBezTo>
                  <a:pt x="256543" y="244474"/>
                  <a:pt x="259950" y="241571"/>
                  <a:pt x="270185" y="213148"/>
                </a:cubicBezTo>
                <a:cubicBezTo>
                  <a:pt x="289627" y="158560"/>
                  <a:pt x="278372" y="79123"/>
                  <a:pt x="245963" y="43597"/>
                </a:cubicBezTo>
                <a:cubicBezTo>
                  <a:pt x="238804" y="35521"/>
                  <a:pt x="231638" y="25833"/>
                  <a:pt x="230279" y="21964"/>
                </a:cubicBezTo>
                <a:cubicBezTo>
                  <a:pt x="228231" y="15174"/>
                  <a:pt x="226865" y="15820"/>
                  <a:pt x="209809" y="33915"/>
                </a:cubicBezTo>
                <a:lnTo>
                  <a:pt x="191732" y="52964"/>
                </a:lnTo>
                <a:lnTo>
                  <a:pt x="170586" y="31332"/>
                </a:lnTo>
                <a:cubicBezTo>
                  <a:pt x="149778" y="9681"/>
                  <a:pt x="135453" y="0"/>
                  <a:pt x="124541" y="0"/>
                </a:cubicBezTo>
                <a:cubicBezTo>
                  <a:pt x="119762" y="0"/>
                  <a:pt x="119079" y="2577"/>
                  <a:pt x="120789" y="14860"/>
                </a:cubicBezTo>
                <a:close/>
              </a:path>
            </a:pathLst>
          </a:custGeom>
          <a:solidFill>
            <a:schemeClr val="bg2">
              <a:lumMod val="90000"/>
            </a:schemeClr>
          </a:solidFill>
          <a:ln w="1571" cap="flat">
            <a:noFill/>
            <a:prstDash val="solid"/>
            <a:miter/>
          </a:ln>
        </p:spPr>
        <p:txBody>
          <a:bodyPr/>
          <a:lstStyle/>
          <a:p>
            <a:endParaRPr lang="ru-UA"/>
          </a:p>
        </p:txBody>
      </p:sp>
      <p:sp>
        <p:nvSpPr>
          <p:cNvPr id="51" name="Полилиния: фигура 3061">
            <a:extLst>
              <a:ext uri="{FF2B5EF4-FFF2-40B4-BE49-F238E27FC236}">
                <a16:creationId xmlns:a16="http://schemas.microsoft.com/office/drawing/2014/main" id="{5A22F1CF-A7D6-DBF9-2892-D668CA1E87EE}"/>
              </a:ext>
            </a:extLst>
          </p:cNvPr>
          <p:cNvSpPr/>
          <p:nvPr/>
        </p:nvSpPr>
        <p:spPr>
          <a:xfrm>
            <a:off x="6351045" y="3489614"/>
            <a:ext cx="209744" cy="224538"/>
          </a:xfrm>
          <a:custGeom>
            <a:avLst/>
            <a:gdLst>
              <a:gd name="csX0" fmla="*/ 119380 w 209744"/>
              <a:gd name="csY0" fmla="*/ 2388 h 224538"/>
              <a:gd name="csX1" fmla="*/ 94826 w 209744"/>
              <a:gd name="csY1" fmla="*/ 42116 h 224538"/>
              <a:gd name="csX2" fmla="*/ 105399 w 209744"/>
              <a:gd name="csY2" fmla="*/ 56005 h 224538"/>
              <a:gd name="csX3" fmla="*/ 124497 w 209744"/>
              <a:gd name="csY3" fmla="*/ 96372 h 224538"/>
              <a:gd name="csX4" fmla="*/ 88343 w 209744"/>
              <a:gd name="csY4" fmla="*/ 118656 h 224538"/>
              <a:gd name="csX5" fmla="*/ 61397 w 209744"/>
              <a:gd name="csY5" fmla="*/ 76031 h 224538"/>
              <a:gd name="csX6" fmla="*/ 42981 w 209744"/>
              <a:gd name="csY6" fmla="*/ 73116 h 224538"/>
              <a:gd name="csX7" fmla="*/ 18760 w 209744"/>
              <a:gd name="csY7" fmla="*/ 125434 h 224538"/>
              <a:gd name="csX8" fmla="*/ 0 w 209744"/>
              <a:gd name="csY8" fmla="*/ 160315 h 224538"/>
              <a:gd name="csX9" fmla="*/ 19787 w 209744"/>
              <a:gd name="csY9" fmla="*/ 163864 h 224538"/>
              <a:gd name="csX10" fmla="*/ 31043 w 209744"/>
              <a:gd name="csY10" fmla="*/ 182919 h 224538"/>
              <a:gd name="csX11" fmla="*/ 6821 w 209744"/>
              <a:gd name="csY11" fmla="*/ 194224 h 224538"/>
              <a:gd name="csX12" fmla="*/ 30698 w 209744"/>
              <a:gd name="csY12" fmla="*/ 193579 h 224538"/>
              <a:gd name="csX13" fmla="*/ 77770 w 209744"/>
              <a:gd name="csY13" fmla="*/ 205530 h 224538"/>
              <a:gd name="csX14" fmla="*/ 112221 w 209744"/>
              <a:gd name="csY14" fmla="*/ 222321 h 224538"/>
              <a:gd name="csX15" fmla="*/ 130636 w 209744"/>
              <a:gd name="csY15" fmla="*/ 218446 h 224538"/>
              <a:gd name="csX16" fmla="*/ 135071 w 209744"/>
              <a:gd name="csY16" fmla="*/ 192933 h 224538"/>
              <a:gd name="csX17" fmla="*/ 147354 w 209744"/>
              <a:gd name="csY17" fmla="*/ 154177 h 224538"/>
              <a:gd name="csX18" fmla="*/ 189308 w 209744"/>
              <a:gd name="csY18" fmla="*/ 123823 h 224538"/>
              <a:gd name="csX19" fmla="*/ 195785 w 209744"/>
              <a:gd name="csY19" fmla="*/ 112192 h 224538"/>
              <a:gd name="csX20" fmla="*/ 184873 w 209744"/>
              <a:gd name="csY20" fmla="*/ 101539 h 224538"/>
              <a:gd name="csX21" fmla="*/ 173956 w 209744"/>
              <a:gd name="csY21" fmla="*/ 88296 h 224538"/>
              <a:gd name="csX22" fmla="*/ 188964 w 209744"/>
              <a:gd name="csY22" fmla="*/ 69893 h 224538"/>
              <a:gd name="csX23" fmla="*/ 191350 w 209744"/>
              <a:gd name="csY23" fmla="*/ 7555 h 224538"/>
              <a:gd name="csX24" fmla="*/ 119380 w 209744"/>
              <a:gd name="csY24" fmla="*/ 2388 h 2245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09744" h="224538">
                <a:moveTo>
                  <a:pt x="119380" y="2388"/>
                </a:moveTo>
                <a:cubicBezTo>
                  <a:pt x="100620" y="6909"/>
                  <a:pt x="92778" y="19506"/>
                  <a:pt x="94826" y="42116"/>
                </a:cubicBezTo>
                <a:cubicBezTo>
                  <a:pt x="95165" y="45345"/>
                  <a:pt x="99944" y="51484"/>
                  <a:pt x="105399" y="56005"/>
                </a:cubicBezTo>
                <a:cubicBezTo>
                  <a:pt x="116655" y="65040"/>
                  <a:pt x="127228" y="87324"/>
                  <a:pt x="124497" y="96372"/>
                </a:cubicBezTo>
                <a:cubicBezTo>
                  <a:pt x="120746" y="107671"/>
                  <a:pt x="102668" y="118656"/>
                  <a:pt x="88343" y="118656"/>
                </a:cubicBezTo>
                <a:cubicBezTo>
                  <a:pt x="69584" y="118656"/>
                  <a:pt x="61397" y="106059"/>
                  <a:pt x="61397" y="76031"/>
                </a:cubicBezTo>
                <a:cubicBezTo>
                  <a:pt x="61397" y="44367"/>
                  <a:pt x="53210" y="43076"/>
                  <a:pt x="42981" y="73116"/>
                </a:cubicBezTo>
                <a:cubicBezTo>
                  <a:pt x="39568" y="82803"/>
                  <a:pt x="28650" y="106379"/>
                  <a:pt x="18760" y="125434"/>
                </a:cubicBezTo>
                <a:lnTo>
                  <a:pt x="0" y="160315"/>
                </a:lnTo>
                <a:lnTo>
                  <a:pt x="19787" y="163864"/>
                </a:lnTo>
                <a:cubicBezTo>
                  <a:pt x="58328" y="170975"/>
                  <a:pt x="58328" y="170975"/>
                  <a:pt x="31043" y="182919"/>
                </a:cubicBezTo>
                <a:cubicBezTo>
                  <a:pt x="17739" y="188732"/>
                  <a:pt x="6821" y="193579"/>
                  <a:pt x="6821" y="194224"/>
                </a:cubicBezTo>
                <a:cubicBezTo>
                  <a:pt x="6821" y="194550"/>
                  <a:pt x="17739" y="194224"/>
                  <a:pt x="30698" y="193579"/>
                </a:cubicBezTo>
                <a:cubicBezTo>
                  <a:pt x="53555" y="192287"/>
                  <a:pt x="55597" y="192613"/>
                  <a:pt x="77770" y="205530"/>
                </a:cubicBezTo>
                <a:cubicBezTo>
                  <a:pt x="90392" y="212634"/>
                  <a:pt x="105738" y="220384"/>
                  <a:pt x="112221" y="222321"/>
                </a:cubicBezTo>
                <a:cubicBezTo>
                  <a:pt x="122794" y="225876"/>
                  <a:pt x="124497" y="225550"/>
                  <a:pt x="130636" y="218446"/>
                </a:cubicBezTo>
                <a:cubicBezTo>
                  <a:pt x="136098" y="211988"/>
                  <a:pt x="136781" y="207787"/>
                  <a:pt x="135071" y="192933"/>
                </a:cubicBezTo>
                <a:cubicBezTo>
                  <a:pt x="130636" y="158052"/>
                  <a:pt x="129959" y="160635"/>
                  <a:pt x="147354" y="154177"/>
                </a:cubicBezTo>
                <a:cubicBezTo>
                  <a:pt x="169183" y="146427"/>
                  <a:pt x="181804" y="137385"/>
                  <a:pt x="189308" y="123823"/>
                </a:cubicBezTo>
                <a:lnTo>
                  <a:pt x="195785" y="112192"/>
                </a:lnTo>
                <a:lnTo>
                  <a:pt x="184873" y="101539"/>
                </a:lnTo>
                <a:cubicBezTo>
                  <a:pt x="178735" y="95726"/>
                  <a:pt x="173956" y="89588"/>
                  <a:pt x="173956" y="88296"/>
                </a:cubicBezTo>
                <a:cubicBezTo>
                  <a:pt x="173956" y="87004"/>
                  <a:pt x="180777" y="78615"/>
                  <a:pt x="188964" y="69893"/>
                </a:cubicBezTo>
                <a:cubicBezTo>
                  <a:pt x="215910" y="41470"/>
                  <a:pt x="216593" y="21443"/>
                  <a:pt x="191350" y="7555"/>
                </a:cubicBezTo>
                <a:cubicBezTo>
                  <a:pt x="178390" y="451"/>
                  <a:pt x="139167" y="-2446"/>
                  <a:pt x="119380" y="2388"/>
                </a:cubicBezTo>
                <a:close/>
              </a:path>
            </a:pathLst>
          </a:custGeom>
          <a:pattFill prst="dkDnDiag">
            <a:fgClr>
              <a:srgbClr val="0070C0"/>
            </a:fgClr>
            <a:bgClr>
              <a:schemeClr val="bg1"/>
            </a:bgClr>
          </a:pattFill>
          <a:ln w="1571" cap="flat">
            <a:noFill/>
            <a:prstDash val="solid"/>
            <a:miter/>
          </a:ln>
        </p:spPr>
        <p:txBody>
          <a:bodyPr/>
          <a:lstStyle/>
          <a:p>
            <a:endParaRPr lang="ru-UA"/>
          </a:p>
        </p:txBody>
      </p:sp>
      <p:sp>
        <p:nvSpPr>
          <p:cNvPr id="52" name="Полилиния: фигура 3062">
            <a:extLst>
              <a:ext uri="{FF2B5EF4-FFF2-40B4-BE49-F238E27FC236}">
                <a16:creationId xmlns:a16="http://schemas.microsoft.com/office/drawing/2014/main" id="{FA1559F4-2AB0-B00B-A5BF-5AB062B11619}"/>
              </a:ext>
            </a:extLst>
          </p:cNvPr>
          <p:cNvSpPr/>
          <p:nvPr/>
        </p:nvSpPr>
        <p:spPr>
          <a:xfrm>
            <a:off x="7611174" y="3600538"/>
            <a:ext cx="1226757" cy="753751"/>
          </a:xfrm>
          <a:custGeom>
            <a:avLst/>
            <a:gdLst>
              <a:gd name="csX0" fmla="*/ 742743 w 1226757"/>
              <a:gd name="csY0" fmla="*/ 4503 h 753751"/>
              <a:gd name="csX1" fmla="*/ 716491 w 1226757"/>
              <a:gd name="csY1" fmla="*/ 10315 h 753751"/>
              <a:gd name="csX2" fmla="*/ 695000 w 1226757"/>
              <a:gd name="csY2" fmla="*/ 15156 h 753751"/>
              <a:gd name="csX3" fmla="*/ 642805 w 1226757"/>
              <a:gd name="csY3" fmla="*/ 27107 h 753751"/>
              <a:gd name="csX4" fmla="*/ 584133 w 1226757"/>
              <a:gd name="csY4" fmla="*/ 46482 h 753751"/>
              <a:gd name="csX5" fmla="*/ 573222 w 1226757"/>
              <a:gd name="csY5" fmla="*/ 77808 h 753751"/>
              <a:gd name="csX6" fmla="*/ 547979 w 1226757"/>
              <a:gd name="csY6" fmla="*/ 99446 h 753751"/>
              <a:gd name="csX7" fmla="*/ 524458 w 1226757"/>
              <a:gd name="csY7" fmla="*/ 89759 h 753751"/>
              <a:gd name="csX8" fmla="*/ 486933 w 1226757"/>
              <a:gd name="csY8" fmla="*/ 84592 h 753751"/>
              <a:gd name="csX9" fmla="*/ 453835 w 1226757"/>
              <a:gd name="csY9" fmla="*/ 83300 h 753751"/>
              <a:gd name="csX10" fmla="*/ 430985 w 1226757"/>
              <a:gd name="csY10" fmla="*/ 85884 h 753751"/>
              <a:gd name="csX11" fmla="*/ 382554 w 1226757"/>
              <a:gd name="csY11" fmla="*/ 79106 h 753751"/>
              <a:gd name="csX12" fmla="*/ 327646 w 1226757"/>
              <a:gd name="csY12" fmla="*/ 65863 h 753751"/>
              <a:gd name="csX13" fmla="*/ 171417 w 1226757"/>
              <a:gd name="csY13" fmla="*/ 50037 h 753751"/>
              <a:gd name="csX14" fmla="*/ 129469 w 1226757"/>
              <a:gd name="csY14" fmla="*/ 64571 h 753751"/>
              <a:gd name="csX15" fmla="*/ 108323 w 1226757"/>
              <a:gd name="csY15" fmla="*/ 75550 h 753751"/>
              <a:gd name="csX16" fmla="*/ 97411 w 1226757"/>
              <a:gd name="csY16" fmla="*/ 97189 h 753751"/>
              <a:gd name="csX17" fmla="*/ 109694 w 1226757"/>
              <a:gd name="csY17" fmla="*/ 130452 h 753751"/>
              <a:gd name="csX18" fmla="*/ 121959 w 1226757"/>
              <a:gd name="csY18" fmla="*/ 171791 h 753751"/>
              <a:gd name="csX19" fmla="*/ 109694 w 1226757"/>
              <a:gd name="csY19" fmla="*/ 201499 h 753751"/>
              <a:gd name="csX20" fmla="*/ 53747 w 1226757"/>
              <a:gd name="csY20" fmla="*/ 250915 h 753751"/>
              <a:gd name="csX21" fmla="*/ 34298 w 1226757"/>
              <a:gd name="csY21" fmla="*/ 304525 h 753751"/>
              <a:gd name="csX22" fmla="*/ 27483 w 1226757"/>
              <a:gd name="csY22" fmla="*/ 334559 h 753751"/>
              <a:gd name="csX23" fmla="*/ 9062 w 1226757"/>
              <a:gd name="csY23" fmla="*/ 343926 h 753751"/>
              <a:gd name="csX24" fmla="*/ 20994 w 1226757"/>
              <a:gd name="csY24" fmla="*/ 408842 h 753751"/>
              <a:gd name="csX25" fmla="*/ 113096 w 1226757"/>
              <a:gd name="csY25" fmla="*/ 427571 h 753751"/>
              <a:gd name="csX26" fmla="*/ 164252 w 1226757"/>
              <a:gd name="csY26" fmla="*/ 438876 h 753751"/>
              <a:gd name="csX27" fmla="*/ 178251 w 1226757"/>
              <a:gd name="csY27" fmla="*/ 443716 h 753751"/>
              <a:gd name="csX28" fmla="*/ 281245 w 1226757"/>
              <a:gd name="csY28" fmla="*/ 403669 h 753751"/>
              <a:gd name="csX29" fmla="*/ 342999 w 1226757"/>
              <a:gd name="csY29" fmla="*/ 387849 h 753751"/>
              <a:gd name="csX30" fmla="*/ 468856 w 1226757"/>
              <a:gd name="csY30" fmla="*/ 427245 h 753751"/>
              <a:gd name="csX31" fmla="*/ 479423 w 1226757"/>
              <a:gd name="csY31" fmla="*/ 457285 h 753751"/>
              <a:gd name="csX32" fmla="*/ 490678 w 1226757"/>
              <a:gd name="csY32" fmla="*/ 480861 h 753751"/>
              <a:gd name="csX33" fmla="*/ 505354 w 1226757"/>
              <a:gd name="csY33" fmla="*/ 501847 h 753751"/>
              <a:gd name="csX34" fmla="*/ 521715 w 1226757"/>
              <a:gd name="csY34" fmla="*/ 537374 h 753751"/>
              <a:gd name="csX35" fmla="*/ 527177 w 1226757"/>
              <a:gd name="csY35" fmla="*/ 554166 h 753751"/>
              <a:gd name="csX36" fmla="*/ 533998 w 1226757"/>
              <a:gd name="csY36" fmla="*/ 568700 h 753751"/>
              <a:gd name="csX37" fmla="*/ 523431 w 1226757"/>
              <a:gd name="csY37" fmla="*/ 581296 h 753751"/>
              <a:gd name="csX38" fmla="*/ 495451 w 1226757"/>
              <a:gd name="csY38" fmla="*/ 575484 h 753751"/>
              <a:gd name="csX39" fmla="*/ 486933 w 1226757"/>
              <a:gd name="csY39" fmla="*/ 572575 h 753751"/>
              <a:gd name="csX40" fmla="*/ 424847 w 1226757"/>
              <a:gd name="csY40" fmla="*/ 671079 h 753751"/>
              <a:gd name="csX41" fmla="*/ 436103 w 1226757"/>
              <a:gd name="csY41" fmla="*/ 674954 h 753751"/>
              <a:gd name="csX42" fmla="*/ 530929 w 1226757"/>
              <a:gd name="csY42" fmla="*/ 626511 h 753751"/>
              <a:gd name="csX43" fmla="*/ 572201 w 1226757"/>
              <a:gd name="csY43" fmla="*/ 577422 h 753751"/>
              <a:gd name="csX44" fmla="*/ 595389 w 1226757"/>
              <a:gd name="csY44" fmla="*/ 558692 h 753751"/>
              <a:gd name="csX45" fmla="*/ 639730 w 1226757"/>
              <a:gd name="csY45" fmla="*/ 552228 h 753751"/>
              <a:gd name="csX46" fmla="*/ 676579 w 1226757"/>
              <a:gd name="csY46" fmla="*/ 559338 h 753751"/>
              <a:gd name="csX47" fmla="*/ 678972 w 1226757"/>
              <a:gd name="csY47" fmla="*/ 579359 h 753751"/>
              <a:gd name="csX48" fmla="*/ 670434 w 1226757"/>
              <a:gd name="csY48" fmla="*/ 586143 h 753751"/>
              <a:gd name="csX49" fmla="*/ 726714 w 1226757"/>
              <a:gd name="csY49" fmla="*/ 598734 h 753751"/>
              <a:gd name="csX50" fmla="*/ 741039 w 1226757"/>
              <a:gd name="csY50" fmla="*/ 649441 h 753751"/>
              <a:gd name="csX51" fmla="*/ 714431 w 1226757"/>
              <a:gd name="csY51" fmla="*/ 662037 h 753751"/>
              <a:gd name="csX52" fmla="*/ 740018 w 1226757"/>
              <a:gd name="csY52" fmla="*/ 677537 h 753751"/>
              <a:gd name="csX53" fmla="*/ 769351 w 1226757"/>
              <a:gd name="csY53" fmla="*/ 698850 h 753751"/>
              <a:gd name="csX54" fmla="*/ 772771 w 1226757"/>
              <a:gd name="csY54" fmla="*/ 723071 h 753751"/>
              <a:gd name="csX55" fmla="*/ 786056 w 1226757"/>
              <a:gd name="csY55" fmla="*/ 753751 h 753751"/>
              <a:gd name="csX56" fmla="*/ 823582 w 1226757"/>
              <a:gd name="csY56" fmla="*/ 739223 h 753751"/>
              <a:gd name="csX57" fmla="*/ 859748 w 1226757"/>
              <a:gd name="csY57" fmla="*/ 724689 h 753751"/>
              <a:gd name="csX58" fmla="*/ 886676 w 1226757"/>
              <a:gd name="csY58" fmla="*/ 707898 h 753751"/>
              <a:gd name="csX59" fmla="*/ 892833 w 1226757"/>
              <a:gd name="csY59" fmla="*/ 698204 h 753751"/>
              <a:gd name="csX60" fmla="*/ 919429 w 1226757"/>
              <a:gd name="csY60" fmla="*/ 700467 h 753751"/>
              <a:gd name="csX61" fmla="*/ 967860 w 1226757"/>
              <a:gd name="csY61" fmla="*/ 686905 h 753751"/>
              <a:gd name="csX62" fmla="*/ 929664 w 1226757"/>
              <a:gd name="csY62" fmla="*/ 678503 h 753751"/>
              <a:gd name="csX63" fmla="*/ 898972 w 1226757"/>
              <a:gd name="csY63" fmla="*/ 681738 h 753751"/>
              <a:gd name="csX64" fmla="*/ 869639 w 1226757"/>
              <a:gd name="csY64" fmla="*/ 660100 h 753751"/>
              <a:gd name="csX65" fmla="*/ 841327 w 1226757"/>
              <a:gd name="csY65" fmla="*/ 640719 h 753751"/>
              <a:gd name="csX66" fmla="*/ 865542 w 1226757"/>
              <a:gd name="csY66" fmla="*/ 589692 h 753751"/>
              <a:gd name="csX67" fmla="*/ 979122 w 1226757"/>
              <a:gd name="csY67" fmla="*/ 544158 h 753751"/>
              <a:gd name="csX68" fmla="*/ 1003338 w 1226757"/>
              <a:gd name="csY68" fmla="*/ 535117 h 753751"/>
              <a:gd name="csX69" fmla="*/ 1042229 w 1226757"/>
              <a:gd name="csY69" fmla="*/ 519611 h 753751"/>
              <a:gd name="csX70" fmla="*/ 1090992 w 1226757"/>
              <a:gd name="csY70" fmla="*/ 493132 h 753751"/>
              <a:gd name="csX71" fmla="*/ 1138076 w 1226757"/>
              <a:gd name="csY71" fmla="*/ 442105 h 753751"/>
              <a:gd name="csX72" fmla="*/ 1169439 w 1226757"/>
              <a:gd name="csY72" fmla="*/ 437258 h 753751"/>
              <a:gd name="csX73" fmla="*/ 1202869 w 1226757"/>
              <a:gd name="csY73" fmla="*/ 411425 h 753751"/>
              <a:gd name="csX74" fmla="*/ 1200820 w 1226757"/>
              <a:gd name="csY74" fmla="*/ 375898 h 753751"/>
              <a:gd name="csX75" fmla="*/ 1213103 w 1226757"/>
              <a:gd name="csY75" fmla="*/ 315504 h 753751"/>
              <a:gd name="csX76" fmla="*/ 1226758 w 1226757"/>
              <a:gd name="csY76" fmla="*/ 296775 h 753751"/>
              <a:gd name="csX77" fmla="*/ 1214131 w 1226757"/>
              <a:gd name="csY77" fmla="*/ 286441 h 753751"/>
              <a:gd name="csX78" fmla="*/ 1086902 w 1226757"/>
              <a:gd name="csY78" fmla="*/ 241873 h 753751"/>
              <a:gd name="csX79" fmla="*/ 1068825 w 1226757"/>
              <a:gd name="csY79" fmla="*/ 230248 h 753751"/>
              <a:gd name="csX80" fmla="*/ 1003682 w 1226757"/>
              <a:gd name="csY80" fmla="*/ 204735 h 753751"/>
              <a:gd name="csX81" fmla="*/ 964791 w 1226757"/>
              <a:gd name="csY81" fmla="*/ 205700 h 753751"/>
              <a:gd name="csX82" fmla="*/ 932057 w 1226757"/>
              <a:gd name="csY82" fmla="*/ 196659 h 753751"/>
              <a:gd name="csX83" fmla="*/ 904766 w 1226757"/>
              <a:gd name="csY83" fmla="*/ 187617 h 753751"/>
              <a:gd name="csX84" fmla="*/ 897932 w 1226757"/>
              <a:gd name="csY84" fmla="*/ 165333 h 753751"/>
              <a:gd name="csX85" fmla="*/ 893854 w 1226757"/>
              <a:gd name="csY85" fmla="*/ 143695 h 753751"/>
              <a:gd name="csX86" fmla="*/ 865198 w 1226757"/>
              <a:gd name="csY86" fmla="*/ 113980 h 753751"/>
              <a:gd name="csX87" fmla="*/ 845405 w 1226757"/>
              <a:gd name="csY87" fmla="*/ 113334 h 753751"/>
              <a:gd name="csX88" fmla="*/ 821878 w 1226757"/>
              <a:gd name="csY88" fmla="*/ 107522 h 753751"/>
              <a:gd name="csX89" fmla="*/ 814368 w 1226757"/>
              <a:gd name="csY89" fmla="*/ 60696 h 753751"/>
              <a:gd name="csX90" fmla="*/ 783682 w 1226757"/>
              <a:gd name="csY90" fmla="*/ 8052 h 753751"/>
              <a:gd name="csX91" fmla="*/ 742743 w 1226757"/>
              <a:gd name="csY91" fmla="*/ 4503 h 753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Lst>
            <a:rect l="l" t="t" r="r" b="b"/>
            <a:pathLst>
              <a:path w="1226757" h="753751">
                <a:moveTo>
                  <a:pt x="742743" y="4503"/>
                </a:moveTo>
                <a:cubicBezTo>
                  <a:pt x="735245" y="8698"/>
                  <a:pt x="726382" y="10961"/>
                  <a:pt x="716491" y="10315"/>
                </a:cubicBezTo>
                <a:cubicBezTo>
                  <a:pt x="706588" y="9989"/>
                  <a:pt x="699078" y="11607"/>
                  <a:pt x="695000" y="15156"/>
                </a:cubicBezTo>
                <a:cubicBezTo>
                  <a:pt x="687835" y="21295"/>
                  <a:pt x="663619" y="26781"/>
                  <a:pt x="642805" y="27107"/>
                </a:cubicBezTo>
                <a:cubicBezTo>
                  <a:pt x="618934" y="27107"/>
                  <a:pt x="593691" y="35503"/>
                  <a:pt x="584133" y="46482"/>
                </a:cubicBezTo>
                <a:cubicBezTo>
                  <a:pt x="577662" y="53586"/>
                  <a:pt x="574938" y="61342"/>
                  <a:pt x="573222" y="77808"/>
                </a:cubicBezTo>
                <a:cubicBezTo>
                  <a:pt x="569125" y="113334"/>
                  <a:pt x="560939" y="120439"/>
                  <a:pt x="547979" y="99446"/>
                </a:cubicBezTo>
                <a:cubicBezTo>
                  <a:pt x="540813" y="87821"/>
                  <a:pt x="540137" y="87821"/>
                  <a:pt x="524458" y="89759"/>
                </a:cubicBezTo>
                <a:cubicBezTo>
                  <a:pt x="512175" y="91376"/>
                  <a:pt x="503294" y="90085"/>
                  <a:pt x="486933" y="84592"/>
                </a:cubicBezTo>
                <a:cubicBezTo>
                  <a:pt x="465786" y="77488"/>
                  <a:pt x="465091" y="77488"/>
                  <a:pt x="453835" y="83300"/>
                </a:cubicBezTo>
                <a:cubicBezTo>
                  <a:pt x="444640" y="88147"/>
                  <a:pt x="440544" y="88467"/>
                  <a:pt x="430985" y="85884"/>
                </a:cubicBezTo>
                <a:cubicBezTo>
                  <a:pt x="424847" y="83946"/>
                  <a:pt x="403024" y="80717"/>
                  <a:pt x="382554" y="79106"/>
                </a:cubicBezTo>
                <a:cubicBezTo>
                  <a:pt x="351518" y="76196"/>
                  <a:pt x="342654" y="73933"/>
                  <a:pt x="327646" y="65863"/>
                </a:cubicBezTo>
                <a:cubicBezTo>
                  <a:pt x="297286" y="49391"/>
                  <a:pt x="226337" y="42287"/>
                  <a:pt x="171417" y="50037"/>
                </a:cubicBezTo>
                <a:cubicBezTo>
                  <a:pt x="152996" y="52620"/>
                  <a:pt x="142429" y="56175"/>
                  <a:pt x="129469" y="64571"/>
                </a:cubicBezTo>
                <a:cubicBezTo>
                  <a:pt x="119911" y="70704"/>
                  <a:pt x="110371" y="75550"/>
                  <a:pt x="108323" y="75550"/>
                </a:cubicBezTo>
                <a:cubicBezTo>
                  <a:pt x="102861" y="75550"/>
                  <a:pt x="97411" y="86529"/>
                  <a:pt x="97411" y="97189"/>
                </a:cubicBezTo>
                <a:cubicBezTo>
                  <a:pt x="97411" y="102355"/>
                  <a:pt x="102861" y="117209"/>
                  <a:pt x="109694" y="130452"/>
                </a:cubicBezTo>
                <a:cubicBezTo>
                  <a:pt x="119579" y="149507"/>
                  <a:pt x="121959" y="158229"/>
                  <a:pt x="121959" y="171791"/>
                </a:cubicBezTo>
                <a:cubicBezTo>
                  <a:pt x="121627" y="190201"/>
                  <a:pt x="116842" y="201499"/>
                  <a:pt x="109694" y="201499"/>
                </a:cubicBezTo>
                <a:cubicBezTo>
                  <a:pt x="102861" y="201499"/>
                  <a:pt x="72845" y="227985"/>
                  <a:pt x="53747" y="250915"/>
                </a:cubicBezTo>
                <a:cubicBezTo>
                  <a:pt x="28504" y="280949"/>
                  <a:pt x="28160" y="282240"/>
                  <a:pt x="34298" y="304525"/>
                </a:cubicBezTo>
                <a:cubicBezTo>
                  <a:pt x="42159" y="333593"/>
                  <a:pt x="41464" y="336176"/>
                  <a:pt x="27483" y="334559"/>
                </a:cubicBezTo>
                <a:cubicBezTo>
                  <a:pt x="17248" y="333267"/>
                  <a:pt x="14868" y="334559"/>
                  <a:pt x="9062" y="343926"/>
                </a:cubicBezTo>
                <a:cubicBezTo>
                  <a:pt x="-6623" y="368148"/>
                  <a:pt x="-1505" y="396565"/>
                  <a:pt x="20994" y="408842"/>
                </a:cubicBezTo>
                <a:cubicBezTo>
                  <a:pt x="39071" y="418849"/>
                  <a:pt x="82736" y="427571"/>
                  <a:pt x="113096" y="427571"/>
                </a:cubicBezTo>
                <a:cubicBezTo>
                  <a:pt x="142097" y="427571"/>
                  <a:pt x="155733" y="430480"/>
                  <a:pt x="164252" y="438876"/>
                </a:cubicBezTo>
                <a:cubicBezTo>
                  <a:pt x="167321" y="441459"/>
                  <a:pt x="173465" y="443716"/>
                  <a:pt x="178251" y="443716"/>
                </a:cubicBezTo>
                <a:cubicBezTo>
                  <a:pt x="204514" y="443716"/>
                  <a:pt x="265229" y="420140"/>
                  <a:pt x="281245" y="403669"/>
                </a:cubicBezTo>
                <a:cubicBezTo>
                  <a:pt x="293196" y="391724"/>
                  <a:pt x="309901" y="387203"/>
                  <a:pt x="342999" y="387849"/>
                </a:cubicBezTo>
                <a:cubicBezTo>
                  <a:pt x="389369" y="388169"/>
                  <a:pt x="444296" y="405286"/>
                  <a:pt x="468856" y="427245"/>
                </a:cubicBezTo>
                <a:cubicBezTo>
                  <a:pt x="478401" y="435966"/>
                  <a:pt x="479423" y="438230"/>
                  <a:pt x="479423" y="457285"/>
                </a:cubicBezTo>
                <a:cubicBezTo>
                  <a:pt x="479423" y="477625"/>
                  <a:pt x="479423" y="477951"/>
                  <a:pt x="490678" y="480861"/>
                </a:cubicBezTo>
                <a:cubicBezTo>
                  <a:pt x="500569" y="483764"/>
                  <a:pt x="501940" y="485701"/>
                  <a:pt x="505354" y="501847"/>
                </a:cubicBezTo>
                <a:cubicBezTo>
                  <a:pt x="509451" y="521548"/>
                  <a:pt x="513873" y="530916"/>
                  <a:pt x="521715" y="537374"/>
                </a:cubicBezTo>
                <a:cubicBezTo>
                  <a:pt x="525135" y="539637"/>
                  <a:pt x="527177" y="546416"/>
                  <a:pt x="527177" y="554166"/>
                </a:cubicBezTo>
                <a:cubicBezTo>
                  <a:pt x="527177" y="564505"/>
                  <a:pt x="528549" y="567408"/>
                  <a:pt x="533998" y="568700"/>
                </a:cubicBezTo>
                <a:cubicBezTo>
                  <a:pt x="544910" y="571609"/>
                  <a:pt x="540137" y="577422"/>
                  <a:pt x="523431" y="581296"/>
                </a:cubicBezTo>
                <a:cubicBezTo>
                  <a:pt x="505010" y="585497"/>
                  <a:pt x="497500" y="583880"/>
                  <a:pt x="495451" y="575484"/>
                </a:cubicBezTo>
                <a:cubicBezTo>
                  <a:pt x="493754" y="570317"/>
                  <a:pt x="492382" y="569672"/>
                  <a:pt x="486933" y="572575"/>
                </a:cubicBezTo>
                <a:cubicBezTo>
                  <a:pt x="473629" y="579359"/>
                  <a:pt x="424847" y="656871"/>
                  <a:pt x="424847" y="671079"/>
                </a:cubicBezTo>
                <a:cubicBezTo>
                  <a:pt x="424847" y="676246"/>
                  <a:pt x="426563" y="676892"/>
                  <a:pt x="436103" y="674954"/>
                </a:cubicBezTo>
                <a:cubicBezTo>
                  <a:pt x="455551" y="671725"/>
                  <a:pt x="507734" y="644920"/>
                  <a:pt x="530929" y="626511"/>
                </a:cubicBezTo>
                <a:cubicBezTo>
                  <a:pt x="556516" y="606490"/>
                  <a:pt x="566056" y="595185"/>
                  <a:pt x="572201" y="577422"/>
                </a:cubicBezTo>
                <a:cubicBezTo>
                  <a:pt x="576291" y="566116"/>
                  <a:pt x="578683" y="564179"/>
                  <a:pt x="595389" y="558692"/>
                </a:cubicBezTo>
                <a:cubicBezTo>
                  <a:pt x="606651" y="555137"/>
                  <a:pt x="624396" y="552554"/>
                  <a:pt x="639730" y="552228"/>
                </a:cubicBezTo>
                <a:cubicBezTo>
                  <a:pt x="661227" y="551908"/>
                  <a:pt x="667021" y="553200"/>
                  <a:pt x="676579" y="559338"/>
                </a:cubicBezTo>
                <a:cubicBezTo>
                  <a:pt x="689539" y="568380"/>
                  <a:pt x="690227" y="573547"/>
                  <a:pt x="678972" y="579359"/>
                </a:cubicBezTo>
                <a:cubicBezTo>
                  <a:pt x="674186" y="581622"/>
                  <a:pt x="670434" y="584852"/>
                  <a:pt x="670434" y="586143"/>
                </a:cubicBezTo>
                <a:cubicBezTo>
                  <a:pt x="670434" y="590338"/>
                  <a:pt x="691236" y="594859"/>
                  <a:pt x="726714" y="598734"/>
                </a:cubicBezTo>
                <a:cubicBezTo>
                  <a:pt x="797663" y="606490"/>
                  <a:pt x="801759" y="621018"/>
                  <a:pt x="741039" y="649441"/>
                </a:cubicBezTo>
                <a:lnTo>
                  <a:pt x="714431" y="662037"/>
                </a:lnTo>
                <a:lnTo>
                  <a:pt x="740018" y="677537"/>
                </a:lnTo>
                <a:cubicBezTo>
                  <a:pt x="754349" y="685933"/>
                  <a:pt x="767653" y="695621"/>
                  <a:pt x="769351" y="698850"/>
                </a:cubicBezTo>
                <a:cubicBezTo>
                  <a:pt x="771399" y="702079"/>
                  <a:pt x="772771" y="713064"/>
                  <a:pt x="772771" y="723071"/>
                </a:cubicBezTo>
                <a:cubicBezTo>
                  <a:pt x="772771" y="743744"/>
                  <a:pt x="777193" y="753751"/>
                  <a:pt x="786056" y="753751"/>
                </a:cubicBezTo>
                <a:cubicBezTo>
                  <a:pt x="789132" y="753751"/>
                  <a:pt x="806182" y="747293"/>
                  <a:pt x="823582" y="739223"/>
                </a:cubicBezTo>
                <a:cubicBezTo>
                  <a:pt x="840983" y="731147"/>
                  <a:pt x="857356" y="724689"/>
                  <a:pt x="859748" y="724689"/>
                </a:cubicBezTo>
                <a:cubicBezTo>
                  <a:pt x="869294" y="724689"/>
                  <a:pt x="880895" y="717585"/>
                  <a:pt x="886676" y="707898"/>
                </a:cubicBezTo>
                <a:lnTo>
                  <a:pt x="892833" y="698204"/>
                </a:lnTo>
                <a:lnTo>
                  <a:pt x="919429" y="700467"/>
                </a:lnTo>
                <a:cubicBezTo>
                  <a:pt x="948086" y="702725"/>
                  <a:pt x="964791" y="698204"/>
                  <a:pt x="967860" y="686905"/>
                </a:cubicBezTo>
                <a:cubicBezTo>
                  <a:pt x="971957" y="671725"/>
                  <a:pt x="964115" y="669787"/>
                  <a:pt x="929664" y="678503"/>
                </a:cubicBezTo>
                <a:cubicBezTo>
                  <a:pt x="917381" y="681412"/>
                  <a:pt x="903400" y="682704"/>
                  <a:pt x="898972" y="681738"/>
                </a:cubicBezTo>
                <a:cubicBezTo>
                  <a:pt x="894187" y="680767"/>
                  <a:pt x="880895" y="671079"/>
                  <a:pt x="869639" y="660100"/>
                </a:cubicBezTo>
                <a:cubicBezTo>
                  <a:pt x="857011" y="648795"/>
                  <a:pt x="845749" y="640719"/>
                  <a:pt x="841327" y="640719"/>
                </a:cubicBezTo>
                <a:cubicBezTo>
                  <a:pt x="825298" y="640719"/>
                  <a:pt x="837231" y="615206"/>
                  <a:pt x="865542" y="589692"/>
                </a:cubicBezTo>
                <a:cubicBezTo>
                  <a:pt x="877826" y="578713"/>
                  <a:pt x="951831" y="548999"/>
                  <a:pt x="979122" y="544158"/>
                </a:cubicBezTo>
                <a:cubicBezTo>
                  <a:pt x="987309" y="542867"/>
                  <a:pt x="998220" y="538666"/>
                  <a:pt x="1003338" y="535117"/>
                </a:cubicBezTo>
                <a:cubicBezTo>
                  <a:pt x="1008800" y="531561"/>
                  <a:pt x="1026182" y="524457"/>
                  <a:pt x="1042229" y="519611"/>
                </a:cubicBezTo>
                <a:cubicBezTo>
                  <a:pt x="1082129" y="507340"/>
                  <a:pt x="1088618" y="503785"/>
                  <a:pt x="1090992" y="493132"/>
                </a:cubicBezTo>
                <a:cubicBezTo>
                  <a:pt x="1093391" y="482472"/>
                  <a:pt x="1124077" y="448883"/>
                  <a:pt x="1138076" y="442105"/>
                </a:cubicBezTo>
                <a:cubicBezTo>
                  <a:pt x="1143526" y="439196"/>
                  <a:pt x="1156830" y="437258"/>
                  <a:pt x="1169439" y="437258"/>
                </a:cubicBezTo>
                <a:cubicBezTo>
                  <a:pt x="1195026" y="437258"/>
                  <a:pt x="1197419" y="435321"/>
                  <a:pt x="1202869" y="411425"/>
                </a:cubicBezTo>
                <a:cubicBezTo>
                  <a:pt x="1205938" y="396891"/>
                  <a:pt x="1205938" y="391398"/>
                  <a:pt x="1200820" y="375898"/>
                </a:cubicBezTo>
                <a:cubicBezTo>
                  <a:pt x="1192984" y="351996"/>
                  <a:pt x="1195703" y="339725"/>
                  <a:pt x="1213103" y="315504"/>
                </a:cubicBezTo>
                <a:lnTo>
                  <a:pt x="1226758" y="296775"/>
                </a:lnTo>
                <a:lnTo>
                  <a:pt x="1214131" y="286441"/>
                </a:lnTo>
                <a:cubicBezTo>
                  <a:pt x="1193329" y="268998"/>
                  <a:pt x="1102254" y="237026"/>
                  <a:pt x="1086902" y="241873"/>
                </a:cubicBezTo>
                <a:cubicBezTo>
                  <a:pt x="1082129" y="243165"/>
                  <a:pt x="1077356" y="240255"/>
                  <a:pt x="1068825" y="230248"/>
                </a:cubicBezTo>
                <a:cubicBezTo>
                  <a:pt x="1034042" y="189229"/>
                  <a:pt x="1031299" y="188263"/>
                  <a:pt x="1003682" y="204735"/>
                </a:cubicBezTo>
                <a:cubicBezTo>
                  <a:pt x="983563" y="216680"/>
                  <a:pt x="980143" y="216680"/>
                  <a:pt x="964791" y="205700"/>
                </a:cubicBezTo>
                <a:cubicBezTo>
                  <a:pt x="954556" y="198270"/>
                  <a:pt x="949107" y="196659"/>
                  <a:pt x="932057" y="196659"/>
                </a:cubicBezTo>
                <a:cubicBezTo>
                  <a:pt x="913635" y="196659"/>
                  <a:pt x="910910" y="195687"/>
                  <a:pt x="904766" y="187617"/>
                </a:cubicBezTo>
                <a:cubicBezTo>
                  <a:pt x="899648" y="181479"/>
                  <a:pt x="897600" y="174375"/>
                  <a:pt x="897932" y="165333"/>
                </a:cubicBezTo>
                <a:cubicBezTo>
                  <a:pt x="898283" y="158229"/>
                  <a:pt x="896579" y="148215"/>
                  <a:pt x="893854" y="143695"/>
                </a:cubicBezTo>
                <a:cubicBezTo>
                  <a:pt x="889414" y="135299"/>
                  <a:pt x="869294" y="114626"/>
                  <a:pt x="865198" y="113980"/>
                </a:cubicBezTo>
                <a:cubicBezTo>
                  <a:pt x="864177" y="113980"/>
                  <a:pt x="855308" y="113334"/>
                  <a:pt x="845405" y="113334"/>
                </a:cubicBezTo>
                <a:cubicBezTo>
                  <a:pt x="834161" y="113015"/>
                  <a:pt x="825630" y="110751"/>
                  <a:pt x="821878" y="107522"/>
                </a:cubicBezTo>
                <a:cubicBezTo>
                  <a:pt x="813692" y="99446"/>
                  <a:pt x="809251" y="73613"/>
                  <a:pt x="814368" y="60696"/>
                </a:cubicBezTo>
                <a:cubicBezTo>
                  <a:pt x="820857" y="43253"/>
                  <a:pt x="806877" y="19031"/>
                  <a:pt x="783682" y="8052"/>
                </a:cubicBezTo>
                <a:cubicBezTo>
                  <a:pt x="762868" y="-1635"/>
                  <a:pt x="754675" y="-2281"/>
                  <a:pt x="742743" y="4503"/>
                </a:cubicBezTo>
                <a:close/>
              </a:path>
            </a:pathLst>
          </a:custGeom>
          <a:solidFill>
            <a:srgbClr val="FFC000"/>
          </a:solidFill>
          <a:ln w="1571" cap="flat">
            <a:noFill/>
            <a:prstDash val="solid"/>
            <a:miter/>
          </a:ln>
        </p:spPr>
        <p:txBody>
          <a:bodyPr/>
          <a:lstStyle/>
          <a:p>
            <a:endParaRPr lang="ru-UA" dirty="0">
              <a:highlight>
                <a:srgbClr val="FFFF00"/>
              </a:highlight>
            </a:endParaRPr>
          </a:p>
        </p:txBody>
      </p:sp>
      <p:sp>
        <p:nvSpPr>
          <p:cNvPr id="53" name="Полилиния: фигура 3063">
            <a:extLst>
              <a:ext uri="{FF2B5EF4-FFF2-40B4-BE49-F238E27FC236}">
                <a16:creationId xmlns:a16="http://schemas.microsoft.com/office/drawing/2014/main" id="{77AD68E0-396E-011F-678D-3397A5060719}"/>
              </a:ext>
            </a:extLst>
          </p:cNvPr>
          <p:cNvSpPr/>
          <p:nvPr/>
        </p:nvSpPr>
        <p:spPr>
          <a:xfrm>
            <a:off x="6252414" y="3692742"/>
            <a:ext cx="244117" cy="183664"/>
          </a:xfrm>
          <a:custGeom>
            <a:avLst/>
            <a:gdLst>
              <a:gd name="csX0" fmla="*/ 125922 w 244117"/>
              <a:gd name="csY0" fmla="*/ 6276 h 183664"/>
              <a:gd name="csX1" fmla="*/ 57704 w 244117"/>
              <a:gd name="csY1" fmla="*/ 19193 h 183664"/>
              <a:gd name="csX2" fmla="*/ 30758 w 244117"/>
              <a:gd name="csY2" fmla="*/ 17255 h 183664"/>
              <a:gd name="csX3" fmla="*/ 1080 w 244117"/>
              <a:gd name="csY3" fmla="*/ 56331 h 183664"/>
              <a:gd name="csX4" fmla="*/ 20184 w 244117"/>
              <a:gd name="csY4" fmla="*/ 59560 h 183664"/>
              <a:gd name="csX5" fmla="*/ 43717 w 244117"/>
              <a:gd name="csY5" fmla="*/ 69574 h 183664"/>
              <a:gd name="csX6" fmla="*/ 80554 w 244117"/>
              <a:gd name="csY6" fmla="*/ 100899 h 183664"/>
              <a:gd name="csX7" fmla="*/ 107501 w 244117"/>
              <a:gd name="csY7" fmla="*/ 133197 h 183664"/>
              <a:gd name="csX8" fmla="*/ 137178 w 244117"/>
              <a:gd name="csY8" fmla="*/ 129968 h 183664"/>
              <a:gd name="csX9" fmla="*/ 153207 w 244117"/>
              <a:gd name="csY9" fmla="*/ 128030 h 183664"/>
              <a:gd name="csX10" fmla="*/ 183223 w 244117"/>
              <a:gd name="csY10" fmla="*/ 175502 h 183664"/>
              <a:gd name="csX11" fmla="*/ 216308 w 244117"/>
              <a:gd name="csY11" fmla="*/ 160002 h 183664"/>
              <a:gd name="csX12" fmla="*/ 230294 w 244117"/>
              <a:gd name="csY12" fmla="*/ 123510 h 183664"/>
              <a:gd name="csX13" fmla="*/ 243598 w 244117"/>
              <a:gd name="csY13" fmla="*/ 99934 h 183664"/>
              <a:gd name="csX14" fmla="*/ 218694 w 244117"/>
              <a:gd name="csY14" fmla="*/ 73775 h 183664"/>
              <a:gd name="csX15" fmla="*/ 202665 w 244117"/>
              <a:gd name="csY15" fmla="*/ 51164 h 183664"/>
              <a:gd name="csX16" fmla="*/ 173332 w 244117"/>
              <a:gd name="csY16" fmla="*/ 17255 h 183664"/>
              <a:gd name="csX17" fmla="*/ 153545 w 244117"/>
              <a:gd name="csY17" fmla="*/ 4658 h 183664"/>
              <a:gd name="csX18" fmla="*/ 125922 w 244117"/>
              <a:gd name="csY18" fmla="*/ 6276 h 1836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44117" h="183664">
                <a:moveTo>
                  <a:pt x="125922" y="6276"/>
                </a:moveTo>
                <a:cubicBezTo>
                  <a:pt x="76119" y="23713"/>
                  <a:pt x="75781" y="23713"/>
                  <a:pt x="57704" y="19193"/>
                </a:cubicBezTo>
                <a:cubicBezTo>
                  <a:pt x="48490" y="16935"/>
                  <a:pt x="36213" y="15964"/>
                  <a:pt x="30758" y="17255"/>
                </a:cubicBezTo>
                <a:cubicBezTo>
                  <a:pt x="11653" y="21130"/>
                  <a:pt x="-4376" y="42449"/>
                  <a:pt x="1080" y="56331"/>
                </a:cubicBezTo>
                <a:cubicBezTo>
                  <a:pt x="2784" y="60852"/>
                  <a:pt x="6198" y="61178"/>
                  <a:pt x="20184" y="59560"/>
                </a:cubicBezTo>
                <a:cubicBezTo>
                  <a:pt x="36896" y="57303"/>
                  <a:pt x="36896" y="57303"/>
                  <a:pt x="43717" y="69574"/>
                </a:cubicBezTo>
                <a:cubicBezTo>
                  <a:pt x="51904" y="84754"/>
                  <a:pt x="58042" y="90246"/>
                  <a:pt x="80554" y="100899"/>
                </a:cubicBezTo>
                <a:cubicBezTo>
                  <a:pt x="101362" y="110587"/>
                  <a:pt x="110570" y="121892"/>
                  <a:pt x="107501" y="133197"/>
                </a:cubicBezTo>
                <a:cubicBezTo>
                  <a:pt x="103749" y="148051"/>
                  <a:pt x="115687" y="146759"/>
                  <a:pt x="137178" y="129968"/>
                </a:cubicBezTo>
                <a:cubicBezTo>
                  <a:pt x="148772" y="120600"/>
                  <a:pt x="153207" y="120280"/>
                  <a:pt x="153207" y="128030"/>
                </a:cubicBezTo>
                <a:cubicBezTo>
                  <a:pt x="153207" y="139655"/>
                  <a:pt x="170946" y="167752"/>
                  <a:pt x="183223" y="175502"/>
                </a:cubicBezTo>
                <a:cubicBezTo>
                  <a:pt x="206755" y="190682"/>
                  <a:pt x="220059" y="184224"/>
                  <a:pt x="216308" y="160002"/>
                </a:cubicBezTo>
                <a:cubicBezTo>
                  <a:pt x="213583" y="143210"/>
                  <a:pt x="222446" y="120600"/>
                  <a:pt x="230294" y="123510"/>
                </a:cubicBezTo>
                <a:cubicBezTo>
                  <a:pt x="237798" y="126093"/>
                  <a:pt x="246323" y="111233"/>
                  <a:pt x="243598" y="99934"/>
                </a:cubicBezTo>
                <a:cubicBezTo>
                  <a:pt x="240867" y="87983"/>
                  <a:pt x="227225" y="73775"/>
                  <a:pt x="218694" y="73775"/>
                </a:cubicBezTo>
                <a:cubicBezTo>
                  <a:pt x="209486" y="73775"/>
                  <a:pt x="205396" y="68282"/>
                  <a:pt x="202665" y="51164"/>
                </a:cubicBezTo>
                <a:cubicBezTo>
                  <a:pt x="199596" y="33727"/>
                  <a:pt x="194140" y="26943"/>
                  <a:pt x="173332" y="17255"/>
                </a:cubicBezTo>
                <a:cubicBezTo>
                  <a:pt x="164807" y="13060"/>
                  <a:pt x="155938" y="7242"/>
                  <a:pt x="153545" y="4658"/>
                </a:cubicBezTo>
                <a:cubicBezTo>
                  <a:pt x="148089" y="-1800"/>
                  <a:pt x="148772" y="-1800"/>
                  <a:pt x="125922" y="6276"/>
                </a:cubicBezTo>
                <a:close/>
              </a:path>
            </a:pathLst>
          </a:custGeom>
          <a:solidFill>
            <a:schemeClr val="bg2">
              <a:lumMod val="90000"/>
            </a:schemeClr>
          </a:solidFill>
          <a:ln w="1571" cap="flat">
            <a:noFill/>
            <a:prstDash val="solid"/>
            <a:miter/>
          </a:ln>
        </p:spPr>
        <p:txBody>
          <a:bodyPr/>
          <a:lstStyle/>
          <a:p>
            <a:endParaRPr lang="ru-UA"/>
          </a:p>
        </p:txBody>
      </p:sp>
      <p:sp>
        <p:nvSpPr>
          <p:cNvPr id="54" name="Полилиния: фигура 3064">
            <a:extLst>
              <a:ext uri="{FF2B5EF4-FFF2-40B4-BE49-F238E27FC236}">
                <a16:creationId xmlns:a16="http://schemas.microsoft.com/office/drawing/2014/main" id="{93B68AA3-39F6-6C26-B2DB-7AF9DC441AE0}"/>
              </a:ext>
            </a:extLst>
          </p:cNvPr>
          <p:cNvSpPr/>
          <p:nvPr/>
        </p:nvSpPr>
        <p:spPr>
          <a:xfrm>
            <a:off x="5751516" y="3737449"/>
            <a:ext cx="865560" cy="796086"/>
          </a:xfrm>
          <a:custGeom>
            <a:avLst/>
            <a:gdLst>
              <a:gd name="csX0" fmla="*/ 454229 w 865560"/>
              <a:gd name="csY0" fmla="*/ 6458 h 796086"/>
              <a:gd name="csX1" fmla="*/ 432394 w 865560"/>
              <a:gd name="csY1" fmla="*/ 36818 h 796086"/>
              <a:gd name="csX2" fmla="*/ 408523 w 865560"/>
              <a:gd name="csY2" fmla="*/ 91074 h 796086"/>
              <a:gd name="csX3" fmla="*/ 367934 w 865560"/>
              <a:gd name="csY3" fmla="*/ 119171 h 796086"/>
              <a:gd name="csX4" fmla="*/ 330070 w 865560"/>
              <a:gd name="csY4" fmla="*/ 151469 h 796086"/>
              <a:gd name="csX5" fmla="*/ 296302 w 865560"/>
              <a:gd name="csY5" fmla="*/ 167940 h 796086"/>
              <a:gd name="csX6" fmla="*/ 227402 w 865560"/>
              <a:gd name="csY6" fmla="*/ 150497 h 796086"/>
              <a:gd name="csX7" fmla="*/ 193634 w 865560"/>
              <a:gd name="csY7" fmla="*/ 131768 h 796086"/>
              <a:gd name="csX8" fmla="*/ 198751 w 865560"/>
              <a:gd name="csY8" fmla="*/ 150497 h 796086"/>
              <a:gd name="csX9" fmla="*/ 209325 w 865560"/>
              <a:gd name="csY9" fmla="*/ 193773 h 796086"/>
              <a:gd name="csX10" fmla="*/ 216146 w 865560"/>
              <a:gd name="csY10" fmla="*/ 226717 h 796086"/>
              <a:gd name="csX11" fmla="*/ 203186 w 865560"/>
              <a:gd name="csY11" fmla="*/ 232529 h 796086"/>
              <a:gd name="csX12" fmla="*/ 140085 w 865560"/>
              <a:gd name="csY12" fmla="*/ 240925 h 796086"/>
              <a:gd name="csX13" fmla="*/ 114160 w 865560"/>
              <a:gd name="csY13" fmla="*/ 226391 h 796086"/>
              <a:gd name="csX14" fmla="*/ 84144 w 865560"/>
              <a:gd name="csY14" fmla="*/ 215086 h 796086"/>
              <a:gd name="csX15" fmla="*/ 34348 w 865560"/>
              <a:gd name="csY15" fmla="*/ 232529 h 796086"/>
              <a:gd name="csX16" fmla="*/ 4332 w 865560"/>
              <a:gd name="csY16" fmla="*/ 250613 h 796086"/>
              <a:gd name="csX17" fmla="*/ 22065 w 865560"/>
              <a:gd name="csY17" fmla="*/ 284522 h 796086"/>
              <a:gd name="csX18" fmla="*/ 20361 w 865560"/>
              <a:gd name="csY18" fmla="*/ 303577 h 796086"/>
              <a:gd name="csX19" fmla="*/ 31617 w 865560"/>
              <a:gd name="csY19" fmla="*/ 303577 h 796086"/>
              <a:gd name="csX20" fmla="*/ 71523 w 865560"/>
              <a:gd name="csY20" fmla="*/ 315202 h 796086"/>
              <a:gd name="csX21" fmla="*/ 123712 w 865560"/>
              <a:gd name="csY21" fmla="*/ 332319 h 796086"/>
              <a:gd name="csX22" fmla="*/ 147589 w 865560"/>
              <a:gd name="csY22" fmla="*/ 346854 h 796086"/>
              <a:gd name="csX23" fmla="*/ 162253 w 865560"/>
              <a:gd name="csY23" fmla="*/ 368172 h 796086"/>
              <a:gd name="csX24" fmla="*/ 176578 w 865560"/>
              <a:gd name="csY24" fmla="*/ 391742 h 796086"/>
              <a:gd name="csX25" fmla="*/ 213077 w 865560"/>
              <a:gd name="csY25" fmla="*/ 441477 h 796086"/>
              <a:gd name="csX26" fmla="*/ 238319 w 865560"/>
              <a:gd name="csY26" fmla="*/ 458594 h 796086"/>
              <a:gd name="csX27" fmla="*/ 248210 w 865560"/>
              <a:gd name="csY27" fmla="*/ 466670 h 796086"/>
              <a:gd name="csX28" fmla="*/ 243092 w 865560"/>
              <a:gd name="csY28" fmla="*/ 524801 h 796086"/>
              <a:gd name="csX29" fmla="*/ 215463 w 865560"/>
              <a:gd name="csY29" fmla="*/ 686603 h 796086"/>
              <a:gd name="csX30" fmla="*/ 213421 w 865560"/>
              <a:gd name="csY30" fmla="*/ 720192 h 796086"/>
              <a:gd name="csX31" fmla="*/ 225353 w 865560"/>
              <a:gd name="csY31" fmla="*/ 731817 h 796086"/>
              <a:gd name="csX32" fmla="*/ 250941 w 865560"/>
              <a:gd name="csY32" fmla="*/ 752810 h 796086"/>
              <a:gd name="csX33" fmla="*/ 330070 w 865560"/>
              <a:gd name="csY33" fmla="*/ 762171 h 796086"/>
              <a:gd name="csX34" fmla="*/ 440925 w 865560"/>
              <a:gd name="csY34" fmla="*/ 785747 h 796086"/>
              <a:gd name="csX35" fmla="*/ 475376 w 865560"/>
              <a:gd name="csY35" fmla="*/ 796086 h 796086"/>
              <a:gd name="csX36" fmla="*/ 519716 w 865560"/>
              <a:gd name="csY36" fmla="*/ 765081 h 796086"/>
              <a:gd name="csX37" fmla="*/ 568830 w 865560"/>
              <a:gd name="csY37" fmla="*/ 714054 h 796086"/>
              <a:gd name="csX38" fmla="*/ 679685 w 865560"/>
              <a:gd name="csY38" fmla="*/ 720192 h 796086"/>
              <a:gd name="csX39" fmla="*/ 738696 w 865560"/>
              <a:gd name="csY39" fmla="*/ 736338 h 796086"/>
              <a:gd name="csX40" fmla="*/ 786106 w 865560"/>
              <a:gd name="csY40" fmla="*/ 708241 h 796086"/>
              <a:gd name="csX41" fmla="*/ 820894 w 865560"/>
              <a:gd name="csY41" fmla="*/ 684020 h 796086"/>
              <a:gd name="csX42" fmla="*/ 845116 w 865560"/>
              <a:gd name="csY42" fmla="*/ 653660 h 796086"/>
              <a:gd name="csX43" fmla="*/ 834881 w 865560"/>
              <a:gd name="csY43" fmla="*/ 651722 h 796086"/>
              <a:gd name="csX44" fmla="*/ 797362 w 865560"/>
              <a:gd name="csY44" fmla="*/ 629118 h 796086"/>
              <a:gd name="csX45" fmla="*/ 787127 w 865560"/>
              <a:gd name="csY45" fmla="*/ 599404 h 796086"/>
              <a:gd name="csX46" fmla="*/ 782015 w 865560"/>
              <a:gd name="csY46" fmla="*/ 574862 h 796086"/>
              <a:gd name="csX47" fmla="*/ 790879 w 865560"/>
              <a:gd name="csY47" fmla="*/ 550315 h 796086"/>
              <a:gd name="csX48" fmla="*/ 793610 w 865560"/>
              <a:gd name="csY48" fmla="*/ 509301 h 796086"/>
              <a:gd name="csX49" fmla="*/ 789858 w 865560"/>
              <a:gd name="csY49" fmla="*/ 484108 h 796086"/>
              <a:gd name="csX50" fmla="*/ 793948 w 865560"/>
              <a:gd name="csY50" fmla="*/ 471837 h 796086"/>
              <a:gd name="csX51" fmla="*/ 770760 w 865560"/>
              <a:gd name="csY51" fmla="*/ 445678 h 796086"/>
              <a:gd name="csX52" fmla="*/ 746200 w 865560"/>
              <a:gd name="csY52" fmla="*/ 456983 h 796086"/>
              <a:gd name="csX53" fmla="*/ 726413 w 865560"/>
              <a:gd name="csY53" fmla="*/ 466990 h 796086"/>
              <a:gd name="csX54" fmla="*/ 732557 w 865560"/>
              <a:gd name="csY54" fmla="*/ 454400 h 796086"/>
              <a:gd name="csX55" fmla="*/ 737669 w 865560"/>
              <a:gd name="csY55" fmla="*/ 435019 h 796086"/>
              <a:gd name="csX56" fmla="*/ 745855 w 865560"/>
              <a:gd name="csY56" fmla="*/ 419845 h 796086"/>
              <a:gd name="csX57" fmla="*/ 761546 w 865560"/>
              <a:gd name="csY57" fmla="*/ 401435 h 796086"/>
              <a:gd name="csX58" fmla="*/ 780306 w 865560"/>
              <a:gd name="csY58" fmla="*/ 375596 h 796086"/>
              <a:gd name="csX59" fmla="*/ 795996 w 865560"/>
              <a:gd name="csY59" fmla="*/ 352346 h 796086"/>
              <a:gd name="csX60" fmla="*/ 807596 w 865560"/>
              <a:gd name="csY60" fmla="*/ 339423 h 796086"/>
              <a:gd name="csX61" fmla="*/ 837950 w 865560"/>
              <a:gd name="csY61" fmla="*/ 286459 h 796086"/>
              <a:gd name="csX62" fmla="*/ 857055 w 865560"/>
              <a:gd name="csY62" fmla="*/ 236724 h 796086"/>
              <a:gd name="csX63" fmla="*/ 855345 w 865560"/>
              <a:gd name="csY63" fmla="*/ 198940 h 796086"/>
              <a:gd name="csX64" fmla="*/ 801452 w 865560"/>
              <a:gd name="csY64" fmla="*/ 179565 h 796086"/>
              <a:gd name="csX65" fmla="*/ 727095 w 865560"/>
              <a:gd name="csY65" fmla="*/ 153406 h 796086"/>
              <a:gd name="csX66" fmla="*/ 669457 w 865560"/>
              <a:gd name="csY66" fmla="*/ 127893 h 796086"/>
              <a:gd name="csX67" fmla="*/ 616923 w 865560"/>
              <a:gd name="csY67" fmla="*/ 103345 h 796086"/>
              <a:gd name="csX68" fmla="*/ 599529 w 865560"/>
              <a:gd name="csY68" fmla="*/ 82353 h 796086"/>
              <a:gd name="csX69" fmla="*/ 583500 w 865560"/>
              <a:gd name="csY69" fmla="*/ 67179 h 796086"/>
              <a:gd name="csX70" fmla="*/ 541545 w 865560"/>
              <a:gd name="csY70" fmla="*/ 36492 h 796086"/>
              <a:gd name="csX71" fmla="*/ 534724 w 865560"/>
              <a:gd name="csY71" fmla="*/ 22284 h 796086"/>
              <a:gd name="csX72" fmla="*/ 517668 w 865560"/>
              <a:gd name="csY72" fmla="*/ 24548 h 796086"/>
              <a:gd name="csX73" fmla="*/ 500274 w 865560"/>
              <a:gd name="csY73" fmla="*/ 26805 h 796086"/>
              <a:gd name="csX74" fmla="*/ 494818 w 865560"/>
              <a:gd name="csY74" fmla="*/ 13243 h 796086"/>
              <a:gd name="csX75" fmla="*/ 478783 w 865560"/>
              <a:gd name="csY75" fmla="*/ 0 h 796086"/>
              <a:gd name="csX76" fmla="*/ 454229 w 865560"/>
              <a:gd name="csY76" fmla="*/ 6458 h 796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Lst>
            <a:rect l="l" t="t" r="r" b="b"/>
            <a:pathLst>
              <a:path w="865560" h="796086">
                <a:moveTo>
                  <a:pt x="454229" y="6458"/>
                </a:moveTo>
                <a:cubicBezTo>
                  <a:pt x="439898" y="13243"/>
                  <a:pt x="432394" y="23576"/>
                  <a:pt x="432394" y="36818"/>
                </a:cubicBezTo>
                <a:cubicBezTo>
                  <a:pt x="432394" y="52644"/>
                  <a:pt x="421821" y="77186"/>
                  <a:pt x="408523" y="91074"/>
                </a:cubicBezTo>
                <a:cubicBezTo>
                  <a:pt x="399992" y="100442"/>
                  <a:pt x="384984" y="110775"/>
                  <a:pt x="367934" y="119171"/>
                </a:cubicBezTo>
                <a:cubicBezTo>
                  <a:pt x="335526" y="134997"/>
                  <a:pt x="330070" y="139837"/>
                  <a:pt x="330070" y="151469"/>
                </a:cubicBezTo>
                <a:cubicBezTo>
                  <a:pt x="330070" y="165031"/>
                  <a:pt x="324270" y="167940"/>
                  <a:pt x="296302" y="167940"/>
                </a:cubicBezTo>
                <a:cubicBezTo>
                  <a:pt x="262535" y="167940"/>
                  <a:pt x="236271" y="161156"/>
                  <a:pt x="227402" y="150497"/>
                </a:cubicBezTo>
                <a:cubicBezTo>
                  <a:pt x="219898" y="141455"/>
                  <a:pt x="193634" y="126921"/>
                  <a:pt x="193634" y="131768"/>
                </a:cubicBezTo>
                <a:cubicBezTo>
                  <a:pt x="193634" y="133379"/>
                  <a:pt x="196020" y="141775"/>
                  <a:pt x="198751" y="150497"/>
                </a:cubicBezTo>
                <a:cubicBezTo>
                  <a:pt x="201482" y="159219"/>
                  <a:pt x="206255" y="178593"/>
                  <a:pt x="209325" y="193773"/>
                </a:cubicBezTo>
                <a:cubicBezTo>
                  <a:pt x="212055" y="208954"/>
                  <a:pt x="215463" y="223808"/>
                  <a:pt x="216146" y="226717"/>
                </a:cubicBezTo>
                <a:cubicBezTo>
                  <a:pt x="217850" y="231558"/>
                  <a:pt x="215807" y="232529"/>
                  <a:pt x="203186" y="232529"/>
                </a:cubicBezTo>
                <a:cubicBezTo>
                  <a:pt x="187834" y="232529"/>
                  <a:pt x="153045" y="237050"/>
                  <a:pt x="140085" y="240925"/>
                </a:cubicBezTo>
                <a:cubicBezTo>
                  <a:pt x="134285" y="242543"/>
                  <a:pt x="128830" y="239308"/>
                  <a:pt x="114160" y="226391"/>
                </a:cubicBezTo>
                <a:cubicBezTo>
                  <a:pt x="94379" y="208628"/>
                  <a:pt x="90966" y="207336"/>
                  <a:pt x="84144" y="215086"/>
                </a:cubicBezTo>
                <a:cubicBezTo>
                  <a:pt x="76302" y="224134"/>
                  <a:pt x="61294" y="229300"/>
                  <a:pt x="34348" y="232529"/>
                </a:cubicBezTo>
                <a:cubicBezTo>
                  <a:pt x="3988" y="236404"/>
                  <a:pt x="-6924" y="242863"/>
                  <a:pt x="4332" y="250613"/>
                </a:cubicBezTo>
                <a:cubicBezTo>
                  <a:pt x="23775" y="263855"/>
                  <a:pt x="24113" y="264501"/>
                  <a:pt x="22065" y="284522"/>
                </a:cubicBezTo>
                <a:lnTo>
                  <a:pt x="20361" y="303577"/>
                </a:lnTo>
                <a:lnTo>
                  <a:pt x="31617" y="303577"/>
                </a:lnTo>
                <a:cubicBezTo>
                  <a:pt x="37755" y="303577"/>
                  <a:pt x="55832" y="308743"/>
                  <a:pt x="71523" y="315202"/>
                </a:cubicBezTo>
                <a:cubicBezTo>
                  <a:pt x="86875" y="321666"/>
                  <a:pt x="110753" y="329416"/>
                  <a:pt x="123712" y="332319"/>
                </a:cubicBezTo>
                <a:cubicBezTo>
                  <a:pt x="145879" y="337486"/>
                  <a:pt x="147589" y="338458"/>
                  <a:pt x="147589" y="346854"/>
                </a:cubicBezTo>
                <a:cubicBezTo>
                  <a:pt x="147928" y="352992"/>
                  <a:pt x="152362" y="359450"/>
                  <a:pt x="162253" y="368172"/>
                </a:cubicBezTo>
                <a:cubicBezTo>
                  <a:pt x="173509" y="378179"/>
                  <a:pt x="176578" y="383026"/>
                  <a:pt x="176578" y="391742"/>
                </a:cubicBezTo>
                <a:cubicBezTo>
                  <a:pt x="176578" y="406602"/>
                  <a:pt x="193978" y="430498"/>
                  <a:pt x="213077" y="441477"/>
                </a:cubicBezTo>
                <a:cubicBezTo>
                  <a:pt x="221601" y="446324"/>
                  <a:pt x="232857" y="454074"/>
                  <a:pt x="238319" y="458594"/>
                </a:cubicBezTo>
                <a:lnTo>
                  <a:pt x="248210" y="466670"/>
                </a:lnTo>
                <a:lnTo>
                  <a:pt x="243092" y="524801"/>
                </a:lnTo>
                <a:cubicBezTo>
                  <a:pt x="235933" y="606508"/>
                  <a:pt x="230133" y="640417"/>
                  <a:pt x="215463" y="686603"/>
                </a:cubicBezTo>
                <a:cubicBezTo>
                  <a:pt x="205573" y="718255"/>
                  <a:pt x="205573" y="720192"/>
                  <a:pt x="213421" y="720192"/>
                </a:cubicBezTo>
                <a:cubicBezTo>
                  <a:pt x="221601" y="720192"/>
                  <a:pt x="227746" y="726325"/>
                  <a:pt x="225353" y="731817"/>
                </a:cubicBezTo>
                <a:cubicBezTo>
                  <a:pt x="222629" y="738921"/>
                  <a:pt x="230133" y="745380"/>
                  <a:pt x="250941" y="752810"/>
                </a:cubicBezTo>
                <a:cubicBezTo>
                  <a:pt x="266625" y="758296"/>
                  <a:pt x="282316" y="760234"/>
                  <a:pt x="330070" y="762171"/>
                </a:cubicBezTo>
                <a:cubicBezTo>
                  <a:pt x="397267" y="765400"/>
                  <a:pt x="420117" y="770247"/>
                  <a:pt x="440925" y="785747"/>
                </a:cubicBezTo>
                <a:cubicBezTo>
                  <a:pt x="452864" y="794795"/>
                  <a:pt x="456954" y="796086"/>
                  <a:pt x="475376" y="796086"/>
                </a:cubicBezTo>
                <a:cubicBezTo>
                  <a:pt x="504026" y="796086"/>
                  <a:pt x="512212" y="790268"/>
                  <a:pt x="519716" y="765081"/>
                </a:cubicBezTo>
                <a:cubicBezTo>
                  <a:pt x="526538" y="741825"/>
                  <a:pt x="538815" y="729234"/>
                  <a:pt x="568830" y="714054"/>
                </a:cubicBezTo>
                <a:cubicBezTo>
                  <a:pt x="598163" y="699200"/>
                  <a:pt x="612494" y="700165"/>
                  <a:pt x="679685" y="720192"/>
                </a:cubicBezTo>
                <a:cubicBezTo>
                  <a:pt x="709363" y="728908"/>
                  <a:pt x="735965" y="736338"/>
                  <a:pt x="738696" y="736338"/>
                </a:cubicBezTo>
                <a:cubicBezTo>
                  <a:pt x="746538" y="736338"/>
                  <a:pt x="761546" y="727616"/>
                  <a:pt x="786106" y="708241"/>
                </a:cubicBezTo>
                <a:cubicBezTo>
                  <a:pt x="799410" y="697908"/>
                  <a:pt x="815100" y="686923"/>
                  <a:pt x="820894" y="684020"/>
                </a:cubicBezTo>
                <a:cubicBezTo>
                  <a:pt x="830791" y="678853"/>
                  <a:pt x="845116" y="661090"/>
                  <a:pt x="845116" y="653660"/>
                </a:cubicBezTo>
                <a:cubicBezTo>
                  <a:pt x="845116" y="651722"/>
                  <a:pt x="840681" y="650756"/>
                  <a:pt x="834881" y="651722"/>
                </a:cubicBezTo>
                <a:cubicBezTo>
                  <a:pt x="821922" y="653340"/>
                  <a:pt x="810666" y="646555"/>
                  <a:pt x="797362" y="629118"/>
                </a:cubicBezTo>
                <a:cubicBezTo>
                  <a:pt x="789175" y="618785"/>
                  <a:pt x="787127" y="612320"/>
                  <a:pt x="787127" y="599404"/>
                </a:cubicBezTo>
                <a:cubicBezTo>
                  <a:pt x="786788" y="590362"/>
                  <a:pt x="784740" y="579383"/>
                  <a:pt x="782015" y="574862"/>
                </a:cubicBezTo>
                <a:cubicBezTo>
                  <a:pt x="774512" y="562585"/>
                  <a:pt x="775871" y="559356"/>
                  <a:pt x="790879" y="550315"/>
                </a:cubicBezTo>
                <a:cubicBezTo>
                  <a:pt x="806569" y="540947"/>
                  <a:pt x="806569" y="540947"/>
                  <a:pt x="793610" y="509301"/>
                </a:cubicBezTo>
                <a:cubicBezTo>
                  <a:pt x="787471" y="493801"/>
                  <a:pt x="786788" y="488955"/>
                  <a:pt x="789858" y="484108"/>
                </a:cubicBezTo>
                <a:cubicBezTo>
                  <a:pt x="792244" y="480879"/>
                  <a:pt x="793948" y="475392"/>
                  <a:pt x="793948" y="471837"/>
                </a:cubicBezTo>
                <a:cubicBezTo>
                  <a:pt x="793948" y="463761"/>
                  <a:pt x="777919" y="445678"/>
                  <a:pt x="770760" y="445678"/>
                </a:cubicBezTo>
                <a:cubicBezTo>
                  <a:pt x="767346" y="445678"/>
                  <a:pt x="756428" y="450844"/>
                  <a:pt x="746200" y="456983"/>
                </a:cubicBezTo>
                <a:cubicBezTo>
                  <a:pt x="735965" y="462795"/>
                  <a:pt x="727095" y="467316"/>
                  <a:pt x="726413" y="466990"/>
                </a:cubicBezTo>
                <a:cubicBezTo>
                  <a:pt x="726074" y="466344"/>
                  <a:pt x="728805" y="460858"/>
                  <a:pt x="732557" y="454400"/>
                </a:cubicBezTo>
                <a:cubicBezTo>
                  <a:pt x="737330" y="446969"/>
                  <a:pt x="739034" y="440185"/>
                  <a:pt x="737669" y="435019"/>
                </a:cubicBezTo>
                <a:cubicBezTo>
                  <a:pt x="735965" y="428560"/>
                  <a:pt x="737330" y="425657"/>
                  <a:pt x="745855" y="419845"/>
                </a:cubicBezTo>
                <a:cubicBezTo>
                  <a:pt x="751655" y="415963"/>
                  <a:pt x="758821" y="407568"/>
                  <a:pt x="761546" y="401435"/>
                </a:cubicBezTo>
                <a:cubicBezTo>
                  <a:pt x="764615" y="394977"/>
                  <a:pt x="772802" y="383346"/>
                  <a:pt x="780306" y="375596"/>
                </a:cubicBezTo>
                <a:cubicBezTo>
                  <a:pt x="787809" y="367846"/>
                  <a:pt x="794975" y="357513"/>
                  <a:pt x="795996" y="352346"/>
                </a:cubicBezTo>
                <a:cubicBezTo>
                  <a:pt x="797700" y="345562"/>
                  <a:pt x="801114" y="341687"/>
                  <a:pt x="807596" y="339423"/>
                </a:cubicBezTo>
                <a:cubicBezTo>
                  <a:pt x="819535" y="335548"/>
                  <a:pt x="823970" y="327799"/>
                  <a:pt x="837950" y="286459"/>
                </a:cubicBezTo>
                <a:cubicBezTo>
                  <a:pt x="843751" y="269022"/>
                  <a:pt x="852620" y="246738"/>
                  <a:pt x="857055" y="236724"/>
                </a:cubicBezTo>
                <a:cubicBezTo>
                  <a:pt x="868993" y="211537"/>
                  <a:pt x="868311" y="201523"/>
                  <a:pt x="855345" y="198940"/>
                </a:cubicBezTo>
                <a:cubicBezTo>
                  <a:pt x="849551" y="197974"/>
                  <a:pt x="825329" y="189253"/>
                  <a:pt x="801452" y="179565"/>
                </a:cubicBezTo>
                <a:cubicBezTo>
                  <a:pt x="777236" y="169552"/>
                  <a:pt x="743813" y="157927"/>
                  <a:pt x="727095" y="153406"/>
                </a:cubicBezTo>
                <a:cubicBezTo>
                  <a:pt x="704928" y="147594"/>
                  <a:pt x="689237" y="140483"/>
                  <a:pt x="669457" y="127893"/>
                </a:cubicBezTo>
                <a:cubicBezTo>
                  <a:pt x="635006" y="105928"/>
                  <a:pt x="629544" y="103345"/>
                  <a:pt x="616923" y="103345"/>
                </a:cubicBezTo>
                <a:cubicBezTo>
                  <a:pt x="604991" y="103345"/>
                  <a:pt x="602260" y="99796"/>
                  <a:pt x="599529" y="82353"/>
                </a:cubicBezTo>
                <a:cubicBezTo>
                  <a:pt x="597825" y="70408"/>
                  <a:pt x="597142" y="69436"/>
                  <a:pt x="583500" y="67179"/>
                </a:cubicBezTo>
                <a:cubicBezTo>
                  <a:pt x="564396" y="64269"/>
                  <a:pt x="550070" y="53610"/>
                  <a:pt x="541545" y="36492"/>
                </a:cubicBezTo>
                <a:lnTo>
                  <a:pt x="534724" y="22284"/>
                </a:lnTo>
                <a:lnTo>
                  <a:pt x="517668" y="24548"/>
                </a:lnTo>
                <a:lnTo>
                  <a:pt x="500274" y="26805"/>
                </a:lnTo>
                <a:lnTo>
                  <a:pt x="494818" y="13243"/>
                </a:lnTo>
                <a:cubicBezTo>
                  <a:pt x="490039" y="1618"/>
                  <a:pt x="487997" y="0"/>
                  <a:pt x="478783" y="0"/>
                </a:cubicBezTo>
                <a:cubicBezTo>
                  <a:pt x="472989" y="0"/>
                  <a:pt x="462071" y="2909"/>
                  <a:pt x="454229" y="6458"/>
                </a:cubicBezTo>
                <a:close/>
              </a:path>
            </a:pathLst>
          </a:custGeom>
          <a:pattFill prst="dkDnDiag">
            <a:fgClr>
              <a:srgbClr val="0070C0"/>
            </a:fgClr>
            <a:bgClr>
              <a:schemeClr val="bg1"/>
            </a:bgClr>
          </a:pattFill>
          <a:ln w="1571" cap="flat">
            <a:noFill/>
            <a:prstDash val="solid"/>
            <a:miter/>
          </a:ln>
        </p:spPr>
        <p:txBody>
          <a:bodyPr/>
          <a:lstStyle/>
          <a:p>
            <a:endParaRPr lang="ru-UA"/>
          </a:p>
        </p:txBody>
      </p:sp>
      <p:sp>
        <p:nvSpPr>
          <p:cNvPr id="55" name="Полилиния: фигура 3065">
            <a:extLst>
              <a:ext uri="{FF2B5EF4-FFF2-40B4-BE49-F238E27FC236}">
                <a16:creationId xmlns:a16="http://schemas.microsoft.com/office/drawing/2014/main" id="{2458A9BD-85C3-4067-B7D7-A46CB7FA6572}"/>
              </a:ext>
            </a:extLst>
          </p:cNvPr>
          <p:cNvSpPr/>
          <p:nvPr/>
        </p:nvSpPr>
        <p:spPr>
          <a:xfrm>
            <a:off x="6922055" y="3748077"/>
            <a:ext cx="438652" cy="218007"/>
          </a:xfrm>
          <a:custGeom>
            <a:avLst/>
            <a:gdLst>
              <a:gd name="csX0" fmla="*/ 141875 w 438652"/>
              <a:gd name="csY0" fmla="*/ 5198 h 218007"/>
              <a:gd name="csX1" fmla="*/ 7136 w 438652"/>
              <a:gd name="csY1" fmla="*/ 67530 h 218007"/>
              <a:gd name="csX2" fmla="*/ 11233 w 438652"/>
              <a:gd name="csY2" fmla="*/ 106605 h 218007"/>
              <a:gd name="csX3" fmla="*/ 124807 w 438652"/>
              <a:gd name="csY3" fmla="*/ 213825 h 218007"/>
              <a:gd name="csX4" fmla="*/ 166090 w 438652"/>
              <a:gd name="csY4" fmla="*/ 200263 h 218007"/>
              <a:gd name="csX5" fmla="*/ 186548 w 438652"/>
              <a:gd name="csY5" fmla="*/ 181854 h 218007"/>
              <a:gd name="csX6" fmla="*/ 202589 w 438652"/>
              <a:gd name="csY6" fmla="*/ 186055 h 218007"/>
              <a:gd name="csX7" fmla="*/ 235674 w 438652"/>
              <a:gd name="csY7" fmla="*/ 195096 h 218007"/>
              <a:gd name="csX8" fmla="*/ 324005 w 438652"/>
              <a:gd name="csY8" fmla="*/ 198971 h 218007"/>
              <a:gd name="csX9" fmla="*/ 343454 w 438652"/>
              <a:gd name="csY9" fmla="*/ 194451 h 218007"/>
              <a:gd name="csX10" fmla="*/ 392217 w 438652"/>
              <a:gd name="csY10" fmla="*/ 165382 h 218007"/>
              <a:gd name="csX11" fmla="*/ 417804 w 438652"/>
              <a:gd name="csY11" fmla="*/ 141806 h 218007"/>
              <a:gd name="csX12" fmla="*/ 423272 w 438652"/>
              <a:gd name="csY12" fmla="*/ 104988 h 218007"/>
              <a:gd name="csX13" fmla="*/ 339357 w 438652"/>
              <a:gd name="csY13" fmla="*/ 63329 h 218007"/>
              <a:gd name="csX14" fmla="*/ 315818 w 438652"/>
              <a:gd name="csY14" fmla="*/ 68175 h 218007"/>
              <a:gd name="csX15" fmla="*/ 301838 w 438652"/>
              <a:gd name="csY15" fmla="*/ 76571 h 218007"/>
              <a:gd name="csX16" fmla="*/ 262614 w 438652"/>
              <a:gd name="csY16" fmla="*/ 38787 h 218007"/>
              <a:gd name="csX17" fmla="*/ 221343 w 438652"/>
              <a:gd name="csY17" fmla="*/ 18114 h 218007"/>
              <a:gd name="csX18" fmla="*/ 199175 w 438652"/>
              <a:gd name="csY18" fmla="*/ 7461 h 218007"/>
              <a:gd name="csX19" fmla="*/ 181098 w 438652"/>
              <a:gd name="csY19" fmla="*/ 31 h 218007"/>
              <a:gd name="csX20" fmla="*/ 141875 w 438652"/>
              <a:gd name="csY20" fmla="*/ 5198 h 2180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38652" h="218007">
                <a:moveTo>
                  <a:pt x="141875" y="5198"/>
                </a:moveTo>
                <a:cubicBezTo>
                  <a:pt x="90024" y="18760"/>
                  <a:pt x="22833" y="49766"/>
                  <a:pt x="7136" y="67530"/>
                </a:cubicBezTo>
                <a:cubicBezTo>
                  <a:pt x="-3437" y="79155"/>
                  <a:pt x="-2416" y="87550"/>
                  <a:pt x="11233" y="106605"/>
                </a:cubicBezTo>
                <a:cubicBezTo>
                  <a:pt x="34772" y="138903"/>
                  <a:pt x="102307" y="202846"/>
                  <a:pt x="124807" y="213825"/>
                </a:cubicBezTo>
                <a:cubicBezTo>
                  <a:pt x="140159" y="221256"/>
                  <a:pt x="144249" y="219964"/>
                  <a:pt x="166090" y="200263"/>
                </a:cubicBezTo>
                <a:lnTo>
                  <a:pt x="186548" y="181854"/>
                </a:lnTo>
                <a:lnTo>
                  <a:pt x="202589" y="186055"/>
                </a:lnTo>
                <a:cubicBezTo>
                  <a:pt x="211440" y="188638"/>
                  <a:pt x="226448" y="192513"/>
                  <a:pt x="235674" y="195096"/>
                </a:cubicBezTo>
                <a:cubicBezTo>
                  <a:pt x="261938" y="202200"/>
                  <a:pt x="319238" y="204784"/>
                  <a:pt x="324005" y="198971"/>
                </a:cubicBezTo>
                <a:cubicBezTo>
                  <a:pt x="326404" y="196062"/>
                  <a:pt x="333895" y="194451"/>
                  <a:pt x="343454" y="194451"/>
                </a:cubicBezTo>
                <a:cubicBezTo>
                  <a:pt x="363228" y="194451"/>
                  <a:pt x="385402" y="181528"/>
                  <a:pt x="392217" y="165382"/>
                </a:cubicBezTo>
                <a:cubicBezTo>
                  <a:pt x="395981" y="157312"/>
                  <a:pt x="403479" y="150528"/>
                  <a:pt x="417804" y="141806"/>
                </a:cubicBezTo>
                <a:cubicBezTo>
                  <a:pt x="444068" y="126626"/>
                  <a:pt x="445095" y="119522"/>
                  <a:pt x="423272" y="104988"/>
                </a:cubicBezTo>
                <a:cubicBezTo>
                  <a:pt x="402802" y="91425"/>
                  <a:pt x="355386" y="67849"/>
                  <a:pt x="339357" y="63329"/>
                </a:cubicBezTo>
                <a:cubicBezTo>
                  <a:pt x="327425" y="59780"/>
                  <a:pt x="325709" y="60100"/>
                  <a:pt x="315818" y="68175"/>
                </a:cubicBezTo>
                <a:cubicBezTo>
                  <a:pt x="310024" y="72696"/>
                  <a:pt x="303535" y="76571"/>
                  <a:pt x="301838" y="76571"/>
                </a:cubicBezTo>
                <a:cubicBezTo>
                  <a:pt x="295699" y="76571"/>
                  <a:pt x="264663" y="46537"/>
                  <a:pt x="262614" y="38787"/>
                </a:cubicBezTo>
                <a:cubicBezTo>
                  <a:pt x="259890" y="29094"/>
                  <a:pt x="248283" y="23281"/>
                  <a:pt x="221343" y="18114"/>
                </a:cubicBezTo>
                <a:cubicBezTo>
                  <a:pt x="204293" y="14885"/>
                  <a:pt x="199852" y="12628"/>
                  <a:pt x="199175" y="7461"/>
                </a:cubicBezTo>
                <a:cubicBezTo>
                  <a:pt x="198148" y="1643"/>
                  <a:pt x="195411" y="677"/>
                  <a:pt x="181098" y="31"/>
                </a:cubicBezTo>
                <a:cubicBezTo>
                  <a:pt x="171884" y="-295"/>
                  <a:pt x="154140" y="1969"/>
                  <a:pt x="141875" y="5198"/>
                </a:cubicBezTo>
                <a:close/>
              </a:path>
            </a:pathLst>
          </a:custGeom>
          <a:solidFill>
            <a:schemeClr val="bg2">
              <a:lumMod val="90000"/>
            </a:schemeClr>
          </a:solidFill>
          <a:ln w="1571" cap="flat">
            <a:noFill/>
            <a:prstDash val="solid"/>
            <a:miter/>
          </a:ln>
        </p:spPr>
        <p:txBody>
          <a:bodyPr/>
          <a:lstStyle/>
          <a:p>
            <a:endParaRPr lang="ru-UA"/>
          </a:p>
        </p:txBody>
      </p:sp>
      <p:sp>
        <p:nvSpPr>
          <p:cNvPr id="56" name="Полилиния: фигура 3066">
            <a:extLst>
              <a:ext uri="{FF2B5EF4-FFF2-40B4-BE49-F238E27FC236}">
                <a16:creationId xmlns:a16="http://schemas.microsoft.com/office/drawing/2014/main" id="{D9BC251F-816F-FA38-55B2-43CEA36837F2}"/>
              </a:ext>
            </a:extLst>
          </p:cNvPr>
          <p:cNvSpPr/>
          <p:nvPr/>
        </p:nvSpPr>
        <p:spPr>
          <a:xfrm>
            <a:off x="6477252" y="3829809"/>
            <a:ext cx="30451" cy="52285"/>
          </a:xfrm>
          <a:custGeom>
            <a:avLst/>
            <a:gdLst>
              <a:gd name="csX0" fmla="*/ 4090 w 30451"/>
              <a:gd name="csY0" fmla="*/ 1943 h 52285"/>
              <a:gd name="csX1" fmla="*/ 0 w 30451"/>
              <a:gd name="csY1" fmla="*/ 19380 h 52285"/>
              <a:gd name="csX2" fmla="*/ 24554 w 30451"/>
              <a:gd name="csY2" fmla="*/ 46831 h 52285"/>
              <a:gd name="csX3" fmla="*/ 25581 w 30451"/>
              <a:gd name="csY3" fmla="*/ 14214 h 52285"/>
              <a:gd name="csX4" fmla="*/ 4090 w 30451"/>
              <a:gd name="csY4" fmla="*/ 1943 h 52285"/>
            </a:gdLst>
            <a:ahLst/>
            <a:cxnLst>
              <a:cxn ang="0">
                <a:pos x="csX0" y="csY0"/>
              </a:cxn>
              <a:cxn ang="0">
                <a:pos x="csX1" y="csY1"/>
              </a:cxn>
              <a:cxn ang="0">
                <a:pos x="csX2" y="csY2"/>
              </a:cxn>
              <a:cxn ang="0">
                <a:pos x="csX3" y="csY3"/>
              </a:cxn>
              <a:cxn ang="0">
                <a:pos x="csX4" y="csY4"/>
              </a:cxn>
            </a:cxnLst>
            <a:rect l="l" t="t" r="r" b="b"/>
            <a:pathLst>
              <a:path w="30451" h="52285">
                <a:moveTo>
                  <a:pt x="4090" y="1943"/>
                </a:moveTo>
                <a:cubicBezTo>
                  <a:pt x="1704" y="4206"/>
                  <a:pt x="0" y="11956"/>
                  <a:pt x="0" y="19380"/>
                </a:cubicBezTo>
                <a:cubicBezTo>
                  <a:pt x="0" y="46831"/>
                  <a:pt x="12277" y="60720"/>
                  <a:pt x="24554" y="46831"/>
                </a:cubicBezTo>
                <a:cubicBezTo>
                  <a:pt x="32058" y="37790"/>
                  <a:pt x="32402" y="26810"/>
                  <a:pt x="25581" y="14214"/>
                </a:cubicBezTo>
                <a:cubicBezTo>
                  <a:pt x="19098" y="2269"/>
                  <a:pt x="9546" y="-3224"/>
                  <a:pt x="4090" y="1943"/>
                </a:cubicBezTo>
                <a:close/>
              </a:path>
            </a:pathLst>
          </a:custGeom>
          <a:solidFill>
            <a:schemeClr val="bg2">
              <a:lumMod val="75000"/>
            </a:schemeClr>
          </a:solidFill>
          <a:ln w="1571" cap="flat">
            <a:noFill/>
            <a:prstDash val="solid"/>
            <a:miter/>
          </a:ln>
        </p:spPr>
        <p:txBody>
          <a:bodyPr/>
          <a:lstStyle/>
          <a:p>
            <a:endParaRPr lang="ru-UA"/>
          </a:p>
        </p:txBody>
      </p:sp>
      <p:sp>
        <p:nvSpPr>
          <p:cNvPr id="57" name="Полилиния: фигура 3067">
            <a:extLst>
              <a:ext uri="{FF2B5EF4-FFF2-40B4-BE49-F238E27FC236}">
                <a16:creationId xmlns:a16="http://schemas.microsoft.com/office/drawing/2014/main" id="{1D1EF149-569B-F27F-58F9-C202EB4B8CD2}"/>
              </a:ext>
            </a:extLst>
          </p:cNvPr>
          <p:cNvSpPr/>
          <p:nvPr/>
        </p:nvSpPr>
        <p:spPr>
          <a:xfrm>
            <a:off x="7238549" y="3879549"/>
            <a:ext cx="379598" cy="169270"/>
          </a:xfrm>
          <a:custGeom>
            <a:avLst/>
            <a:gdLst>
              <a:gd name="csX0" fmla="*/ 153161 w 379598"/>
              <a:gd name="csY0" fmla="*/ 8722 h 169270"/>
              <a:gd name="csX1" fmla="*/ 135090 w 379598"/>
              <a:gd name="csY1" fmla="*/ 13243 h 169270"/>
              <a:gd name="csX2" fmla="*/ 118034 w 379598"/>
              <a:gd name="csY2" fmla="*/ 11305 h 169270"/>
              <a:gd name="csX3" fmla="*/ 84605 w 379598"/>
              <a:gd name="csY3" fmla="*/ 38756 h 169270"/>
              <a:gd name="csX4" fmla="*/ 33775 w 379598"/>
              <a:gd name="csY4" fmla="*/ 75574 h 169270"/>
              <a:gd name="csX5" fmla="*/ 352 w 379598"/>
              <a:gd name="csY5" fmla="*/ 111095 h 169270"/>
              <a:gd name="csX6" fmla="*/ 36500 w 379598"/>
              <a:gd name="csY6" fmla="*/ 159864 h 169270"/>
              <a:gd name="csX7" fmla="*/ 72322 w 379598"/>
              <a:gd name="csY7" fmla="*/ 169226 h 169270"/>
              <a:gd name="csX8" fmla="*/ 124855 w 379598"/>
              <a:gd name="csY8" fmla="*/ 152114 h 169270"/>
              <a:gd name="csX9" fmla="*/ 156913 w 379598"/>
              <a:gd name="csY9" fmla="*/ 137254 h 169270"/>
              <a:gd name="csX10" fmla="*/ 176688 w 379598"/>
              <a:gd name="csY10" fmla="*/ 130796 h 169270"/>
              <a:gd name="csX11" fmla="*/ 199206 w 379598"/>
              <a:gd name="csY11" fmla="*/ 125955 h 169270"/>
              <a:gd name="csX12" fmla="*/ 232635 w 379598"/>
              <a:gd name="csY12" fmla="*/ 111095 h 169270"/>
              <a:gd name="csX13" fmla="*/ 248332 w 379598"/>
              <a:gd name="csY13" fmla="*/ 96241 h 169270"/>
              <a:gd name="csX14" fmla="*/ 282093 w 379598"/>
              <a:gd name="csY14" fmla="*/ 97533 h 169270"/>
              <a:gd name="csX15" fmla="*/ 322338 w 379598"/>
              <a:gd name="csY15" fmla="*/ 103991 h 169270"/>
              <a:gd name="csX16" fmla="*/ 367700 w 379598"/>
              <a:gd name="csY16" fmla="*/ 74922 h 169270"/>
              <a:gd name="csX17" fmla="*/ 355091 w 379598"/>
              <a:gd name="csY17" fmla="*/ 30034 h 169270"/>
              <a:gd name="csX18" fmla="*/ 232635 w 379598"/>
              <a:gd name="csY18" fmla="*/ 27451 h 169270"/>
              <a:gd name="csX19" fmla="*/ 191364 w 379598"/>
              <a:gd name="csY19" fmla="*/ 24542 h 169270"/>
              <a:gd name="csX20" fmla="*/ 170217 w 379598"/>
              <a:gd name="csY20" fmla="*/ 0 h 169270"/>
              <a:gd name="csX21" fmla="*/ 153161 w 379598"/>
              <a:gd name="csY21" fmla="*/ 8722 h 1692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79598" h="169270">
                <a:moveTo>
                  <a:pt x="153161" y="8722"/>
                </a:moveTo>
                <a:cubicBezTo>
                  <a:pt x="143603" y="15826"/>
                  <a:pt x="140884" y="16472"/>
                  <a:pt x="135090" y="13243"/>
                </a:cubicBezTo>
                <a:cubicBezTo>
                  <a:pt x="130994" y="10979"/>
                  <a:pt x="124160" y="10013"/>
                  <a:pt x="118034" y="11305"/>
                </a:cubicBezTo>
                <a:cubicBezTo>
                  <a:pt x="105407" y="14208"/>
                  <a:pt x="84605" y="31006"/>
                  <a:pt x="84605" y="38756"/>
                </a:cubicBezTo>
                <a:cubicBezTo>
                  <a:pt x="84605" y="49089"/>
                  <a:pt x="55949" y="69756"/>
                  <a:pt x="33775" y="75574"/>
                </a:cubicBezTo>
                <a:cubicBezTo>
                  <a:pt x="7511" y="82353"/>
                  <a:pt x="-2028" y="93012"/>
                  <a:pt x="352" y="111095"/>
                </a:cubicBezTo>
                <a:cubicBezTo>
                  <a:pt x="2745" y="127247"/>
                  <a:pt x="17402" y="147268"/>
                  <a:pt x="36500" y="159864"/>
                </a:cubicBezTo>
                <a:cubicBezTo>
                  <a:pt x="49127" y="168260"/>
                  <a:pt x="53900" y="169552"/>
                  <a:pt x="72322" y="169226"/>
                </a:cubicBezTo>
                <a:cubicBezTo>
                  <a:pt x="104730" y="168260"/>
                  <a:pt x="120759" y="163094"/>
                  <a:pt x="124855" y="152114"/>
                </a:cubicBezTo>
                <a:cubicBezTo>
                  <a:pt x="128601" y="142101"/>
                  <a:pt x="132015" y="140483"/>
                  <a:pt x="156913" y="137254"/>
                </a:cubicBezTo>
                <a:cubicBezTo>
                  <a:pt x="165432" y="136289"/>
                  <a:pt x="174640" y="133059"/>
                  <a:pt x="176688" y="130796"/>
                </a:cubicBezTo>
                <a:cubicBezTo>
                  <a:pt x="179425" y="127567"/>
                  <a:pt x="187267" y="125955"/>
                  <a:pt x="199206" y="125955"/>
                </a:cubicBezTo>
                <a:cubicBezTo>
                  <a:pt x="216256" y="125955"/>
                  <a:pt x="218304" y="124983"/>
                  <a:pt x="232635" y="111095"/>
                </a:cubicBezTo>
                <a:lnTo>
                  <a:pt x="248332" y="96241"/>
                </a:lnTo>
                <a:lnTo>
                  <a:pt x="282093" y="97533"/>
                </a:lnTo>
                <a:cubicBezTo>
                  <a:pt x="308357" y="98178"/>
                  <a:pt x="317220" y="99790"/>
                  <a:pt x="322338" y="103991"/>
                </a:cubicBezTo>
                <a:cubicBezTo>
                  <a:pt x="337346" y="116907"/>
                  <a:pt x="350650" y="108192"/>
                  <a:pt x="367700" y="74922"/>
                </a:cubicBezTo>
                <a:cubicBezTo>
                  <a:pt x="385100" y="40693"/>
                  <a:pt x="385432" y="41985"/>
                  <a:pt x="355091" y="30034"/>
                </a:cubicBezTo>
                <a:cubicBezTo>
                  <a:pt x="301192" y="8722"/>
                  <a:pt x="269478" y="8076"/>
                  <a:pt x="232635" y="27451"/>
                </a:cubicBezTo>
                <a:cubicBezTo>
                  <a:pt x="205344" y="41985"/>
                  <a:pt x="197502" y="41339"/>
                  <a:pt x="191364" y="24542"/>
                </a:cubicBezTo>
                <a:cubicBezTo>
                  <a:pt x="185902" y="9368"/>
                  <a:pt x="177709" y="0"/>
                  <a:pt x="170217" y="0"/>
                </a:cubicBezTo>
                <a:cubicBezTo>
                  <a:pt x="167148" y="0"/>
                  <a:pt x="159638" y="3875"/>
                  <a:pt x="153161" y="8722"/>
                </a:cubicBezTo>
                <a:close/>
              </a:path>
            </a:pathLst>
          </a:custGeom>
          <a:solidFill>
            <a:schemeClr val="bg2">
              <a:lumMod val="90000"/>
            </a:schemeClr>
          </a:solidFill>
          <a:ln w="1571" cap="flat">
            <a:noFill/>
            <a:prstDash val="solid"/>
            <a:miter/>
          </a:ln>
        </p:spPr>
        <p:txBody>
          <a:bodyPr/>
          <a:lstStyle/>
          <a:p>
            <a:endParaRPr lang="ru-UA"/>
          </a:p>
        </p:txBody>
      </p:sp>
      <p:sp>
        <p:nvSpPr>
          <p:cNvPr id="58" name="Полилиния: фигура 3068">
            <a:extLst>
              <a:ext uri="{FF2B5EF4-FFF2-40B4-BE49-F238E27FC236}">
                <a16:creationId xmlns:a16="http://schemas.microsoft.com/office/drawing/2014/main" id="{C3F84587-1A27-5A3E-B994-A9675B0DAF24}"/>
              </a:ext>
            </a:extLst>
          </p:cNvPr>
          <p:cNvSpPr/>
          <p:nvPr/>
        </p:nvSpPr>
        <p:spPr>
          <a:xfrm>
            <a:off x="6736476" y="3944514"/>
            <a:ext cx="502424" cy="221688"/>
          </a:xfrm>
          <a:custGeom>
            <a:avLst/>
            <a:gdLst>
              <a:gd name="csX0" fmla="*/ 351325 w 502424"/>
              <a:gd name="csY0" fmla="*/ 14159 h 221688"/>
              <a:gd name="csX1" fmla="*/ 309033 w 502424"/>
              <a:gd name="csY1" fmla="*/ 29013 h 221688"/>
              <a:gd name="csX2" fmla="*/ 253085 w 502424"/>
              <a:gd name="csY2" fmla="*/ 46456 h 221688"/>
              <a:gd name="csX3" fmla="*/ 230235 w 502424"/>
              <a:gd name="csY3" fmla="*/ 96511 h 221688"/>
              <a:gd name="csX4" fmla="*/ 230586 w 502424"/>
              <a:gd name="csY4" fmla="*/ 130746 h 221688"/>
              <a:gd name="csX5" fmla="*/ 214883 w 502424"/>
              <a:gd name="csY5" fmla="*/ 127191 h 221688"/>
              <a:gd name="csX6" fmla="*/ 151788 w 502424"/>
              <a:gd name="csY6" fmla="*/ 127191 h 221688"/>
              <a:gd name="csX7" fmla="*/ 46727 w 502424"/>
              <a:gd name="csY7" fmla="*/ 147218 h 221688"/>
              <a:gd name="csX8" fmla="*/ 23877 w 502424"/>
              <a:gd name="csY8" fmla="*/ 143343 h 221688"/>
              <a:gd name="csX9" fmla="*/ 0 w 502424"/>
              <a:gd name="csY9" fmla="*/ 156260 h 221688"/>
              <a:gd name="csX10" fmla="*/ 8869 w 502424"/>
              <a:gd name="csY10" fmla="*/ 179510 h 221688"/>
              <a:gd name="csX11" fmla="*/ 45024 w 502424"/>
              <a:gd name="csY11" fmla="*/ 182093 h 221688"/>
              <a:gd name="csX12" fmla="*/ 63445 w 502424"/>
              <a:gd name="csY12" fmla="*/ 186620 h 221688"/>
              <a:gd name="csX13" fmla="*/ 96186 w 502424"/>
              <a:gd name="csY13" fmla="*/ 186940 h 221688"/>
              <a:gd name="csX14" fmla="*/ 133022 w 502424"/>
              <a:gd name="csY14" fmla="*/ 175315 h 221688"/>
              <a:gd name="csX15" fmla="*/ 165769 w 502424"/>
              <a:gd name="csY15" fmla="*/ 168531 h 221688"/>
              <a:gd name="csX16" fmla="*/ 182142 w 502424"/>
              <a:gd name="csY16" fmla="*/ 177898 h 221688"/>
              <a:gd name="csX17" fmla="*/ 222399 w 502424"/>
              <a:gd name="csY17" fmla="*/ 207606 h 221688"/>
              <a:gd name="csX18" fmla="*/ 277301 w 502424"/>
              <a:gd name="csY18" fmla="*/ 218266 h 221688"/>
              <a:gd name="csX19" fmla="*/ 351325 w 502424"/>
              <a:gd name="csY19" fmla="*/ 216328 h 221688"/>
              <a:gd name="csX20" fmla="*/ 464222 w 502424"/>
              <a:gd name="csY20" fmla="*/ 149156 h 221688"/>
              <a:gd name="csX21" fmla="*/ 485713 w 502424"/>
              <a:gd name="csY21" fmla="*/ 110074 h 221688"/>
              <a:gd name="csX22" fmla="*/ 502425 w 502424"/>
              <a:gd name="csY22" fmla="*/ 102324 h 221688"/>
              <a:gd name="csX23" fmla="*/ 500376 w 502424"/>
              <a:gd name="csY23" fmla="*/ 82623 h 221688"/>
              <a:gd name="csX24" fmla="*/ 480596 w 502424"/>
              <a:gd name="csY24" fmla="*/ 21909 h 221688"/>
              <a:gd name="csX25" fmla="*/ 462525 w 502424"/>
              <a:gd name="csY25" fmla="*/ 15777 h 221688"/>
              <a:gd name="csX26" fmla="*/ 421585 w 502424"/>
              <a:gd name="csY26" fmla="*/ 7701 h 221688"/>
              <a:gd name="csX27" fmla="*/ 351325 w 502424"/>
              <a:gd name="csY27" fmla="*/ 14159 h 2216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502424" h="221688">
                <a:moveTo>
                  <a:pt x="351325" y="14159"/>
                </a:moveTo>
                <a:cubicBezTo>
                  <a:pt x="329828" y="30950"/>
                  <a:pt x="322337" y="33534"/>
                  <a:pt x="309033" y="29013"/>
                </a:cubicBezTo>
                <a:cubicBezTo>
                  <a:pt x="290260" y="22235"/>
                  <a:pt x="282418" y="24818"/>
                  <a:pt x="253085" y="46456"/>
                </a:cubicBezTo>
                <a:cubicBezTo>
                  <a:pt x="222399" y="69387"/>
                  <a:pt x="221027" y="72290"/>
                  <a:pt x="230235" y="96511"/>
                </a:cubicBezTo>
                <a:cubicBezTo>
                  <a:pt x="236724" y="113629"/>
                  <a:pt x="236724" y="128483"/>
                  <a:pt x="230586" y="130746"/>
                </a:cubicBezTo>
                <a:cubicBezTo>
                  <a:pt x="227843" y="131712"/>
                  <a:pt x="220683" y="130101"/>
                  <a:pt x="214883" y="127191"/>
                </a:cubicBezTo>
                <a:cubicBezTo>
                  <a:pt x="201240" y="120413"/>
                  <a:pt x="178390" y="120413"/>
                  <a:pt x="151788" y="127191"/>
                </a:cubicBezTo>
                <a:cubicBezTo>
                  <a:pt x="134732" y="131392"/>
                  <a:pt x="92778" y="139468"/>
                  <a:pt x="46727" y="147218"/>
                </a:cubicBezTo>
                <a:cubicBezTo>
                  <a:pt x="41272" y="148184"/>
                  <a:pt x="31381" y="146572"/>
                  <a:pt x="23877" y="143343"/>
                </a:cubicBezTo>
                <a:cubicBezTo>
                  <a:pt x="5117" y="135267"/>
                  <a:pt x="0" y="138177"/>
                  <a:pt x="0" y="156260"/>
                </a:cubicBezTo>
                <a:cubicBezTo>
                  <a:pt x="0" y="167885"/>
                  <a:pt x="2048" y="173051"/>
                  <a:pt x="8869" y="179510"/>
                </a:cubicBezTo>
                <a:cubicBezTo>
                  <a:pt x="17739" y="187912"/>
                  <a:pt x="19443" y="187912"/>
                  <a:pt x="45024" y="182093"/>
                </a:cubicBezTo>
                <a:cubicBezTo>
                  <a:pt x="51845" y="180482"/>
                  <a:pt x="56624" y="181773"/>
                  <a:pt x="63445" y="186620"/>
                </a:cubicBezTo>
                <a:cubicBezTo>
                  <a:pt x="74701" y="195016"/>
                  <a:pt x="81860" y="195016"/>
                  <a:pt x="96186" y="186940"/>
                </a:cubicBezTo>
                <a:cubicBezTo>
                  <a:pt x="102668" y="183711"/>
                  <a:pt x="119042" y="178218"/>
                  <a:pt x="133022" y="175315"/>
                </a:cubicBezTo>
                <a:cubicBezTo>
                  <a:pt x="147009" y="172406"/>
                  <a:pt x="161679" y="169502"/>
                  <a:pt x="165769" y="168531"/>
                </a:cubicBezTo>
                <a:cubicBezTo>
                  <a:pt x="170887" y="167565"/>
                  <a:pt x="175659" y="170148"/>
                  <a:pt x="182142" y="177898"/>
                </a:cubicBezTo>
                <a:cubicBezTo>
                  <a:pt x="200219" y="198891"/>
                  <a:pt x="204322" y="202120"/>
                  <a:pt x="222399" y="207606"/>
                </a:cubicBezTo>
                <a:cubicBezTo>
                  <a:pt x="232283" y="210516"/>
                  <a:pt x="256849" y="215362"/>
                  <a:pt x="277301" y="218266"/>
                </a:cubicBezTo>
                <a:cubicBezTo>
                  <a:pt x="312778" y="223112"/>
                  <a:pt x="315171" y="223112"/>
                  <a:pt x="351325" y="216328"/>
                </a:cubicBezTo>
                <a:cubicBezTo>
                  <a:pt x="440351" y="199537"/>
                  <a:pt x="463546" y="185974"/>
                  <a:pt x="464222" y="149156"/>
                </a:cubicBezTo>
                <a:cubicBezTo>
                  <a:pt x="464899" y="123316"/>
                  <a:pt x="467642" y="118150"/>
                  <a:pt x="485713" y="110074"/>
                </a:cubicBezTo>
                <a:lnTo>
                  <a:pt x="502425" y="102324"/>
                </a:lnTo>
                <a:lnTo>
                  <a:pt x="500376" y="82623"/>
                </a:lnTo>
                <a:cubicBezTo>
                  <a:pt x="497652" y="56464"/>
                  <a:pt x="489114" y="29985"/>
                  <a:pt x="480596" y="21909"/>
                </a:cubicBezTo>
                <a:cubicBezTo>
                  <a:pt x="476850" y="18360"/>
                  <a:pt x="469340" y="15777"/>
                  <a:pt x="462525" y="15777"/>
                </a:cubicBezTo>
                <a:cubicBezTo>
                  <a:pt x="456036" y="15777"/>
                  <a:pt x="437614" y="12221"/>
                  <a:pt x="421585" y="7701"/>
                </a:cubicBezTo>
                <a:cubicBezTo>
                  <a:pt x="379982" y="-3605"/>
                  <a:pt x="373492" y="-3279"/>
                  <a:pt x="351325" y="14159"/>
                </a:cubicBezTo>
                <a:close/>
              </a:path>
            </a:pathLst>
          </a:custGeom>
          <a:solidFill>
            <a:schemeClr val="bg2">
              <a:lumMod val="90000"/>
            </a:schemeClr>
          </a:solidFill>
          <a:ln w="1571" cap="flat">
            <a:noFill/>
            <a:prstDash val="solid"/>
            <a:miter/>
          </a:ln>
        </p:spPr>
        <p:txBody>
          <a:bodyPr/>
          <a:lstStyle/>
          <a:p>
            <a:endParaRPr lang="ru-UA"/>
          </a:p>
        </p:txBody>
      </p:sp>
      <p:sp>
        <p:nvSpPr>
          <p:cNvPr id="59" name="Полилиния: фигура 3069">
            <a:extLst>
              <a:ext uri="{FF2B5EF4-FFF2-40B4-BE49-F238E27FC236}">
                <a16:creationId xmlns:a16="http://schemas.microsoft.com/office/drawing/2014/main" id="{003773BC-70D0-27A1-4503-B97EDADFD8BD}"/>
              </a:ext>
            </a:extLst>
          </p:cNvPr>
          <p:cNvSpPr/>
          <p:nvPr/>
        </p:nvSpPr>
        <p:spPr>
          <a:xfrm>
            <a:off x="7203768" y="3984154"/>
            <a:ext cx="435024" cy="248086"/>
          </a:xfrm>
          <a:custGeom>
            <a:avLst/>
            <a:gdLst>
              <a:gd name="csX0" fmla="*/ 296073 w 435024"/>
              <a:gd name="csY0" fmla="*/ 1650 h 248086"/>
              <a:gd name="csX1" fmla="*/ 268105 w 435024"/>
              <a:gd name="csY1" fmla="*/ 17470 h 248086"/>
              <a:gd name="csX2" fmla="*/ 236724 w 435024"/>
              <a:gd name="csY2" fmla="*/ 31038 h 248086"/>
              <a:gd name="csX3" fmla="*/ 214538 w 435024"/>
              <a:gd name="csY3" fmla="*/ 36205 h 248086"/>
              <a:gd name="csX4" fmla="*/ 192716 w 435024"/>
              <a:gd name="csY4" fmla="*/ 43309 h 248086"/>
              <a:gd name="csX5" fmla="*/ 168149 w 435024"/>
              <a:gd name="csY5" fmla="*/ 55580 h 248086"/>
              <a:gd name="csX6" fmla="*/ 107103 w 435024"/>
              <a:gd name="csY6" fmla="*/ 72377 h 248086"/>
              <a:gd name="csX7" fmla="*/ 68556 w 435024"/>
              <a:gd name="csY7" fmla="*/ 62038 h 248086"/>
              <a:gd name="csX8" fmla="*/ 53555 w 435024"/>
              <a:gd name="csY8" fmla="*/ 53968 h 248086"/>
              <a:gd name="csX9" fmla="*/ 46389 w 435024"/>
              <a:gd name="csY9" fmla="*/ 64301 h 248086"/>
              <a:gd name="csX10" fmla="*/ 28644 w 435024"/>
              <a:gd name="csY10" fmla="*/ 78190 h 248086"/>
              <a:gd name="csX11" fmla="*/ 18754 w 435024"/>
              <a:gd name="csY11" fmla="*/ 88843 h 248086"/>
              <a:gd name="csX12" fmla="*/ 15352 w 435024"/>
              <a:gd name="csY12" fmla="*/ 98856 h 248086"/>
              <a:gd name="csX13" fmla="*/ 0 w 435024"/>
              <a:gd name="csY13" fmla="*/ 148591 h 248086"/>
              <a:gd name="csX14" fmla="*/ 19449 w 435024"/>
              <a:gd name="csY14" fmla="*/ 194771 h 248086"/>
              <a:gd name="csX15" fmla="*/ 125857 w 435024"/>
              <a:gd name="csY15" fmla="*/ 248061 h 248086"/>
              <a:gd name="csX16" fmla="*/ 145306 w 435024"/>
              <a:gd name="csY16" fmla="*/ 241603 h 248086"/>
              <a:gd name="csX17" fmla="*/ 243878 w 435024"/>
              <a:gd name="csY17" fmla="*/ 216736 h 248086"/>
              <a:gd name="csX18" fmla="*/ 332904 w 435024"/>
              <a:gd name="csY18" fmla="*/ 183472 h 248086"/>
              <a:gd name="csX19" fmla="*/ 363940 w 435024"/>
              <a:gd name="csY19" fmla="*/ 121786 h 248086"/>
              <a:gd name="csX20" fmla="*/ 426703 w 435024"/>
              <a:gd name="csY20" fmla="*/ 56871 h 248086"/>
              <a:gd name="csX21" fmla="*/ 422951 w 435024"/>
              <a:gd name="csY21" fmla="*/ 36851 h 248086"/>
              <a:gd name="csX22" fmla="*/ 367698 w 435024"/>
              <a:gd name="csY22" fmla="*/ 14886 h 248086"/>
              <a:gd name="csX23" fmla="*/ 352002 w 435024"/>
              <a:gd name="csY23" fmla="*/ 8428 h 248086"/>
              <a:gd name="csX24" fmla="*/ 296073 w 435024"/>
              <a:gd name="csY24" fmla="*/ 1650 h 2480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35024" h="248086">
                <a:moveTo>
                  <a:pt x="296073" y="1650"/>
                </a:moveTo>
                <a:cubicBezTo>
                  <a:pt x="288563" y="3261"/>
                  <a:pt x="277301" y="9400"/>
                  <a:pt x="268105" y="17470"/>
                </a:cubicBezTo>
                <a:cubicBezTo>
                  <a:pt x="254457" y="29420"/>
                  <a:pt x="250693" y="31038"/>
                  <a:pt x="236724" y="31038"/>
                </a:cubicBezTo>
                <a:cubicBezTo>
                  <a:pt x="226489" y="31038"/>
                  <a:pt x="218303" y="32976"/>
                  <a:pt x="214538" y="36205"/>
                </a:cubicBezTo>
                <a:cubicBezTo>
                  <a:pt x="211137" y="39108"/>
                  <a:pt x="201234" y="42337"/>
                  <a:pt x="192716" y="43309"/>
                </a:cubicBezTo>
                <a:cubicBezTo>
                  <a:pt x="180088" y="44601"/>
                  <a:pt x="175315" y="46864"/>
                  <a:pt x="168149" y="55580"/>
                </a:cubicBezTo>
                <a:cubicBezTo>
                  <a:pt x="157238" y="69142"/>
                  <a:pt x="139856" y="73989"/>
                  <a:pt x="107103" y="72377"/>
                </a:cubicBezTo>
                <a:cubicBezTo>
                  <a:pt x="86984" y="71406"/>
                  <a:pt x="80495" y="69788"/>
                  <a:pt x="68556" y="62038"/>
                </a:cubicBezTo>
                <a:cubicBezTo>
                  <a:pt x="60720" y="56871"/>
                  <a:pt x="53899" y="53322"/>
                  <a:pt x="53555" y="53968"/>
                </a:cubicBezTo>
                <a:cubicBezTo>
                  <a:pt x="52878" y="54614"/>
                  <a:pt x="49809" y="59455"/>
                  <a:pt x="46389" y="64301"/>
                </a:cubicBezTo>
                <a:cubicBezTo>
                  <a:pt x="42969" y="69468"/>
                  <a:pt x="35133" y="75607"/>
                  <a:pt x="28644" y="78190"/>
                </a:cubicBezTo>
                <a:cubicBezTo>
                  <a:pt x="19449" y="81739"/>
                  <a:pt x="17056" y="84322"/>
                  <a:pt x="18754" y="88843"/>
                </a:cubicBezTo>
                <a:cubicBezTo>
                  <a:pt x="19793" y="92072"/>
                  <a:pt x="18422" y="96599"/>
                  <a:pt x="15352" y="98856"/>
                </a:cubicBezTo>
                <a:cubicBezTo>
                  <a:pt x="8537" y="104023"/>
                  <a:pt x="0" y="132120"/>
                  <a:pt x="0" y="148591"/>
                </a:cubicBezTo>
                <a:cubicBezTo>
                  <a:pt x="0" y="162480"/>
                  <a:pt x="8537" y="182501"/>
                  <a:pt x="19449" y="194771"/>
                </a:cubicBezTo>
                <a:cubicBezTo>
                  <a:pt x="36499" y="213826"/>
                  <a:pt x="103689" y="247416"/>
                  <a:pt x="125857" y="248061"/>
                </a:cubicBezTo>
                <a:cubicBezTo>
                  <a:pt x="130974" y="248387"/>
                  <a:pt x="139856" y="245478"/>
                  <a:pt x="145306" y="241603"/>
                </a:cubicBezTo>
                <a:cubicBezTo>
                  <a:pt x="158265" y="232562"/>
                  <a:pt x="182136" y="226749"/>
                  <a:pt x="243878" y="216736"/>
                </a:cubicBezTo>
                <a:cubicBezTo>
                  <a:pt x="322337" y="204139"/>
                  <a:pt x="328463" y="201556"/>
                  <a:pt x="332904" y="183472"/>
                </a:cubicBezTo>
                <a:cubicBezTo>
                  <a:pt x="336994" y="165383"/>
                  <a:pt x="345531" y="148272"/>
                  <a:pt x="363940" y="121786"/>
                </a:cubicBezTo>
                <a:cubicBezTo>
                  <a:pt x="385431" y="90135"/>
                  <a:pt x="417833" y="56871"/>
                  <a:pt x="426703" y="56871"/>
                </a:cubicBezTo>
                <a:cubicBezTo>
                  <a:pt x="438980" y="56871"/>
                  <a:pt x="437626" y="49121"/>
                  <a:pt x="422951" y="36851"/>
                </a:cubicBezTo>
                <a:cubicBezTo>
                  <a:pt x="409302" y="25546"/>
                  <a:pt x="383051" y="14886"/>
                  <a:pt x="367698" y="14886"/>
                </a:cubicBezTo>
                <a:cubicBezTo>
                  <a:pt x="364285" y="14886"/>
                  <a:pt x="357119" y="11983"/>
                  <a:pt x="352002" y="8428"/>
                </a:cubicBezTo>
                <a:cubicBezTo>
                  <a:pt x="341435" y="1004"/>
                  <a:pt x="315159" y="-2225"/>
                  <a:pt x="296073" y="1650"/>
                </a:cubicBezTo>
                <a:close/>
              </a:path>
            </a:pathLst>
          </a:custGeom>
          <a:solidFill>
            <a:schemeClr val="bg2">
              <a:lumMod val="90000"/>
            </a:schemeClr>
          </a:solidFill>
          <a:ln w="1571" cap="flat">
            <a:noFill/>
            <a:prstDash val="solid"/>
            <a:miter/>
          </a:ln>
        </p:spPr>
        <p:txBody>
          <a:bodyPr/>
          <a:lstStyle/>
          <a:p>
            <a:endParaRPr lang="ru-UA"/>
          </a:p>
        </p:txBody>
      </p:sp>
      <p:sp>
        <p:nvSpPr>
          <p:cNvPr id="60" name="Полилиния: фигура 3070">
            <a:extLst>
              <a:ext uri="{FF2B5EF4-FFF2-40B4-BE49-F238E27FC236}">
                <a16:creationId xmlns:a16="http://schemas.microsoft.com/office/drawing/2014/main" id="{EFA7BE33-3391-AA74-D723-CA8E056A77F4}"/>
              </a:ext>
            </a:extLst>
          </p:cNvPr>
          <p:cNvSpPr/>
          <p:nvPr/>
        </p:nvSpPr>
        <p:spPr>
          <a:xfrm>
            <a:off x="7928133" y="3993025"/>
            <a:ext cx="203110" cy="253793"/>
          </a:xfrm>
          <a:custGeom>
            <a:avLst/>
            <a:gdLst>
              <a:gd name="csX0" fmla="*/ 11364 w 203110"/>
              <a:gd name="csY0" fmla="*/ 3432 h 253793"/>
              <a:gd name="csX1" fmla="*/ 452 w 203110"/>
              <a:gd name="csY1" fmla="*/ 11834 h 253793"/>
              <a:gd name="csX2" fmla="*/ 69009 w 203110"/>
              <a:gd name="csY2" fmla="*/ 117762 h 253793"/>
              <a:gd name="csX3" fmla="*/ 89134 w 203110"/>
              <a:gd name="csY3" fmla="*/ 212711 h 253793"/>
              <a:gd name="csX4" fmla="*/ 94251 w 203110"/>
              <a:gd name="csY4" fmla="*/ 252753 h 253793"/>
              <a:gd name="csX5" fmla="*/ 131777 w 203110"/>
              <a:gd name="csY5" fmla="*/ 208830 h 253793"/>
              <a:gd name="csX6" fmla="*/ 155648 w 203110"/>
              <a:gd name="csY6" fmla="*/ 173955 h 253793"/>
              <a:gd name="csX7" fmla="*/ 176118 w 203110"/>
              <a:gd name="csY7" fmla="*/ 172664 h 253793"/>
              <a:gd name="csX8" fmla="*/ 196914 w 203110"/>
              <a:gd name="csY8" fmla="*/ 150699 h 253793"/>
              <a:gd name="csX9" fmla="*/ 181235 w 203110"/>
              <a:gd name="csY9" fmla="*/ 128741 h 253793"/>
              <a:gd name="csX10" fmla="*/ 158717 w 203110"/>
              <a:gd name="csY10" fmla="*/ 96443 h 253793"/>
              <a:gd name="csX11" fmla="*/ 152573 w 203110"/>
              <a:gd name="csY11" fmla="*/ 62860 h 253793"/>
              <a:gd name="csX12" fmla="*/ 145758 w 203110"/>
              <a:gd name="csY12" fmla="*/ 43159 h 253793"/>
              <a:gd name="csX13" fmla="*/ 131777 w 203110"/>
              <a:gd name="csY13" fmla="*/ 34757 h 253793"/>
              <a:gd name="csX14" fmla="*/ 115053 w 203110"/>
              <a:gd name="csY14" fmla="*/ 28625 h 253793"/>
              <a:gd name="csX15" fmla="*/ 100045 w 203110"/>
              <a:gd name="csY15" fmla="*/ 23778 h 253793"/>
              <a:gd name="csX16" fmla="*/ 54007 w 203110"/>
              <a:gd name="csY16" fmla="*/ 3112 h 253793"/>
              <a:gd name="csX17" fmla="*/ 11364 w 203110"/>
              <a:gd name="csY17" fmla="*/ 3432 h 2537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203110" h="253793">
                <a:moveTo>
                  <a:pt x="11364" y="3432"/>
                </a:moveTo>
                <a:cubicBezTo>
                  <a:pt x="1805" y="6015"/>
                  <a:pt x="-1264" y="7952"/>
                  <a:pt x="452" y="11834"/>
                </a:cubicBezTo>
                <a:cubicBezTo>
                  <a:pt x="4549" y="22167"/>
                  <a:pt x="58429" y="105165"/>
                  <a:pt x="69009" y="117762"/>
                </a:cubicBezTo>
                <a:cubicBezTo>
                  <a:pt x="81968" y="132936"/>
                  <a:pt x="85388" y="149734"/>
                  <a:pt x="89134" y="212711"/>
                </a:cubicBezTo>
                <a:cubicBezTo>
                  <a:pt x="90155" y="233052"/>
                  <a:pt x="92535" y="251141"/>
                  <a:pt x="94251" y="252753"/>
                </a:cubicBezTo>
                <a:cubicBezTo>
                  <a:pt x="100045" y="258245"/>
                  <a:pt x="114026" y="241774"/>
                  <a:pt x="131777" y="208830"/>
                </a:cubicBezTo>
                <a:cubicBezTo>
                  <a:pt x="141317" y="191393"/>
                  <a:pt x="151896" y="175893"/>
                  <a:pt x="155648" y="173955"/>
                </a:cubicBezTo>
                <a:cubicBezTo>
                  <a:pt x="159394" y="172018"/>
                  <a:pt x="168257" y="171692"/>
                  <a:pt x="176118" y="172664"/>
                </a:cubicBezTo>
                <a:cubicBezTo>
                  <a:pt x="197590" y="175893"/>
                  <a:pt x="211921" y="160713"/>
                  <a:pt x="196914" y="150699"/>
                </a:cubicBezTo>
                <a:cubicBezTo>
                  <a:pt x="193512" y="148442"/>
                  <a:pt x="186334" y="138429"/>
                  <a:pt x="181235" y="128741"/>
                </a:cubicBezTo>
                <a:cubicBezTo>
                  <a:pt x="176118" y="119054"/>
                  <a:pt x="165883" y="104519"/>
                  <a:pt x="158717" y="96443"/>
                </a:cubicBezTo>
                <a:cubicBezTo>
                  <a:pt x="143365" y="79326"/>
                  <a:pt x="142688" y="74805"/>
                  <a:pt x="152573" y="62860"/>
                </a:cubicBezTo>
                <a:cubicBezTo>
                  <a:pt x="161442" y="52201"/>
                  <a:pt x="159394" y="46063"/>
                  <a:pt x="145758" y="43159"/>
                </a:cubicBezTo>
                <a:cubicBezTo>
                  <a:pt x="139945" y="41868"/>
                  <a:pt x="133475" y="38313"/>
                  <a:pt x="131777" y="34757"/>
                </a:cubicBezTo>
                <a:cubicBezTo>
                  <a:pt x="129034" y="30237"/>
                  <a:pt x="124611" y="28625"/>
                  <a:pt x="115053" y="28625"/>
                </a:cubicBezTo>
                <a:cubicBezTo>
                  <a:pt x="106534" y="28625"/>
                  <a:pt x="101072" y="27008"/>
                  <a:pt x="100045" y="23778"/>
                </a:cubicBezTo>
                <a:cubicBezTo>
                  <a:pt x="97320" y="17320"/>
                  <a:pt x="75498" y="7633"/>
                  <a:pt x="54007" y="3112"/>
                </a:cubicBezTo>
                <a:cubicBezTo>
                  <a:pt x="33187" y="-1089"/>
                  <a:pt x="29109" y="-1089"/>
                  <a:pt x="11364" y="3432"/>
                </a:cubicBezTo>
                <a:close/>
              </a:path>
            </a:pathLst>
          </a:custGeom>
          <a:solidFill>
            <a:schemeClr val="bg2">
              <a:lumMod val="90000"/>
            </a:schemeClr>
          </a:solidFill>
          <a:ln w="1571" cap="flat">
            <a:noFill/>
            <a:prstDash val="solid"/>
            <a:miter/>
          </a:ln>
        </p:spPr>
        <p:txBody>
          <a:bodyPr/>
          <a:lstStyle/>
          <a:p>
            <a:endParaRPr lang="ru-UA"/>
          </a:p>
        </p:txBody>
      </p:sp>
      <p:sp>
        <p:nvSpPr>
          <p:cNvPr id="61" name="Полилиния: фигура 3071">
            <a:extLst>
              <a:ext uri="{FF2B5EF4-FFF2-40B4-BE49-F238E27FC236}">
                <a16:creationId xmlns:a16="http://schemas.microsoft.com/office/drawing/2014/main" id="{C410F61F-7584-BD0E-322C-A1ED63B78432}"/>
              </a:ext>
            </a:extLst>
          </p:cNvPr>
          <p:cNvSpPr/>
          <p:nvPr/>
        </p:nvSpPr>
        <p:spPr>
          <a:xfrm>
            <a:off x="7480047" y="4012717"/>
            <a:ext cx="635969" cy="405953"/>
          </a:xfrm>
          <a:custGeom>
            <a:avLst/>
            <a:gdLst>
              <a:gd name="csX0" fmla="*/ 402825 w 635969"/>
              <a:gd name="csY0" fmla="*/ 9253 h 405953"/>
              <a:gd name="csX1" fmla="*/ 320633 w 635969"/>
              <a:gd name="csY1" fmla="*/ 39933 h 405953"/>
              <a:gd name="csX2" fmla="*/ 293680 w 635969"/>
              <a:gd name="csY2" fmla="*/ 38641 h 405953"/>
              <a:gd name="csX3" fmla="*/ 258898 w 635969"/>
              <a:gd name="csY3" fmla="*/ 26697 h 405953"/>
              <a:gd name="csX4" fmla="*/ 216599 w 635969"/>
              <a:gd name="csY4" fmla="*/ 23467 h 405953"/>
              <a:gd name="csX5" fmla="*/ 179411 w 635969"/>
              <a:gd name="csY5" fmla="*/ 20558 h 405953"/>
              <a:gd name="csX6" fmla="*/ 154513 w 635969"/>
              <a:gd name="csY6" fmla="*/ 35412 h 405953"/>
              <a:gd name="csX7" fmla="*/ 133367 w 635969"/>
              <a:gd name="csY7" fmla="*/ 46397 h 405953"/>
              <a:gd name="csX8" fmla="*/ 74701 w 635969"/>
              <a:gd name="csY8" fmla="*/ 133917 h 405953"/>
              <a:gd name="csX9" fmla="*/ 18077 w 635969"/>
              <a:gd name="csY9" fmla="*/ 191076 h 405953"/>
              <a:gd name="csX10" fmla="*/ 0 w 635969"/>
              <a:gd name="csY10" fmla="*/ 200769 h 405953"/>
              <a:gd name="csX11" fmla="*/ 13655 w 635969"/>
              <a:gd name="csY11" fmla="*/ 214977 h 405953"/>
              <a:gd name="csX12" fmla="*/ 27285 w 635969"/>
              <a:gd name="csY12" fmla="*/ 233387 h 405953"/>
              <a:gd name="csX13" fmla="*/ 51174 w 635969"/>
              <a:gd name="csY13" fmla="*/ 264067 h 405953"/>
              <a:gd name="csX14" fmla="*/ 70272 w 635969"/>
              <a:gd name="csY14" fmla="*/ 288934 h 405953"/>
              <a:gd name="csX15" fmla="*/ 123132 w 635969"/>
              <a:gd name="csY15" fmla="*/ 322197 h 405953"/>
              <a:gd name="csX16" fmla="*/ 155190 w 635969"/>
              <a:gd name="csY16" fmla="*/ 337052 h 405953"/>
              <a:gd name="csX17" fmla="*/ 163727 w 635969"/>
              <a:gd name="csY17" fmla="*/ 359336 h 405953"/>
              <a:gd name="csX18" fmla="*/ 177363 w 635969"/>
              <a:gd name="csY18" fmla="*/ 380654 h 405953"/>
              <a:gd name="csX19" fmla="*/ 201247 w 635969"/>
              <a:gd name="csY19" fmla="*/ 393251 h 405953"/>
              <a:gd name="csX20" fmla="*/ 230235 w 635969"/>
              <a:gd name="csY20" fmla="*/ 400029 h 405953"/>
              <a:gd name="csX21" fmla="*/ 293348 w 635969"/>
              <a:gd name="csY21" fmla="*/ 405196 h 405953"/>
              <a:gd name="csX22" fmla="*/ 390549 w 635969"/>
              <a:gd name="csY22" fmla="*/ 384203 h 405953"/>
              <a:gd name="csX23" fmla="*/ 463890 w 635969"/>
              <a:gd name="csY23" fmla="*/ 370321 h 405953"/>
              <a:gd name="csX24" fmla="*/ 520170 w 635969"/>
              <a:gd name="csY24" fmla="*/ 391953 h 405953"/>
              <a:gd name="csX25" fmla="*/ 538923 w 635969"/>
              <a:gd name="csY25" fmla="*/ 399709 h 405953"/>
              <a:gd name="csX26" fmla="*/ 559393 w 635969"/>
              <a:gd name="csY26" fmla="*/ 378071 h 405953"/>
              <a:gd name="csX27" fmla="*/ 589403 w 635969"/>
              <a:gd name="csY27" fmla="*/ 293135 h 405953"/>
              <a:gd name="csX28" fmla="*/ 597934 w 635969"/>
              <a:gd name="csY28" fmla="*/ 300239 h 405953"/>
              <a:gd name="csX29" fmla="*/ 612597 w 635969"/>
              <a:gd name="csY29" fmla="*/ 302823 h 405953"/>
              <a:gd name="csX30" fmla="*/ 629998 w 635969"/>
              <a:gd name="csY30" fmla="*/ 286997 h 405953"/>
              <a:gd name="csX31" fmla="*/ 633067 w 635969"/>
              <a:gd name="csY31" fmla="*/ 269233 h 405953"/>
              <a:gd name="csX32" fmla="*/ 592140 w 635969"/>
              <a:gd name="csY32" fmla="*/ 266970 h 405953"/>
              <a:gd name="csX33" fmla="*/ 543358 w 635969"/>
              <a:gd name="csY33" fmla="*/ 266324 h 405953"/>
              <a:gd name="csX34" fmla="*/ 526985 w 635969"/>
              <a:gd name="csY34" fmla="*/ 196894 h 405953"/>
              <a:gd name="csX35" fmla="*/ 518121 w 635969"/>
              <a:gd name="csY35" fmla="*/ 133271 h 405953"/>
              <a:gd name="csX36" fmla="*/ 443076 w 635969"/>
              <a:gd name="csY36" fmla="*/ 7961 h 405953"/>
              <a:gd name="csX37" fmla="*/ 402825 w 635969"/>
              <a:gd name="csY37" fmla="*/ 9253 h 4059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635969" h="405953">
                <a:moveTo>
                  <a:pt x="402825" y="9253"/>
                </a:moveTo>
                <a:cubicBezTo>
                  <a:pt x="385431" y="19912"/>
                  <a:pt x="347573" y="34121"/>
                  <a:pt x="320633" y="39933"/>
                </a:cubicBezTo>
                <a:cubicBezTo>
                  <a:pt x="304260" y="43814"/>
                  <a:pt x="301190" y="43488"/>
                  <a:pt x="293680" y="38641"/>
                </a:cubicBezTo>
                <a:cubicBezTo>
                  <a:pt x="275948" y="26697"/>
                  <a:pt x="270830" y="24759"/>
                  <a:pt x="258898" y="26697"/>
                </a:cubicBezTo>
                <a:cubicBezTo>
                  <a:pt x="251732" y="27662"/>
                  <a:pt x="232960" y="26051"/>
                  <a:pt x="216599" y="23467"/>
                </a:cubicBezTo>
                <a:cubicBezTo>
                  <a:pt x="200226" y="20558"/>
                  <a:pt x="183502" y="19266"/>
                  <a:pt x="179411" y="20558"/>
                </a:cubicBezTo>
                <a:cubicBezTo>
                  <a:pt x="175659" y="21530"/>
                  <a:pt x="164404" y="28308"/>
                  <a:pt x="154513" y="35412"/>
                </a:cubicBezTo>
                <a:cubicBezTo>
                  <a:pt x="144629" y="42522"/>
                  <a:pt x="135415" y="47363"/>
                  <a:pt x="133367" y="46397"/>
                </a:cubicBezTo>
                <a:cubicBezTo>
                  <a:pt x="128926" y="43814"/>
                  <a:pt x="94820" y="94841"/>
                  <a:pt x="74701" y="133917"/>
                </a:cubicBezTo>
                <a:cubicBezTo>
                  <a:pt x="56624" y="169117"/>
                  <a:pt x="49803" y="175902"/>
                  <a:pt x="18077" y="191076"/>
                </a:cubicBezTo>
                <a:cubicBezTo>
                  <a:pt x="8187" y="195922"/>
                  <a:pt x="0" y="200123"/>
                  <a:pt x="0" y="200769"/>
                </a:cubicBezTo>
                <a:cubicBezTo>
                  <a:pt x="0" y="201089"/>
                  <a:pt x="6138" y="207547"/>
                  <a:pt x="13655" y="214977"/>
                </a:cubicBezTo>
                <a:cubicBezTo>
                  <a:pt x="21146" y="222082"/>
                  <a:pt x="27285" y="230477"/>
                  <a:pt x="27285" y="233387"/>
                </a:cubicBezTo>
                <a:cubicBezTo>
                  <a:pt x="27285" y="244046"/>
                  <a:pt x="37870" y="257608"/>
                  <a:pt x="51174" y="264067"/>
                </a:cubicBezTo>
                <a:cubicBezTo>
                  <a:pt x="65832" y="271171"/>
                  <a:pt x="73329" y="281184"/>
                  <a:pt x="70272" y="288934"/>
                </a:cubicBezTo>
                <a:cubicBezTo>
                  <a:pt x="64466" y="302823"/>
                  <a:pt x="94820" y="321878"/>
                  <a:pt x="123132" y="322197"/>
                </a:cubicBezTo>
                <a:cubicBezTo>
                  <a:pt x="149396" y="322197"/>
                  <a:pt x="169865" y="331885"/>
                  <a:pt x="155190" y="337052"/>
                </a:cubicBezTo>
                <a:cubicBezTo>
                  <a:pt x="147003" y="340281"/>
                  <a:pt x="149051" y="345773"/>
                  <a:pt x="163727" y="359336"/>
                </a:cubicBezTo>
                <a:cubicBezTo>
                  <a:pt x="172935" y="367738"/>
                  <a:pt x="177363" y="374842"/>
                  <a:pt x="177363" y="380654"/>
                </a:cubicBezTo>
                <a:cubicBezTo>
                  <a:pt x="177363" y="389696"/>
                  <a:pt x="183852" y="393251"/>
                  <a:pt x="201247" y="393251"/>
                </a:cubicBezTo>
                <a:cubicBezTo>
                  <a:pt x="206020" y="393251"/>
                  <a:pt x="219324" y="396480"/>
                  <a:pt x="230235" y="400029"/>
                </a:cubicBezTo>
                <a:cubicBezTo>
                  <a:pt x="248312" y="406168"/>
                  <a:pt x="255478" y="406813"/>
                  <a:pt x="293348" y="405196"/>
                </a:cubicBezTo>
                <a:cubicBezTo>
                  <a:pt x="341090" y="402938"/>
                  <a:pt x="360533" y="398737"/>
                  <a:pt x="390549" y="384203"/>
                </a:cubicBezTo>
                <a:cubicBezTo>
                  <a:pt x="423627" y="368383"/>
                  <a:pt x="436255" y="365794"/>
                  <a:pt x="463890" y="370321"/>
                </a:cubicBezTo>
                <a:cubicBezTo>
                  <a:pt x="494927" y="375162"/>
                  <a:pt x="513348" y="382266"/>
                  <a:pt x="520170" y="391953"/>
                </a:cubicBezTo>
                <a:cubicBezTo>
                  <a:pt x="524248" y="398092"/>
                  <a:pt x="528356" y="399709"/>
                  <a:pt x="538923" y="399709"/>
                </a:cubicBezTo>
                <a:cubicBezTo>
                  <a:pt x="553925" y="399709"/>
                  <a:pt x="559393" y="393897"/>
                  <a:pt x="559393" y="378071"/>
                </a:cubicBezTo>
                <a:cubicBezTo>
                  <a:pt x="559737" y="356752"/>
                  <a:pt x="582237" y="293135"/>
                  <a:pt x="589403" y="293135"/>
                </a:cubicBezTo>
                <a:cubicBezTo>
                  <a:pt x="591119" y="293135"/>
                  <a:pt x="594864" y="296364"/>
                  <a:pt x="597934" y="300239"/>
                </a:cubicBezTo>
                <a:cubicBezTo>
                  <a:pt x="602707" y="307343"/>
                  <a:pt x="603734" y="307343"/>
                  <a:pt x="612597" y="302823"/>
                </a:cubicBezTo>
                <a:cubicBezTo>
                  <a:pt x="618059" y="299913"/>
                  <a:pt x="625901" y="292809"/>
                  <a:pt x="629998" y="286997"/>
                </a:cubicBezTo>
                <a:cubicBezTo>
                  <a:pt x="637157" y="277309"/>
                  <a:pt x="637489" y="275046"/>
                  <a:pt x="633067" y="269233"/>
                </a:cubicBezTo>
                <a:cubicBezTo>
                  <a:pt x="626578" y="259546"/>
                  <a:pt x="606803" y="258574"/>
                  <a:pt x="592140" y="266970"/>
                </a:cubicBezTo>
                <a:cubicBezTo>
                  <a:pt x="576111" y="276337"/>
                  <a:pt x="552572" y="276018"/>
                  <a:pt x="543358" y="266324"/>
                </a:cubicBezTo>
                <a:cubicBezTo>
                  <a:pt x="533474" y="255991"/>
                  <a:pt x="532779" y="252762"/>
                  <a:pt x="526985" y="196894"/>
                </a:cubicBezTo>
                <a:cubicBezTo>
                  <a:pt x="523915" y="169117"/>
                  <a:pt x="519819" y="140375"/>
                  <a:pt x="518121" y="133271"/>
                </a:cubicBezTo>
                <a:cubicBezTo>
                  <a:pt x="510611" y="107431"/>
                  <a:pt x="462174" y="26371"/>
                  <a:pt x="443076" y="7961"/>
                </a:cubicBezTo>
                <a:cubicBezTo>
                  <a:pt x="431488" y="-3018"/>
                  <a:pt x="421930" y="-2692"/>
                  <a:pt x="402825" y="9253"/>
                </a:cubicBezTo>
                <a:close/>
              </a:path>
            </a:pathLst>
          </a:custGeom>
          <a:solidFill>
            <a:schemeClr val="bg2">
              <a:lumMod val="90000"/>
            </a:schemeClr>
          </a:solidFill>
          <a:ln w="1571" cap="flat">
            <a:noFill/>
            <a:prstDash val="solid"/>
            <a:miter/>
          </a:ln>
        </p:spPr>
        <p:txBody>
          <a:bodyPr/>
          <a:lstStyle/>
          <a:p>
            <a:endParaRPr lang="ru-UA"/>
          </a:p>
        </p:txBody>
      </p:sp>
      <p:sp>
        <p:nvSpPr>
          <p:cNvPr id="62" name="Полилиния: фигура 3072">
            <a:extLst>
              <a:ext uri="{FF2B5EF4-FFF2-40B4-BE49-F238E27FC236}">
                <a16:creationId xmlns:a16="http://schemas.microsoft.com/office/drawing/2014/main" id="{A3AA5E4A-9338-BC57-1FD3-0B531B04EA38}"/>
              </a:ext>
            </a:extLst>
          </p:cNvPr>
          <p:cNvSpPr/>
          <p:nvPr/>
        </p:nvSpPr>
        <p:spPr>
          <a:xfrm>
            <a:off x="6497819" y="4067264"/>
            <a:ext cx="282997" cy="150911"/>
          </a:xfrm>
          <a:custGeom>
            <a:avLst/>
            <a:gdLst>
              <a:gd name="csX0" fmla="*/ 158500 w 282997"/>
              <a:gd name="csY0" fmla="*/ 3150 h 150911"/>
              <a:gd name="csX1" fmla="*/ 78344 w 282997"/>
              <a:gd name="csY1" fmla="*/ 20593 h 150911"/>
              <a:gd name="csX2" fmla="*/ 24112 w 282997"/>
              <a:gd name="csY2" fmla="*/ 74849 h 150911"/>
              <a:gd name="csX3" fmla="*/ 9787 w 282997"/>
              <a:gd name="csY3" fmla="*/ 91641 h 150911"/>
              <a:gd name="csX4" fmla="*/ 23774 w 282997"/>
              <a:gd name="csY4" fmla="*/ 107786 h 150911"/>
              <a:gd name="csX5" fmla="*/ 45941 w 282997"/>
              <a:gd name="csY5" fmla="*/ 118446 h 150911"/>
              <a:gd name="csX6" fmla="*/ 77323 w 282997"/>
              <a:gd name="csY6" fmla="*/ 150743 h 150911"/>
              <a:gd name="csX7" fmla="*/ 102221 w 282997"/>
              <a:gd name="csY7" fmla="*/ 148160 h 150911"/>
              <a:gd name="csX8" fmla="*/ 121325 w 282997"/>
              <a:gd name="csY8" fmla="*/ 133300 h 150911"/>
              <a:gd name="csX9" fmla="*/ 152706 w 282997"/>
              <a:gd name="csY9" fmla="*/ 109404 h 150911"/>
              <a:gd name="csX10" fmla="*/ 161914 w 282997"/>
              <a:gd name="csY10" fmla="*/ 120063 h 150911"/>
              <a:gd name="csX11" fmla="*/ 171804 w 282997"/>
              <a:gd name="csY11" fmla="*/ 134917 h 150911"/>
              <a:gd name="csX12" fmla="*/ 204889 w 282997"/>
              <a:gd name="csY12" fmla="*/ 112633 h 150911"/>
              <a:gd name="csX13" fmla="*/ 218876 w 282997"/>
              <a:gd name="csY13" fmla="*/ 96487 h 150911"/>
              <a:gd name="csX14" fmla="*/ 232180 w 282997"/>
              <a:gd name="csY14" fmla="*/ 103266 h 150911"/>
              <a:gd name="csX15" fmla="*/ 248547 w 282997"/>
              <a:gd name="csY15" fmla="*/ 107786 h 150911"/>
              <a:gd name="csX16" fmla="*/ 282998 w 282997"/>
              <a:gd name="csY16" fmla="*/ 74203 h 150911"/>
              <a:gd name="csX17" fmla="*/ 269355 w 282997"/>
              <a:gd name="csY17" fmla="*/ 72912 h 150911"/>
              <a:gd name="csX18" fmla="*/ 244113 w 282997"/>
              <a:gd name="csY18" fmla="*/ 63544 h 150911"/>
              <a:gd name="csX19" fmla="*/ 225015 w 282997"/>
              <a:gd name="csY19" fmla="*/ 19621 h 150911"/>
              <a:gd name="csX20" fmla="*/ 221601 w 282997"/>
              <a:gd name="csY20" fmla="*/ 5733 h 150911"/>
              <a:gd name="csX21" fmla="*/ 158500 w 282997"/>
              <a:gd name="csY21" fmla="*/ 3150 h 1509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82997" h="150911">
                <a:moveTo>
                  <a:pt x="158500" y="3150"/>
                </a:moveTo>
                <a:cubicBezTo>
                  <a:pt x="117573" y="7671"/>
                  <a:pt x="94379" y="12843"/>
                  <a:pt x="78344" y="20593"/>
                </a:cubicBezTo>
                <a:cubicBezTo>
                  <a:pt x="58563" y="29955"/>
                  <a:pt x="29568" y="59343"/>
                  <a:pt x="24112" y="74849"/>
                </a:cubicBezTo>
                <a:cubicBezTo>
                  <a:pt x="21382" y="82599"/>
                  <a:pt x="16270" y="88738"/>
                  <a:pt x="9787" y="91641"/>
                </a:cubicBezTo>
                <a:cubicBezTo>
                  <a:pt x="-7607" y="100362"/>
                  <a:pt x="-1130" y="107467"/>
                  <a:pt x="23774" y="107786"/>
                </a:cubicBezTo>
                <a:cubicBezTo>
                  <a:pt x="37072" y="107786"/>
                  <a:pt x="39803" y="109078"/>
                  <a:pt x="45941" y="118446"/>
                </a:cubicBezTo>
                <a:cubicBezTo>
                  <a:pt x="65728" y="149126"/>
                  <a:pt x="66405" y="149772"/>
                  <a:pt x="77323" y="150743"/>
                </a:cubicBezTo>
                <a:cubicBezTo>
                  <a:pt x="83123" y="151389"/>
                  <a:pt x="94379" y="150098"/>
                  <a:pt x="102221" y="148160"/>
                </a:cubicBezTo>
                <a:cubicBezTo>
                  <a:pt x="113477" y="145251"/>
                  <a:pt x="117229" y="142348"/>
                  <a:pt x="121325" y="133300"/>
                </a:cubicBezTo>
                <a:cubicBezTo>
                  <a:pt x="126098" y="122647"/>
                  <a:pt x="143493" y="109404"/>
                  <a:pt x="152706" y="109404"/>
                </a:cubicBezTo>
                <a:cubicBezTo>
                  <a:pt x="155093" y="109404"/>
                  <a:pt x="159183" y="114251"/>
                  <a:pt x="161914" y="120063"/>
                </a:cubicBezTo>
                <a:cubicBezTo>
                  <a:pt x="164639" y="126196"/>
                  <a:pt x="169074" y="132654"/>
                  <a:pt x="171804" y="134917"/>
                </a:cubicBezTo>
                <a:cubicBezTo>
                  <a:pt x="179647" y="141056"/>
                  <a:pt x="191930" y="132654"/>
                  <a:pt x="204889" y="112633"/>
                </a:cubicBezTo>
                <a:cubicBezTo>
                  <a:pt x="210690" y="103592"/>
                  <a:pt x="216828" y="96487"/>
                  <a:pt x="218876" y="96487"/>
                </a:cubicBezTo>
                <a:cubicBezTo>
                  <a:pt x="220580" y="96487"/>
                  <a:pt x="226718" y="99391"/>
                  <a:pt x="232180" y="103266"/>
                </a:cubicBezTo>
                <a:cubicBezTo>
                  <a:pt x="237974" y="107141"/>
                  <a:pt x="244795" y="109078"/>
                  <a:pt x="248547" y="107786"/>
                </a:cubicBezTo>
                <a:cubicBezTo>
                  <a:pt x="255713" y="105849"/>
                  <a:pt x="282998" y="79044"/>
                  <a:pt x="282998" y="74203"/>
                </a:cubicBezTo>
                <a:cubicBezTo>
                  <a:pt x="282998" y="72586"/>
                  <a:pt x="276859" y="71940"/>
                  <a:pt x="269355" y="72912"/>
                </a:cubicBezTo>
                <a:cubicBezTo>
                  <a:pt x="257417" y="74523"/>
                  <a:pt x="254692" y="73557"/>
                  <a:pt x="244113" y="63544"/>
                </a:cubicBezTo>
                <a:cubicBezTo>
                  <a:pt x="232857" y="52885"/>
                  <a:pt x="225015" y="34802"/>
                  <a:pt x="225015" y="19621"/>
                </a:cubicBezTo>
                <a:cubicBezTo>
                  <a:pt x="225015" y="15427"/>
                  <a:pt x="223311" y="9288"/>
                  <a:pt x="221601" y="5733"/>
                </a:cubicBezTo>
                <a:cubicBezTo>
                  <a:pt x="217511" y="-1045"/>
                  <a:pt x="201820" y="-1691"/>
                  <a:pt x="158500" y="3150"/>
                </a:cubicBezTo>
                <a:close/>
              </a:path>
            </a:pathLst>
          </a:custGeom>
          <a:solidFill>
            <a:schemeClr val="bg2">
              <a:lumMod val="90000"/>
            </a:schemeClr>
          </a:solidFill>
          <a:ln w="1571" cap="flat">
            <a:noFill/>
            <a:prstDash val="solid"/>
            <a:miter/>
          </a:ln>
        </p:spPr>
        <p:txBody>
          <a:bodyPr/>
          <a:lstStyle/>
          <a:p>
            <a:endParaRPr lang="ru-UA"/>
          </a:p>
        </p:txBody>
      </p:sp>
      <p:sp>
        <p:nvSpPr>
          <p:cNvPr id="63" name="Полилиния: фигура 3073">
            <a:extLst>
              <a:ext uri="{FF2B5EF4-FFF2-40B4-BE49-F238E27FC236}">
                <a16:creationId xmlns:a16="http://schemas.microsoft.com/office/drawing/2014/main" id="{8C60E716-A955-4C5A-FB47-97BD16E548E7}"/>
              </a:ext>
            </a:extLst>
          </p:cNvPr>
          <p:cNvSpPr/>
          <p:nvPr/>
        </p:nvSpPr>
        <p:spPr>
          <a:xfrm>
            <a:off x="6537622" y="4129395"/>
            <a:ext cx="801312" cy="777844"/>
          </a:xfrm>
          <a:custGeom>
            <a:avLst/>
            <a:gdLst>
              <a:gd name="csX0" fmla="*/ 318579 w 801312"/>
              <a:gd name="csY0" fmla="*/ 1739 h 777844"/>
              <a:gd name="csX1" fmla="*/ 296749 w 801312"/>
              <a:gd name="csY1" fmla="*/ 12072 h 777844"/>
              <a:gd name="csX2" fmla="*/ 271845 w 801312"/>
              <a:gd name="csY2" fmla="*/ 18850 h 777844"/>
              <a:gd name="csX3" fmla="*/ 255133 w 801312"/>
              <a:gd name="csY3" fmla="*/ 27572 h 777844"/>
              <a:gd name="csX4" fmla="*/ 244560 w 801312"/>
              <a:gd name="csY4" fmla="*/ 42106 h 777844"/>
              <a:gd name="csX5" fmla="*/ 236374 w 801312"/>
              <a:gd name="csY5" fmla="*/ 53731 h 777844"/>
              <a:gd name="csX6" fmla="*/ 229214 w 801312"/>
              <a:gd name="csY6" fmla="*/ 63745 h 777844"/>
              <a:gd name="csX7" fmla="*/ 190329 w 801312"/>
              <a:gd name="csY7" fmla="*/ 52766 h 777844"/>
              <a:gd name="csX8" fmla="*/ 184873 w 801312"/>
              <a:gd name="csY8" fmla="*/ 45655 h 777844"/>
              <a:gd name="csX9" fmla="*/ 174977 w 801312"/>
              <a:gd name="csY9" fmla="*/ 55995 h 777844"/>
              <a:gd name="csX10" fmla="*/ 157927 w 801312"/>
              <a:gd name="csY10" fmla="*/ 96362 h 777844"/>
              <a:gd name="csX11" fmla="*/ 126546 w 801312"/>
              <a:gd name="csY11" fmla="*/ 81182 h 777844"/>
              <a:gd name="csX12" fmla="*/ 93116 w 801312"/>
              <a:gd name="csY12" fmla="*/ 70849 h 777844"/>
              <a:gd name="csX13" fmla="*/ 49797 w 801312"/>
              <a:gd name="csY13" fmla="*/ 99591 h 777844"/>
              <a:gd name="csX14" fmla="*/ 16712 w 801312"/>
              <a:gd name="csY14" fmla="*/ 108633 h 777844"/>
              <a:gd name="csX15" fmla="*/ 20808 w 801312"/>
              <a:gd name="csY15" fmla="*/ 126396 h 777844"/>
              <a:gd name="csX16" fmla="*/ 28312 w 801312"/>
              <a:gd name="csY16" fmla="*/ 145125 h 777844"/>
              <a:gd name="csX17" fmla="*/ 13987 w 801312"/>
              <a:gd name="csY17" fmla="*/ 160631 h 777844"/>
              <a:gd name="csX18" fmla="*/ 0 w 801312"/>
              <a:gd name="csY18" fmla="*/ 172256 h 777844"/>
              <a:gd name="csX19" fmla="*/ 8869 w 801312"/>
              <a:gd name="csY19" fmla="*/ 187756 h 777844"/>
              <a:gd name="csX20" fmla="*/ 12277 w 801312"/>
              <a:gd name="csY20" fmla="*/ 213596 h 777844"/>
              <a:gd name="csX21" fmla="*/ 15346 w 801312"/>
              <a:gd name="csY21" fmla="*/ 230387 h 777844"/>
              <a:gd name="csX22" fmla="*/ 53210 w 801312"/>
              <a:gd name="csY22" fmla="*/ 253963 h 777844"/>
              <a:gd name="csX23" fmla="*/ 64128 w 801312"/>
              <a:gd name="csY23" fmla="*/ 266880 h 777844"/>
              <a:gd name="csX24" fmla="*/ 67535 w 801312"/>
              <a:gd name="csY24" fmla="*/ 272046 h 777844"/>
              <a:gd name="csX25" fmla="*/ 106076 w 801312"/>
              <a:gd name="csY25" fmla="*/ 250088 h 777844"/>
              <a:gd name="csX26" fmla="*/ 143596 w 801312"/>
              <a:gd name="csY26" fmla="*/ 223603 h 777844"/>
              <a:gd name="csX27" fmla="*/ 225118 w 801312"/>
              <a:gd name="csY27" fmla="*/ 261713 h 777844"/>
              <a:gd name="csX28" fmla="*/ 253085 w 801312"/>
              <a:gd name="csY28" fmla="*/ 324045 h 777844"/>
              <a:gd name="csX29" fmla="*/ 311413 w 801312"/>
              <a:gd name="csY29" fmla="*/ 402202 h 777844"/>
              <a:gd name="csX30" fmla="*/ 410323 w 801312"/>
              <a:gd name="csY30" fmla="*/ 486492 h 777844"/>
              <a:gd name="csX31" fmla="*/ 442725 w 801312"/>
              <a:gd name="csY31" fmla="*/ 496180 h 777844"/>
              <a:gd name="csX32" fmla="*/ 501742 w 801312"/>
              <a:gd name="csY32" fmla="*/ 523951 h 777844"/>
              <a:gd name="csX33" fmla="*/ 523565 w 801312"/>
              <a:gd name="csY33" fmla="*/ 541068 h 777844"/>
              <a:gd name="csX34" fmla="*/ 541992 w 801312"/>
              <a:gd name="csY34" fmla="*/ 547852 h 777844"/>
              <a:gd name="csX35" fmla="*/ 559042 w 801312"/>
              <a:gd name="csY35" fmla="*/ 564970 h 777844"/>
              <a:gd name="csX36" fmla="*/ 590079 w 801312"/>
              <a:gd name="csY36" fmla="*/ 596296 h 777844"/>
              <a:gd name="csX37" fmla="*/ 611570 w 801312"/>
              <a:gd name="csY37" fmla="*/ 613087 h 777844"/>
              <a:gd name="csX38" fmla="*/ 640558 w 801312"/>
              <a:gd name="csY38" fmla="*/ 688336 h 777844"/>
              <a:gd name="csX39" fmla="*/ 636813 w 801312"/>
              <a:gd name="csY39" fmla="*/ 722891 h 777844"/>
              <a:gd name="csX40" fmla="*/ 618391 w 801312"/>
              <a:gd name="csY40" fmla="*/ 766813 h 777844"/>
              <a:gd name="csX41" fmla="*/ 640226 w 801312"/>
              <a:gd name="csY41" fmla="*/ 774243 h 777844"/>
              <a:gd name="csX42" fmla="*/ 669565 w 801312"/>
              <a:gd name="csY42" fmla="*/ 725800 h 777844"/>
              <a:gd name="csX43" fmla="*/ 690017 w 801312"/>
              <a:gd name="csY43" fmla="*/ 702870 h 777844"/>
              <a:gd name="csX44" fmla="*/ 706396 w 801312"/>
              <a:gd name="csY44" fmla="*/ 682203 h 777844"/>
              <a:gd name="csX45" fmla="*/ 686947 w 801312"/>
              <a:gd name="csY45" fmla="*/ 651197 h 777844"/>
              <a:gd name="csX46" fmla="*/ 666146 w 801312"/>
              <a:gd name="csY46" fmla="*/ 630205 h 777844"/>
              <a:gd name="csX47" fmla="*/ 694113 w 801312"/>
              <a:gd name="csY47" fmla="*/ 587254 h 777844"/>
              <a:gd name="csX48" fmla="*/ 720045 w 801312"/>
              <a:gd name="csY48" fmla="*/ 567227 h 777844"/>
              <a:gd name="csX49" fmla="*/ 777690 w 801312"/>
              <a:gd name="csY49" fmla="*/ 601136 h 777844"/>
              <a:gd name="csX50" fmla="*/ 797120 w 801312"/>
              <a:gd name="csY50" fmla="*/ 609538 h 777844"/>
              <a:gd name="csX51" fmla="*/ 797815 w 801312"/>
              <a:gd name="csY51" fmla="*/ 593387 h 777844"/>
              <a:gd name="csX52" fmla="*/ 694457 w 801312"/>
              <a:gd name="csY52" fmla="*/ 520076 h 777844"/>
              <a:gd name="csX53" fmla="*/ 633067 w 801312"/>
              <a:gd name="csY53" fmla="*/ 481000 h 777844"/>
              <a:gd name="csX54" fmla="*/ 635109 w 801312"/>
              <a:gd name="csY54" fmla="*/ 465174 h 777844"/>
              <a:gd name="csX55" fmla="*/ 602030 w 801312"/>
              <a:gd name="csY55" fmla="*/ 449348 h 777844"/>
              <a:gd name="csX56" fmla="*/ 553925 w 801312"/>
              <a:gd name="csY56" fmla="*/ 441598 h 777844"/>
              <a:gd name="csX57" fmla="*/ 476505 w 801312"/>
              <a:gd name="csY57" fmla="*/ 338253 h 777844"/>
              <a:gd name="csX58" fmla="*/ 421253 w 801312"/>
              <a:gd name="csY58" fmla="*/ 280122 h 777844"/>
              <a:gd name="csX59" fmla="*/ 398735 w 801312"/>
              <a:gd name="csY59" fmla="*/ 278185 h 777844"/>
              <a:gd name="csX60" fmla="*/ 382017 w 801312"/>
              <a:gd name="csY60" fmla="*/ 259776 h 777844"/>
              <a:gd name="csX61" fmla="*/ 377583 w 801312"/>
              <a:gd name="csY61" fmla="*/ 218116 h 777844"/>
              <a:gd name="csX62" fmla="*/ 380658 w 801312"/>
              <a:gd name="csY62" fmla="*/ 189048 h 777844"/>
              <a:gd name="csX63" fmla="*/ 380996 w 801312"/>
              <a:gd name="csY63" fmla="*/ 163535 h 777844"/>
              <a:gd name="csX64" fmla="*/ 430461 w 801312"/>
              <a:gd name="csY64" fmla="*/ 109925 h 777844"/>
              <a:gd name="csX65" fmla="*/ 449891 w 801312"/>
              <a:gd name="csY65" fmla="*/ 99591 h 777844"/>
              <a:gd name="csX66" fmla="*/ 449891 w 801312"/>
              <a:gd name="csY66" fmla="*/ 49210 h 777844"/>
              <a:gd name="csX67" fmla="*/ 421930 w 801312"/>
              <a:gd name="csY67" fmla="*/ 31447 h 777844"/>
              <a:gd name="csX68" fmla="*/ 372127 w 801312"/>
              <a:gd name="csY68" fmla="*/ 7551 h 777844"/>
              <a:gd name="csX69" fmla="*/ 318579 w 801312"/>
              <a:gd name="csY69" fmla="*/ 1739 h 7778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Lst>
            <a:rect l="l" t="t" r="r" b="b"/>
            <a:pathLst>
              <a:path w="801312" h="777844">
                <a:moveTo>
                  <a:pt x="318579" y="1739"/>
                </a:moveTo>
                <a:cubicBezTo>
                  <a:pt x="312440" y="3350"/>
                  <a:pt x="302543" y="7871"/>
                  <a:pt x="296749" y="12072"/>
                </a:cubicBezTo>
                <a:cubicBezTo>
                  <a:pt x="289246" y="17239"/>
                  <a:pt x="282080" y="19176"/>
                  <a:pt x="271845" y="18850"/>
                </a:cubicBezTo>
                <a:cubicBezTo>
                  <a:pt x="258547" y="18205"/>
                  <a:pt x="257182" y="18850"/>
                  <a:pt x="255133" y="27572"/>
                </a:cubicBezTo>
                <a:cubicBezTo>
                  <a:pt x="254112" y="32739"/>
                  <a:pt x="249333" y="39523"/>
                  <a:pt x="244560" y="42106"/>
                </a:cubicBezTo>
                <a:cubicBezTo>
                  <a:pt x="240126" y="45010"/>
                  <a:pt x="236374" y="50176"/>
                  <a:pt x="236374" y="53731"/>
                </a:cubicBezTo>
                <a:cubicBezTo>
                  <a:pt x="236374" y="57286"/>
                  <a:pt x="232966" y="61481"/>
                  <a:pt x="229214" y="63745"/>
                </a:cubicBezTo>
                <a:cubicBezTo>
                  <a:pt x="219318" y="68585"/>
                  <a:pt x="197489" y="62453"/>
                  <a:pt x="190329" y="52766"/>
                </a:cubicBezTo>
                <a:lnTo>
                  <a:pt x="184873" y="45655"/>
                </a:lnTo>
                <a:lnTo>
                  <a:pt x="174977" y="55995"/>
                </a:lnTo>
                <a:cubicBezTo>
                  <a:pt x="165769" y="65682"/>
                  <a:pt x="157927" y="84091"/>
                  <a:pt x="157927" y="96362"/>
                </a:cubicBezTo>
                <a:cubicBezTo>
                  <a:pt x="157927" y="106695"/>
                  <a:pt x="149396" y="102501"/>
                  <a:pt x="126546" y="81182"/>
                </a:cubicBezTo>
                <a:cubicBezTo>
                  <a:pt x="101303" y="57286"/>
                  <a:pt x="93116" y="54703"/>
                  <a:pt x="93116" y="70849"/>
                </a:cubicBezTo>
                <a:cubicBezTo>
                  <a:pt x="93116" y="86675"/>
                  <a:pt x="83909" y="92487"/>
                  <a:pt x="49797" y="99591"/>
                </a:cubicBezTo>
                <a:cubicBezTo>
                  <a:pt x="33429" y="102820"/>
                  <a:pt x="18422" y="107021"/>
                  <a:pt x="16712" y="108633"/>
                </a:cubicBezTo>
                <a:cubicBezTo>
                  <a:pt x="14325" y="110896"/>
                  <a:pt x="15691" y="116709"/>
                  <a:pt x="20808" y="126396"/>
                </a:cubicBezTo>
                <a:cubicBezTo>
                  <a:pt x="24898" y="134472"/>
                  <a:pt x="28312" y="142868"/>
                  <a:pt x="28312" y="145125"/>
                </a:cubicBezTo>
                <a:cubicBezTo>
                  <a:pt x="28312" y="147063"/>
                  <a:pt x="21829" y="154173"/>
                  <a:pt x="13987" y="160631"/>
                </a:cubicBezTo>
                <a:lnTo>
                  <a:pt x="0" y="172256"/>
                </a:lnTo>
                <a:lnTo>
                  <a:pt x="8869" y="187756"/>
                </a:lnTo>
                <a:cubicBezTo>
                  <a:pt x="19781" y="205846"/>
                  <a:pt x="20125" y="208429"/>
                  <a:pt x="12277" y="213596"/>
                </a:cubicBezTo>
                <a:cubicBezTo>
                  <a:pt x="6821" y="217471"/>
                  <a:pt x="7166" y="218762"/>
                  <a:pt x="15346" y="230387"/>
                </a:cubicBezTo>
                <a:cubicBezTo>
                  <a:pt x="23877" y="242658"/>
                  <a:pt x="41954" y="253963"/>
                  <a:pt x="53210" y="253963"/>
                </a:cubicBezTo>
                <a:cubicBezTo>
                  <a:pt x="59693" y="253963"/>
                  <a:pt x="67197" y="262359"/>
                  <a:pt x="64128" y="266880"/>
                </a:cubicBezTo>
                <a:cubicBezTo>
                  <a:pt x="63101" y="268497"/>
                  <a:pt x="64466" y="271081"/>
                  <a:pt x="67535" y="272046"/>
                </a:cubicBezTo>
                <a:cubicBezTo>
                  <a:pt x="71287" y="273338"/>
                  <a:pt x="84247" y="265914"/>
                  <a:pt x="106076" y="250088"/>
                </a:cubicBezTo>
                <a:cubicBezTo>
                  <a:pt x="124159" y="236846"/>
                  <a:pt x="141209" y="225221"/>
                  <a:pt x="143596" y="223603"/>
                </a:cubicBezTo>
                <a:cubicBezTo>
                  <a:pt x="149740" y="220054"/>
                  <a:pt x="208744" y="247505"/>
                  <a:pt x="225118" y="261713"/>
                </a:cubicBezTo>
                <a:cubicBezTo>
                  <a:pt x="239443" y="273984"/>
                  <a:pt x="247630" y="292073"/>
                  <a:pt x="253085" y="324045"/>
                </a:cubicBezTo>
                <a:cubicBezTo>
                  <a:pt x="256161" y="343746"/>
                  <a:pt x="262299" y="351822"/>
                  <a:pt x="311413" y="402202"/>
                </a:cubicBezTo>
                <a:cubicBezTo>
                  <a:pt x="350298" y="442244"/>
                  <a:pt x="391231" y="477125"/>
                  <a:pt x="410323" y="486492"/>
                </a:cubicBezTo>
                <a:cubicBezTo>
                  <a:pt x="416812" y="489722"/>
                  <a:pt x="431470" y="493916"/>
                  <a:pt x="442725" y="496180"/>
                </a:cubicBezTo>
                <a:cubicBezTo>
                  <a:pt x="474107" y="502318"/>
                  <a:pt x="487066" y="508451"/>
                  <a:pt x="501742" y="523951"/>
                </a:cubicBezTo>
                <a:cubicBezTo>
                  <a:pt x="509584" y="531707"/>
                  <a:pt x="519142" y="539457"/>
                  <a:pt x="523565" y="541068"/>
                </a:cubicBezTo>
                <a:cubicBezTo>
                  <a:pt x="528006" y="542686"/>
                  <a:pt x="536198" y="545589"/>
                  <a:pt x="541992" y="547852"/>
                </a:cubicBezTo>
                <a:cubicBezTo>
                  <a:pt x="549835" y="550436"/>
                  <a:pt x="554602" y="555602"/>
                  <a:pt x="559042" y="564970"/>
                </a:cubicBezTo>
                <a:cubicBezTo>
                  <a:pt x="567229" y="583379"/>
                  <a:pt x="573023" y="589192"/>
                  <a:pt x="590079" y="596296"/>
                </a:cubicBezTo>
                <a:cubicBezTo>
                  <a:pt x="598610" y="599845"/>
                  <a:pt x="607480" y="606629"/>
                  <a:pt x="611570" y="613087"/>
                </a:cubicBezTo>
                <a:cubicBezTo>
                  <a:pt x="621805" y="628913"/>
                  <a:pt x="634764" y="663148"/>
                  <a:pt x="640558" y="688336"/>
                </a:cubicBezTo>
                <a:cubicBezTo>
                  <a:pt x="645331" y="710946"/>
                  <a:pt x="645331" y="710946"/>
                  <a:pt x="636813" y="722891"/>
                </a:cubicBezTo>
                <a:cubicBezTo>
                  <a:pt x="626922" y="736459"/>
                  <a:pt x="618735" y="755834"/>
                  <a:pt x="618391" y="766813"/>
                </a:cubicBezTo>
                <a:cubicBezTo>
                  <a:pt x="618391" y="776827"/>
                  <a:pt x="631351" y="781674"/>
                  <a:pt x="640226" y="774243"/>
                </a:cubicBezTo>
                <a:cubicBezTo>
                  <a:pt x="649096" y="766813"/>
                  <a:pt x="663421" y="742918"/>
                  <a:pt x="669565" y="725800"/>
                </a:cubicBezTo>
                <a:cubicBezTo>
                  <a:pt x="673656" y="714175"/>
                  <a:pt x="677752" y="709654"/>
                  <a:pt x="690017" y="702870"/>
                </a:cubicBezTo>
                <a:cubicBezTo>
                  <a:pt x="703321" y="695440"/>
                  <a:pt x="705369" y="692857"/>
                  <a:pt x="706396" y="682203"/>
                </a:cubicBezTo>
                <a:cubicBezTo>
                  <a:pt x="707417" y="670898"/>
                  <a:pt x="705719" y="668315"/>
                  <a:pt x="686947" y="651197"/>
                </a:cubicBezTo>
                <a:cubicBezTo>
                  <a:pt x="675359" y="640864"/>
                  <a:pt x="666146" y="631497"/>
                  <a:pt x="666146" y="630205"/>
                </a:cubicBezTo>
                <a:cubicBezTo>
                  <a:pt x="666146" y="625038"/>
                  <a:pt x="678773" y="605663"/>
                  <a:pt x="694113" y="587254"/>
                </a:cubicBezTo>
                <a:cubicBezTo>
                  <a:pt x="707417" y="571748"/>
                  <a:pt x="713211" y="567227"/>
                  <a:pt x="720045" y="567227"/>
                </a:cubicBezTo>
                <a:cubicBezTo>
                  <a:pt x="733681" y="567227"/>
                  <a:pt x="762337" y="584345"/>
                  <a:pt x="777690" y="601136"/>
                </a:cubicBezTo>
                <a:cubicBezTo>
                  <a:pt x="790649" y="615671"/>
                  <a:pt x="790981" y="615997"/>
                  <a:pt x="797120" y="609538"/>
                </a:cubicBezTo>
                <a:cubicBezTo>
                  <a:pt x="802588" y="603726"/>
                  <a:pt x="802588" y="602754"/>
                  <a:pt x="797815" y="593387"/>
                </a:cubicBezTo>
                <a:cubicBezTo>
                  <a:pt x="789628" y="578532"/>
                  <a:pt x="756875" y="555283"/>
                  <a:pt x="694457" y="520076"/>
                </a:cubicBezTo>
                <a:cubicBezTo>
                  <a:pt x="663421" y="502318"/>
                  <a:pt x="635792" y="484875"/>
                  <a:pt x="633067" y="481000"/>
                </a:cubicBezTo>
                <a:cubicBezTo>
                  <a:pt x="628294" y="474542"/>
                  <a:pt x="628626" y="472924"/>
                  <a:pt x="635109" y="465174"/>
                </a:cubicBezTo>
                <a:cubicBezTo>
                  <a:pt x="646026" y="452257"/>
                  <a:pt x="640226" y="449348"/>
                  <a:pt x="602030" y="449348"/>
                </a:cubicBezTo>
                <a:cubicBezTo>
                  <a:pt x="573718" y="449348"/>
                  <a:pt x="566552" y="448382"/>
                  <a:pt x="553925" y="441598"/>
                </a:cubicBezTo>
                <a:cubicBezTo>
                  <a:pt x="520846" y="425126"/>
                  <a:pt x="499005" y="395738"/>
                  <a:pt x="476505" y="338253"/>
                </a:cubicBezTo>
                <a:cubicBezTo>
                  <a:pt x="465594" y="310156"/>
                  <a:pt x="448538" y="292073"/>
                  <a:pt x="421253" y="280122"/>
                </a:cubicBezTo>
                <a:cubicBezTo>
                  <a:pt x="404197" y="272372"/>
                  <a:pt x="403176" y="272372"/>
                  <a:pt x="398735" y="278185"/>
                </a:cubicBezTo>
                <a:cubicBezTo>
                  <a:pt x="390549" y="288844"/>
                  <a:pt x="384066" y="282060"/>
                  <a:pt x="382017" y="259776"/>
                </a:cubicBezTo>
                <a:cubicBezTo>
                  <a:pt x="380658" y="248796"/>
                  <a:pt x="378948" y="229741"/>
                  <a:pt x="377583" y="218116"/>
                </a:cubicBezTo>
                <a:cubicBezTo>
                  <a:pt x="375879" y="201971"/>
                  <a:pt x="376562" y="194860"/>
                  <a:pt x="380658" y="189048"/>
                </a:cubicBezTo>
                <a:cubicBezTo>
                  <a:pt x="385087" y="182270"/>
                  <a:pt x="385087" y="179361"/>
                  <a:pt x="380996" y="163535"/>
                </a:cubicBezTo>
                <a:cubicBezTo>
                  <a:pt x="372471" y="133181"/>
                  <a:pt x="372127" y="133500"/>
                  <a:pt x="430461" y="109925"/>
                </a:cubicBezTo>
                <a:cubicBezTo>
                  <a:pt x="438647" y="106695"/>
                  <a:pt x="447517" y="102175"/>
                  <a:pt x="449891" y="99591"/>
                </a:cubicBezTo>
                <a:cubicBezTo>
                  <a:pt x="456036" y="93779"/>
                  <a:pt x="456036" y="63099"/>
                  <a:pt x="449891" y="49210"/>
                </a:cubicBezTo>
                <a:cubicBezTo>
                  <a:pt x="445801" y="39843"/>
                  <a:pt x="442399" y="37586"/>
                  <a:pt x="421930" y="31447"/>
                </a:cubicBezTo>
                <a:cubicBezTo>
                  <a:pt x="399756" y="25309"/>
                  <a:pt x="393618" y="22079"/>
                  <a:pt x="372127" y="7551"/>
                </a:cubicBezTo>
                <a:cubicBezTo>
                  <a:pt x="361898" y="767"/>
                  <a:pt x="334952" y="-2142"/>
                  <a:pt x="318579" y="1739"/>
                </a:cubicBezTo>
                <a:close/>
              </a:path>
            </a:pathLst>
          </a:custGeom>
          <a:solidFill>
            <a:srgbClr val="0070C0"/>
          </a:solidFill>
          <a:ln w="1571" cap="flat">
            <a:noFill/>
            <a:prstDash val="solid"/>
            <a:miter/>
          </a:ln>
        </p:spPr>
        <p:txBody>
          <a:bodyPr/>
          <a:lstStyle/>
          <a:p>
            <a:endParaRPr lang="ru-UA"/>
          </a:p>
        </p:txBody>
      </p:sp>
      <p:sp>
        <p:nvSpPr>
          <p:cNvPr id="64" name="Полилиния: фигура 3074">
            <a:extLst>
              <a:ext uri="{FF2B5EF4-FFF2-40B4-BE49-F238E27FC236}">
                <a16:creationId xmlns:a16="http://schemas.microsoft.com/office/drawing/2014/main" id="{47FADF86-3FDB-AC4F-0EF5-EBE7FA21460C}"/>
              </a:ext>
            </a:extLst>
          </p:cNvPr>
          <p:cNvSpPr/>
          <p:nvPr/>
        </p:nvSpPr>
        <p:spPr>
          <a:xfrm>
            <a:off x="7009987" y="4148303"/>
            <a:ext cx="183259" cy="111873"/>
          </a:xfrm>
          <a:custGeom>
            <a:avLst/>
            <a:gdLst>
              <a:gd name="csX0" fmla="*/ 137507 w 183259"/>
              <a:gd name="csY0" fmla="*/ 7372 h 111873"/>
              <a:gd name="csX1" fmla="*/ 29032 w 183259"/>
              <a:gd name="csY1" fmla="*/ 26747 h 111873"/>
              <a:gd name="csX2" fmla="*/ 9934 w 183259"/>
              <a:gd name="csY2" fmla="*/ 79391 h 111873"/>
              <a:gd name="csX3" fmla="*/ 55640 w 183259"/>
              <a:gd name="csY3" fmla="*/ 105870 h 111873"/>
              <a:gd name="csX4" fmla="*/ 68256 w 183259"/>
              <a:gd name="csY4" fmla="*/ 99412 h 111873"/>
              <a:gd name="csX5" fmla="*/ 88049 w 183259"/>
              <a:gd name="csY5" fmla="*/ 105870 h 111873"/>
              <a:gd name="csX6" fmla="*/ 109195 w 183259"/>
              <a:gd name="csY6" fmla="*/ 100384 h 111873"/>
              <a:gd name="csX7" fmla="*/ 123176 w 183259"/>
              <a:gd name="csY7" fmla="*/ 82301 h 111873"/>
              <a:gd name="csX8" fmla="*/ 136135 w 183259"/>
              <a:gd name="csY8" fmla="*/ 72607 h 111873"/>
              <a:gd name="csX9" fmla="*/ 136812 w 183259"/>
              <a:gd name="csY9" fmla="*/ 57753 h 111873"/>
              <a:gd name="csX10" fmla="*/ 157282 w 183259"/>
              <a:gd name="csY10" fmla="*/ 32240 h 111873"/>
              <a:gd name="csX11" fmla="*/ 137507 w 183259"/>
              <a:gd name="csY11" fmla="*/ 7372 h 111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3259" h="111873">
                <a:moveTo>
                  <a:pt x="137507" y="7372"/>
                </a:moveTo>
                <a:cubicBezTo>
                  <a:pt x="116010" y="14157"/>
                  <a:pt x="76442" y="21261"/>
                  <a:pt x="29032" y="26747"/>
                </a:cubicBezTo>
                <a:cubicBezTo>
                  <a:pt x="-2004" y="30622"/>
                  <a:pt x="-7798" y="46128"/>
                  <a:pt x="9934" y="79391"/>
                </a:cubicBezTo>
                <a:cubicBezTo>
                  <a:pt x="25963" y="109752"/>
                  <a:pt x="42681" y="119439"/>
                  <a:pt x="55640" y="105870"/>
                </a:cubicBezTo>
                <a:cubicBezTo>
                  <a:pt x="59060" y="102321"/>
                  <a:pt x="64854" y="99412"/>
                  <a:pt x="68256" y="99412"/>
                </a:cubicBezTo>
                <a:cubicBezTo>
                  <a:pt x="71669" y="99412"/>
                  <a:pt x="80539" y="102321"/>
                  <a:pt x="88049" y="105870"/>
                </a:cubicBezTo>
                <a:cubicBezTo>
                  <a:pt x="106126" y="114592"/>
                  <a:pt x="107823" y="114272"/>
                  <a:pt x="109195" y="100384"/>
                </a:cubicBezTo>
                <a:cubicBezTo>
                  <a:pt x="110216" y="89725"/>
                  <a:pt x="111920" y="87467"/>
                  <a:pt x="123176" y="82301"/>
                </a:cubicBezTo>
                <a:cubicBezTo>
                  <a:pt x="129997" y="79391"/>
                  <a:pt x="135791" y="74871"/>
                  <a:pt x="136135" y="72607"/>
                </a:cubicBezTo>
                <a:cubicBezTo>
                  <a:pt x="136135" y="70670"/>
                  <a:pt x="136480" y="63892"/>
                  <a:pt x="136812" y="57753"/>
                </a:cubicBezTo>
                <a:cubicBezTo>
                  <a:pt x="137507" y="48066"/>
                  <a:pt x="140232" y="44511"/>
                  <a:pt x="157282" y="32240"/>
                </a:cubicBezTo>
                <a:cubicBezTo>
                  <a:pt x="198553" y="2525"/>
                  <a:pt x="189690" y="-8774"/>
                  <a:pt x="137507" y="7372"/>
                </a:cubicBezTo>
                <a:close/>
              </a:path>
            </a:pathLst>
          </a:custGeom>
          <a:solidFill>
            <a:schemeClr val="bg2">
              <a:lumMod val="90000"/>
            </a:schemeClr>
          </a:solidFill>
          <a:ln w="1571" cap="flat">
            <a:noFill/>
            <a:prstDash val="solid"/>
            <a:miter/>
          </a:ln>
        </p:spPr>
        <p:txBody>
          <a:bodyPr/>
          <a:lstStyle/>
          <a:p>
            <a:endParaRPr lang="ru-UA"/>
          </a:p>
        </p:txBody>
      </p:sp>
      <p:sp>
        <p:nvSpPr>
          <p:cNvPr id="65" name="Полилиния: фигура 3075">
            <a:extLst>
              <a:ext uri="{FF2B5EF4-FFF2-40B4-BE49-F238E27FC236}">
                <a16:creationId xmlns:a16="http://schemas.microsoft.com/office/drawing/2014/main" id="{1EB2C0E1-B9A9-33B3-8A41-24746FFEE82C}"/>
              </a:ext>
            </a:extLst>
          </p:cNvPr>
          <p:cNvSpPr/>
          <p:nvPr/>
        </p:nvSpPr>
        <p:spPr>
          <a:xfrm>
            <a:off x="7070985" y="4184366"/>
            <a:ext cx="574386" cy="382751"/>
          </a:xfrm>
          <a:custGeom>
            <a:avLst/>
            <a:gdLst>
              <a:gd name="csX0" fmla="*/ 103106 w 574386"/>
              <a:gd name="csY0" fmla="*/ 3281 h 382751"/>
              <a:gd name="csX1" fmla="*/ 86394 w 574386"/>
              <a:gd name="csY1" fmla="*/ 32349 h 382751"/>
              <a:gd name="csX2" fmla="*/ 77186 w 574386"/>
              <a:gd name="csY2" fmla="*/ 51404 h 382751"/>
              <a:gd name="csX3" fmla="*/ 66275 w 574386"/>
              <a:gd name="csY3" fmla="*/ 64321 h 382751"/>
              <a:gd name="csX4" fmla="*/ 36942 w 574386"/>
              <a:gd name="csY4" fmla="*/ 84342 h 382751"/>
              <a:gd name="csX5" fmla="*/ 16472 w 574386"/>
              <a:gd name="csY5" fmla="*/ 76592 h 382751"/>
              <a:gd name="csX6" fmla="*/ 4202 w 574386"/>
              <a:gd name="csY6" fmla="*/ 74980 h 382751"/>
              <a:gd name="csX7" fmla="*/ 11699 w 574386"/>
              <a:gd name="csY7" fmla="*/ 105660 h 382751"/>
              <a:gd name="csX8" fmla="*/ 31825 w 574386"/>
              <a:gd name="csY8" fmla="*/ 141181 h 382751"/>
              <a:gd name="csX9" fmla="*/ 47853 w 574386"/>
              <a:gd name="csY9" fmla="*/ 167986 h 382751"/>
              <a:gd name="csX10" fmla="*/ 60130 w 574386"/>
              <a:gd name="csY10" fmla="*/ 191888 h 382751"/>
              <a:gd name="csX11" fmla="*/ 63206 w 574386"/>
              <a:gd name="csY11" fmla="*/ 209325 h 382751"/>
              <a:gd name="csX12" fmla="*/ 111637 w 574386"/>
              <a:gd name="csY12" fmla="*/ 247115 h 382751"/>
              <a:gd name="csX13" fmla="*/ 163488 w 574386"/>
              <a:gd name="csY13" fmla="*/ 254219 h 382751"/>
              <a:gd name="csX14" fmla="*/ 132783 w 574386"/>
              <a:gd name="csY14" fmla="*/ 210617 h 382751"/>
              <a:gd name="csX15" fmla="*/ 81627 w 574386"/>
              <a:gd name="csY15" fmla="*/ 121486 h 382751"/>
              <a:gd name="csX16" fmla="*/ 85029 w 574386"/>
              <a:gd name="csY16" fmla="*/ 108243 h 382751"/>
              <a:gd name="csX17" fmla="*/ 125273 w 574386"/>
              <a:gd name="csY17" fmla="*/ 102105 h 382751"/>
              <a:gd name="csX18" fmla="*/ 282862 w 574386"/>
              <a:gd name="csY18" fmla="*/ 116639 h 382751"/>
              <a:gd name="csX19" fmla="*/ 303331 w 574386"/>
              <a:gd name="csY19" fmla="*/ 123423 h 382751"/>
              <a:gd name="csX20" fmla="*/ 315264 w 574386"/>
              <a:gd name="csY20" fmla="*/ 111147 h 382751"/>
              <a:gd name="csX21" fmla="*/ 330616 w 574386"/>
              <a:gd name="csY21" fmla="*/ 97264 h 382751"/>
              <a:gd name="csX22" fmla="*/ 332320 w 574386"/>
              <a:gd name="csY22" fmla="*/ 111792 h 382751"/>
              <a:gd name="csX23" fmla="*/ 323106 w 574386"/>
              <a:gd name="csY23" fmla="*/ 115022 h 382751"/>
              <a:gd name="csX24" fmla="*/ 330272 w 574386"/>
              <a:gd name="csY24" fmla="*/ 126007 h 382751"/>
              <a:gd name="csX25" fmla="*/ 332320 w 574386"/>
              <a:gd name="csY25" fmla="*/ 158298 h 382751"/>
              <a:gd name="csX26" fmla="*/ 341872 w 574386"/>
              <a:gd name="csY26" fmla="*/ 195117 h 382751"/>
              <a:gd name="csX27" fmla="*/ 356203 w 574386"/>
              <a:gd name="csY27" fmla="*/ 209005 h 382751"/>
              <a:gd name="csX28" fmla="*/ 344252 w 574386"/>
              <a:gd name="csY28" fmla="*/ 218693 h 382751"/>
              <a:gd name="csX29" fmla="*/ 332320 w 574386"/>
              <a:gd name="csY29" fmla="*/ 228060 h 382751"/>
              <a:gd name="csX30" fmla="*/ 340174 w 574386"/>
              <a:gd name="csY30" fmla="*/ 233873 h 382751"/>
              <a:gd name="csX31" fmla="*/ 336755 w 574386"/>
              <a:gd name="csY31" fmla="*/ 256477 h 382751"/>
              <a:gd name="csX32" fmla="*/ 318333 w 574386"/>
              <a:gd name="csY32" fmla="*/ 268747 h 382751"/>
              <a:gd name="csX33" fmla="*/ 302304 w 574386"/>
              <a:gd name="csY33" fmla="*/ 279087 h 382751"/>
              <a:gd name="csX34" fmla="*/ 292420 w 574386"/>
              <a:gd name="csY34" fmla="*/ 288448 h 382751"/>
              <a:gd name="csX35" fmla="*/ 282862 w 574386"/>
              <a:gd name="csY35" fmla="*/ 300725 h 382751"/>
              <a:gd name="csX36" fmla="*/ 276040 w 574386"/>
              <a:gd name="csY36" fmla="*/ 309767 h 382751"/>
              <a:gd name="csX37" fmla="*/ 311862 w 574386"/>
              <a:gd name="csY37" fmla="*/ 366926 h 382751"/>
              <a:gd name="csX38" fmla="*/ 333341 w 574386"/>
              <a:gd name="csY38" fmla="*/ 350134 h 382751"/>
              <a:gd name="csX39" fmla="*/ 362329 w 574386"/>
              <a:gd name="csY39" fmla="*/ 333343 h 382751"/>
              <a:gd name="csX40" fmla="*/ 414857 w 574386"/>
              <a:gd name="csY40" fmla="*/ 367572 h 382751"/>
              <a:gd name="csX41" fmla="*/ 422718 w 574386"/>
              <a:gd name="csY41" fmla="*/ 382752 h 382751"/>
              <a:gd name="csX42" fmla="*/ 447942 w 574386"/>
              <a:gd name="csY42" fmla="*/ 371453 h 382751"/>
              <a:gd name="csX43" fmla="*/ 505255 w 574386"/>
              <a:gd name="csY43" fmla="*/ 357238 h 382751"/>
              <a:gd name="csX44" fmla="*/ 546526 w 574386"/>
              <a:gd name="csY44" fmla="*/ 328176 h 382751"/>
              <a:gd name="csX45" fmla="*/ 560507 w 574386"/>
              <a:gd name="csY45" fmla="*/ 301045 h 382751"/>
              <a:gd name="csX46" fmla="*/ 574161 w 574386"/>
              <a:gd name="csY46" fmla="*/ 281344 h 382751"/>
              <a:gd name="csX47" fmla="*/ 569370 w 574386"/>
              <a:gd name="csY47" fmla="*/ 276504 h 382751"/>
              <a:gd name="csX48" fmla="*/ 542085 w 574386"/>
              <a:gd name="csY48" fmla="*/ 231609 h 382751"/>
              <a:gd name="csX49" fmla="*/ 543457 w 574386"/>
              <a:gd name="csY49" fmla="*/ 205776 h 382751"/>
              <a:gd name="csX50" fmla="*/ 545499 w 574386"/>
              <a:gd name="csY50" fmla="*/ 160236 h 382751"/>
              <a:gd name="csX51" fmla="*/ 534243 w 574386"/>
              <a:gd name="csY51" fmla="*/ 164111 h 382751"/>
              <a:gd name="csX52" fmla="*/ 524353 w 574386"/>
              <a:gd name="csY52" fmla="*/ 173159 h 382751"/>
              <a:gd name="csX53" fmla="*/ 500137 w 574386"/>
              <a:gd name="csY53" fmla="*/ 158624 h 382751"/>
              <a:gd name="csX54" fmla="*/ 474218 w 574386"/>
              <a:gd name="csY54" fmla="*/ 133757 h 382751"/>
              <a:gd name="csX55" fmla="*/ 445229 w 574386"/>
              <a:gd name="csY55" fmla="*/ 93709 h 382751"/>
              <a:gd name="csX56" fmla="*/ 426463 w 574386"/>
              <a:gd name="csY56" fmla="*/ 69807 h 382751"/>
              <a:gd name="csX57" fmla="*/ 384847 w 574386"/>
              <a:gd name="csY57" fmla="*/ 26211 h 382751"/>
              <a:gd name="csX58" fmla="*/ 314243 w 574386"/>
              <a:gd name="csY58" fmla="*/ 39453 h 382751"/>
              <a:gd name="csX59" fmla="*/ 314587 w 574386"/>
              <a:gd name="csY59" fmla="*/ 65287 h 382751"/>
              <a:gd name="csX60" fmla="*/ 315940 w 574386"/>
              <a:gd name="csY60" fmla="*/ 91772 h 382751"/>
              <a:gd name="csX61" fmla="*/ 299912 w 574386"/>
              <a:gd name="csY61" fmla="*/ 68516 h 382751"/>
              <a:gd name="csX62" fmla="*/ 287647 w 574386"/>
              <a:gd name="csY62" fmla="*/ 43974 h 382751"/>
              <a:gd name="csX63" fmla="*/ 281834 w 574386"/>
              <a:gd name="csY63" fmla="*/ 50432 h 382751"/>
              <a:gd name="csX64" fmla="*/ 176447 w 574386"/>
              <a:gd name="csY64" fmla="*/ 22662 h 382751"/>
              <a:gd name="csX65" fmla="*/ 103106 w 574386"/>
              <a:gd name="csY65" fmla="*/ 3281 h 3827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Lst>
            <a:rect l="l" t="t" r="r" b="b"/>
            <a:pathLst>
              <a:path w="574386" h="382751">
                <a:moveTo>
                  <a:pt x="103106" y="3281"/>
                </a:moveTo>
                <a:cubicBezTo>
                  <a:pt x="89814" y="9093"/>
                  <a:pt x="83675" y="19107"/>
                  <a:pt x="86394" y="32349"/>
                </a:cubicBezTo>
                <a:cubicBezTo>
                  <a:pt x="88442" y="43648"/>
                  <a:pt x="86394" y="48175"/>
                  <a:pt x="77186" y="51404"/>
                </a:cubicBezTo>
                <a:cubicBezTo>
                  <a:pt x="73767" y="52696"/>
                  <a:pt x="69000" y="58508"/>
                  <a:pt x="66275" y="64321"/>
                </a:cubicBezTo>
                <a:cubicBezTo>
                  <a:pt x="59786" y="79175"/>
                  <a:pt x="52294" y="84342"/>
                  <a:pt x="36942" y="84342"/>
                </a:cubicBezTo>
                <a:cubicBezTo>
                  <a:pt x="27728" y="84342"/>
                  <a:pt x="21590" y="82084"/>
                  <a:pt x="16472" y="76592"/>
                </a:cubicBezTo>
                <a:cubicBezTo>
                  <a:pt x="9319" y="69161"/>
                  <a:pt x="8630" y="69161"/>
                  <a:pt x="4202" y="74980"/>
                </a:cubicBezTo>
                <a:cubicBezTo>
                  <a:pt x="-2976" y="84022"/>
                  <a:pt x="-1260" y="90800"/>
                  <a:pt x="11699" y="105660"/>
                </a:cubicBezTo>
                <a:cubicBezTo>
                  <a:pt x="26707" y="122452"/>
                  <a:pt x="29100" y="126327"/>
                  <a:pt x="31825" y="141181"/>
                </a:cubicBezTo>
                <a:cubicBezTo>
                  <a:pt x="33190" y="148291"/>
                  <a:pt x="39661" y="158944"/>
                  <a:pt x="47853" y="167986"/>
                </a:cubicBezTo>
                <a:cubicBezTo>
                  <a:pt x="59109" y="179937"/>
                  <a:pt x="61502" y="184783"/>
                  <a:pt x="60130" y="191888"/>
                </a:cubicBezTo>
                <a:cubicBezTo>
                  <a:pt x="59109" y="196408"/>
                  <a:pt x="60481" y="204484"/>
                  <a:pt x="63206" y="209325"/>
                </a:cubicBezTo>
                <a:cubicBezTo>
                  <a:pt x="67973" y="217721"/>
                  <a:pt x="95263" y="239039"/>
                  <a:pt x="111637" y="247115"/>
                </a:cubicBezTo>
                <a:cubicBezTo>
                  <a:pt x="120156" y="251310"/>
                  <a:pt x="163488" y="257123"/>
                  <a:pt x="163488" y="254219"/>
                </a:cubicBezTo>
                <a:cubicBezTo>
                  <a:pt x="163488" y="252928"/>
                  <a:pt x="149489" y="233547"/>
                  <a:pt x="132783" y="210617"/>
                </a:cubicBezTo>
                <a:cubicBezTo>
                  <a:pt x="101058" y="167666"/>
                  <a:pt x="81627" y="134077"/>
                  <a:pt x="81627" y="121486"/>
                </a:cubicBezTo>
                <a:cubicBezTo>
                  <a:pt x="81627" y="117605"/>
                  <a:pt x="83325" y="111792"/>
                  <a:pt x="85029" y="108243"/>
                </a:cubicBezTo>
                <a:cubicBezTo>
                  <a:pt x="88442" y="102751"/>
                  <a:pt x="92539" y="102105"/>
                  <a:pt x="125273" y="102105"/>
                </a:cubicBezTo>
                <a:cubicBezTo>
                  <a:pt x="177475" y="102431"/>
                  <a:pt x="264785" y="110181"/>
                  <a:pt x="282862" y="116639"/>
                </a:cubicBezTo>
                <a:cubicBezTo>
                  <a:pt x="291393" y="119542"/>
                  <a:pt x="300607" y="122778"/>
                  <a:pt x="303331" y="123423"/>
                </a:cubicBezTo>
                <a:cubicBezTo>
                  <a:pt x="306745" y="124389"/>
                  <a:pt x="310491" y="120514"/>
                  <a:pt x="315264" y="111147"/>
                </a:cubicBezTo>
                <a:cubicBezTo>
                  <a:pt x="320726" y="100167"/>
                  <a:pt x="323801" y="97264"/>
                  <a:pt x="330616" y="97264"/>
                </a:cubicBezTo>
                <a:cubicBezTo>
                  <a:pt x="342555" y="97264"/>
                  <a:pt x="343920" y="107598"/>
                  <a:pt x="332320" y="111792"/>
                </a:cubicBezTo>
                <a:lnTo>
                  <a:pt x="323106" y="115022"/>
                </a:lnTo>
                <a:lnTo>
                  <a:pt x="330272" y="126007"/>
                </a:lnTo>
                <a:cubicBezTo>
                  <a:pt x="338458" y="138597"/>
                  <a:pt x="339135" y="149583"/>
                  <a:pt x="332320" y="158298"/>
                </a:cubicBezTo>
                <a:cubicBezTo>
                  <a:pt x="323450" y="169277"/>
                  <a:pt x="326175" y="179937"/>
                  <a:pt x="341872" y="195117"/>
                </a:cubicBezTo>
                <a:lnTo>
                  <a:pt x="356203" y="209005"/>
                </a:lnTo>
                <a:lnTo>
                  <a:pt x="344252" y="218693"/>
                </a:lnTo>
                <a:lnTo>
                  <a:pt x="332320" y="228060"/>
                </a:lnTo>
                <a:lnTo>
                  <a:pt x="340174" y="233873"/>
                </a:lnTo>
                <a:cubicBezTo>
                  <a:pt x="351418" y="242268"/>
                  <a:pt x="349370" y="255185"/>
                  <a:pt x="336755" y="256477"/>
                </a:cubicBezTo>
                <a:cubicBezTo>
                  <a:pt x="330616" y="257123"/>
                  <a:pt x="323801" y="261643"/>
                  <a:pt x="318333" y="268747"/>
                </a:cubicBezTo>
                <a:cubicBezTo>
                  <a:pt x="312195" y="276178"/>
                  <a:pt x="306745" y="279733"/>
                  <a:pt x="302304" y="279087"/>
                </a:cubicBezTo>
                <a:cubicBezTo>
                  <a:pt x="296842" y="278441"/>
                  <a:pt x="294462" y="280698"/>
                  <a:pt x="292420" y="288448"/>
                </a:cubicBezTo>
                <a:cubicBezTo>
                  <a:pt x="290716" y="294261"/>
                  <a:pt x="286607" y="299434"/>
                  <a:pt x="282862" y="300725"/>
                </a:cubicBezTo>
                <a:cubicBezTo>
                  <a:pt x="278765" y="302017"/>
                  <a:pt x="276040" y="305566"/>
                  <a:pt x="276040" y="309767"/>
                </a:cubicBezTo>
                <a:cubicBezTo>
                  <a:pt x="276385" y="325593"/>
                  <a:pt x="301960" y="366926"/>
                  <a:pt x="311862" y="366926"/>
                </a:cubicBezTo>
                <a:cubicBezTo>
                  <a:pt x="314243" y="366926"/>
                  <a:pt x="324127" y="359502"/>
                  <a:pt x="333341" y="350134"/>
                </a:cubicBezTo>
                <a:cubicBezTo>
                  <a:pt x="347672" y="336246"/>
                  <a:pt x="352439" y="333343"/>
                  <a:pt x="362329" y="333343"/>
                </a:cubicBezTo>
                <a:cubicBezTo>
                  <a:pt x="381095" y="333343"/>
                  <a:pt x="405994" y="349488"/>
                  <a:pt x="414857" y="367572"/>
                </a:cubicBezTo>
                <a:lnTo>
                  <a:pt x="422718" y="382752"/>
                </a:lnTo>
                <a:lnTo>
                  <a:pt x="447942" y="371453"/>
                </a:lnTo>
                <a:cubicBezTo>
                  <a:pt x="468079" y="362405"/>
                  <a:pt x="479667" y="359502"/>
                  <a:pt x="505255" y="357238"/>
                </a:cubicBezTo>
                <a:cubicBezTo>
                  <a:pt x="542780" y="353689"/>
                  <a:pt x="549251" y="349169"/>
                  <a:pt x="546526" y="328176"/>
                </a:cubicBezTo>
                <a:cubicBezTo>
                  <a:pt x="544822" y="316225"/>
                  <a:pt x="545850" y="314607"/>
                  <a:pt x="560507" y="301045"/>
                </a:cubicBezTo>
                <a:cubicBezTo>
                  <a:pt x="570742" y="291677"/>
                  <a:pt x="575515" y="284899"/>
                  <a:pt x="574161" y="281344"/>
                </a:cubicBezTo>
                <a:cubicBezTo>
                  <a:pt x="573122" y="278761"/>
                  <a:pt x="570742" y="276504"/>
                  <a:pt x="569370" y="276504"/>
                </a:cubicBezTo>
                <a:cubicBezTo>
                  <a:pt x="563927" y="276504"/>
                  <a:pt x="546176" y="246789"/>
                  <a:pt x="542085" y="231609"/>
                </a:cubicBezTo>
                <a:cubicBezTo>
                  <a:pt x="538684" y="218367"/>
                  <a:pt x="539028" y="214172"/>
                  <a:pt x="543457" y="205776"/>
                </a:cubicBezTo>
                <a:cubicBezTo>
                  <a:pt x="549595" y="194791"/>
                  <a:pt x="550616" y="167666"/>
                  <a:pt x="545499" y="160236"/>
                </a:cubicBezTo>
                <a:cubicBezTo>
                  <a:pt x="542430" y="156041"/>
                  <a:pt x="540732" y="156687"/>
                  <a:pt x="534243" y="164111"/>
                </a:cubicBezTo>
                <a:cubicBezTo>
                  <a:pt x="529802" y="169277"/>
                  <a:pt x="525380" y="173159"/>
                  <a:pt x="524353" y="173159"/>
                </a:cubicBezTo>
                <a:cubicBezTo>
                  <a:pt x="522987" y="173159"/>
                  <a:pt x="512076" y="166694"/>
                  <a:pt x="500137" y="158624"/>
                </a:cubicBezTo>
                <a:cubicBezTo>
                  <a:pt x="485129" y="148937"/>
                  <a:pt x="476943" y="140861"/>
                  <a:pt x="474218" y="133757"/>
                </a:cubicBezTo>
                <a:cubicBezTo>
                  <a:pt x="465687" y="112118"/>
                  <a:pt x="459542" y="103397"/>
                  <a:pt x="445229" y="93709"/>
                </a:cubicBezTo>
                <a:cubicBezTo>
                  <a:pt x="434994" y="86279"/>
                  <a:pt x="429533" y="79501"/>
                  <a:pt x="426463" y="69807"/>
                </a:cubicBezTo>
                <a:cubicBezTo>
                  <a:pt x="421346" y="53016"/>
                  <a:pt x="398496" y="28794"/>
                  <a:pt x="384847" y="26211"/>
                </a:cubicBezTo>
                <a:cubicBezTo>
                  <a:pt x="373585" y="23627"/>
                  <a:pt x="323450" y="32995"/>
                  <a:pt x="314243" y="39453"/>
                </a:cubicBezTo>
                <a:cubicBezTo>
                  <a:pt x="308793" y="43328"/>
                  <a:pt x="308793" y="44620"/>
                  <a:pt x="314587" y="65287"/>
                </a:cubicBezTo>
                <a:cubicBezTo>
                  <a:pt x="319705" y="84022"/>
                  <a:pt x="319705" y="87897"/>
                  <a:pt x="315940" y="91772"/>
                </a:cubicBezTo>
                <a:cubicBezTo>
                  <a:pt x="307754" y="99522"/>
                  <a:pt x="299912" y="88217"/>
                  <a:pt x="299912" y="68516"/>
                </a:cubicBezTo>
                <a:cubicBezTo>
                  <a:pt x="299912" y="52050"/>
                  <a:pt x="295834" y="43974"/>
                  <a:pt x="287647" y="43974"/>
                </a:cubicBezTo>
                <a:cubicBezTo>
                  <a:pt x="285599" y="43974"/>
                  <a:pt x="282862" y="46883"/>
                  <a:pt x="281834" y="50432"/>
                </a:cubicBezTo>
                <a:cubicBezTo>
                  <a:pt x="277744" y="65613"/>
                  <a:pt x="237844" y="54953"/>
                  <a:pt x="176447" y="22662"/>
                </a:cubicBezTo>
                <a:cubicBezTo>
                  <a:pt x="132783" y="-268"/>
                  <a:pt x="119823" y="-3823"/>
                  <a:pt x="103106" y="3281"/>
                </a:cubicBezTo>
                <a:close/>
              </a:path>
            </a:pathLst>
          </a:custGeom>
          <a:solidFill>
            <a:schemeClr val="bg2">
              <a:lumMod val="90000"/>
            </a:schemeClr>
          </a:solidFill>
          <a:ln w="1571" cap="flat">
            <a:noFill/>
            <a:prstDash val="solid"/>
            <a:miter/>
          </a:ln>
        </p:spPr>
        <p:txBody>
          <a:bodyPr/>
          <a:lstStyle/>
          <a:p>
            <a:endParaRPr lang="ru-UA"/>
          </a:p>
        </p:txBody>
      </p:sp>
      <p:sp>
        <p:nvSpPr>
          <p:cNvPr id="66" name="Полилиния: фигура 3076">
            <a:extLst>
              <a:ext uri="{FF2B5EF4-FFF2-40B4-BE49-F238E27FC236}">
                <a16:creationId xmlns:a16="http://schemas.microsoft.com/office/drawing/2014/main" id="{1DFBB122-C7AF-0C1B-282D-4A30EE48B79F}"/>
              </a:ext>
            </a:extLst>
          </p:cNvPr>
          <p:cNvSpPr/>
          <p:nvPr/>
        </p:nvSpPr>
        <p:spPr>
          <a:xfrm>
            <a:off x="7160422" y="4290240"/>
            <a:ext cx="245324" cy="228761"/>
          </a:xfrm>
          <a:custGeom>
            <a:avLst/>
            <a:gdLst>
              <a:gd name="csX0" fmla="*/ 376 w 245324"/>
              <a:gd name="csY0" fmla="*/ 7537 h 228761"/>
              <a:gd name="csX1" fmla="*/ 7523 w 245324"/>
              <a:gd name="csY1" fmla="*/ 34016 h 228761"/>
              <a:gd name="csX2" fmla="*/ 85638 w 245324"/>
              <a:gd name="csY2" fmla="*/ 140916 h 228761"/>
              <a:gd name="csX3" fmla="*/ 104742 w 245324"/>
              <a:gd name="csY3" fmla="*/ 163846 h 228761"/>
              <a:gd name="csX4" fmla="*/ 149427 w 245324"/>
              <a:gd name="csY4" fmla="*/ 212609 h 228761"/>
              <a:gd name="csX5" fmla="*/ 178084 w 245324"/>
              <a:gd name="csY5" fmla="*/ 228761 h 228761"/>
              <a:gd name="csX6" fmla="*/ 180809 w 245324"/>
              <a:gd name="csY6" fmla="*/ 214547 h 228761"/>
              <a:gd name="csX7" fmla="*/ 215247 w 245324"/>
              <a:gd name="csY7" fmla="*/ 166109 h 228761"/>
              <a:gd name="csX8" fmla="*/ 219687 w 245324"/>
              <a:gd name="csY8" fmla="*/ 155450 h 228761"/>
              <a:gd name="csX9" fmla="*/ 229246 w 245324"/>
              <a:gd name="csY9" fmla="*/ 142208 h 228761"/>
              <a:gd name="csX10" fmla="*/ 240834 w 245324"/>
              <a:gd name="csY10" fmla="*/ 127353 h 228761"/>
              <a:gd name="csX11" fmla="*/ 235040 w 245324"/>
              <a:gd name="csY11" fmla="*/ 102806 h 228761"/>
              <a:gd name="csX12" fmla="*/ 230267 w 245324"/>
              <a:gd name="csY12" fmla="*/ 86334 h 228761"/>
              <a:gd name="csX13" fmla="*/ 232659 w 245324"/>
              <a:gd name="csY13" fmla="*/ 51133 h 228761"/>
              <a:gd name="csX14" fmla="*/ 239481 w 245324"/>
              <a:gd name="csY14" fmla="*/ 31758 h 228761"/>
              <a:gd name="csX15" fmla="*/ 226170 w 245324"/>
              <a:gd name="csY15" fmla="*/ 30467 h 228761"/>
              <a:gd name="csX16" fmla="*/ 194789 w 245324"/>
              <a:gd name="csY16" fmla="*/ 24328 h 228761"/>
              <a:gd name="csX17" fmla="*/ 91432 w 245324"/>
              <a:gd name="csY17" fmla="*/ 5919 h 228761"/>
              <a:gd name="csX18" fmla="*/ 39599 w 245324"/>
              <a:gd name="csY18" fmla="*/ 12377 h 228761"/>
              <a:gd name="csX19" fmla="*/ 34482 w 245324"/>
              <a:gd name="csY19" fmla="*/ 22071 h 228761"/>
              <a:gd name="csX20" fmla="*/ 22531 w 245324"/>
              <a:gd name="csY20" fmla="*/ 10766 h 228761"/>
              <a:gd name="csX21" fmla="*/ 376 w 245324"/>
              <a:gd name="csY21" fmla="*/ 7537 h 2287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245324" h="228761">
                <a:moveTo>
                  <a:pt x="376" y="7537"/>
                </a:moveTo>
                <a:cubicBezTo>
                  <a:pt x="-996" y="12377"/>
                  <a:pt x="1385" y="21745"/>
                  <a:pt x="7523" y="34016"/>
                </a:cubicBezTo>
                <a:cubicBezTo>
                  <a:pt x="21522" y="63084"/>
                  <a:pt x="64492" y="121861"/>
                  <a:pt x="85638" y="140916"/>
                </a:cubicBezTo>
                <a:cubicBezTo>
                  <a:pt x="96223" y="150603"/>
                  <a:pt x="104742" y="160937"/>
                  <a:pt x="104742" y="163846"/>
                </a:cubicBezTo>
                <a:cubicBezTo>
                  <a:pt x="104742" y="174505"/>
                  <a:pt x="124517" y="195818"/>
                  <a:pt x="149427" y="212609"/>
                </a:cubicBezTo>
                <a:cubicBezTo>
                  <a:pt x="163064" y="221331"/>
                  <a:pt x="176036" y="228761"/>
                  <a:pt x="178084" y="228761"/>
                </a:cubicBezTo>
                <a:cubicBezTo>
                  <a:pt x="181153" y="228761"/>
                  <a:pt x="181830" y="224560"/>
                  <a:pt x="180809" y="214547"/>
                </a:cubicBezTo>
                <a:cubicBezTo>
                  <a:pt x="178084" y="191297"/>
                  <a:pt x="199907" y="160617"/>
                  <a:pt x="215247" y="166109"/>
                </a:cubicBezTo>
                <a:cubicBezTo>
                  <a:pt x="219687" y="167721"/>
                  <a:pt x="220364" y="165783"/>
                  <a:pt x="219687" y="155450"/>
                </a:cubicBezTo>
                <a:cubicBezTo>
                  <a:pt x="219011" y="143825"/>
                  <a:pt x="219687" y="143179"/>
                  <a:pt x="229246" y="142208"/>
                </a:cubicBezTo>
                <a:cubicBezTo>
                  <a:pt x="247667" y="140596"/>
                  <a:pt x="248344" y="139624"/>
                  <a:pt x="240834" y="127353"/>
                </a:cubicBezTo>
                <a:cubicBezTo>
                  <a:pt x="236405" y="119923"/>
                  <a:pt x="234363" y="111847"/>
                  <a:pt x="235040" y="102806"/>
                </a:cubicBezTo>
                <a:cubicBezTo>
                  <a:pt x="235384" y="93118"/>
                  <a:pt x="234013" y="88272"/>
                  <a:pt x="230267" y="86334"/>
                </a:cubicBezTo>
                <a:cubicBezTo>
                  <a:pt x="218660" y="80202"/>
                  <a:pt x="220364" y="51133"/>
                  <a:pt x="232659" y="51133"/>
                </a:cubicBezTo>
                <a:cubicBezTo>
                  <a:pt x="238109" y="51133"/>
                  <a:pt x="243226" y="37245"/>
                  <a:pt x="239481" y="31758"/>
                </a:cubicBezTo>
                <a:cubicBezTo>
                  <a:pt x="238109" y="29821"/>
                  <a:pt x="232659" y="29175"/>
                  <a:pt x="226170" y="30467"/>
                </a:cubicBezTo>
                <a:cubicBezTo>
                  <a:pt x="218316" y="31758"/>
                  <a:pt x="209120" y="29821"/>
                  <a:pt x="194789" y="24328"/>
                </a:cubicBezTo>
                <a:cubicBezTo>
                  <a:pt x="175691" y="16578"/>
                  <a:pt x="161015" y="13995"/>
                  <a:pt x="91432" y="5919"/>
                </a:cubicBezTo>
                <a:cubicBezTo>
                  <a:pt x="46414" y="752"/>
                  <a:pt x="43696" y="1078"/>
                  <a:pt x="39599" y="12377"/>
                </a:cubicBezTo>
                <a:cubicBezTo>
                  <a:pt x="37551" y="17550"/>
                  <a:pt x="35159" y="22071"/>
                  <a:pt x="34482" y="22071"/>
                </a:cubicBezTo>
                <a:cubicBezTo>
                  <a:pt x="33461" y="22071"/>
                  <a:pt x="28344" y="16904"/>
                  <a:pt x="22531" y="10766"/>
                </a:cubicBezTo>
                <a:cubicBezTo>
                  <a:pt x="10266" y="-2477"/>
                  <a:pt x="3433" y="-3442"/>
                  <a:pt x="376" y="7537"/>
                </a:cubicBezTo>
                <a:close/>
              </a:path>
            </a:pathLst>
          </a:custGeom>
          <a:solidFill>
            <a:schemeClr val="bg2">
              <a:lumMod val="90000"/>
            </a:schemeClr>
          </a:solidFill>
          <a:ln w="1571" cap="flat">
            <a:noFill/>
            <a:prstDash val="solid"/>
            <a:miter/>
          </a:ln>
        </p:spPr>
        <p:txBody>
          <a:bodyPr/>
          <a:lstStyle/>
          <a:p>
            <a:endParaRPr lang="ru-UA"/>
          </a:p>
        </p:txBody>
      </p:sp>
      <p:sp>
        <p:nvSpPr>
          <p:cNvPr id="67" name="Полилиния: фигура 3077">
            <a:extLst>
              <a:ext uri="{FF2B5EF4-FFF2-40B4-BE49-F238E27FC236}">
                <a16:creationId xmlns:a16="http://schemas.microsoft.com/office/drawing/2014/main" id="{4179AF1F-724C-8668-2C7D-B6CC30DF6A7B}"/>
              </a:ext>
            </a:extLst>
          </p:cNvPr>
          <p:cNvSpPr/>
          <p:nvPr/>
        </p:nvSpPr>
        <p:spPr>
          <a:xfrm>
            <a:off x="7619903" y="4383518"/>
            <a:ext cx="417756" cy="239311"/>
          </a:xfrm>
          <a:custGeom>
            <a:avLst/>
            <a:gdLst>
              <a:gd name="csX0" fmla="*/ 8863 w 417756"/>
              <a:gd name="csY0" fmla="*/ 6624 h 239311"/>
              <a:gd name="csX1" fmla="*/ 0 w 417756"/>
              <a:gd name="csY1" fmla="*/ 23416 h 239311"/>
              <a:gd name="csX2" fmla="*/ 31037 w 417756"/>
              <a:gd name="csY2" fmla="*/ 73477 h 239311"/>
              <a:gd name="csX3" fmla="*/ 40244 w 417756"/>
              <a:gd name="csY3" fmla="*/ 88651 h 239311"/>
              <a:gd name="csX4" fmla="*/ 27617 w 417756"/>
              <a:gd name="csY4" fmla="*/ 101894 h 239311"/>
              <a:gd name="csX5" fmla="*/ 8863 w 417756"/>
              <a:gd name="csY5" fmla="*/ 133865 h 239311"/>
              <a:gd name="csX6" fmla="*/ 25569 w 417756"/>
              <a:gd name="csY6" fmla="*/ 187475 h 239311"/>
              <a:gd name="csX7" fmla="*/ 37507 w 417756"/>
              <a:gd name="csY7" fmla="*/ 214606 h 239311"/>
              <a:gd name="csX8" fmla="*/ 83564 w 417756"/>
              <a:gd name="csY8" fmla="*/ 229786 h 239311"/>
              <a:gd name="csX9" fmla="*/ 162011 w 417756"/>
              <a:gd name="csY9" fmla="*/ 230752 h 239311"/>
              <a:gd name="csX10" fmla="*/ 243195 w 417756"/>
              <a:gd name="csY10" fmla="*/ 233015 h 239311"/>
              <a:gd name="csX11" fmla="*/ 267742 w 417756"/>
              <a:gd name="csY11" fmla="*/ 210405 h 239311"/>
              <a:gd name="csX12" fmla="*/ 342788 w 417756"/>
              <a:gd name="csY12" fmla="*/ 186184 h 239311"/>
              <a:gd name="csX13" fmla="*/ 360533 w 417756"/>
              <a:gd name="csY13" fmla="*/ 186510 h 239311"/>
              <a:gd name="csX14" fmla="*/ 350630 w 417756"/>
              <a:gd name="csY14" fmla="*/ 152600 h 239311"/>
              <a:gd name="csX15" fmla="*/ 352346 w 417756"/>
              <a:gd name="csY15" fmla="*/ 131282 h 239311"/>
              <a:gd name="csX16" fmla="*/ 374169 w 417756"/>
              <a:gd name="csY16" fmla="*/ 91880 h 239311"/>
              <a:gd name="csX17" fmla="*/ 397364 w 417756"/>
              <a:gd name="csY17" fmla="*/ 62492 h 239311"/>
              <a:gd name="csX18" fmla="*/ 415785 w 417756"/>
              <a:gd name="csY18" fmla="*/ 43117 h 239311"/>
              <a:gd name="csX19" fmla="*/ 404861 w 417756"/>
              <a:gd name="csY19" fmla="*/ 38596 h 239311"/>
              <a:gd name="csX20" fmla="*/ 363590 w 417756"/>
              <a:gd name="csY20" fmla="*/ 23096 h 239311"/>
              <a:gd name="csX21" fmla="*/ 303565 w 417756"/>
              <a:gd name="csY21" fmla="*/ 7916 h 239311"/>
              <a:gd name="csX22" fmla="*/ 247291 w 417756"/>
              <a:gd name="csY22" fmla="*/ 24062 h 239311"/>
              <a:gd name="csX23" fmla="*/ 216587 w 417756"/>
              <a:gd name="csY23" fmla="*/ 40208 h 239311"/>
              <a:gd name="csX24" fmla="*/ 153492 w 417756"/>
              <a:gd name="csY24" fmla="*/ 39888 h 239311"/>
              <a:gd name="csX25" fmla="*/ 32058 w 417756"/>
              <a:gd name="csY25" fmla="*/ 25354 h 239311"/>
              <a:gd name="csX26" fmla="*/ 27272 w 417756"/>
              <a:gd name="csY26" fmla="*/ 10819 h 239311"/>
              <a:gd name="csX27" fmla="*/ 8863 w 417756"/>
              <a:gd name="csY27" fmla="*/ 6624 h 239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Lst>
            <a:rect l="l" t="t" r="r" b="b"/>
            <a:pathLst>
              <a:path w="417756" h="239311">
                <a:moveTo>
                  <a:pt x="8863" y="6624"/>
                </a:moveTo>
                <a:cubicBezTo>
                  <a:pt x="2725" y="11145"/>
                  <a:pt x="0" y="16312"/>
                  <a:pt x="0" y="23416"/>
                </a:cubicBezTo>
                <a:cubicBezTo>
                  <a:pt x="0" y="37304"/>
                  <a:pt x="18409" y="67013"/>
                  <a:pt x="31037" y="73477"/>
                </a:cubicBezTo>
                <a:cubicBezTo>
                  <a:pt x="39223" y="77998"/>
                  <a:pt x="40921" y="80901"/>
                  <a:pt x="40244" y="88651"/>
                </a:cubicBezTo>
                <a:cubicBezTo>
                  <a:pt x="39556" y="96401"/>
                  <a:pt x="37175" y="98990"/>
                  <a:pt x="27617" y="101894"/>
                </a:cubicBezTo>
                <a:cubicBezTo>
                  <a:pt x="13636" y="106095"/>
                  <a:pt x="11588" y="109324"/>
                  <a:pt x="8863" y="133865"/>
                </a:cubicBezTo>
                <a:cubicBezTo>
                  <a:pt x="6138" y="158413"/>
                  <a:pt x="10235" y="171329"/>
                  <a:pt x="25569" y="187475"/>
                </a:cubicBezTo>
                <a:cubicBezTo>
                  <a:pt x="35459" y="198135"/>
                  <a:pt x="37507" y="202655"/>
                  <a:pt x="37507" y="214606"/>
                </a:cubicBezTo>
                <a:cubicBezTo>
                  <a:pt x="37507" y="236245"/>
                  <a:pt x="45694" y="238828"/>
                  <a:pt x="83564" y="229786"/>
                </a:cubicBezTo>
                <a:cubicBezTo>
                  <a:pt x="121084" y="220739"/>
                  <a:pt x="134043" y="220739"/>
                  <a:pt x="162011" y="230752"/>
                </a:cubicBezTo>
                <a:cubicBezTo>
                  <a:pt x="191344" y="241411"/>
                  <a:pt x="221353" y="242057"/>
                  <a:pt x="243195" y="233015"/>
                </a:cubicBezTo>
                <a:cubicBezTo>
                  <a:pt x="255133" y="228169"/>
                  <a:pt x="260577" y="223002"/>
                  <a:pt x="267742" y="210405"/>
                </a:cubicBezTo>
                <a:cubicBezTo>
                  <a:pt x="283439" y="183280"/>
                  <a:pt x="314132" y="173267"/>
                  <a:pt x="342788" y="186184"/>
                </a:cubicBezTo>
                <a:cubicBezTo>
                  <a:pt x="354050" y="191350"/>
                  <a:pt x="355415" y="191350"/>
                  <a:pt x="360533" y="186510"/>
                </a:cubicBezTo>
                <a:cubicBezTo>
                  <a:pt x="371776" y="175850"/>
                  <a:pt x="363934" y="149371"/>
                  <a:pt x="350630" y="152600"/>
                </a:cubicBezTo>
                <a:cubicBezTo>
                  <a:pt x="339374" y="155504"/>
                  <a:pt x="340063" y="148080"/>
                  <a:pt x="352346" y="131282"/>
                </a:cubicBezTo>
                <a:cubicBezTo>
                  <a:pt x="359167" y="121920"/>
                  <a:pt x="369052" y="104157"/>
                  <a:pt x="374169" y="91880"/>
                </a:cubicBezTo>
                <a:cubicBezTo>
                  <a:pt x="382356" y="73151"/>
                  <a:pt x="385757" y="68304"/>
                  <a:pt x="397364" y="62492"/>
                </a:cubicBezTo>
                <a:cubicBezTo>
                  <a:pt x="417489" y="51839"/>
                  <a:pt x="420558" y="48610"/>
                  <a:pt x="415785" y="43117"/>
                </a:cubicBezTo>
                <a:cubicBezTo>
                  <a:pt x="413737" y="40534"/>
                  <a:pt x="408619" y="38596"/>
                  <a:pt x="404861" y="38596"/>
                </a:cubicBezTo>
                <a:cubicBezTo>
                  <a:pt x="401109" y="38596"/>
                  <a:pt x="382356" y="31812"/>
                  <a:pt x="363590" y="23096"/>
                </a:cubicBezTo>
                <a:cubicBezTo>
                  <a:pt x="331876" y="9208"/>
                  <a:pt x="327103" y="7916"/>
                  <a:pt x="303565" y="7916"/>
                </a:cubicBezTo>
                <a:cubicBezTo>
                  <a:pt x="279349" y="7916"/>
                  <a:pt x="276624" y="8562"/>
                  <a:pt x="247291" y="24062"/>
                </a:cubicBezTo>
                <a:lnTo>
                  <a:pt x="216587" y="40208"/>
                </a:lnTo>
                <a:lnTo>
                  <a:pt x="153492" y="39888"/>
                </a:lnTo>
                <a:cubicBezTo>
                  <a:pt x="90379" y="39242"/>
                  <a:pt x="42625" y="33749"/>
                  <a:pt x="32058" y="25354"/>
                </a:cubicBezTo>
                <a:cubicBezTo>
                  <a:pt x="29321" y="23416"/>
                  <a:pt x="27272" y="16632"/>
                  <a:pt x="27272" y="10819"/>
                </a:cubicBezTo>
                <a:cubicBezTo>
                  <a:pt x="27272" y="-2097"/>
                  <a:pt x="22167" y="-3389"/>
                  <a:pt x="8863" y="6624"/>
                </a:cubicBezTo>
                <a:close/>
              </a:path>
            </a:pathLst>
          </a:custGeom>
          <a:solidFill>
            <a:schemeClr val="bg2">
              <a:lumMod val="90000"/>
            </a:schemeClr>
          </a:solidFill>
          <a:ln w="1571" cap="flat">
            <a:noFill/>
            <a:prstDash val="solid"/>
            <a:miter/>
          </a:ln>
        </p:spPr>
        <p:txBody>
          <a:bodyPr/>
          <a:lstStyle/>
          <a:p>
            <a:endParaRPr lang="ru-UA"/>
          </a:p>
        </p:txBody>
      </p:sp>
      <p:sp>
        <p:nvSpPr>
          <p:cNvPr id="68" name="Полилиния: фигура 3078">
            <a:extLst>
              <a:ext uri="{FF2B5EF4-FFF2-40B4-BE49-F238E27FC236}">
                <a16:creationId xmlns:a16="http://schemas.microsoft.com/office/drawing/2014/main" id="{0784D7F7-7915-84E5-6F72-9B789223A289}"/>
              </a:ext>
            </a:extLst>
          </p:cNvPr>
          <p:cNvSpPr/>
          <p:nvPr/>
        </p:nvSpPr>
        <p:spPr>
          <a:xfrm>
            <a:off x="5435725" y="4425781"/>
            <a:ext cx="844075" cy="635226"/>
          </a:xfrm>
          <a:custGeom>
            <a:avLst/>
            <a:gdLst>
              <a:gd name="csX0" fmla="*/ 77267 w 844075"/>
              <a:gd name="csY0" fmla="*/ 4403 h 635226"/>
              <a:gd name="csX1" fmla="*/ 63963 w 844075"/>
              <a:gd name="csY1" fmla="*/ 17326 h 635226"/>
              <a:gd name="csX2" fmla="*/ 28491 w 844075"/>
              <a:gd name="csY2" fmla="*/ 38318 h 635226"/>
              <a:gd name="csX3" fmla="*/ 179 w 844075"/>
              <a:gd name="csY3" fmla="*/ 55110 h 635226"/>
              <a:gd name="csX4" fmla="*/ 8710 w 844075"/>
              <a:gd name="csY4" fmla="*/ 79331 h 635226"/>
              <a:gd name="csX5" fmla="*/ 23374 w 844075"/>
              <a:gd name="csY5" fmla="*/ 117441 h 635226"/>
              <a:gd name="csX6" fmla="*/ 27126 w 844075"/>
              <a:gd name="csY6" fmla="*/ 136816 h 635226"/>
              <a:gd name="csX7" fmla="*/ 48272 w 844075"/>
              <a:gd name="csY7" fmla="*/ 136816 h 635226"/>
              <a:gd name="csX8" fmla="*/ 73515 w 844075"/>
              <a:gd name="csY8" fmla="*/ 142309 h 635226"/>
              <a:gd name="csX9" fmla="*/ 105234 w 844075"/>
              <a:gd name="csY9" fmla="*/ 154580 h 635226"/>
              <a:gd name="csX10" fmla="*/ 127746 w 844075"/>
              <a:gd name="csY10" fmla="*/ 148121 h 635226"/>
              <a:gd name="csX11" fmla="*/ 183343 w 844075"/>
              <a:gd name="csY11" fmla="*/ 146830 h 635226"/>
              <a:gd name="csX12" fmla="*/ 188805 w 844075"/>
              <a:gd name="csY12" fmla="*/ 159427 h 635226"/>
              <a:gd name="csX13" fmla="*/ 195281 w 844075"/>
              <a:gd name="csY13" fmla="*/ 174281 h 635226"/>
              <a:gd name="csX14" fmla="*/ 183343 w 844075"/>
              <a:gd name="csY14" fmla="*/ 214328 h 635226"/>
              <a:gd name="csX15" fmla="*/ 168335 w 844075"/>
              <a:gd name="csY15" fmla="*/ 257279 h 635226"/>
              <a:gd name="csX16" fmla="*/ 160148 w 844075"/>
              <a:gd name="csY16" fmla="*/ 291188 h 635226"/>
              <a:gd name="csX17" fmla="*/ 156058 w 844075"/>
              <a:gd name="csY17" fmla="*/ 307986 h 635226"/>
              <a:gd name="csX18" fmla="*/ 140029 w 844075"/>
              <a:gd name="csY18" fmla="*/ 348027 h 635226"/>
              <a:gd name="csX19" fmla="*/ 142071 w 844075"/>
              <a:gd name="csY19" fmla="*/ 376770 h 635226"/>
              <a:gd name="csX20" fmla="*/ 143781 w 844075"/>
              <a:gd name="csY20" fmla="*/ 419081 h 635226"/>
              <a:gd name="csX21" fmla="*/ 133546 w 844075"/>
              <a:gd name="csY21" fmla="*/ 438782 h 635226"/>
              <a:gd name="csX22" fmla="*/ 140712 w 844075"/>
              <a:gd name="csY22" fmla="*/ 452664 h 635226"/>
              <a:gd name="csX23" fmla="*/ 137298 w 844075"/>
              <a:gd name="csY23" fmla="*/ 485933 h 635226"/>
              <a:gd name="csX24" fmla="*/ 148892 w 844075"/>
              <a:gd name="csY24" fmla="*/ 537606 h 635226"/>
              <a:gd name="csX25" fmla="*/ 204495 w 844075"/>
              <a:gd name="csY25" fmla="*/ 592827 h 635226"/>
              <a:gd name="csX26" fmla="*/ 248153 w 844075"/>
              <a:gd name="csY26" fmla="*/ 634812 h 635226"/>
              <a:gd name="csX27" fmla="*/ 260775 w 844075"/>
              <a:gd name="csY27" fmla="*/ 619313 h 635226"/>
              <a:gd name="csX28" fmla="*/ 306481 w 844075"/>
              <a:gd name="csY28" fmla="*/ 588952 h 635226"/>
              <a:gd name="csX29" fmla="*/ 440524 w 844075"/>
              <a:gd name="csY29" fmla="*/ 574418 h 635226"/>
              <a:gd name="csX30" fmla="*/ 504308 w 844075"/>
              <a:gd name="csY30" fmla="*/ 546967 h 635226"/>
              <a:gd name="csX31" fmla="*/ 558545 w 844075"/>
              <a:gd name="csY31" fmla="*/ 509509 h 635226"/>
              <a:gd name="csX32" fmla="*/ 572870 w 844075"/>
              <a:gd name="csY32" fmla="*/ 497558 h 635226"/>
              <a:gd name="csX33" fmla="*/ 606976 w 844075"/>
              <a:gd name="csY33" fmla="*/ 443622 h 635226"/>
              <a:gd name="csX34" fmla="*/ 611755 w 844075"/>
              <a:gd name="csY34" fmla="*/ 379033 h 635226"/>
              <a:gd name="csX35" fmla="*/ 600838 w 844075"/>
              <a:gd name="csY35" fmla="*/ 356103 h 635226"/>
              <a:gd name="csX36" fmla="*/ 627101 w 844075"/>
              <a:gd name="csY36" fmla="*/ 320902 h 635226"/>
              <a:gd name="csX37" fmla="*/ 670759 w 844075"/>
              <a:gd name="csY37" fmla="*/ 258571 h 635226"/>
              <a:gd name="csX38" fmla="*/ 750578 w 844075"/>
              <a:gd name="csY38" fmla="*/ 204635 h 635226"/>
              <a:gd name="csX39" fmla="*/ 835163 w 844075"/>
              <a:gd name="csY39" fmla="*/ 154580 h 635226"/>
              <a:gd name="csX40" fmla="*/ 834825 w 844075"/>
              <a:gd name="csY40" fmla="*/ 106136 h 635226"/>
              <a:gd name="csX41" fmla="*/ 826638 w 844075"/>
              <a:gd name="csY41" fmla="*/ 112595 h 635226"/>
              <a:gd name="csX42" fmla="*/ 800713 w 844075"/>
              <a:gd name="csY42" fmla="*/ 119053 h 635226"/>
              <a:gd name="csX43" fmla="*/ 768310 w 844075"/>
              <a:gd name="csY43" fmla="*/ 114212 h 635226"/>
              <a:gd name="csX44" fmla="*/ 745799 w 844075"/>
              <a:gd name="csY44" fmla="*/ 110011 h 635226"/>
              <a:gd name="csX45" fmla="*/ 730108 w 844075"/>
              <a:gd name="csY45" fmla="*/ 101290 h 635226"/>
              <a:gd name="csX46" fmla="*/ 722949 w 844075"/>
              <a:gd name="csY46" fmla="*/ 89345 h 635226"/>
              <a:gd name="csX47" fmla="*/ 683381 w 844075"/>
              <a:gd name="csY47" fmla="*/ 86761 h 635226"/>
              <a:gd name="csX48" fmla="*/ 534323 w 844075"/>
              <a:gd name="csY48" fmla="*/ 56081 h 635226"/>
              <a:gd name="csX49" fmla="*/ 510791 w 844075"/>
              <a:gd name="csY49" fmla="*/ 41547 h 635226"/>
              <a:gd name="csX50" fmla="*/ 344000 w 844075"/>
              <a:gd name="csY50" fmla="*/ 28624 h 635226"/>
              <a:gd name="csX51" fmla="*/ 255313 w 844075"/>
              <a:gd name="csY51" fmla="*/ 18937 h 635226"/>
              <a:gd name="csX52" fmla="*/ 185053 w 844075"/>
              <a:gd name="csY52" fmla="*/ 12805 h 635226"/>
              <a:gd name="csX53" fmla="*/ 126380 w 844075"/>
              <a:gd name="csY53" fmla="*/ 6346 h 635226"/>
              <a:gd name="csX54" fmla="*/ 77267 w 844075"/>
              <a:gd name="csY54" fmla="*/ 4403 h 635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Lst>
            <a:rect l="l" t="t" r="r" b="b"/>
            <a:pathLst>
              <a:path w="844075" h="635226">
                <a:moveTo>
                  <a:pt x="77267" y="4403"/>
                </a:moveTo>
                <a:cubicBezTo>
                  <a:pt x="70445" y="7312"/>
                  <a:pt x="65328" y="11833"/>
                  <a:pt x="63963" y="17326"/>
                </a:cubicBezTo>
                <a:cubicBezTo>
                  <a:pt x="60555" y="30242"/>
                  <a:pt x="46907" y="38318"/>
                  <a:pt x="28491" y="38318"/>
                </a:cubicBezTo>
                <a:cubicBezTo>
                  <a:pt x="12462" y="38318"/>
                  <a:pt x="4958" y="42839"/>
                  <a:pt x="179" y="55110"/>
                </a:cubicBezTo>
                <a:cubicBezTo>
                  <a:pt x="-842" y="58339"/>
                  <a:pt x="2566" y="68672"/>
                  <a:pt x="8710" y="79331"/>
                </a:cubicBezTo>
                <a:cubicBezTo>
                  <a:pt x="14849" y="89665"/>
                  <a:pt x="21326" y="106782"/>
                  <a:pt x="23374" y="117441"/>
                </a:cubicBezTo>
                <a:lnTo>
                  <a:pt x="27126" y="136816"/>
                </a:lnTo>
                <a:lnTo>
                  <a:pt x="48272" y="136816"/>
                </a:lnTo>
                <a:cubicBezTo>
                  <a:pt x="63963" y="136816"/>
                  <a:pt x="70101" y="138108"/>
                  <a:pt x="73515" y="142309"/>
                </a:cubicBezTo>
                <a:cubicBezTo>
                  <a:pt x="78632" y="148767"/>
                  <a:pt x="93640" y="154580"/>
                  <a:pt x="105234" y="154580"/>
                </a:cubicBezTo>
                <a:cubicBezTo>
                  <a:pt x="109331" y="154580"/>
                  <a:pt x="119559" y="151670"/>
                  <a:pt x="127746" y="148121"/>
                </a:cubicBezTo>
                <a:cubicBezTo>
                  <a:pt x="146167" y="140371"/>
                  <a:pt x="175839" y="139400"/>
                  <a:pt x="183343" y="146830"/>
                </a:cubicBezTo>
                <a:cubicBezTo>
                  <a:pt x="186412" y="149413"/>
                  <a:pt x="188805" y="155226"/>
                  <a:pt x="188805" y="159427"/>
                </a:cubicBezTo>
                <a:cubicBezTo>
                  <a:pt x="188805" y="163301"/>
                  <a:pt x="191874" y="170080"/>
                  <a:pt x="195281" y="174281"/>
                </a:cubicBezTo>
                <a:cubicBezTo>
                  <a:pt x="202785" y="183322"/>
                  <a:pt x="201420" y="188489"/>
                  <a:pt x="183343" y="214328"/>
                </a:cubicBezTo>
                <a:cubicBezTo>
                  <a:pt x="172431" y="229502"/>
                  <a:pt x="170383" y="235641"/>
                  <a:pt x="168335" y="257279"/>
                </a:cubicBezTo>
                <a:cubicBezTo>
                  <a:pt x="166975" y="272459"/>
                  <a:pt x="163562" y="285702"/>
                  <a:pt x="160148" y="291188"/>
                </a:cubicBezTo>
                <a:cubicBezTo>
                  <a:pt x="156058" y="296681"/>
                  <a:pt x="154692" y="302813"/>
                  <a:pt x="156058" y="307986"/>
                </a:cubicBezTo>
                <a:cubicBezTo>
                  <a:pt x="158444" y="317347"/>
                  <a:pt x="148892" y="340923"/>
                  <a:pt x="140029" y="348027"/>
                </a:cubicBezTo>
                <a:cubicBezTo>
                  <a:pt x="132181" y="354166"/>
                  <a:pt x="132863" y="362561"/>
                  <a:pt x="142071" y="376770"/>
                </a:cubicBezTo>
                <a:cubicBezTo>
                  <a:pt x="154692" y="395825"/>
                  <a:pt x="154692" y="398088"/>
                  <a:pt x="143781" y="419081"/>
                </a:cubicBezTo>
                <a:lnTo>
                  <a:pt x="133546" y="438782"/>
                </a:lnTo>
                <a:lnTo>
                  <a:pt x="140712" y="452664"/>
                </a:lnTo>
                <a:cubicBezTo>
                  <a:pt x="149919" y="470753"/>
                  <a:pt x="149919" y="471073"/>
                  <a:pt x="137298" y="485933"/>
                </a:cubicBezTo>
                <a:cubicBezTo>
                  <a:pt x="115125" y="512093"/>
                  <a:pt x="117517" y="522746"/>
                  <a:pt x="148892" y="537606"/>
                </a:cubicBezTo>
                <a:cubicBezTo>
                  <a:pt x="173797" y="549551"/>
                  <a:pt x="183343" y="558918"/>
                  <a:pt x="204495" y="592827"/>
                </a:cubicBezTo>
                <a:cubicBezTo>
                  <a:pt x="222910" y="622216"/>
                  <a:pt x="239284" y="638042"/>
                  <a:pt x="248153" y="634812"/>
                </a:cubicBezTo>
                <a:cubicBezTo>
                  <a:pt x="250878" y="633847"/>
                  <a:pt x="256340" y="626737"/>
                  <a:pt x="260775" y="619313"/>
                </a:cubicBezTo>
                <a:cubicBezTo>
                  <a:pt x="271348" y="601549"/>
                  <a:pt x="281238" y="595091"/>
                  <a:pt x="306481" y="588952"/>
                </a:cubicBezTo>
                <a:cubicBezTo>
                  <a:pt x="333421" y="582820"/>
                  <a:pt x="408805" y="574418"/>
                  <a:pt x="440524" y="574418"/>
                </a:cubicBezTo>
                <a:cubicBezTo>
                  <a:pt x="472250" y="574418"/>
                  <a:pt x="484527" y="568932"/>
                  <a:pt x="504308" y="546967"/>
                </a:cubicBezTo>
                <a:cubicBezTo>
                  <a:pt x="522385" y="526947"/>
                  <a:pt x="541145" y="514030"/>
                  <a:pt x="558545" y="509509"/>
                </a:cubicBezTo>
                <a:cubicBezTo>
                  <a:pt x="567753" y="507246"/>
                  <a:pt x="571160" y="504017"/>
                  <a:pt x="572870" y="497558"/>
                </a:cubicBezTo>
                <a:cubicBezTo>
                  <a:pt x="576960" y="482058"/>
                  <a:pt x="587195" y="465587"/>
                  <a:pt x="606976" y="443622"/>
                </a:cubicBezTo>
                <a:cubicBezTo>
                  <a:pt x="629150" y="418755"/>
                  <a:pt x="629488" y="415206"/>
                  <a:pt x="611755" y="379033"/>
                </a:cubicBezTo>
                <a:lnTo>
                  <a:pt x="600838" y="356103"/>
                </a:lnTo>
                <a:lnTo>
                  <a:pt x="627101" y="320902"/>
                </a:lnTo>
                <a:cubicBezTo>
                  <a:pt x="641426" y="301202"/>
                  <a:pt x="661207" y="273425"/>
                  <a:pt x="670759" y="258571"/>
                </a:cubicBezTo>
                <a:cubicBezTo>
                  <a:pt x="690885" y="227565"/>
                  <a:pt x="697706" y="222724"/>
                  <a:pt x="750578" y="204635"/>
                </a:cubicBezTo>
                <a:cubicBezTo>
                  <a:pt x="788436" y="191718"/>
                  <a:pt x="821521" y="172017"/>
                  <a:pt x="835163" y="154580"/>
                </a:cubicBezTo>
                <a:cubicBezTo>
                  <a:pt x="847102" y="139400"/>
                  <a:pt x="847102" y="106136"/>
                  <a:pt x="834825" y="106136"/>
                </a:cubicBezTo>
                <a:cubicBezTo>
                  <a:pt x="832438" y="106136"/>
                  <a:pt x="828686" y="109046"/>
                  <a:pt x="826638" y="112595"/>
                </a:cubicBezTo>
                <a:cubicBezTo>
                  <a:pt x="823569" y="118087"/>
                  <a:pt x="819472" y="119053"/>
                  <a:pt x="800713" y="119053"/>
                </a:cubicBezTo>
                <a:cubicBezTo>
                  <a:pt x="787415" y="119053"/>
                  <a:pt x="774449" y="117115"/>
                  <a:pt x="768310" y="114212"/>
                </a:cubicBezTo>
                <a:cubicBezTo>
                  <a:pt x="762855" y="111303"/>
                  <a:pt x="752620" y="109691"/>
                  <a:pt x="745799" y="110011"/>
                </a:cubicBezTo>
                <a:cubicBezTo>
                  <a:pt x="734887" y="110983"/>
                  <a:pt x="733177" y="110011"/>
                  <a:pt x="730108" y="101290"/>
                </a:cubicBezTo>
                <a:cubicBezTo>
                  <a:pt x="728404" y="95803"/>
                  <a:pt x="724997" y="90636"/>
                  <a:pt x="722949" y="89345"/>
                </a:cubicBezTo>
                <a:cubicBezTo>
                  <a:pt x="720900" y="88053"/>
                  <a:pt x="703162" y="86761"/>
                  <a:pt x="683381" y="86761"/>
                </a:cubicBezTo>
                <a:cubicBezTo>
                  <a:pt x="608680" y="86761"/>
                  <a:pt x="559228" y="76422"/>
                  <a:pt x="534323" y="56081"/>
                </a:cubicBezTo>
                <a:cubicBezTo>
                  <a:pt x="526481" y="49943"/>
                  <a:pt x="516246" y="43485"/>
                  <a:pt x="510791" y="41547"/>
                </a:cubicBezTo>
                <a:cubicBezTo>
                  <a:pt x="501238" y="37992"/>
                  <a:pt x="458263" y="34763"/>
                  <a:pt x="344000" y="28624"/>
                </a:cubicBezTo>
                <a:cubicBezTo>
                  <a:pt x="304088" y="26687"/>
                  <a:pt x="273051" y="23138"/>
                  <a:pt x="255313" y="18937"/>
                </a:cubicBezTo>
                <a:cubicBezTo>
                  <a:pt x="234849" y="14096"/>
                  <a:pt x="217455" y="12479"/>
                  <a:pt x="185053" y="12805"/>
                </a:cubicBezTo>
                <a:cubicBezTo>
                  <a:pt x="148216" y="12805"/>
                  <a:pt x="139346" y="11833"/>
                  <a:pt x="126380" y="6346"/>
                </a:cubicBezTo>
                <a:cubicBezTo>
                  <a:pt x="108303" y="-1410"/>
                  <a:pt x="92957" y="-2055"/>
                  <a:pt x="77267" y="4403"/>
                </a:cubicBezTo>
                <a:close/>
              </a:path>
            </a:pathLst>
          </a:custGeom>
          <a:solidFill>
            <a:srgbClr val="0070C0"/>
          </a:solidFill>
          <a:ln w="1571" cap="flat">
            <a:noFill/>
            <a:prstDash val="solid"/>
            <a:miter/>
          </a:ln>
        </p:spPr>
        <p:txBody>
          <a:bodyPr/>
          <a:lstStyle/>
          <a:p>
            <a:endParaRPr lang="ru-UA"/>
          </a:p>
        </p:txBody>
      </p:sp>
      <p:sp>
        <p:nvSpPr>
          <p:cNvPr id="69" name="Полилиния: фигура 3079">
            <a:extLst>
              <a:ext uri="{FF2B5EF4-FFF2-40B4-BE49-F238E27FC236}">
                <a16:creationId xmlns:a16="http://schemas.microsoft.com/office/drawing/2014/main" id="{962B821C-EB84-8F56-42FA-A2E720F8363B}"/>
              </a:ext>
            </a:extLst>
          </p:cNvPr>
          <p:cNvSpPr/>
          <p:nvPr/>
        </p:nvSpPr>
        <p:spPr>
          <a:xfrm>
            <a:off x="6671672" y="4517787"/>
            <a:ext cx="52687" cy="92539"/>
          </a:xfrm>
          <a:custGeom>
            <a:avLst/>
            <a:gdLst>
              <a:gd name="csX0" fmla="*/ 25581 w 52687"/>
              <a:gd name="csY0" fmla="*/ 568 h 92539"/>
              <a:gd name="csX1" fmla="*/ 9546 w 52687"/>
              <a:gd name="csY1" fmla="*/ 8318 h 92539"/>
              <a:gd name="csX2" fmla="*/ 0 w 52687"/>
              <a:gd name="csY2" fmla="*/ 27373 h 92539"/>
              <a:gd name="csX3" fmla="*/ 11939 w 52687"/>
              <a:gd name="csY3" fmla="*/ 90997 h 92539"/>
              <a:gd name="csX4" fmla="*/ 40927 w 52687"/>
              <a:gd name="csY4" fmla="*/ 68712 h 92539"/>
              <a:gd name="csX5" fmla="*/ 25581 w 52687"/>
              <a:gd name="csY5" fmla="*/ 568 h 92539"/>
            </a:gdLst>
            <a:ahLst/>
            <a:cxnLst>
              <a:cxn ang="0">
                <a:pos x="csX0" y="csY0"/>
              </a:cxn>
              <a:cxn ang="0">
                <a:pos x="csX1" y="csY1"/>
              </a:cxn>
              <a:cxn ang="0">
                <a:pos x="csX2" y="csY2"/>
              </a:cxn>
              <a:cxn ang="0">
                <a:pos x="csX3" y="csY3"/>
              </a:cxn>
              <a:cxn ang="0">
                <a:pos x="csX4" y="csY4"/>
              </a:cxn>
              <a:cxn ang="0">
                <a:pos x="csX5" y="csY5"/>
              </a:cxn>
            </a:cxnLst>
            <a:rect l="l" t="t" r="r" b="b"/>
            <a:pathLst>
              <a:path w="52687" h="92539">
                <a:moveTo>
                  <a:pt x="25581" y="568"/>
                </a:moveTo>
                <a:cubicBezTo>
                  <a:pt x="21829" y="1214"/>
                  <a:pt x="14663" y="4763"/>
                  <a:pt x="9546" y="8318"/>
                </a:cubicBezTo>
                <a:cubicBezTo>
                  <a:pt x="1704" y="13485"/>
                  <a:pt x="0" y="17040"/>
                  <a:pt x="0" y="27373"/>
                </a:cubicBezTo>
                <a:cubicBezTo>
                  <a:pt x="0" y="47074"/>
                  <a:pt x="7159" y="86150"/>
                  <a:pt x="11939" y="90997"/>
                </a:cubicBezTo>
                <a:cubicBezTo>
                  <a:pt x="17394" y="96809"/>
                  <a:pt x="32058" y="85504"/>
                  <a:pt x="40927" y="68712"/>
                </a:cubicBezTo>
                <a:cubicBezTo>
                  <a:pt x="61735" y="30276"/>
                  <a:pt x="53893" y="-4925"/>
                  <a:pt x="25581" y="568"/>
                </a:cubicBezTo>
                <a:close/>
              </a:path>
            </a:pathLst>
          </a:custGeom>
          <a:solidFill>
            <a:schemeClr val="bg2">
              <a:lumMod val="90000"/>
            </a:schemeClr>
          </a:solidFill>
          <a:ln w="1571" cap="flat">
            <a:noFill/>
            <a:prstDash val="solid"/>
            <a:miter/>
          </a:ln>
        </p:spPr>
        <p:txBody>
          <a:bodyPr/>
          <a:lstStyle/>
          <a:p>
            <a:endParaRPr lang="ru-UA"/>
          </a:p>
        </p:txBody>
      </p:sp>
      <p:sp>
        <p:nvSpPr>
          <p:cNvPr id="70" name="Полилиния: фигура 3080">
            <a:extLst>
              <a:ext uri="{FF2B5EF4-FFF2-40B4-BE49-F238E27FC236}">
                <a16:creationId xmlns:a16="http://schemas.microsoft.com/office/drawing/2014/main" id="{6FDB98DD-5C21-F979-D5E6-644D9814E109}"/>
              </a:ext>
            </a:extLst>
          </p:cNvPr>
          <p:cNvSpPr/>
          <p:nvPr/>
        </p:nvSpPr>
        <p:spPr>
          <a:xfrm>
            <a:off x="7406796" y="4528167"/>
            <a:ext cx="103501" cy="233051"/>
          </a:xfrm>
          <a:custGeom>
            <a:avLst/>
            <a:gdLst>
              <a:gd name="csX0" fmla="*/ 14929 w 103501"/>
              <a:gd name="csY0" fmla="*/ 1168 h 233051"/>
              <a:gd name="csX1" fmla="*/ 2991 w 103501"/>
              <a:gd name="csY1" fmla="*/ 39597 h 233051"/>
              <a:gd name="csX2" fmla="*/ 3323 w 103501"/>
              <a:gd name="csY2" fmla="*/ 137456 h 233051"/>
              <a:gd name="csX3" fmla="*/ 3667 w 103501"/>
              <a:gd name="csY3" fmla="*/ 161352 h 233051"/>
              <a:gd name="csX4" fmla="*/ 8440 w 103501"/>
              <a:gd name="csY4" fmla="*/ 181698 h 233051"/>
              <a:gd name="csX5" fmla="*/ 19696 w 103501"/>
              <a:gd name="csY5" fmla="*/ 197844 h 233051"/>
              <a:gd name="csX6" fmla="*/ 42565 w 103501"/>
              <a:gd name="csY6" fmla="*/ 225621 h 233051"/>
              <a:gd name="csX7" fmla="*/ 45634 w 103501"/>
              <a:gd name="csY7" fmla="*/ 233051 h 233051"/>
              <a:gd name="csX8" fmla="*/ 83486 w 103501"/>
              <a:gd name="csY8" fmla="*/ 187511 h 233051"/>
              <a:gd name="csX9" fmla="*/ 99183 w 103501"/>
              <a:gd name="csY9" fmla="*/ 166198 h 233051"/>
              <a:gd name="csX10" fmla="*/ 89624 w 103501"/>
              <a:gd name="csY10" fmla="*/ 129380 h 233051"/>
              <a:gd name="csX11" fmla="*/ 74967 w 103501"/>
              <a:gd name="csY11" fmla="*/ 72215 h 233051"/>
              <a:gd name="csX12" fmla="*/ 69155 w 103501"/>
              <a:gd name="csY12" fmla="*/ 31202 h 233051"/>
              <a:gd name="csX13" fmla="*/ 14929 w 103501"/>
              <a:gd name="csY13" fmla="*/ 1168 h 2330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03501" h="233051">
                <a:moveTo>
                  <a:pt x="14929" y="1168"/>
                </a:moveTo>
                <a:cubicBezTo>
                  <a:pt x="598" y="5688"/>
                  <a:pt x="-3492" y="18931"/>
                  <a:pt x="2991" y="39597"/>
                </a:cubicBezTo>
                <a:cubicBezTo>
                  <a:pt x="9812" y="61236"/>
                  <a:pt x="10157" y="119693"/>
                  <a:pt x="3323" y="137456"/>
                </a:cubicBezTo>
                <a:cubicBezTo>
                  <a:pt x="-755" y="148435"/>
                  <a:pt x="-755" y="151664"/>
                  <a:pt x="3667" y="161352"/>
                </a:cubicBezTo>
                <a:cubicBezTo>
                  <a:pt x="6392" y="167490"/>
                  <a:pt x="8440" y="176532"/>
                  <a:pt x="8440" y="181698"/>
                </a:cubicBezTo>
                <a:cubicBezTo>
                  <a:pt x="8440" y="188157"/>
                  <a:pt x="11510" y="192678"/>
                  <a:pt x="19696" y="197844"/>
                </a:cubicBezTo>
                <a:cubicBezTo>
                  <a:pt x="34704" y="207538"/>
                  <a:pt x="42565" y="217225"/>
                  <a:pt x="42565" y="225621"/>
                </a:cubicBezTo>
                <a:cubicBezTo>
                  <a:pt x="42565" y="229822"/>
                  <a:pt x="43918" y="233051"/>
                  <a:pt x="45634" y="233051"/>
                </a:cubicBezTo>
                <a:cubicBezTo>
                  <a:pt x="51084" y="233051"/>
                  <a:pt x="71898" y="207858"/>
                  <a:pt x="83486" y="187511"/>
                </a:cubicBezTo>
                <a:cubicBezTo>
                  <a:pt x="89280" y="176852"/>
                  <a:pt x="96445" y="167164"/>
                  <a:pt x="99183" y="166198"/>
                </a:cubicBezTo>
                <a:cubicBezTo>
                  <a:pt x="106680" y="163615"/>
                  <a:pt x="104977" y="157477"/>
                  <a:pt x="89624" y="129380"/>
                </a:cubicBezTo>
                <a:cubicBezTo>
                  <a:pt x="75644" y="104513"/>
                  <a:pt x="75299" y="102575"/>
                  <a:pt x="74967" y="72215"/>
                </a:cubicBezTo>
                <a:cubicBezTo>
                  <a:pt x="74623" y="50257"/>
                  <a:pt x="72919" y="37986"/>
                  <a:pt x="69155" y="31202"/>
                </a:cubicBezTo>
                <a:cubicBezTo>
                  <a:pt x="57222" y="10209"/>
                  <a:pt x="31303" y="-4325"/>
                  <a:pt x="14929" y="1168"/>
                </a:cubicBezTo>
                <a:close/>
              </a:path>
            </a:pathLst>
          </a:custGeom>
          <a:solidFill>
            <a:schemeClr val="bg2">
              <a:lumMod val="90000"/>
            </a:schemeClr>
          </a:solidFill>
          <a:ln w="1571" cap="flat">
            <a:noFill/>
            <a:prstDash val="solid"/>
            <a:miter/>
          </a:ln>
        </p:spPr>
        <p:txBody>
          <a:bodyPr/>
          <a:lstStyle/>
          <a:p>
            <a:endParaRPr lang="ru-UA"/>
          </a:p>
        </p:txBody>
      </p:sp>
      <p:sp>
        <p:nvSpPr>
          <p:cNvPr id="71" name="Полилиния: фигура 3081">
            <a:extLst>
              <a:ext uri="{FF2B5EF4-FFF2-40B4-BE49-F238E27FC236}">
                <a16:creationId xmlns:a16="http://schemas.microsoft.com/office/drawing/2014/main" id="{91341973-FDFF-F418-E11E-AA80A8896DA2}"/>
              </a:ext>
            </a:extLst>
          </p:cNvPr>
          <p:cNvSpPr/>
          <p:nvPr/>
        </p:nvSpPr>
        <p:spPr>
          <a:xfrm>
            <a:off x="7489261" y="4551385"/>
            <a:ext cx="154519" cy="111241"/>
          </a:xfrm>
          <a:custGeom>
            <a:avLst/>
            <a:gdLst>
              <a:gd name="csX0" fmla="*/ 50135 w 154519"/>
              <a:gd name="csY0" fmla="*/ 6045 h 111241"/>
              <a:gd name="csX1" fmla="*/ 36148 w 154519"/>
              <a:gd name="csY1" fmla="*/ 12830 h 111241"/>
              <a:gd name="csX2" fmla="*/ 0 w 154519"/>
              <a:gd name="csY2" fmla="*/ 64502 h 111241"/>
              <a:gd name="csX3" fmla="*/ 17726 w 154519"/>
              <a:gd name="csY3" fmla="*/ 102286 h 111241"/>
              <a:gd name="csX4" fmla="*/ 91751 w 154519"/>
              <a:gd name="csY4" fmla="*/ 97119 h 111241"/>
              <a:gd name="csX5" fmla="*/ 117682 w 154519"/>
              <a:gd name="csY5" fmla="*/ 87106 h 111241"/>
              <a:gd name="csX6" fmla="*/ 151093 w 154519"/>
              <a:gd name="csY6" fmla="*/ 71280 h 111241"/>
              <a:gd name="csX7" fmla="*/ 126201 w 154519"/>
              <a:gd name="csY7" fmla="*/ 7337 h 111241"/>
              <a:gd name="csX8" fmla="*/ 85606 w 154519"/>
              <a:gd name="csY8" fmla="*/ 553 h 111241"/>
              <a:gd name="csX9" fmla="*/ 50135 w 154519"/>
              <a:gd name="csY9" fmla="*/ 6045 h 1112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54519" h="111241">
                <a:moveTo>
                  <a:pt x="50135" y="6045"/>
                </a:moveTo>
                <a:cubicBezTo>
                  <a:pt x="46733" y="9600"/>
                  <a:pt x="40244" y="12830"/>
                  <a:pt x="36148" y="12830"/>
                </a:cubicBezTo>
                <a:cubicBezTo>
                  <a:pt x="21146" y="12830"/>
                  <a:pt x="0" y="43183"/>
                  <a:pt x="0" y="64502"/>
                </a:cubicBezTo>
                <a:cubicBezTo>
                  <a:pt x="0" y="77093"/>
                  <a:pt x="8863" y="95828"/>
                  <a:pt x="17726" y="102286"/>
                </a:cubicBezTo>
                <a:cubicBezTo>
                  <a:pt x="36148" y="115849"/>
                  <a:pt x="65487" y="113911"/>
                  <a:pt x="91751" y="97119"/>
                </a:cubicBezTo>
                <a:cubicBezTo>
                  <a:pt x="100614" y="91627"/>
                  <a:pt x="112221" y="87106"/>
                  <a:pt x="117682" y="87106"/>
                </a:cubicBezTo>
                <a:cubicBezTo>
                  <a:pt x="129947" y="87106"/>
                  <a:pt x="146327" y="79356"/>
                  <a:pt x="151093" y="71280"/>
                </a:cubicBezTo>
                <a:cubicBezTo>
                  <a:pt x="161328" y="53197"/>
                  <a:pt x="147348" y="17996"/>
                  <a:pt x="126201" y="7337"/>
                </a:cubicBezTo>
                <a:cubicBezTo>
                  <a:pt x="119386" y="4108"/>
                  <a:pt x="104378" y="1524"/>
                  <a:pt x="85606" y="553"/>
                </a:cubicBezTo>
                <a:cubicBezTo>
                  <a:pt x="58998" y="-739"/>
                  <a:pt x="55597" y="-93"/>
                  <a:pt x="50135" y="6045"/>
                </a:cubicBezTo>
                <a:close/>
              </a:path>
            </a:pathLst>
          </a:custGeom>
          <a:solidFill>
            <a:schemeClr val="bg2">
              <a:lumMod val="90000"/>
            </a:schemeClr>
          </a:solidFill>
          <a:ln w="1571" cap="flat">
            <a:noFill/>
            <a:prstDash val="solid"/>
            <a:miter/>
          </a:ln>
        </p:spPr>
        <p:txBody>
          <a:bodyPr/>
          <a:lstStyle/>
          <a:p>
            <a:endParaRPr lang="ru-UA"/>
          </a:p>
        </p:txBody>
      </p:sp>
      <p:sp>
        <p:nvSpPr>
          <p:cNvPr id="72" name="Полилиния: фигура 3082">
            <a:extLst>
              <a:ext uri="{FF2B5EF4-FFF2-40B4-BE49-F238E27FC236}">
                <a16:creationId xmlns:a16="http://schemas.microsoft.com/office/drawing/2014/main" id="{58BD0F82-7549-E203-5628-A9486008F51D}"/>
              </a:ext>
            </a:extLst>
          </p:cNvPr>
          <p:cNvSpPr/>
          <p:nvPr/>
        </p:nvSpPr>
        <p:spPr>
          <a:xfrm>
            <a:off x="5423843" y="4573008"/>
            <a:ext cx="196817" cy="406070"/>
          </a:xfrm>
          <a:custGeom>
            <a:avLst/>
            <a:gdLst>
              <a:gd name="csX0" fmla="*/ 51285 w 196817"/>
              <a:gd name="csY0" fmla="*/ 1540 h 406070"/>
              <a:gd name="csX1" fmla="*/ 41739 w 196817"/>
              <a:gd name="csY1" fmla="*/ 33512 h 406070"/>
              <a:gd name="csX2" fmla="*/ 40373 w 196817"/>
              <a:gd name="csY2" fmla="*/ 132010 h 406070"/>
              <a:gd name="csX3" fmla="*/ 9336 w 196817"/>
              <a:gd name="csY3" fmla="*/ 224376 h 406070"/>
              <a:gd name="csX4" fmla="*/ 123 w 196817"/>
              <a:gd name="csY4" fmla="*/ 256673 h 406070"/>
              <a:gd name="csX5" fmla="*/ 11723 w 196817"/>
              <a:gd name="csY5" fmla="*/ 270882 h 406070"/>
              <a:gd name="csX6" fmla="*/ 43104 w 196817"/>
              <a:gd name="csY6" fmla="*/ 286062 h 406070"/>
              <a:gd name="csX7" fmla="*/ 47533 w 196817"/>
              <a:gd name="csY7" fmla="*/ 311575 h 406070"/>
              <a:gd name="csX8" fmla="*/ 44463 w 196817"/>
              <a:gd name="csY8" fmla="*/ 392316 h 406070"/>
              <a:gd name="csX9" fmla="*/ 101426 w 196817"/>
              <a:gd name="csY9" fmla="*/ 405553 h 406070"/>
              <a:gd name="csX10" fmla="*/ 116433 w 196817"/>
              <a:gd name="csY10" fmla="*/ 395545 h 406070"/>
              <a:gd name="csX11" fmla="*/ 125647 w 196817"/>
              <a:gd name="csY11" fmla="*/ 373907 h 406070"/>
              <a:gd name="csX12" fmla="*/ 135876 w 196817"/>
              <a:gd name="csY12" fmla="*/ 342255 h 406070"/>
              <a:gd name="csX13" fmla="*/ 140311 w 196817"/>
              <a:gd name="csY13" fmla="*/ 300916 h 406070"/>
              <a:gd name="csX14" fmla="*/ 143724 w 196817"/>
              <a:gd name="csY14" fmla="*/ 275728 h 406070"/>
              <a:gd name="csX15" fmla="*/ 139628 w 196817"/>
              <a:gd name="csY15" fmla="*/ 221147 h 406070"/>
              <a:gd name="csX16" fmla="*/ 125986 w 196817"/>
              <a:gd name="csY16" fmla="*/ 196605 h 406070"/>
              <a:gd name="csX17" fmla="*/ 141676 w 196817"/>
              <a:gd name="csY17" fmla="*/ 188529 h 406070"/>
              <a:gd name="csX18" fmla="*/ 158049 w 196817"/>
              <a:gd name="csY18" fmla="*/ 183363 h 406070"/>
              <a:gd name="csX19" fmla="*/ 158049 w 196817"/>
              <a:gd name="csY19" fmla="*/ 165279 h 406070"/>
              <a:gd name="csX20" fmla="*/ 163167 w 196817"/>
              <a:gd name="csY20" fmla="*/ 141377 h 406070"/>
              <a:gd name="csX21" fmla="*/ 170326 w 196817"/>
              <a:gd name="csY21" fmla="*/ 111023 h 406070"/>
              <a:gd name="csX22" fmla="*/ 184996 w 196817"/>
              <a:gd name="csY22" fmla="*/ 66129 h 406070"/>
              <a:gd name="csX23" fmla="*/ 196252 w 196817"/>
              <a:gd name="csY23" fmla="*/ 32866 h 406070"/>
              <a:gd name="csX24" fmla="*/ 164871 w 196817"/>
              <a:gd name="csY24" fmla="*/ 4123 h 406070"/>
              <a:gd name="csX25" fmla="*/ 142359 w 196817"/>
              <a:gd name="csY25" fmla="*/ 10908 h 406070"/>
              <a:gd name="csX26" fmla="*/ 108929 w 196817"/>
              <a:gd name="csY26" fmla="*/ 16394 h 406070"/>
              <a:gd name="csX27" fmla="*/ 78231 w 196817"/>
              <a:gd name="csY27" fmla="*/ 8644 h 406070"/>
              <a:gd name="csX28" fmla="*/ 51285 w 196817"/>
              <a:gd name="csY28" fmla="*/ 1540 h 4060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196817" h="406070">
                <a:moveTo>
                  <a:pt x="51285" y="1540"/>
                </a:moveTo>
                <a:cubicBezTo>
                  <a:pt x="36621" y="5415"/>
                  <a:pt x="34917" y="10582"/>
                  <a:pt x="41739" y="33512"/>
                </a:cubicBezTo>
                <a:cubicBezTo>
                  <a:pt x="48898" y="58705"/>
                  <a:pt x="48560" y="89059"/>
                  <a:pt x="40373" y="132010"/>
                </a:cubicBezTo>
                <a:cubicBezTo>
                  <a:pt x="32869" y="172383"/>
                  <a:pt x="24000" y="198217"/>
                  <a:pt x="9336" y="224376"/>
                </a:cubicBezTo>
                <a:cubicBezTo>
                  <a:pt x="1488" y="238590"/>
                  <a:pt x="-560" y="246340"/>
                  <a:pt x="123" y="256673"/>
                </a:cubicBezTo>
                <a:cubicBezTo>
                  <a:pt x="1150" y="269590"/>
                  <a:pt x="1832" y="270562"/>
                  <a:pt x="11723" y="270882"/>
                </a:cubicBezTo>
                <a:cubicBezTo>
                  <a:pt x="24344" y="271527"/>
                  <a:pt x="32869" y="275402"/>
                  <a:pt x="43104" y="286062"/>
                </a:cubicBezTo>
                <a:cubicBezTo>
                  <a:pt x="50608" y="293492"/>
                  <a:pt x="50946" y="295429"/>
                  <a:pt x="47533" y="311575"/>
                </a:cubicBezTo>
                <a:cubicBezTo>
                  <a:pt x="41056" y="342901"/>
                  <a:pt x="39352" y="386178"/>
                  <a:pt x="44463" y="392316"/>
                </a:cubicBezTo>
                <a:cubicBezTo>
                  <a:pt x="49243" y="398448"/>
                  <a:pt x="92562" y="408462"/>
                  <a:pt x="101426" y="405553"/>
                </a:cubicBezTo>
                <a:cubicBezTo>
                  <a:pt x="104495" y="404587"/>
                  <a:pt x="110978" y="400066"/>
                  <a:pt x="116433" y="395545"/>
                </a:cubicBezTo>
                <a:cubicBezTo>
                  <a:pt x="123599" y="389087"/>
                  <a:pt x="125647" y="384240"/>
                  <a:pt x="125647" y="373907"/>
                </a:cubicBezTo>
                <a:cubicBezTo>
                  <a:pt x="125647" y="364865"/>
                  <a:pt x="129055" y="353880"/>
                  <a:pt x="135876" y="342255"/>
                </a:cubicBezTo>
                <a:cubicBezTo>
                  <a:pt x="147815" y="321263"/>
                  <a:pt x="148497" y="314158"/>
                  <a:pt x="140311" y="300916"/>
                </a:cubicBezTo>
                <a:cubicBezTo>
                  <a:pt x="134510" y="291554"/>
                  <a:pt x="134510" y="290909"/>
                  <a:pt x="143724" y="275728"/>
                </a:cubicBezTo>
                <a:cubicBezTo>
                  <a:pt x="156001" y="254736"/>
                  <a:pt x="155318" y="246660"/>
                  <a:pt x="139628" y="221147"/>
                </a:cubicBezTo>
                <a:cubicBezTo>
                  <a:pt x="132468" y="209202"/>
                  <a:pt x="125986" y="198217"/>
                  <a:pt x="125986" y="196605"/>
                </a:cubicBezTo>
                <a:cubicBezTo>
                  <a:pt x="125647" y="194987"/>
                  <a:pt x="132807" y="191438"/>
                  <a:pt x="141676" y="188529"/>
                </a:cubicBezTo>
                <a:lnTo>
                  <a:pt x="158049" y="183363"/>
                </a:lnTo>
                <a:lnTo>
                  <a:pt x="158049" y="165279"/>
                </a:lnTo>
                <a:cubicBezTo>
                  <a:pt x="158049" y="153974"/>
                  <a:pt x="160098" y="144933"/>
                  <a:pt x="163167" y="141377"/>
                </a:cubicBezTo>
                <a:cubicBezTo>
                  <a:pt x="166236" y="137828"/>
                  <a:pt x="168961" y="125552"/>
                  <a:pt x="170326" y="111023"/>
                </a:cubicBezTo>
                <a:cubicBezTo>
                  <a:pt x="171692" y="89705"/>
                  <a:pt x="173740" y="83573"/>
                  <a:pt x="184996" y="66129"/>
                </a:cubicBezTo>
                <a:cubicBezTo>
                  <a:pt x="196252" y="49012"/>
                  <a:pt x="197956" y="44491"/>
                  <a:pt x="196252" y="32866"/>
                </a:cubicBezTo>
                <a:cubicBezTo>
                  <a:pt x="193521" y="14137"/>
                  <a:pt x="182609" y="4123"/>
                  <a:pt x="164871" y="4123"/>
                </a:cubicBezTo>
                <a:cubicBezTo>
                  <a:pt x="155318" y="4123"/>
                  <a:pt x="147815" y="6381"/>
                  <a:pt x="142359" y="10908"/>
                </a:cubicBezTo>
                <a:cubicBezTo>
                  <a:pt x="135193" y="16720"/>
                  <a:pt x="130759" y="17366"/>
                  <a:pt x="108929" y="16394"/>
                </a:cubicBezTo>
                <a:cubicBezTo>
                  <a:pt x="88810" y="15428"/>
                  <a:pt x="83010" y="13811"/>
                  <a:pt x="78231" y="8644"/>
                </a:cubicBezTo>
                <a:cubicBezTo>
                  <a:pt x="70727" y="-78"/>
                  <a:pt x="64589" y="-1689"/>
                  <a:pt x="51285" y="1540"/>
                </a:cubicBezTo>
                <a:close/>
              </a:path>
            </a:pathLst>
          </a:custGeom>
          <a:solidFill>
            <a:schemeClr val="bg2">
              <a:lumMod val="90000"/>
            </a:schemeClr>
          </a:solidFill>
          <a:ln w="1571" cap="flat">
            <a:noFill/>
            <a:prstDash val="solid"/>
            <a:miter/>
          </a:ln>
        </p:spPr>
        <p:txBody>
          <a:bodyPr/>
          <a:lstStyle/>
          <a:p>
            <a:endParaRPr lang="ru-UA"/>
          </a:p>
        </p:txBody>
      </p:sp>
      <p:sp>
        <p:nvSpPr>
          <p:cNvPr id="73" name="Полилиния: фигура 3083">
            <a:extLst>
              <a:ext uri="{FF2B5EF4-FFF2-40B4-BE49-F238E27FC236}">
                <a16:creationId xmlns:a16="http://schemas.microsoft.com/office/drawing/2014/main" id="{2A89B478-82C5-E3E9-0A61-D48A17D6AFA4}"/>
              </a:ext>
            </a:extLst>
          </p:cNvPr>
          <p:cNvSpPr/>
          <p:nvPr/>
        </p:nvSpPr>
        <p:spPr>
          <a:xfrm>
            <a:off x="7888412" y="4571108"/>
            <a:ext cx="183430" cy="114918"/>
          </a:xfrm>
          <a:custGeom>
            <a:avLst/>
            <a:gdLst>
              <a:gd name="csX0" fmla="*/ 29262 w 183430"/>
              <a:gd name="csY0" fmla="*/ 4406 h 114918"/>
              <a:gd name="csX1" fmla="*/ 9468 w 183430"/>
              <a:gd name="csY1" fmla="*/ 34766 h 114918"/>
              <a:gd name="csX2" fmla="*/ 4695 w 183430"/>
              <a:gd name="csY2" fmla="*/ 56078 h 114918"/>
              <a:gd name="csX3" fmla="*/ 19703 w 183430"/>
              <a:gd name="csY3" fmla="*/ 111306 h 114918"/>
              <a:gd name="csX4" fmla="*/ 61651 w 183430"/>
              <a:gd name="csY4" fmla="*/ 98389 h 114918"/>
              <a:gd name="csX5" fmla="*/ 145228 w 183430"/>
              <a:gd name="csY5" fmla="*/ 74487 h 114918"/>
              <a:gd name="csX6" fmla="*/ 183430 w 183430"/>
              <a:gd name="csY6" fmla="*/ 72230 h 114918"/>
              <a:gd name="csX7" fmla="*/ 166380 w 183430"/>
              <a:gd name="csY7" fmla="*/ 64800 h 114918"/>
              <a:gd name="csX8" fmla="*/ 116572 w 183430"/>
              <a:gd name="csY8" fmla="*/ 29599 h 114918"/>
              <a:gd name="csX9" fmla="*/ 88260 w 183430"/>
              <a:gd name="csY9" fmla="*/ 9898 h 114918"/>
              <a:gd name="csX10" fmla="*/ 68829 w 183430"/>
              <a:gd name="csY10" fmla="*/ 5051 h 114918"/>
              <a:gd name="csX11" fmla="*/ 29262 w 183430"/>
              <a:gd name="csY11" fmla="*/ 4406 h 114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83430" h="114918">
                <a:moveTo>
                  <a:pt x="29262" y="4406"/>
                </a:moveTo>
                <a:cubicBezTo>
                  <a:pt x="14586" y="10224"/>
                  <a:pt x="6399" y="22495"/>
                  <a:pt x="9468" y="34766"/>
                </a:cubicBezTo>
                <a:cubicBezTo>
                  <a:pt x="10840" y="41224"/>
                  <a:pt x="9468" y="48008"/>
                  <a:pt x="4695" y="56078"/>
                </a:cubicBezTo>
                <a:cubicBezTo>
                  <a:pt x="-5539" y="74167"/>
                  <a:pt x="1626" y="100001"/>
                  <a:pt x="19703" y="111306"/>
                </a:cubicBezTo>
                <a:cubicBezTo>
                  <a:pt x="31310" y="118410"/>
                  <a:pt x="40173" y="115507"/>
                  <a:pt x="61651" y="98389"/>
                </a:cubicBezTo>
                <a:cubicBezTo>
                  <a:pt x="83142" y="80946"/>
                  <a:pt x="95081" y="77397"/>
                  <a:pt x="145228" y="74487"/>
                </a:cubicBezTo>
                <a:lnTo>
                  <a:pt x="183430" y="72230"/>
                </a:lnTo>
                <a:lnTo>
                  <a:pt x="166380" y="64800"/>
                </a:lnTo>
                <a:cubicBezTo>
                  <a:pt x="141470" y="54141"/>
                  <a:pt x="124758" y="42196"/>
                  <a:pt x="116572" y="29599"/>
                </a:cubicBezTo>
                <a:cubicBezTo>
                  <a:pt x="105660" y="13127"/>
                  <a:pt x="100543" y="9578"/>
                  <a:pt x="88260" y="9898"/>
                </a:cubicBezTo>
                <a:cubicBezTo>
                  <a:pt x="82121" y="10224"/>
                  <a:pt x="73258" y="7961"/>
                  <a:pt x="68829" y="5051"/>
                </a:cubicBezTo>
                <a:cubicBezTo>
                  <a:pt x="59271" y="-1407"/>
                  <a:pt x="43919" y="-1727"/>
                  <a:pt x="29262" y="4406"/>
                </a:cubicBezTo>
                <a:close/>
              </a:path>
            </a:pathLst>
          </a:custGeom>
          <a:solidFill>
            <a:schemeClr val="bg2">
              <a:lumMod val="90000"/>
            </a:schemeClr>
          </a:solidFill>
          <a:ln w="1571" cap="flat">
            <a:noFill/>
            <a:prstDash val="solid"/>
            <a:miter/>
          </a:ln>
        </p:spPr>
        <p:txBody>
          <a:bodyPr/>
          <a:lstStyle/>
          <a:p>
            <a:endParaRPr lang="ru-UA"/>
          </a:p>
        </p:txBody>
      </p:sp>
      <p:sp>
        <p:nvSpPr>
          <p:cNvPr id="74" name="Полилиния: фигура 3084">
            <a:extLst>
              <a:ext uri="{FF2B5EF4-FFF2-40B4-BE49-F238E27FC236}">
                <a16:creationId xmlns:a16="http://schemas.microsoft.com/office/drawing/2014/main" id="{671E9D92-D396-8F86-A9D5-FBDC7484F87E}"/>
              </a:ext>
            </a:extLst>
          </p:cNvPr>
          <p:cNvSpPr/>
          <p:nvPr/>
        </p:nvSpPr>
        <p:spPr>
          <a:xfrm>
            <a:off x="7876279" y="4571234"/>
            <a:ext cx="1267667" cy="492474"/>
          </a:xfrm>
          <a:custGeom>
            <a:avLst/>
            <a:gdLst>
              <a:gd name="csX0" fmla="*/ 574174 w 1267667"/>
              <a:gd name="csY0" fmla="*/ 2989 h 492474"/>
              <a:gd name="csX1" fmla="*/ 533929 w 1267667"/>
              <a:gd name="csY1" fmla="*/ 5572 h 492474"/>
              <a:gd name="csX2" fmla="*/ 355527 w 1267667"/>
              <a:gd name="csY2" fmla="*/ 69521 h 492474"/>
              <a:gd name="csX3" fmla="*/ 340519 w 1267667"/>
              <a:gd name="csY3" fmla="*/ 84701 h 492474"/>
              <a:gd name="csX4" fmla="*/ 310509 w 1267667"/>
              <a:gd name="csY4" fmla="*/ 80501 h 492474"/>
              <a:gd name="csX5" fmla="*/ 206143 w 1267667"/>
              <a:gd name="csY5" fmla="*/ 74688 h 492474"/>
              <a:gd name="csX6" fmla="*/ 241602 w 1267667"/>
              <a:gd name="csY6" fmla="*/ 102785 h 492474"/>
              <a:gd name="csX7" fmla="*/ 240926 w 1267667"/>
              <a:gd name="csY7" fmla="*/ 111181 h 492474"/>
              <a:gd name="csX8" fmla="*/ 198633 w 1267667"/>
              <a:gd name="csY8" fmla="*/ 130555 h 492474"/>
              <a:gd name="csX9" fmla="*/ 135871 w 1267667"/>
              <a:gd name="csY9" fmla="*/ 139923 h 492474"/>
              <a:gd name="csX10" fmla="*/ 124 w 1267667"/>
              <a:gd name="csY10" fmla="*/ 192887 h 492474"/>
              <a:gd name="csX11" fmla="*/ 1132 w 1267667"/>
              <a:gd name="csY11" fmla="*/ 204512 h 492474"/>
              <a:gd name="csX12" fmla="*/ 27747 w 1267667"/>
              <a:gd name="csY12" fmla="*/ 203866 h 492474"/>
              <a:gd name="csX13" fmla="*/ 54010 w 1267667"/>
              <a:gd name="csY13" fmla="*/ 205484 h 492474"/>
              <a:gd name="csX14" fmla="*/ 48893 w 1267667"/>
              <a:gd name="csY14" fmla="*/ 213880 h 492474"/>
              <a:gd name="csX15" fmla="*/ 54010 w 1267667"/>
              <a:gd name="csY15" fmla="*/ 243594 h 492474"/>
              <a:gd name="csX16" fmla="*/ 55708 w 1267667"/>
              <a:gd name="csY16" fmla="*/ 270719 h 492474"/>
              <a:gd name="csX17" fmla="*/ 56052 w 1267667"/>
              <a:gd name="csY17" fmla="*/ 291711 h 492474"/>
              <a:gd name="csX18" fmla="*/ 61520 w 1267667"/>
              <a:gd name="csY18" fmla="*/ 299787 h 492474"/>
              <a:gd name="csX19" fmla="*/ 47189 w 1267667"/>
              <a:gd name="csY19" fmla="*/ 316579 h 492474"/>
              <a:gd name="csX20" fmla="*/ 60825 w 1267667"/>
              <a:gd name="csY20" fmla="*/ 327884 h 492474"/>
              <a:gd name="csX21" fmla="*/ 74480 w 1267667"/>
              <a:gd name="csY21" fmla="*/ 342418 h 492474"/>
              <a:gd name="csX22" fmla="*/ 69363 w 1267667"/>
              <a:gd name="csY22" fmla="*/ 353397 h 492474"/>
              <a:gd name="csX23" fmla="*/ 79598 w 1267667"/>
              <a:gd name="csY23" fmla="*/ 377619 h 492474"/>
              <a:gd name="csX24" fmla="*/ 96647 w 1267667"/>
              <a:gd name="csY24" fmla="*/ 400549 h 492474"/>
              <a:gd name="csX25" fmla="*/ 114725 w 1267667"/>
              <a:gd name="csY25" fmla="*/ 406036 h 492474"/>
              <a:gd name="csX26" fmla="*/ 159410 w 1267667"/>
              <a:gd name="csY26" fmla="*/ 417667 h 492474"/>
              <a:gd name="csX27" fmla="*/ 183281 w 1267667"/>
              <a:gd name="csY27" fmla="*/ 432195 h 492474"/>
              <a:gd name="csX28" fmla="*/ 196585 w 1267667"/>
              <a:gd name="csY28" fmla="*/ 442534 h 492474"/>
              <a:gd name="csX29" fmla="*/ 256266 w 1267667"/>
              <a:gd name="csY29" fmla="*/ 472568 h 492474"/>
              <a:gd name="csX30" fmla="*/ 296178 w 1267667"/>
              <a:gd name="csY30" fmla="*/ 438659 h 492474"/>
              <a:gd name="csX31" fmla="*/ 325167 w 1267667"/>
              <a:gd name="csY31" fmla="*/ 421542 h 492474"/>
              <a:gd name="csX32" fmla="*/ 425799 w 1267667"/>
              <a:gd name="csY32" fmla="*/ 466756 h 492474"/>
              <a:gd name="csX33" fmla="*/ 488217 w 1267667"/>
              <a:gd name="csY33" fmla="*/ 479027 h 492474"/>
              <a:gd name="csX34" fmla="*/ 554036 w 1267667"/>
              <a:gd name="csY34" fmla="*/ 445117 h 492474"/>
              <a:gd name="csX35" fmla="*/ 577575 w 1267667"/>
              <a:gd name="csY35" fmla="*/ 430257 h 492474"/>
              <a:gd name="csX36" fmla="*/ 623288 w 1267667"/>
              <a:gd name="csY36" fmla="*/ 436722 h 492474"/>
              <a:gd name="csX37" fmla="*/ 652621 w 1267667"/>
              <a:gd name="csY37" fmla="*/ 432195 h 492474"/>
              <a:gd name="csX38" fmla="*/ 685029 w 1267667"/>
              <a:gd name="csY38" fmla="*/ 422507 h 492474"/>
              <a:gd name="csX39" fmla="*/ 681609 w 1267667"/>
              <a:gd name="csY39" fmla="*/ 451576 h 492474"/>
              <a:gd name="csX40" fmla="*/ 690472 w 1267667"/>
              <a:gd name="csY40" fmla="*/ 486777 h 492474"/>
              <a:gd name="csX41" fmla="*/ 708900 w 1267667"/>
              <a:gd name="csY41" fmla="*/ 448347 h 492474"/>
              <a:gd name="csX42" fmla="*/ 712314 w 1267667"/>
              <a:gd name="csY42" fmla="*/ 428646 h 492474"/>
              <a:gd name="csX43" fmla="*/ 743006 w 1267667"/>
              <a:gd name="csY43" fmla="*/ 427354 h 492474"/>
              <a:gd name="csX44" fmla="*/ 800651 w 1267667"/>
              <a:gd name="csY44" fmla="*/ 425091 h 492474"/>
              <a:gd name="csX45" fmla="*/ 828963 w 1267667"/>
              <a:gd name="csY45" fmla="*/ 417986 h 492474"/>
              <a:gd name="csX46" fmla="*/ 862042 w 1267667"/>
              <a:gd name="csY46" fmla="*/ 425091 h 492474"/>
              <a:gd name="csX47" fmla="*/ 902637 w 1267667"/>
              <a:gd name="csY47" fmla="*/ 432195 h 492474"/>
              <a:gd name="csX48" fmla="*/ 946977 w 1267667"/>
              <a:gd name="csY48" fmla="*/ 420896 h 492474"/>
              <a:gd name="csX49" fmla="*/ 1050679 w 1267667"/>
              <a:gd name="csY49" fmla="*/ 399903 h 492474"/>
              <a:gd name="csX50" fmla="*/ 1093981 w 1267667"/>
              <a:gd name="csY50" fmla="*/ 391507 h 492474"/>
              <a:gd name="csX51" fmla="*/ 1114450 w 1267667"/>
              <a:gd name="csY51" fmla="*/ 391181 h 492474"/>
              <a:gd name="csX52" fmla="*/ 1136968 w 1267667"/>
              <a:gd name="csY52" fmla="*/ 391507 h 492474"/>
              <a:gd name="csX53" fmla="*/ 1205525 w 1267667"/>
              <a:gd name="csY53" fmla="*/ 387306 h 492474"/>
              <a:gd name="csX54" fmla="*/ 1265218 w 1267667"/>
              <a:gd name="csY54" fmla="*/ 384723 h 492474"/>
              <a:gd name="csX55" fmla="*/ 1252258 w 1267667"/>
              <a:gd name="csY55" fmla="*/ 352752 h 492474"/>
              <a:gd name="csX56" fmla="*/ 1244416 w 1267667"/>
              <a:gd name="csY56" fmla="*/ 332079 h 492474"/>
              <a:gd name="csX57" fmla="*/ 1236229 w 1267667"/>
              <a:gd name="csY57" fmla="*/ 245206 h 492474"/>
              <a:gd name="csX58" fmla="*/ 1229396 w 1267667"/>
              <a:gd name="csY58" fmla="*/ 215497 h 492474"/>
              <a:gd name="csX59" fmla="*/ 1237927 w 1267667"/>
              <a:gd name="csY59" fmla="*/ 212588 h 492474"/>
              <a:gd name="csX60" fmla="*/ 1258052 w 1267667"/>
              <a:gd name="csY60" fmla="*/ 188692 h 492474"/>
              <a:gd name="csX61" fmla="*/ 1231112 w 1267667"/>
              <a:gd name="csY61" fmla="*/ 170283 h 492474"/>
              <a:gd name="csX62" fmla="*/ 1197682 w 1267667"/>
              <a:gd name="csY62" fmla="*/ 142186 h 492474"/>
              <a:gd name="csX63" fmla="*/ 1195966 w 1267667"/>
              <a:gd name="csY63" fmla="*/ 118285 h 492474"/>
              <a:gd name="csX64" fmla="*/ 1176880 w 1267667"/>
              <a:gd name="csY64" fmla="*/ 74688 h 492474"/>
              <a:gd name="csX65" fmla="*/ 1102862 w 1267667"/>
              <a:gd name="csY65" fmla="*/ 47883 h 492474"/>
              <a:gd name="csX66" fmla="*/ 1031230 w 1267667"/>
              <a:gd name="csY66" fmla="*/ 69195 h 492474"/>
              <a:gd name="csX67" fmla="*/ 916285 w 1267667"/>
              <a:gd name="csY67" fmla="*/ 85021 h 492474"/>
              <a:gd name="csX68" fmla="*/ 873648 w 1267667"/>
              <a:gd name="csY68" fmla="*/ 88250 h 492474"/>
              <a:gd name="csX69" fmla="*/ 770291 w 1267667"/>
              <a:gd name="csY69" fmla="*/ 80175 h 492474"/>
              <a:gd name="csX70" fmla="*/ 718108 w 1267667"/>
              <a:gd name="csY70" fmla="*/ 65646 h 492474"/>
              <a:gd name="csX71" fmla="*/ 680933 w 1267667"/>
              <a:gd name="csY71" fmla="*/ 44008 h 492474"/>
              <a:gd name="csX72" fmla="*/ 660463 w 1267667"/>
              <a:gd name="csY72" fmla="*/ 31085 h 492474"/>
              <a:gd name="csX73" fmla="*/ 627728 w 1267667"/>
              <a:gd name="csY73" fmla="*/ 29794 h 492474"/>
              <a:gd name="csX74" fmla="*/ 611349 w 1267667"/>
              <a:gd name="csY74" fmla="*/ 12036 h 492474"/>
              <a:gd name="csX75" fmla="*/ 574174 w 1267667"/>
              <a:gd name="csY75" fmla="*/ 2989 h 4924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Lst>
            <a:rect l="l" t="t" r="r" b="b"/>
            <a:pathLst>
              <a:path w="1267667" h="492474">
                <a:moveTo>
                  <a:pt x="574174" y="2989"/>
                </a:moveTo>
                <a:cubicBezTo>
                  <a:pt x="566664" y="4280"/>
                  <a:pt x="548587" y="5572"/>
                  <a:pt x="533929" y="5572"/>
                </a:cubicBezTo>
                <a:cubicBezTo>
                  <a:pt x="476285" y="6218"/>
                  <a:pt x="387935" y="37870"/>
                  <a:pt x="355527" y="69521"/>
                </a:cubicBezTo>
                <a:lnTo>
                  <a:pt x="340519" y="84701"/>
                </a:lnTo>
                <a:lnTo>
                  <a:pt x="310509" y="80501"/>
                </a:lnTo>
                <a:cubicBezTo>
                  <a:pt x="272990" y="75334"/>
                  <a:pt x="213297" y="72105"/>
                  <a:pt x="206143" y="74688"/>
                </a:cubicBezTo>
                <a:cubicBezTo>
                  <a:pt x="193171" y="79529"/>
                  <a:pt x="222504" y="102785"/>
                  <a:pt x="241602" y="102785"/>
                </a:cubicBezTo>
                <a:cubicBezTo>
                  <a:pt x="250816" y="102785"/>
                  <a:pt x="250484" y="108271"/>
                  <a:pt x="240926" y="111181"/>
                </a:cubicBezTo>
                <a:cubicBezTo>
                  <a:pt x="211593" y="119576"/>
                  <a:pt x="196917" y="126361"/>
                  <a:pt x="198633" y="130555"/>
                </a:cubicBezTo>
                <a:cubicBezTo>
                  <a:pt x="201026" y="136694"/>
                  <a:pt x="194543" y="137666"/>
                  <a:pt x="135871" y="139923"/>
                </a:cubicBezTo>
                <a:cubicBezTo>
                  <a:pt x="40024" y="143798"/>
                  <a:pt x="-2613" y="160596"/>
                  <a:pt x="124" y="192887"/>
                </a:cubicBezTo>
                <a:lnTo>
                  <a:pt x="1132" y="204512"/>
                </a:lnTo>
                <a:lnTo>
                  <a:pt x="27747" y="203866"/>
                </a:lnTo>
                <a:cubicBezTo>
                  <a:pt x="42072" y="203220"/>
                  <a:pt x="54010" y="204192"/>
                  <a:pt x="54010" y="205484"/>
                </a:cubicBezTo>
                <a:cubicBezTo>
                  <a:pt x="54010" y="206776"/>
                  <a:pt x="51630" y="210651"/>
                  <a:pt x="48893" y="213880"/>
                </a:cubicBezTo>
                <a:cubicBezTo>
                  <a:pt x="41395" y="223567"/>
                  <a:pt x="42748" y="231643"/>
                  <a:pt x="54010" y="243594"/>
                </a:cubicBezTo>
                <a:cubicBezTo>
                  <a:pt x="64245" y="254573"/>
                  <a:pt x="64590" y="260386"/>
                  <a:pt x="55708" y="270719"/>
                </a:cubicBezTo>
                <a:cubicBezTo>
                  <a:pt x="46845" y="281052"/>
                  <a:pt x="46845" y="283635"/>
                  <a:pt x="56052" y="291711"/>
                </a:cubicBezTo>
                <a:cubicBezTo>
                  <a:pt x="61170" y="296232"/>
                  <a:pt x="63550" y="299787"/>
                  <a:pt x="61520" y="299787"/>
                </a:cubicBezTo>
                <a:cubicBezTo>
                  <a:pt x="55708" y="299787"/>
                  <a:pt x="47189" y="309475"/>
                  <a:pt x="47189" y="316579"/>
                </a:cubicBezTo>
                <a:cubicBezTo>
                  <a:pt x="47189" y="321100"/>
                  <a:pt x="51286" y="324329"/>
                  <a:pt x="60825" y="327884"/>
                </a:cubicBezTo>
                <a:cubicBezTo>
                  <a:pt x="72432" y="332405"/>
                  <a:pt x="74480" y="334668"/>
                  <a:pt x="74480" y="342418"/>
                </a:cubicBezTo>
                <a:cubicBezTo>
                  <a:pt x="74480" y="347585"/>
                  <a:pt x="72432" y="352426"/>
                  <a:pt x="69363" y="353397"/>
                </a:cubicBezTo>
                <a:cubicBezTo>
                  <a:pt x="61170" y="356301"/>
                  <a:pt x="63218" y="361147"/>
                  <a:pt x="79598" y="377619"/>
                </a:cubicBezTo>
                <a:cubicBezTo>
                  <a:pt x="87784" y="386015"/>
                  <a:pt x="95626" y="396348"/>
                  <a:pt x="96647" y="400549"/>
                </a:cubicBezTo>
                <a:cubicBezTo>
                  <a:pt x="98696" y="407973"/>
                  <a:pt x="99717" y="408299"/>
                  <a:pt x="114725" y="406036"/>
                </a:cubicBezTo>
                <a:cubicBezTo>
                  <a:pt x="140644" y="401841"/>
                  <a:pt x="142360" y="402487"/>
                  <a:pt x="159410" y="417667"/>
                </a:cubicBezTo>
                <a:cubicBezTo>
                  <a:pt x="168624" y="425736"/>
                  <a:pt x="179191" y="432195"/>
                  <a:pt x="183281" y="432195"/>
                </a:cubicBezTo>
                <a:cubicBezTo>
                  <a:pt x="188054" y="432195"/>
                  <a:pt x="192839" y="435750"/>
                  <a:pt x="196585" y="442534"/>
                </a:cubicBezTo>
                <a:cubicBezTo>
                  <a:pt x="212620" y="470631"/>
                  <a:pt x="229338" y="479027"/>
                  <a:pt x="256266" y="472568"/>
                </a:cubicBezTo>
                <a:cubicBezTo>
                  <a:pt x="275708" y="467722"/>
                  <a:pt x="291756" y="454479"/>
                  <a:pt x="296178" y="438659"/>
                </a:cubicBezTo>
                <a:cubicBezTo>
                  <a:pt x="302323" y="418312"/>
                  <a:pt x="303694" y="417341"/>
                  <a:pt x="325167" y="421542"/>
                </a:cubicBezTo>
                <a:cubicBezTo>
                  <a:pt x="349401" y="426382"/>
                  <a:pt x="410102" y="453513"/>
                  <a:pt x="425799" y="466756"/>
                </a:cubicBezTo>
                <a:cubicBezTo>
                  <a:pt x="448649" y="485485"/>
                  <a:pt x="459228" y="487422"/>
                  <a:pt x="488217" y="479027"/>
                </a:cubicBezTo>
                <a:cubicBezTo>
                  <a:pt x="513115" y="471922"/>
                  <a:pt x="538352" y="459000"/>
                  <a:pt x="554036" y="445117"/>
                </a:cubicBezTo>
                <a:cubicBezTo>
                  <a:pt x="562223" y="438013"/>
                  <a:pt x="572808" y="431549"/>
                  <a:pt x="577575" y="430257"/>
                </a:cubicBezTo>
                <a:cubicBezTo>
                  <a:pt x="590879" y="427028"/>
                  <a:pt x="616122" y="430583"/>
                  <a:pt x="623288" y="436722"/>
                </a:cubicBezTo>
                <a:cubicBezTo>
                  <a:pt x="631806" y="444146"/>
                  <a:pt x="637945" y="443180"/>
                  <a:pt x="652621" y="432195"/>
                </a:cubicBezTo>
                <a:cubicBezTo>
                  <a:pt x="668305" y="420250"/>
                  <a:pt x="676160" y="417986"/>
                  <a:pt x="685029" y="422507"/>
                </a:cubicBezTo>
                <a:cubicBezTo>
                  <a:pt x="694569" y="427354"/>
                  <a:pt x="693548" y="434458"/>
                  <a:pt x="681609" y="451576"/>
                </a:cubicBezTo>
                <a:cubicBezTo>
                  <a:pt x="663532" y="477409"/>
                  <a:pt x="670353" y="504540"/>
                  <a:pt x="690472" y="486777"/>
                </a:cubicBezTo>
                <a:cubicBezTo>
                  <a:pt x="703106" y="475797"/>
                  <a:pt x="708900" y="463527"/>
                  <a:pt x="708900" y="448347"/>
                </a:cubicBezTo>
                <a:cubicBezTo>
                  <a:pt x="708900" y="440917"/>
                  <a:pt x="710598" y="432195"/>
                  <a:pt x="712314" y="428646"/>
                </a:cubicBezTo>
                <a:cubicBezTo>
                  <a:pt x="716736" y="421216"/>
                  <a:pt x="730735" y="420570"/>
                  <a:pt x="743006" y="427354"/>
                </a:cubicBezTo>
                <a:cubicBezTo>
                  <a:pt x="754938" y="433812"/>
                  <a:pt x="767566" y="433486"/>
                  <a:pt x="800651" y="425091"/>
                </a:cubicBezTo>
                <a:lnTo>
                  <a:pt x="828963" y="417986"/>
                </a:lnTo>
                <a:lnTo>
                  <a:pt x="862042" y="425091"/>
                </a:lnTo>
                <a:cubicBezTo>
                  <a:pt x="880119" y="428966"/>
                  <a:pt x="898196" y="432195"/>
                  <a:pt x="902637" y="432195"/>
                </a:cubicBezTo>
                <a:cubicBezTo>
                  <a:pt x="906727" y="432195"/>
                  <a:pt x="926852" y="427028"/>
                  <a:pt x="946977" y="420896"/>
                </a:cubicBezTo>
                <a:cubicBezTo>
                  <a:pt x="994055" y="406681"/>
                  <a:pt x="1010416" y="403452"/>
                  <a:pt x="1050679" y="399903"/>
                </a:cubicBezTo>
                <a:cubicBezTo>
                  <a:pt x="1071826" y="398286"/>
                  <a:pt x="1087510" y="395056"/>
                  <a:pt x="1093981" y="391507"/>
                </a:cubicBezTo>
                <a:cubicBezTo>
                  <a:pt x="1103883" y="386015"/>
                  <a:pt x="1105236" y="386015"/>
                  <a:pt x="1114450" y="391181"/>
                </a:cubicBezTo>
                <a:cubicBezTo>
                  <a:pt x="1123314" y="396028"/>
                  <a:pt x="1125362" y="396348"/>
                  <a:pt x="1136968" y="391507"/>
                </a:cubicBezTo>
                <a:cubicBezTo>
                  <a:pt x="1147203" y="387632"/>
                  <a:pt x="1161184" y="386661"/>
                  <a:pt x="1205525" y="387306"/>
                </a:cubicBezTo>
                <a:cubicBezTo>
                  <a:pt x="1243376" y="387952"/>
                  <a:pt x="1262825" y="386987"/>
                  <a:pt x="1265218" y="384723"/>
                </a:cubicBezTo>
                <a:cubicBezTo>
                  <a:pt x="1271356" y="378911"/>
                  <a:pt x="1265562" y="364057"/>
                  <a:pt x="1252258" y="352752"/>
                </a:cubicBezTo>
                <a:cubicBezTo>
                  <a:pt x="1240652" y="342418"/>
                  <a:pt x="1240307" y="341772"/>
                  <a:pt x="1244416" y="332079"/>
                </a:cubicBezTo>
                <a:cubicBezTo>
                  <a:pt x="1250542" y="318197"/>
                  <a:pt x="1246796" y="278795"/>
                  <a:pt x="1236229" y="245206"/>
                </a:cubicBezTo>
                <a:cubicBezTo>
                  <a:pt x="1231456" y="230351"/>
                  <a:pt x="1228375" y="217109"/>
                  <a:pt x="1229396" y="215497"/>
                </a:cubicBezTo>
                <a:cubicBezTo>
                  <a:pt x="1230417" y="213880"/>
                  <a:pt x="1234181" y="212588"/>
                  <a:pt x="1237927" y="212588"/>
                </a:cubicBezTo>
                <a:cubicBezTo>
                  <a:pt x="1248162" y="212588"/>
                  <a:pt x="1258052" y="200963"/>
                  <a:pt x="1258052" y="188692"/>
                </a:cubicBezTo>
                <a:cubicBezTo>
                  <a:pt x="1258052" y="175124"/>
                  <a:pt x="1255327" y="173186"/>
                  <a:pt x="1231112" y="170283"/>
                </a:cubicBezTo>
                <a:cubicBezTo>
                  <a:pt x="1210298" y="167374"/>
                  <a:pt x="1206896" y="164471"/>
                  <a:pt x="1197682" y="142186"/>
                </a:cubicBezTo>
                <a:cubicBezTo>
                  <a:pt x="1193241" y="130881"/>
                  <a:pt x="1192897" y="126035"/>
                  <a:pt x="1195966" y="118285"/>
                </a:cubicBezTo>
                <a:cubicBezTo>
                  <a:pt x="1200752" y="105688"/>
                  <a:pt x="1197682" y="98584"/>
                  <a:pt x="1176880" y="74688"/>
                </a:cubicBezTo>
                <a:cubicBezTo>
                  <a:pt x="1153342" y="47883"/>
                  <a:pt x="1140714" y="43362"/>
                  <a:pt x="1102862" y="47883"/>
                </a:cubicBezTo>
                <a:cubicBezTo>
                  <a:pt x="1069777" y="51758"/>
                  <a:pt x="1058854" y="54987"/>
                  <a:pt x="1031230" y="69195"/>
                </a:cubicBezTo>
                <a:cubicBezTo>
                  <a:pt x="993711" y="88576"/>
                  <a:pt x="962330" y="92771"/>
                  <a:pt x="916285" y="85021"/>
                </a:cubicBezTo>
                <a:cubicBezTo>
                  <a:pt x="908431" y="83404"/>
                  <a:pt x="891725" y="85021"/>
                  <a:pt x="873648" y="88250"/>
                </a:cubicBezTo>
                <a:cubicBezTo>
                  <a:pt x="836799" y="95035"/>
                  <a:pt x="812583" y="93097"/>
                  <a:pt x="770291" y="80175"/>
                </a:cubicBezTo>
                <a:cubicBezTo>
                  <a:pt x="753241" y="74688"/>
                  <a:pt x="730046" y="68230"/>
                  <a:pt x="718108" y="65646"/>
                </a:cubicBezTo>
                <a:cubicBezTo>
                  <a:pt x="699354" y="61771"/>
                  <a:pt x="695264" y="59182"/>
                  <a:pt x="680933" y="44008"/>
                </a:cubicBezTo>
                <a:cubicBezTo>
                  <a:pt x="667973" y="30440"/>
                  <a:pt x="663883" y="27856"/>
                  <a:pt x="660463" y="31085"/>
                </a:cubicBezTo>
                <a:cubicBezTo>
                  <a:pt x="654669" y="36578"/>
                  <a:pt x="636924" y="35932"/>
                  <a:pt x="627728" y="29794"/>
                </a:cubicBezTo>
                <a:cubicBezTo>
                  <a:pt x="623288" y="26891"/>
                  <a:pt x="616122" y="19141"/>
                  <a:pt x="611349" y="12036"/>
                </a:cubicBezTo>
                <a:cubicBezTo>
                  <a:pt x="602486" y="-1532"/>
                  <a:pt x="599417" y="-2178"/>
                  <a:pt x="574174" y="2989"/>
                </a:cubicBezTo>
                <a:close/>
              </a:path>
            </a:pathLst>
          </a:custGeom>
          <a:solidFill>
            <a:srgbClr val="0070C0"/>
          </a:solidFill>
          <a:ln w="1571" cap="flat">
            <a:noFill/>
            <a:prstDash val="solid"/>
            <a:miter/>
          </a:ln>
        </p:spPr>
        <p:txBody>
          <a:bodyPr/>
          <a:lstStyle/>
          <a:p>
            <a:endParaRPr lang="ru-UA"/>
          </a:p>
        </p:txBody>
      </p:sp>
      <p:sp>
        <p:nvSpPr>
          <p:cNvPr id="75" name="Полилиния: фигура 3085">
            <a:extLst>
              <a:ext uri="{FF2B5EF4-FFF2-40B4-BE49-F238E27FC236}">
                <a16:creationId xmlns:a16="http://schemas.microsoft.com/office/drawing/2014/main" id="{91A148F3-4C65-6411-AEB3-9E5EC6D212FC}"/>
              </a:ext>
            </a:extLst>
          </p:cNvPr>
          <p:cNvSpPr/>
          <p:nvPr/>
        </p:nvSpPr>
        <p:spPr>
          <a:xfrm>
            <a:off x="7476646" y="4616630"/>
            <a:ext cx="404908" cy="307493"/>
          </a:xfrm>
          <a:custGeom>
            <a:avLst/>
            <a:gdLst>
              <a:gd name="csX0" fmla="*/ 237056 w 404908"/>
              <a:gd name="csY0" fmla="*/ 4424 h 307493"/>
              <a:gd name="csX1" fmla="*/ 196461 w 404908"/>
              <a:gd name="csY1" fmla="*/ 12174 h 307493"/>
              <a:gd name="csX2" fmla="*/ 167128 w 404908"/>
              <a:gd name="csY2" fmla="*/ 21861 h 307493"/>
              <a:gd name="csX3" fmla="*/ 138816 w 404908"/>
              <a:gd name="csY3" fmla="*/ 31549 h 307493"/>
              <a:gd name="csX4" fmla="*/ 88682 w 404908"/>
              <a:gd name="csY4" fmla="*/ 52541 h 307493"/>
              <a:gd name="csX5" fmla="*/ 69910 w 404908"/>
              <a:gd name="csY5" fmla="*/ 57388 h 307493"/>
              <a:gd name="csX6" fmla="*/ 44341 w 404908"/>
              <a:gd name="csY6" fmla="*/ 69013 h 307493"/>
              <a:gd name="csX7" fmla="*/ 34106 w 404908"/>
              <a:gd name="csY7" fmla="*/ 87422 h 307493"/>
              <a:gd name="csX8" fmla="*/ 21823 w 404908"/>
              <a:gd name="csY8" fmla="*/ 108415 h 307493"/>
              <a:gd name="csX9" fmla="*/ 9890 w 404908"/>
              <a:gd name="csY9" fmla="*/ 121657 h 307493"/>
              <a:gd name="csX10" fmla="*/ 0 w 404908"/>
              <a:gd name="csY10" fmla="*/ 139095 h 307493"/>
              <a:gd name="csX11" fmla="*/ 25243 w 404908"/>
              <a:gd name="csY11" fmla="*/ 192705 h 307493"/>
              <a:gd name="csX12" fmla="*/ 45017 w 404908"/>
              <a:gd name="csY12" fmla="*/ 202718 h 307493"/>
              <a:gd name="csX13" fmla="*/ 56273 w 404908"/>
              <a:gd name="csY13" fmla="*/ 204976 h 307493"/>
              <a:gd name="csX14" fmla="*/ 41948 w 404908"/>
              <a:gd name="csY14" fmla="*/ 208851 h 307493"/>
              <a:gd name="csX15" fmla="*/ 27272 w 404908"/>
              <a:gd name="csY15" fmla="*/ 218218 h 307493"/>
              <a:gd name="csX16" fmla="*/ 45694 w 404908"/>
              <a:gd name="csY16" fmla="*/ 248578 h 307493"/>
              <a:gd name="csX17" fmla="*/ 85957 w 404908"/>
              <a:gd name="csY17" fmla="*/ 251162 h 307493"/>
              <a:gd name="csX18" fmla="*/ 140514 w 404908"/>
              <a:gd name="csY18" fmla="*/ 254711 h 307493"/>
              <a:gd name="csX19" fmla="*/ 234313 w 404908"/>
              <a:gd name="csY19" fmla="*/ 297987 h 307493"/>
              <a:gd name="csX20" fmla="*/ 250016 w 404908"/>
              <a:gd name="csY20" fmla="*/ 307355 h 307493"/>
              <a:gd name="csX21" fmla="*/ 237056 w 404908"/>
              <a:gd name="csY21" fmla="*/ 271828 h 307493"/>
              <a:gd name="csX22" fmla="*/ 172246 w 404908"/>
              <a:gd name="csY22" fmla="*/ 226614 h 307493"/>
              <a:gd name="csX23" fmla="*/ 151776 w 404908"/>
              <a:gd name="csY23" fmla="*/ 214669 h 307493"/>
              <a:gd name="csX24" fmla="*/ 163032 w 404908"/>
              <a:gd name="csY24" fmla="*/ 211760 h 307493"/>
              <a:gd name="csX25" fmla="*/ 168826 w 404908"/>
              <a:gd name="csY25" fmla="*/ 200781 h 307493"/>
              <a:gd name="csX26" fmla="*/ 164404 w 404908"/>
              <a:gd name="csY26" fmla="*/ 185601 h 307493"/>
              <a:gd name="csX27" fmla="*/ 180088 w 404908"/>
              <a:gd name="csY27" fmla="*/ 179142 h 307493"/>
              <a:gd name="csX28" fmla="*/ 193737 w 404908"/>
              <a:gd name="csY28" fmla="*/ 174622 h 307493"/>
              <a:gd name="csX29" fmla="*/ 181786 w 404908"/>
              <a:gd name="csY29" fmla="*/ 166546 h 307493"/>
              <a:gd name="csX30" fmla="*/ 168826 w 404908"/>
              <a:gd name="csY30" fmla="*/ 154921 h 307493"/>
              <a:gd name="csX31" fmla="*/ 158591 w 404908"/>
              <a:gd name="csY31" fmla="*/ 130053 h 307493"/>
              <a:gd name="csX32" fmla="*/ 157238 w 404908"/>
              <a:gd name="csY32" fmla="*/ 88068 h 307493"/>
              <a:gd name="csX33" fmla="*/ 172578 w 404908"/>
              <a:gd name="csY33" fmla="*/ 79027 h 307493"/>
              <a:gd name="csX34" fmla="*/ 196461 w 404908"/>
              <a:gd name="csY34" fmla="*/ 99373 h 307493"/>
              <a:gd name="csX35" fmla="*/ 226821 w 404908"/>
              <a:gd name="csY35" fmla="*/ 78701 h 307493"/>
              <a:gd name="csX36" fmla="*/ 235685 w 404908"/>
              <a:gd name="csY36" fmla="*/ 58680 h 307493"/>
              <a:gd name="csX37" fmla="*/ 324366 w 404908"/>
              <a:gd name="csY37" fmla="*/ 41242 h 307493"/>
              <a:gd name="csX38" fmla="*/ 360188 w 404908"/>
              <a:gd name="csY38" fmla="*/ 46083 h 307493"/>
              <a:gd name="csX39" fmla="*/ 404185 w 404908"/>
              <a:gd name="csY39" fmla="*/ 44791 h 307493"/>
              <a:gd name="csX40" fmla="*/ 391570 w 404908"/>
              <a:gd name="csY40" fmla="*/ 20570 h 307493"/>
              <a:gd name="csX41" fmla="*/ 357464 w 404908"/>
              <a:gd name="csY41" fmla="*/ 17021 h 307493"/>
              <a:gd name="csX42" fmla="*/ 303220 w 404908"/>
              <a:gd name="csY42" fmla="*/ 7327 h 307493"/>
              <a:gd name="csX43" fmla="*/ 237056 w 404908"/>
              <a:gd name="csY43" fmla="*/ 4424 h 3074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404908" h="307493">
                <a:moveTo>
                  <a:pt x="237056" y="4424"/>
                </a:moveTo>
                <a:cubicBezTo>
                  <a:pt x="227843" y="7007"/>
                  <a:pt x="209421" y="10556"/>
                  <a:pt x="196461" y="12174"/>
                </a:cubicBezTo>
                <a:cubicBezTo>
                  <a:pt x="178384" y="14111"/>
                  <a:pt x="171569" y="16375"/>
                  <a:pt x="167128" y="21861"/>
                </a:cubicBezTo>
                <a:cubicBezTo>
                  <a:pt x="163032" y="27028"/>
                  <a:pt x="156217" y="29292"/>
                  <a:pt x="138816" y="31549"/>
                </a:cubicBezTo>
                <a:cubicBezTo>
                  <a:pt x="116994" y="34132"/>
                  <a:pt x="97877" y="42208"/>
                  <a:pt x="88682" y="52541"/>
                </a:cubicBezTo>
                <a:cubicBezTo>
                  <a:pt x="85957" y="55451"/>
                  <a:pt x="78447" y="57388"/>
                  <a:pt x="69910" y="57388"/>
                </a:cubicBezTo>
                <a:cubicBezTo>
                  <a:pt x="49790" y="57388"/>
                  <a:pt x="44341" y="59971"/>
                  <a:pt x="44341" y="69013"/>
                </a:cubicBezTo>
                <a:cubicBezTo>
                  <a:pt x="44341" y="73214"/>
                  <a:pt x="39568" y="81610"/>
                  <a:pt x="34106" y="87422"/>
                </a:cubicBezTo>
                <a:cubicBezTo>
                  <a:pt x="28312" y="93561"/>
                  <a:pt x="22850" y="102922"/>
                  <a:pt x="21823" y="108415"/>
                </a:cubicBezTo>
                <a:cubicBezTo>
                  <a:pt x="20125" y="115519"/>
                  <a:pt x="17056" y="119394"/>
                  <a:pt x="9890" y="121657"/>
                </a:cubicBezTo>
                <a:cubicBezTo>
                  <a:pt x="1009" y="124561"/>
                  <a:pt x="0" y="126178"/>
                  <a:pt x="0" y="139095"/>
                </a:cubicBezTo>
                <a:cubicBezTo>
                  <a:pt x="0" y="154921"/>
                  <a:pt x="12615" y="181400"/>
                  <a:pt x="25243" y="192705"/>
                </a:cubicBezTo>
                <a:cubicBezTo>
                  <a:pt x="30010" y="196906"/>
                  <a:pt x="38879" y="201427"/>
                  <a:pt x="45017" y="202718"/>
                </a:cubicBezTo>
                <a:lnTo>
                  <a:pt x="56273" y="204976"/>
                </a:lnTo>
                <a:lnTo>
                  <a:pt x="41948" y="208851"/>
                </a:lnTo>
                <a:cubicBezTo>
                  <a:pt x="32058" y="211434"/>
                  <a:pt x="27272" y="214343"/>
                  <a:pt x="27272" y="218218"/>
                </a:cubicBezTo>
                <a:cubicBezTo>
                  <a:pt x="27272" y="224357"/>
                  <a:pt x="39568" y="245023"/>
                  <a:pt x="45694" y="248578"/>
                </a:cubicBezTo>
                <a:cubicBezTo>
                  <a:pt x="47742" y="249870"/>
                  <a:pt x="65819" y="251162"/>
                  <a:pt x="85957" y="251162"/>
                </a:cubicBezTo>
                <a:cubicBezTo>
                  <a:pt x="106064" y="251162"/>
                  <a:pt x="130630" y="252773"/>
                  <a:pt x="140514" y="254711"/>
                </a:cubicBezTo>
                <a:cubicBezTo>
                  <a:pt x="163709" y="259231"/>
                  <a:pt x="216587" y="283453"/>
                  <a:pt x="234313" y="297987"/>
                </a:cubicBezTo>
                <a:cubicBezTo>
                  <a:pt x="241829" y="304126"/>
                  <a:pt x="248989" y="308321"/>
                  <a:pt x="250016" y="307355"/>
                </a:cubicBezTo>
                <a:cubicBezTo>
                  <a:pt x="253085" y="304126"/>
                  <a:pt x="245243" y="282161"/>
                  <a:pt x="237056" y="271828"/>
                </a:cubicBezTo>
                <a:cubicBezTo>
                  <a:pt x="229214" y="262141"/>
                  <a:pt x="213862" y="251481"/>
                  <a:pt x="172246" y="226614"/>
                </a:cubicBezTo>
                <a:lnTo>
                  <a:pt x="151776" y="214669"/>
                </a:lnTo>
                <a:lnTo>
                  <a:pt x="163032" y="211760"/>
                </a:lnTo>
                <a:cubicBezTo>
                  <a:pt x="174294" y="208851"/>
                  <a:pt x="174294" y="208851"/>
                  <a:pt x="168826" y="200781"/>
                </a:cubicBezTo>
                <a:cubicBezTo>
                  <a:pt x="165757" y="196260"/>
                  <a:pt x="163709" y="189476"/>
                  <a:pt x="164404" y="185601"/>
                </a:cubicBezTo>
                <a:cubicBezTo>
                  <a:pt x="165425" y="179462"/>
                  <a:pt x="167461" y="178497"/>
                  <a:pt x="180088" y="179142"/>
                </a:cubicBezTo>
                <a:cubicBezTo>
                  <a:pt x="192021" y="179788"/>
                  <a:pt x="194764" y="178816"/>
                  <a:pt x="193737" y="174622"/>
                </a:cubicBezTo>
                <a:cubicBezTo>
                  <a:pt x="193048" y="171712"/>
                  <a:pt x="187598" y="167837"/>
                  <a:pt x="181786" y="166546"/>
                </a:cubicBezTo>
                <a:cubicBezTo>
                  <a:pt x="173267" y="164608"/>
                  <a:pt x="170198" y="161699"/>
                  <a:pt x="168826" y="154921"/>
                </a:cubicBezTo>
                <a:cubicBezTo>
                  <a:pt x="167805" y="150074"/>
                  <a:pt x="163032" y="138769"/>
                  <a:pt x="158591" y="130053"/>
                </a:cubicBezTo>
                <a:cubicBezTo>
                  <a:pt x="148375" y="110352"/>
                  <a:pt x="148030" y="106477"/>
                  <a:pt x="157238" y="88068"/>
                </a:cubicBezTo>
                <a:cubicBezTo>
                  <a:pt x="166452" y="69659"/>
                  <a:pt x="169853" y="67721"/>
                  <a:pt x="172578" y="79027"/>
                </a:cubicBezTo>
                <a:cubicBezTo>
                  <a:pt x="175992" y="92589"/>
                  <a:pt x="183834" y="99373"/>
                  <a:pt x="196461" y="99373"/>
                </a:cubicBezTo>
                <a:cubicBezTo>
                  <a:pt x="217608" y="99373"/>
                  <a:pt x="224429" y="94852"/>
                  <a:pt x="226821" y="78701"/>
                </a:cubicBezTo>
                <a:cubicBezTo>
                  <a:pt x="228175" y="70631"/>
                  <a:pt x="232283" y="61583"/>
                  <a:pt x="235685" y="58680"/>
                </a:cubicBezTo>
                <a:cubicBezTo>
                  <a:pt x="243527" y="51896"/>
                  <a:pt x="297426" y="41562"/>
                  <a:pt x="324366" y="41242"/>
                </a:cubicBezTo>
                <a:cubicBezTo>
                  <a:pt x="334946" y="41242"/>
                  <a:pt x="350975" y="43500"/>
                  <a:pt x="360188" y="46083"/>
                </a:cubicBezTo>
                <a:cubicBezTo>
                  <a:pt x="384059" y="52867"/>
                  <a:pt x="401460" y="52541"/>
                  <a:pt x="404185" y="44791"/>
                </a:cubicBezTo>
                <a:cubicBezTo>
                  <a:pt x="407254" y="35750"/>
                  <a:pt x="400088" y="22187"/>
                  <a:pt x="391570" y="20570"/>
                </a:cubicBezTo>
                <a:cubicBezTo>
                  <a:pt x="387129" y="19604"/>
                  <a:pt x="371776" y="18312"/>
                  <a:pt x="357464" y="17021"/>
                </a:cubicBezTo>
                <a:cubicBezTo>
                  <a:pt x="343120" y="16049"/>
                  <a:pt x="318572" y="11528"/>
                  <a:pt x="303220" y="7327"/>
                </a:cubicBezTo>
                <a:cubicBezTo>
                  <a:pt x="271507" y="-1714"/>
                  <a:pt x="261272" y="-2034"/>
                  <a:pt x="237056" y="4424"/>
                </a:cubicBezTo>
                <a:close/>
              </a:path>
            </a:pathLst>
          </a:custGeom>
          <a:solidFill>
            <a:schemeClr val="bg2">
              <a:lumMod val="90000"/>
            </a:schemeClr>
          </a:solidFill>
          <a:ln w="1571" cap="flat">
            <a:noFill/>
            <a:prstDash val="solid"/>
            <a:miter/>
          </a:ln>
        </p:spPr>
        <p:txBody>
          <a:bodyPr/>
          <a:lstStyle/>
          <a:p>
            <a:endParaRPr lang="ru-UA"/>
          </a:p>
        </p:txBody>
      </p:sp>
      <p:sp>
        <p:nvSpPr>
          <p:cNvPr id="76" name="Полилиния: фигура 3086">
            <a:extLst>
              <a:ext uri="{FF2B5EF4-FFF2-40B4-BE49-F238E27FC236}">
                <a16:creationId xmlns:a16="http://schemas.microsoft.com/office/drawing/2014/main" id="{86BADA0A-2955-B43C-A3D8-0F16529ABF6E}"/>
              </a:ext>
            </a:extLst>
          </p:cNvPr>
          <p:cNvSpPr/>
          <p:nvPr/>
        </p:nvSpPr>
        <p:spPr>
          <a:xfrm>
            <a:off x="6646848" y="4655492"/>
            <a:ext cx="84224" cy="166519"/>
          </a:xfrm>
          <a:custGeom>
            <a:avLst/>
            <a:gdLst>
              <a:gd name="csX0" fmla="*/ 22775 w 84224"/>
              <a:gd name="csY0" fmla="*/ 8839 h 166519"/>
              <a:gd name="csX1" fmla="*/ 264 w 84224"/>
              <a:gd name="csY1" fmla="*/ 24339 h 166519"/>
              <a:gd name="csX2" fmla="*/ 4698 w 84224"/>
              <a:gd name="csY2" fmla="*/ 52761 h 166519"/>
              <a:gd name="csX3" fmla="*/ 6064 w 84224"/>
              <a:gd name="csY3" fmla="*/ 123483 h 166519"/>
              <a:gd name="csX4" fmla="*/ 13568 w 84224"/>
              <a:gd name="csY4" fmla="*/ 157072 h 166519"/>
              <a:gd name="csX5" fmla="*/ 44266 w 84224"/>
              <a:gd name="csY5" fmla="*/ 157072 h 166519"/>
              <a:gd name="csX6" fmla="*/ 57564 w 84224"/>
              <a:gd name="csY6" fmla="*/ 148996 h 166519"/>
              <a:gd name="csX7" fmla="*/ 84172 w 84224"/>
              <a:gd name="csY7" fmla="*/ 71810 h 166519"/>
              <a:gd name="csX8" fmla="*/ 72572 w 84224"/>
              <a:gd name="csY8" fmla="*/ 23367 h 166519"/>
              <a:gd name="csX9" fmla="*/ 22775 w 84224"/>
              <a:gd name="csY9" fmla="*/ 8839 h 16651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84224" h="166519">
                <a:moveTo>
                  <a:pt x="22775" y="8839"/>
                </a:moveTo>
                <a:cubicBezTo>
                  <a:pt x="11181" y="14325"/>
                  <a:pt x="946" y="21109"/>
                  <a:pt x="264" y="24339"/>
                </a:cubicBezTo>
                <a:cubicBezTo>
                  <a:pt x="-757" y="27568"/>
                  <a:pt x="1285" y="40484"/>
                  <a:pt x="4698" y="52761"/>
                </a:cubicBezTo>
                <a:cubicBezTo>
                  <a:pt x="12202" y="79566"/>
                  <a:pt x="12541" y="105725"/>
                  <a:pt x="6064" y="123483"/>
                </a:cubicBezTo>
                <a:cubicBezTo>
                  <a:pt x="-1102" y="142538"/>
                  <a:pt x="-419" y="146093"/>
                  <a:pt x="13568" y="157072"/>
                </a:cubicBezTo>
                <a:cubicBezTo>
                  <a:pt x="29597" y="169669"/>
                  <a:pt x="33349" y="169669"/>
                  <a:pt x="44266" y="157072"/>
                </a:cubicBezTo>
                <a:cubicBezTo>
                  <a:pt x="49039" y="151905"/>
                  <a:pt x="55178" y="148030"/>
                  <a:pt x="57564" y="148996"/>
                </a:cubicBezTo>
                <a:cubicBezTo>
                  <a:pt x="69503" y="153197"/>
                  <a:pt x="83490" y="111538"/>
                  <a:pt x="84172" y="71810"/>
                </a:cubicBezTo>
                <a:cubicBezTo>
                  <a:pt x="84511" y="48234"/>
                  <a:pt x="83490" y="43713"/>
                  <a:pt x="72572" y="23367"/>
                </a:cubicBezTo>
                <a:cubicBezTo>
                  <a:pt x="58247" y="-3758"/>
                  <a:pt x="53129" y="-5376"/>
                  <a:pt x="22775" y="8839"/>
                </a:cubicBezTo>
                <a:close/>
              </a:path>
            </a:pathLst>
          </a:custGeom>
          <a:solidFill>
            <a:srgbClr val="0070C0"/>
          </a:solidFill>
          <a:ln w="1571" cap="flat">
            <a:noFill/>
            <a:prstDash val="solid"/>
            <a:miter/>
          </a:ln>
        </p:spPr>
        <p:txBody>
          <a:bodyPr/>
          <a:lstStyle/>
          <a:p>
            <a:endParaRPr lang="ru-UA"/>
          </a:p>
        </p:txBody>
      </p:sp>
      <p:sp>
        <p:nvSpPr>
          <p:cNvPr id="77" name="Полилиния: фигура 3087">
            <a:extLst>
              <a:ext uri="{FF2B5EF4-FFF2-40B4-BE49-F238E27FC236}">
                <a16:creationId xmlns:a16="http://schemas.microsoft.com/office/drawing/2014/main" id="{EF7157CC-3CF9-6F05-05E6-D90ACE9A9464}"/>
              </a:ext>
            </a:extLst>
          </p:cNvPr>
          <p:cNvSpPr/>
          <p:nvPr/>
        </p:nvSpPr>
        <p:spPr>
          <a:xfrm>
            <a:off x="7527802" y="4882383"/>
            <a:ext cx="163390" cy="140426"/>
          </a:xfrm>
          <a:custGeom>
            <a:avLst/>
            <a:gdLst>
              <a:gd name="csX0" fmla="*/ 42643 w 163390"/>
              <a:gd name="csY0" fmla="*/ 2200 h 140426"/>
              <a:gd name="csX1" fmla="*/ 17733 w 163390"/>
              <a:gd name="csY1" fmla="*/ 18672 h 140426"/>
              <a:gd name="csX2" fmla="*/ 0 w 163390"/>
              <a:gd name="csY2" fmla="*/ 31589 h 140426"/>
              <a:gd name="csX3" fmla="*/ 20802 w 163390"/>
              <a:gd name="csY3" fmla="*/ 52261 h 140426"/>
              <a:gd name="csX4" fmla="*/ 39223 w 163390"/>
              <a:gd name="csY4" fmla="*/ 80032 h 140426"/>
              <a:gd name="csX5" fmla="*/ 38879 w 163390"/>
              <a:gd name="csY5" fmla="*/ 107809 h 140426"/>
              <a:gd name="csX6" fmla="*/ 51162 w 163390"/>
              <a:gd name="csY6" fmla="*/ 108129 h 140426"/>
              <a:gd name="csX7" fmla="*/ 76749 w 163390"/>
              <a:gd name="csY7" fmla="*/ 124281 h 140426"/>
              <a:gd name="csX8" fmla="*/ 88005 w 163390"/>
              <a:gd name="csY8" fmla="*/ 140426 h 140426"/>
              <a:gd name="csX9" fmla="*/ 96874 w 163390"/>
              <a:gd name="csY9" fmla="*/ 128475 h 140426"/>
              <a:gd name="csX10" fmla="*/ 103013 w 163390"/>
              <a:gd name="csY10" fmla="*/ 116205 h 140426"/>
              <a:gd name="csX11" fmla="*/ 109483 w 163390"/>
              <a:gd name="csY11" fmla="*/ 123955 h 140426"/>
              <a:gd name="csX12" fmla="*/ 121090 w 163390"/>
              <a:gd name="csY12" fmla="*/ 129447 h 140426"/>
              <a:gd name="csX13" fmla="*/ 115628 w 163390"/>
              <a:gd name="csY13" fmla="*/ 81650 h 140426"/>
              <a:gd name="csX14" fmla="*/ 107109 w 163390"/>
              <a:gd name="csY14" fmla="*/ 57428 h 140426"/>
              <a:gd name="csX15" fmla="*/ 126207 w 163390"/>
              <a:gd name="csY15" fmla="*/ 62595 h 140426"/>
              <a:gd name="csX16" fmla="*/ 163050 w 163390"/>
              <a:gd name="csY16" fmla="*/ 61623 h 140426"/>
              <a:gd name="csX17" fmla="*/ 156894 w 163390"/>
              <a:gd name="csY17" fmla="*/ 57428 h 140426"/>
              <a:gd name="csX18" fmla="*/ 135415 w 163390"/>
              <a:gd name="csY18" fmla="*/ 47089 h 140426"/>
              <a:gd name="csX19" fmla="*/ 56279 w 163390"/>
              <a:gd name="csY19" fmla="*/ 589 h 140426"/>
              <a:gd name="csX20" fmla="*/ 42643 w 163390"/>
              <a:gd name="csY20" fmla="*/ 2200 h 1404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63390" h="140426">
                <a:moveTo>
                  <a:pt x="42643" y="2200"/>
                </a:moveTo>
                <a:cubicBezTo>
                  <a:pt x="38879" y="4138"/>
                  <a:pt x="27635" y="11568"/>
                  <a:pt x="17733" y="18672"/>
                </a:cubicBezTo>
                <a:lnTo>
                  <a:pt x="0" y="31589"/>
                </a:lnTo>
                <a:lnTo>
                  <a:pt x="20802" y="52261"/>
                </a:lnTo>
                <a:cubicBezTo>
                  <a:pt x="37870" y="69053"/>
                  <a:pt x="41272" y="74220"/>
                  <a:pt x="39223" y="80032"/>
                </a:cubicBezTo>
                <a:cubicBezTo>
                  <a:pt x="33762" y="96504"/>
                  <a:pt x="33762" y="103608"/>
                  <a:pt x="38879" y="107809"/>
                </a:cubicBezTo>
                <a:cubicBezTo>
                  <a:pt x="42643" y="110712"/>
                  <a:pt x="45712" y="111038"/>
                  <a:pt x="51162" y="108129"/>
                </a:cubicBezTo>
                <a:cubicBezTo>
                  <a:pt x="61741" y="102642"/>
                  <a:pt x="66859" y="105871"/>
                  <a:pt x="76749" y="124281"/>
                </a:cubicBezTo>
                <a:cubicBezTo>
                  <a:pt x="81522" y="132996"/>
                  <a:pt x="86640" y="140426"/>
                  <a:pt x="88005" y="140426"/>
                </a:cubicBezTo>
                <a:cubicBezTo>
                  <a:pt x="89709" y="140426"/>
                  <a:pt x="93455" y="134934"/>
                  <a:pt x="96874" y="128475"/>
                </a:cubicBezTo>
                <a:lnTo>
                  <a:pt x="103013" y="116205"/>
                </a:lnTo>
                <a:lnTo>
                  <a:pt x="109483" y="123955"/>
                </a:lnTo>
                <a:cubicBezTo>
                  <a:pt x="113248" y="128156"/>
                  <a:pt x="118021" y="130739"/>
                  <a:pt x="121090" y="129447"/>
                </a:cubicBezTo>
                <a:cubicBezTo>
                  <a:pt x="129277" y="126538"/>
                  <a:pt x="127228" y="106517"/>
                  <a:pt x="115628" y="81650"/>
                </a:cubicBezTo>
                <a:cubicBezTo>
                  <a:pt x="109828" y="69373"/>
                  <a:pt x="106082" y="58394"/>
                  <a:pt x="107109" y="57428"/>
                </a:cubicBezTo>
                <a:cubicBezTo>
                  <a:pt x="108130" y="56456"/>
                  <a:pt x="116649" y="58720"/>
                  <a:pt x="126207" y="62595"/>
                </a:cubicBezTo>
                <a:cubicBezTo>
                  <a:pt x="146677" y="70990"/>
                  <a:pt x="161334" y="70664"/>
                  <a:pt x="163050" y="61623"/>
                </a:cubicBezTo>
                <a:cubicBezTo>
                  <a:pt x="164059" y="56782"/>
                  <a:pt x="163050" y="55810"/>
                  <a:pt x="156894" y="57428"/>
                </a:cubicBezTo>
                <a:cubicBezTo>
                  <a:pt x="151450" y="58720"/>
                  <a:pt x="145638" y="56136"/>
                  <a:pt x="135415" y="47089"/>
                </a:cubicBezTo>
                <a:cubicBezTo>
                  <a:pt x="112227" y="27394"/>
                  <a:pt x="76073" y="6075"/>
                  <a:pt x="56279" y="589"/>
                </a:cubicBezTo>
                <a:cubicBezTo>
                  <a:pt x="52534" y="-703"/>
                  <a:pt x="46389" y="263"/>
                  <a:pt x="42643" y="2200"/>
                </a:cubicBezTo>
                <a:close/>
              </a:path>
            </a:pathLst>
          </a:custGeom>
          <a:solidFill>
            <a:schemeClr val="bg2">
              <a:lumMod val="90000"/>
            </a:schemeClr>
          </a:solidFill>
          <a:ln w="1571" cap="flat">
            <a:noFill/>
            <a:prstDash val="solid"/>
            <a:miter/>
          </a:ln>
        </p:spPr>
        <p:txBody>
          <a:bodyPr/>
          <a:lstStyle/>
          <a:p>
            <a:endParaRPr lang="ru-UA"/>
          </a:p>
        </p:txBody>
      </p:sp>
      <p:sp>
        <p:nvSpPr>
          <p:cNvPr id="78" name="Полилиния: фигура 3088">
            <a:extLst>
              <a:ext uri="{FF2B5EF4-FFF2-40B4-BE49-F238E27FC236}">
                <a16:creationId xmlns:a16="http://schemas.microsoft.com/office/drawing/2014/main" id="{BC459121-5E5B-546E-F064-9618E34E20E3}"/>
              </a:ext>
            </a:extLst>
          </p:cNvPr>
          <p:cNvSpPr/>
          <p:nvPr/>
        </p:nvSpPr>
        <p:spPr>
          <a:xfrm>
            <a:off x="6935484" y="4897491"/>
            <a:ext cx="193813" cy="108222"/>
          </a:xfrm>
          <a:custGeom>
            <a:avLst/>
            <a:gdLst>
              <a:gd name="csX0" fmla="*/ 32931 w 193813"/>
              <a:gd name="csY0" fmla="*/ 4210 h 108222"/>
              <a:gd name="csX1" fmla="*/ 18950 w 193813"/>
              <a:gd name="csY1" fmla="*/ 7759 h 108222"/>
              <a:gd name="csX2" fmla="*/ 3598 w 193813"/>
              <a:gd name="csY2" fmla="*/ 10994 h 108222"/>
              <a:gd name="csX3" fmla="*/ 13832 w 193813"/>
              <a:gd name="csY3" fmla="*/ 30369 h 108222"/>
              <a:gd name="csX4" fmla="*/ 101142 w 193813"/>
              <a:gd name="csY4" fmla="*/ 73646 h 108222"/>
              <a:gd name="csX5" fmla="*/ 136964 w 193813"/>
              <a:gd name="csY5" fmla="*/ 94312 h 108222"/>
              <a:gd name="csX6" fmla="*/ 152317 w 193813"/>
              <a:gd name="csY6" fmla="*/ 105937 h 108222"/>
              <a:gd name="csX7" fmla="*/ 171083 w 193813"/>
              <a:gd name="csY7" fmla="*/ 104646 h 108222"/>
              <a:gd name="csX8" fmla="*/ 178236 w 193813"/>
              <a:gd name="csY8" fmla="*/ 67833 h 108222"/>
              <a:gd name="csX9" fmla="*/ 187794 w 193813"/>
              <a:gd name="csY9" fmla="*/ 17127 h 108222"/>
              <a:gd name="csX10" fmla="*/ 138336 w 193813"/>
              <a:gd name="csY10" fmla="*/ 3884 h 108222"/>
              <a:gd name="csX11" fmla="*/ 78643 w 193813"/>
              <a:gd name="csY11" fmla="*/ 5502 h 108222"/>
              <a:gd name="csX12" fmla="*/ 32931 w 193813"/>
              <a:gd name="csY12" fmla="*/ 4210 h 1082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3813" h="108222">
                <a:moveTo>
                  <a:pt x="32931" y="4210"/>
                </a:moveTo>
                <a:cubicBezTo>
                  <a:pt x="29861" y="7759"/>
                  <a:pt x="25088" y="9057"/>
                  <a:pt x="18950" y="7759"/>
                </a:cubicBezTo>
                <a:cubicBezTo>
                  <a:pt x="13482" y="6793"/>
                  <a:pt x="7343" y="8085"/>
                  <a:pt x="3598" y="10994"/>
                </a:cubicBezTo>
                <a:cubicBezTo>
                  <a:pt x="-2541" y="15189"/>
                  <a:pt x="-1858" y="16161"/>
                  <a:pt x="13832" y="30369"/>
                </a:cubicBezTo>
                <a:cubicBezTo>
                  <a:pt x="31910" y="45869"/>
                  <a:pt x="87506" y="73646"/>
                  <a:pt x="101142" y="73646"/>
                </a:cubicBezTo>
                <a:cubicBezTo>
                  <a:pt x="112066" y="73646"/>
                  <a:pt x="129799" y="83979"/>
                  <a:pt x="136964" y="94312"/>
                </a:cubicBezTo>
                <a:cubicBezTo>
                  <a:pt x="140034" y="98513"/>
                  <a:pt x="146855" y="103680"/>
                  <a:pt x="152317" y="105937"/>
                </a:cubicBezTo>
                <a:cubicBezTo>
                  <a:pt x="160848" y="109173"/>
                  <a:pt x="163905" y="109173"/>
                  <a:pt x="171083" y="104646"/>
                </a:cubicBezTo>
                <a:cubicBezTo>
                  <a:pt x="182677" y="97542"/>
                  <a:pt x="184719" y="86563"/>
                  <a:pt x="178236" y="67833"/>
                </a:cubicBezTo>
                <a:cubicBezTo>
                  <a:pt x="172442" y="51036"/>
                  <a:pt x="174140" y="41348"/>
                  <a:pt x="187794" y="17127"/>
                </a:cubicBezTo>
                <a:cubicBezTo>
                  <a:pt x="199050" y="-2894"/>
                  <a:pt x="200403" y="-2248"/>
                  <a:pt x="138336" y="3884"/>
                </a:cubicBezTo>
                <a:cubicBezTo>
                  <a:pt x="110369" y="6793"/>
                  <a:pt x="89899" y="7113"/>
                  <a:pt x="78643" y="5502"/>
                </a:cubicBezTo>
                <a:cubicBezTo>
                  <a:pt x="37716" y="-1602"/>
                  <a:pt x="38048" y="-1602"/>
                  <a:pt x="32931" y="4210"/>
                </a:cubicBezTo>
                <a:close/>
              </a:path>
            </a:pathLst>
          </a:custGeom>
          <a:solidFill>
            <a:srgbClr val="0070C0"/>
          </a:solidFill>
          <a:ln w="1571" cap="flat">
            <a:noFill/>
            <a:prstDash val="solid"/>
            <a:miter/>
          </a:ln>
        </p:spPr>
        <p:txBody>
          <a:bodyPr/>
          <a:lstStyle/>
          <a:p>
            <a:endParaRPr lang="ru-UA"/>
          </a:p>
        </p:txBody>
      </p:sp>
      <p:pic>
        <p:nvPicPr>
          <p:cNvPr id="79" name="Рисунок 78">
            <a:extLst>
              <a:ext uri="{FF2B5EF4-FFF2-40B4-BE49-F238E27FC236}">
                <a16:creationId xmlns:a16="http://schemas.microsoft.com/office/drawing/2014/main" id="{E3D30403-16E5-A460-339D-0681E4B4AEBA}"/>
              </a:ext>
            </a:extLst>
          </p:cNvPr>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8335409" y="3585075"/>
            <a:ext cx="219000" cy="281661"/>
          </a:xfrm>
          <a:prstGeom prst="rect">
            <a:avLst/>
          </a:prstGeom>
        </p:spPr>
      </p:pic>
      <p:sp>
        <p:nvSpPr>
          <p:cNvPr id="80" name="Прямоугольник: скругленные углы 23">
            <a:extLst>
              <a:ext uri="{FF2B5EF4-FFF2-40B4-BE49-F238E27FC236}">
                <a16:creationId xmlns:a16="http://schemas.microsoft.com/office/drawing/2014/main" id="{452E878F-6DFB-77FC-4A03-CBC6AAEF3DF1}"/>
              </a:ext>
            </a:extLst>
          </p:cNvPr>
          <p:cNvSpPr/>
          <p:nvPr/>
        </p:nvSpPr>
        <p:spPr>
          <a:xfrm>
            <a:off x="3370577" y="1157963"/>
            <a:ext cx="2969627" cy="1476685"/>
          </a:xfrm>
          <a:prstGeom prst="roundRect">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en-US" sz="1600" b="1" dirty="0">
                <a:solidFill>
                  <a:schemeClr val="accent5">
                    <a:lumMod val="50000"/>
                  </a:schemeClr>
                </a:solidFill>
                <a:latin typeface="Times New Roman" panose="02020603050405020304" pitchFamily="18" charset="0"/>
                <a:cs typeface="Times New Roman" panose="02020603050405020304" pitchFamily="18" charset="0"/>
              </a:rPr>
              <a:t>Our Partners:</a:t>
            </a:r>
            <a:endParaRPr lang="uk-UA" sz="1600" b="1" dirty="0">
              <a:solidFill>
                <a:schemeClr val="accent5">
                  <a:lumMod val="50000"/>
                </a:schemeClr>
              </a:solidFill>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Abruzzo Region, Italy</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Murcia Region, Spain</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err="1">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Lubusz</a:t>
            </a: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Voivodeship, Poland</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err="1">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Muğla</a:t>
            </a: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Province, Turkey</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err="1">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Telšiai</a:t>
            </a: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County, Lithuania</a:t>
            </a:r>
            <a:endParaRPr lang="uk-UA" sz="12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1" name="Прямоугольник: скругленные углы 12">
            <a:extLst>
              <a:ext uri="{FF2B5EF4-FFF2-40B4-BE49-F238E27FC236}">
                <a16:creationId xmlns:a16="http://schemas.microsoft.com/office/drawing/2014/main" id="{A4424111-91DE-1E18-E436-0F7FF2C07740}"/>
              </a:ext>
            </a:extLst>
          </p:cNvPr>
          <p:cNvSpPr/>
          <p:nvPr/>
        </p:nvSpPr>
        <p:spPr>
          <a:xfrm>
            <a:off x="3179323" y="3057156"/>
            <a:ext cx="2123500" cy="1785615"/>
          </a:xfrm>
          <a:prstGeom prst="roundRect">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900"/>
              </a:lnSpc>
            </a:pPr>
            <a:r>
              <a:rPr lang="en-US" sz="1600" b="1" dirty="0">
                <a:solidFill>
                  <a:schemeClr val="accent5">
                    <a:lumMod val="50000"/>
                  </a:schemeClr>
                </a:solidFill>
                <a:latin typeface="Times New Roman" panose="02020603050405020304" pitchFamily="18" charset="0"/>
                <a:cs typeface="Times New Roman" panose="02020603050405020304" pitchFamily="18" charset="0"/>
              </a:rPr>
              <a:t>Partnerships are being established with: </a:t>
            </a:r>
            <a:endParaRPr lang="uk-UA" sz="1600" b="1" dirty="0">
              <a:solidFill>
                <a:schemeClr val="accent5">
                  <a:lumMod val="50000"/>
                </a:schemeClr>
              </a:solidFill>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France</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Norway</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United Kingdom</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nSpc>
                <a:spcPts val="1900"/>
              </a:lnSpc>
              <a:buFont typeface="Arial" panose="020B0604020202020204" pitchFamily="34" charset="0"/>
              <a:buChar char="•"/>
            </a:pPr>
            <a:r>
              <a:rPr lang="en-US"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Netherlands</a:t>
            </a:r>
            <a:endParaRPr lang="uk-UA" sz="1400" dirty="0">
              <a:solidFill>
                <a:schemeClr val="accent5">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0400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3892E-D918-7CF0-D880-98EDCD68B319}"/>
            </a:ext>
          </a:extLst>
        </p:cNvPr>
        <p:cNvGrpSpPr/>
        <p:nvPr/>
      </p:nvGrpSpPr>
      <p:grpSpPr>
        <a:xfrm>
          <a:off x="0" y="0"/>
          <a:ext cx="0" cy="0"/>
          <a:chOff x="0" y="0"/>
          <a:chExt cx="0" cy="0"/>
        </a:xfrm>
      </p:grpSpPr>
      <p:sp>
        <p:nvSpPr>
          <p:cNvPr id="22" name="Прямоугольник 18">
            <a:extLst>
              <a:ext uri="{FF2B5EF4-FFF2-40B4-BE49-F238E27FC236}">
                <a16:creationId xmlns:a16="http://schemas.microsoft.com/office/drawing/2014/main" id="{7C9491C7-BD66-CE2A-A547-024E1A882484}"/>
              </a:ext>
            </a:extLst>
          </p:cNvPr>
          <p:cNvSpPr/>
          <p:nvPr/>
        </p:nvSpPr>
        <p:spPr>
          <a:xfrm>
            <a:off x="4310080" y="1003467"/>
            <a:ext cx="4730393" cy="759470"/>
          </a:xfrm>
          <a:prstGeom prst="rect">
            <a:avLst/>
          </a:prstGeom>
          <a:solidFill>
            <a:schemeClr val="bg1"/>
          </a:solidFill>
          <a:ln>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AED1DF79-1CC5-53C0-FCD1-8720707635FE}"/>
              </a:ext>
            </a:extLst>
          </p:cNvPr>
          <p:cNvSpPr>
            <a:spLocks noGrp="1"/>
          </p:cNvSpPr>
          <p:nvPr>
            <p:ph type="title"/>
          </p:nvPr>
        </p:nvSpPr>
        <p:spPr/>
        <p:txBody>
          <a:bodyPr>
            <a:noAutofit/>
          </a:bodyPr>
          <a:lstStyle/>
          <a:p>
            <a:r>
              <a:rPr lang="en-US" dirty="0">
                <a:solidFill>
                  <a:schemeClr val="tx2">
                    <a:lumMod val="50000"/>
                  </a:schemeClr>
                </a:solidFill>
              </a:rPr>
              <a:t>SUMY REGION: ECONOMIC SITUATION</a:t>
            </a:r>
            <a:endParaRPr lang="uk-UA" dirty="0">
              <a:solidFill>
                <a:schemeClr val="tx2">
                  <a:lumMod val="50000"/>
                </a:schemeClr>
              </a:solidFill>
            </a:endParaRPr>
          </a:p>
        </p:txBody>
      </p:sp>
      <p:sp>
        <p:nvSpPr>
          <p:cNvPr id="6" name="TextBox 5">
            <a:extLst>
              <a:ext uri="{FF2B5EF4-FFF2-40B4-BE49-F238E27FC236}">
                <a16:creationId xmlns:a16="http://schemas.microsoft.com/office/drawing/2014/main" id="{7E98B310-5807-292C-43C3-24DF18E07FA2}"/>
              </a:ext>
            </a:extLst>
          </p:cNvPr>
          <p:cNvSpPr txBox="1"/>
          <p:nvPr/>
        </p:nvSpPr>
        <p:spPr>
          <a:xfrm>
            <a:off x="103526" y="846679"/>
            <a:ext cx="4058794" cy="369332"/>
          </a:xfrm>
          <a:prstGeom prst="rect">
            <a:avLst/>
          </a:prstGeom>
          <a:noFill/>
        </p:spPr>
        <p:txBody>
          <a:bodyPr wrap="square">
            <a:spAutoFit/>
          </a:bodyPr>
          <a:lstStyle/>
          <a:p>
            <a:pPr algn="ctr">
              <a:lnSpc>
                <a:spcPct val="100000"/>
              </a:lnSpc>
            </a:pPr>
            <a:r>
              <a:rPr lang="en-US" b="1" dirty="0">
                <a:solidFill>
                  <a:schemeClr val="bg2">
                    <a:lumMod val="10000"/>
                  </a:schemeClr>
                </a:solidFill>
                <a:latin typeface="Times New Roman" pitchFamily="18" charset="0"/>
                <a:cs typeface="Times New Roman" pitchFamily="18" charset="0"/>
              </a:rPr>
              <a:t>OPERATING ENTERPRISES</a:t>
            </a:r>
          </a:p>
        </p:txBody>
      </p:sp>
      <p:graphicFrame>
        <p:nvGraphicFramePr>
          <p:cNvPr id="54" name="Таблица 53">
            <a:extLst>
              <a:ext uri="{FF2B5EF4-FFF2-40B4-BE49-F238E27FC236}">
                <a16:creationId xmlns:a16="http://schemas.microsoft.com/office/drawing/2014/main" id="{DFDE74CF-FB49-5ED0-0365-C7E0FB8973B1}"/>
              </a:ext>
            </a:extLst>
          </p:cNvPr>
          <p:cNvGraphicFramePr>
            <a:graphicFrameLocks noGrp="1"/>
          </p:cNvGraphicFramePr>
          <p:nvPr>
            <p:extLst>
              <p:ext uri="{D42A27DB-BD31-4B8C-83A1-F6EECF244321}">
                <p14:modId xmlns:p14="http://schemas.microsoft.com/office/powerpoint/2010/main" val="2162136506"/>
              </p:ext>
            </p:extLst>
          </p:nvPr>
        </p:nvGraphicFramePr>
        <p:xfrm>
          <a:off x="78786" y="1233342"/>
          <a:ext cx="4078952" cy="1033845"/>
        </p:xfrm>
        <a:graphic>
          <a:graphicData uri="http://schemas.openxmlformats.org/drawingml/2006/table">
            <a:tbl>
              <a:tblPr firstRow="1" bandRow="1">
                <a:tableStyleId>{B301B821-A1FF-4177-AEE7-76D212191A09}</a:tableStyleId>
              </a:tblPr>
              <a:tblGrid>
                <a:gridCol w="1551540">
                  <a:extLst>
                    <a:ext uri="{9D8B030D-6E8A-4147-A177-3AD203B41FA5}">
                      <a16:colId xmlns:a16="http://schemas.microsoft.com/office/drawing/2014/main" val="1183293905"/>
                    </a:ext>
                  </a:extLst>
                </a:gridCol>
                <a:gridCol w="822251">
                  <a:extLst>
                    <a:ext uri="{9D8B030D-6E8A-4147-A177-3AD203B41FA5}">
                      <a16:colId xmlns:a16="http://schemas.microsoft.com/office/drawing/2014/main" val="3881170831"/>
                    </a:ext>
                  </a:extLst>
                </a:gridCol>
                <a:gridCol w="914400">
                  <a:extLst>
                    <a:ext uri="{9D8B030D-6E8A-4147-A177-3AD203B41FA5}">
                      <a16:colId xmlns:a16="http://schemas.microsoft.com/office/drawing/2014/main" val="3784770089"/>
                    </a:ext>
                  </a:extLst>
                </a:gridCol>
                <a:gridCol w="790761">
                  <a:extLst>
                    <a:ext uri="{9D8B030D-6E8A-4147-A177-3AD203B41FA5}">
                      <a16:colId xmlns:a16="http://schemas.microsoft.com/office/drawing/2014/main" val="1778057613"/>
                    </a:ext>
                  </a:extLst>
                </a:gridCol>
              </a:tblGrid>
              <a:tr h="222158">
                <a:tc>
                  <a:txBody>
                    <a:bodyPr/>
                    <a:lstStyle/>
                    <a:p>
                      <a:pPr>
                        <a:lnSpc>
                          <a:spcPts val="1300"/>
                        </a:lnSpc>
                      </a:pPr>
                      <a:endParaRPr lang="ru-RU" sz="1400"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dirty="0">
                          <a:latin typeface="Times New Roman" panose="02020603050405020304" pitchFamily="18" charset="0"/>
                          <a:cs typeface="Times New Roman" panose="02020603050405020304" pitchFamily="18" charset="0"/>
                        </a:rPr>
                        <a:t>2021</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dirty="0">
                          <a:latin typeface="Times New Roman" panose="02020603050405020304" pitchFamily="18" charset="0"/>
                          <a:cs typeface="Times New Roman" panose="02020603050405020304" pitchFamily="18" charset="0"/>
                        </a:rPr>
                        <a:t>2022</a:t>
                      </a:r>
                      <a:endParaRPr lang="ru-RU" sz="1400"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dirty="0">
                          <a:latin typeface="Times New Roman" panose="02020603050405020304" pitchFamily="18" charset="0"/>
                          <a:cs typeface="Times New Roman" panose="02020603050405020304" pitchFamily="18" charset="0"/>
                        </a:rPr>
                        <a:t>2024</a:t>
                      </a:r>
                      <a:endParaRPr lang="ru-RU"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252413603"/>
                  </a:ext>
                </a:extLst>
              </a:tr>
              <a:tr h="222158">
                <a:tc>
                  <a:txBody>
                    <a:bodyPr/>
                    <a:lstStyle/>
                    <a:p>
                      <a:pPr>
                        <a:lnSpc>
                          <a:spcPts val="1300"/>
                        </a:lnSpc>
                      </a:pPr>
                      <a:r>
                        <a:rPr lang="en-US" sz="1600" b="1" dirty="0">
                          <a:latin typeface="Times New Roman" panose="02020603050405020304" pitchFamily="18" charset="0"/>
                          <a:cs typeface="Times New Roman" panose="02020603050405020304" pitchFamily="18" charset="0"/>
                        </a:rPr>
                        <a:t>TOTAL</a:t>
                      </a:r>
                      <a:endParaRPr lang="ru-RU" sz="1600" b="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600" b="1" dirty="0">
                          <a:latin typeface="Times New Roman" panose="02020603050405020304" pitchFamily="18" charset="0"/>
                          <a:cs typeface="Times New Roman" panose="02020603050405020304" pitchFamily="18" charset="0"/>
                        </a:rPr>
                        <a:t>6132</a:t>
                      </a:r>
                      <a:endParaRPr lang="ru-RU" sz="1600" b="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600" b="1" dirty="0">
                          <a:latin typeface="Times New Roman" panose="02020603050405020304" pitchFamily="18" charset="0"/>
                          <a:cs typeface="Times New Roman" panose="02020603050405020304" pitchFamily="18" charset="0"/>
                        </a:rPr>
                        <a:t>4916</a:t>
                      </a:r>
                      <a:endParaRPr lang="ru-RU" sz="1600" b="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600" b="1" dirty="0">
                          <a:latin typeface="Times New Roman" panose="02020603050405020304" pitchFamily="18" charset="0"/>
                          <a:cs typeface="Times New Roman" panose="02020603050405020304" pitchFamily="18" charset="0"/>
                        </a:rPr>
                        <a:t>4991</a:t>
                      </a:r>
                      <a:endParaRPr lang="ru-RU" sz="16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75305870"/>
                  </a:ext>
                </a:extLst>
              </a:tr>
              <a:tr h="222158">
                <a:tc>
                  <a:txBody>
                    <a:bodyPr/>
                    <a:lstStyle/>
                    <a:p>
                      <a:pPr>
                        <a:lnSpc>
                          <a:spcPts val="1300"/>
                        </a:lnSpc>
                      </a:pPr>
                      <a:r>
                        <a:rPr lang="en-US" sz="1400" dirty="0">
                          <a:latin typeface="Times New Roman" panose="02020603050405020304" pitchFamily="18" charset="0"/>
                          <a:cs typeface="Times New Roman" panose="02020603050405020304" pitchFamily="18" charset="0"/>
                        </a:rPr>
                        <a:t>large</a:t>
                      </a:r>
                      <a:endParaRPr lang="ru-RU" sz="1400" i="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dirty="0">
                          <a:latin typeface="Times New Roman" panose="02020603050405020304" pitchFamily="18" charset="0"/>
                          <a:cs typeface="Times New Roman" panose="02020603050405020304" pitchFamily="18" charset="0"/>
                        </a:rPr>
                        <a:t>10</a:t>
                      </a:r>
                      <a:endParaRPr lang="ru-RU" sz="1400" i="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dirty="0">
                          <a:latin typeface="Times New Roman" panose="02020603050405020304" pitchFamily="18" charset="0"/>
                          <a:cs typeface="Times New Roman" panose="02020603050405020304" pitchFamily="18" charset="0"/>
                        </a:rPr>
                        <a:t>6</a:t>
                      </a:r>
                      <a:endParaRPr lang="ru-RU" sz="1400" i="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dirty="0">
                          <a:latin typeface="Times New Roman" panose="02020603050405020304" pitchFamily="18" charset="0"/>
                          <a:cs typeface="Times New Roman" panose="02020603050405020304" pitchFamily="18" charset="0"/>
                        </a:rPr>
                        <a:t>12</a:t>
                      </a:r>
                      <a:endParaRPr lang="ru-RU" sz="1400" i="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03801186"/>
                  </a:ext>
                </a:extLst>
              </a:tr>
              <a:tr h="222158">
                <a:tc>
                  <a:txBody>
                    <a:bodyPr/>
                    <a:lstStyle/>
                    <a:p>
                      <a:pPr>
                        <a:lnSpc>
                          <a:spcPts val="1300"/>
                        </a:lnSpc>
                      </a:pPr>
                      <a:r>
                        <a:rPr lang="en-US" sz="1400" dirty="0">
                          <a:latin typeface="Times New Roman" panose="02020603050405020304" pitchFamily="18" charset="0"/>
                          <a:cs typeface="Times New Roman" panose="02020603050405020304" pitchFamily="18" charset="0"/>
                        </a:rPr>
                        <a:t>medium and small</a:t>
                      </a:r>
                      <a:endParaRPr lang="ru-RU" sz="1400" i="1"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i="0" dirty="0">
                          <a:latin typeface="Times New Roman" panose="02020603050405020304" pitchFamily="18" charset="0"/>
                          <a:cs typeface="Times New Roman" panose="02020603050405020304" pitchFamily="18" charset="0"/>
                        </a:rPr>
                        <a:t>6122</a:t>
                      </a:r>
                      <a:endParaRPr lang="ru-RU" sz="1400" i="0"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i="0" dirty="0">
                          <a:latin typeface="Times New Roman" panose="02020603050405020304" pitchFamily="18" charset="0"/>
                          <a:cs typeface="Times New Roman" panose="02020603050405020304" pitchFamily="18" charset="0"/>
                        </a:rPr>
                        <a:t>4910</a:t>
                      </a:r>
                      <a:endParaRPr lang="ru-RU" sz="1400" i="0" dirty="0">
                        <a:latin typeface="Times New Roman" panose="02020603050405020304" pitchFamily="18" charset="0"/>
                        <a:cs typeface="Times New Roman" panose="02020603050405020304" pitchFamily="18" charset="0"/>
                      </a:endParaRPr>
                    </a:p>
                  </a:txBody>
                  <a:tcPr/>
                </a:tc>
                <a:tc>
                  <a:txBody>
                    <a:bodyPr/>
                    <a:lstStyle/>
                    <a:p>
                      <a:pPr algn="ctr">
                        <a:lnSpc>
                          <a:spcPts val="1300"/>
                        </a:lnSpc>
                      </a:pPr>
                      <a:r>
                        <a:rPr lang="uk-UA" sz="1400" i="0" dirty="0">
                          <a:latin typeface="Times New Roman" panose="02020603050405020304" pitchFamily="18" charset="0"/>
                          <a:cs typeface="Times New Roman" panose="02020603050405020304" pitchFamily="18" charset="0"/>
                        </a:rPr>
                        <a:t>4889</a:t>
                      </a:r>
                      <a:endParaRPr lang="ru-RU" sz="1400" i="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4120847"/>
                  </a:ext>
                </a:extLst>
              </a:tr>
            </a:tbl>
          </a:graphicData>
        </a:graphic>
      </p:graphicFrame>
      <p:sp>
        <p:nvSpPr>
          <p:cNvPr id="3" name="TextBox 2">
            <a:extLst>
              <a:ext uri="{FF2B5EF4-FFF2-40B4-BE49-F238E27FC236}">
                <a16:creationId xmlns:a16="http://schemas.microsoft.com/office/drawing/2014/main" id="{60441790-E913-67F6-4CA8-E5D96A5895CA}"/>
              </a:ext>
            </a:extLst>
          </p:cNvPr>
          <p:cNvSpPr txBox="1"/>
          <p:nvPr/>
        </p:nvSpPr>
        <p:spPr>
          <a:xfrm>
            <a:off x="199924" y="2628098"/>
            <a:ext cx="2207394" cy="923330"/>
          </a:xfrm>
          <a:prstGeom prst="rect">
            <a:avLst/>
          </a:prstGeom>
          <a:noFill/>
        </p:spPr>
        <p:txBody>
          <a:bodyPr wrap="square" lIns="0" rIns="0">
            <a:spAutoFit/>
          </a:bodyPr>
          <a:lstStyle/>
          <a:p>
            <a:pPr lvl="0" algn="ctr"/>
            <a:r>
              <a:rPr lang="en-US" b="1" dirty="0">
                <a:solidFill>
                  <a:srgbClr val="1F497D">
                    <a:lumMod val="50000"/>
                  </a:srgbClr>
                </a:solidFill>
                <a:latin typeface="Times New Roman" pitchFamily="18" charset="0"/>
                <a:cs typeface="Times New Roman" pitchFamily="18" charset="0"/>
              </a:rPr>
              <a:t>NUMBER OF INDUSTRIAL ENTERPRISES</a:t>
            </a:r>
            <a:endParaRPr lang="ru-RU" b="1" i="1" dirty="0">
              <a:solidFill>
                <a:srgbClr val="1F497D">
                  <a:lumMod val="50000"/>
                </a:srgbClr>
              </a:solidFill>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2D9B3D24-B39B-FB25-F4F9-87EE635BFF62}"/>
              </a:ext>
            </a:extLst>
          </p:cNvPr>
          <p:cNvSpPr txBox="1"/>
          <p:nvPr/>
        </p:nvSpPr>
        <p:spPr>
          <a:xfrm>
            <a:off x="2498650" y="2508226"/>
            <a:ext cx="1605923" cy="835293"/>
          </a:xfrm>
          <a:prstGeom prst="rect">
            <a:avLst/>
          </a:prstGeom>
          <a:solidFill>
            <a:schemeClr val="accent3">
              <a:lumMod val="20000"/>
              <a:lumOff val="80000"/>
            </a:schemeClr>
          </a:solidFill>
        </p:spPr>
        <p:txBody>
          <a:bodyPr wrap="square" lIns="0" tIns="0" rIns="0" bIns="0">
            <a:spAutoFit/>
          </a:bodyPr>
          <a:lstStyle/>
          <a:p>
            <a:pPr lvl="0" indent="-1074738" algn="ctr">
              <a:lnSpc>
                <a:spcPts val="2200"/>
              </a:lnSpc>
              <a:defRPr/>
            </a:pPr>
            <a:r>
              <a:rPr lang="en-US" sz="1600" i="1" dirty="0">
                <a:solidFill>
                  <a:schemeClr val="tx2">
                    <a:lumMod val="50000"/>
                  </a:schemeClr>
                </a:solidFill>
                <a:latin typeface="Times New Roman" pitchFamily="18" charset="0"/>
                <a:ea typeface="Calibri"/>
                <a:cs typeface="Times New Roman" pitchFamily="18" charset="0"/>
              </a:rPr>
              <a:t>As of 2021</a:t>
            </a:r>
            <a:endParaRPr lang="uk-UA" sz="1600" i="1" dirty="0">
              <a:solidFill>
                <a:schemeClr val="tx2">
                  <a:lumMod val="50000"/>
                </a:schemeClr>
              </a:solidFill>
              <a:latin typeface="Times New Roman" pitchFamily="18" charset="0"/>
              <a:ea typeface="Calibri"/>
              <a:cs typeface="Times New Roman" pitchFamily="18" charset="0"/>
            </a:endParaRPr>
          </a:p>
          <a:p>
            <a:pPr lvl="0" indent="-1074738" algn="ctr">
              <a:lnSpc>
                <a:spcPts val="2200"/>
              </a:lnSpc>
              <a:defRPr/>
            </a:pPr>
            <a:r>
              <a:rPr lang="uk-UA" sz="2200" b="1" i="1" dirty="0">
                <a:solidFill>
                  <a:schemeClr val="tx2">
                    <a:lumMod val="50000"/>
                  </a:schemeClr>
                </a:solidFill>
                <a:latin typeface="Times New Roman" pitchFamily="18" charset="0"/>
                <a:ea typeface="Calibri"/>
                <a:cs typeface="Times New Roman" pitchFamily="18" charset="0"/>
              </a:rPr>
              <a:t>992 </a:t>
            </a:r>
          </a:p>
          <a:p>
            <a:pPr lvl="0" algn="ctr">
              <a:lnSpc>
                <a:spcPts val="2200"/>
              </a:lnSpc>
              <a:defRPr/>
            </a:pPr>
            <a:r>
              <a:rPr lang="uk-UA" i="1" dirty="0">
                <a:solidFill>
                  <a:schemeClr val="tx2">
                    <a:lumMod val="50000"/>
                  </a:schemeClr>
                </a:solidFill>
                <a:latin typeface="Times New Roman" pitchFamily="18" charset="0"/>
                <a:ea typeface="Calibri"/>
                <a:cs typeface="Times New Roman" pitchFamily="18" charset="0"/>
              </a:rPr>
              <a:t> </a:t>
            </a:r>
            <a:endParaRPr lang="ru-RU" dirty="0"/>
          </a:p>
        </p:txBody>
      </p:sp>
      <p:sp>
        <p:nvSpPr>
          <p:cNvPr id="7" name="TextBox 6">
            <a:extLst>
              <a:ext uri="{FF2B5EF4-FFF2-40B4-BE49-F238E27FC236}">
                <a16:creationId xmlns:a16="http://schemas.microsoft.com/office/drawing/2014/main" id="{42B695FD-0BDC-C63F-5EF1-8D87F7B18965}"/>
              </a:ext>
            </a:extLst>
          </p:cNvPr>
          <p:cNvSpPr txBox="1"/>
          <p:nvPr/>
        </p:nvSpPr>
        <p:spPr>
          <a:xfrm>
            <a:off x="2498650" y="3093193"/>
            <a:ext cx="1605923" cy="564257"/>
          </a:xfrm>
          <a:prstGeom prst="rect">
            <a:avLst/>
          </a:prstGeom>
          <a:solidFill>
            <a:schemeClr val="accent5">
              <a:lumMod val="60000"/>
              <a:lumOff val="40000"/>
            </a:schemeClr>
          </a:solidFill>
        </p:spPr>
        <p:txBody>
          <a:bodyPr wrap="square" lIns="0" tIns="0" rIns="0" bIns="0">
            <a:spAutoFit/>
          </a:bodyPr>
          <a:lstStyle/>
          <a:p>
            <a:pPr lvl="0" indent="-1074738" algn="ctr">
              <a:lnSpc>
                <a:spcPts val="2200"/>
              </a:lnSpc>
              <a:defRPr/>
            </a:pPr>
            <a:r>
              <a:rPr lang="en-US" sz="1600" i="1" dirty="0">
                <a:solidFill>
                  <a:schemeClr val="tx2">
                    <a:lumMod val="50000"/>
                  </a:schemeClr>
                </a:solidFill>
                <a:latin typeface="Times New Roman" pitchFamily="18" charset="0"/>
                <a:ea typeface="Calibri"/>
                <a:cs typeface="Times New Roman" pitchFamily="18" charset="0"/>
              </a:rPr>
              <a:t>As of </a:t>
            </a:r>
            <a:r>
              <a:rPr lang="uk-UA" sz="1600" i="1" dirty="0">
                <a:solidFill>
                  <a:schemeClr val="tx2">
                    <a:lumMod val="50000"/>
                  </a:schemeClr>
                </a:solidFill>
                <a:latin typeface="Times New Roman" pitchFamily="18" charset="0"/>
                <a:ea typeface="Calibri"/>
                <a:cs typeface="Times New Roman" pitchFamily="18" charset="0"/>
              </a:rPr>
              <a:t>2024 </a:t>
            </a:r>
          </a:p>
          <a:p>
            <a:pPr lvl="0" indent="-1074738" algn="ctr">
              <a:lnSpc>
                <a:spcPts val="2200"/>
              </a:lnSpc>
              <a:defRPr/>
            </a:pPr>
            <a:r>
              <a:rPr lang="uk-UA" sz="2200" b="1" i="1" dirty="0">
                <a:solidFill>
                  <a:schemeClr val="tx2">
                    <a:lumMod val="50000"/>
                  </a:schemeClr>
                </a:solidFill>
                <a:latin typeface="Times New Roman" pitchFamily="18" charset="0"/>
                <a:ea typeface="Calibri"/>
                <a:cs typeface="Times New Roman" pitchFamily="18" charset="0"/>
              </a:rPr>
              <a:t>796</a:t>
            </a:r>
          </a:p>
        </p:txBody>
      </p:sp>
      <p:sp>
        <p:nvSpPr>
          <p:cNvPr id="16" name="Прямоугольник 18">
            <a:extLst>
              <a:ext uri="{FF2B5EF4-FFF2-40B4-BE49-F238E27FC236}">
                <a16:creationId xmlns:a16="http://schemas.microsoft.com/office/drawing/2014/main" id="{A87E8C02-B453-18B7-5E92-B3329B3E12E9}"/>
              </a:ext>
            </a:extLst>
          </p:cNvPr>
          <p:cNvSpPr/>
          <p:nvPr/>
        </p:nvSpPr>
        <p:spPr>
          <a:xfrm>
            <a:off x="78786" y="2436580"/>
            <a:ext cx="4078953" cy="1290830"/>
          </a:xfrm>
          <a:prstGeom prst="rect">
            <a:avLst/>
          </a:prstGeom>
          <a:noFill/>
          <a:ln>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TextBox 16">
            <a:extLst>
              <a:ext uri="{FF2B5EF4-FFF2-40B4-BE49-F238E27FC236}">
                <a16:creationId xmlns:a16="http://schemas.microsoft.com/office/drawing/2014/main" id="{0D6D364A-CCF6-B741-0E0E-620A7FFAF2D4}"/>
              </a:ext>
            </a:extLst>
          </p:cNvPr>
          <p:cNvSpPr txBox="1"/>
          <p:nvPr/>
        </p:nvSpPr>
        <p:spPr>
          <a:xfrm>
            <a:off x="4500270" y="1003467"/>
            <a:ext cx="4443806" cy="892552"/>
          </a:xfrm>
          <a:prstGeom prst="rect">
            <a:avLst/>
          </a:prstGeom>
          <a:noFill/>
        </p:spPr>
        <p:txBody>
          <a:bodyPr wrap="square">
            <a:spAutoFit/>
          </a:bodyPr>
          <a:lstStyle/>
          <a:p>
            <a:pPr lvl="0" algn="ctr"/>
            <a:r>
              <a:rPr lang="en-US" b="1" dirty="0">
                <a:latin typeface="Times New Roman" pitchFamily="18" charset="0"/>
                <a:cs typeface="Times New Roman" pitchFamily="18" charset="0"/>
              </a:rPr>
              <a:t>SECTORAL STRUCTURE OF GROSS VALUE ADDED, %</a:t>
            </a:r>
            <a:br>
              <a:rPr lang="uk-UA" sz="1600" b="1" dirty="0">
                <a:latin typeface="Times New Roman" pitchFamily="18" charset="0"/>
                <a:cs typeface="Times New Roman" pitchFamily="18" charset="0"/>
              </a:rPr>
            </a:br>
            <a:endParaRPr lang="ru-RU" sz="1600" i="1" dirty="0">
              <a:latin typeface="Times New Roman" pitchFamily="18" charset="0"/>
              <a:cs typeface="Times New Roman" pitchFamily="18" charset="0"/>
            </a:endParaRPr>
          </a:p>
        </p:txBody>
      </p:sp>
      <p:sp>
        <p:nvSpPr>
          <p:cNvPr id="26" name="TextBox 25">
            <a:extLst>
              <a:ext uri="{FF2B5EF4-FFF2-40B4-BE49-F238E27FC236}">
                <a16:creationId xmlns:a16="http://schemas.microsoft.com/office/drawing/2014/main" id="{C78C5955-E47D-54DD-7E3C-7966FBA2C7EA}"/>
              </a:ext>
            </a:extLst>
          </p:cNvPr>
          <p:cNvSpPr txBox="1"/>
          <p:nvPr/>
        </p:nvSpPr>
        <p:spPr>
          <a:xfrm>
            <a:off x="-92436" y="3857592"/>
            <a:ext cx="4421484" cy="353943"/>
          </a:xfrm>
          <a:prstGeom prst="rect">
            <a:avLst/>
          </a:prstGeom>
          <a:noFill/>
        </p:spPr>
        <p:txBody>
          <a:bodyPr wrap="square" lIns="0" rIns="0">
            <a:spAutoFit/>
          </a:bodyPr>
          <a:lstStyle/>
          <a:p>
            <a:pPr algn="ctr"/>
            <a:r>
              <a:rPr lang="en-US" sz="1700" b="1" dirty="0">
                <a:solidFill>
                  <a:schemeClr val="bg2">
                    <a:lumMod val="10000"/>
                  </a:schemeClr>
                </a:solidFill>
                <a:latin typeface="Times New Roman" pitchFamily="18" charset="0"/>
                <a:cs typeface="Times New Roman" pitchFamily="18" charset="0"/>
              </a:rPr>
              <a:t>INVESTMENT PRIORITIES</a:t>
            </a:r>
            <a:endParaRPr lang="uk-UA" sz="1700" b="1" dirty="0">
              <a:solidFill>
                <a:schemeClr val="bg2">
                  <a:lumMod val="10000"/>
                </a:schemeClr>
              </a:solidFill>
              <a:latin typeface="Times New Roman" pitchFamily="18" charset="0"/>
              <a:cs typeface="Times New Roman" pitchFamily="18" charset="0"/>
            </a:endParaRPr>
          </a:p>
        </p:txBody>
      </p:sp>
      <p:sp>
        <p:nvSpPr>
          <p:cNvPr id="5" name="Овал 4">
            <a:extLst>
              <a:ext uri="{FF2B5EF4-FFF2-40B4-BE49-F238E27FC236}">
                <a16:creationId xmlns:a16="http://schemas.microsoft.com/office/drawing/2014/main" id="{C93A7522-9971-F7BA-4FED-855DCB3AE090}"/>
              </a:ext>
            </a:extLst>
          </p:cNvPr>
          <p:cNvSpPr/>
          <p:nvPr/>
        </p:nvSpPr>
        <p:spPr>
          <a:xfrm>
            <a:off x="723506" y="4155273"/>
            <a:ext cx="722070" cy="619697"/>
          </a:xfrm>
          <a:prstGeom prst="ellipse">
            <a:avLst/>
          </a:prstGeom>
          <a:blipFill dpi="0" rotWithShape="1">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rcRect/>
            <a:stretch>
              <a:fillRect/>
            </a:stretch>
          </a:blip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 name="TextBox 8">
            <a:extLst>
              <a:ext uri="{FF2B5EF4-FFF2-40B4-BE49-F238E27FC236}">
                <a16:creationId xmlns:a16="http://schemas.microsoft.com/office/drawing/2014/main" id="{6B3DDB0C-D6A1-E7CD-0618-6473919AF9A6}"/>
              </a:ext>
            </a:extLst>
          </p:cNvPr>
          <p:cNvSpPr txBox="1"/>
          <p:nvPr/>
        </p:nvSpPr>
        <p:spPr>
          <a:xfrm>
            <a:off x="78786" y="4774067"/>
            <a:ext cx="2328532" cy="338554"/>
          </a:xfrm>
          <a:prstGeom prst="rect">
            <a:avLst/>
          </a:prstGeom>
          <a:noFill/>
        </p:spPr>
        <p:txBody>
          <a:bodyPr wrap="square">
            <a:spAutoFit/>
          </a:bodyPr>
          <a:lstStyle/>
          <a:p>
            <a:r>
              <a:rPr lang="en-US" sz="1600" b="1" spc="-10" dirty="0">
                <a:solidFill>
                  <a:schemeClr val="accent5">
                    <a:lumMod val="75000"/>
                  </a:schemeClr>
                </a:solidFill>
                <a:latin typeface="Times New Roman" panose="02020603050405020304" pitchFamily="18" charset="0"/>
                <a:cs typeface="Times New Roman" panose="02020603050405020304" pitchFamily="18" charset="0"/>
              </a:rPr>
              <a:t>mechanical engineering</a:t>
            </a:r>
            <a:endParaRPr lang="uk-UA" sz="1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FC504B6-D474-DBB3-3467-6DC53DB9A5AA}"/>
              </a:ext>
            </a:extLst>
          </p:cNvPr>
          <p:cNvSpPr txBox="1"/>
          <p:nvPr/>
        </p:nvSpPr>
        <p:spPr>
          <a:xfrm>
            <a:off x="1428999" y="4773765"/>
            <a:ext cx="3128647" cy="338554"/>
          </a:xfrm>
          <a:prstGeom prst="rect">
            <a:avLst/>
          </a:prstGeom>
          <a:noFill/>
        </p:spPr>
        <p:txBody>
          <a:bodyPr wrap="square">
            <a:spAutoFit/>
          </a:bodyPr>
          <a:lstStyle/>
          <a:p>
            <a:pPr marL="12700" algn="ctr">
              <a:lnSpc>
                <a:spcPct val="100000"/>
              </a:lnSpc>
              <a:spcBef>
                <a:spcPts val="115"/>
              </a:spcBef>
            </a:pPr>
            <a:r>
              <a:rPr lang="en-US" sz="1600" b="1" dirty="0">
                <a:solidFill>
                  <a:schemeClr val="accent5">
                    <a:lumMod val="75000"/>
                  </a:schemeClr>
                </a:solidFill>
                <a:latin typeface="Times New Roman" panose="02020603050405020304" pitchFamily="18" charset="0"/>
                <a:cs typeface="Times New Roman" panose="02020603050405020304" pitchFamily="18" charset="0"/>
              </a:rPr>
              <a:t>light industry</a:t>
            </a:r>
            <a:endParaRPr lang="uk-UA" sz="16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12" name="Овал 11">
            <a:extLst>
              <a:ext uri="{FF2B5EF4-FFF2-40B4-BE49-F238E27FC236}">
                <a16:creationId xmlns:a16="http://schemas.microsoft.com/office/drawing/2014/main" id="{0C98F9CB-A5BF-90C7-33DD-459DDF4A339F}"/>
              </a:ext>
            </a:extLst>
          </p:cNvPr>
          <p:cNvSpPr/>
          <p:nvPr/>
        </p:nvSpPr>
        <p:spPr>
          <a:xfrm>
            <a:off x="2599029" y="4155273"/>
            <a:ext cx="722070" cy="630868"/>
          </a:xfrm>
          <a:prstGeom prst="ellipse">
            <a:avLst/>
          </a:prstGeom>
          <a:blipFill dpi="0" rotWithShape="1">
            <a:blip r:embed="rId5" cstate="print">
              <a:extLst>
                <a:ext uri="{28A0092B-C50C-407E-A947-70E740481C1C}">
                  <a14:useLocalDpi xmlns:a14="http://schemas.microsoft.com/office/drawing/2010/main" val="0"/>
                </a:ext>
              </a:extLst>
            </a:blip>
            <a:srcRect/>
            <a:stretch>
              <a:fillRect l="5495" t="8291" r="5495" b="8291"/>
            </a:stretch>
          </a:blip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p>
        </p:txBody>
      </p:sp>
      <p:pic>
        <p:nvPicPr>
          <p:cNvPr id="21" name="Рисунок 20">
            <a:extLst>
              <a:ext uri="{FF2B5EF4-FFF2-40B4-BE49-F238E27FC236}">
                <a16:creationId xmlns:a16="http://schemas.microsoft.com/office/drawing/2014/main" id="{792E6645-FFCA-711F-808C-313E58063DE4}"/>
              </a:ext>
            </a:extLst>
          </p:cNvPr>
          <p:cNvPicPr>
            <a:picLocks noChangeAspect="1"/>
          </p:cNvPicPr>
          <p:nvPr/>
        </p:nvPicPr>
        <p:blipFill>
          <a:blip r:embed="rId6"/>
          <a:stretch>
            <a:fillRect/>
          </a:stretch>
        </p:blipFill>
        <p:spPr>
          <a:xfrm>
            <a:off x="6577603" y="1844845"/>
            <a:ext cx="3077336" cy="2189718"/>
          </a:xfrm>
          <a:prstGeom prst="rect">
            <a:avLst/>
          </a:prstGeom>
        </p:spPr>
      </p:pic>
      <p:pic>
        <p:nvPicPr>
          <p:cNvPr id="24" name="Рисунок 23">
            <a:extLst>
              <a:ext uri="{FF2B5EF4-FFF2-40B4-BE49-F238E27FC236}">
                <a16:creationId xmlns:a16="http://schemas.microsoft.com/office/drawing/2014/main" id="{1FAB947D-3EC0-F079-045A-BA120BFA2DFF}"/>
              </a:ext>
            </a:extLst>
          </p:cNvPr>
          <p:cNvPicPr>
            <a:picLocks noChangeAspect="1"/>
          </p:cNvPicPr>
          <p:nvPr/>
        </p:nvPicPr>
        <p:blipFill>
          <a:blip r:embed="rId7"/>
          <a:stretch>
            <a:fillRect/>
          </a:stretch>
        </p:blipFill>
        <p:spPr>
          <a:xfrm>
            <a:off x="4423856" y="2054039"/>
            <a:ext cx="280440" cy="213378"/>
          </a:xfrm>
          <a:prstGeom prst="rect">
            <a:avLst/>
          </a:prstGeom>
        </p:spPr>
      </p:pic>
      <p:sp>
        <p:nvSpPr>
          <p:cNvPr id="29" name="TextBox 28">
            <a:extLst>
              <a:ext uri="{FF2B5EF4-FFF2-40B4-BE49-F238E27FC236}">
                <a16:creationId xmlns:a16="http://schemas.microsoft.com/office/drawing/2014/main" id="{A759A864-A79B-538C-4889-1E6C99097BBA}"/>
              </a:ext>
            </a:extLst>
          </p:cNvPr>
          <p:cNvSpPr txBox="1"/>
          <p:nvPr/>
        </p:nvSpPr>
        <p:spPr>
          <a:xfrm>
            <a:off x="4697755" y="1977927"/>
            <a:ext cx="2426183" cy="2931700"/>
          </a:xfrm>
          <a:prstGeom prst="rect">
            <a:avLst/>
          </a:prstGeom>
          <a:noFill/>
        </p:spPr>
        <p:txBody>
          <a:bodyPr wrap="square">
            <a:spAutoFit/>
          </a:bodyPr>
          <a:lstStyle/>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Agriculture</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Industry</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Public administration and </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defense, insurance</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Education, healthcare</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Trade; repair of motor vehicles</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Real estate transactions</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Transportation, warehousing</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Information and telecommunications</a:t>
            </a:r>
            <a:endParaRPr lang="uk-UA" sz="1200" b="1" spc="-50" dirty="0">
              <a:latin typeface="Times New Roman" panose="02020603050405020304" pitchFamily="18" charset="0"/>
              <a:cs typeface="Times New Roman" panose="02020603050405020304" pitchFamily="18" charset="0"/>
            </a:endParaRPr>
          </a:p>
          <a:p>
            <a:pPr marL="12700">
              <a:lnSpc>
                <a:spcPct val="150000"/>
              </a:lnSpc>
              <a:spcBef>
                <a:spcPts val="100"/>
              </a:spcBef>
            </a:pPr>
            <a:r>
              <a:rPr lang="en-US" sz="1200" b="1" spc="-50" dirty="0">
                <a:latin typeface="Times New Roman" panose="02020603050405020304" pitchFamily="18" charset="0"/>
                <a:cs typeface="Times New Roman" panose="02020603050405020304" pitchFamily="18" charset="0"/>
              </a:rPr>
              <a:t>Other</a:t>
            </a:r>
            <a:endParaRPr lang="uk-UA" sz="1200" b="1" dirty="0">
              <a:latin typeface="Times New Roman" panose="02020603050405020304" pitchFamily="18" charset="0"/>
              <a:cs typeface="Times New Roman" panose="02020603050405020304" pitchFamily="18" charset="0"/>
            </a:endParaRPr>
          </a:p>
        </p:txBody>
      </p:sp>
      <p:pic>
        <p:nvPicPr>
          <p:cNvPr id="30" name="Рисунок 29">
            <a:extLst>
              <a:ext uri="{FF2B5EF4-FFF2-40B4-BE49-F238E27FC236}">
                <a16:creationId xmlns:a16="http://schemas.microsoft.com/office/drawing/2014/main" id="{8C96F699-2004-D366-4F6C-919318B41F75}"/>
              </a:ext>
            </a:extLst>
          </p:cNvPr>
          <p:cNvPicPr>
            <a:picLocks noChangeAspect="1"/>
          </p:cNvPicPr>
          <p:nvPr/>
        </p:nvPicPr>
        <p:blipFill>
          <a:blip r:embed="rId8"/>
          <a:stretch>
            <a:fillRect/>
          </a:stretch>
        </p:blipFill>
        <p:spPr>
          <a:xfrm>
            <a:off x="4423856" y="2335987"/>
            <a:ext cx="280440" cy="213378"/>
          </a:xfrm>
          <a:prstGeom prst="rect">
            <a:avLst/>
          </a:prstGeom>
        </p:spPr>
      </p:pic>
      <p:pic>
        <p:nvPicPr>
          <p:cNvPr id="32" name="Рисунок 31">
            <a:extLst>
              <a:ext uri="{FF2B5EF4-FFF2-40B4-BE49-F238E27FC236}">
                <a16:creationId xmlns:a16="http://schemas.microsoft.com/office/drawing/2014/main" id="{54995334-6AD5-EC1D-64FC-CABD3219D9B1}"/>
              </a:ext>
            </a:extLst>
          </p:cNvPr>
          <p:cNvPicPr>
            <a:picLocks noChangeAspect="1"/>
          </p:cNvPicPr>
          <p:nvPr/>
        </p:nvPicPr>
        <p:blipFill>
          <a:blip r:embed="rId9"/>
          <a:stretch>
            <a:fillRect/>
          </a:stretch>
        </p:blipFill>
        <p:spPr>
          <a:xfrm>
            <a:off x="4417537" y="2644484"/>
            <a:ext cx="286537" cy="213378"/>
          </a:xfrm>
          <a:prstGeom prst="rect">
            <a:avLst/>
          </a:prstGeom>
        </p:spPr>
      </p:pic>
      <p:pic>
        <p:nvPicPr>
          <p:cNvPr id="35" name="Рисунок 34">
            <a:extLst>
              <a:ext uri="{FF2B5EF4-FFF2-40B4-BE49-F238E27FC236}">
                <a16:creationId xmlns:a16="http://schemas.microsoft.com/office/drawing/2014/main" id="{852C1312-C4E8-790F-A2A7-BE7151194F69}"/>
              </a:ext>
            </a:extLst>
          </p:cNvPr>
          <p:cNvPicPr>
            <a:picLocks noChangeAspect="1"/>
          </p:cNvPicPr>
          <p:nvPr/>
        </p:nvPicPr>
        <p:blipFill>
          <a:blip r:embed="rId10"/>
          <a:stretch>
            <a:fillRect/>
          </a:stretch>
        </p:blipFill>
        <p:spPr>
          <a:xfrm>
            <a:off x="4423856" y="3215220"/>
            <a:ext cx="286537" cy="213378"/>
          </a:xfrm>
          <a:prstGeom prst="rect">
            <a:avLst/>
          </a:prstGeom>
        </p:spPr>
      </p:pic>
      <p:pic>
        <p:nvPicPr>
          <p:cNvPr id="37" name="Рисунок 36">
            <a:extLst>
              <a:ext uri="{FF2B5EF4-FFF2-40B4-BE49-F238E27FC236}">
                <a16:creationId xmlns:a16="http://schemas.microsoft.com/office/drawing/2014/main" id="{2F2A5438-A6F4-B32D-506D-3563CE8D4A2A}"/>
              </a:ext>
            </a:extLst>
          </p:cNvPr>
          <p:cNvPicPr>
            <a:picLocks noChangeAspect="1"/>
          </p:cNvPicPr>
          <p:nvPr/>
        </p:nvPicPr>
        <p:blipFill>
          <a:blip r:embed="rId11"/>
          <a:stretch>
            <a:fillRect/>
          </a:stretch>
        </p:blipFill>
        <p:spPr>
          <a:xfrm>
            <a:off x="4431638" y="3499830"/>
            <a:ext cx="286537" cy="207282"/>
          </a:xfrm>
          <a:prstGeom prst="rect">
            <a:avLst/>
          </a:prstGeom>
        </p:spPr>
      </p:pic>
      <p:pic>
        <p:nvPicPr>
          <p:cNvPr id="38" name="Рисунок 37">
            <a:extLst>
              <a:ext uri="{FF2B5EF4-FFF2-40B4-BE49-F238E27FC236}">
                <a16:creationId xmlns:a16="http://schemas.microsoft.com/office/drawing/2014/main" id="{2579F746-9C02-F8D7-5140-98C6A18B0DF9}"/>
              </a:ext>
            </a:extLst>
          </p:cNvPr>
          <p:cNvPicPr>
            <a:picLocks noChangeAspect="1"/>
          </p:cNvPicPr>
          <p:nvPr/>
        </p:nvPicPr>
        <p:blipFill>
          <a:blip r:embed="rId12"/>
          <a:stretch>
            <a:fillRect/>
          </a:stretch>
        </p:blipFill>
        <p:spPr>
          <a:xfrm>
            <a:off x="4441374" y="3787601"/>
            <a:ext cx="286537" cy="213378"/>
          </a:xfrm>
          <a:prstGeom prst="rect">
            <a:avLst/>
          </a:prstGeom>
        </p:spPr>
      </p:pic>
      <p:pic>
        <p:nvPicPr>
          <p:cNvPr id="39" name="Рисунок 38">
            <a:extLst>
              <a:ext uri="{FF2B5EF4-FFF2-40B4-BE49-F238E27FC236}">
                <a16:creationId xmlns:a16="http://schemas.microsoft.com/office/drawing/2014/main" id="{AAD7B2F2-04EE-85EE-7CA4-C54AEB0E2BB5}"/>
              </a:ext>
            </a:extLst>
          </p:cNvPr>
          <p:cNvPicPr>
            <a:picLocks noChangeAspect="1"/>
          </p:cNvPicPr>
          <p:nvPr/>
        </p:nvPicPr>
        <p:blipFill>
          <a:blip r:embed="rId13"/>
          <a:stretch>
            <a:fillRect/>
          </a:stretch>
        </p:blipFill>
        <p:spPr>
          <a:xfrm>
            <a:off x="4451896" y="4069559"/>
            <a:ext cx="286537" cy="213378"/>
          </a:xfrm>
          <a:prstGeom prst="rect">
            <a:avLst/>
          </a:prstGeom>
        </p:spPr>
      </p:pic>
      <p:pic>
        <p:nvPicPr>
          <p:cNvPr id="40" name="Рисунок 39">
            <a:extLst>
              <a:ext uri="{FF2B5EF4-FFF2-40B4-BE49-F238E27FC236}">
                <a16:creationId xmlns:a16="http://schemas.microsoft.com/office/drawing/2014/main" id="{38B811DA-4B7E-274D-23B4-75158890FB2E}"/>
              </a:ext>
            </a:extLst>
          </p:cNvPr>
          <p:cNvPicPr>
            <a:picLocks noChangeAspect="1"/>
          </p:cNvPicPr>
          <p:nvPr/>
        </p:nvPicPr>
        <p:blipFill>
          <a:blip r:embed="rId14"/>
          <a:stretch>
            <a:fillRect/>
          </a:stretch>
        </p:blipFill>
        <p:spPr>
          <a:xfrm>
            <a:off x="4438597" y="4343345"/>
            <a:ext cx="286537" cy="213378"/>
          </a:xfrm>
          <a:prstGeom prst="rect">
            <a:avLst/>
          </a:prstGeom>
        </p:spPr>
      </p:pic>
      <p:pic>
        <p:nvPicPr>
          <p:cNvPr id="41" name="Рисунок 40">
            <a:extLst>
              <a:ext uri="{FF2B5EF4-FFF2-40B4-BE49-F238E27FC236}">
                <a16:creationId xmlns:a16="http://schemas.microsoft.com/office/drawing/2014/main" id="{DB79DEF0-21C3-FC1F-F303-6F8F12B9313D}"/>
              </a:ext>
            </a:extLst>
          </p:cNvPr>
          <p:cNvPicPr>
            <a:picLocks noChangeAspect="1"/>
          </p:cNvPicPr>
          <p:nvPr/>
        </p:nvPicPr>
        <p:blipFill>
          <a:blip r:embed="rId15"/>
          <a:stretch>
            <a:fillRect/>
          </a:stretch>
        </p:blipFill>
        <p:spPr>
          <a:xfrm>
            <a:off x="4446246" y="4647150"/>
            <a:ext cx="286537" cy="213378"/>
          </a:xfrm>
          <a:prstGeom prst="rect">
            <a:avLst/>
          </a:prstGeom>
        </p:spPr>
      </p:pic>
    </p:spTree>
    <p:extLst>
      <p:ext uri="{BB962C8B-B14F-4D97-AF65-F5344CB8AC3E}">
        <p14:creationId xmlns:p14="http://schemas.microsoft.com/office/powerpoint/2010/main" val="1509780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88FA3-FF29-75A9-EA9D-BCD278C68EAA}"/>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0DFDE2E5-D3F1-9FB9-BD4E-6ABC09BFD912}"/>
              </a:ext>
            </a:extLst>
          </p:cNvPr>
          <p:cNvPicPr>
            <a:picLocks noChangeAspect="1"/>
          </p:cNvPicPr>
          <p:nvPr/>
        </p:nvPicPr>
        <p:blipFill>
          <a:blip r:embed="rId2"/>
          <a:stretch>
            <a:fillRect/>
          </a:stretch>
        </p:blipFill>
        <p:spPr>
          <a:xfrm>
            <a:off x="5131241" y="1785262"/>
            <a:ext cx="3962362" cy="3234338"/>
          </a:xfrm>
          <a:prstGeom prst="rect">
            <a:avLst/>
          </a:prstGeom>
        </p:spPr>
      </p:pic>
      <p:sp>
        <p:nvSpPr>
          <p:cNvPr id="2" name="Заголовок 1">
            <a:extLst>
              <a:ext uri="{FF2B5EF4-FFF2-40B4-BE49-F238E27FC236}">
                <a16:creationId xmlns:a16="http://schemas.microsoft.com/office/drawing/2014/main" id="{3957703D-2972-EECE-766F-83DDB56FDC50}"/>
              </a:ext>
            </a:extLst>
          </p:cNvPr>
          <p:cNvSpPr>
            <a:spLocks noGrp="1"/>
          </p:cNvSpPr>
          <p:nvPr>
            <p:ph type="title"/>
          </p:nvPr>
        </p:nvSpPr>
        <p:spPr/>
        <p:txBody>
          <a:bodyPr vert="horz" lIns="91440" tIns="45720" rIns="91440" bIns="45720" rtlCol="0" anchor="ctr">
            <a:noAutofit/>
          </a:bodyPr>
          <a:lstStyle/>
          <a:p>
            <a:pPr>
              <a:lnSpc>
                <a:spcPct val="107000"/>
              </a:lnSpc>
              <a:spcAft>
                <a:spcPts val="800"/>
              </a:spcAft>
            </a:pPr>
            <a:r>
              <a:rPr lang="en-US" dirty="0">
                <a:solidFill>
                  <a:schemeClr val="tx2">
                    <a:lumMod val="50000"/>
                  </a:schemeClr>
                </a:solidFill>
              </a:rPr>
              <a:t>COOPERATION PRIORITIES: INDUSTRY</a:t>
            </a:r>
            <a:endParaRPr lang="ru-RU" dirty="0">
              <a:solidFill>
                <a:schemeClr val="tx2">
                  <a:lumMod val="50000"/>
                </a:schemeClr>
              </a:solidFill>
            </a:endParaRPr>
          </a:p>
        </p:txBody>
      </p:sp>
      <p:pic>
        <p:nvPicPr>
          <p:cNvPr id="105" name="Picture 2" descr="Немає опису світлини.">
            <a:extLst>
              <a:ext uri="{FF2B5EF4-FFF2-40B4-BE49-F238E27FC236}">
                <a16:creationId xmlns:a16="http://schemas.microsoft.com/office/drawing/2014/main" id="{E838D4E4-B578-8402-3634-ACB18D22B1D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4313" y="1111489"/>
            <a:ext cx="457052" cy="457052"/>
          </a:xfrm>
          <a:prstGeom prst="rect">
            <a:avLst/>
          </a:prstGeom>
          <a:noFill/>
          <a:extLst>
            <a:ext uri="{909E8E84-426E-40DD-AFC4-6F175D3DCCD1}">
              <a14:hiddenFill xmlns:a14="http://schemas.microsoft.com/office/drawing/2010/main">
                <a:solidFill>
                  <a:srgbClr val="FFFFFF"/>
                </a:solidFill>
              </a14:hiddenFill>
            </a:ext>
          </a:extLst>
        </p:spPr>
      </p:pic>
      <p:sp>
        <p:nvSpPr>
          <p:cNvPr id="106" name="TextBox 105">
            <a:extLst>
              <a:ext uri="{FF2B5EF4-FFF2-40B4-BE49-F238E27FC236}">
                <a16:creationId xmlns:a16="http://schemas.microsoft.com/office/drawing/2014/main" id="{EBAFDFA5-F1EC-3EA4-54E0-33CD2C3AF087}"/>
              </a:ext>
            </a:extLst>
          </p:cNvPr>
          <p:cNvSpPr txBox="1"/>
          <p:nvPr/>
        </p:nvSpPr>
        <p:spPr>
          <a:xfrm>
            <a:off x="6001365" y="1111489"/>
            <a:ext cx="1299538" cy="482499"/>
          </a:xfrm>
          <a:prstGeom prst="rect">
            <a:avLst/>
          </a:prstGeom>
          <a:solidFill>
            <a:schemeClr val="accent1">
              <a:lumMod val="20000"/>
              <a:lumOff val="80000"/>
            </a:schemeClr>
          </a:solidFill>
          <a:ln w="6350">
            <a:noFill/>
          </a:ln>
        </p:spPr>
        <p:txBody>
          <a:bodyPr wrap="square" lIns="0" rIns="0" anchor="ctr" anchorCtr="0">
            <a:noAutofit/>
          </a:bodyPr>
          <a:lstStyle/>
          <a:p>
            <a:pPr algn="ctr"/>
            <a:r>
              <a:rPr lang="uk-UA" sz="712" b="1" spc="-9" dirty="0">
                <a:solidFill>
                  <a:schemeClr val="tx2">
                    <a:lumMod val="50000"/>
                  </a:schemeClr>
                </a:solidFill>
                <a:latin typeface="Roboto Bk"/>
              </a:rPr>
              <a:t>Сумський машинобудівний кластер енергетичного обладнання</a:t>
            </a:r>
            <a:endParaRPr lang="ru-RU" sz="712" b="1" spc="-9" dirty="0">
              <a:solidFill>
                <a:schemeClr val="tx2">
                  <a:lumMod val="50000"/>
                </a:schemeClr>
              </a:solidFill>
              <a:latin typeface="Roboto Bk"/>
            </a:endParaRPr>
          </a:p>
        </p:txBody>
      </p:sp>
      <p:pic>
        <p:nvPicPr>
          <p:cNvPr id="107" name="Рисунок 106">
            <a:extLst>
              <a:ext uri="{FF2B5EF4-FFF2-40B4-BE49-F238E27FC236}">
                <a16:creationId xmlns:a16="http://schemas.microsoft.com/office/drawing/2014/main" id="{3F14E228-CF72-409E-1A83-C6650AAFE142}"/>
              </a:ext>
            </a:extLst>
          </p:cNvPr>
          <p:cNvPicPr>
            <a:picLocks noChangeAspect="1"/>
          </p:cNvPicPr>
          <p:nvPr/>
        </p:nvPicPr>
        <p:blipFill rotWithShape="1">
          <a:blip r:embed="rId4"/>
          <a:srcRect l="18535" t="14236" r="67733" b="77591"/>
          <a:stretch/>
        </p:blipFill>
        <p:spPr>
          <a:xfrm>
            <a:off x="3743243" y="2737217"/>
            <a:ext cx="1258402" cy="482518"/>
          </a:xfrm>
          <a:prstGeom prst="rect">
            <a:avLst/>
          </a:prstGeom>
        </p:spPr>
      </p:pic>
      <p:pic>
        <p:nvPicPr>
          <p:cNvPr id="108" name="Рисунок 107">
            <a:extLst>
              <a:ext uri="{FF2B5EF4-FFF2-40B4-BE49-F238E27FC236}">
                <a16:creationId xmlns:a16="http://schemas.microsoft.com/office/drawing/2014/main" id="{D2D4A70A-D77D-CF39-D3D6-16A205F26B0B}"/>
              </a:ext>
            </a:extLst>
          </p:cNvPr>
          <p:cNvPicPr>
            <a:picLocks noChangeAspect="1"/>
          </p:cNvPicPr>
          <p:nvPr/>
        </p:nvPicPr>
        <p:blipFill rotWithShape="1">
          <a:blip r:embed="rId5"/>
          <a:srcRect l="24043" t="11813" r="58720" b="81546"/>
          <a:stretch/>
        </p:blipFill>
        <p:spPr>
          <a:xfrm>
            <a:off x="127667" y="1019945"/>
            <a:ext cx="1873856" cy="396619"/>
          </a:xfrm>
          <a:prstGeom prst="rect">
            <a:avLst/>
          </a:prstGeom>
        </p:spPr>
      </p:pic>
      <p:pic>
        <p:nvPicPr>
          <p:cNvPr id="112" name="Рисунок 111">
            <a:extLst>
              <a:ext uri="{FF2B5EF4-FFF2-40B4-BE49-F238E27FC236}">
                <a16:creationId xmlns:a16="http://schemas.microsoft.com/office/drawing/2014/main" id="{AD296BB5-4172-078E-67FC-DBF00F4BE617}"/>
              </a:ext>
            </a:extLst>
          </p:cNvPr>
          <p:cNvPicPr>
            <a:picLocks noChangeAspect="1"/>
          </p:cNvPicPr>
          <p:nvPr/>
        </p:nvPicPr>
        <p:blipFill rotWithShape="1">
          <a:blip r:embed="rId6"/>
          <a:srcRect l="2728" t="13760" r="85940" b="81130"/>
          <a:stretch/>
        </p:blipFill>
        <p:spPr>
          <a:xfrm>
            <a:off x="3472986" y="2164654"/>
            <a:ext cx="1640153" cy="415976"/>
          </a:xfrm>
          <a:prstGeom prst="rect">
            <a:avLst/>
          </a:prstGeom>
        </p:spPr>
      </p:pic>
      <p:pic>
        <p:nvPicPr>
          <p:cNvPr id="113" name="Рисунок 112">
            <a:extLst>
              <a:ext uri="{FF2B5EF4-FFF2-40B4-BE49-F238E27FC236}">
                <a16:creationId xmlns:a16="http://schemas.microsoft.com/office/drawing/2014/main" id="{4E765759-3CCC-290F-E723-8324090338A1}"/>
              </a:ext>
            </a:extLst>
          </p:cNvPr>
          <p:cNvPicPr>
            <a:picLocks noChangeAspect="1"/>
          </p:cNvPicPr>
          <p:nvPr/>
        </p:nvPicPr>
        <p:blipFill rotWithShape="1">
          <a:blip r:embed="rId7"/>
          <a:srcRect l="20050" t="11457" r="71674" b="80752"/>
          <a:stretch/>
        </p:blipFill>
        <p:spPr>
          <a:xfrm>
            <a:off x="2191964" y="980673"/>
            <a:ext cx="1533499" cy="493954"/>
          </a:xfrm>
          <a:prstGeom prst="rect">
            <a:avLst/>
          </a:prstGeom>
        </p:spPr>
      </p:pic>
      <p:pic>
        <p:nvPicPr>
          <p:cNvPr id="114" name="Рисунок 113">
            <a:extLst>
              <a:ext uri="{FF2B5EF4-FFF2-40B4-BE49-F238E27FC236}">
                <a16:creationId xmlns:a16="http://schemas.microsoft.com/office/drawing/2014/main" id="{F39B1525-3404-A40B-B5E0-7833DB79AF85}"/>
              </a:ext>
            </a:extLst>
          </p:cNvPr>
          <p:cNvPicPr>
            <a:picLocks noChangeAspect="1"/>
          </p:cNvPicPr>
          <p:nvPr/>
        </p:nvPicPr>
        <p:blipFill rotWithShape="1">
          <a:blip r:embed="rId8"/>
          <a:srcRect l="2120" t="13091" r="76765" b="77930"/>
          <a:stretch/>
        </p:blipFill>
        <p:spPr>
          <a:xfrm>
            <a:off x="1762950" y="1642432"/>
            <a:ext cx="1736500" cy="354417"/>
          </a:xfrm>
          <a:prstGeom prst="rect">
            <a:avLst/>
          </a:prstGeom>
        </p:spPr>
      </p:pic>
      <p:pic>
        <p:nvPicPr>
          <p:cNvPr id="115" name="Picture 6" descr="ТОВ «Кусум Фарм» | Аптечний саміт України – 2017">
            <a:extLst>
              <a:ext uri="{FF2B5EF4-FFF2-40B4-BE49-F238E27FC236}">
                <a16:creationId xmlns:a16="http://schemas.microsoft.com/office/drawing/2014/main" id="{D6BB373E-4363-E0A3-3F47-1F042982D1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90391" y="960005"/>
            <a:ext cx="716883" cy="460182"/>
          </a:xfrm>
          <a:prstGeom prst="rect">
            <a:avLst/>
          </a:prstGeom>
          <a:noFill/>
          <a:extLst>
            <a:ext uri="{909E8E84-426E-40DD-AFC4-6F175D3DCCD1}">
              <a14:hiddenFill xmlns:a14="http://schemas.microsoft.com/office/drawing/2010/main">
                <a:solidFill>
                  <a:srgbClr val="FFFFFF"/>
                </a:solidFill>
              </a14:hiddenFill>
            </a:ext>
          </a:extLst>
        </p:spPr>
      </p:pic>
      <p:pic>
        <p:nvPicPr>
          <p:cNvPr id="116" name="Рисунок 115">
            <a:extLst>
              <a:ext uri="{FF2B5EF4-FFF2-40B4-BE49-F238E27FC236}">
                <a16:creationId xmlns:a16="http://schemas.microsoft.com/office/drawing/2014/main" id="{55F351FF-6EC8-85F7-CFB4-82AECBBAA2B2}"/>
              </a:ext>
            </a:extLst>
          </p:cNvPr>
          <p:cNvPicPr>
            <a:picLocks noChangeAspect="1"/>
          </p:cNvPicPr>
          <p:nvPr/>
        </p:nvPicPr>
        <p:blipFill rotWithShape="1">
          <a:blip r:embed="rId10"/>
          <a:srcRect l="5035" t="13136" r="85898" b="82084"/>
          <a:stretch/>
        </p:blipFill>
        <p:spPr>
          <a:xfrm>
            <a:off x="2204891" y="2024999"/>
            <a:ext cx="1170717" cy="493757"/>
          </a:xfrm>
          <a:prstGeom prst="rect">
            <a:avLst/>
          </a:prstGeom>
        </p:spPr>
      </p:pic>
      <p:pic>
        <p:nvPicPr>
          <p:cNvPr id="117" name="Рисунок 116">
            <a:extLst>
              <a:ext uri="{FF2B5EF4-FFF2-40B4-BE49-F238E27FC236}">
                <a16:creationId xmlns:a16="http://schemas.microsoft.com/office/drawing/2014/main" id="{4E8BAEE4-9D24-E43D-8009-3F94BF1CF1DD}"/>
              </a:ext>
            </a:extLst>
          </p:cNvPr>
          <p:cNvPicPr>
            <a:picLocks noChangeAspect="1"/>
          </p:cNvPicPr>
          <p:nvPr/>
        </p:nvPicPr>
        <p:blipFill rotWithShape="1">
          <a:blip r:embed="rId11"/>
          <a:srcRect l="19052" t="15036" r="68968" b="77565"/>
          <a:stretch/>
        </p:blipFill>
        <p:spPr>
          <a:xfrm>
            <a:off x="175124" y="1979661"/>
            <a:ext cx="1483479" cy="515401"/>
          </a:xfrm>
          <a:prstGeom prst="rect">
            <a:avLst/>
          </a:prstGeom>
        </p:spPr>
      </p:pic>
      <p:pic>
        <p:nvPicPr>
          <p:cNvPr id="118" name="Рисунок 117">
            <a:extLst>
              <a:ext uri="{FF2B5EF4-FFF2-40B4-BE49-F238E27FC236}">
                <a16:creationId xmlns:a16="http://schemas.microsoft.com/office/drawing/2014/main" id="{1BB64317-21C4-D768-0901-EF1E3D385F1C}"/>
              </a:ext>
            </a:extLst>
          </p:cNvPr>
          <p:cNvPicPr>
            <a:picLocks noChangeAspect="1"/>
          </p:cNvPicPr>
          <p:nvPr/>
        </p:nvPicPr>
        <p:blipFill rotWithShape="1">
          <a:blip r:embed="rId12"/>
          <a:srcRect l="21049" t="17393" r="62978" b="75647"/>
          <a:stretch/>
        </p:blipFill>
        <p:spPr>
          <a:xfrm>
            <a:off x="141317" y="1630824"/>
            <a:ext cx="1446139" cy="354417"/>
          </a:xfrm>
          <a:prstGeom prst="rect">
            <a:avLst/>
          </a:prstGeom>
        </p:spPr>
      </p:pic>
      <p:sp>
        <p:nvSpPr>
          <p:cNvPr id="3" name="object 3">
            <a:extLst>
              <a:ext uri="{FF2B5EF4-FFF2-40B4-BE49-F238E27FC236}">
                <a16:creationId xmlns:a16="http://schemas.microsoft.com/office/drawing/2014/main" id="{4FEF171D-907B-CB87-316B-966C791868DA}"/>
              </a:ext>
            </a:extLst>
          </p:cNvPr>
          <p:cNvSpPr txBox="1"/>
          <p:nvPr/>
        </p:nvSpPr>
        <p:spPr>
          <a:xfrm>
            <a:off x="1476005" y="3337237"/>
            <a:ext cx="3320646"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1600" b="1" i="0" u="none" strike="noStrike" kern="0" cap="none" spc="-10" normalizeH="0" baseline="0" noProof="0" dirty="0">
                <a:ln>
                  <a:noFill/>
                </a:ln>
                <a:solidFill>
                  <a:schemeClr val="tx2">
                    <a:lumMod val="75000"/>
                  </a:schemeClr>
                </a:solidFill>
                <a:effectLst/>
                <a:uLnTx/>
                <a:uFillTx/>
                <a:latin typeface="Roboto Bk"/>
                <a:cs typeface="Roboto Bk"/>
              </a:rPr>
              <a:t>Prospects for cooperation</a:t>
            </a:r>
            <a:r>
              <a:rPr kumimoji="0" lang="uk-UA" sz="1600" b="1" i="0" u="none" strike="noStrike" kern="0" cap="none" spc="-10" normalizeH="0" baseline="0" noProof="0" dirty="0">
                <a:ln>
                  <a:noFill/>
                </a:ln>
                <a:solidFill>
                  <a:schemeClr val="tx2">
                    <a:lumMod val="75000"/>
                  </a:schemeClr>
                </a:solidFill>
                <a:effectLst/>
                <a:uLnTx/>
                <a:uFillTx/>
                <a:latin typeface="Roboto Bk"/>
                <a:cs typeface="Roboto Bk"/>
              </a:rPr>
              <a:t>:</a:t>
            </a:r>
            <a:endParaRPr kumimoji="0" sz="1600" b="0" i="0" u="none" strike="noStrike" kern="0" cap="none" spc="0" normalizeH="0" baseline="0" noProof="0" dirty="0">
              <a:ln>
                <a:noFill/>
              </a:ln>
              <a:solidFill>
                <a:schemeClr val="tx2">
                  <a:lumMod val="75000"/>
                </a:schemeClr>
              </a:solidFill>
              <a:effectLst/>
              <a:uLnTx/>
              <a:uFillTx/>
              <a:latin typeface="Roboto Bk"/>
              <a:cs typeface="Roboto Bk"/>
            </a:endParaRPr>
          </a:p>
        </p:txBody>
      </p:sp>
      <p:pic>
        <p:nvPicPr>
          <p:cNvPr id="9" name="Графіка 8" descr="Cloud Computing with solid fill">
            <a:extLst>
              <a:ext uri="{FF2B5EF4-FFF2-40B4-BE49-F238E27FC236}">
                <a16:creationId xmlns:a16="http://schemas.microsoft.com/office/drawing/2014/main" id="{5D3CA6DE-CE5D-99DF-746C-F2EFD1838B9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1379" y="4248579"/>
            <a:ext cx="473687" cy="473687"/>
          </a:xfrm>
          <a:prstGeom prst="rect">
            <a:avLst/>
          </a:prstGeom>
        </p:spPr>
      </p:pic>
      <p:pic>
        <p:nvPicPr>
          <p:cNvPr id="14" name="Графіка 13" descr="Connections with solid fill">
            <a:extLst>
              <a:ext uri="{FF2B5EF4-FFF2-40B4-BE49-F238E27FC236}">
                <a16:creationId xmlns:a16="http://schemas.microsoft.com/office/drawing/2014/main" id="{D7FFFAEC-A57F-220D-22F5-14624575F9F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31379" y="3688994"/>
            <a:ext cx="524861" cy="524861"/>
          </a:xfrm>
          <a:prstGeom prst="rect">
            <a:avLst/>
          </a:prstGeom>
        </p:spPr>
      </p:pic>
      <p:sp>
        <p:nvSpPr>
          <p:cNvPr id="15" name="TextBox 14">
            <a:extLst>
              <a:ext uri="{FF2B5EF4-FFF2-40B4-BE49-F238E27FC236}">
                <a16:creationId xmlns:a16="http://schemas.microsoft.com/office/drawing/2014/main" id="{DD588A2B-1804-1757-42AB-D31998C7C883}"/>
              </a:ext>
            </a:extLst>
          </p:cNvPr>
          <p:cNvSpPr txBox="1"/>
          <p:nvPr/>
        </p:nvSpPr>
        <p:spPr>
          <a:xfrm>
            <a:off x="849813" y="3816593"/>
            <a:ext cx="4217799" cy="297967"/>
          </a:xfrm>
          <a:prstGeom prst="rect">
            <a:avLst/>
          </a:prstGeom>
          <a:noFill/>
        </p:spPr>
        <p:txBody>
          <a:bodyPr wrap="square">
            <a:spAutoFit/>
          </a:bodyPr>
          <a:lstStyle/>
          <a:p>
            <a:pPr algn="ctr" rtl="0">
              <a:lnSpc>
                <a:spcPts val="1700"/>
              </a:lnSpc>
              <a:spcAft>
                <a:spcPts val="1800"/>
              </a:spcAft>
              <a:defRPr sz="2160" b="1" i="0" u="none" strike="noStrike" kern="1200" spc="0" baseline="0">
                <a:solidFill>
                  <a:prstClr val="black"/>
                </a:solidFill>
                <a:latin typeface="+mn-lt"/>
                <a:ea typeface="+mn-ea"/>
                <a:cs typeface="+mn-cs"/>
              </a:defRPr>
            </a:pPr>
            <a:r>
              <a:rPr lang="en-US" sz="1400" b="1" spc="-20" dirty="0">
                <a:solidFill>
                  <a:schemeClr val="tx2">
                    <a:lumMod val="50000"/>
                  </a:schemeClr>
                </a:solidFill>
                <a:latin typeface="Times New Roman" pitchFamily="18" charset="0"/>
                <a:cs typeface="Times New Roman" pitchFamily="18" charset="0"/>
              </a:rPr>
              <a:t>Establishment of innovation hubs to support startups</a:t>
            </a:r>
            <a:endParaRPr lang="uk-UA" sz="1400" b="1" spc="-20" dirty="0">
              <a:solidFill>
                <a:schemeClr val="tx2">
                  <a:lumMod val="50000"/>
                </a:schemeClr>
              </a:solidFill>
              <a:latin typeface="Times New Roman" pitchFamily="18" charset="0"/>
              <a:cs typeface="Times New Roman" pitchFamily="18" charset="0"/>
            </a:endParaRPr>
          </a:p>
        </p:txBody>
      </p:sp>
      <p:sp>
        <p:nvSpPr>
          <p:cNvPr id="16" name="TextBox 15">
            <a:extLst>
              <a:ext uri="{FF2B5EF4-FFF2-40B4-BE49-F238E27FC236}">
                <a16:creationId xmlns:a16="http://schemas.microsoft.com/office/drawing/2014/main" id="{4421FAB1-83A1-1A2B-7874-A43FD8F5AF4F}"/>
              </a:ext>
            </a:extLst>
          </p:cNvPr>
          <p:cNvSpPr txBox="1"/>
          <p:nvPr/>
        </p:nvSpPr>
        <p:spPr>
          <a:xfrm>
            <a:off x="805066" y="4374010"/>
            <a:ext cx="3832715" cy="297967"/>
          </a:xfrm>
          <a:prstGeom prst="rect">
            <a:avLst/>
          </a:prstGeom>
          <a:noFill/>
        </p:spPr>
        <p:txBody>
          <a:bodyPr wrap="square">
            <a:spAutoFit/>
          </a:bodyPr>
          <a:lstStyle/>
          <a:p>
            <a:pPr algn="ctr" rtl="0">
              <a:lnSpc>
                <a:spcPts val="1700"/>
              </a:lnSpc>
              <a:spcAft>
                <a:spcPts val="1800"/>
              </a:spcAft>
              <a:defRPr sz="2160" b="1" i="0" u="none" strike="noStrike" kern="1200" spc="0" baseline="0">
                <a:solidFill>
                  <a:prstClr val="black"/>
                </a:solidFill>
                <a:latin typeface="+mn-lt"/>
                <a:ea typeface="+mn-ea"/>
                <a:cs typeface="+mn-cs"/>
              </a:defRPr>
            </a:pPr>
            <a:r>
              <a:rPr lang="en-US" sz="1400" b="1" spc="-20" dirty="0">
                <a:solidFill>
                  <a:schemeClr val="tx2">
                    <a:lumMod val="50000"/>
                  </a:schemeClr>
                </a:solidFill>
                <a:latin typeface="Times New Roman" pitchFamily="18" charset="0"/>
                <a:cs typeface="Times New Roman" pitchFamily="18" charset="0"/>
              </a:rPr>
              <a:t>Development of high-tech sectors, including IT</a:t>
            </a:r>
            <a:endParaRPr lang="uk-UA" sz="1400" b="1" spc="-20" dirty="0">
              <a:solidFill>
                <a:schemeClr val="tx2">
                  <a:lumMod val="50000"/>
                </a:schemeClr>
              </a:solidFill>
              <a:latin typeface="Times New Roman" pitchFamily="18" charset="0"/>
              <a:cs typeface="Times New Roman" pitchFamily="18" charset="0"/>
            </a:endParaRPr>
          </a:p>
        </p:txBody>
      </p:sp>
      <p:sp>
        <p:nvSpPr>
          <p:cNvPr id="17" name="object 3">
            <a:extLst>
              <a:ext uri="{FF2B5EF4-FFF2-40B4-BE49-F238E27FC236}">
                <a16:creationId xmlns:a16="http://schemas.microsoft.com/office/drawing/2014/main" id="{D702916A-B619-E0F8-4B4E-EB1E91C75B38}"/>
              </a:ext>
            </a:extLst>
          </p:cNvPr>
          <p:cNvSpPr txBox="1"/>
          <p:nvPr/>
        </p:nvSpPr>
        <p:spPr>
          <a:xfrm>
            <a:off x="7300903" y="1104087"/>
            <a:ext cx="1561838" cy="474489"/>
          </a:xfrm>
          <a:prstGeom prst="rect">
            <a:avLst/>
          </a:prstGeom>
        </p:spPr>
        <p:txBody>
          <a:bodyPr vert="horz" wrap="square" lIns="0" tIns="12700" rIns="0" bIns="0" rtlCol="0">
            <a:spAutoFit/>
          </a:bodyPr>
          <a:lstStyle/>
          <a:p>
            <a:pPr marL="12700" marR="0" lvl="0" indent="0" algn="ctr" defTabSz="914400" eaLnBrk="1" fontAlgn="auto" latinLnBrk="0" hangingPunct="1">
              <a:lnSpc>
                <a:spcPct val="100000"/>
              </a:lnSpc>
              <a:spcBef>
                <a:spcPts val="100"/>
              </a:spcBef>
              <a:spcAft>
                <a:spcPts val="0"/>
              </a:spcAft>
              <a:buClrTx/>
              <a:buSzTx/>
              <a:buFontTx/>
              <a:buNone/>
              <a:tabLst/>
              <a:defRPr/>
            </a:pPr>
            <a:r>
              <a:rPr kumimoji="0" lang="en-US" sz="1400" b="1" i="0" u="none" strike="noStrike" kern="0" cap="none" spc="-10" normalizeH="0" baseline="0" noProof="0" dirty="0">
                <a:ln>
                  <a:noFill/>
                </a:ln>
                <a:solidFill>
                  <a:schemeClr val="tx2">
                    <a:lumMod val="75000"/>
                  </a:schemeClr>
                </a:solidFill>
                <a:effectLst/>
                <a:uLnTx/>
                <a:uFillTx/>
                <a:latin typeface="Roboto Bk"/>
                <a:cs typeface="Roboto Bk"/>
              </a:rPr>
              <a:t>Cluster-based activities</a:t>
            </a:r>
            <a:r>
              <a:rPr kumimoji="0" lang="uk-UA" sz="1600" b="1" i="0" u="none" strike="noStrike" kern="0" cap="none" spc="-10" normalizeH="0" baseline="0" noProof="0" dirty="0">
                <a:ln>
                  <a:noFill/>
                </a:ln>
                <a:solidFill>
                  <a:schemeClr val="tx2">
                    <a:lumMod val="75000"/>
                  </a:schemeClr>
                </a:solidFill>
                <a:effectLst/>
                <a:uLnTx/>
                <a:uFillTx/>
                <a:latin typeface="Roboto Bk"/>
                <a:cs typeface="Roboto Bk"/>
              </a:rPr>
              <a:t>:</a:t>
            </a:r>
            <a:endParaRPr kumimoji="0" sz="1600" b="0" i="0" u="none" strike="noStrike" kern="0" cap="none" spc="0" normalizeH="0" baseline="0" noProof="0" dirty="0">
              <a:ln>
                <a:noFill/>
              </a:ln>
              <a:solidFill>
                <a:schemeClr val="tx2">
                  <a:lumMod val="75000"/>
                </a:schemeClr>
              </a:solidFill>
              <a:effectLst/>
              <a:uLnTx/>
              <a:uFillTx/>
              <a:latin typeface="Roboto Bk"/>
              <a:cs typeface="Roboto Bk"/>
            </a:endParaRPr>
          </a:p>
        </p:txBody>
      </p:sp>
      <p:sp>
        <p:nvSpPr>
          <p:cNvPr id="26" name="TextBox 25">
            <a:extLst>
              <a:ext uri="{FF2B5EF4-FFF2-40B4-BE49-F238E27FC236}">
                <a16:creationId xmlns:a16="http://schemas.microsoft.com/office/drawing/2014/main" id="{3E2344D3-FC92-31EC-EFE9-E0D930A7836B}"/>
              </a:ext>
            </a:extLst>
          </p:cNvPr>
          <p:cNvSpPr txBox="1"/>
          <p:nvPr/>
        </p:nvSpPr>
        <p:spPr>
          <a:xfrm>
            <a:off x="5628251" y="2442819"/>
            <a:ext cx="1129027" cy="707886"/>
          </a:xfrm>
          <a:prstGeom prst="rect">
            <a:avLst/>
          </a:prstGeom>
          <a:noFill/>
        </p:spPr>
        <p:txBody>
          <a:bodyPr wrap="square">
            <a:spAutoFit/>
          </a:bodyPr>
          <a:lstStyle/>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Import substitution</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Modernization</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Exports</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27" name="TextBox 26">
            <a:extLst>
              <a:ext uri="{FF2B5EF4-FFF2-40B4-BE49-F238E27FC236}">
                <a16:creationId xmlns:a16="http://schemas.microsoft.com/office/drawing/2014/main" id="{70B99D14-AFFB-27D5-433A-72768A61B6B9}"/>
              </a:ext>
            </a:extLst>
          </p:cNvPr>
          <p:cNvSpPr txBox="1"/>
          <p:nvPr/>
        </p:nvSpPr>
        <p:spPr>
          <a:xfrm>
            <a:off x="7620391" y="2365915"/>
            <a:ext cx="1035574" cy="707886"/>
          </a:xfrm>
          <a:prstGeom prst="rect">
            <a:avLst/>
          </a:prstGeom>
          <a:noFill/>
        </p:spPr>
        <p:txBody>
          <a:bodyPr wrap="square">
            <a:spAutoFit/>
          </a:bodyPr>
          <a:lstStyle/>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Human resources</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R&amp;D</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Technologies</a:t>
            </a:r>
            <a:endParaRPr lang="uk-UA"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28" name="TextBox 27">
            <a:extLst>
              <a:ext uri="{FF2B5EF4-FFF2-40B4-BE49-F238E27FC236}">
                <a16:creationId xmlns:a16="http://schemas.microsoft.com/office/drawing/2014/main" id="{28EEF61C-1CBB-7884-D16A-4CF7ACDBDD44}"/>
              </a:ext>
            </a:extLst>
          </p:cNvPr>
          <p:cNvSpPr txBox="1"/>
          <p:nvPr/>
        </p:nvSpPr>
        <p:spPr>
          <a:xfrm>
            <a:off x="6516307" y="4005078"/>
            <a:ext cx="1192230" cy="553998"/>
          </a:xfrm>
          <a:prstGeom prst="rect">
            <a:avLst/>
          </a:prstGeom>
          <a:noFill/>
        </p:spPr>
        <p:txBody>
          <a:bodyPr wrap="square">
            <a:spAutoFit/>
          </a:bodyPr>
          <a:lstStyle/>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Strategy</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Infrastructure</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Support</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sp>
        <p:nvSpPr>
          <p:cNvPr id="29" name="TextBox 28">
            <a:extLst>
              <a:ext uri="{FF2B5EF4-FFF2-40B4-BE49-F238E27FC236}">
                <a16:creationId xmlns:a16="http://schemas.microsoft.com/office/drawing/2014/main" id="{A499BE85-AD0F-68E1-0216-14A694E66B20}"/>
              </a:ext>
            </a:extLst>
          </p:cNvPr>
          <p:cNvSpPr txBox="1"/>
          <p:nvPr/>
        </p:nvSpPr>
        <p:spPr>
          <a:xfrm>
            <a:off x="7620391" y="3856789"/>
            <a:ext cx="1091399" cy="553998"/>
          </a:xfrm>
          <a:prstGeom prst="rect">
            <a:avLst/>
          </a:prstGeom>
          <a:noFill/>
        </p:spPr>
        <p:txBody>
          <a:bodyPr wrap="square">
            <a:spAutoFit/>
          </a:bodyPr>
          <a:lstStyle/>
          <a:p>
            <a:r>
              <a:rPr lang="en-US"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rPr>
              <a:t>Implementation of cooperation agreements</a:t>
            </a:r>
            <a:endParaRPr lang="uk-UA" sz="1000" b="1" dirty="0">
              <a:solidFill>
                <a:schemeClr val="tx2"/>
              </a:solidFill>
              <a:effectLst>
                <a:glow rad="101600">
                  <a:schemeClr val="bg2">
                    <a:alpha val="60000"/>
                  </a:schemeClr>
                </a:glow>
                <a:outerShdw blurRad="38100" dist="38100" dir="2700000" algn="tl">
                  <a:srgbClr val="000000">
                    <a:alpha val="43137"/>
                  </a:srgbClr>
                </a:outerShdw>
              </a:effectLst>
              <a:latin typeface="Times New Roman" panose="02020603050405020304" pitchFamily="18" charset="0"/>
              <a:ea typeface="+mj-ea"/>
              <a:cs typeface="Times New Roman" panose="02020603050405020304" pitchFamily="18" charset="0"/>
            </a:endParaRPr>
          </a:p>
        </p:txBody>
      </p:sp>
      <p:pic>
        <p:nvPicPr>
          <p:cNvPr id="30" name="Рисунок 29">
            <a:extLst>
              <a:ext uri="{FF2B5EF4-FFF2-40B4-BE49-F238E27FC236}">
                <a16:creationId xmlns:a16="http://schemas.microsoft.com/office/drawing/2014/main" id="{6338E886-3286-41F5-8A09-38E24BA17E34}"/>
              </a:ext>
            </a:extLst>
          </p:cNvPr>
          <p:cNvPicPr>
            <a:picLocks noChangeAspect="1"/>
          </p:cNvPicPr>
          <p:nvPr/>
        </p:nvPicPr>
        <p:blipFill rotWithShape="1">
          <a:blip r:embed="rId17"/>
          <a:srcRect l="3078" t="17117" r="80948" b="77564"/>
          <a:stretch/>
        </p:blipFill>
        <p:spPr>
          <a:xfrm>
            <a:off x="3563079" y="1665245"/>
            <a:ext cx="1533499" cy="363502"/>
          </a:xfrm>
          <a:prstGeom prst="rect">
            <a:avLst/>
          </a:prstGeom>
        </p:spPr>
      </p:pic>
      <p:pic>
        <p:nvPicPr>
          <p:cNvPr id="32" name="Рисунок 31">
            <a:extLst>
              <a:ext uri="{FF2B5EF4-FFF2-40B4-BE49-F238E27FC236}">
                <a16:creationId xmlns:a16="http://schemas.microsoft.com/office/drawing/2014/main" id="{54964281-0155-20E0-CCC2-46DB01EE17F1}"/>
              </a:ext>
            </a:extLst>
          </p:cNvPr>
          <p:cNvPicPr>
            <a:picLocks noChangeAspect="1"/>
          </p:cNvPicPr>
          <p:nvPr/>
        </p:nvPicPr>
        <p:blipFill rotWithShape="1">
          <a:blip r:embed="rId18"/>
          <a:srcRect l="19187" t="16189" r="55991" b="74337"/>
          <a:stretch/>
        </p:blipFill>
        <p:spPr>
          <a:xfrm>
            <a:off x="1805006" y="2735261"/>
            <a:ext cx="1797035" cy="447345"/>
          </a:xfrm>
          <a:prstGeom prst="rect">
            <a:avLst/>
          </a:prstGeom>
          <a:ln w="3175">
            <a:solidFill>
              <a:schemeClr val="accent1">
                <a:lumMod val="20000"/>
                <a:lumOff val="80000"/>
              </a:schemeClr>
            </a:solidFill>
          </a:ln>
        </p:spPr>
      </p:pic>
      <p:pic>
        <p:nvPicPr>
          <p:cNvPr id="33" name="Рисунок 32">
            <a:extLst>
              <a:ext uri="{FF2B5EF4-FFF2-40B4-BE49-F238E27FC236}">
                <a16:creationId xmlns:a16="http://schemas.microsoft.com/office/drawing/2014/main" id="{AE51E338-3781-4435-94B5-BAD2125883B8}"/>
              </a:ext>
            </a:extLst>
          </p:cNvPr>
          <p:cNvPicPr>
            <a:picLocks noChangeAspect="1"/>
          </p:cNvPicPr>
          <p:nvPr/>
        </p:nvPicPr>
        <p:blipFill rotWithShape="1">
          <a:blip r:embed="rId19" cstate="print"/>
          <a:srcRect l="29035" t="29207" r="29035" b="45751"/>
          <a:stretch/>
        </p:blipFill>
        <p:spPr>
          <a:xfrm>
            <a:off x="179887" y="2694626"/>
            <a:ext cx="1534963" cy="471427"/>
          </a:xfrm>
          <a:prstGeom prst="rect">
            <a:avLst/>
          </a:prstGeom>
        </p:spPr>
      </p:pic>
      <p:sp>
        <p:nvSpPr>
          <p:cNvPr id="6" name="Rectangle 3">
            <a:extLst>
              <a:ext uri="{FF2B5EF4-FFF2-40B4-BE49-F238E27FC236}">
                <a16:creationId xmlns:a16="http://schemas.microsoft.com/office/drawing/2014/main" id="{5B293DDA-E7E0-976A-0C5C-619C883AA5B3}"/>
              </a:ext>
            </a:extLst>
          </p:cNvPr>
          <p:cNvSpPr>
            <a:spLocks noChangeArrowheads="1"/>
          </p:cNvSpPr>
          <p:nvPr/>
        </p:nvSpPr>
        <p:spPr bwMode="auto">
          <a:xfrm>
            <a:off x="6594635" y="3357391"/>
            <a:ext cx="103557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uk-UA" altLang="uk-UA" sz="14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rPr>
              <a:t>CLUSTER</a:t>
            </a:r>
            <a:endParaRPr kumimoji="0" lang="uk-UA" altLang="uk-UA" sz="1800" b="1" i="0" u="none" strike="noStrike" cap="none" normalizeH="0" baseline="0" dirty="0">
              <a:ln>
                <a:noFill/>
              </a:ln>
              <a:solidFill>
                <a:schemeClr val="tx2">
                  <a:lumMod val="50000"/>
                </a:schemeClr>
              </a:solidFill>
              <a:effectLst/>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4467C3D-DE7E-5CE2-EE5D-AF3FBD6B6B97}"/>
              </a:ext>
            </a:extLst>
          </p:cNvPr>
          <p:cNvSpPr txBox="1"/>
          <p:nvPr/>
        </p:nvSpPr>
        <p:spPr>
          <a:xfrm>
            <a:off x="5658044" y="2164654"/>
            <a:ext cx="1129027" cy="307777"/>
          </a:xfrm>
          <a:prstGeom prst="rect">
            <a:avLst/>
          </a:prstGeom>
          <a:noFill/>
        </p:spPr>
        <p:txBody>
          <a:bodyPr wrap="square">
            <a:spAutoFit/>
          </a:bodyPr>
          <a:lstStyle/>
          <a:p>
            <a:r>
              <a:rPr lang="en-US" sz="1400" b="1" dirty="0">
                <a:solidFill>
                  <a:schemeClr val="tx2">
                    <a:lumMod val="50000"/>
                  </a:schemeClr>
                </a:solidFill>
                <a:latin typeface="Times New Roman" panose="02020603050405020304" pitchFamily="18" charset="0"/>
                <a:cs typeface="Times New Roman" panose="02020603050405020304" pitchFamily="18" charset="0"/>
              </a:rPr>
              <a:t>Business</a:t>
            </a:r>
            <a:endParaRPr lang="uk-UA"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9C7B6D7E-D094-1BD4-0E8C-82EB829B6CB3}"/>
              </a:ext>
            </a:extLst>
          </p:cNvPr>
          <p:cNvSpPr txBox="1"/>
          <p:nvPr/>
        </p:nvSpPr>
        <p:spPr>
          <a:xfrm>
            <a:off x="7756756" y="2155414"/>
            <a:ext cx="1424198" cy="307777"/>
          </a:xfrm>
          <a:prstGeom prst="rect">
            <a:avLst/>
          </a:prstGeom>
          <a:noFill/>
        </p:spPr>
        <p:txBody>
          <a:bodyPr wrap="square">
            <a:spAutoFit/>
          </a:bodyPr>
          <a:lstStyle/>
          <a:p>
            <a:r>
              <a:rPr lang="en-US" sz="1400" b="1" dirty="0">
                <a:solidFill>
                  <a:schemeClr val="tx2">
                    <a:lumMod val="50000"/>
                  </a:schemeClr>
                </a:solidFill>
                <a:latin typeface="Times New Roman" panose="02020603050405020304" pitchFamily="18" charset="0"/>
                <a:cs typeface="Times New Roman" panose="02020603050405020304" pitchFamily="18" charset="0"/>
              </a:rPr>
              <a:t>Science</a:t>
            </a:r>
            <a:endParaRPr lang="uk-UA"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00101289-0BCA-7239-96E6-B6940410F421}"/>
              </a:ext>
            </a:extLst>
          </p:cNvPr>
          <p:cNvSpPr txBox="1"/>
          <p:nvPr/>
        </p:nvSpPr>
        <p:spPr>
          <a:xfrm>
            <a:off x="6423288" y="3794869"/>
            <a:ext cx="1630580" cy="307777"/>
          </a:xfrm>
          <a:prstGeom prst="rect">
            <a:avLst/>
          </a:prstGeom>
          <a:noFill/>
        </p:spPr>
        <p:txBody>
          <a:bodyPr wrap="square">
            <a:spAutoFit/>
          </a:bodyPr>
          <a:lstStyle/>
          <a:p>
            <a:r>
              <a:rPr lang="en-US" sz="1400" b="1" dirty="0">
                <a:solidFill>
                  <a:schemeClr val="tx2">
                    <a:lumMod val="50000"/>
                  </a:schemeClr>
                </a:solidFill>
                <a:latin typeface="Times New Roman" panose="02020603050405020304" pitchFamily="18" charset="0"/>
                <a:cs typeface="Times New Roman" panose="02020603050405020304" pitchFamily="18" charset="0"/>
              </a:rPr>
              <a:t>Government</a:t>
            </a:r>
            <a:endParaRPr lang="uk-UA" b="1" dirty="0">
              <a:solidFill>
                <a:schemeClr val="tx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7064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CC665-DC0E-EE60-74FD-FEEA65224214}"/>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B22853-3A99-818A-48D2-655BA41B555C}"/>
              </a:ext>
            </a:extLst>
          </p:cNvPr>
          <p:cNvSpPr>
            <a:spLocks noGrp="1"/>
          </p:cNvSpPr>
          <p:nvPr>
            <p:ph type="title"/>
          </p:nvPr>
        </p:nvSpPr>
        <p:spPr>
          <a:xfrm>
            <a:off x="1" y="174271"/>
            <a:ext cx="6949440" cy="654627"/>
          </a:xfrm>
        </p:spPr>
        <p:txBody>
          <a:bodyPr>
            <a:noAutofit/>
          </a:bodyPr>
          <a:lstStyle/>
          <a:p>
            <a:pPr>
              <a:lnSpc>
                <a:spcPct val="107000"/>
              </a:lnSpc>
              <a:spcAft>
                <a:spcPts val="800"/>
              </a:spcAft>
            </a:pPr>
            <a:r>
              <a:rPr lang="en-US" dirty="0">
                <a:solidFill>
                  <a:schemeClr val="tx2">
                    <a:lumMod val="50000"/>
                  </a:schemeClr>
                </a:solidFill>
              </a:rPr>
              <a:t>AGRICULTURE</a:t>
            </a:r>
            <a:endParaRPr lang="uk-UA" dirty="0">
              <a:solidFill>
                <a:schemeClr val="tx2">
                  <a:lumMod val="50000"/>
                </a:schemeClr>
              </a:solidFill>
            </a:endParaRPr>
          </a:p>
        </p:txBody>
      </p:sp>
      <p:sp>
        <p:nvSpPr>
          <p:cNvPr id="5" name="TextBox 4">
            <a:extLst>
              <a:ext uri="{FF2B5EF4-FFF2-40B4-BE49-F238E27FC236}">
                <a16:creationId xmlns:a16="http://schemas.microsoft.com/office/drawing/2014/main" id="{BC758C20-365B-28DF-4C5D-88C830ADB81C}"/>
              </a:ext>
            </a:extLst>
          </p:cNvPr>
          <p:cNvSpPr txBox="1"/>
          <p:nvPr/>
        </p:nvSpPr>
        <p:spPr>
          <a:xfrm>
            <a:off x="1875631" y="889739"/>
            <a:ext cx="2759826" cy="5517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144000" rIns="0" bIns="0" rtlCol="0" anchor="b" anchorCtr="0"/>
          <a:lstStyle>
            <a:defPPr lvl="0">
              <a:defRPr lang="ru-RU"/>
            </a:defPPr>
            <a:lvl1pPr algn="ctr">
              <a:lnSpc>
                <a:spcPts val="1600"/>
              </a:lnSpc>
              <a:defRPr b="1" spc="-20">
                <a:solidFill>
                  <a:schemeClr val="tx2">
                    <a:lumMod val="75000"/>
                  </a:schemeClr>
                </a:solidFill>
                <a:latin typeface="Times New Roman" pitchFamily="18" charset="0"/>
                <a:cs typeface="Times New Roman" pitchFamily="18"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ts val="1900"/>
              </a:lnSpc>
            </a:pPr>
            <a:r>
              <a:rPr lang="en-US" sz="1400" dirty="0">
                <a:solidFill>
                  <a:schemeClr val="tx1"/>
                </a:solidFill>
              </a:rPr>
              <a:t>STRUCTURE OF AGRICULTURAL PRODUCTION</a:t>
            </a:r>
            <a:endParaRPr lang="uk-UA" sz="1400" dirty="0">
              <a:solidFill>
                <a:schemeClr val="tx1"/>
              </a:solidFill>
            </a:endParaRPr>
          </a:p>
        </p:txBody>
      </p:sp>
      <p:sp>
        <p:nvSpPr>
          <p:cNvPr id="27" name="TextBox 26">
            <a:extLst>
              <a:ext uri="{FF2B5EF4-FFF2-40B4-BE49-F238E27FC236}">
                <a16:creationId xmlns:a16="http://schemas.microsoft.com/office/drawing/2014/main" id="{7E1FE18D-2828-0D3F-66C4-09EEC3828B41}"/>
              </a:ext>
            </a:extLst>
          </p:cNvPr>
          <p:cNvSpPr txBox="1"/>
          <p:nvPr/>
        </p:nvSpPr>
        <p:spPr>
          <a:xfrm>
            <a:off x="238981" y="1022392"/>
            <a:ext cx="1712243" cy="338554"/>
          </a:xfrm>
          <a:prstGeom prst="rect">
            <a:avLst/>
          </a:prstGeom>
          <a:noFill/>
        </p:spPr>
        <p:txBody>
          <a:bodyPr wrap="square">
            <a:spAutoFit/>
          </a:bodyPr>
          <a:lstStyle/>
          <a:p>
            <a:pPr algn="ctr"/>
            <a:r>
              <a:rPr lang="en-US" sz="1600" b="1" dirty="0">
                <a:solidFill>
                  <a:schemeClr val="tx2">
                    <a:lumMod val="75000"/>
                  </a:schemeClr>
                </a:solidFill>
                <a:latin typeface="Times New Roman" pitchFamily="18" charset="0"/>
                <a:cs typeface="Times New Roman" pitchFamily="18" charset="0"/>
              </a:rPr>
              <a:t>Agricultural land</a:t>
            </a:r>
            <a:endParaRPr lang="ru-RU" sz="1600" dirty="0"/>
          </a:p>
        </p:txBody>
      </p:sp>
      <p:sp>
        <p:nvSpPr>
          <p:cNvPr id="6" name="TextBox 5">
            <a:extLst>
              <a:ext uri="{FF2B5EF4-FFF2-40B4-BE49-F238E27FC236}">
                <a16:creationId xmlns:a16="http://schemas.microsoft.com/office/drawing/2014/main" id="{C266743E-2087-964D-3CA1-44754CB3002A}"/>
              </a:ext>
            </a:extLst>
          </p:cNvPr>
          <p:cNvSpPr txBox="1"/>
          <p:nvPr/>
        </p:nvSpPr>
        <p:spPr>
          <a:xfrm>
            <a:off x="303895" y="1311447"/>
            <a:ext cx="1571736" cy="361637"/>
          </a:xfrm>
          <a:prstGeom prst="rect">
            <a:avLst/>
          </a:prstGeom>
          <a:noFill/>
        </p:spPr>
        <p:txBody>
          <a:bodyPr wrap="square">
            <a:spAutoFit/>
          </a:bodyPr>
          <a:lstStyle/>
          <a:p>
            <a:pPr algn="ctr">
              <a:lnSpc>
                <a:spcPts val="2100"/>
              </a:lnSpc>
            </a:pPr>
            <a:r>
              <a:rPr lang="en-US" b="1" dirty="0">
                <a:solidFill>
                  <a:schemeClr val="bg2">
                    <a:lumMod val="10000"/>
                  </a:schemeClr>
                </a:solidFill>
                <a:latin typeface="Times New Roman" panose="02020603050405020304" pitchFamily="18" charset="0"/>
                <a:cs typeface="Times New Roman" panose="02020603050405020304" pitchFamily="18" charset="0"/>
              </a:rPr>
              <a:t>1.7 </a:t>
            </a:r>
            <a:r>
              <a:rPr lang="en-US" sz="1600" dirty="0">
                <a:solidFill>
                  <a:schemeClr val="bg2">
                    <a:lumMod val="10000"/>
                  </a:schemeClr>
                </a:solidFill>
                <a:latin typeface="Times New Roman" panose="02020603050405020304" pitchFamily="18" charset="0"/>
                <a:cs typeface="Times New Roman" panose="02020603050405020304" pitchFamily="18" charset="0"/>
              </a:rPr>
              <a:t>million ha</a:t>
            </a:r>
            <a:endParaRPr lang="uk-UA" sz="1600"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65E514B-E958-47E1-842B-2E79EA301738}"/>
              </a:ext>
            </a:extLst>
          </p:cNvPr>
          <p:cNvSpPr txBox="1"/>
          <p:nvPr/>
        </p:nvSpPr>
        <p:spPr>
          <a:xfrm>
            <a:off x="334715" y="2549629"/>
            <a:ext cx="1505308" cy="611706"/>
          </a:xfrm>
          <a:prstGeom prst="rect">
            <a:avLst/>
          </a:prstGeom>
          <a:solidFill>
            <a:schemeClr val="accent2">
              <a:lumMod val="20000"/>
              <a:lumOff val="80000"/>
            </a:schemeClr>
          </a:solidFill>
        </p:spPr>
        <p:txBody>
          <a:bodyPr wrap="square" lIns="36000" rIns="36000">
            <a:spAutoFit/>
          </a:bodyPr>
          <a:lstStyle/>
          <a:p>
            <a:pPr algn="ctr">
              <a:lnSpc>
                <a:spcPts val="2100"/>
              </a:lnSpc>
            </a:pPr>
            <a:r>
              <a:rPr lang="en-US" sz="1600" b="1" dirty="0">
                <a:solidFill>
                  <a:schemeClr val="bg2">
                    <a:lumMod val="10000"/>
                  </a:schemeClr>
                </a:solidFill>
                <a:latin typeface="Times New Roman" panose="02020603050405020304" pitchFamily="18" charset="0"/>
                <a:cs typeface="Times New Roman" panose="02020603050405020304" pitchFamily="18" charset="0"/>
              </a:rPr>
              <a:t>183.5 thousand ha </a:t>
            </a:r>
            <a:r>
              <a:rPr lang="en-US" sz="1600" dirty="0">
                <a:solidFill>
                  <a:schemeClr val="bg2">
                    <a:lumMod val="10000"/>
                  </a:schemeClr>
                </a:solidFill>
                <a:latin typeface="Times New Roman" panose="02020603050405020304" pitchFamily="18" charset="0"/>
                <a:cs typeface="Times New Roman" panose="02020603050405020304" pitchFamily="18" charset="0"/>
              </a:rPr>
              <a:t>not cultivated</a:t>
            </a:r>
            <a:endParaRPr lang="uk-UA" sz="1600"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1AC314AC-297B-99F5-89ED-AC5A07157ADC}"/>
              </a:ext>
            </a:extLst>
          </p:cNvPr>
          <p:cNvSpPr/>
          <p:nvPr/>
        </p:nvSpPr>
        <p:spPr>
          <a:xfrm>
            <a:off x="279954" y="986677"/>
            <a:ext cx="1630298" cy="2245996"/>
          </a:xfrm>
          <a:prstGeom prst="rect">
            <a:avLst/>
          </a:prstGeom>
          <a:noFill/>
          <a:ln>
            <a:solidFill>
              <a:schemeClr val="accent6">
                <a:lumMod val="75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solidFill>
                <a:schemeClr val="tx2">
                  <a:lumMod val="50000"/>
                </a:schemeClr>
              </a:solidFill>
            </a:endParaRPr>
          </a:p>
        </p:txBody>
      </p:sp>
      <p:cxnSp>
        <p:nvCxnSpPr>
          <p:cNvPr id="11" name="Прямая соединительная линия 10">
            <a:extLst>
              <a:ext uri="{FF2B5EF4-FFF2-40B4-BE49-F238E27FC236}">
                <a16:creationId xmlns:a16="http://schemas.microsoft.com/office/drawing/2014/main" id="{A11307C8-5517-C80B-A59A-3498AB832BD4}"/>
              </a:ext>
            </a:extLst>
          </p:cNvPr>
          <p:cNvCxnSpPr/>
          <p:nvPr/>
        </p:nvCxnSpPr>
        <p:spPr>
          <a:xfrm>
            <a:off x="457369" y="2441146"/>
            <a:ext cx="126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a:extLst>
              <a:ext uri="{FF2B5EF4-FFF2-40B4-BE49-F238E27FC236}">
                <a16:creationId xmlns:a16="http://schemas.microsoft.com/office/drawing/2014/main" id="{97B37E4F-6F1D-6FB5-97AF-06D136FA329B}"/>
              </a:ext>
            </a:extLst>
          </p:cNvPr>
          <p:cNvCxnSpPr/>
          <p:nvPr/>
        </p:nvCxnSpPr>
        <p:spPr>
          <a:xfrm>
            <a:off x="475369" y="1740066"/>
            <a:ext cx="1224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2E2B9A4-4EDF-92B6-F028-E66EF0C107AB}"/>
              </a:ext>
            </a:extLst>
          </p:cNvPr>
          <p:cNvSpPr txBox="1"/>
          <p:nvPr/>
        </p:nvSpPr>
        <p:spPr>
          <a:xfrm>
            <a:off x="392576" y="1765300"/>
            <a:ext cx="1364455" cy="338554"/>
          </a:xfrm>
          <a:prstGeom prst="rect">
            <a:avLst/>
          </a:prstGeom>
          <a:noFill/>
        </p:spPr>
        <p:txBody>
          <a:bodyPr wrap="square">
            <a:spAutoFit/>
          </a:bodyPr>
          <a:lstStyle/>
          <a:p>
            <a:pPr algn="ctr"/>
            <a:r>
              <a:rPr lang="en-US" sz="1600" b="1" dirty="0">
                <a:solidFill>
                  <a:schemeClr val="tx2">
                    <a:lumMod val="75000"/>
                  </a:schemeClr>
                </a:solidFill>
                <a:latin typeface="Times New Roman" pitchFamily="18" charset="0"/>
                <a:cs typeface="Times New Roman" pitchFamily="18" charset="0"/>
              </a:rPr>
              <a:t>Arable land</a:t>
            </a:r>
            <a:endParaRPr lang="ru-RU" sz="1600" dirty="0"/>
          </a:p>
        </p:txBody>
      </p:sp>
      <p:sp>
        <p:nvSpPr>
          <p:cNvPr id="40" name="TextBox 39">
            <a:extLst>
              <a:ext uri="{FF2B5EF4-FFF2-40B4-BE49-F238E27FC236}">
                <a16:creationId xmlns:a16="http://schemas.microsoft.com/office/drawing/2014/main" id="{59C06994-6382-30F3-2F12-EB8468A681D0}"/>
              </a:ext>
            </a:extLst>
          </p:cNvPr>
          <p:cNvSpPr txBox="1"/>
          <p:nvPr/>
        </p:nvSpPr>
        <p:spPr>
          <a:xfrm>
            <a:off x="370323" y="2030213"/>
            <a:ext cx="1364455" cy="361637"/>
          </a:xfrm>
          <a:prstGeom prst="rect">
            <a:avLst/>
          </a:prstGeom>
          <a:noFill/>
        </p:spPr>
        <p:txBody>
          <a:bodyPr wrap="square">
            <a:spAutoFit/>
          </a:bodyPr>
          <a:lstStyle/>
          <a:p>
            <a:pPr algn="ctr">
              <a:lnSpc>
                <a:spcPts val="2100"/>
              </a:lnSpc>
            </a:pPr>
            <a:r>
              <a:rPr lang="en-US" b="1" dirty="0">
                <a:solidFill>
                  <a:schemeClr val="bg2">
                    <a:lumMod val="10000"/>
                  </a:schemeClr>
                </a:solidFill>
                <a:latin typeface="Times New Roman" panose="02020603050405020304" pitchFamily="18" charset="0"/>
                <a:cs typeface="Times New Roman" panose="02020603050405020304" pitchFamily="18" charset="0"/>
              </a:rPr>
              <a:t>1.2 </a:t>
            </a:r>
            <a:r>
              <a:rPr lang="en-US" sz="1600" dirty="0">
                <a:solidFill>
                  <a:schemeClr val="bg2">
                    <a:lumMod val="10000"/>
                  </a:schemeClr>
                </a:solidFill>
                <a:latin typeface="Times New Roman" panose="02020603050405020304" pitchFamily="18" charset="0"/>
                <a:cs typeface="Times New Roman" panose="02020603050405020304" pitchFamily="18" charset="0"/>
              </a:rPr>
              <a:t>million ha</a:t>
            </a:r>
            <a:endParaRPr lang="uk-UA" sz="1600" dirty="0">
              <a:solidFill>
                <a:schemeClr val="bg2">
                  <a:lumMod val="10000"/>
                </a:schemeClr>
              </a:solidFill>
              <a:latin typeface="Times New Roman" panose="02020603050405020304" pitchFamily="18" charset="0"/>
              <a:cs typeface="Times New Roman" panose="02020603050405020304" pitchFamily="18" charset="0"/>
            </a:endParaRPr>
          </a:p>
        </p:txBody>
      </p:sp>
      <p:graphicFrame>
        <p:nvGraphicFramePr>
          <p:cNvPr id="43" name="Диаграмма 42">
            <a:extLst>
              <a:ext uri="{FF2B5EF4-FFF2-40B4-BE49-F238E27FC236}">
                <a16:creationId xmlns:a16="http://schemas.microsoft.com/office/drawing/2014/main" id="{0B7C1C27-02BD-1620-8CBC-0E951DBF035D}"/>
              </a:ext>
            </a:extLst>
          </p:cNvPr>
          <p:cNvGraphicFramePr/>
          <p:nvPr>
            <p:extLst>
              <p:ext uri="{D42A27DB-BD31-4B8C-83A1-F6EECF244321}">
                <p14:modId xmlns:p14="http://schemas.microsoft.com/office/powerpoint/2010/main" val="455448021"/>
              </p:ext>
            </p:extLst>
          </p:nvPr>
        </p:nvGraphicFramePr>
        <p:xfrm>
          <a:off x="2040150" y="1522029"/>
          <a:ext cx="2634182" cy="1817559"/>
        </p:xfrm>
        <a:graphic>
          <a:graphicData uri="http://schemas.openxmlformats.org/drawingml/2006/chart">
            <c:chart xmlns:c="http://schemas.openxmlformats.org/drawingml/2006/chart" xmlns:r="http://schemas.openxmlformats.org/officeDocument/2006/relationships" r:id="rId3"/>
          </a:graphicData>
        </a:graphic>
      </p:graphicFrame>
      <p:sp>
        <p:nvSpPr>
          <p:cNvPr id="3" name="object 13">
            <a:extLst>
              <a:ext uri="{FF2B5EF4-FFF2-40B4-BE49-F238E27FC236}">
                <a16:creationId xmlns:a16="http://schemas.microsoft.com/office/drawing/2014/main" id="{58704023-2ACD-3DF1-94C6-7B4B7FC5E179}"/>
              </a:ext>
            </a:extLst>
          </p:cNvPr>
          <p:cNvSpPr txBox="1"/>
          <p:nvPr/>
        </p:nvSpPr>
        <p:spPr>
          <a:xfrm>
            <a:off x="1717369" y="3283744"/>
            <a:ext cx="2280201" cy="368049"/>
          </a:xfrm>
          <a:prstGeom prst="rect">
            <a:avLst/>
          </a:prstGeom>
        </p:spPr>
        <p:txBody>
          <a:bodyPr vert="horz" wrap="square" lIns="0" tIns="90170" rIns="0" bIns="0" rtlCol="0">
            <a:spAutoFit/>
          </a:bodyPr>
          <a:lstStyle/>
          <a:p>
            <a:pPr algn="ctr">
              <a:lnSpc>
                <a:spcPct val="100000"/>
              </a:lnSpc>
              <a:spcBef>
                <a:spcPts val="710"/>
              </a:spcBef>
            </a:pPr>
            <a:r>
              <a:rPr lang="en-US" b="1" spc="-10" dirty="0">
                <a:solidFill>
                  <a:srgbClr val="215968"/>
                </a:solidFill>
                <a:latin typeface="Roboto Bk"/>
                <a:cs typeface="Roboto Bk"/>
              </a:rPr>
              <a:t>CROP PRODUCTION</a:t>
            </a:r>
            <a:endParaRPr dirty="0">
              <a:latin typeface="Roboto Bk"/>
              <a:cs typeface="Roboto Bk"/>
            </a:endParaRPr>
          </a:p>
        </p:txBody>
      </p:sp>
      <p:sp>
        <p:nvSpPr>
          <p:cNvPr id="4" name="object 8">
            <a:extLst>
              <a:ext uri="{FF2B5EF4-FFF2-40B4-BE49-F238E27FC236}">
                <a16:creationId xmlns:a16="http://schemas.microsoft.com/office/drawing/2014/main" id="{D45AF7B4-D482-467B-6D4F-C7EE6E0BDA39}"/>
              </a:ext>
            </a:extLst>
          </p:cNvPr>
          <p:cNvSpPr txBox="1"/>
          <p:nvPr/>
        </p:nvSpPr>
        <p:spPr>
          <a:xfrm>
            <a:off x="718830" y="3960839"/>
            <a:ext cx="2509991" cy="197490"/>
          </a:xfrm>
          <a:prstGeom prst="rect">
            <a:avLst/>
          </a:prstGeom>
        </p:spPr>
        <p:txBody>
          <a:bodyPr vert="horz" wrap="square" lIns="0" tIns="12700" rIns="0" bIns="0" rtlCol="0">
            <a:spAutoFit/>
          </a:bodyPr>
          <a:lstStyle/>
          <a:p>
            <a:pPr marL="12700" algn="ctr">
              <a:spcBef>
                <a:spcPts val="100"/>
              </a:spcBef>
            </a:pPr>
            <a:r>
              <a:rPr lang="en-US" sz="1200" b="1" dirty="0">
                <a:latin typeface="Roboto"/>
                <a:cs typeface="Roboto"/>
              </a:rPr>
              <a:t>Grain and leguminous crops</a:t>
            </a:r>
            <a:r>
              <a:rPr sz="1200" b="1" spc="-10" dirty="0">
                <a:latin typeface="Roboto"/>
                <a:cs typeface="Roboto"/>
              </a:rPr>
              <a:t>:</a:t>
            </a:r>
            <a:endParaRPr sz="1200" dirty="0">
              <a:latin typeface="Roboto"/>
              <a:cs typeface="Roboto"/>
            </a:endParaRPr>
          </a:p>
        </p:txBody>
      </p:sp>
      <p:sp>
        <p:nvSpPr>
          <p:cNvPr id="13" name="object 18">
            <a:extLst>
              <a:ext uri="{FF2B5EF4-FFF2-40B4-BE49-F238E27FC236}">
                <a16:creationId xmlns:a16="http://schemas.microsoft.com/office/drawing/2014/main" id="{63404CA4-E6F4-967E-9688-3E6C1A91F915}"/>
              </a:ext>
            </a:extLst>
          </p:cNvPr>
          <p:cNvSpPr txBox="1"/>
          <p:nvPr/>
        </p:nvSpPr>
        <p:spPr>
          <a:xfrm>
            <a:off x="4572000" y="3230301"/>
            <a:ext cx="3763606" cy="412934"/>
          </a:xfrm>
          <a:prstGeom prst="rect">
            <a:avLst/>
          </a:prstGeom>
        </p:spPr>
        <p:txBody>
          <a:bodyPr vert="horz" wrap="square" lIns="0" tIns="134620" rIns="0" bIns="0" rtlCol="0">
            <a:spAutoFit/>
          </a:bodyPr>
          <a:lstStyle/>
          <a:p>
            <a:pPr marL="12700">
              <a:lnSpc>
                <a:spcPct val="100000"/>
              </a:lnSpc>
              <a:spcBef>
                <a:spcPts val="1060"/>
              </a:spcBef>
            </a:pPr>
            <a:r>
              <a:rPr lang="en-US" b="1" dirty="0">
                <a:solidFill>
                  <a:srgbClr val="215968"/>
                </a:solidFill>
                <a:latin typeface="Roboto Bk"/>
                <a:cs typeface="Roboto Bk"/>
              </a:rPr>
              <a:t>MAIN PRODUCT CATEGORIES</a:t>
            </a:r>
            <a:endParaRPr b="1" dirty="0">
              <a:latin typeface="Roboto Bk"/>
              <a:cs typeface="Roboto Bk"/>
            </a:endParaRPr>
          </a:p>
        </p:txBody>
      </p:sp>
      <p:sp>
        <p:nvSpPr>
          <p:cNvPr id="14" name="object 9">
            <a:extLst>
              <a:ext uri="{FF2B5EF4-FFF2-40B4-BE49-F238E27FC236}">
                <a16:creationId xmlns:a16="http://schemas.microsoft.com/office/drawing/2014/main" id="{F899A6E8-4A15-3E14-B7AF-194195B796BF}"/>
              </a:ext>
            </a:extLst>
          </p:cNvPr>
          <p:cNvSpPr txBox="1"/>
          <p:nvPr/>
        </p:nvSpPr>
        <p:spPr>
          <a:xfrm>
            <a:off x="1158879" y="4180992"/>
            <a:ext cx="958850" cy="289182"/>
          </a:xfrm>
          <a:prstGeom prst="rect">
            <a:avLst/>
          </a:prstGeom>
        </p:spPr>
        <p:txBody>
          <a:bodyPr vert="horz" wrap="square" lIns="0" tIns="12065" rIns="0" bIns="0" rtlCol="0">
            <a:spAutoFit/>
          </a:bodyPr>
          <a:lstStyle/>
          <a:p>
            <a:pPr marL="12700">
              <a:lnSpc>
                <a:spcPct val="100000"/>
              </a:lnSpc>
              <a:spcBef>
                <a:spcPts val="95"/>
              </a:spcBef>
            </a:pPr>
            <a:r>
              <a:rPr lang="uk-UA" b="1" spc="-10" dirty="0">
                <a:solidFill>
                  <a:srgbClr val="179FAF"/>
                </a:solidFill>
                <a:latin typeface="Roboto"/>
                <a:cs typeface="Roboto"/>
              </a:rPr>
              <a:t>54%</a:t>
            </a:r>
            <a:endParaRPr dirty="0">
              <a:latin typeface="Roboto"/>
              <a:cs typeface="Roboto"/>
            </a:endParaRPr>
          </a:p>
        </p:txBody>
      </p:sp>
      <p:sp>
        <p:nvSpPr>
          <p:cNvPr id="19" name="TextBox 18">
            <a:extLst>
              <a:ext uri="{FF2B5EF4-FFF2-40B4-BE49-F238E27FC236}">
                <a16:creationId xmlns:a16="http://schemas.microsoft.com/office/drawing/2014/main" id="{0C6C6E53-2541-7D45-C4EE-6DFCF5A55206}"/>
              </a:ext>
            </a:extLst>
          </p:cNvPr>
          <p:cNvSpPr txBox="1"/>
          <p:nvPr/>
        </p:nvSpPr>
        <p:spPr>
          <a:xfrm>
            <a:off x="5068661" y="3989174"/>
            <a:ext cx="3248777" cy="276999"/>
          </a:xfrm>
          <a:prstGeom prst="rect">
            <a:avLst/>
          </a:prstGeom>
          <a:noFill/>
        </p:spPr>
        <p:txBody>
          <a:bodyPr wrap="square">
            <a:spAutoFit/>
          </a:bodyPr>
          <a:lstStyle/>
          <a:p>
            <a:pPr marL="1631950">
              <a:lnSpc>
                <a:spcPct val="100000"/>
              </a:lnSpc>
              <a:spcBef>
                <a:spcPts val="680"/>
              </a:spcBef>
            </a:pPr>
            <a:r>
              <a:rPr lang="en-US" sz="1200" b="1" dirty="0">
                <a:latin typeface="Roboto"/>
                <a:cs typeface="Roboto"/>
              </a:rPr>
              <a:t>Oil crops</a:t>
            </a:r>
            <a:r>
              <a:rPr lang="uk-UA" sz="1200" b="1" spc="-10" dirty="0">
                <a:latin typeface="Roboto"/>
                <a:cs typeface="Roboto"/>
              </a:rPr>
              <a:t>:</a:t>
            </a:r>
            <a:endParaRPr lang="uk-UA" sz="2000" dirty="0">
              <a:latin typeface="Roboto"/>
              <a:cs typeface="Roboto"/>
            </a:endParaRPr>
          </a:p>
        </p:txBody>
      </p:sp>
      <p:pic>
        <p:nvPicPr>
          <p:cNvPr id="28" name="object 7">
            <a:extLst>
              <a:ext uri="{FF2B5EF4-FFF2-40B4-BE49-F238E27FC236}">
                <a16:creationId xmlns:a16="http://schemas.microsoft.com/office/drawing/2014/main" id="{F734F818-F2F6-9F32-EB83-F835453578C7}"/>
              </a:ext>
            </a:extLst>
          </p:cNvPr>
          <p:cNvPicPr/>
          <p:nvPr/>
        </p:nvPicPr>
        <p:blipFill>
          <a:blip r:embed="rId4" cstate="print"/>
          <a:stretch>
            <a:fillRect/>
          </a:stretch>
        </p:blipFill>
        <p:spPr>
          <a:xfrm>
            <a:off x="516618" y="3914941"/>
            <a:ext cx="403911" cy="466993"/>
          </a:xfrm>
          <a:prstGeom prst="rect">
            <a:avLst/>
          </a:prstGeom>
        </p:spPr>
      </p:pic>
      <p:sp>
        <p:nvSpPr>
          <p:cNvPr id="30" name="TextBox 29">
            <a:extLst>
              <a:ext uri="{FF2B5EF4-FFF2-40B4-BE49-F238E27FC236}">
                <a16:creationId xmlns:a16="http://schemas.microsoft.com/office/drawing/2014/main" id="{E1FEFD9F-6453-0BAA-FCC0-B4AD21952148}"/>
              </a:ext>
            </a:extLst>
          </p:cNvPr>
          <p:cNvSpPr txBox="1"/>
          <p:nvPr/>
        </p:nvSpPr>
        <p:spPr>
          <a:xfrm>
            <a:off x="-933243" y="4502148"/>
            <a:ext cx="4572000" cy="271869"/>
          </a:xfrm>
          <a:prstGeom prst="rect">
            <a:avLst/>
          </a:prstGeom>
          <a:noFill/>
        </p:spPr>
        <p:txBody>
          <a:bodyPr wrap="square">
            <a:spAutoFit/>
          </a:bodyPr>
          <a:lstStyle/>
          <a:p>
            <a:pPr marL="12700" marR="5080" algn="ctr">
              <a:lnSpc>
                <a:spcPts val="1410"/>
              </a:lnSpc>
              <a:spcBef>
                <a:spcPts val="1145"/>
              </a:spcBef>
            </a:pPr>
            <a:r>
              <a:rPr lang="en-US" sz="1200" b="1" dirty="0">
                <a:latin typeface="Roboto"/>
                <a:cs typeface="Roboto"/>
              </a:rPr>
              <a:t>Rapeseed</a:t>
            </a:r>
            <a:r>
              <a:rPr lang="uk-UA" sz="1200" b="1" spc="-10" dirty="0">
                <a:latin typeface="Roboto"/>
                <a:cs typeface="Roboto"/>
              </a:rPr>
              <a:t>:</a:t>
            </a:r>
            <a:endParaRPr lang="uk-UA" sz="1200" dirty="0">
              <a:latin typeface="Roboto"/>
              <a:cs typeface="Roboto"/>
            </a:endParaRPr>
          </a:p>
        </p:txBody>
      </p:sp>
      <p:pic>
        <p:nvPicPr>
          <p:cNvPr id="31" name="Рисунок 30" descr="Зображення, що містить Синій Мажореля, синій, джерело світла&#10;&#10;Автоматично згенерований опис">
            <a:extLst>
              <a:ext uri="{FF2B5EF4-FFF2-40B4-BE49-F238E27FC236}">
                <a16:creationId xmlns:a16="http://schemas.microsoft.com/office/drawing/2014/main" id="{064449B8-36F7-D6B7-C6DA-496D9328FB88}"/>
              </a:ext>
            </a:extLst>
          </p:cNvPr>
          <p:cNvPicPr>
            <a:picLocks noChangeAspect="1"/>
          </p:cNvPicPr>
          <p:nvPr/>
        </p:nvPicPr>
        <p:blipFill>
          <a:blip r:embed="rId5"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426800" y="4574691"/>
            <a:ext cx="583549" cy="525600"/>
          </a:xfrm>
          <a:prstGeom prst="rect">
            <a:avLst/>
          </a:prstGeom>
        </p:spPr>
      </p:pic>
      <p:sp>
        <p:nvSpPr>
          <p:cNvPr id="32" name="object 11">
            <a:extLst>
              <a:ext uri="{FF2B5EF4-FFF2-40B4-BE49-F238E27FC236}">
                <a16:creationId xmlns:a16="http://schemas.microsoft.com/office/drawing/2014/main" id="{3E553E23-44B1-6C0C-73F1-68C28D7ECF21}"/>
              </a:ext>
            </a:extLst>
          </p:cNvPr>
          <p:cNvSpPr txBox="1"/>
          <p:nvPr/>
        </p:nvSpPr>
        <p:spPr>
          <a:xfrm>
            <a:off x="1137038" y="4727381"/>
            <a:ext cx="899160" cy="288541"/>
          </a:xfrm>
          <a:prstGeom prst="rect">
            <a:avLst/>
          </a:prstGeom>
        </p:spPr>
        <p:txBody>
          <a:bodyPr vert="horz" wrap="square" lIns="0" tIns="11430" rIns="0" bIns="0" rtlCol="0">
            <a:spAutoFit/>
          </a:bodyPr>
          <a:lstStyle/>
          <a:p>
            <a:pPr marL="12700">
              <a:lnSpc>
                <a:spcPct val="100000"/>
              </a:lnSpc>
              <a:spcBef>
                <a:spcPts val="90"/>
              </a:spcBef>
            </a:pPr>
            <a:r>
              <a:rPr lang="uk-UA" b="1" spc="-10" dirty="0">
                <a:solidFill>
                  <a:srgbClr val="179FAF"/>
                </a:solidFill>
                <a:latin typeface="Roboto"/>
                <a:cs typeface="Roboto"/>
              </a:rPr>
              <a:t>4%</a:t>
            </a:r>
            <a:endParaRPr dirty="0">
              <a:latin typeface="Roboto"/>
              <a:cs typeface="Roboto"/>
            </a:endParaRPr>
          </a:p>
        </p:txBody>
      </p:sp>
      <p:sp>
        <p:nvSpPr>
          <p:cNvPr id="44" name="TextBox 43">
            <a:extLst>
              <a:ext uri="{FF2B5EF4-FFF2-40B4-BE49-F238E27FC236}">
                <a16:creationId xmlns:a16="http://schemas.microsoft.com/office/drawing/2014/main" id="{91293F15-1048-0190-A952-D0DB06ECC4B2}"/>
              </a:ext>
            </a:extLst>
          </p:cNvPr>
          <p:cNvSpPr txBox="1"/>
          <p:nvPr/>
        </p:nvSpPr>
        <p:spPr>
          <a:xfrm>
            <a:off x="3992134" y="3969815"/>
            <a:ext cx="958850" cy="276999"/>
          </a:xfrm>
          <a:prstGeom prst="rect">
            <a:avLst/>
          </a:prstGeom>
          <a:noFill/>
        </p:spPr>
        <p:txBody>
          <a:bodyPr wrap="square">
            <a:spAutoFit/>
          </a:bodyPr>
          <a:lstStyle/>
          <a:p>
            <a:r>
              <a:rPr lang="en-US" sz="1200" b="1" spc="-10" dirty="0">
                <a:latin typeface="Roboto"/>
                <a:cs typeface="Roboto"/>
              </a:rPr>
              <a:t>Potatoes:</a:t>
            </a:r>
            <a:endParaRPr lang="uk-UA" sz="2000" dirty="0"/>
          </a:p>
        </p:txBody>
      </p:sp>
      <p:sp>
        <p:nvSpPr>
          <p:cNvPr id="46" name="TextBox 45">
            <a:extLst>
              <a:ext uri="{FF2B5EF4-FFF2-40B4-BE49-F238E27FC236}">
                <a16:creationId xmlns:a16="http://schemas.microsoft.com/office/drawing/2014/main" id="{3CD98C6D-FF5A-7461-2D1C-B7EDB8A12163}"/>
              </a:ext>
            </a:extLst>
          </p:cNvPr>
          <p:cNvSpPr txBox="1"/>
          <p:nvPr/>
        </p:nvSpPr>
        <p:spPr>
          <a:xfrm>
            <a:off x="4047848" y="4108315"/>
            <a:ext cx="865043" cy="457818"/>
          </a:xfrm>
          <a:prstGeom prst="rect">
            <a:avLst/>
          </a:prstGeom>
          <a:noFill/>
        </p:spPr>
        <p:txBody>
          <a:bodyPr wrap="square">
            <a:spAutoFit/>
          </a:bodyPr>
          <a:lstStyle/>
          <a:p>
            <a:pPr marL="53340">
              <a:lnSpc>
                <a:spcPts val="3175"/>
              </a:lnSpc>
              <a:spcBef>
                <a:spcPts val="95"/>
              </a:spcBef>
            </a:pPr>
            <a:r>
              <a:rPr lang="uk-UA" sz="1800" b="1" spc="-10" dirty="0">
                <a:solidFill>
                  <a:srgbClr val="179FAF"/>
                </a:solidFill>
                <a:latin typeface="Roboto"/>
                <a:cs typeface="Roboto"/>
              </a:rPr>
              <a:t>4%</a:t>
            </a:r>
          </a:p>
        </p:txBody>
      </p:sp>
      <p:pic>
        <p:nvPicPr>
          <p:cNvPr id="47" name="object 3">
            <a:extLst>
              <a:ext uri="{FF2B5EF4-FFF2-40B4-BE49-F238E27FC236}">
                <a16:creationId xmlns:a16="http://schemas.microsoft.com/office/drawing/2014/main" id="{63654E8A-6034-BCF5-3AD0-62A0756D71F2}"/>
              </a:ext>
            </a:extLst>
          </p:cNvPr>
          <p:cNvPicPr/>
          <p:nvPr/>
        </p:nvPicPr>
        <p:blipFill>
          <a:blip r:embed="rId6" cstate="print"/>
          <a:stretch>
            <a:fillRect/>
          </a:stretch>
        </p:blipFill>
        <p:spPr>
          <a:xfrm>
            <a:off x="3336239" y="3896020"/>
            <a:ext cx="593932" cy="541309"/>
          </a:xfrm>
          <a:prstGeom prst="rect">
            <a:avLst/>
          </a:prstGeom>
        </p:spPr>
      </p:pic>
      <p:pic>
        <p:nvPicPr>
          <p:cNvPr id="53" name="object 15">
            <a:extLst>
              <a:ext uri="{FF2B5EF4-FFF2-40B4-BE49-F238E27FC236}">
                <a16:creationId xmlns:a16="http://schemas.microsoft.com/office/drawing/2014/main" id="{4E682C80-CB26-D168-CDE4-D4EA69F61368}"/>
              </a:ext>
            </a:extLst>
          </p:cNvPr>
          <p:cNvPicPr/>
          <p:nvPr/>
        </p:nvPicPr>
        <p:blipFill>
          <a:blip r:embed="rId7" cstate="print"/>
          <a:stretch>
            <a:fillRect/>
          </a:stretch>
        </p:blipFill>
        <p:spPr>
          <a:xfrm>
            <a:off x="3340211" y="4602327"/>
            <a:ext cx="571354" cy="470327"/>
          </a:xfrm>
          <a:prstGeom prst="rect">
            <a:avLst/>
          </a:prstGeom>
        </p:spPr>
      </p:pic>
      <p:sp>
        <p:nvSpPr>
          <p:cNvPr id="57" name="TextBox 56">
            <a:extLst>
              <a:ext uri="{FF2B5EF4-FFF2-40B4-BE49-F238E27FC236}">
                <a16:creationId xmlns:a16="http://schemas.microsoft.com/office/drawing/2014/main" id="{6D5C8F92-4E0E-EFEE-B3E6-DD6BAAE76731}"/>
              </a:ext>
            </a:extLst>
          </p:cNvPr>
          <p:cNvSpPr txBox="1"/>
          <p:nvPr/>
        </p:nvSpPr>
        <p:spPr>
          <a:xfrm>
            <a:off x="3189398" y="4574691"/>
            <a:ext cx="2475633" cy="271869"/>
          </a:xfrm>
          <a:prstGeom prst="rect">
            <a:avLst/>
          </a:prstGeom>
          <a:noFill/>
        </p:spPr>
        <p:txBody>
          <a:bodyPr wrap="square">
            <a:spAutoFit/>
          </a:bodyPr>
          <a:lstStyle/>
          <a:p>
            <a:pPr marR="57150" algn="ctr">
              <a:lnSpc>
                <a:spcPts val="1410"/>
              </a:lnSpc>
              <a:spcBef>
                <a:spcPts val="1305"/>
              </a:spcBef>
            </a:pPr>
            <a:r>
              <a:rPr lang="en-US" sz="1200" b="1" spc="-20" dirty="0">
                <a:latin typeface="Roboto"/>
                <a:cs typeface="Roboto"/>
              </a:rPr>
              <a:t>Soybeans</a:t>
            </a:r>
            <a:r>
              <a:rPr lang="uk-UA" sz="1100" b="1" spc="-20" dirty="0">
                <a:latin typeface="Roboto"/>
                <a:cs typeface="Roboto"/>
              </a:rPr>
              <a:t>:</a:t>
            </a:r>
            <a:endParaRPr lang="uk-UA" sz="1100" dirty="0">
              <a:latin typeface="Roboto"/>
              <a:cs typeface="Roboto"/>
            </a:endParaRPr>
          </a:p>
        </p:txBody>
      </p:sp>
      <p:sp>
        <p:nvSpPr>
          <p:cNvPr id="59" name="TextBox 58">
            <a:extLst>
              <a:ext uri="{FF2B5EF4-FFF2-40B4-BE49-F238E27FC236}">
                <a16:creationId xmlns:a16="http://schemas.microsoft.com/office/drawing/2014/main" id="{3A239A88-08E6-2FF7-C374-655585CD61BC}"/>
              </a:ext>
            </a:extLst>
          </p:cNvPr>
          <p:cNvSpPr txBox="1"/>
          <p:nvPr/>
        </p:nvSpPr>
        <p:spPr>
          <a:xfrm>
            <a:off x="3629330" y="4706878"/>
            <a:ext cx="1415760" cy="448200"/>
          </a:xfrm>
          <a:prstGeom prst="rect">
            <a:avLst/>
          </a:prstGeom>
          <a:noFill/>
        </p:spPr>
        <p:txBody>
          <a:bodyPr wrap="square">
            <a:spAutoFit/>
          </a:bodyPr>
          <a:lstStyle/>
          <a:p>
            <a:pPr marR="33655" algn="ctr">
              <a:lnSpc>
                <a:spcPts val="3115"/>
              </a:lnSpc>
            </a:pPr>
            <a:r>
              <a:rPr lang="uk-UA" sz="1800" b="1" spc="-10" dirty="0">
                <a:solidFill>
                  <a:srgbClr val="179FAF"/>
                </a:solidFill>
                <a:latin typeface="Roboto"/>
                <a:cs typeface="Roboto"/>
              </a:rPr>
              <a:t>13%</a:t>
            </a:r>
            <a:endParaRPr lang="uk-UA" sz="1800" dirty="0">
              <a:latin typeface="Roboto"/>
              <a:cs typeface="Roboto"/>
            </a:endParaRPr>
          </a:p>
        </p:txBody>
      </p:sp>
      <p:pic>
        <p:nvPicPr>
          <p:cNvPr id="62" name="Рисунок 61" descr="Зображення, що містить чорний, темрява&#10;&#10;Автоматично згенерований опис">
            <a:extLst>
              <a:ext uri="{FF2B5EF4-FFF2-40B4-BE49-F238E27FC236}">
                <a16:creationId xmlns:a16="http://schemas.microsoft.com/office/drawing/2014/main" id="{BC1B3FE2-4C0D-B349-1415-A5AAE71CAD86}"/>
              </a:ext>
            </a:extLst>
          </p:cNvPr>
          <p:cNvPicPr>
            <a:picLocks noChangeAspect="1"/>
          </p:cNvPicPr>
          <p:nvPr/>
        </p:nvPicPr>
        <p:blipFill>
          <a:blip r:embed="rId8"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084547" y="3928591"/>
            <a:ext cx="504801" cy="504801"/>
          </a:xfrm>
          <a:prstGeom prst="rect">
            <a:avLst/>
          </a:prstGeom>
        </p:spPr>
      </p:pic>
      <p:pic>
        <p:nvPicPr>
          <p:cNvPr id="63" name="Рисунок 62" descr="Зображення, що містить чорний, темрява&#10;&#10;Автоматично згенерований опис">
            <a:extLst>
              <a:ext uri="{FF2B5EF4-FFF2-40B4-BE49-F238E27FC236}">
                <a16:creationId xmlns:a16="http://schemas.microsoft.com/office/drawing/2014/main" id="{1A9BF7BD-7196-8F5A-C767-3A67EC1ACEAF}"/>
              </a:ext>
            </a:extLst>
          </p:cNvPr>
          <p:cNvPicPr>
            <a:picLocks noChangeAspect="1"/>
          </p:cNvPicPr>
          <p:nvPr/>
        </p:nvPicPr>
        <p:blipFill>
          <a:blip r:embed="rId9" cstate="screen">
            <a:duotone>
              <a:schemeClr val="accent5">
                <a:shade val="45000"/>
                <a:satMod val="135000"/>
              </a:schemeClr>
              <a:prstClr val="white"/>
            </a:duotone>
            <a:extLst>
              <a:ext uri="{28A0092B-C50C-407E-A947-70E740481C1C}">
                <a14:useLocalDpi xmlns:a14="http://schemas.microsoft.com/office/drawing/2010/main"/>
              </a:ext>
            </a:extLst>
          </a:blip>
          <a:stretch>
            <a:fillRect/>
          </a:stretch>
        </p:blipFill>
        <p:spPr>
          <a:xfrm>
            <a:off x="6076240" y="4586772"/>
            <a:ext cx="537608" cy="537608"/>
          </a:xfrm>
          <a:prstGeom prst="rect">
            <a:avLst/>
          </a:prstGeom>
          <a:ln>
            <a:noFill/>
          </a:ln>
        </p:spPr>
      </p:pic>
      <p:sp>
        <p:nvSpPr>
          <p:cNvPr id="65" name="TextBox 64">
            <a:extLst>
              <a:ext uri="{FF2B5EF4-FFF2-40B4-BE49-F238E27FC236}">
                <a16:creationId xmlns:a16="http://schemas.microsoft.com/office/drawing/2014/main" id="{B71DB54D-CC98-216D-C3B6-562EAC7AD6B3}"/>
              </a:ext>
            </a:extLst>
          </p:cNvPr>
          <p:cNvSpPr txBox="1"/>
          <p:nvPr/>
        </p:nvSpPr>
        <p:spPr>
          <a:xfrm>
            <a:off x="6713084" y="4591253"/>
            <a:ext cx="1633971" cy="280398"/>
          </a:xfrm>
          <a:prstGeom prst="rect">
            <a:avLst/>
          </a:prstGeom>
          <a:noFill/>
        </p:spPr>
        <p:txBody>
          <a:bodyPr wrap="square">
            <a:spAutoFit/>
          </a:bodyPr>
          <a:lstStyle/>
          <a:p>
            <a:pPr marL="126364" marR="178435" indent="-114300">
              <a:lnSpc>
                <a:spcPct val="108200"/>
              </a:lnSpc>
              <a:spcBef>
                <a:spcPts val="1295"/>
              </a:spcBef>
            </a:pPr>
            <a:r>
              <a:rPr lang="en-US" sz="1200" b="1" spc="-10" dirty="0">
                <a:latin typeface="Roboto"/>
                <a:cs typeface="Roboto"/>
              </a:rPr>
              <a:t>Sunflower</a:t>
            </a:r>
            <a:r>
              <a:rPr lang="uk-UA" sz="1100" b="1" spc="-10" dirty="0">
                <a:latin typeface="Roboto"/>
                <a:cs typeface="Roboto"/>
              </a:rPr>
              <a:t>:</a:t>
            </a:r>
            <a:endParaRPr lang="uk-UA" sz="1100" dirty="0">
              <a:latin typeface="Roboto"/>
              <a:cs typeface="Roboto"/>
            </a:endParaRPr>
          </a:p>
        </p:txBody>
      </p:sp>
      <p:sp>
        <p:nvSpPr>
          <p:cNvPr id="69" name="TextBox 68">
            <a:extLst>
              <a:ext uri="{FF2B5EF4-FFF2-40B4-BE49-F238E27FC236}">
                <a16:creationId xmlns:a16="http://schemas.microsoft.com/office/drawing/2014/main" id="{5C05F1B8-4958-7CB6-DE49-42F0E6EEF8A7}"/>
              </a:ext>
            </a:extLst>
          </p:cNvPr>
          <p:cNvSpPr txBox="1"/>
          <p:nvPr/>
        </p:nvSpPr>
        <p:spPr>
          <a:xfrm>
            <a:off x="6881103" y="4210917"/>
            <a:ext cx="896215" cy="369332"/>
          </a:xfrm>
          <a:prstGeom prst="rect">
            <a:avLst/>
          </a:prstGeom>
          <a:noFill/>
        </p:spPr>
        <p:txBody>
          <a:bodyPr wrap="square">
            <a:spAutoFit/>
          </a:bodyPr>
          <a:lstStyle/>
          <a:p>
            <a:r>
              <a:rPr lang="uk-UA" sz="1800" b="1" spc="-10" dirty="0">
                <a:solidFill>
                  <a:srgbClr val="179FAF"/>
                </a:solidFill>
                <a:latin typeface="Roboto"/>
                <a:cs typeface="Roboto"/>
              </a:rPr>
              <a:t>37%</a:t>
            </a:r>
          </a:p>
        </p:txBody>
      </p:sp>
      <p:sp>
        <p:nvSpPr>
          <p:cNvPr id="70" name="object 16">
            <a:extLst>
              <a:ext uri="{FF2B5EF4-FFF2-40B4-BE49-F238E27FC236}">
                <a16:creationId xmlns:a16="http://schemas.microsoft.com/office/drawing/2014/main" id="{D1AFFF5A-789E-30EB-0B75-8F0B13709900}"/>
              </a:ext>
            </a:extLst>
          </p:cNvPr>
          <p:cNvSpPr txBox="1"/>
          <p:nvPr/>
        </p:nvSpPr>
        <p:spPr>
          <a:xfrm>
            <a:off x="6984765" y="4841162"/>
            <a:ext cx="1022197" cy="288541"/>
          </a:xfrm>
          <a:prstGeom prst="rect">
            <a:avLst/>
          </a:prstGeom>
        </p:spPr>
        <p:txBody>
          <a:bodyPr vert="horz" wrap="square" lIns="0" tIns="11430" rIns="0" bIns="0" rtlCol="0">
            <a:spAutoFit/>
          </a:bodyPr>
          <a:lstStyle/>
          <a:p>
            <a:pPr marL="12700">
              <a:lnSpc>
                <a:spcPct val="100000"/>
              </a:lnSpc>
              <a:spcBef>
                <a:spcPts val="90"/>
              </a:spcBef>
            </a:pPr>
            <a:r>
              <a:rPr lang="uk-UA" b="1" spc="-20" dirty="0">
                <a:solidFill>
                  <a:srgbClr val="179FAF"/>
                </a:solidFill>
                <a:latin typeface="Roboto"/>
                <a:cs typeface="Roboto"/>
              </a:rPr>
              <a:t>20%</a:t>
            </a:r>
            <a:endParaRPr dirty="0">
              <a:latin typeface="Roboto"/>
              <a:cs typeface="Roboto"/>
            </a:endParaRPr>
          </a:p>
        </p:txBody>
      </p:sp>
      <p:pic>
        <p:nvPicPr>
          <p:cNvPr id="71" name="object 32">
            <a:extLst>
              <a:ext uri="{FF2B5EF4-FFF2-40B4-BE49-F238E27FC236}">
                <a16:creationId xmlns:a16="http://schemas.microsoft.com/office/drawing/2014/main" id="{BDEE20F4-77E7-4472-172B-70F15C79B16E}"/>
              </a:ext>
            </a:extLst>
          </p:cNvPr>
          <p:cNvPicPr/>
          <p:nvPr/>
        </p:nvPicPr>
        <p:blipFill>
          <a:blip r:embed="rId10" cstate="print"/>
          <a:stretch>
            <a:fillRect/>
          </a:stretch>
        </p:blipFill>
        <p:spPr>
          <a:xfrm>
            <a:off x="4078959" y="3368826"/>
            <a:ext cx="311011" cy="311011"/>
          </a:xfrm>
          <a:prstGeom prst="rect">
            <a:avLst/>
          </a:prstGeom>
        </p:spPr>
      </p:pic>
      <p:sp>
        <p:nvSpPr>
          <p:cNvPr id="76" name="object 29">
            <a:extLst>
              <a:ext uri="{FF2B5EF4-FFF2-40B4-BE49-F238E27FC236}">
                <a16:creationId xmlns:a16="http://schemas.microsoft.com/office/drawing/2014/main" id="{A4B2A500-D6CF-BD76-6C08-07EB2B23B0B3}"/>
              </a:ext>
            </a:extLst>
          </p:cNvPr>
          <p:cNvSpPr txBox="1"/>
          <p:nvPr/>
        </p:nvSpPr>
        <p:spPr>
          <a:xfrm>
            <a:off x="4504202" y="1194637"/>
            <a:ext cx="4001534" cy="301037"/>
          </a:xfrm>
          <a:prstGeom prst="rect">
            <a:avLst/>
          </a:prstGeom>
        </p:spPr>
        <p:txBody>
          <a:bodyPr vert="horz" wrap="square" lIns="0" tIns="6026" rIns="0" bIns="0" rtlCol="0">
            <a:spAutoFit/>
          </a:bodyPr>
          <a:lstStyle/>
          <a:p>
            <a:pPr marL="495952">
              <a:lnSpc>
                <a:spcPts val="721"/>
              </a:lnSpc>
              <a:spcBef>
                <a:spcPts val="47"/>
              </a:spcBef>
            </a:pPr>
            <a:r>
              <a:rPr lang="en-US" sz="1600" b="1" spc="-5" dirty="0">
                <a:solidFill>
                  <a:srgbClr val="232323"/>
                </a:solidFill>
                <a:latin typeface="Times New Roman" panose="02020603050405020304" pitchFamily="18" charset="0"/>
                <a:cs typeface="Times New Roman" panose="02020603050405020304" pitchFamily="18" charset="0"/>
              </a:rPr>
              <a:t>PROMISING DEVELOPMENT AREA:</a:t>
            </a:r>
            <a:endParaRPr lang="uk-UA" sz="1600" b="1" spc="-5" dirty="0">
              <a:solidFill>
                <a:srgbClr val="232323"/>
              </a:solidFill>
              <a:latin typeface="Times New Roman" panose="02020603050405020304" pitchFamily="18" charset="0"/>
              <a:cs typeface="Times New Roman" panose="02020603050405020304" pitchFamily="18" charset="0"/>
            </a:endParaRPr>
          </a:p>
          <a:p>
            <a:pPr marL="495952">
              <a:lnSpc>
                <a:spcPts val="721"/>
              </a:lnSpc>
              <a:spcBef>
                <a:spcPts val="47"/>
              </a:spcBef>
            </a:pPr>
            <a:endParaRPr lang="uk-UA" sz="1600" b="1" spc="-5" dirty="0">
              <a:solidFill>
                <a:srgbClr val="232323"/>
              </a:solidFill>
              <a:latin typeface="Times New Roman" panose="02020603050405020304" pitchFamily="18" charset="0"/>
              <a:cs typeface="Times New Roman" panose="02020603050405020304" pitchFamily="18" charset="0"/>
            </a:endParaRPr>
          </a:p>
          <a:p>
            <a:pPr marL="495952">
              <a:lnSpc>
                <a:spcPts val="721"/>
              </a:lnSpc>
              <a:spcBef>
                <a:spcPts val="47"/>
              </a:spcBef>
            </a:pPr>
            <a:r>
              <a:rPr lang="en-US" sz="1600" b="1" spc="-5" dirty="0">
                <a:solidFill>
                  <a:schemeClr val="accent6"/>
                </a:solidFill>
                <a:latin typeface="Times New Roman" panose="02020603050405020304" pitchFamily="18" charset="0"/>
                <a:cs typeface="Times New Roman" panose="02020603050405020304" pitchFamily="18" charset="0"/>
              </a:rPr>
              <a:t>HEMP CULTIVATION</a:t>
            </a:r>
            <a:endParaRPr b="1" dirty="0">
              <a:solidFill>
                <a:schemeClr val="accent6"/>
              </a:solidFill>
              <a:latin typeface="Times New Roman" panose="02020603050405020304" pitchFamily="18" charset="0"/>
              <a:cs typeface="Times New Roman" panose="02020603050405020304" pitchFamily="18" charset="0"/>
            </a:endParaRPr>
          </a:p>
        </p:txBody>
      </p:sp>
      <p:sp>
        <p:nvSpPr>
          <p:cNvPr id="83" name="TextBox 82">
            <a:extLst>
              <a:ext uri="{FF2B5EF4-FFF2-40B4-BE49-F238E27FC236}">
                <a16:creationId xmlns:a16="http://schemas.microsoft.com/office/drawing/2014/main" id="{A50BB223-3B99-66A7-977E-CF90A8E9E1E6}"/>
              </a:ext>
            </a:extLst>
          </p:cNvPr>
          <p:cNvSpPr txBox="1"/>
          <p:nvPr/>
        </p:nvSpPr>
        <p:spPr>
          <a:xfrm>
            <a:off x="5657644" y="1706143"/>
            <a:ext cx="3432589" cy="307777"/>
          </a:xfrm>
          <a:prstGeom prst="rect">
            <a:avLst/>
          </a:prstGeom>
          <a:noFill/>
        </p:spPr>
        <p:txBody>
          <a:bodyPr wrap="square">
            <a:spAutoFit/>
          </a:bodyPr>
          <a:lstStyle/>
          <a:p>
            <a:r>
              <a:rPr lang="en-US" sz="1400" b="1" dirty="0">
                <a:latin typeface="Roboto" panose="02000000000000000000" pitchFamily="2" charset="0"/>
                <a:ea typeface="Roboto" panose="02000000000000000000" pitchFamily="2" charset="0"/>
                <a:cs typeface="Roboto" panose="02000000000000000000" pitchFamily="2" charset="0"/>
              </a:rPr>
              <a:t>in Ukraine by cultivated area</a:t>
            </a:r>
            <a:endParaRPr lang="ru-UA" sz="1400" b="1" dirty="0">
              <a:latin typeface="Roboto" panose="02000000000000000000" pitchFamily="2" charset="0"/>
              <a:ea typeface="Roboto" panose="02000000000000000000" pitchFamily="2" charset="0"/>
              <a:cs typeface="Roboto" panose="02000000000000000000" pitchFamily="2" charset="0"/>
            </a:endParaRPr>
          </a:p>
        </p:txBody>
      </p:sp>
      <p:sp>
        <p:nvSpPr>
          <p:cNvPr id="87" name="TextBox 86">
            <a:extLst>
              <a:ext uri="{FF2B5EF4-FFF2-40B4-BE49-F238E27FC236}">
                <a16:creationId xmlns:a16="http://schemas.microsoft.com/office/drawing/2014/main" id="{4EB6CE15-CD68-0CBD-E340-161252BB4AF3}"/>
              </a:ext>
            </a:extLst>
          </p:cNvPr>
          <p:cNvSpPr txBox="1"/>
          <p:nvPr/>
        </p:nvSpPr>
        <p:spPr>
          <a:xfrm>
            <a:off x="5657644" y="2497457"/>
            <a:ext cx="5378822" cy="307777"/>
          </a:xfrm>
          <a:prstGeom prst="rect">
            <a:avLst/>
          </a:prstGeom>
          <a:noFill/>
        </p:spPr>
        <p:txBody>
          <a:bodyPr wrap="square">
            <a:spAutoFit/>
          </a:bodyPr>
          <a:lstStyle/>
          <a:p>
            <a:r>
              <a:rPr lang="en-US" sz="1400" b="1" dirty="0">
                <a:latin typeface="Roboto" panose="02000000000000000000" pitchFamily="2" charset="0"/>
                <a:ea typeface="Roboto" panose="02000000000000000000" pitchFamily="2" charset="0"/>
                <a:cs typeface="Roboto" panose="02000000000000000000" pitchFamily="2" charset="0"/>
              </a:rPr>
              <a:t>hectares, 16% of Ukraine’s total</a:t>
            </a:r>
            <a:endParaRPr lang="uk-UA" sz="1400" b="1" dirty="0">
              <a:latin typeface="Roboto" panose="02000000000000000000" pitchFamily="2" charset="0"/>
              <a:ea typeface="Roboto" panose="02000000000000000000" pitchFamily="2" charset="0"/>
              <a:cs typeface="Roboto" panose="02000000000000000000" pitchFamily="2" charset="0"/>
            </a:endParaRPr>
          </a:p>
        </p:txBody>
      </p:sp>
      <p:sp>
        <p:nvSpPr>
          <p:cNvPr id="7" name="object 25">
            <a:extLst>
              <a:ext uri="{FF2B5EF4-FFF2-40B4-BE49-F238E27FC236}">
                <a16:creationId xmlns:a16="http://schemas.microsoft.com/office/drawing/2014/main" id="{233B57CE-088C-B542-9E5D-3D68193BD57A}"/>
              </a:ext>
            </a:extLst>
          </p:cNvPr>
          <p:cNvSpPr/>
          <p:nvPr/>
        </p:nvSpPr>
        <p:spPr>
          <a:xfrm>
            <a:off x="4922528" y="2348645"/>
            <a:ext cx="643377" cy="583241"/>
          </a:xfrm>
          <a:custGeom>
            <a:avLst/>
            <a:gdLst/>
            <a:ahLst/>
            <a:cxnLst/>
            <a:rect l="l" t="t" r="r" b="b"/>
            <a:pathLst>
              <a:path w="709930" h="709929">
                <a:moveTo>
                  <a:pt x="0" y="354838"/>
                </a:moveTo>
                <a:lnTo>
                  <a:pt x="3239" y="306701"/>
                </a:lnTo>
                <a:lnTo>
                  <a:pt x="12675" y="260529"/>
                </a:lnTo>
                <a:lnTo>
                  <a:pt x="27884" y="216744"/>
                </a:lnTo>
                <a:lnTo>
                  <a:pt x="48445" y="175771"/>
                </a:lnTo>
                <a:lnTo>
                  <a:pt x="73934" y="138033"/>
                </a:lnTo>
                <a:lnTo>
                  <a:pt x="103928" y="103952"/>
                </a:lnTo>
                <a:lnTo>
                  <a:pt x="138006" y="73953"/>
                </a:lnTo>
                <a:lnTo>
                  <a:pt x="175743" y="48459"/>
                </a:lnTo>
                <a:lnTo>
                  <a:pt x="216718" y="27893"/>
                </a:lnTo>
                <a:lnTo>
                  <a:pt x="260507" y="12679"/>
                </a:lnTo>
                <a:lnTo>
                  <a:pt x="306688" y="3240"/>
                </a:lnTo>
                <a:lnTo>
                  <a:pt x="354838" y="0"/>
                </a:lnTo>
                <a:lnTo>
                  <a:pt x="402987" y="3240"/>
                </a:lnTo>
                <a:lnTo>
                  <a:pt x="449168" y="12679"/>
                </a:lnTo>
                <a:lnTo>
                  <a:pt x="492957" y="27893"/>
                </a:lnTo>
                <a:lnTo>
                  <a:pt x="533931" y="48459"/>
                </a:lnTo>
                <a:lnTo>
                  <a:pt x="571668" y="73953"/>
                </a:lnTo>
                <a:lnTo>
                  <a:pt x="605745" y="103952"/>
                </a:lnTo>
                <a:lnTo>
                  <a:pt x="635739" y="138033"/>
                </a:lnTo>
                <a:lnTo>
                  <a:pt x="661227" y="175771"/>
                </a:lnTo>
                <a:lnTo>
                  <a:pt x="681788" y="216744"/>
                </a:lnTo>
                <a:lnTo>
                  <a:pt x="696997" y="260529"/>
                </a:lnTo>
                <a:lnTo>
                  <a:pt x="706433" y="306701"/>
                </a:lnTo>
                <a:lnTo>
                  <a:pt x="709672" y="354838"/>
                </a:lnTo>
                <a:lnTo>
                  <a:pt x="706433" y="402974"/>
                </a:lnTo>
                <a:lnTo>
                  <a:pt x="696997" y="449146"/>
                </a:lnTo>
                <a:lnTo>
                  <a:pt x="681788" y="492931"/>
                </a:lnTo>
                <a:lnTo>
                  <a:pt x="661227" y="533904"/>
                </a:lnTo>
                <a:lnTo>
                  <a:pt x="635739" y="571642"/>
                </a:lnTo>
                <a:lnTo>
                  <a:pt x="605745" y="605723"/>
                </a:lnTo>
                <a:lnTo>
                  <a:pt x="571668" y="635722"/>
                </a:lnTo>
                <a:lnTo>
                  <a:pt x="533931" y="661216"/>
                </a:lnTo>
                <a:lnTo>
                  <a:pt x="492957" y="681782"/>
                </a:lnTo>
                <a:lnTo>
                  <a:pt x="449168" y="696996"/>
                </a:lnTo>
                <a:lnTo>
                  <a:pt x="402987" y="706435"/>
                </a:lnTo>
                <a:lnTo>
                  <a:pt x="354838" y="709676"/>
                </a:lnTo>
                <a:lnTo>
                  <a:pt x="306688" y="706435"/>
                </a:lnTo>
                <a:lnTo>
                  <a:pt x="260507" y="696996"/>
                </a:lnTo>
                <a:lnTo>
                  <a:pt x="216718" y="681782"/>
                </a:lnTo>
                <a:lnTo>
                  <a:pt x="175743" y="661216"/>
                </a:lnTo>
                <a:lnTo>
                  <a:pt x="138006" y="635722"/>
                </a:lnTo>
                <a:lnTo>
                  <a:pt x="103928" y="605723"/>
                </a:lnTo>
                <a:lnTo>
                  <a:pt x="73934" y="571642"/>
                </a:lnTo>
                <a:lnTo>
                  <a:pt x="48445" y="533904"/>
                </a:lnTo>
                <a:lnTo>
                  <a:pt x="27884" y="492931"/>
                </a:lnTo>
                <a:lnTo>
                  <a:pt x="12675" y="449146"/>
                </a:lnTo>
                <a:lnTo>
                  <a:pt x="3239" y="402974"/>
                </a:lnTo>
                <a:lnTo>
                  <a:pt x="0" y="354838"/>
                </a:lnTo>
                <a:close/>
              </a:path>
            </a:pathLst>
          </a:custGeom>
          <a:ln w="38098">
            <a:solidFill>
              <a:srgbClr val="01B6D6"/>
            </a:solidFill>
          </a:ln>
        </p:spPr>
        <p:txBody>
          <a:bodyPr wrap="square" lIns="0" tIns="0" rIns="0" bIns="0" rtlCol="0"/>
          <a:lstStyle/>
          <a:p>
            <a:endParaRPr/>
          </a:p>
        </p:txBody>
      </p:sp>
      <p:sp>
        <p:nvSpPr>
          <p:cNvPr id="15" name="object 31">
            <a:extLst>
              <a:ext uri="{FF2B5EF4-FFF2-40B4-BE49-F238E27FC236}">
                <a16:creationId xmlns:a16="http://schemas.microsoft.com/office/drawing/2014/main" id="{90E4FC19-074B-E283-12F0-3E9D1FBDBBF8}"/>
              </a:ext>
            </a:extLst>
          </p:cNvPr>
          <p:cNvSpPr txBox="1"/>
          <p:nvPr/>
        </p:nvSpPr>
        <p:spPr>
          <a:xfrm>
            <a:off x="4922667" y="2433726"/>
            <a:ext cx="592762" cy="382156"/>
          </a:xfrm>
          <a:prstGeom prst="rect">
            <a:avLst/>
          </a:prstGeom>
        </p:spPr>
        <p:txBody>
          <a:bodyPr vert="horz" wrap="square" lIns="0" tIns="12700" rIns="0" bIns="0" rtlCol="0">
            <a:spAutoFit/>
          </a:bodyPr>
          <a:lstStyle/>
          <a:p>
            <a:pPr marL="12700" algn="ctr">
              <a:lnSpc>
                <a:spcPct val="100000"/>
              </a:lnSpc>
              <a:spcBef>
                <a:spcPts val="100"/>
              </a:spcBef>
            </a:pPr>
            <a:r>
              <a:rPr lang="uk-UA" sz="2400" spc="-25" dirty="0">
                <a:solidFill>
                  <a:srgbClr val="215968"/>
                </a:solidFill>
                <a:latin typeface="Roboto Lt"/>
                <a:cs typeface="Roboto Lt"/>
              </a:rPr>
              <a:t>474</a:t>
            </a:r>
            <a:endParaRPr sz="2400" dirty="0">
              <a:latin typeface="Roboto Lt"/>
              <a:cs typeface="Roboto Lt"/>
            </a:endParaRPr>
          </a:p>
        </p:txBody>
      </p:sp>
      <p:sp>
        <p:nvSpPr>
          <p:cNvPr id="10" name="object 25">
            <a:extLst>
              <a:ext uri="{FF2B5EF4-FFF2-40B4-BE49-F238E27FC236}">
                <a16:creationId xmlns:a16="http://schemas.microsoft.com/office/drawing/2014/main" id="{08D1716D-191D-EC68-DFF9-04C7F7CA9CCD}"/>
              </a:ext>
            </a:extLst>
          </p:cNvPr>
          <p:cNvSpPr/>
          <p:nvPr/>
        </p:nvSpPr>
        <p:spPr>
          <a:xfrm>
            <a:off x="4950984" y="1613235"/>
            <a:ext cx="643377" cy="583241"/>
          </a:xfrm>
          <a:custGeom>
            <a:avLst/>
            <a:gdLst/>
            <a:ahLst/>
            <a:cxnLst/>
            <a:rect l="l" t="t" r="r" b="b"/>
            <a:pathLst>
              <a:path w="709930" h="709929">
                <a:moveTo>
                  <a:pt x="0" y="354838"/>
                </a:moveTo>
                <a:lnTo>
                  <a:pt x="3239" y="306701"/>
                </a:lnTo>
                <a:lnTo>
                  <a:pt x="12675" y="260529"/>
                </a:lnTo>
                <a:lnTo>
                  <a:pt x="27884" y="216744"/>
                </a:lnTo>
                <a:lnTo>
                  <a:pt x="48445" y="175771"/>
                </a:lnTo>
                <a:lnTo>
                  <a:pt x="73934" y="138033"/>
                </a:lnTo>
                <a:lnTo>
                  <a:pt x="103928" y="103952"/>
                </a:lnTo>
                <a:lnTo>
                  <a:pt x="138006" y="73953"/>
                </a:lnTo>
                <a:lnTo>
                  <a:pt x="175743" y="48459"/>
                </a:lnTo>
                <a:lnTo>
                  <a:pt x="216718" y="27893"/>
                </a:lnTo>
                <a:lnTo>
                  <a:pt x="260507" y="12679"/>
                </a:lnTo>
                <a:lnTo>
                  <a:pt x="306688" y="3240"/>
                </a:lnTo>
                <a:lnTo>
                  <a:pt x="354838" y="0"/>
                </a:lnTo>
                <a:lnTo>
                  <a:pt x="402987" y="3240"/>
                </a:lnTo>
                <a:lnTo>
                  <a:pt x="449168" y="12679"/>
                </a:lnTo>
                <a:lnTo>
                  <a:pt x="492957" y="27893"/>
                </a:lnTo>
                <a:lnTo>
                  <a:pt x="533931" y="48459"/>
                </a:lnTo>
                <a:lnTo>
                  <a:pt x="571668" y="73953"/>
                </a:lnTo>
                <a:lnTo>
                  <a:pt x="605745" y="103952"/>
                </a:lnTo>
                <a:lnTo>
                  <a:pt x="635739" y="138033"/>
                </a:lnTo>
                <a:lnTo>
                  <a:pt x="661227" y="175771"/>
                </a:lnTo>
                <a:lnTo>
                  <a:pt x="681788" y="216744"/>
                </a:lnTo>
                <a:lnTo>
                  <a:pt x="696997" y="260529"/>
                </a:lnTo>
                <a:lnTo>
                  <a:pt x="706433" y="306701"/>
                </a:lnTo>
                <a:lnTo>
                  <a:pt x="709672" y="354838"/>
                </a:lnTo>
                <a:lnTo>
                  <a:pt x="706433" y="402974"/>
                </a:lnTo>
                <a:lnTo>
                  <a:pt x="696997" y="449146"/>
                </a:lnTo>
                <a:lnTo>
                  <a:pt x="681788" y="492931"/>
                </a:lnTo>
                <a:lnTo>
                  <a:pt x="661227" y="533904"/>
                </a:lnTo>
                <a:lnTo>
                  <a:pt x="635739" y="571642"/>
                </a:lnTo>
                <a:lnTo>
                  <a:pt x="605745" y="605723"/>
                </a:lnTo>
                <a:lnTo>
                  <a:pt x="571668" y="635722"/>
                </a:lnTo>
                <a:lnTo>
                  <a:pt x="533931" y="661216"/>
                </a:lnTo>
                <a:lnTo>
                  <a:pt x="492957" y="681782"/>
                </a:lnTo>
                <a:lnTo>
                  <a:pt x="449168" y="696996"/>
                </a:lnTo>
                <a:lnTo>
                  <a:pt x="402987" y="706435"/>
                </a:lnTo>
                <a:lnTo>
                  <a:pt x="354838" y="709676"/>
                </a:lnTo>
                <a:lnTo>
                  <a:pt x="306688" y="706435"/>
                </a:lnTo>
                <a:lnTo>
                  <a:pt x="260507" y="696996"/>
                </a:lnTo>
                <a:lnTo>
                  <a:pt x="216718" y="681782"/>
                </a:lnTo>
                <a:lnTo>
                  <a:pt x="175743" y="661216"/>
                </a:lnTo>
                <a:lnTo>
                  <a:pt x="138006" y="635722"/>
                </a:lnTo>
                <a:lnTo>
                  <a:pt x="103928" y="605723"/>
                </a:lnTo>
                <a:lnTo>
                  <a:pt x="73934" y="571642"/>
                </a:lnTo>
                <a:lnTo>
                  <a:pt x="48445" y="533904"/>
                </a:lnTo>
                <a:lnTo>
                  <a:pt x="27884" y="492931"/>
                </a:lnTo>
                <a:lnTo>
                  <a:pt x="12675" y="449146"/>
                </a:lnTo>
                <a:lnTo>
                  <a:pt x="3239" y="402974"/>
                </a:lnTo>
                <a:lnTo>
                  <a:pt x="0" y="354838"/>
                </a:lnTo>
                <a:close/>
              </a:path>
            </a:pathLst>
          </a:custGeom>
          <a:ln w="38098">
            <a:solidFill>
              <a:srgbClr val="01B6D6"/>
            </a:solidFill>
          </a:ln>
        </p:spPr>
        <p:txBody>
          <a:bodyPr wrap="square" lIns="0" tIns="0" rIns="0" bIns="0" rtlCol="0"/>
          <a:lstStyle/>
          <a:p>
            <a:endParaRPr/>
          </a:p>
        </p:txBody>
      </p:sp>
      <p:sp>
        <p:nvSpPr>
          <p:cNvPr id="17" name="TextBox 16">
            <a:extLst>
              <a:ext uri="{FF2B5EF4-FFF2-40B4-BE49-F238E27FC236}">
                <a16:creationId xmlns:a16="http://schemas.microsoft.com/office/drawing/2014/main" id="{962B2422-2FB7-E992-D613-BFF4099551B4}"/>
              </a:ext>
            </a:extLst>
          </p:cNvPr>
          <p:cNvSpPr txBox="1"/>
          <p:nvPr/>
        </p:nvSpPr>
        <p:spPr>
          <a:xfrm>
            <a:off x="4997113" y="1619849"/>
            <a:ext cx="597542" cy="553998"/>
          </a:xfrm>
          <a:prstGeom prst="rect">
            <a:avLst/>
          </a:prstGeom>
          <a:noFill/>
        </p:spPr>
        <p:txBody>
          <a:bodyPr wrap="square">
            <a:spAutoFit/>
          </a:bodyPr>
          <a:lstStyle/>
          <a:p>
            <a:r>
              <a:rPr lang="en-US" sz="1800" b="1" spc="-25" dirty="0">
                <a:solidFill>
                  <a:srgbClr val="215968"/>
                </a:solidFill>
                <a:latin typeface="Roboto Lt"/>
                <a:cs typeface="Roboto Lt"/>
              </a:rPr>
              <a:t>2nd </a:t>
            </a:r>
            <a:endParaRPr lang="uk-UA" sz="1800" b="1" spc="-25" dirty="0">
              <a:solidFill>
                <a:srgbClr val="215968"/>
              </a:solidFill>
              <a:latin typeface="Roboto Lt"/>
              <a:cs typeface="Roboto Lt"/>
            </a:endParaRPr>
          </a:p>
          <a:p>
            <a:r>
              <a:rPr lang="en-US" sz="1200" b="1" spc="-25" dirty="0">
                <a:solidFill>
                  <a:srgbClr val="215968"/>
                </a:solidFill>
                <a:latin typeface="Roboto Lt"/>
                <a:cs typeface="Roboto Lt"/>
              </a:rPr>
              <a:t>place</a:t>
            </a:r>
            <a:endParaRPr lang="uk-UA" b="1" dirty="0"/>
          </a:p>
        </p:txBody>
      </p:sp>
    </p:spTree>
    <p:extLst>
      <p:ext uri="{BB962C8B-B14F-4D97-AF65-F5344CB8AC3E}">
        <p14:creationId xmlns:p14="http://schemas.microsoft.com/office/powerpoint/2010/main" val="3786126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D6330-3AB5-A525-79D6-6D82F61964E5}"/>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7D0AFFB2-9B5D-6C43-C1DD-E7090873FB32}"/>
              </a:ext>
            </a:extLst>
          </p:cNvPr>
          <p:cNvSpPr>
            <a:spLocks noGrp="1"/>
          </p:cNvSpPr>
          <p:nvPr>
            <p:ph type="title"/>
          </p:nvPr>
        </p:nvSpPr>
        <p:spPr/>
        <p:txBody>
          <a:bodyPr vert="horz" lIns="91440" tIns="45720" rIns="91440" bIns="45720" rtlCol="0" anchor="ctr">
            <a:noAutofit/>
          </a:bodyPr>
          <a:lstStyle/>
          <a:p>
            <a:pPr>
              <a:lnSpc>
                <a:spcPct val="107000"/>
              </a:lnSpc>
              <a:spcAft>
                <a:spcPts val="800"/>
              </a:spcAft>
            </a:pPr>
            <a:r>
              <a:rPr lang="en-US" dirty="0">
                <a:solidFill>
                  <a:schemeClr val="tx2">
                    <a:lumMod val="50000"/>
                  </a:schemeClr>
                </a:solidFill>
              </a:rPr>
              <a:t>COOPERATION PRIORITIES: AGRICULTURE</a:t>
            </a:r>
            <a:endParaRPr lang="ru-RU" dirty="0">
              <a:solidFill>
                <a:schemeClr val="tx2">
                  <a:lumMod val="50000"/>
                </a:schemeClr>
              </a:solidFill>
            </a:endParaRPr>
          </a:p>
        </p:txBody>
      </p:sp>
      <p:grpSp>
        <p:nvGrpSpPr>
          <p:cNvPr id="3" name="object 4">
            <a:extLst>
              <a:ext uri="{FF2B5EF4-FFF2-40B4-BE49-F238E27FC236}">
                <a16:creationId xmlns:a16="http://schemas.microsoft.com/office/drawing/2014/main" id="{FD4C6AC6-771B-B651-33F1-45E6745B51EF}"/>
              </a:ext>
            </a:extLst>
          </p:cNvPr>
          <p:cNvGrpSpPr/>
          <p:nvPr/>
        </p:nvGrpSpPr>
        <p:grpSpPr>
          <a:xfrm>
            <a:off x="5658522" y="2278875"/>
            <a:ext cx="2636542" cy="1300713"/>
            <a:chOff x="478900" y="3562693"/>
            <a:chExt cx="3908581" cy="1860702"/>
          </a:xfrm>
        </p:grpSpPr>
        <p:sp>
          <p:nvSpPr>
            <p:cNvPr id="4" name="object 5">
              <a:extLst>
                <a:ext uri="{FF2B5EF4-FFF2-40B4-BE49-F238E27FC236}">
                  <a16:creationId xmlns:a16="http://schemas.microsoft.com/office/drawing/2014/main" id="{E2682AA5-9586-5611-296C-1CAB2635D7B3}"/>
                </a:ext>
              </a:extLst>
            </p:cNvPr>
            <p:cNvSpPr/>
            <p:nvPr/>
          </p:nvSpPr>
          <p:spPr>
            <a:xfrm>
              <a:off x="478900" y="4372267"/>
              <a:ext cx="1352550" cy="193675"/>
            </a:xfrm>
            <a:custGeom>
              <a:avLst/>
              <a:gdLst/>
              <a:ahLst/>
              <a:cxnLst/>
              <a:rect l="l" t="t" r="r" b="b"/>
              <a:pathLst>
                <a:path w="1352550" h="193675">
                  <a:moveTo>
                    <a:pt x="714344" y="0"/>
                  </a:moveTo>
                  <a:lnTo>
                    <a:pt x="631958" y="84658"/>
                  </a:lnTo>
                  <a:lnTo>
                    <a:pt x="0" y="84658"/>
                  </a:lnTo>
                  <a:lnTo>
                    <a:pt x="0" y="193230"/>
                  </a:lnTo>
                  <a:lnTo>
                    <a:pt x="1352490" y="193230"/>
                  </a:lnTo>
                  <a:lnTo>
                    <a:pt x="1352490" y="84658"/>
                  </a:lnTo>
                  <a:lnTo>
                    <a:pt x="796725" y="84658"/>
                  </a:lnTo>
                  <a:lnTo>
                    <a:pt x="714344" y="0"/>
                  </a:lnTo>
                  <a:close/>
                </a:path>
              </a:pathLst>
            </a:custGeom>
            <a:solidFill>
              <a:srgbClr val="01B6D6"/>
            </a:solidFill>
          </p:spPr>
          <p:txBody>
            <a:bodyPr wrap="square" lIns="0" tIns="0" rIns="0" bIns="0" rtlCol="0"/>
            <a:lstStyle/>
            <a:p>
              <a:pPr defTabSz="433883">
                <a:defRPr/>
              </a:pPr>
              <a:endParaRPr sz="854" kern="0">
                <a:solidFill>
                  <a:sysClr val="windowText" lastClr="000000"/>
                </a:solidFill>
              </a:endParaRPr>
            </a:p>
          </p:txBody>
        </p:sp>
        <p:sp>
          <p:nvSpPr>
            <p:cNvPr id="5" name="object 6">
              <a:extLst>
                <a:ext uri="{FF2B5EF4-FFF2-40B4-BE49-F238E27FC236}">
                  <a16:creationId xmlns:a16="http://schemas.microsoft.com/office/drawing/2014/main" id="{DC424B70-23B7-B3D1-1F79-8C87A360AE1F}"/>
                </a:ext>
              </a:extLst>
            </p:cNvPr>
            <p:cNvSpPr/>
            <p:nvPr/>
          </p:nvSpPr>
          <p:spPr>
            <a:xfrm>
              <a:off x="1831390" y="4459529"/>
              <a:ext cx="1278255" cy="193675"/>
            </a:xfrm>
            <a:custGeom>
              <a:avLst/>
              <a:gdLst/>
              <a:ahLst/>
              <a:cxnLst/>
              <a:rect l="l" t="t" r="r" b="b"/>
              <a:pathLst>
                <a:path w="1278255" h="193675">
                  <a:moveTo>
                    <a:pt x="1277835" y="0"/>
                  </a:moveTo>
                  <a:lnTo>
                    <a:pt x="0" y="0"/>
                  </a:lnTo>
                  <a:lnTo>
                    <a:pt x="0" y="108559"/>
                  </a:lnTo>
                  <a:lnTo>
                    <a:pt x="556450" y="108559"/>
                  </a:lnTo>
                  <a:lnTo>
                    <a:pt x="638911" y="193230"/>
                  </a:lnTo>
                  <a:lnTo>
                    <a:pt x="721385" y="108559"/>
                  </a:lnTo>
                  <a:lnTo>
                    <a:pt x="1277835" y="108559"/>
                  </a:lnTo>
                  <a:lnTo>
                    <a:pt x="1277835" y="0"/>
                  </a:lnTo>
                  <a:close/>
                </a:path>
              </a:pathLst>
            </a:custGeom>
            <a:solidFill>
              <a:srgbClr val="179FAF"/>
            </a:solidFill>
          </p:spPr>
          <p:txBody>
            <a:bodyPr wrap="square" lIns="0" tIns="0" rIns="0" bIns="0" rtlCol="0"/>
            <a:lstStyle/>
            <a:p>
              <a:pPr defTabSz="433883">
                <a:defRPr/>
              </a:pPr>
              <a:endParaRPr sz="854" kern="0">
                <a:solidFill>
                  <a:sysClr val="windowText" lastClr="000000"/>
                </a:solidFill>
              </a:endParaRPr>
            </a:p>
          </p:txBody>
        </p:sp>
        <p:sp>
          <p:nvSpPr>
            <p:cNvPr id="6" name="object 7">
              <a:extLst>
                <a:ext uri="{FF2B5EF4-FFF2-40B4-BE49-F238E27FC236}">
                  <a16:creationId xmlns:a16="http://schemas.microsoft.com/office/drawing/2014/main" id="{4F9ED4A5-DD0E-4EB3-DBC9-188F4D6F6E66}"/>
                </a:ext>
              </a:extLst>
            </p:cNvPr>
            <p:cNvSpPr/>
            <p:nvPr/>
          </p:nvSpPr>
          <p:spPr>
            <a:xfrm>
              <a:off x="3109226" y="4372267"/>
              <a:ext cx="1278255" cy="193675"/>
            </a:xfrm>
            <a:custGeom>
              <a:avLst/>
              <a:gdLst/>
              <a:ahLst/>
              <a:cxnLst/>
              <a:rect l="l" t="t" r="r" b="b"/>
              <a:pathLst>
                <a:path w="1278254" h="193675">
                  <a:moveTo>
                    <a:pt x="638924" y="0"/>
                  </a:moveTo>
                  <a:lnTo>
                    <a:pt x="556463" y="84658"/>
                  </a:lnTo>
                  <a:lnTo>
                    <a:pt x="0" y="84658"/>
                  </a:lnTo>
                  <a:lnTo>
                    <a:pt x="0" y="193230"/>
                  </a:lnTo>
                  <a:lnTo>
                    <a:pt x="1277848" y="193230"/>
                  </a:lnTo>
                  <a:lnTo>
                    <a:pt x="1277848" y="84658"/>
                  </a:lnTo>
                  <a:lnTo>
                    <a:pt x="721385" y="84658"/>
                  </a:lnTo>
                  <a:lnTo>
                    <a:pt x="638924" y="0"/>
                  </a:lnTo>
                  <a:close/>
                </a:path>
              </a:pathLst>
            </a:custGeom>
            <a:solidFill>
              <a:srgbClr val="F2A14C"/>
            </a:solidFill>
          </p:spPr>
          <p:txBody>
            <a:bodyPr wrap="square" lIns="0" tIns="0" rIns="0" bIns="0" rtlCol="0"/>
            <a:lstStyle/>
            <a:p>
              <a:pPr defTabSz="433883">
                <a:defRPr/>
              </a:pPr>
              <a:endParaRPr sz="854" kern="0" dirty="0">
                <a:solidFill>
                  <a:sysClr val="windowText" lastClr="000000"/>
                </a:solidFill>
              </a:endParaRPr>
            </a:p>
          </p:txBody>
        </p:sp>
        <p:sp>
          <p:nvSpPr>
            <p:cNvPr id="7" name="object 10">
              <a:extLst>
                <a:ext uri="{FF2B5EF4-FFF2-40B4-BE49-F238E27FC236}">
                  <a16:creationId xmlns:a16="http://schemas.microsoft.com/office/drawing/2014/main" id="{769C0427-BDFA-470F-6669-A69EF244B6B9}"/>
                </a:ext>
              </a:extLst>
            </p:cNvPr>
            <p:cNvSpPr/>
            <p:nvPr/>
          </p:nvSpPr>
          <p:spPr>
            <a:xfrm>
              <a:off x="800539" y="4675365"/>
              <a:ext cx="748030" cy="748030"/>
            </a:xfrm>
            <a:custGeom>
              <a:avLst/>
              <a:gdLst/>
              <a:ahLst/>
              <a:cxnLst/>
              <a:rect l="l" t="t" r="r" b="b"/>
              <a:pathLst>
                <a:path w="748030" h="748029">
                  <a:moveTo>
                    <a:pt x="0" y="374002"/>
                  </a:moveTo>
                  <a:lnTo>
                    <a:pt x="2913" y="327076"/>
                  </a:lnTo>
                  <a:lnTo>
                    <a:pt x="11422" y="281893"/>
                  </a:lnTo>
                  <a:lnTo>
                    <a:pt x="25174" y="238802"/>
                  </a:lnTo>
                  <a:lnTo>
                    <a:pt x="43819" y="198155"/>
                  </a:lnTo>
                  <a:lnTo>
                    <a:pt x="67007" y="160300"/>
                  </a:lnTo>
                  <a:lnTo>
                    <a:pt x="94388" y="125588"/>
                  </a:lnTo>
                  <a:lnTo>
                    <a:pt x="125611" y="94368"/>
                  </a:lnTo>
                  <a:lnTo>
                    <a:pt x="160325" y="66992"/>
                  </a:lnTo>
                  <a:lnTo>
                    <a:pt x="198180" y="43808"/>
                  </a:lnTo>
                  <a:lnTo>
                    <a:pt x="238826" y="25167"/>
                  </a:lnTo>
                  <a:lnTo>
                    <a:pt x="281912" y="11418"/>
                  </a:lnTo>
                  <a:lnTo>
                    <a:pt x="327088" y="2913"/>
                  </a:lnTo>
                  <a:lnTo>
                    <a:pt x="374003" y="0"/>
                  </a:lnTo>
                  <a:lnTo>
                    <a:pt x="420927" y="2913"/>
                  </a:lnTo>
                  <a:lnTo>
                    <a:pt x="466110" y="11418"/>
                  </a:lnTo>
                  <a:lnTo>
                    <a:pt x="509199" y="25167"/>
                  </a:lnTo>
                  <a:lnTo>
                    <a:pt x="549847" y="43808"/>
                  </a:lnTo>
                  <a:lnTo>
                    <a:pt x="587702" y="66992"/>
                  </a:lnTo>
                  <a:lnTo>
                    <a:pt x="622415" y="94368"/>
                  </a:lnTo>
                  <a:lnTo>
                    <a:pt x="653636" y="125588"/>
                  </a:lnTo>
                  <a:lnTo>
                    <a:pt x="681013" y="160300"/>
                  </a:lnTo>
                  <a:lnTo>
                    <a:pt x="704198" y="198155"/>
                  </a:lnTo>
                  <a:lnTo>
                    <a:pt x="722840" y="238802"/>
                  </a:lnTo>
                  <a:lnTo>
                    <a:pt x="736590" y="281893"/>
                  </a:lnTo>
                  <a:lnTo>
                    <a:pt x="745096" y="327076"/>
                  </a:lnTo>
                  <a:lnTo>
                    <a:pt x="748009" y="374002"/>
                  </a:lnTo>
                  <a:lnTo>
                    <a:pt x="745096" y="420925"/>
                  </a:lnTo>
                  <a:lnTo>
                    <a:pt x="736590" y="466107"/>
                  </a:lnTo>
                  <a:lnTo>
                    <a:pt x="722840" y="509196"/>
                  </a:lnTo>
                  <a:lnTo>
                    <a:pt x="704198" y="549843"/>
                  </a:lnTo>
                  <a:lnTo>
                    <a:pt x="681013" y="587698"/>
                  </a:lnTo>
                  <a:lnTo>
                    <a:pt x="653636" y="622411"/>
                  </a:lnTo>
                  <a:lnTo>
                    <a:pt x="622415" y="653631"/>
                  </a:lnTo>
                  <a:lnTo>
                    <a:pt x="587702" y="681008"/>
                  </a:lnTo>
                  <a:lnTo>
                    <a:pt x="549847" y="704193"/>
                  </a:lnTo>
                  <a:lnTo>
                    <a:pt x="509199" y="722835"/>
                  </a:lnTo>
                  <a:lnTo>
                    <a:pt x="466110" y="736585"/>
                  </a:lnTo>
                  <a:lnTo>
                    <a:pt x="420927" y="745091"/>
                  </a:lnTo>
                  <a:lnTo>
                    <a:pt x="374003" y="748004"/>
                  </a:lnTo>
                  <a:lnTo>
                    <a:pt x="327088" y="745091"/>
                  </a:lnTo>
                  <a:lnTo>
                    <a:pt x="281912" y="736585"/>
                  </a:lnTo>
                  <a:lnTo>
                    <a:pt x="238826" y="722835"/>
                  </a:lnTo>
                  <a:lnTo>
                    <a:pt x="198180" y="704193"/>
                  </a:lnTo>
                  <a:lnTo>
                    <a:pt x="160325" y="681008"/>
                  </a:lnTo>
                  <a:lnTo>
                    <a:pt x="125611" y="653631"/>
                  </a:lnTo>
                  <a:lnTo>
                    <a:pt x="94388" y="622411"/>
                  </a:lnTo>
                  <a:lnTo>
                    <a:pt x="67007" y="587698"/>
                  </a:lnTo>
                  <a:lnTo>
                    <a:pt x="43819" y="549843"/>
                  </a:lnTo>
                  <a:lnTo>
                    <a:pt x="25174" y="509196"/>
                  </a:lnTo>
                  <a:lnTo>
                    <a:pt x="11422" y="466107"/>
                  </a:lnTo>
                  <a:lnTo>
                    <a:pt x="2913" y="420925"/>
                  </a:lnTo>
                  <a:lnTo>
                    <a:pt x="0" y="374002"/>
                  </a:lnTo>
                  <a:close/>
                </a:path>
              </a:pathLst>
            </a:custGeom>
            <a:ln w="38098">
              <a:solidFill>
                <a:srgbClr val="01B6D6"/>
              </a:solidFill>
            </a:ln>
          </p:spPr>
          <p:txBody>
            <a:bodyPr wrap="square" lIns="0" tIns="0" rIns="0" bIns="0" rtlCol="0"/>
            <a:lstStyle/>
            <a:p>
              <a:pPr defTabSz="433883">
                <a:defRPr/>
              </a:pPr>
              <a:endParaRPr sz="854" kern="0">
                <a:solidFill>
                  <a:sysClr val="windowText" lastClr="000000"/>
                </a:solidFill>
              </a:endParaRPr>
            </a:p>
          </p:txBody>
        </p:sp>
        <p:sp>
          <p:nvSpPr>
            <p:cNvPr id="8" name="object 11">
              <a:extLst>
                <a:ext uri="{FF2B5EF4-FFF2-40B4-BE49-F238E27FC236}">
                  <a16:creationId xmlns:a16="http://schemas.microsoft.com/office/drawing/2014/main" id="{7F436A2D-06D0-0B82-1889-AAF72215CCF8}"/>
                </a:ext>
              </a:extLst>
            </p:cNvPr>
            <p:cNvSpPr/>
            <p:nvPr/>
          </p:nvSpPr>
          <p:spPr>
            <a:xfrm>
              <a:off x="2131364" y="3562693"/>
              <a:ext cx="748030" cy="748030"/>
            </a:xfrm>
            <a:custGeom>
              <a:avLst/>
              <a:gdLst/>
              <a:ahLst/>
              <a:cxnLst/>
              <a:rect l="l" t="t" r="r" b="b"/>
              <a:pathLst>
                <a:path w="748030" h="748029">
                  <a:moveTo>
                    <a:pt x="0" y="374002"/>
                  </a:moveTo>
                  <a:lnTo>
                    <a:pt x="2913" y="327078"/>
                  </a:lnTo>
                  <a:lnTo>
                    <a:pt x="11419" y="281897"/>
                  </a:lnTo>
                  <a:lnTo>
                    <a:pt x="25168" y="238807"/>
                  </a:lnTo>
                  <a:lnTo>
                    <a:pt x="43810" y="198160"/>
                  </a:lnTo>
                  <a:lnTo>
                    <a:pt x="66995" y="160305"/>
                  </a:lnTo>
                  <a:lnTo>
                    <a:pt x="94373" y="125593"/>
                  </a:lnTo>
                  <a:lnTo>
                    <a:pt x="125593" y="94373"/>
                  </a:lnTo>
                  <a:lnTo>
                    <a:pt x="160305" y="66995"/>
                  </a:lnTo>
                  <a:lnTo>
                    <a:pt x="198160" y="43810"/>
                  </a:lnTo>
                  <a:lnTo>
                    <a:pt x="238807" y="25168"/>
                  </a:lnTo>
                  <a:lnTo>
                    <a:pt x="281897" y="11419"/>
                  </a:lnTo>
                  <a:lnTo>
                    <a:pt x="327078" y="2913"/>
                  </a:lnTo>
                  <a:lnTo>
                    <a:pt x="374002" y="0"/>
                  </a:lnTo>
                  <a:lnTo>
                    <a:pt x="420928" y="2913"/>
                  </a:lnTo>
                  <a:lnTo>
                    <a:pt x="466112" y="11419"/>
                  </a:lnTo>
                  <a:lnTo>
                    <a:pt x="509203" y="25168"/>
                  </a:lnTo>
                  <a:lnTo>
                    <a:pt x="549852" y="43810"/>
                  </a:lnTo>
                  <a:lnTo>
                    <a:pt x="587708" y="66995"/>
                  </a:lnTo>
                  <a:lnTo>
                    <a:pt x="622422" y="94373"/>
                  </a:lnTo>
                  <a:lnTo>
                    <a:pt x="653642" y="125593"/>
                  </a:lnTo>
                  <a:lnTo>
                    <a:pt x="681020" y="160305"/>
                  </a:lnTo>
                  <a:lnTo>
                    <a:pt x="704206" y="198160"/>
                  </a:lnTo>
                  <a:lnTo>
                    <a:pt x="722848" y="238807"/>
                  </a:lnTo>
                  <a:lnTo>
                    <a:pt x="736597" y="281897"/>
                  </a:lnTo>
                  <a:lnTo>
                    <a:pt x="745104" y="327078"/>
                  </a:lnTo>
                  <a:lnTo>
                    <a:pt x="748017" y="374002"/>
                  </a:lnTo>
                  <a:lnTo>
                    <a:pt x="745104" y="420928"/>
                  </a:lnTo>
                  <a:lnTo>
                    <a:pt x="736597" y="466112"/>
                  </a:lnTo>
                  <a:lnTo>
                    <a:pt x="722848" y="509203"/>
                  </a:lnTo>
                  <a:lnTo>
                    <a:pt x="704206" y="549852"/>
                  </a:lnTo>
                  <a:lnTo>
                    <a:pt x="681020" y="587708"/>
                  </a:lnTo>
                  <a:lnTo>
                    <a:pt x="653642" y="622422"/>
                  </a:lnTo>
                  <a:lnTo>
                    <a:pt x="622422" y="653642"/>
                  </a:lnTo>
                  <a:lnTo>
                    <a:pt x="587708" y="681020"/>
                  </a:lnTo>
                  <a:lnTo>
                    <a:pt x="549852" y="704206"/>
                  </a:lnTo>
                  <a:lnTo>
                    <a:pt x="509203" y="722848"/>
                  </a:lnTo>
                  <a:lnTo>
                    <a:pt x="466112" y="736597"/>
                  </a:lnTo>
                  <a:lnTo>
                    <a:pt x="420928" y="745104"/>
                  </a:lnTo>
                  <a:lnTo>
                    <a:pt x="374002" y="748017"/>
                  </a:lnTo>
                  <a:lnTo>
                    <a:pt x="327078" y="745104"/>
                  </a:lnTo>
                  <a:lnTo>
                    <a:pt x="281897" y="736597"/>
                  </a:lnTo>
                  <a:lnTo>
                    <a:pt x="238807" y="722848"/>
                  </a:lnTo>
                  <a:lnTo>
                    <a:pt x="198160" y="704206"/>
                  </a:lnTo>
                  <a:lnTo>
                    <a:pt x="160305" y="681020"/>
                  </a:lnTo>
                  <a:lnTo>
                    <a:pt x="125593" y="653642"/>
                  </a:lnTo>
                  <a:lnTo>
                    <a:pt x="94373" y="622422"/>
                  </a:lnTo>
                  <a:lnTo>
                    <a:pt x="66995" y="587708"/>
                  </a:lnTo>
                  <a:lnTo>
                    <a:pt x="43810" y="549852"/>
                  </a:lnTo>
                  <a:lnTo>
                    <a:pt x="25168" y="509203"/>
                  </a:lnTo>
                  <a:lnTo>
                    <a:pt x="11419" y="466112"/>
                  </a:lnTo>
                  <a:lnTo>
                    <a:pt x="2913" y="420928"/>
                  </a:lnTo>
                  <a:lnTo>
                    <a:pt x="0" y="374002"/>
                  </a:lnTo>
                  <a:close/>
                </a:path>
              </a:pathLst>
            </a:custGeom>
            <a:ln w="38098">
              <a:solidFill>
                <a:srgbClr val="179FAF"/>
              </a:solidFill>
            </a:ln>
          </p:spPr>
          <p:txBody>
            <a:bodyPr wrap="square" lIns="0" tIns="0" rIns="0" bIns="0" rtlCol="0"/>
            <a:lstStyle/>
            <a:p>
              <a:pPr defTabSz="433883">
                <a:defRPr/>
              </a:pPr>
              <a:endParaRPr sz="854" kern="0">
                <a:solidFill>
                  <a:sysClr val="windowText" lastClr="000000"/>
                </a:solidFill>
              </a:endParaRPr>
            </a:p>
          </p:txBody>
        </p:sp>
        <p:sp>
          <p:nvSpPr>
            <p:cNvPr id="9" name="object 12">
              <a:extLst>
                <a:ext uri="{FF2B5EF4-FFF2-40B4-BE49-F238E27FC236}">
                  <a16:creationId xmlns:a16="http://schemas.microsoft.com/office/drawing/2014/main" id="{2086D6C9-4CC9-1720-5471-D95CC98DF786}"/>
                </a:ext>
              </a:extLst>
            </p:cNvPr>
            <p:cNvSpPr/>
            <p:nvPr/>
          </p:nvSpPr>
          <p:spPr>
            <a:xfrm>
              <a:off x="3387394" y="4675365"/>
              <a:ext cx="748030" cy="748030"/>
            </a:xfrm>
            <a:custGeom>
              <a:avLst/>
              <a:gdLst/>
              <a:ahLst/>
              <a:cxnLst/>
              <a:rect l="l" t="t" r="r" b="b"/>
              <a:pathLst>
                <a:path w="748029" h="748029">
                  <a:moveTo>
                    <a:pt x="0" y="374002"/>
                  </a:moveTo>
                  <a:lnTo>
                    <a:pt x="2913" y="327076"/>
                  </a:lnTo>
                  <a:lnTo>
                    <a:pt x="11418" y="281893"/>
                  </a:lnTo>
                  <a:lnTo>
                    <a:pt x="25167" y="238802"/>
                  </a:lnTo>
                  <a:lnTo>
                    <a:pt x="43808" y="198155"/>
                  </a:lnTo>
                  <a:lnTo>
                    <a:pt x="66992" y="160300"/>
                  </a:lnTo>
                  <a:lnTo>
                    <a:pt x="94368" y="125588"/>
                  </a:lnTo>
                  <a:lnTo>
                    <a:pt x="125588" y="94368"/>
                  </a:lnTo>
                  <a:lnTo>
                    <a:pt x="160300" y="66992"/>
                  </a:lnTo>
                  <a:lnTo>
                    <a:pt x="198155" y="43808"/>
                  </a:lnTo>
                  <a:lnTo>
                    <a:pt x="238802" y="25167"/>
                  </a:lnTo>
                  <a:lnTo>
                    <a:pt x="281893" y="11418"/>
                  </a:lnTo>
                  <a:lnTo>
                    <a:pt x="327076" y="2913"/>
                  </a:lnTo>
                  <a:lnTo>
                    <a:pt x="374002" y="0"/>
                  </a:lnTo>
                  <a:lnTo>
                    <a:pt x="420928" y="2913"/>
                  </a:lnTo>
                  <a:lnTo>
                    <a:pt x="466111" y="11418"/>
                  </a:lnTo>
                  <a:lnTo>
                    <a:pt x="509201" y="25167"/>
                  </a:lnTo>
                  <a:lnTo>
                    <a:pt x="549849" y="43808"/>
                  </a:lnTo>
                  <a:lnTo>
                    <a:pt x="587704" y="66992"/>
                  </a:lnTo>
                  <a:lnTo>
                    <a:pt x="622416" y="94368"/>
                  </a:lnTo>
                  <a:lnTo>
                    <a:pt x="653635" y="125588"/>
                  </a:lnTo>
                  <a:lnTo>
                    <a:pt x="681012" y="160300"/>
                  </a:lnTo>
                  <a:lnTo>
                    <a:pt x="704196" y="198155"/>
                  </a:lnTo>
                  <a:lnTo>
                    <a:pt x="722837" y="238802"/>
                  </a:lnTo>
                  <a:lnTo>
                    <a:pt x="736585" y="281893"/>
                  </a:lnTo>
                  <a:lnTo>
                    <a:pt x="745091" y="327076"/>
                  </a:lnTo>
                  <a:lnTo>
                    <a:pt x="748004" y="374002"/>
                  </a:lnTo>
                  <a:lnTo>
                    <a:pt x="745091" y="420925"/>
                  </a:lnTo>
                  <a:lnTo>
                    <a:pt x="736585" y="466107"/>
                  </a:lnTo>
                  <a:lnTo>
                    <a:pt x="722837" y="509196"/>
                  </a:lnTo>
                  <a:lnTo>
                    <a:pt x="704196" y="549843"/>
                  </a:lnTo>
                  <a:lnTo>
                    <a:pt x="681012" y="587698"/>
                  </a:lnTo>
                  <a:lnTo>
                    <a:pt x="653635" y="622411"/>
                  </a:lnTo>
                  <a:lnTo>
                    <a:pt x="622416" y="653631"/>
                  </a:lnTo>
                  <a:lnTo>
                    <a:pt x="587704" y="681008"/>
                  </a:lnTo>
                  <a:lnTo>
                    <a:pt x="549849" y="704193"/>
                  </a:lnTo>
                  <a:lnTo>
                    <a:pt x="509201" y="722835"/>
                  </a:lnTo>
                  <a:lnTo>
                    <a:pt x="466111" y="736585"/>
                  </a:lnTo>
                  <a:lnTo>
                    <a:pt x="420928" y="745091"/>
                  </a:lnTo>
                  <a:lnTo>
                    <a:pt x="374002" y="748004"/>
                  </a:lnTo>
                  <a:lnTo>
                    <a:pt x="327076" y="745091"/>
                  </a:lnTo>
                  <a:lnTo>
                    <a:pt x="281893" y="736585"/>
                  </a:lnTo>
                  <a:lnTo>
                    <a:pt x="238802" y="722835"/>
                  </a:lnTo>
                  <a:lnTo>
                    <a:pt x="198155" y="704193"/>
                  </a:lnTo>
                  <a:lnTo>
                    <a:pt x="160300" y="681008"/>
                  </a:lnTo>
                  <a:lnTo>
                    <a:pt x="125588" y="653631"/>
                  </a:lnTo>
                  <a:lnTo>
                    <a:pt x="94368" y="622411"/>
                  </a:lnTo>
                  <a:lnTo>
                    <a:pt x="66992" y="587698"/>
                  </a:lnTo>
                  <a:lnTo>
                    <a:pt x="43808" y="549843"/>
                  </a:lnTo>
                  <a:lnTo>
                    <a:pt x="25167" y="509196"/>
                  </a:lnTo>
                  <a:lnTo>
                    <a:pt x="11418" y="466107"/>
                  </a:lnTo>
                  <a:lnTo>
                    <a:pt x="2913" y="420925"/>
                  </a:lnTo>
                  <a:lnTo>
                    <a:pt x="0" y="374002"/>
                  </a:lnTo>
                  <a:close/>
                </a:path>
              </a:pathLst>
            </a:custGeom>
            <a:ln w="38098">
              <a:solidFill>
                <a:srgbClr val="F2A14C"/>
              </a:solidFill>
            </a:ln>
          </p:spPr>
          <p:txBody>
            <a:bodyPr wrap="square" lIns="0" tIns="0" rIns="0" bIns="0" rtlCol="0"/>
            <a:lstStyle/>
            <a:p>
              <a:pPr defTabSz="433883">
                <a:defRPr/>
              </a:pPr>
              <a:endParaRPr sz="854" kern="0">
                <a:solidFill>
                  <a:sysClr val="windowText" lastClr="000000"/>
                </a:solidFill>
              </a:endParaRPr>
            </a:p>
          </p:txBody>
        </p:sp>
        <p:pic>
          <p:nvPicPr>
            <p:cNvPr id="12" name="object 13">
              <a:extLst>
                <a:ext uri="{FF2B5EF4-FFF2-40B4-BE49-F238E27FC236}">
                  <a16:creationId xmlns:a16="http://schemas.microsoft.com/office/drawing/2014/main" id="{141D7CDB-171C-4357-8911-AF96A8DBF5E6}"/>
                </a:ext>
              </a:extLst>
            </p:cNvPr>
            <p:cNvPicPr/>
            <p:nvPr/>
          </p:nvPicPr>
          <p:blipFill>
            <a:blip r:embed="rId2" cstate="screen">
              <a:extLst>
                <a:ext uri="{28A0092B-C50C-407E-A947-70E740481C1C}">
                  <a14:useLocalDpi xmlns:a14="http://schemas.microsoft.com/office/drawing/2010/main"/>
                </a:ext>
              </a:extLst>
            </a:blip>
            <a:stretch>
              <a:fillRect/>
            </a:stretch>
          </p:blipFill>
          <p:spPr>
            <a:xfrm>
              <a:off x="2283307" y="3705285"/>
              <a:ext cx="442573" cy="442573"/>
            </a:xfrm>
            <a:prstGeom prst="rect">
              <a:avLst/>
            </a:prstGeom>
          </p:spPr>
        </p:pic>
      </p:grpSp>
      <p:sp>
        <p:nvSpPr>
          <p:cNvPr id="14" name="object 27">
            <a:extLst>
              <a:ext uri="{FF2B5EF4-FFF2-40B4-BE49-F238E27FC236}">
                <a16:creationId xmlns:a16="http://schemas.microsoft.com/office/drawing/2014/main" id="{37863DFA-D88D-F51C-895B-35DB22A788EE}"/>
              </a:ext>
            </a:extLst>
          </p:cNvPr>
          <p:cNvSpPr txBox="1"/>
          <p:nvPr/>
        </p:nvSpPr>
        <p:spPr>
          <a:xfrm>
            <a:off x="5726065" y="2137925"/>
            <a:ext cx="1035299" cy="641496"/>
          </a:xfrm>
          <a:prstGeom prst="rect">
            <a:avLst/>
          </a:prstGeom>
        </p:spPr>
        <p:txBody>
          <a:bodyPr vert="horz" wrap="square" lIns="0" tIns="71412" rIns="0" bIns="0" rtlCol="0">
            <a:spAutoFit/>
          </a:bodyPr>
          <a:lstStyle/>
          <a:p>
            <a:pPr marR="10546" algn="ctr" defTabSz="433883">
              <a:spcBef>
                <a:spcPts val="562"/>
              </a:spcBef>
              <a:defRPr/>
            </a:pPr>
            <a:r>
              <a:rPr lang="uk-UA" sz="1600" b="1" kern="0" spc="-12" dirty="0">
                <a:solidFill>
                  <a:srgbClr val="276A7C"/>
                </a:solidFill>
                <a:latin typeface="Arial"/>
                <a:cs typeface="Arial"/>
              </a:rPr>
              <a:t>392</a:t>
            </a:r>
          </a:p>
          <a:p>
            <a:pPr marR="10546" algn="ctr" defTabSz="433883">
              <a:spcBef>
                <a:spcPts val="562"/>
              </a:spcBef>
              <a:defRPr/>
            </a:pPr>
            <a:r>
              <a:rPr lang="en-US" sz="800" b="1" kern="0" spc="-5" dirty="0">
                <a:solidFill>
                  <a:srgbClr val="626262"/>
                </a:solidFill>
                <a:latin typeface="Roboto Lt"/>
                <a:cs typeface="Roboto Lt"/>
              </a:rPr>
              <a:t>enterprises in the sector</a:t>
            </a:r>
            <a:endParaRPr sz="800" b="1" kern="0" dirty="0">
              <a:solidFill>
                <a:sysClr val="windowText" lastClr="000000"/>
              </a:solidFill>
              <a:latin typeface="Roboto Lt"/>
              <a:cs typeface="Roboto Lt"/>
            </a:endParaRPr>
          </a:p>
        </p:txBody>
      </p:sp>
      <p:sp>
        <p:nvSpPr>
          <p:cNvPr id="15" name="object 25">
            <a:extLst>
              <a:ext uri="{FF2B5EF4-FFF2-40B4-BE49-F238E27FC236}">
                <a16:creationId xmlns:a16="http://schemas.microsoft.com/office/drawing/2014/main" id="{15246763-324D-82E6-D879-59A20C974008}"/>
              </a:ext>
            </a:extLst>
          </p:cNvPr>
          <p:cNvSpPr txBox="1">
            <a:spLocks/>
          </p:cNvSpPr>
          <p:nvPr/>
        </p:nvSpPr>
        <p:spPr>
          <a:xfrm>
            <a:off x="7340534" y="2236264"/>
            <a:ext cx="1204922" cy="253524"/>
          </a:xfrm>
          <a:prstGeom prst="rect">
            <a:avLst/>
          </a:prstGeom>
        </p:spPr>
        <p:txBody>
          <a:bodyPr vert="horz" wrap="square" lIns="0" tIns="7232" rIns="0" bIns="0" rtlCol="0" anchor="ctr">
            <a:sp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pPr marL="6026">
              <a:spcBef>
                <a:spcPts val="57"/>
              </a:spcBef>
            </a:pPr>
            <a:r>
              <a:rPr lang="uk-UA" sz="1400" spc="-5" dirty="0">
                <a:latin typeface="Roboto"/>
                <a:cs typeface="Roboto"/>
              </a:rPr>
              <a:t> </a:t>
            </a:r>
            <a:r>
              <a:rPr lang="en-US" sz="1050" spc="-5" dirty="0">
                <a:solidFill>
                  <a:schemeClr val="accent1">
                    <a:lumMod val="75000"/>
                  </a:schemeClr>
                </a:solidFill>
                <a:latin typeface="Roboto"/>
                <a:cs typeface="Roboto"/>
              </a:rPr>
              <a:t>USD</a:t>
            </a:r>
            <a:r>
              <a:rPr lang="en-US" sz="1600" spc="-5" dirty="0">
                <a:solidFill>
                  <a:schemeClr val="accent1">
                    <a:lumMod val="75000"/>
                  </a:schemeClr>
                </a:solidFill>
                <a:latin typeface="Roboto"/>
                <a:cs typeface="Roboto"/>
              </a:rPr>
              <a:t> 486 </a:t>
            </a:r>
            <a:r>
              <a:rPr lang="en-US" sz="1050" spc="-5" dirty="0">
                <a:solidFill>
                  <a:schemeClr val="accent1">
                    <a:lumMod val="75000"/>
                  </a:schemeClr>
                </a:solidFill>
                <a:latin typeface="Roboto"/>
                <a:cs typeface="Roboto"/>
              </a:rPr>
              <a:t>million</a:t>
            </a:r>
            <a:endParaRPr lang="uk-UA" sz="1600" dirty="0">
              <a:solidFill>
                <a:schemeClr val="accent1">
                  <a:lumMod val="75000"/>
                </a:schemeClr>
              </a:solidFill>
              <a:latin typeface="Roboto"/>
              <a:cs typeface="Roboto"/>
            </a:endParaRPr>
          </a:p>
        </p:txBody>
      </p:sp>
      <p:sp>
        <p:nvSpPr>
          <p:cNvPr id="16" name="object 26">
            <a:extLst>
              <a:ext uri="{FF2B5EF4-FFF2-40B4-BE49-F238E27FC236}">
                <a16:creationId xmlns:a16="http://schemas.microsoft.com/office/drawing/2014/main" id="{DDC9A1C6-B6E4-15FB-E91D-89747C52213F}"/>
              </a:ext>
            </a:extLst>
          </p:cNvPr>
          <p:cNvSpPr txBox="1"/>
          <p:nvPr/>
        </p:nvSpPr>
        <p:spPr>
          <a:xfrm>
            <a:off x="7575703" y="2546087"/>
            <a:ext cx="1542511" cy="159295"/>
          </a:xfrm>
          <a:prstGeom prst="rect">
            <a:avLst/>
          </a:prstGeom>
        </p:spPr>
        <p:txBody>
          <a:bodyPr vert="horz" wrap="square" lIns="0" tIns="26817" rIns="0" bIns="0" rtlCol="0">
            <a:spAutoFit/>
          </a:bodyPr>
          <a:lstStyle/>
          <a:p>
            <a:pPr marL="117510" marR="2410" indent="-111785" defTabSz="433883">
              <a:lnSpc>
                <a:spcPct val="102299"/>
              </a:lnSpc>
              <a:spcBef>
                <a:spcPts val="152"/>
              </a:spcBef>
              <a:defRPr/>
            </a:pPr>
            <a:r>
              <a:rPr lang="en-US" sz="900" b="1" kern="0" dirty="0">
                <a:solidFill>
                  <a:srgbClr val="626262"/>
                </a:solidFill>
                <a:latin typeface="Roboto Lt"/>
                <a:cs typeface="Roboto Lt"/>
              </a:rPr>
              <a:t>export volume</a:t>
            </a:r>
            <a:endParaRPr lang="ru-RU" sz="900" b="1" kern="0" dirty="0">
              <a:solidFill>
                <a:sysClr val="windowText" lastClr="000000"/>
              </a:solidFill>
              <a:latin typeface="Roboto Lt"/>
              <a:cs typeface="Roboto Lt"/>
            </a:endParaRPr>
          </a:p>
        </p:txBody>
      </p:sp>
      <p:grpSp>
        <p:nvGrpSpPr>
          <p:cNvPr id="19" name="object 16">
            <a:extLst>
              <a:ext uri="{FF2B5EF4-FFF2-40B4-BE49-F238E27FC236}">
                <a16:creationId xmlns:a16="http://schemas.microsoft.com/office/drawing/2014/main" id="{D75F14B5-C2F1-1C07-BF44-5B6C548150AA}"/>
              </a:ext>
            </a:extLst>
          </p:cNvPr>
          <p:cNvGrpSpPr/>
          <p:nvPr/>
        </p:nvGrpSpPr>
        <p:grpSpPr>
          <a:xfrm>
            <a:off x="5951506" y="3084212"/>
            <a:ext cx="2173532" cy="457346"/>
            <a:chOff x="963388" y="4740502"/>
            <a:chExt cx="3136512" cy="623336"/>
          </a:xfrm>
        </p:grpSpPr>
        <p:pic>
          <p:nvPicPr>
            <p:cNvPr id="20" name="object 21">
              <a:extLst>
                <a:ext uri="{FF2B5EF4-FFF2-40B4-BE49-F238E27FC236}">
                  <a16:creationId xmlns:a16="http://schemas.microsoft.com/office/drawing/2014/main" id="{68819731-F33A-22A3-A991-CD3703C7DE28}"/>
                </a:ext>
              </a:extLst>
            </p:cNvPr>
            <p:cNvPicPr/>
            <p:nvPr/>
          </p:nvPicPr>
          <p:blipFill>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3476560" y="4740502"/>
              <a:ext cx="623340" cy="623336"/>
            </a:xfrm>
            <a:prstGeom prst="rect">
              <a:avLst/>
            </a:prstGeom>
          </p:spPr>
        </p:pic>
        <p:pic>
          <p:nvPicPr>
            <p:cNvPr id="21" name="object 22">
              <a:extLst>
                <a:ext uri="{FF2B5EF4-FFF2-40B4-BE49-F238E27FC236}">
                  <a16:creationId xmlns:a16="http://schemas.microsoft.com/office/drawing/2014/main" id="{A8D4DA2E-3453-E268-AA8E-5DF486AB6D82}"/>
                </a:ext>
              </a:extLst>
            </p:cNvPr>
            <p:cNvPicPr/>
            <p:nvPr/>
          </p:nvPicPr>
          <p:blipFill>
            <a:blip r:embed="rId5" cstate="print"/>
            <a:stretch>
              <a:fillRect/>
            </a:stretch>
          </p:blipFill>
          <p:spPr>
            <a:xfrm>
              <a:off x="963388" y="4827292"/>
              <a:ext cx="442569" cy="441011"/>
            </a:xfrm>
            <a:prstGeom prst="rect">
              <a:avLst/>
            </a:prstGeom>
          </p:spPr>
        </p:pic>
      </p:grpSp>
      <p:sp>
        <p:nvSpPr>
          <p:cNvPr id="22" name="object 3">
            <a:extLst>
              <a:ext uri="{FF2B5EF4-FFF2-40B4-BE49-F238E27FC236}">
                <a16:creationId xmlns:a16="http://schemas.microsoft.com/office/drawing/2014/main" id="{15C433E1-BF7B-F621-91D8-909974F15F58}"/>
              </a:ext>
            </a:extLst>
          </p:cNvPr>
          <p:cNvSpPr txBox="1"/>
          <p:nvPr/>
        </p:nvSpPr>
        <p:spPr>
          <a:xfrm>
            <a:off x="255478" y="2112075"/>
            <a:ext cx="5800798"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1600" b="1" i="0" u="none" strike="noStrike" kern="0" cap="none" spc="-10" normalizeH="0" baseline="0" noProof="0" dirty="0">
                <a:ln>
                  <a:noFill/>
                </a:ln>
                <a:solidFill>
                  <a:schemeClr val="tx2">
                    <a:lumMod val="75000"/>
                  </a:schemeClr>
                </a:solidFill>
                <a:effectLst/>
                <a:uLnTx/>
                <a:uFillTx/>
                <a:latin typeface="Roboto Bk"/>
                <a:cs typeface="Roboto Bk"/>
              </a:rPr>
              <a:t>Prospects for implementing joint projects:</a:t>
            </a:r>
            <a:endParaRPr kumimoji="0" sz="1600" b="0" i="0" u="none" strike="noStrike" kern="0" cap="none" spc="0" normalizeH="0" baseline="0" noProof="0" dirty="0">
              <a:ln>
                <a:noFill/>
              </a:ln>
              <a:solidFill>
                <a:schemeClr val="tx2">
                  <a:lumMod val="75000"/>
                </a:schemeClr>
              </a:solidFill>
              <a:effectLst/>
              <a:uLnTx/>
              <a:uFillTx/>
              <a:latin typeface="Roboto Bk"/>
              <a:cs typeface="Roboto Bk"/>
            </a:endParaRPr>
          </a:p>
        </p:txBody>
      </p:sp>
      <p:pic>
        <p:nvPicPr>
          <p:cNvPr id="38" name="Рисунок 37" descr="Изображение выглядит как Шрифт, логотип, Графика, дизайн&#10;&#10;Автоматически созданное описание">
            <a:extLst>
              <a:ext uri="{FF2B5EF4-FFF2-40B4-BE49-F238E27FC236}">
                <a16:creationId xmlns:a16="http://schemas.microsoft.com/office/drawing/2014/main" id="{D4E59200-12F1-8E5F-C364-543402F9A289}"/>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697586" y="1319674"/>
            <a:ext cx="1026814" cy="473474"/>
          </a:xfrm>
          <a:prstGeom prst="rect">
            <a:avLst/>
          </a:prstGeom>
          <a:ln>
            <a:noFill/>
          </a:ln>
        </p:spPr>
      </p:pic>
      <p:pic>
        <p:nvPicPr>
          <p:cNvPr id="40" name="Рисунок 39" descr="Изображение выглядит как Шрифт, Графика, графический дизайн, логотип&#10;&#10;Автоматически созданное описание">
            <a:extLst>
              <a:ext uri="{FF2B5EF4-FFF2-40B4-BE49-F238E27FC236}">
                <a16:creationId xmlns:a16="http://schemas.microsoft.com/office/drawing/2014/main" id="{7CF2D115-82C0-44F0-2218-B9487EE34257}"/>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682703" y="944330"/>
            <a:ext cx="1161910" cy="364101"/>
          </a:xfrm>
          <a:prstGeom prst="rect">
            <a:avLst/>
          </a:prstGeom>
        </p:spPr>
      </p:pic>
      <p:pic>
        <p:nvPicPr>
          <p:cNvPr id="41" name="Рисунок 40" descr="Изображение выглядит как текст, крупный рогатый скот, млекопитающее, бык&#10;&#10;Автоматически созданное описание">
            <a:extLst>
              <a:ext uri="{FF2B5EF4-FFF2-40B4-BE49-F238E27FC236}">
                <a16:creationId xmlns:a16="http://schemas.microsoft.com/office/drawing/2014/main" id="{3E7E60AC-B74C-C754-2F47-3BDA557F93E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96405" y="1273240"/>
            <a:ext cx="695395" cy="541092"/>
          </a:xfrm>
          <a:prstGeom prst="rect">
            <a:avLst/>
          </a:prstGeom>
        </p:spPr>
      </p:pic>
      <p:pic>
        <p:nvPicPr>
          <p:cNvPr id="43" name="Рисунок 42" descr="Изображение выглядит как текст, логотип, графическая вставка, символ&#10;&#10;Автоматически созданное описание">
            <a:extLst>
              <a:ext uri="{FF2B5EF4-FFF2-40B4-BE49-F238E27FC236}">
                <a16:creationId xmlns:a16="http://schemas.microsoft.com/office/drawing/2014/main" id="{6F42DD56-A4F6-6314-F46B-B3D84D9EDCD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7066996" y="1029770"/>
            <a:ext cx="568682" cy="751115"/>
          </a:xfrm>
          <a:prstGeom prst="rect">
            <a:avLst/>
          </a:prstGeom>
        </p:spPr>
      </p:pic>
      <p:pic>
        <p:nvPicPr>
          <p:cNvPr id="44" name="Рисунок 43" descr="Изображение выглядит как Шрифт, дизайн, типография, иллюстрация&#10;&#10;Автоматически созданное описание">
            <a:extLst>
              <a:ext uri="{FF2B5EF4-FFF2-40B4-BE49-F238E27FC236}">
                <a16:creationId xmlns:a16="http://schemas.microsoft.com/office/drawing/2014/main" id="{B1E1A605-DA32-101A-AFA0-D4DB188EC432}"/>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7810874" y="1185679"/>
            <a:ext cx="1072171" cy="441097"/>
          </a:xfrm>
          <a:prstGeom prst="rect">
            <a:avLst/>
          </a:prstGeom>
        </p:spPr>
      </p:pic>
      <p:pic>
        <p:nvPicPr>
          <p:cNvPr id="57" name="Графіка 56" descr="Chemicals with solid fill">
            <a:extLst>
              <a:ext uri="{FF2B5EF4-FFF2-40B4-BE49-F238E27FC236}">
                <a16:creationId xmlns:a16="http://schemas.microsoft.com/office/drawing/2014/main" id="{CEF7FF5B-C90A-323F-F1C7-224738294F7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9177" y="3119551"/>
            <a:ext cx="570433" cy="570433"/>
          </a:xfrm>
          <a:prstGeom prst="rect">
            <a:avLst/>
          </a:prstGeom>
        </p:spPr>
      </p:pic>
      <p:pic>
        <p:nvPicPr>
          <p:cNvPr id="63" name="Графіка 62" descr="Crops with solid fill">
            <a:extLst>
              <a:ext uri="{FF2B5EF4-FFF2-40B4-BE49-F238E27FC236}">
                <a16:creationId xmlns:a16="http://schemas.microsoft.com/office/drawing/2014/main" id="{35B9433C-40CB-34E6-2747-80BB825E052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255478" y="2402506"/>
            <a:ext cx="570433" cy="570433"/>
          </a:xfrm>
          <a:prstGeom prst="rect">
            <a:avLst/>
          </a:prstGeom>
        </p:spPr>
      </p:pic>
      <p:sp>
        <p:nvSpPr>
          <p:cNvPr id="102" name="TextBox 101">
            <a:extLst>
              <a:ext uri="{FF2B5EF4-FFF2-40B4-BE49-F238E27FC236}">
                <a16:creationId xmlns:a16="http://schemas.microsoft.com/office/drawing/2014/main" id="{F7CDC432-5A58-85E4-B5EB-A4D1AF93F2E9}"/>
              </a:ext>
            </a:extLst>
          </p:cNvPr>
          <p:cNvSpPr txBox="1"/>
          <p:nvPr/>
        </p:nvSpPr>
        <p:spPr>
          <a:xfrm>
            <a:off x="612018" y="2600643"/>
            <a:ext cx="3277065" cy="310341"/>
          </a:xfrm>
          <a:prstGeom prst="rect">
            <a:avLst/>
          </a:prstGeom>
          <a:noFill/>
        </p:spPr>
        <p:txBody>
          <a:bodyPr wrap="square">
            <a:spAutoFit/>
          </a:bodyPr>
          <a:lstStyle/>
          <a:p>
            <a:pPr algn="ctr" rtl="0">
              <a:lnSpc>
                <a:spcPts val="1700"/>
              </a:lnSpc>
              <a:spcAft>
                <a:spcPts val="1800"/>
              </a:spcAft>
              <a:defRPr sz="2160" b="1" i="0" u="none" strike="noStrike" kern="1200" spc="0" baseline="0">
                <a:solidFill>
                  <a:prstClr val="black"/>
                </a:solidFill>
                <a:latin typeface="+mn-lt"/>
                <a:ea typeface="+mn-ea"/>
                <a:cs typeface="+mn-cs"/>
              </a:defRPr>
            </a:pPr>
            <a:r>
              <a:rPr lang="en-US" sz="1600" b="1" spc="-20" dirty="0">
                <a:solidFill>
                  <a:schemeClr val="tx2">
                    <a:lumMod val="50000"/>
                  </a:schemeClr>
                </a:solidFill>
                <a:latin typeface="Times New Roman" pitchFamily="18" charset="0"/>
                <a:cs typeface="Times New Roman" pitchFamily="18" charset="0"/>
              </a:rPr>
              <a:t>Cultivation of organic crops</a:t>
            </a:r>
            <a:endParaRPr lang="uk-UA" sz="1600" b="1" spc="-20" dirty="0">
              <a:solidFill>
                <a:schemeClr val="tx2">
                  <a:lumMod val="50000"/>
                </a:schemeClr>
              </a:solidFill>
              <a:latin typeface="Times New Roman" pitchFamily="18" charset="0"/>
              <a:cs typeface="Times New Roman" pitchFamily="18" charset="0"/>
            </a:endParaRPr>
          </a:p>
        </p:txBody>
      </p:sp>
      <p:sp>
        <p:nvSpPr>
          <p:cNvPr id="103" name="TextBox 102">
            <a:extLst>
              <a:ext uri="{FF2B5EF4-FFF2-40B4-BE49-F238E27FC236}">
                <a16:creationId xmlns:a16="http://schemas.microsoft.com/office/drawing/2014/main" id="{CF6B9B61-8971-0B3A-8C55-7D0ACEC80751}"/>
              </a:ext>
            </a:extLst>
          </p:cNvPr>
          <p:cNvSpPr txBox="1"/>
          <p:nvPr/>
        </p:nvSpPr>
        <p:spPr>
          <a:xfrm>
            <a:off x="1263773" y="3098272"/>
            <a:ext cx="5112243" cy="528350"/>
          </a:xfrm>
          <a:prstGeom prst="rect">
            <a:avLst/>
          </a:prstGeom>
          <a:noFill/>
        </p:spPr>
        <p:txBody>
          <a:bodyPr wrap="square">
            <a:spAutoFit/>
          </a:bodyPr>
          <a:lstStyle/>
          <a:p>
            <a:pPr rtl="0">
              <a:lnSpc>
                <a:spcPts val="1700"/>
              </a:lnSpc>
              <a:spcAft>
                <a:spcPts val="1800"/>
              </a:spcAft>
              <a:defRPr sz="2160" b="1" i="0" u="none" strike="noStrike" kern="1200" spc="0" baseline="0">
                <a:solidFill>
                  <a:prstClr val="black"/>
                </a:solidFill>
                <a:latin typeface="+mn-lt"/>
                <a:ea typeface="+mn-ea"/>
                <a:cs typeface="+mn-cs"/>
              </a:defRPr>
            </a:pPr>
            <a:r>
              <a:rPr lang="en-US" sz="1600" b="1" spc="-20" dirty="0">
                <a:solidFill>
                  <a:schemeClr val="tx2">
                    <a:lumMod val="50000"/>
                  </a:schemeClr>
                </a:solidFill>
                <a:latin typeface="Times New Roman" pitchFamily="18" charset="0"/>
                <a:cs typeface="Times New Roman" pitchFamily="18" charset="0"/>
              </a:rPr>
              <a:t>Development of innovative methods for processing agricultural products</a:t>
            </a:r>
            <a:endParaRPr lang="uk-UA" sz="1600" b="1" spc="-20" dirty="0">
              <a:solidFill>
                <a:schemeClr val="tx2">
                  <a:lumMod val="50000"/>
                </a:schemeClr>
              </a:solidFill>
              <a:latin typeface="Times New Roman" pitchFamily="18" charset="0"/>
              <a:cs typeface="Times New Roman" pitchFamily="18" charset="0"/>
            </a:endParaRPr>
          </a:p>
        </p:txBody>
      </p:sp>
      <p:pic>
        <p:nvPicPr>
          <p:cNvPr id="104" name="Рисунок 103" descr="Изображение выглядит как логотип, Графика, Шрифт&#10;&#10;Автоматически созданное описание">
            <a:extLst>
              <a:ext uri="{FF2B5EF4-FFF2-40B4-BE49-F238E27FC236}">
                <a16:creationId xmlns:a16="http://schemas.microsoft.com/office/drawing/2014/main" id="{E49E7C33-ED5B-7947-E036-E56DB44C8DB5}"/>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530096" y="963579"/>
            <a:ext cx="816932" cy="353856"/>
          </a:xfrm>
          <a:prstGeom prst="rect">
            <a:avLst/>
          </a:prstGeom>
        </p:spPr>
      </p:pic>
      <p:pic>
        <p:nvPicPr>
          <p:cNvPr id="105" name="Рисунок 104" descr="Изображение выглядит как зарисовка, рисунок, дизайн&#10;&#10;Автоматически созданное описание">
            <a:extLst>
              <a:ext uri="{FF2B5EF4-FFF2-40B4-BE49-F238E27FC236}">
                <a16:creationId xmlns:a16="http://schemas.microsoft.com/office/drawing/2014/main" id="{B825C3A0-C567-14E8-C3D8-7A2B0B1859BC}"/>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62899" y="1401291"/>
            <a:ext cx="870448" cy="547340"/>
          </a:xfrm>
          <a:prstGeom prst="rect">
            <a:avLst/>
          </a:prstGeom>
        </p:spPr>
      </p:pic>
      <p:pic>
        <p:nvPicPr>
          <p:cNvPr id="107" name="Рисунок 106" descr="Зображення, що містить картинки, мультфільм&#10;&#10;Вміст на основі ШІ може бути неправильним.">
            <a:extLst>
              <a:ext uri="{FF2B5EF4-FFF2-40B4-BE49-F238E27FC236}">
                <a16:creationId xmlns:a16="http://schemas.microsoft.com/office/drawing/2014/main" id="{9955EF6E-4B75-B750-7EE2-C86018D051B5}"/>
              </a:ext>
            </a:extLst>
          </p:cNvPr>
          <p:cNvPicPr>
            <a:picLocks noChangeAspect="1"/>
          </p:cNvPicPr>
          <p:nvPr/>
        </p:nvPicPr>
        <p:blipFill>
          <a:blip r:embed="rId17"/>
          <a:stretch>
            <a:fillRect/>
          </a:stretch>
        </p:blipFill>
        <p:spPr>
          <a:xfrm>
            <a:off x="2904890" y="932284"/>
            <a:ext cx="1242755" cy="385151"/>
          </a:xfrm>
          <a:prstGeom prst="rect">
            <a:avLst/>
          </a:prstGeom>
        </p:spPr>
      </p:pic>
      <p:pic>
        <p:nvPicPr>
          <p:cNvPr id="109" name="Рисунок 108" descr="Зображення, що містить Шрифт, Графіка, вода, логотип&#10;&#10;Вміст на основі ШІ може бути неправильним.">
            <a:extLst>
              <a:ext uri="{FF2B5EF4-FFF2-40B4-BE49-F238E27FC236}">
                <a16:creationId xmlns:a16="http://schemas.microsoft.com/office/drawing/2014/main" id="{44F651C5-3E0C-1B9E-A1C5-2D92E7FC3336}"/>
              </a:ext>
            </a:extLst>
          </p:cNvPr>
          <p:cNvPicPr>
            <a:picLocks noChangeAspect="1"/>
          </p:cNvPicPr>
          <p:nvPr/>
        </p:nvPicPr>
        <p:blipFill>
          <a:blip r:embed="rId18"/>
          <a:stretch>
            <a:fillRect/>
          </a:stretch>
        </p:blipFill>
        <p:spPr>
          <a:xfrm>
            <a:off x="2150857" y="1383654"/>
            <a:ext cx="814489" cy="397231"/>
          </a:xfrm>
          <a:prstGeom prst="rect">
            <a:avLst/>
          </a:prstGeom>
        </p:spPr>
      </p:pic>
      <p:pic>
        <p:nvPicPr>
          <p:cNvPr id="111" name="Рисунок 110" descr="Зображення, що містить текст, Шрифт, логотип, типографія&#10;&#10;Вміст на основі ШІ може бути неправильним.">
            <a:extLst>
              <a:ext uri="{FF2B5EF4-FFF2-40B4-BE49-F238E27FC236}">
                <a16:creationId xmlns:a16="http://schemas.microsoft.com/office/drawing/2014/main" id="{9FA48F3E-7CC7-407A-8CE9-243A5DE5B9BE}"/>
              </a:ext>
            </a:extLst>
          </p:cNvPr>
          <p:cNvPicPr>
            <a:picLocks noChangeAspect="1"/>
          </p:cNvPicPr>
          <p:nvPr/>
        </p:nvPicPr>
        <p:blipFill>
          <a:blip r:embed="rId19"/>
          <a:stretch>
            <a:fillRect/>
          </a:stretch>
        </p:blipFill>
        <p:spPr>
          <a:xfrm>
            <a:off x="213254" y="936148"/>
            <a:ext cx="751894" cy="751894"/>
          </a:xfrm>
          <a:prstGeom prst="rect">
            <a:avLst/>
          </a:prstGeom>
        </p:spPr>
      </p:pic>
      <p:sp>
        <p:nvSpPr>
          <p:cNvPr id="23" name="TextBox 22">
            <a:extLst>
              <a:ext uri="{FF2B5EF4-FFF2-40B4-BE49-F238E27FC236}">
                <a16:creationId xmlns:a16="http://schemas.microsoft.com/office/drawing/2014/main" id="{EB123784-30A6-2363-62CE-1E2D93002306}"/>
              </a:ext>
            </a:extLst>
          </p:cNvPr>
          <p:cNvSpPr txBox="1"/>
          <p:nvPr/>
        </p:nvSpPr>
        <p:spPr>
          <a:xfrm>
            <a:off x="1407366" y="3848670"/>
            <a:ext cx="4580440" cy="310341"/>
          </a:xfrm>
          <a:prstGeom prst="rect">
            <a:avLst/>
          </a:prstGeom>
          <a:noFill/>
        </p:spPr>
        <p:txBody>
          <a:bodyPr wrap="square">
            <a:spAutoFit/>
          </a:bodyPr>
          <a:lstStyle/>
          <a:p>
            <a:pPr algn="ctr" rtl="0">
              <a:lnSpc>
                <a:spcPts val="1700"/>
              </a:lnSpc>
              <a:spcAft>
                <a:spcPts val="1800"/>
              </a:spcAft>
              <a:defRPr sz="2160" b="1" i="0" u="none" strike="noStrike" kern="1200" spc="0" baseline="0">
                <a:solidFill>
                  <a:prstClr val="black"/>
                </a:solidFill>
                <a:latin typeface="+mn-lt"/>
                <a:ea typeface="+mn-ea"/>
                <a:cs typeface="+mn-cs"/>
              </a:defRPr>
            </a:pPr>
            <a:r>
              <a:rPr lang="en-US" sz="1600" b="1" spc="-20" dirty="0">
                <a:solidFill>
                  <a:schemeClr val="tx2">
                    <a:lumMod val="50000"/>
                  </a:schemeClr>
                </a:solidFill>
                <a:latin typeface="Times New Roman" pitchFamily="18" charset="0"/>
                <a:cs typeface="Times New Roman" pitchFamily="18" charset="0"/>
              </a:rPr>
              <a:t>Establishment of an agricultural logistics center</a:t>
            </a:r>
            <a:endParaRPr lang="uk-UA" sz="1600" b="1" spc="-20" dirty="0">
              <a:solidFill>
                <a:schemeClr val="tx2">
                  <a:lumMod val="50000"/>
                </a:schemeClr>
              </a:solidFill>
              <a:latin typeface="Times New Roman" pitchFamily="18" charset="0"/>
              <a:cs typeface="Times New Roman" pitchFamily="18" charset="0"/>
            </a:endParaRPr>
          </a:p>
        </p:txBody>
      </p:sp>
      <p:sp>
        <p:nvSpPr>
          <p:cNvPr id="25" name="TextBox 24">
            <a:extLst>
              <a:ext uri="{FF2B5EF4-FFF2-40B4-BE49-F238E27FC236}">
                <a16:creationId xmlns:a16="http://schemas.microsoft.com/office/drawing/2014/main" id="{1E96E873-F881-D49A-1A95-7B4C587C5456}"/>
              </a:ext>
            </a:extLst>
          </p:cNvPr>
          <p:cNvSpPr txBox="1"/>
          <p:nvPr/>
        </p:nvSpPr>
        <p:spPr>
          <a:xfrm>
            <a:off x="1140939" y="4430942"/>
            <a:ext cx="6013412" cy="310341"/>
          </a:xfrm>
          <a:prstGeom prst="rect">
            <a:avLst/>
          </a:prstGeom>
          <a:noFill/>
        </p:spPr>
        <p:txBody>
          <a:bodyPr wrap="square">
            <a:spAutoFit/>
          </a:bodyPr>
          <a:lstStyle/>
          <a:p>
            <a:pPr algn="ctr" rtl="0">
              <a:lnSpc>
                <a:spcPts val="1700"/>
              </a:lnSpc>
              <a:spcAft>
                <a:spcPts val="1800"/>
              </a:spcAft>
              <a:defRPr sz="2160" b="1" i="0" u="none" strike="noStrike" kern="1200" spc="0" baseline="0">
                <a:solidFill>
                  <a:prstClr val="black"/>
                </a:solidFill>
                <a:latin typeface="+mn-lt"/>
                <a:ea typeface="+mn-ea"/>
                <a:cs typeface="+mn-cs"/>
              </a:defRPr>
            </a:pPr>
            <a:r>
              <a:rPr lang="en-US" sz="1600" b="1" spc="-20" dirty="0">
                <a:solidFill>
                  <a:schemeClr val="tx2">
                    <a:lumMod val="50000"/>
                  </a:schemeClr>
                </a:solidFill>
                <a:latin typeface="Times New Roman" pitchFamily="18" charset="0"/>
                <a:cs typeface="Times New Roman" pitchFamily="18" charset="0"/>
              </a:rPr>
              <a:t>Development of niche agricultural production</a:t>
            </a:r>
            <a:endParaRPr lang="ru-RU" sz="1600" b="1" spc="-20" dirty="0">
              <a:solidFill>
                <a:schemeClr val="tx2">
                  <a:lumMod val="50000"/>
                </a:schemeClr>
              </a:solidFill>
              <a:latin typeface="Times New Roman" pitchFamily="18" charset="0"/>
              <a:cs typeface="Times New Roman" pitchFamily="18" charset="0"/>
            </a:endParaRPr>
          </a:p>
        </p:txBody>
      </p:sp>
      <p:sp>
        <p:nvSpPr>
          <p:cNvPr id="28" name="Rectangle 1">
            <a:extLst>
              <a:ext uri="{FF2B5EF4-FFF2-40B4-BE49-F238E27FC236}">
                <a16:creationId xmlns:a16="http://schemas.microsoft.com/office/drawing/2014/main" id="{918CE93D-3FE9-1C12-685C-770CAB2656E5}"/>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sp>
        <p:nvSpPr>
          <p:cNvPr id="29" name="Rectangle 2">
            <a:extLst>
              <a:ext uri="{FF2B5EF4-FFF2-40B4-BE49-F238E27FC236}">
                <a16:creationId xmlns:a16="http://schemas.microsoft.com/office/drawing/2014/main" id="{BA0BE3FC-45C5-246D-534E-259D0B7E9A66}"/>
              </a:ext>
            </a:extLst>
          </p:cNvPr>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uk-UA"/>
          </a:p>
        </p:txBody>
      </p:sp>
      <p:pic>
        <p:nvPicPr>
          <p:cNvPr id="31" name="Рисунок 30" descr="Зображення, що містить покришка, колесо, транспортний засіб, транспорт&#10;&#10;Вміст на основі ШІ може бути неправильним.">
            <a:extLst>
              <a:ext uri="{FF2B5EF4-FFF2-40B4-BE49-F238E27FC236}">
                <a16:creationId xmlns:a16="http://schemas.microsoft.com/office/drawing/2014/main" id="{998AF8E4-5A96-7D0C-AECB-56EFDE1BFDFA}"/>
              </a:ext>
            </a:extLst>
          </p:cNvPr>
          <p:cNvPicPr>
            <a:picLocks noChangeAspect="1"/>
          </p:cNvPicPr>
          <p:nvPr/>
        </p:nvPicPr>
        <p:blipFill>
          <a:blip r:embed="rId20"/>
          <a:stretch>
            <a:fillRect/>
          </a:stretch>
        </p:blipFill>
        <p:spPr>
          <a:xfrm>
            <a:off x="667076" y="3863518"/>
            <a:ext cx="674789" cy="438347"/>
          </a:xfrm>
          <a:prstGeom prst="rect">
            <a:avLst/>
          </a:prstGeom>
        </p:spPr>
      </p:pic>
      <p:pic>
        <p:nvPicPr>
          <p:cNvPr id="33" name="Рисунок 32">
            <a:extLst>
              <a:ext uri="{FF2B5EF4-FFF2-40B4-BE49-F238E27FC236}">
                <a16:creationId xmlns:a16="http://schemas.microsoft.com/office/drawing/2014/main" id="{B020C2DC-B66B-9DD2-0A7F-FC83A2935CA9}"/>
              </a:ext>
            </a:extLst>
          </p:cNvPr>
          <p:cNvPicPr>
            <a:picLocks noChangeAspect="1"/>
          </p:cNvPicPr>
          <p:nvPr/>
        </p:nvPicPr>
        <p:blipFill>
          <a:blip r:embed="rId21"/>
          <a:srcRect l="1" r="11541"/>
          <a:stretch>
            <a:fillRect/>
          </a:stretch>
        </p:blipFill>
        <p:spPr>
          <a:xfrm>
            <a:off x="1263773" y="4283427"/>
            <a:ext cx="674789" cy="652837"/>
          </a:xfrm>
          <a:prstGeom prst="rect">
            <a:avLst/>
          </a:prstGeom>
        </p:spPr>
      </p:pic>
    </p:spTree>
    <p:extLst>
      <p:ext uri="{BB962C8B-B14F-4D97-AF65-F5344CB8AC3E}">
        <p14:creationId xmlns:p14="http://schemas.microsoft.com/office/powerpoint/2010/main" val="4905294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7479E-236C-84ED-7840-9C015BD886CC}"/>
            </a:ext>
          </a:extLst>
        </p:cNvPr>
        <p:cNvGrpSpPr/>
        <p:nvPr/>
      </p:nvGrpSpPr>
      <p:grpSpPr>
        <a:xfrm>
          <a:off x="0" y="0"/>
          <a:ext cx="0" cy="0"/>
          <a:chOff x="0" y="0"/>
          <a:chExt cx="0" cy="0"/>
        </a:xfrm>
      </p:grpSpPr>
      <p:pic>
        <p:nvPicPr>
          <p:cNvPr id="24" name="Рисунок 23">
            <a:extLst>
              <a:ext uri="{FF2B5EF4-FFF2-40B4-BE49-F238E27FC236}">
                <a16:creationId xmlns:a16="http://schemas.microsoft.com/office/drawing/2014/main" id="{D75726C2-200B-4F8A-BC9A-E140CD37E035}"/>
              </a:ext>
            </a:extLst>
          </p:cNvPr>
          <p:cNvPicPr>
            <a:picLocks noChangeAspect="1"/>
          </p:cNvPicPr>
          <p:nvPr/>
        </p:nvPicPr>
        <p:blipFill>
          <a:blip r:embed="rId3"/>
          <a:stretch>
            <a:fillRect/>
          </a:stretch>
        </p:blipFill>
        <p:spPr>
          <a:xfrm>
            <a:off x="317290" y="2242991"/>
            <a:ext cx="1939581" cy="903192"/>
          </a:xfrm>
          <a:prstGeom prst="rect">
            <a:avLst/>
          </a:prstGeom>
          <a:ln>
            <a:noFill/>
          </a:ln>
          <a:effectLst>
            <a:outerShdw blurRad="190500" algn="tl" rotWithShape="0">
              <a:srgbClr val="000000">
                <a:alpha val="70000"/>
              </a:srgbClr>
            </a:outerShdw>
          </a:effectLst>
        </p:spPr>
      </p:pic>
      <p:sp>
        <p:nvSpPr>
          <p:cNvPr id="2" name="Заголовок 1">
            <a:extLst>
              <a:ext uri="{FF2B5EF4-FFF2-40B4-BE49-F238E27FC236}">
                <a16:creationId xmlns:a16="http://schemas.microsoft.com/office/drawing/2014/main" id="{E177F763-C81E-CE3F-3A65-4536D50F0C67}"/>
              </a:ext>
            </a:extLst>
          </p:cNvPr>
          <p:cNvSpPr>
            <a:spLocks noGrp="1"/>
          </p:cNvSpPr>
          <p:nvPr>
            <p:ph type="title"/>
          </p:nvPr>
        </p:nvSpPr>
        <p:spPr/>
        <p:txBody>
          <a:bodyPr vert="horz" lIns="91440" tIns="45720" rIns="91440" bIns="45720" rtlCol="0" anchor="ctr">
            <a:noAutofit/>
          </a:bodyPr>
          <a:lstStyle/>
          <a:p>
            <a:pPr>
              <a:lnSpc>
                <a:spcPct val="107000"/>
              </a:lnSpc>
              <a:spcAft>
                <a:spcPts val="800"/>
              </a:spcAft>
            </a:pPr>
            <a:r>
              <a:rPr lang="en-US" dirty="0">
                <a:solidFill>
                  <a:schemeClr val="tx2">
                    <a:lumMod val="50000"/>
                  </a:schemeClr>
                </a:solidFill>
              </a:rPr>
              <a:t>ENERGY SECTOR OF THE SUMY REGION</a:t>
            </a:r>
            <a:endParaRPr lang="ru-RU" dirty="0">
              <a:solidFill>
                <a:schemeClr val="tx2">
                  <a:lumMod val="50000"/>
                </a:schemeClr>
              </a:solidFill>
            </a:endParaRPr>
          </a:p>
        </p:txBody>
      </p:sp>
      <p:sp>
        <p:nvSpPr>
          <p:cNvPr id="4" name="Прямоугольник 3">
            <a:extLst>
              <a:ext uri="{FF2B5EF4-FFF2-40B4-BE49-F238E27FC236}">
                <a16:creationId xmlns:a16="http://schemas.microsoft.com/office/drawing/2014/main" id="{6EE65587-F33A-6D4F-32B1-71B4C0929323}"/>
              </a:ext>
            </a:extLst>
          </p:cNvPr>
          <p:cNvSpPr/>
          <p:nvPr/>
        </p:nvSpPr>
        <p:spPr>
          <a:xfrm>
            <a:off x="263683" y="1040795"/>
            <a:ext cx="2033827" cy="308043"/>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DAMAGED</a:t>
            </a:r>
            <a:endParaRPr lang="ru-UA"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C0DB1CAC-A418-7FBB-47C1-2F8FC22F8685}"/>
              </a:ext>
            </a:extLst>
          </p:cNvPr>
          <p:cNvSpPr txBox="1"/>
          <p:nvPr/>
        </p:nvSpPr>
        <p:spPr>
          <a:xfrm>
            <a:off x="255220" y="1490302"/>
            <a:ext cx="2029101" cy="477054"/>
          </a:xfrm>
          <a:prstGeom prst="rect">
            <a:avLst/>
          </a:prstGeom>
          <a:solidFill>
            <a:schemeClr val="accent6">
              <a:lumMod val="20000"/>
              <a:lumOff val="80000"/>
            </a:schemeClr>
          </a:solidFill>
        </p:spPr>
        <p:txBody>
          <a:bodyPr wrap="square">
            <a:spAutoFit/>
          </a:bodyPr>
          <a:lstStyle/>
          <a:p>
            <a:r>
              <a:rPr lang="en-US" sz="1250" dirty="0">
                <a:latin typeface="Times New Roman" panose="02020603050405020304" pitchFamily="18" charset="0"/>
                <a:cs typeface="Times New Roman" panose="02020603050405020304" pitchFamily="18" charset="0"/>
              </a:rPr>
              <a:t>over </a:t>
            </a:r>
            <a:r>
              <a:rPr lang="en-US" sz="1250" b="1" dirty="0">
                <a:latin typeface="Times New Roman" panose="02020603050405020304" pitchFamily="18" charset="0"/>
                <a:cs typeface="Times New Roman" panose="02020603050405020304" pitchFamily="18" charset="0"/>
              </a:rPr>
              <a:t>2,000</a:t>
            </a:r>
            <a:r>
              <a:rPr lang="en-US" sz="1250" dirty="0">
                <a:latin typeface="Times New Roman" panose="02020603050405020304" pitchFamily="18" charset="0"/>
                <a:cs typeface="Times New Roman" panose="02020603050405020304" pitchFamily="18" charset="0"/>
              </a:rPr>
              <a:t> power supply </a:t>
            </a:r>
            <a:r>
              <a:rPr lang="en-US" sz="1250" b="1" dirty="0">
                <a:latin typeface="Times New Roman" panose="02020603050405020304" pitchFamily="18" charset="0"/>
                <a:cs typeface="Times New Roman" panose="02020603050405020304" pitchFamily="18" charset="0"/>
              </a:rPr>
              <a:t>facilities</a:t>
            </a:r>
            <a:endParaRPr lang="uk-UA" sz="1250"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FE9C2143-CD00-33E2-D471-9BDC78D4D0A2}"/>
              </a:ext>
            </a:extLst>
          </p:cNvPr>
          <p:cNvSpPr txBox="1"/>
          <p:nvPr/>
        </p:nvSpPr>
        <p:spPr>
          <a:xfrm>
            <a:off x="6131189" y="2710269"/>
            <a:ext cx="2708011" cy="861774"/>
          </a:xfrm>
          <a:prstGeom prst="rect">
            <a:avLst/>
          </a:prstGeom>
          <a:solidFill>
            <a:schemeClr val="accent1">
              <a:lumMod val="20000"/>
              <a:lumOff val="80000"/>
            </a:schemeClr>
          </a:solidFill>
        </p:spPr>
        <p:txBody>
          <a:bodyPr wrap="square">
            <a:spAutoFit/>
          </a:bodyPr>
          <a:lstStyle/>
          <a:p>
            <a:endParaRPr lang="uk-UA" sz="1250" dirty="0">
              <a:latin typeface="Times New Roman" panose="02020603050405020304" pitchFamily="18" charset="0"/>
              <a:cs typeface="Times New Roman" panose="02020603050405020304" pitchFamily="18" charset="0"/>
            </a:endParaRPr>
          </a:p>
          <a:p>
            <a:r>
              <a:rPr lang="uk-UA" sz="1250" dirty="0">
                <a:latin typeface="Times New Roman" panose="02020603050405020304" pitchFamily="18" charset="0"/>
                <a:cs typeface="Times New Roman" panose="02020603050405020304" pitchFamily="18" charset="0"/>
              </a:rPr>
              <a:t>	</a:t>
            </a:r>
          </a:p>
          <a:p>
            <a:pPr algn="ctr"/>
            <a:r>
              <a:rPr lang="uk-UA" sz="1250" b="1" dirty="0">
                <a:latin typeface="Times New Roman" panose="02020603050405020304" pitchFamily="18" charset="0"/>
                <a:cs typeface="Times New Roman" panose="02020603050405020304" pitchFamily="18" charset="0"/>
              </a:rPr>
              <a:t>29 </a:t>
            </a:r>
            <a:r>
              <a:rPr lang="en-US" sz="1250" b="1" dirty="0">
                <a:latin typeface="Times New Roman" panose="02020603050405020304" pitchFamily="18" charset="0"/>
                <a:cs typeface="Times New Roman" panose="02020603050405020304" pitchFamily="18" charset="0"/>
              </a:rPr>
              <a:t>generators</a:t>
            </a:r>
            <a:endParaRPr lang="uk-UA" sz="1250" b="1" dirty="0">
              <a:latin typeface="Times New Roman" panose="02020603050405020304" pitchFamily="18" charset="0"/>
              <a:cs typeface="Times New Roman" panose="02020603050405020304" pitchFamily="18" charset="0"/>
            </a:endParaRPr>
          </a:p>
          <a:p>
            <a:endParaRPr lang="uk-UA" sz="1250"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87BE7BB0-42C9-F347-C20E-BCE1484EC2C8}"/>
              </a:ext>
            </a:extLst>
          </p:cNvPr>
          <p:cNvSpPr txBox="1"/>
          <p:nvPr/>
        </p:nvSpPr>
        <p:spPr>
          <a:xfrm>
            <a:off x="242030" y="3860743"/>
            <a:ext cx="2042291" cy="1054135"/>
          </a:xfrm>
          <a:prstGeom prst="rect">
            <a:avLst/>
          </a:prstGeom>
          <a:solidFill>
            <a:schemeClr val="accent5">
              <a:lumMod val="20000"/>
              <a:lumOff val="80000"/>
            </a:schemeClr>
          </a:solidFill>
        </p:spPr>
        <p:txBody>
          <a:bodyPr wrap="square">
            <a:spAutoFit/>
          </a:bodyPr>
          <a:lstStyle/>
          <a:p>
            <a:r>
              <a:rPr lang="en-US" sz="1250" dirty="0">
                <a:latin typeface="Times New Roman" panose="02020603050405020304" pitchFamily="18" charset="0"/>
                <a:cs typeface="Times New Roman" panose="02020603050405020304" pitchFamily="18" charset="0"/>
              </a:rPr>
              <a:t>approximately </a:t>
            </a:r>
            <a:r>
              <a:rPr lang="en-US" sz="1250" b="1" dirty="0">
                <a:latin typeface="Times New Roman" panose="02020603050405020304" pitchFamily="18" charset="0"/>
                <a:cs typeface="Times New Roman" panose="02020603050405020304" pitchFamily="18" charset="0"/>
              </a:rPr>
              <a:t>1,800</a:t>
            </a:r>
            <a:r>
              <a:rPr lang="en-US" sz="1250" dirty="0">
                <a:latin typeface="Times New Roman" panose="02020603050405020304" pitchFamily="18" charset="0"/>
                <a:cs typeface="Times New Roman" panose="02020603050405020304" pitchFamily="18" charset="0"/>
              </a:rPr>
              <a:t> power supply </a:t>
            </a:r>
            <a:r>
              <a:rPr lang="en-US" sz="1250" b="1" dirty="0">
                <a:latin typeface="Times New Roman" panose="02020603050405020304" pitchFamily="18" charset="0"/>
                <a:cs typeface="Times New Roman" panose="02020603050405020304" pitchFamily="18" charset="0"/>
              </a:rPr>
              <a:t>facilities</a:t>
            </a:r>
            <a:r>
              <a:rPr lang="en-US" sz="1250" dirty="0">
                <a:latin typeface="Times New Roman" panose="02020603050405020304" pitchFamily="18" charset="0"/>
                <a:cs typeface="Times New Roman" panose="02020603050405020304" pitchFamily="18" charset="0"/>
              </a:rPr>
              <a:t>, some of which were damaged multiple times after restoration</a:t>
            </a:r>
            <a:endParaRPr lang="uk-UA" sz="1250" dirty="0">
              <a:latin typeface="Times New Roman" panose="02020603050405020304" pitchFamily="18" charset="0"/>
              <a:cs typeface="Times New Roman" panose="02020603050405020304" pitchFamily="18" charset="0"/>
            </a:endParaRPr>
          </a:p>
        </p:txBody>
      </p:sp>
      <p:sp>
        <p:nvSpPr>
          <p:cNvPr id="29" name="Прямоугольник 3">
            <a:extLst>
              <a:ext uri="{FF2B5EF4-FFF2-40B4-BE49-F238E27FC236}">
                <a16:creationId xmlns:a16="http://schemas.microsoft.com/office/drawing/2014/main" id="{50FAE3CB-85B7-4076-889E-FEA0350A8F0D}"/>
              </a:ext>
            </a:extLst>
          </p:cNvPr>
          <p:cNvSpPr/>
          <p:nvPr/>
        </p:nvSpPr>
        <p:spPr>
          <a:xfrm>
            <a:off x="255219" y="3411236"/>
            <a:ext cx="2042291" cy="308043"/>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RESTORED</a:t>
            </a:r>
            <a:endParaRPr lang="ru-UA" b="1" dirty="0">
              <a:latin typeface="Times New Roman" panose="02020603050405020304" pitchFamily="18" charset="0"/>
              <a:cs typeface="Times New Roman" panose="02020603050405020304" pitchFamily="18" charset="0"/>
            </a:endParaRPr>
          </a:p>
        </p:txBody>
      </p:sp>
      <p:sp>
        <p:nvSpPr>
          <p:cNvPr id="30" name="Прямоугольник 3">
            <a:extLst>
              <a:ext uri="{FF2B5EF4-FFF2-40B4-BE49-F238E27FC236}">
                <a16:creationId xmlns:a16="http://schemas.microsoft.com/office/drawing/2014/main" id="{55EA5A72-7836-49A9-8344-75AE978DB03D}"/>
              </a:ext>
            </a:extLst>
          </p:cNvPr>
          <p:cNvSpPr/>
          <p:nvPr/>
        </p:nvSpPr>
        <p:spPr>
          <a:xfrm>
            <a:off x="6131189" y="1017180"/>
            <a:ext cx="2708011" cy="442841"/>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DELIVERED IN JANUARY 2026:</a:t>
            </a:r>
            <a:endParaRPr lang="ru-UA" sz="1400" b="1" dirty="0">
              <a:latin typeface="Times New Roman" panose="02020603050405020304" pitchFamily="18" charset="0"/>
              <a:cs typeface="Times New Roman" panose="02020603050405020304" pitchFamily="18" charset="0"/>
            </a:endParaRPr>
          </a:p>
        </p:txBody>
      </p:sp>
      <p:pic>
        <p:nvPicPr>
          <p:cNvPr id="1032" name="Picture 8">
            <a:extLst>
              <a:ext uri="{FF2B5EF4-FFF2-40B4-BE49-F238E27FC236}">
                <a16:creationId xmlns:a16="http://schemas.microsoft.com/office/drawing/2014/main" id="{FB32726F-7ECA-86E5-69F4-994D10CBA3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22407" y="2874857"/>
            <a:ext cx="310810" cy="15540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Флаг Молдовы — Википедия">
            <a:extLst>
              <a:ext uri="{FF2B5EF4-FFF2-40B4-BE49-F238E27FC236}">
                <a16:creationId xmlns:a16="http://schemas.microsoft.com/office/drawing/2014/main" id="{D7492E07-2394-5201-ACE2-2E3BD9710A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2178" y="2867946"/>
            <a:ext cx="310810" cy="15540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Флаг Грузии — Википедия">
            <a:extLst>
              <a:ext uri="{FF2B5EF4-FFF2-40B4-BE49-F238E27FC236}">
                <a16:creationId xmlns:a16="http://schemas.microsoft.com/office/drawing/2014/main" id="{EB4C46B9-7E86-22BF-5261-E4767C28724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1949" y="2873230"/>
            <a:ext cx="310810" cy="162315"/>
          </a:xfrm>
          <a:prstGeom prst="rect">
            <a:avLst/>
          </a:prstGeom>
          <a:noFill/>
          <a:extLst>
            <a:ext uri="{909E8E84-426E-40DD-AFC4-6F175D3DCCD1}">
              <a14:hiddenFill xmlns:a14="http://schemas.microsoft.com/office/drawing/2010/main">
                <a:solidFill>
                  <a:srgbClr val="FFFFFF"/>
                </a:solidFill>
              </a14:hiddenFill>
            </a:ext>
          </a:extLst>
        </p:spPr>
      </p:pic>
      <p:pic>
        <p:nvPicPr>
          <p:cNvPr id="12" name="Рисунок 11" descr="Зображення, що містить червоний, Темно-бордовий, Червоногарячий, прапор&#10;&#10;Вміст на основі ШІ може бути неправильним.">
            <a:extLst>
              <a:ext uri="{FF2B5EF4-FFF2-40B4-BE49-F238E27FC236}">
                <a16:creationId xmlns:a16="http://schemas.microsoft.com/office/drawing/2014/main" id="{64D20D09-D688-4030-930B-5FDBDDE6FCFF}"/>
              </a:ext>
            </a:extLst>
          </p:cNvPr>
          <p:cNvPicPr>
            <a:picLocks noChangeAspect="1"/>
          </p:cNvPicPr>
          <p:nvPr/>
        </p:nvPicPr>
        <p:blipFill>
          <a:blip r:embed="rId7"/>
          <a:srcRect t="11815" r="4156"/>
          <a:stretch>
            <a:fillRect/>
          </a:stretch>
        </p:blipFill>
        <p:spPr>
          <a:xfrm>
            <a:off x="7106057" y="2867946"/>
            <a:ext cx="310810" cy="155405"/>
          </a:xfrm>
          <a:prstGeom prst="rect">
            <a:avLst/>
          </a:prstGeom>
        </p:spPr>
      </p:pic>
      <p:pic>
        <p:nvPicPr>
          <p:cNvPr id="20" name="Рисунок 19" descr="Зображення, що містить небо, просто неба, сніг, зима&#10;&#10;Вміст на основі ШІ може бути неправильним.">
            <a:extLst>
              <a:ext uri="{FF2B5EF4-FFF2-40B4-BE49-F238E27FC236}">
                <a16:creationId xmlns:a16="http://schemas.microsoft.com/office/drawing/2014/main" id="{B95449C8-D55E-E011-292F-AF3B17809DEF}"/>
              </a:ext>
            </a:extLst>
          </p:cNvPr>
          <p:cNvPicPr>
            <a:picLocks noChangeAspect="1"/>
          </p:cNvPicPr>
          <p:nvPr/>
        </p:nvPicPr>
        <p:blipFill>
          <a:blip r:embed="rId8"/>
          <a:srcRect t="5620" b="16703"/>
          <a:stretch>
            <a:fillRect/>
          </a:stretch>
        </p:blipFill>
        <p:spPr>
          <a:xfrm>
            <a:off x="3887957" y="3871620"/>
            <a:ext cx="1507502" cy="1057572"/>
          </a:xfrm>
          <a:prstGeom prst="rect">
            <a:avLst/>
          </a:prstGeom>
        </p:spPr>
      </p:pic>
      <p:pic>
        <p:nvPicPr>
          <p:cNvPr id="23" name="Рисунок 22" descr="Зображення, що містить колесо, покришка, транспортний засіб, Наземний транспортний засіб&#10;&#10;Вміст на основі ШІ може бути неправильним.">
            <a:extLst>
              <a:ext uri="{FF2B5EF4-FFF2-40B4-BE49-F238E27FC236}">
                <a16:creationId xmlns:a16="http://schemas.microsoft.com/office/drawing/2014/main" id="{1EB821F3-2EC3-AC57-4ADE-8A54E73443B6}"/>
              </a:ext>
            </a:extLst>
          </p:cNvPr>
          <p:cNvPicPr>
            <a:picLocks noChangeAspect="1"/>
          </p:cNvPicPr>
          <p:nvPr/>
        </p:nvPicPr>
        <p:blipFill>
          <a:blip r:embed="rId9"/>
          <a:stretch>
            <a:fillRect/>
          </a:stretch>
        </p:blipFill>
        <p:spPr>
          <a:xfrm>
            <a:off x="5452008" y="3876276"/>
            <a:ext cx="1629674" cy="1053056"/>
          </a:xfrm>
          <a:prstGeom prst="rect">
            <a:avLst/>
          </a:prstGeom>
        </p:spPr>
      </p:pic>
      <p:pic>
        <p:nvPicPr>
          <p:cNvPr id="26" name="Рисунок 25" descr="Зображення, що містить просто неба, небо, колесо, покришка&#10;&#10;Вміст на основі ШІ може бути неправильним.">
            <a:extLst>
              <a:ext uri="{FF2B5EF4-FFF2-40B4-BE49-F238E27FC236}">
                <a16:creationId xmlns:a16="http://schemas.microsoft.com/office/drawing/2014/main" id="{BE420C3B-D850-6663-0B81-6916165846D7}"/>
              </a:ext>
            </a:extLst>
          </p:cNvPr>
          <p:cNvPicPr>
            <a:picLocks noChangeAspect="1"/>
          </p:cNvPicPr>
          <p:nvPr/>
        </p:nvPicPr>
        <p:blipFill>
          <a:blip r:embed="rId10"/>
          <a:srcRect t="11766" b="8270"/>
          <a:stretch>
            <a:fillRect/>
          </a:stretch>
        </p:blipFill>
        <p:spPr>
          <a:xfrm>
            <a:off x="2367915" y="3860743"/>
            <a:ext cx="1436448" cy="1054135"/>
          </a:xfrm>
          <a:prstGeom prst="rect">
            <a:avLst/>
          </a:prstGeom>
        </p:spPr>
      </p:pic>
      <p:pic>
        <p:nvPicPr>
          <p:cNvPr id="31" name="Рисунок 30" descr="Зображення, що містить небо, покришка, просто неба, колесо&#10;&#10;Вміст на основі ШІ може бути неправильним.">
            <a:extLst>
              <a:ext uri="{FF2B5EF4-FFF2-40B4-BE49-F238E27FC236}">
                <a16:creationId xmlns:a16="http://schemas.microsoft.com/office/drawing/2014/main" id="{64ABDC21-A113-5819-C522-1639F48E6401}"/>
              </a:ext>
            </a:extLst>
          </p:cNvPr>
          <p:cNvPicPr>
            <a:picLocks noChangeAspect="1"/>
          </p:cNvPicPr>
          <p:nvPr/>
        </p:nvPicPr>
        <p:blipFill>
          <a:blip r:embed="rId11"/>
          <a:srcRect t="4708" b="15644"/>
          <a:stretch>
            <a:fillRect/>
          </a:stretch>
        </p:blipFill>
        <p:spPr>
          <a:xfrm>
            <a:off x="7133656" y="3879742"/>
            <a:ext cx="1712988" cy="1049450"/>
          </a:xfrm>
          <a:prstGeom prst="rect">
            <a:avLst/>
          </a:prstGeom>
        </p:spPr>
      </p:pic>
      <p:pic>
        <p:nvPicPr>
          <p:cNvPr id="1026" name="Picture 2" descr="Угорщина — Вікіпедія">
            <a:extLst>
              <a:ext uri="{FF2B5EF4-FFF2-40B4-BE49-F238E27FC236}">
                <a16:creationId xmlns:a16="http://schemas.microsoft.com/office/drawing/2014/main" id="{B01F468E-2FCA-97EE-6BE8-D091557163C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61490" y="2867946"/>
            <a:ext cx="310810" cy="155405"/>
          </a:xfrm>
          <a:prstGeom prst="rect">
            <a:avLst/>
          </a:prstGeom>
          <a:noFill/>
          <a:extLst>
            <a:ext uri="{909E8E84-426E-40DD-AFC4-6F175D3DCCD1}">
              <a14:hiddenFill xmlns:a14="http://schemas.microsoft.com/office/drawing/2010/main">
                <a:solidFill>
                  <a:srgbClr val="FFFFFF"/>
                </a:solidFill>
              </a14:hiddenFill>
            </a:ext>
          </a:extLst>
        </p:spPr>
      </p:pic>
      <p:sp>
        <p:nvSpPr>
          <p:cNvPr id="9" name="Прямоугольник 3">
            <a:extLst>
              <a:ext uri="{FF2B5EF4-FFF2-40B4-BE49-F238E27FC236}">
                <a16:creationId xmlns:a16="http://schemas.microsoft.com/office/drawing/2014/main" id="{AA259D6E-D838-90A9-3446-2BE778D3A600}"/>
              </a:ext>
            </a:extLst>
          </p:cNvPr>
          <p:cNvSpPr/>
          <p:nvPr/>
        </p:nvSpPr>
        <p:spPr>
          <a:xfrm>
            <a:off x="2880075" y="1028978"/>
            <a:ext cx="2668240" cy="442842"/>
          </a:xfrm>
          <a:prstGeom prst="rect">
            <a:avLst/>
          </a:prstGeom>
          <a:solidFill>
            <a:srgbClr val="FFC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latin typeface="Times New Roman" panose="02020603050405020304" pitchFamily="18" charset="0"/>
                <a:cs typeface="Times New Roman" panose="02020603050405020304" pitchFamily="18" charset="0"/>
              </a:rPr>
              <a:t>INTERNATIONAL SUPPORT IN 2025:</a:t>
            </a:r>
            <a:endParaRPr lang="ru-UA" sz="1400" b="1"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5B5B777D-B356-01FA-F71B-4CA378B09458}"/>
              </a:ext>
            </a:extLst>
          </p:cNvPr>
          <p:cNvSpPr txBox="1"/>
          <p:nvPr/>
        </p:nvSpPr>
        <p:spPr>
          <a:xfrm>
            <a:off x="2227124" y="2175582"/>
            <a:ext cx="1513111" cy="276999"/>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223 </a:t>
            </a:r>
            <a:r>
              <a:rPr lang="en-US" sz="1200" dirty="0">
                <a:latin typeface="Times New Roman" panose="02020603050405020304" pitchFamily="18" charset="0"/>
                <a:cs typeface="Times New Roman" panose="02020603050405020304" pitchFamily="18" charset="0"/>
              </a:rPr>
              <a:t>generators</a:t>
            </a:r>
            <a:endParaRPr lang="uk-UA" sz="1200" dirty="0"/>
          </a:p>
        </p:txBody>
      </p:sp>
      <p:sp>
        <p:nvSpPr>
          <p:cNvPr id="18" name="TextBox 17">
            <a:extLst>
              <a:ext uri="{FF2B5EF4-FFF2-40B4-BE49-F238E27FC236}">
                <a16:creationId xmlns:a16="http://schemas.microsoft.com/office/drawing/2014/main" id="{4877A9BE-6101-B01A-EF30-740C4152F265}"/>
              </a:ext>
            </a:extLst>
          </p:cNvPr>
          <p:cNvSpPr txBox="1"/>
          <p:nvPr/>
        </p:nvSpPr>
        <p:spPr>
          <a:xfrm>
            <a:off x="3357917" y="2172890"/>
            <a:ext cx="1727512" cy="276999"/>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23 </a:t>
            </a:r>
            <a:r>
              <a:rPr lang="en-US" sz="1200" dirty="0">
                <a:latin typeface="Times New Roman" panose="02020603050405020304" pitchFamily="18" charset="0"/>
                <a:cs typeface="Times New Roman" panose="02020603050405020304" pitchFamily="18" charset="0"/>
              </a:rPr>
              <a:t>CHP / 70.35 MW</a:t>
            </a:r>
            <a:endParaRPr lang="uk-UA" sz="1200" dirty="0">
              <a:latin typeface="Times New Roman" panose="02020603050405020304" pitchFamily="18" charset="0"/>
              <a:cs typeface="Times New Roman" panose="02020603050405020304" pitchFamily="18" charset="0"/>
            </a:endParaRPr>
          </a:p>
        </p:txBody>
      </p:sp>
      <p:pic>
        <p:nvPicPr>
          <p:cNvPr id="1033" name="Picture 9" descr="Когенераційні установки на природному газі. Купити в інтернет-магазині в  Києві й Україні">
            <a:extLst>
              <a:ext uri="{FF2B5EF4-FFF2-40B4-BE49-F238E27FC236}">
                <a16:creationId xmlns:a16="http://schemas.microsoft.com/office/drawing/2014/main" id="{EDE0314C-3CD2-FF67-80BA-708E63C8EB6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43534" y="1674859"/>
            <a:ext cx="683890" cy="512918"/>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Автономні генератори ARMER™">
            <a:extLst>
              <a:ext uri="{FF2B5EF4-FFF2-40B4-BE49-F238E27FC236}">
                <a16:creationId xmlns:a16="http://schemas.microsoft.com/office/drawing/2014/main" id="{DB336808-9296-1B29-05B6-FF3F594BD883}"/>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482558" y="1668425"/>
            <a:ext cx="795035" cy="539458"/>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a:extLst>
              <a:ext uri="{FF2B5EF4-FFF2-40B4-BE49-F238E27FC236}">
                <a16:creationId xmlns:a16="http://schemas.microsoft.com/office/drawing/2014/main" id="{BCC95A94-1581-EB8D-0991-6573CFA26E99}"/>
              </a:ext>
            </a:extLst>
          </p:cNvPr>
          <p:cNvSpPr txBox="1"/>
          <p:nvPr/>
        </p:nvSpPr>
        <p:spPr>
          <a:xfrm>
            <a:off x="4725546" y="2167452"/>
            <a:ext cx="1500054" cy="276999"/>
          </a:xfrm>
          <a:prstGeom prst="rect">
            <a:avLst/>
          </a:prstGeom>
          <a:noFill/>
        </p:spPr>
        <p:txBody>
          <a:bodyPr wrap="square">
            <a:spAutoFit/>
          </a:bodyPr>
          <a:lstStyle/>
          <a:p>
            <a:r>
              <a:rPr lang="en-US" sz="1200" b="1" dirty="0">
                <a:latin typeface="Times New Roman" panose="02020603050405020304" pitchFamily="18" charset="0"/>
                <a:cs typeface="Times New Roman" panose="02020603050405020304" pitchFamily="18" charset="0"/>
              </a:rPr>
              <a:t>30</a:t>
            </a:r>
            <a:r>
              <a:rPr lang="en-US" sz="1200" dirty="0">
                <a:latin typeface="Times New Roman" panose="02020603050405020304" pitchFamily="18" charset="0"/>
                <a:cs typeface="Times New Roman" panose="02020603050405020304" pitchFamily="18" charset="0"/>
              </a:rPr>
              <a:t> MBH/ 19.1 MW</a:t>
            </a:r>
            <a:endParaRPr lang="uk-UA" sz="120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FE1E1D05-088B-D917-3D0A-10EFA060EA80}"/>
              </a:ext>
            </a:extLst>
          </p:cNvPr>
          <p:cNvSpPr txBox="1"/>
          <p:nvPr/>
        </p:nvSpPr>
        <p:spPr>
          <a:xfrm>
            <a:off x="2454797" y="3188534"/>
            <a:ext cx="1630682" cy="461665"/>
          </a:xfrm>
          <a:prstGeom prst="rect">
            <a:avLst/>
          </a:prstGeom>
          <a:noFill/>
        </p:spPr>
        <p:txBody>
          <a:bodyPr wrap="square">
            <a:spAutoFit/>
          </a:bodyPr>
          <a:lstStyle/>
          <a:p>
            <a:pPr algn="ctr"/>
            <a:r>
              <a:rPr lang="en-US" sz="1200" b="1" dirty="0">
                <a:latin typeface="Times New Roman" panose="02020603050405020304" pitchFamily="18" charset="0"/>
                <a:cs typeface="Times New Roman" panose="02020603050405020304" pitchFamily="18" charset="0"/>
              </a:rPr>
              <a:t>41 </a:t>
            </a:r>
            <a:r>
              <a:rPr lang="en-US" sz="1200" dirty="0">
                <a:latin typeface="Times New Roman" panose="02020603050405020304" pitchFamily="18" charset="0"/>
                <a:cs typeface="Times New Roman" panose="02020603050405020304" pitchFamily="18" charset="0"/>
              </a:rPr>
              <a:t>solar power plants / 1.171 MW</a:t>
            </a:r>
            <a:endParaRPr lang="uk-UA" sz="1200"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id="{A0AC15C7-D972-B1DC-47D8-779CAB018182}"/>
              </a:ext>
            </a:extLst>
          </p:cNvPr>
          <p:cNvSpPr txBox="1"/>
          <p:nvPr/>
        </p:nvSpPr>
        <p:spPr>
          <a:xfrm>
            <a:off x="3954625" y="3180404"/>
            <a:ext cx="1966792" cy="461665"/>
          </a:xfrm>
          <a:prstGeom prst="rect">
            <a:avLst/>
          </a:prstGeom>
          <a:noFill/>
        </p:spPr>
        <p:txBody>
          <a:bodyPr wrap="square">
            <a:spAutoFit/>
          </a:bodyPr>
          <a:lstStyle/>
          <a:p>
            <a:pPr algn="ctr"/>
            <a:r>
              <a:rPr lang="en-US" sz="1200" b="1" dirty="0">
                <a:latin typeface="Times New Roman" panose="02020603050405020304" pitchFamily="18" charset="0"/>
                <a:cs typeface="Times New Roman" panose="02020603050405020304" pitchFamily="18" charset="0"/>
              </a:rPr>
              <a:t>49 </a:t>
            </a:r>
            <a:r>
              <a:rPr lang="en-US" sz="1200" dirty="0">
                <a:latin typeface="Times New Roman" panose="02020603050405020304" pitchFamily="18" charset="0"/>
                <a:cs typeface="Times New Roman" panose="02020603050405020304" pitchFamily="18" charset="0"/>
              </a:rPr>
              <a:t>energy storage systems / 0.435 MW</a:t>
            </a:r>
            <a:endParaRPr lang="uk-UA" sz="1200" dirty="0">
              <a:latin typeface="Times New Roman" panose="02020603050405020304" pitchFamily="18" charset="0"/>
              <a:cs typeface="Times New Roman" panose="02020603050405020304" pitchFamily="18" charset="0"/>
            </a:endParaRPr>
          </a:p>
        </p:txBody>
      </p:sp>
      <p:pic>
        <p:nvPicPr>
          <p:cNvPr id="1039" name="Picture 15" descr="Модульні котельні | Eurotherm">
            <a:extLst>
              <a:ext uri="{FF2B5EF4-FFF2-40B4-BE49-F238E27FC236}">
                <a16:creationId xmlns:a16="http://schemas.microsoft.com/office/drawing/2014/main" id="{3D9E9F03-37E7-23AE-36C2-9FC88105850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49888" y="1608518"/>
            <a:ext cx="491143" cy="536182"/>
          </a:xfrm>
          <a:prstGeom prst="rect">
            <a:avLst/>
          </a:prstGeom>
          <a:noFill/>
          <a:extLst>
            <a:ext uri="{909E8E84-426E-40DD-AFC4-6F175D3DCCD1}">
              <a14:hiddenFill xmlns:a14="http://schemas.microsoft.com/office/drawing/2010/main">
                <a:solidFill>
                  <a:srgbClr val="FFFFFF"/>
                </a:solidFill>
              </a14:hiddenFill>
            </a:ext>
          </a:extLst>
        </p:spPr>
      </p:pic>
      <p:pic>
        <p:nvPicPr>
          <p:cNvPr id="38" name="Рисунок 37">
            <a:extLst>
              <a:ext uri="{FF2B5EF4-FFF2-40B4-BE49-F238E27FC236}">
                <a16:creationId xmlns:a16="http://schemas.microsoft.com/office/drawing/2014/main" id="{3FA5AAE9-65D6-6DD5-31CE-AD50CFBF54D7}"/>
              </a:ext>
            </a:extLst>
          </p:cNvPr>
          <p:cNvPicPr>
            <a:picLocks noChangeAspect="1"/>
          </p:cNvPicPr>
          <p:nvPr/>
        </p:nvPicPr>
        <p:blipFill>
          <a:blip r:embed="rId16"/>
          <a:stretch>
            <a:fillRect/>
          </a:stretch>
        </p:blipFill>
        <p:spPr>
          <a:xfrm>
            <a:off x="2885418" y="2522819"/>
            <a:ext cx="866467" cy="649851"/>
          </a:xfrm>
          <a:prstGeom prst="rect">
            <a:avLst/>
          </a:prstGeom>
        </p:spPr>
      </p:pic>
      <p:pic>
        <p:nvPicPr>
          <p:cNvPr id="41" name="Рисунок 40">
            <a:extLst>
              <a:ext uri="{FF2B5EF4-FFF2-40B4-BE49-F238E27FC236}">
                <a16:creationId xmlns:a16="http://schemas.microsoft.com/office/drawing/2014/main" id="{A7C69384-D456-9846-0244-220B262B94C4}"/>
              </a:ext>
            </a:extLst>
          </p:cNvPr>
          <p:cNvPicPr>
            <a:picLocks noChangeAspect="1"/>
          </p:cNvPicPr>
          <p:nvPr/>
        </p:nvPicPr>
        <p:blipFill>
          <a:blip r:embed="rId17"/>
          <a:stretch>
            <a:fillRect/>
          </a:stretch>
        </p:blipFill>
        <p:spPr>
          <a:xfrm>
            <a:off x="4535435" y="2453375"/>
            <a:ext cx="731188" cy="731188"/>
          </a:xfrm>
          <a:prstGeom prst="rect">
            <a:avLst/>
          </a:prstGeom>
        </p:spPr>
      </p:pic>
      <p:pic>
        <p:nvPicPr>
          <p:cNvPr id="42" name="Picture 4" descr="Флаг Румынии — Википедия">
            <a:extLst>
              <a:ext uri="{FF2B5EF4-FFF2-40B4-BE49-F238E27FC236}">
                <a16:creationId xmlns:a16="http://schemas.microsoft.com/office/drawing/2014/main" id="{C7212C55-3B3D-BF06-488D-2989198F7AE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225599" y="2874856"/>
            <a:ext cx="310810" cy="155405"/>
          </a:xfrm>
          <a:prstGeom prst="rect">
            <a:avLst/>
          </a:prstGeom>
          <a:noFill/>
          <a:extLst>
            <a:ext uri="{909E8E84-426E-40DD-AFC4-6F175D3DCCD1}">
              <a14:hiddenFill xmlns:a14="http://schemas.microsoft.com/office/drawing/2010/main">
                <a:solidFill>
                  <a:srgbClr val="FFFFFF"/>
                </a:solidFill>
              </a14:hiddenFill>
            </a:ext>
          </a:extLst>
        </p:spPr>
      </p:pic>
      <p:sp>
        <p:nvSpPr>
          <p:cNvPr id="43" name="TextBox 42">
            <a:extLst>
              <a:ext uri="{FF2B5EF4-FFF2-40B4-BE49-F238E27FC236}">
                <a16:creationId xmlns:a16="http://schemas.microsoft.com/office/drawing/2014/main" id="{14D5192F-776B-C165-FE96-D2B20D9D8099}"/>
              </a:ext>
            </a:extLst>
          </p:cNvPr>
          <p:cNvSpPr txBox="1"/>
          <p:nvPr/>
        </p:nvSpPr>
        <p:spPr>
          <a:xfrm>
            <a:off x="6131189" y="1602610"/>
            <a:ext cx="2708011" cy="861774"/>
          </a:xfrm>
          <a:prstGeom prst="rect">
            <a:avLst/>
          </a:prstGeom>
          <a:solidFill>
            <a:schemeClr val="accent1">
              <a:lumMod val="20000"/>
              <a:lumOff val="80000"/>
            </a:schemeClr>
          </a:solidFill>
        </p:spPr>
        <p:txBody>
          <a:bodyPr wrap="square">
            <a:spAutoFit/>
          </a:bodyPr>
          <a:lstStyle/>
          <a:p>
            <a:endParaRPr lang="uk-UA" sz="1250" dirty="0">
              <a:latin typeface="Times New Roman" panose="02020603050405020304" pitchFamily="18" charset="0"/>
              <a:cs typeface="Times New Roman" panose="02020603050405020304" pitchFamily="18" charset="0"/>
            </a:endParaRPr>
          </a:p>
          <a:p>
            <a:r>
              <a:rPr lang="uk-UA" sz="1250" dirty="0">
                <a:latin typeface="Times New Roman" panose="02020603050405020304" pitchFamily="18" charset="0"/>
                <a:cs typeface="Times New Roman" panose="02020603050405020304" pitchFamily="18" charset="0"/>
              </a:rPr>
              <a:t>	</a:t>
            </a:r>
            <a:r>
              <a:rPr lang="en-US" sz="1250" b="1" dirty="0">
                <a:latin typeface="Times New Roman" panose="02020603050405020304" pitchFamily="18" charset="0"/>
                <a:cs typeface="Times New Roman" panose="02020603050405020304" pitchFamily="18" charset="0"/>
              </a:rPr>
              <a:t>15 </a:t>
            </a:r>
            <a:r>
              <a:rPr lang="en-US" sz="1250" b="1" dirty="0" err="1">
                <a:latin typeface="Times New Roman" panose="02020603050405020304" pitchFamily="18" charset="0"/>
                <a:cs typeface="Times New Roman" panose="02020603050405020304" pitchFamily="18" charset="0"/>
              </a:rPr>
              <a:t>EcoFlow</a:t>
            </a:r>
            <a:r>
              <a:rPr lang="en-US" sz="1250" b="1" dirty="0">
                <a:latin typeface="Times New Roman" panose="02020603050405020304" pitchFamily="18" charset="0"/>
                <a:cs typeface="Times New Roman" panose="02020603050405020304" pitchFamily="18" charset="0"/>
              </a:rPr>
              <a:t> battery </a:t>
            </a:r>
            <a:r>
              <a:rPr lang="uk-UA" sz="1250" b="1" dirty="0">
                <a:latin typeface="Times New Roman" panose="02020603050405020304" pitchFamily="18" charset="0"/>
                <a:cs typeface="Times New Roman" panose="02020603050405020304" pitchFamily="18" charset="0"/>
              </a:rPr>
              <a:t>                        </a:t>
            </a:r>
          </a:p>
          <a:p>
            <a:r>
              <a:rPr lang="uk-UA" sz="1250" b="1" dirty="0">
                <a:latin typeface="Times New Roman" panose="02020603050405020304" pitchFamily="18" charset="0"/>
                <a:cs typeface="Times New Roman" panose="02020603050405020304" pitchFamily="18" charset="0"/>
              </a:rPr>
              <a:t>                       </a:t>
            </a:r>
            <a:r>
              <a:rPr lang="en-US" sz="1250" b="1" dirty="0">
                <a:latin typeface="Times New Roman" panose="02020603050405020304" pitchFamily="18" charset="0"/>
                <a:cs typeface="Times New Roman" panose="02020603050405020304" pitchFamily="18" charset="0"/>
              </a:rPr>
              <a:t>stations</a:t>
            </a:r>
            <a:endParaRPr lang="uk-UA" sz="1250" b="1" dirty="0">
              <a:latin typeface="Times New Roman" panose="02020603050405020304" pitchFamily="18" charset="0"/>
              <a:cs typeface="Times New Roman" panose="02020603050405020304" pitchFamily="18" charset="0"/>
            </a:endParaRPr>
          </a:p>
          <a:p>
            <a:endParaRPr lang="uk-UA" sz="1250" dirty="0">
              <a:latin typeface="Times New Roman" panose="02020603050405020304" pitchFamily="18" charset="0"/>
              <a:cs typeface="Times New Roman" panose="02020603050405020304" pitchFamily="18" charset="0"/>
            </a:endParaRPr>
          </a:p>
        </p:txBody>
      </p:sp>
      <p:pic>
        <p:nvPicPr>
          <p:cNvPr id="44" name="Picture 4" descr="Флаг Румынии — Википедия">
            <a:extLst>
              <a:ext uri="{FF2B5EF4-FFF2-40B4-BE49-F238E27FC236}">
                <a16:creationId xmlns:a16="http://schemas.microsoft.com/office/drawing/2014/main" id="{C81B0E34-497A-3BD1-7437-718E3AA08ED8}"/>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607392" y="1929740"/>
            <a:ext cx="310810" cy="155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7506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4AAAF-17D1-3290-9E6B-ED744F58B766}"/>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0562E0-5139-6562-92A0-05626B284670}"/>
              </a:ext>
            </a:extLst>
          </p:cNvPr>
          <p:cNvSpPr>
            <a:spLocks noGrp="1"/>
          </p:cNvSpPr>
          <p:nvPr>
            <p:ph type="title"/>
          </p:nvPr>
        </p:nvSpPr>
        <p:spPr/>
        <p:txBody>
          <a:bodyPr vert="horz" lIns="91440" tIns="45720" rIns="91440" bIns="45720" rtlCol="0" anchor="ctr">
            <a:noAutofit/>
          </a:bodyPr>
          <a:lstStyle/>
          <a:p>
            <a:pPr>
              <a:lnSpc>
                <a:spcPct val="107000"/>
              </a:lnSpc>
              <a:spcAft>
                <a:spcPts val="800"/>
              </a:spcAft>
            </a:pPr>
            <a:r>
              <a:rPr lang="en-US" dirty="0">
                <a:solidFill>
                  <a:schemeClr val="tx2">
                    <a:lumMod val="50000"/>
                  </a:schemeClr>
                </a:solidFill>
              </a:rPr>
              <a:t>COOPERATION PRIORITIES: ENERGY</a:t>
            </a:r>
            <a:endParaRPr lang="ru-RU" dirty="0">
              <a:solidFill>
                <a:schemeClr val="tx2">
                  <a:lumMod val="50000"/>
                </a:schemeClr>
              </a:solidFill>
            </a:endParaRPr>
          </a:p>
        </p:txBody>
      </p:sp>
      <p:pic>
        <p:nvPicPr>
          <p:cNvPr id="78" name="Рисунок 7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936" y="3438650"/>
            <a:ext cx="2796492" cy="1586945"/>
          </a:xfrm>
          <a:prstGeom prst="rect">
            <a:avLst/>
          </a:prstGeom>
        </p:spPr>
      </p:pic>
      <p:sp>
        <p:nvSpPr>
          <p:cNvPr id="79" name="object 3">
            <a:extLst>
              <a:ext uri="{FF2B5EF4-FFF2-40B4-BE49-F238E27FC236}">
                <a16:creationId xmlns:a16="http://schemas.microsoft.com/office/drawing/2014/main" id="{15C433E1-BF7B-F621-91D8-909974F15F58}"/>
              </a:ext>
            </a:extLst>
          </p:cNvPr>
          <p:cNvSpPr txBox="1"/>
          <p:nvPr/>
        </p:nvSpPr>
        <p:spPr>
          <a:xfrm>
            <a:off x="467668" y="990503"/>
            <a:ext cx="3870415" cy="289823"/>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b="1" i="0" u="none" strike="noStrike" kern="0" cap="none" spc="-10" normalizeH="0" baseline="0" noProof="0" dirty="0">
                <a:ln>
                  <a:noFill/>
                </a:ln>
                <a:solidFill>
                  <a:schemeClr val="tx2">
                    <a:lumMod val="75000"/>
                  </a:schemeClr>
                </a:solidFill>
                <a:effectLst/>
                <a:uLnTx/>
                <a:uFillTx/>
                <a:latin typeface="Roboto Bk"/>
                <a:cs typeface="Roboto Bk"/>
              </a:rPr>
              <a:t>Top 5 advantages of Sumy region:</a:t>
            </a:r>
            <a:endParaRPr kumimoji="0" b="0" i="0" u="none" strike="noStrike" kern="0" cap="none" spc="0" normalizeH="0" baseline="0" noProof="0" dirty="0">
              <a:ln>
                <a:noFill/>
              </a:ln>
              <a:solidFill>
                <a:schemeClr val="tx2">
                  <a:lumMod val="75000"/>
                </a:schemeClr>
              </a:solidFill>
              <a:effectLst/>
              <a:uLnTx/>
              <a:uFillTx/>
              <a:latin typeface="Roboto Bk"/>
              <a:cs typeface="Roboto Bk"/>
            </a:endParaRPr>
          </a:p>
        </p:txBody>
      </p:sp>
      <p:sp>
        <p:nvSpPr>
          <p:cNvPr id="80" name="object 30">
            <a:extLst>
              <a:ext uri="{FF2B5EF4-FFF2-40B4-BE49-F238E27FC236}">
                <a16:creationId xmlns:a16="http://schemas.microsoft.com/office/drawing/2014/main" id="{7A86E1CD-9D7C-614D-AF97-357B06A158B0}"/>
              </a:ext>
            </a:extLst>
          </p:cNvPr>
          <p:cNvSpPr/>
          <p:nvPr/>
        </p:nvSpPr>
        <p:spPr>
          <a:xfrm>
            <a:off x="374611" y="1385831"/>
            <a:ext cx="418339" cy="398479"/>
          </a:xfrm>
          <a:custGeom>
            <a:avLst/>
            <a:gdLst/>
            <a:ahLst/>
            <a:cxnLst/>
            <a:rect l="l" t="t" r="r" b="b"/>
            <a:pathLst>
              <a:path w="443229" h="443229">
                <a:moveTo>
                  <a:pt x="221475" y="0"/>
                </a:moveTo>
                <a:lnTo>
                  <a:pt x="176837" y="4499"/>
                </a:lnTo>
                <a:lnTo>
                  <a:pt x="135263" y="17405"/>
                </a:lnTo>
                <a:lnTo>
                  <a:pt x="97642" y="37826"/>
                </a:lnTo>
                <a:lnTo>
                  <a:pt x="64865" y="64871"/>
                </a:lnTo>
                <a:lnTo>
                  <a:pt x="37822" y="97651"/>
                </a:lnTo>
                <a:lnTo>
                  <a:pt x="17403" y="135274"/>
                </a:lnTo>
                <a:lnTo>
                  <a:pt x="4499" y="176849"/>
                </a:lnTo>
                <a:lnTo>
                  <a:pt x="0" y="221488"/>
                </a:lnTo>
                <a:lnTo>
                  <a:pt x="4499" y="266121"/>
                </a:lnTo>
                <a:lnTo>
                  <a:pt x="17403" y="307694"/>
                </a:lnTo>
                <a:lnTo>
                  <a:pt x="37822" y="345315"/>
                </a:lnTo>
                <a:lnTo>
                  <a:pt x="64865" y="378093"/>
                </a:lnTo>
                <a:lnTo>
                  <a:pt x="97642" y="405137"/>
                </a:lnTo>
                <a:lnTo>
                  <a:pt x="135263" y="425558"/>
                </a:lnTo>
                <a:lnTo>
                  <a:pt x="176837" y="438463"/>
                </a:lnTo>
                <a:lnTo>
                  <a:pt x="221475" y="442963"/>
                </a:lnTo>
                <a:lnTo>
                  <a:pt x="266112" y="438463"/>
                </a:lnTo>
                <a:lnTo>
                  <a:pt x="307687" y="425558"/>
                </a:lnTo>
                <a:lnTo>
                  <a:pt x="345308" y="405137"/>
                </a:lnTo>
                <a:lnTo>
                  <a:pt x="378085" y="378093"/>
                </a:lnTo>
                <a:lnTo>
                  <a:pt x="405128" y="345315"/>
                </a:lnTo>
                <a:lnTo>
                  <a:pt x="425547" y="307694"/>
                </a:lnTo>
                <a:lnTo>
                  <a:pt x="438451" y="266121"/>
                </a:lnTo>
                <a:lnTo>
                  <a:pt x="442950" y="221488"/>
                </a:lnTo>
                <a:lnTo>
                  <a:pt x="438451" y="176849"/>
                </a:lnTo>
                <a:lnTo>
                  <a:pt x="425547" y="135274"/>
                </a:lnTo>
                <a:lnTo>
                  <a:pt x="405128" y="97651"/>
                </a:lnTo>
                <a:lnTo>
                  <a:pt x="378085" y="64871"/>
                </a:lnTo>
                <a:lnTo>
                  <a:pt x="345308" y="37826"/>
                </a:lnTo>
                <a:lnTo>
                  <a:pt x="307687" y="17405"/>
                </a:lnTo>
                <a:lnTo>
                  <a:pt x="266112" y="4499"/>
                </a:lnTo>
                <a:lnTo>
                  <a:pt x="221475" y="0"/>
                </a:lnTo>
                <a:close/>
              </a:path>
            </a:pathLst>
          </a:custGeom>
          <a:solidFill>
            <a:schemeClr val="accent1">
              <a:lumMod val="75000"/>
            </a:schemeClr>
          </a:solidFill>
        </p:spPr>
        <p:txBody>
          <a:bodyPr wrap="square" lIns="0" tIns="0" rIns="0" bIns="0" rtlCol="0"/>
          <a:lstStyle/>
          <a:p>
            <a:endParaRPr/>
          </a:p>
        </p:txBody>
      </p:sp>
      <p:sp>
        <p:nvSpPr>
          <p:cNvPr id="81" name="object 31">
            <a:extLst>
              <a:ext uri="{FF2B5EF4-FFF2-40B4-BE49-F238E27FC236}">
                <a16:creationId xmlns:a16="http://schemas.microsoft.com/office/drawing/2014/main" id="{A7A65023-11E3-FFB4-B161-5F1C4ABCEEE5}"/>
              </a:ext>
            </a:extLst>
          </p:cNvPr>
          <p:cNvSpPr txBox="1"/>
          <p:nvPr/>
        </p:nvSpPr>
        <p:spPr>
          <a:xfrm>
            <a:off x="118936" y="1280326"/>
            <a:ext cx="674014" cy="503984"/>
          </a:xfrm>
          <a:prstGeom prst="rect">
            <a:avLst/>
          </a:prstGeom>
        </p:spPr>
        <p:txBody>
          <a:bodyPr vert="horz" wrap="square" lIns="0" tIns="11430" rIns="0" bIns="0" rtlCol="0">
            <a:spAutoFit/>
          </a:bodyPr>
          <a:lstStyle/>
          <a:p>
            <a:pPr marL="12700" algn="ctr">
              <a:lnSpc>
                <a:spcPct val="100000"/>
              </a:lnSpc>
              <a:spcBef>
                <a:spcPts val="90"/>
              </a:spcBef>
            </a:pPr>
            <a:r>
              <a:rPr lang="uk-UA" sz="3200" spc="-150" dirty="0">
                <a:solidFill>
                  <a:srgbClr val="FFFFFF"/>
                </a:solidFill>
                <a:latin typeface="Arial Black"/>
                <a:cs typeface="Arial Black"/>
              </a:rPr>
              <a:t>  </a:t>
            </a:r>
            <a:r>
              <a:rPr lang="uk-UA" sz="2000" spc="-150" dirty="0">
                <a:solidFill>
                  <a:srgbClr val="FFFFFF"/>
                </a:solidFill>
                <a:latin typeface="Arial Black"/>
                <a:cs typeface="Arial Black"/>
              </a:rPr>
              <a:t>1</a:t>
            </a:r>
            <a:endParaRPr sz="2800" dirty="0">
              <a:latin typeface="Arial Black"/>
              <a:cs typeface="Arial Black"/>
            </a:endParaRPr>
          </a:p>
        </p:txBody>
      </p:sp>
      <p:sp>
        <p:nvSpPr>
          <p:cNvPr id="82" name="object 30">
            <a:extLst>
              <a:ext uri="{FF2B5EF4-FFF2-40B4-BE49-F238E27FC236}">
                <a16:creationId xmlns:a16="http://schemas.microsoft.com/office/drawing/2014/main" id="{7A86E1CD-9D7C-614D-AF97-357B06A158B0}"/>
              </a:ext>
            </a:extLst>
          </p:cNvPr>
          <p:cNvSpPr/>
          <p:nvPr/>
        </p:nvSpPr>
        <p:spPr>
          <a:xfrm>
            <a:off x="630286" y="1735657"/>
            <a:ext cx="418339" cy="398479"/>
          </a:xfrm>
          <a:custGeom>
            <a:avLst/>
            <a:gdLst/>
            <a:ahLst/>
            <a:cxnLst/>
            <a:rect l="l" t="t" r="r" b="b"/>
            <a:pathLst>
              <a:path w="443229" h="443229">
                <a:moveTo>
                  <a:pt x="221475" y="0"/>
                </a:moveTo>
                <a:lnTo>
                  <a:pt x="176837" y="4499"/>
                </a:lnTo>
                <a:lnTo>
                  <a:pt x="135263" y="17405"/>
                </a:lnTo>
                <a:lnTo>
                  <a:pt x="97642" y="37826"/>
                </a:lnTo>
                <a:lnTo>
                  <a:pt x="64865" y="64871"/>
                </a:lnTo>
                <a:lnTo>
                  <a:pt x="37822" y="97651"/>
                </a:lnTo>
                <a:lnTo>
                  <a:pt x="17403" y="135274"/>
                </a:lnTo>
                <a:lnTo>
                  <a:pt x="4499" y="176849"/>
                </a:lnTo>
                <a:lnTo>
                  <a:pt x="0" y="221488"/>
                </a:lnTo>
                <a:lnTo>
                  <a:pt x="4499" y="266121"/>
                </a:lnTo>
                <a:lnTo>
                  <a:pt x="17403" y="307694"/>
                </a:lnTo>
                <a:lnTo>
                  <a:pt x="37822" y="345315"/>
                </a:lnTo>
                <a:lnTo>
                  <a:pt x="64865" y="378093"/>
                </a:lnTo>
                <a:lnTo>
                  <a:pt x="97642" y="405137"/>
                </a:lnTo>
                <a:lnTo>
                  <a:pt x="135263" y="425558"/>
                </a:lnTo>
                <a:lnTo>
                  <a:pt x="176837" y="438463"/>
                </a:lnTo>
                <a:lnTo>
                  <a:pt x="221475" y="442963"/>
                </a:lnTo>
                <a:lnTo>
                  <a:pt x="266112" y="438463"/>
                </a:lnTo>
                <a:lnTo>
                  <a:pt x="307687" y="425558"/>
                </a:lnTo>
                <a:lnTo>
                  <a:pt x="345308" y="405137"/>
                </a:lnTo>
                <a:lnTo>
                  <a:pt x="378085" y="378093"/>
                </a:lnTo>
                <a:lnTo>
                  <a:pt x="405128" y="345315"/>
                </a:lnTo>
                <a:lnTo>
                  <a:pt x="425547" y="307694"/>
                </a:lnTo>
                <a:lnTo>
                  <a:pt x="438451" y="266121"/>
                </a:lnTo>
                <a:lnTo>
                  <a:pt x="442950" y="221488"/>
                </a:lnTo>
                <a:lnTo>
                  <a:pt x="438451" y="176849"/>
                </a:lnTo>
                <a:lnTo>
                  <a:pt x="425547" y="135274"/>
                </a:lnTo>
                <a:lnTo>
                  <a:pt x="405128" y="97651"/>
                </a:lnTo>
                <a:lnTo>
                  <a:pt x="378085" y="64871"/>
                </a:lnTo>
                <a:lnTo>
                  <a:pt x="345308" y="37826"/>
                </a:lnTo>
                <a:lnTo>
                  <a:pt x="307687" y="17405"/>
                </a:lnTo>
                <a:lnTo>
                  <a:pt x="266112" y="4499"/>
                </a:lnTo>
                <a:lnTo>
                  <a:pt x="221475" y="0"/>
                </a:lnTo>
                <a:close/>
              </a:path>
            </a:pathLst>
          </a:custGeom>
          <a:solidFill>
            <a:schemeClr val="accent1">
              <a:lumMod val="75000"/>
            </a:schemeClr>
          </a:solidFill>
        </p:spPr>
        <p:txBody>
          <a:bodyPr wrap="square" lIns="0" tIns="0" rIns="0" bIns="0" rtlCol="0"/>
          <a:lstStyle/>
          <a:p>
            <a:endParaRPr/>
          </a:p>
        </p:txBody>
      </p:sp>
      <p:sp>
        <p:nvSpPr>
          <p:cNvPr id="83" name="object 31">
            <a:extLst>
              <a:ext uri="{FF2B5EF4-FFF2-40B4-BE49-F238E27FC236}">
                <a16:creationId xmlns:a16="http://schemas.microsoft.com/office/drawing/2014/main" id="{A7A65023-11E3-FFB4-B161-5F1C4ABCEEE5}"/>
              </a:ext>
            </a:extLst>
          </p:cNvPr>
          <p:cNvSpPr txBox="1"/>
          <p:nvPr/>
        </p:nvSpPr>
        <p:spPr>
          <a:xfrm>
            <a:off x="374611" y="1630152"/>
            <a:ext cx="674014" cy="503984"/>
          </a:xfrm>
          <a:prstGeom prst="rect">
            <a:avLst/>
          </a:prstGeom>
        </p:spPr>
        <p:txBody>
          <a:bodyPr vert="horz" wrap="square" lIns="0" tIns="11430" rIns="0" bIns="0" rtlCol="0">
            <a:spAutoFit/>
          </a:bodyPr>
          <a:lstStyle/>
          <a:p>
            <a:pPr marL="12700" algn="ctr">
              <a:lnSpc>
                <a:spcPct val="100000"/>
              </a:lnSpc>
              <a:spcBef>
                <a:spcPts val="90"/>
              </a:spcBef>
            </a:pPr>
            <a:r>
              <a:rPr lang="uk-UA" sz="3200" spc="-150" dirty="0">
                <a:solidFill>
                  <a:srgbClr val="FFFFFF"/>
                </a:solidFill>
                <a:latin typeface="Arial Black"/>
                <a:cs typeface="Arial Black"/>
              </a:rPr>
              <a:t>  </a:t>
            </a:r>
            <a:r>
              <a:rPr lang="uk-UA" sz="2000" spc="-150" dirty="0">
                <a:solidFill>
                  <a:srgbClr val="FFFFFF"/>
                </a:solidFill>
                <a:latin typeface="Arial Black"/>
                <a:cs typeface="Arial Black"/>
              </a:rPr>
              <a:t>2</a:t>
            </a:r>
            <a:endParaRPr sz="2800" dirty="0">
              <a:latin typeface="Arial Black"/>
              <a:cs typeface="Arial Black"/>
            </a:endParaRPr>
          </a:p>
        </p:txBody>
      </p:sp>
      <p:sp>
        <p:nvSpPr>
          <p:cNvPr id="84" name="object 30">
            <a:extLst>
              <a:ext uri="{FF2B5EF4-FFF2-40B4-BE49-F238E27FC236}">
                <a16:creationId xmlns:a16="http://schemas.microsoft.com/office/drawing/2014/main" id="{7A86E1CD-9D7C-614D-AF97-357B06A158B0}"/>
              </a:ext>
            </a:extLst>
          </p:cNvPr>
          <p:cNvSpPr/>
          <p:nvPr/>
        </p:nvSpPr>
        <p:spPr>
          <a:xfrm>
            <a:off x="885961" y="2085483"/>
            <a:ext cx="418339" cy="398479"/>
          </a:xfrm>
          <a:custGeom>
            <a:avLst/>
            <a:gdLst/>
            <a:ahLst/>
            <a:cxnLst/>
            <a:rect l="l" t="t" r="r" b="b"/>
            <a:pathLst>
              <a:path w="443229" h="443229">
                <a:moveTo>
                  <a:pt x="221475" y="0"/>
                </a:moveTo>
                <a:lnTo>
                  <a:pt x="176837" y="4499"/>
                </a:lnTo>
                <a:lnTo>
                  <a:pt x="135263" y="17405"/>
                </a:lnTo>
                <a:lnTo>
                  <a:pt x="97642" y="37826"/>
                </a:lnTo>
                <a:lnTo>
                  <a:pt x="64865" y="64871"/>
                </a:lnTo>
                <a:lnTo>
                  <a:pt x="37822" y="97651"/>
                </a:lnTo>
                <a:lnTo>
                  <a:pt x="17403" y="135274"/>
                </a:lnTo>
                <a:lnTo>
                  <a:pt x="4499" y="176849"/>
                </a:lnTo>
                <a:lnTo>
                  <a:pt x="0" y="221488"/>
                </a:lnTo>
                <a:lnTo>
                  <a:pt x="4499" y="266121"/>
                </a:lnTo>
                <a:lnTo>
                  <a:pt x="17403" y="307694"/>
                </a:lnTo>
                <a:lnTo>
                  <a:pt x="37822" y="345315"/>
                </a:lnTo>
                <a:lnTo>
                  <a:pt x="64865" y="378093"/>
                </a:lnTo>
                <a:lnTo>
                  <a:pt x="97642" y="405137"/>
                </a:lnTo>
                <a:lnTo>
                  <a:pt x="135263" y="425558"/>
                </a:lnTo>
                <a:lnTo>
                  <a:pt x="176837" y="438463"/>
                </a:lnTo>
                <a:lnTo>
                  <a:pt x="221475" y="442963"/>
                </a:lnTo>
                <a:lnTo>
                  <a:pt x="266112" y="438463"/>
                </a:lnTo>
                <a:lnTo>
                  <a:pt x="307687" y="425558"/>
                </a:lnTo>
                <a:lnTo>
                  <a:pt x="345308" y="405137"/>
                </a:lnTo>
                <a:lnTo>
                  <a:pt x="378085" y="378093"/>
                </a:lnTo>
                <a:lnTo>
                  <a:pt x="405128" y="345315"/>
                </a:lnTo>
                <a:lnTo>
                  <a:pt x="425547" y="307694"/>
                </a:lnTo>
                <a:lnTo>
                  <a:pt x="438451" y="266121"/>
                </a:lnTo>
                <a:lnTo>
                  <a:pt x="442950" y="221488"/>
                </a:lnTo>
                <a:lnTo>
                  <a:pt x="438451" y="176849"/>
                </a:lnTo>
                <a:lnTo>
                  <a:pt x="425547" y="135274"/>
                </a:lnTo>
                <a:lnTo>
                  <a:pt x="405128" y="97651"/>
                </a:lnTo>
                <a:lnTo>
                  <a:pt x="378085" y="64871"/>
                </a:lnTo>
                <a:lnTo>
                  <a:pt x="345308" y="37826"/>
                </a:lnTo>
                <a:lnTo>
                  <a:pt x="307687" y="17405"/>
                </a:lnTo>
                <a:lnTo>
                  <a:pt x="266112" y="4499"/>
                </a:lnTo>
                <a:lnTo>
                  <a:pt x="221475" y="0"/>
                </a:lnTo>
                <a:close/>
              </a:path>
            </a:pathLst>
          </a:custGeom>
          <a:solidFill>
            <a:schemeClr val="accent1">
              <a:lumMod val="75000"/>
            </a:schemeClr>
          </a:solidFill>
        </p:spPr>
        <p:txBody>
          <a:bodyPr wrap="square" lIns="0" tIns="0" rIns="0" bIns="0" rtlCol="0"/>
          <a:lstStyle/>
          <a:p>
            <a:endParaRPr/>
          </a:p>
        </p:txBody>
      </p:sp>
      <p:sp>
        <p:nvSpPr>
          <p:cNvPr id="85" name="object 31">
            <a:extLst>
              <a:ext uri="{FF2B5EF4-FFF2-40B4-BE49-F238E27FC236}">
                <a16:creationId xmlns:a16="http://schemas.microsoft.com/office/drawing/2014/main" id="{A7A65023-11E3-FFB4-B161-5F1C4ABCEEE5}"/>
              </a:ext>
            </a:extLst>
          </p:cNvPr>
          <p:cNvSpPr txBox="1"/>
          <p:nvPr/>
        </p:nvSpPr>
        <p:spPr>
          <a:xfrm>
            <a:off x="630286" y="1979978"/>
            <a:ext cx="674014" cy="503984"/>
          </a:xfrm>
          <a:prstGeom prst="rect">
            <a:avLst/>
          </a:prstGeom>
        </p:spPr>
        <p:txBody>
          <a:bodyPr vert="horz" wrap="square" lIns="0" tIns="11430" rIns="0" bIns="0" rtlCol="0">
            <a:spAutoFit/>
          </a:bodyPr>
          <a:lstStyle/>
          <a:p>
            <a:pPr marL="12700" algn="ctr">
              <a:lnSpc>
                <a:spcPct val="100000"/>
              </a:lnSpc>
              <a:spcBef>
                <a:spcPts val="90"/>
              </a:spcBef>
            </a:pPr>
            <a:r>
              <a:rPr lang="uk-UA" sz="3200" spc="-150" dirty="0">
                <a:solidFill>
                  <a:srgbClr val="FFFFFF"/>
                </a:solidFill>
                <a:latin typeface="Arial Black"/>
                <a:cs typeface="Arial Black"/>
              </a:rPr>
              <a:t>  </a:t>
            </a:r>
            <a:r>
              <a:rPr lang="uk-UA" sz="2000" spc="-150" dirty="0">
                <a:solidFill>
                  <a:srgbClr val="FFFFFF"/>
                </a:solidFill>
                <a:latin typeface="Arial Black"/>
                <a:cs typeface="Arial Black"/>
              </a:rPr>
              <a:t>3</a:t>
            </a:r>
            <a:endParaRPr sz="2800" dirty="0">
              <a:latin typeface="Arial Black"/>
              <a:cs typeface="Arial Black"/>
            </a:endParaRPr>
          </a:p>
        </p:txBody>
      </p:sp>
      <p:sp>
        <p:nvSpPr>
          <p:cNvPr id="86" name="object 30">
            <a:extLst>
              <a:ext uri="{FF2B5EF4-FFF2-40B4-BE49-F238E27FC236}">
                <a16:creationId xmlns:a16="http://schemas.microsoft.com/office/drawing/2014/main" id="{7A86E1CD-9D7C-614D-AF97-357B06A158B0}"/>
              </a:ext>
            </a:extLst>
          </p:cNvPr>
          <p:cNvSpPr/>
          <p:nvPr/>
        </p:nvSpPr>
        <p:spPr>
          <a:xfrm>
            <a:off x="1130487" y="2438880"/>
            <a:ext cx="418339" cy="398479"/>
          </a:xfrm>
          <a:custGeom>
            <a:avLst/>
            <a:gdLst/>
            <a:ahLst/>
            <a:cxnLst/>
            <a:rect l="l" t="t" r="r" b="b"/>
            <a:pathLst>
              <a:path w="443229" h="443229">
                <a:moveTo>
                  <a:pt x="221475" y="0"/>
                </a:moveTo>
                <a:lnTo>
                  <a:pt x="176837" y="4499"/>
                </a:lnTo>
                <a:lnTo>
                  <a:pt x="135263" y="17405"/>
                </a:lnTo>
                <a:lnTo>
                  <a:pt x="97642" y="37826"/>
                </a:lnTo>
                <a:lnTo>
                  <a:pt x="64865" y="64871"/>
                </a:lnTo>
                <a:lnTo>
                  <a:pt x="37822" y="97651"/>
                </a:lnTo>
                <a:lnTo>
                  <a:pt x="17403" y="135274"/>
                </a:lnTo>
                <a:lnTo>
                  <a:pt x="4499" y="176849"/>
                </a:lnTo>
                <a:lnTo>
                  <a:pt x="0" y="221488"/>
                </a:lnTo>
                <a:lnTo>
                  <a:pt x="4499" y="266121"/>
                </a:lnTo>
                <a:lnTo>
                  <a:pt x="17403" y="307694"/>
                </a:lnTo>
                <a:lnTo>
                  <a:pt x="37822" y="345315"/>
                </a:lnTo>
                <a:lnTo>
                  <a:pt x="64865" y="378093"/>
                </a:lnTo>
                <a:lnTo>
                  <a:pt x="97642" y="405137"/>
                </a:lnTo>
                <a:lnTo>
                  <a:pt x="135263" y="425558"/>
                </a:lnTo>
                <a:lnTo>
                  <a:pt x="176837" y="438463"/>
                </a:lnTo>
                <a:lnTo>
                  <a:pt x="221475" y="442963"/>
                </a:lnTo>
                <a:lnTo>
                  <a:pt x="266112" y="438463"/>
                </a:lnTo>
                <a:lnTo>
                  <a:pt x="307687" y="425558"/>
                </a:lnTo>
                <a:lnTo>
                  <a:pt x="345308" y="405137"/>
                </a:lnTo>
                <a:lnTo>
                  <a:pt x="378085" y="378093"/>
                </a:lnTo>
                <a:lnTo>
                  <a:pt x="405128" y="345315"/>
                </a:lnTo>
                <a:lnTo>
                  <a:pt x="425547" y="307694"/>
                </a:lnTo>
                <a:lnTo>
                  <a:pt x="438451" y="266121"/>
                </a:lnTo>
                <a:lnTo>
                  <a:pt x="442950" y="221488"/>
                </a:lnTo>
                <a:lnTo>
                  <a:pt x="438451" y="176849"/>
                </a:lnTo>
                <a:lnTo>
                  <a:pt x="425547" y="135274"/>
                </a:lnTo>
                <a:lnTo>
                  <a:pt x="405128" y="97651"/>
                </a:lnTo>
                <a:lnTo>
                  <a:pt x="378085" y="64871"/>
                </a:lnTo>
                <a:lnTo>
                  <a:pt x="345308" y="37826"/>
                </a:lnTo>
                <a:lnTo>
                  <a:pt x="307687" y="17405"/>
                </a:lnTo>
                <a:lnTo>
                  <a:pt x="266112" y="4499"/>
                </a:lnTo>
                <a:lnTo>
                  <a:pt x="221475" y="0"/>
                </a:lnTo>
                <a:close/>
              </a:path>
            </a:pathLst>
          </a:custGeom>
          <a:solidFill>
            <a:schemeClr val="accent1">
              <a:lumMod val="75000"/>
            </a:schemeClr>
          </a:solidFill>
        </p:spPr>
        <p:txBody>
          <a:bodyPr wrap="square" lIns="0" tIns="0" rIns="0" bIns="0" rtlCol="0"/>
          <a:lstStyle/>
          <a:p>
            <a:endParaRPr/>
          </a:p>
        </p:txBody>
      </p:sp>
      <p:sp>
        <p:nvSpPr>
          <p:cNvPr id="87" name="object 31">
            <a:extLst>
              <a:ext uri="{FF2B5EF4-FFF2-40B4-BE49-F238E27FC236}">
                <a16:creationId xmlns:a16="http://schemas.microsoft.com/office/drawing/2014/main" id="{A7A65023-11E3-FFB4-B161-5F1C4ABCEEE5}"/>
              </a:ext>
            </a:extLst>
          </p:cNvPr>
          <p:cNvSpPr txBox="1"/>
          <p:nvPr/>
        </p:nvSpPr>
        <p:spPr>
          <a:xfrm>
            <a:off x="874812" y="2333375"/>
            <a:ext cx="674014" cy="503984"/>
          </a:xfrm>
          <a:prstGeom prst="rect">
            <a:avLst/>
          </a:prstGeom>
        </p:spPr>
        <p:txBody>
          <a:bodyPr vert="horz" wrap="square" lIns="0" tIns="11430" rIns="0" bIns="0" rtlCol="0">
            <a:spAutoFit/>
          </a:bodyPr>
          <a:lstStyle/>
          <a:p>
            <a:pPr marL="12700" algn="ctr">
              <a:lnSpc>
                <a:spcPct val="100000"/>
              </a:lnSpc>
              <a:spcBef>
                <a:spcPts val="90"/>
              </a:spcBef>
            </a:pPr>
            <a:r>
              <a:rPr lang="uk-UA" sz="3200" spc="-150" dirty="0">
                <a:solidFill>
                  <a:srgbClr val="FFFFFF"/>
                </a:solidFill>
                <a:latin typeface="Arial Black"/>
                <a:cs typeface="Arial Black"/>
              </a:rPr>
              <a:t>  </a:t>
            </a:r>
            <a:r>
              <a:rPr lang="uk-UA" sz="2000" spc="-150" dirty="0">
                <a:solidFill>
                  <a:srgbClr val="FFFFFF"/>
                </a:solidFill>
                <a:latin typeface="Arial Black"/>
                <a:cs typeface="Arial Black"/>
              </a:rPr>
              <a:t>4</a:t>
            </a:r>
            <a:endParaRPr sz="2800" dirty="0">
              <a:latin typeface="Arial Black"/>
              <a:cs typeface="Arial Black"/>
            </a:endParaRPr>
          </a:p>
        </p:txBody>
      </p:sp>
      <p:sp>
        <p:nvSpPr>
          <p:cNvPr id="88" name="object 30">
            <a:extLst>
              <a:ext uri="{FF2B5EF4-FFF2-40B4-BE49-F238E27FC236}">
                <a16:creationId xmlns:a16="http://schemas.microsoft.com/office/drawing/2014/main" id="{7A86E1CD-9D7C-614D-AF97-357B06A158B0}"/>
              </a:ext>
            </a:extLst>
          </p:cNvPr>
          <p:cNvSpPr/>
          <p:nvPr/>
        </p:nvSpPr>
        <p:spPr>
          <a:xfrm>
            <a:off x="1375013" y="2792278"/>
            <a:ext cx="418339" cy="398479"/>
          </a:xfrm>
          <a:custGeom>
            <a:avLst/>
            <a:gdLst/>
            <a:ahLst/>
            <a:cxnLst/>
            <a:rect l="l" t="t" r="r" b="b"/>
            <a:pathLst>
              <a:path w="443229" h="443229">
                <a:moveTo>
                  <a:pt x="221475" y="0"/>
                </a:moveTo>
                <a:lnTo>
                  <a:pt x="176837" y="4499"/>
                </a:lnTo>
                <a:lnTo>
                  <a:pt x="135263" y="17405"/>
                </a:lnTo>
                <a:lnTo>
                  <a:pt x="97642" y="37826"/>
                </a:lnTo>
                <a:lnTo>
                  <a:pt x="64865" y="64871"/>
                </a:lnTo>
                <a:lnTo>
                  <a:pt x="37822" y="97651"/>
                </a:lnTo>
                <a:lnTo>
                  <a:pt x="17403" y="135274"/>
                </a:lnTo>
                <a:lnTo>
                  <a:pt x="4499" y="176849"/>
                </a:lnTo>
                <a:lnTo>
                  <a:pt x="0" y="221488"/>
                </a:lnTo>
                <a:lnTo>
                  <a:pt x="4499" y="266121"/>
                </a:lnTo>
                <a:lnTo>
                  <a:pt x="17403" y="307694"/>
                </a:lnTo>
                <a:lnTo>
                  <a:pt x="37822" y="345315"/>
                </a:lnTo>
                <a:lnTo>
                  <a:pt x="64865" y="378093"/>
                </a:lnTo>
                <a:lnTo>
                  <a:pt x="97642" y="405137"/>
                </a:lnTo>
                <a:lnTo>
                  <a:pt x="135263" y="425558"/>
                </a:lnTo>
                <a:lnTo>
                  <a:pt x="176837" y="438463"/>
                </a:lnTo>
                <a:lnTo>
                  <a:pt x="221475" y="442963"/>
                </a:lnTo>
                <a:lnTo>
                  <a:pt x="266112" y="438463"/>
                </a:lnTo>
                <a:lnTo>
                  <a:pt x="307687" y="425558"/>
                </a:lnTo>
                <a:lnTo>
                  <a:pt x="345308" y="405137"/>
                </a:lnTo>
                <a:lnTo>
                  <a:pt x="378085" y="378093"/>
                </a:lnTo>
                <a:lnTo>
                  <a:pt x="405128" y="345315"/>
                </a:lnTo>
                <a:lnTo>
                  <a:pt x="425547" y="307694"/>
                </a:lnTo>
                <a:lnTo>
                  <a:pt x="438451" y="266121"/>
                </a:lnTo>
                <a:lnTo>
                  <a:pt x="442950" y="221488"/>
                </a:lnTo>
                <a:lnTo>
                  <a:pt x="438451" y="176849"/>
                </a:lnTo>
                <a:lnTo>
                  <a:pt x="425547" y="135274"/>
                </a:lnTo>
                <a:lnTo>
                  <a:pt x="405128" y="97651"/>
                </a:lnTo>
                <a:lnTo>
                  <a:pt x="378085" y="64871"/>
                </a:lnTo>
                <a:lnTo>
                  <a:pt x="345308" y="37826"/>
                </a:lnTo>
                <a:lnTo>
                  <a:pt x="307687" y="17405"/>
                </a:lnTo>
                <a:lnTo>
                  <a:pt x="266112" y="4499"/>
                </a:lnTo>
                <a:lnTo>
                  <a:pt x="221475" y="0"/>
                </a:lnTo>
                <a:close/>
              </a:path>
            </a:pathLst>
          </a:custGeom>
          <a:solidFill>
            <a:schemeClr val="accent1">
              <a:lumMod val="75000"/>
            </a:schemeClr>
          </a:solidFill>
        </p:spPr>
        <p:txBody>
          <a:bodyPr wrap="square" lIns="0" tIns="0" rIns="0" bIns="0" rtlCol="0"/>
          <a:lstStyle/>
          <a:p>
            <a:endParaRPr/>
          </a:p>
        </p:txBody>
      </p:sp>
      <p:sp>
        <p:nvSpPr>
          <p:cNvPr id="89" name="object 31">
            <a:extLst>
              <a:ext uri="{FF2B5EF4-FFF2-40B4-BE49-F238E27FC236}">
                <a16:creationId xmlns:a16="http://schemas.microsoft.com/office/drawing/2014/main" id="{A7A65023-11E3-FFB4-B161-5F1C4ABCEEE5}"/>
              </a:ext>
            </a:extLst>
          </p:cNvPr>
          <p:cNvSpPr txBox="1"/>
          <p:nvPr/>
        </p:nvSpPr>
        <p:spPr>
          <a:xfrm>
            <a:off x="1119338" y="2686773"/>
            <a:ext cx="674014" cy="503984"/>
          </a:xfrm>
          <a:prstGeom prst="rect">
            <a:avLst/>
          </a:prstGeom>
        </p:spPr>
        <p:txBody>
          <a:bodyPr vert="horz" wrap="square" lIns="0" tIns="11430" rIns="0" bIns="0" rtlCol="0">
            <a:spAutoFit/>
          </a:bodyPr>
          <a:lstStyle/>
          <a:p>
            <a:pPr marL="12700" algn="ctr">
              <a:lnSpc>
                <a:spcPct val="100000"/>
              </a:lnSpc>
              <a:spcBef>
                <a:spcPts val="90"/>
              </a:spcBef>
            </a:pPr>
            <a:r>
              <a:rPr lang="uk-UA" sz="3200" spc="-150" dirty="0">
                <a:solidFill>
                  <a:srgbClr val="FFFFFF"/>
                </a:solidFill>
                <a:latin typeface="Arial Black"/>
                <a:cs typeface="Arial Black"/>
              </a:rPr>
              <a:t>  </a:t>
            </a:r>
            <a:r>
              <a:rPr lang="uk-UA" sz="2000" spc="-150" dirty="0">
                <a:solidFill>
                  <a:srgbClr val="FFFFFF"/>
                </a:solidFill>
                <a:latin typeface="Arial Black"/>
                <a:cs typeface="Arial Black"/>
              </a:rPr>
              <a:t>5</a:t>
            </a:r>
            <a:endParaRPr sz="2800" dirty="0">
              <a:latin typeface="Arial Black"/>
              <a:cs typeface="Arial Black"/>
            </a:endParaRPr>
          </a:p>
        </p:txBody>
      </p:sp>
      <p:sp>
        <p:nvSpPr>
          <p:cNvPr id="90" name="object 8"/>
          <p:cNvSpPr txBox="1"/>
          <p:nvPr/>
        </p:nvSpPr>
        <p:spPr>
          <a:xfrm>
            <a:off x="952500" y="1380411"/>
            <a:ext cx="5554626" cy="224229"/>
          </a:xfrm>
          <a:prstGeom prst="rect">
            <a:avLst/>
          </a:prstGeom>
        </p:spPr>
        <p:txBody>
          <a:bodyPr vert="horz" wrap="square" lIns="0" tIns="12700" rIns="0" bIns="0" rtlCol="0">
            <a:spAutoFit/>
          </a:bodyPr>
          <a:lstStyle/>
          <a:p>
            <a:pPr marL="12700" marR="5080">
              <a:lnSpc>
                <a:spcPct val="107600"/>
              </a:lnSpc>
              <a:spcBef>
                <a:spcPts val="100"/>
              </a:spcBef>
            </a:pPr>
            <a:r>
              <a:rPr lang="en-US" sz="1400" spc="10" dirty="0">
                <a:solidFill>
                  <a:schemeClr val="tx2">
                    <a:lumMod val="50000"/>
                  </a:schemeClr>
                </a:solidFill>
                <a:latin typeface="Tahoma"/>
                <a:cs typeface="Tahoma"/>
              </a:rPr>
              <a:t>Strong </a:t>
            </a:r>
            <a:r>
              <a:rPr lang="en-US" sz="1400" b="1" spc="10" dirty="0">
                <a:solidFill>
                  <a:schemeClr val="tx2">
                    <a:lumMod val="50000"/>
                  </a:schemeClr>
                </a:solidFill>
                <a:latin typeface="Tahoma"/>
                <a:cs typeface="Tahoma"/>
              </a:rPr>
              <a:t>oil and gas complex in the region</a:t>
            </a:r>
            <a:endParaRPr sz="1400" b="1" dirty="0">
              <a:solidFill>
                <a:schemeClr val="tx2">
                  <a:lumMod val="50000"/>
                </a:schemeClr>
              </a:solidFill>
              <a:latin typeface="Tahoma"/>
              <a:cs typeface="Tahoma"/>
            </a:endParaRPr>
          </a:p>
        </p:txBody>
      </p:sp>
      <p:sp>
        <p:nvSpPr>
          <p:cNvPr id="91" name="object 8"/>
          <p:cNvSpPr txBox="1"/>
          <p:nvPr/>
        </p:nvSpPr>
        <p:spPr>
          <a:xfrm>
            <a:off x="1095130" y="1784310"/>
            <a:ext cx="7864680" cy="209160"/>
          </a:xfrm>
          <a:prstGeom prst="rect">
            <a:avLst/>
          </a:prstGeom>
        </p:spPr>
        <p:txBody>
          <a:bodyPr vert="horz" wrap="square" lIns="0" tIns="12700" rIns="0" bIns="0" rtlCol="0">
            <a:spAutoFit/>
          </a:bodyPr>
          <a:lstStyle/>
          <a:p>
            <a:pPr marL="12700" marR="5080">
              <a:lnSpc>
                <a:spcPct val="107600"/>
              </a:lnSpc>
              <a:spcBef>
                <a:spcPts val="100"/>
              </a:spcBef>
            </a:pPr>
            <a:r>
              <a:rPr lang="en-US" sz="1300" spc="10" dirty="0">
                <a:solidFill>
                  <a:schemeClr val="tx2">
                    <a:lumMod val="50000"/>
                  </a:schemeClr>
                </a:solidFill>
                <a:latin typeface="Tahoma"/>
                <a:cs typeface="Tahoma"/>
              </a:rPr>
              <a:t>Development </a:t>
            </a:r>
            <a:r>
              <a:rPr lang="en-US" sz="1300" b="1" spc="10" dirty="0">
                <a:solidFill>
                  <a:schemeClr val="tx2">
                    <a:lumMod val="50000"/>
                  </a:schemeClr>
                </a:solidFill>
                <a:latin typeface="Tahoma"/>
                <a:cs typeface="Tahoma"/>
              </a:rPr>
              <a:t>of distributed generation, combining traditional and renewable energy sources</a:t>
            </a:r>
            <a:endParaRPr sz="1300" b="1" dirty="0">
              <a:solidFill>
                <a:schemeClr val="tx2">
                  <a:lumMod val="50000"/>
                </a:schemeClr>
              </a:solidFill>
              <a:latin typeface="Tahoma"/>
              <a:cs typeface="Tahoma"/>
            </a:endParaRPr>
          </a:p>
        </p:txBody>
      </p:sp>
      <p:sp>
        <p:nvSpPr>
          <p:cNvPr id="92" name="object 8"/>
          <p:cNvSpPr txBox="1"/>
          <p:nvPr/>
        </p:nvSpPr>
        <p:spPr>
          <a:xfrm>
            <a:off x="1417674" y="2148996"/>
            <a:ext cx="6046382" cy="224229"/>
          </a:xfrm>
          <a:prstGeom prst="rect">
            <a:avLst/>
          </a:prstGeom>
        </p:spPr>
        <p:txBody>
          <a:bodyPr vert="horz" wrap="square" lIns="0" tIns="12700" rIns="0" bIns="0" rtlCol="0">
            <a:spAutoFit/>
          </a:bodyPr>
          <a:lstStyle/>
          <a:p>
            <a:pPr marL="12700" marR="5080">
              <a:lnSpc>
                <a:spcPct val="107600"/>
              </a:lnSpc>
              <a:spcBef>
                <a:spcPts val="100"/>
              </a:spcBef>
            </a:pPr>
            <a:r>
              <a:rPr lang="en-US" sz="1400" b="1" spc="10" dirty="0">
                <a:solidFill>
                  <a:schemeClr val="tx2">
                    <a:lumMod val="50000"/>
                  </a:schemeClr>
                </a:solidFill>
                <a:latin typeface="Tahoma"/>
                <a:cs typeface="Tahoma"/>
              </a:rPr>
              <a:t>Potential for solar and wind power plant </a:t>
            </a:r>
            <a:r>
              <a:rPr lang="en-US" sz="1400" spc="10" dirty="0">
                <a:solidFill>
                  <a:schemeClr val="tx2">
                    <a:lumMod val="50000"/>
                  </a:schemeClr>
                </a:solidFill>
                <a:latin typeface="Tahoma"/>
                <a:cs typeface="Tahoma"/>
              </a:rPr>
              <a:t>installations</a:t>
            </a:r>
            <a:endParaRPr sz="1400" dirty="0">
              <a:solidFill>
                <a:schemeClr val="tx2">
                  <a:lumMod val="50000"/>
                </a:schemeClr>
              </a:solidFill>
              <a:latin typeface="Tahoma"/>
              <a:cs typeface="Tahoma"/>
            </a:endParaRPr>
          </a:p>
        </p:txBody>
      </p:sp>
      <p:sp>
        <p:nvSpPr>
          <p:cNvPr id="93" name="object 8"/>
          <p:cNvSpPr txBox="1"/>
          <p:nvPr/>
        </p:nvSpPr>
        <p:spPr>
          <a:xfrm>
            <a:off x="1663552" y="2510390"/>
            <a:ext cx="5554626" cy="224229"/>
          </a:xfrm>
          <a:prstGeom prst="rect">
            <a:avLst/>
          </a:prstGeom>
        </p:spPr>
        <p:txBody>
          <a:bodyPr vert="horz" wrap="square" lIns="0" tIns="12700" rIns="0" bIns="0" rtlCol="0">
            <a:spAutoFit/>
          </a:bodyPr>
          <a:lstStyle/>
          <a:p>
            <a:pPr marL="12700" marR="5080">
              <a:lnSpc>
                <a:spcPct val="107600"/>
              </a:lnSpc>
              <a:spcBef>
                <a:spcPts val="100"/>
              </a:spcBef>
            </a:pPr>
            <a:r>
              <a:rPr lang="en-US" sz="1400" spc="10" dirty="0">
                <a:solidFill>
                  <a:schemeClr val="tx2">
                    <a:lumMod val="50000"/>
                  </a:schemeClr>
                </a:solidFill>
                <a:latin typeface="Tahoma"/>
                <a:cs typeface="Tahoma"/>
              </a:rPr>
              <a:t>Opportunities </a:t>
            </a:r>
            <a:r>
              <a:rPr lang="en-US" sz="1400" b="1" spc="10" dirty="0">
                <a:solidFill>
                  <a:schemeClr val="tx2">
                    <a:lumMod val="50000"/>
                  </a:schemeClr>
                </a:solidFill>
                <a:latin typeface="Tahoma"/>
                <a:cs typeface="Tahoma"/>
              </a:rPr>
              <a:t>for hydroelectric development</a:t>
            </a:r>
            <a:endParaRPr lang="en-US" sz="1400" b="1" dirty="0">
              <a:solidFill>
                <a:schemeClr val="tx2">
                  <a:lumMod val="50000"/>
                </a:schemeClr>
              </a:solidFill>
              <a:latin typeface="Tahoma"/>
              <a:cs typeface="Tahoma"/>
            </a:endParaRPr>
          </a:p>
        </p:txBody>
      </p:sp>
      <p:sp>
        <p:nvSpPr>
          <p:cNvPr id="94" name="object 8"/>
          <p:cNvSpPr txBox="1"/>
          <p:nvPr/>
        </p:nvSpPr>
        <p:spPr>
          <a:xfrm>
            <a:off x="1909430" y="2840796"/>
            <a:ext cx="7050380" cy="443711"/>
          </a:xfrm>
          <a:prstGeom prst="rect">
            <a:avLst/>
          </a:prstGeom>
        </p:spPr>
        <p:txBody>
          <a:bodyPr vert="horz" wrap="square" lIns="0" tIns="12700" rIns="0" bIns="0" rtlCol="0">
            <a:spAutoFit/>
          </a:bodyPr>
          <a:lstStyle/>
          <a:p>
            <a:pPr marL="12700">
              <a:lnSpc>
                <a:spcPct val="100000"/>
              </a:lnSpc>
              <a:spcBef>
                <a:spcPts val="100"/>
              </a:spcBef>
            </a:pPr>
            <a:r>
              <a:rPr lang="en-US" sz="1400" spc="10" dirty="0">
                <a:solidFill>
                  <a:schemeClr val="tx2">
                    <a:lumMod val="50000"/>
                  </a:schemeClr>
                </a:solidFill>
                <a:latin typeface="Tahoma"/>
                <a:cs typeface="Tahoma"/>
              </a:rPr>
              <a:t>Potential for </a:t>
            </a:r>
            <a:r>
              <a:rPr lang="en-US" sz="1400" b="1" spc="10" dirty="0">
                <a:solidFill>
                  <a:schemeClr val="tx2">
                    <a:lumMod val="50000"/>
                  </a:schemeClr>
                </a:solidFill>
                <a:latin typeface="Tahoma"/>
                <a:cs typeface="Tahoma"/>
              </a:rPr>
              <a:t>bioenergy development </a:t>
            </a:r>
            <a:r>
              <a:rPr lang="en-US" sz="1400" spc="10" dirty="0">
                <a:solidFill>
                  <a:schemeClr val="tx2">
                    <a:lumMod val="50000"/>
                  </a:schemeClr>
                </a:solidFill>
                <a:latin typeface="Tahoma"/>
                <a:cs typeface="Tahoma"/>
              </a:rPr>
              <a:t>due to abundant agricultural residues (straw, corn stalks, sunflower husks)</a:t>
            </a:r>
            <a:endParaRPr lang="uk-UA" sz="1400" spc="10" dirty="0">
              <a:solidFill>
                <a:schemeClr val="tx2">
                  <a:lumMod val="50000"/>
                </a:schemeClr>
              </a:solidFill>
              <a:latin typeface="Tahoma"/>
              <a:cs typeface="Tahoma"/>
            </a:endParaRPr>
          </a:p>
        </p:txBody>
      </p:sp>
      <p:sp>
        <p:nvSpPr>
          <p:cNvPr id="96" name="object 3">
            <a:extLst>
              <a:ext uri="{FF2B5EF4-FFF2-40B4-BE49-F238E27FC236}">
                <a16:creationId xmlns:a16="http://schemas.microsoft.com/office/drawing/2014/main" id="{15C433E1-BF7B-F621-91D8-909974F15F58}"/>
              </a:ext>
            </a:extLst>
          </p:cNvPr>
          <p:cNvSpPr txBox="1"/>
          <p:nvPr/>
        </p:nvSpPr>
        <p:spPr>
          <a:xfrm>
            <a:off x="3420625" y="3441257"/>
            <a:ext cx="3870415" cy="289823"/>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b="1" i="0" u="none" strike="noStrike" kern="0" cap="none" spc="-10" normalizeH="0" baseline="0" noProof="0" dirty="0">
                <a:ln>
                  <a:noFill/>
                </a:ln>
                <a:solidFill>
                  <a:schemeClr val="tx2">
                    <a:lumMod val="75000"/>
                  </a:schemeClr>
                </a:solidFill>
                <a:effectLst/>
                <a:uLnTx/>
                <a:uFillTx/>
                <a:latin typeface="Roboto Bk"/>
                <a:cs typeface="Roboto Bk"/>
              </a:rPr>
              <a:t>ENERGY POTENTIAL</a:t>
            </a:r>
            <a:endParaRPr kumimoji="0" b="0" i="0" u="none" strike="noStrike" kern="0" cap="none" spc="0" normalizeH="0" baseline="0" noProof="0" dirty="0">
              <a:ln>
                <a:noFill/>
              </a:ln>
              <a:solidFill>
                <a:schemeClr val="tx2">
                  <a:lumMod val="75000"/>
                </a:schemeClr>
              </a:solidFill>
              <a:effectLst/>
              <a:uLnTx/>
              <a:uFillTx/>
              <a:latin typeface="Roboto Bk"/>
              <a:cs typeface="Roboto Bk"/>
            </a:endParaRPr>
          </a:p>
        </p:txBody>
      </p:sp>
      <p:graphicFrame>
        <p:nvGraphicFramePr>
          <p:cNvPr id="97" name="object 6"/>
          <p:cNvGraphicFramePr>
            <a:graphicFrameLocks noGrp="1"/>
          </p:cNvGraphicFramePr>
          <p:nvPr>
            <p:extLst>
              <p:ext uri="{D42A27DB-BD31-4B8C-83A1-F6EECF244321}">
                <p14:modId xmlns:p14="http://schemas.microsoft.com/office/powerpoint/2010/main" val="2801621723"/>
              </p:ext>
            </p:extLst>
          </p:nvPr>
        </p:nvGraphicFramePr>
        <p:xfrm>
          <a:off x="3293033" y="3838354"/>
          <a:ext cx="5441392" cy="525726"/>
        </p:xfrm>
        <a:graphic>
          <a:graphicData uri="http://schemas.openxmlformats.org/drawingml/2006/table">
            <a:tbl>
              <a:tblPr firstRow="1" bandRow="1">
                <a:tableStyleId>{2D5ABB26-0587-4C30-8999-92F81FD0307C}</a:tableStyleId>
              </a:tblPr>
              <a:tblGrid>
                <a:gridCol w="3922754">
                  <a:extLst>
                    <a:ext uri="{9D8B030D-6E8A-4147-A177-3AD203B41FA5}">
                      <a16:colId xmlns:a16="http://schemas.microsoft.com/office/drawing/2014/main" val="20000"/>
                    </a:ext>
                  </a:extLst>
                </a:gridCol>
                <a:gridCol w="281094">
                  <a:extLst>
                    <a:ext uri="{9D8B030D-6E8A-4147-A177-3AD203B41FA5}">
                      <a16:colId xmlns:a16="http://schemas.microsoft.com/office/drawing/2014/main" val="20002"/>
                    </a:ext>
                  </a:extLst>
                </a:gridCol>
                <a:gridCol w="1237544">
                  <a:extLst>
                    <a:ext uri="{9D8B030D-6E8A-4147-A177-3AD203B41FA5}">
                      <a16:colId xmlns:a16="http://schemas.microsoft.com/office/drawing/2014/main" val="20003"/>
                    </a:ext>
                  </a:extLst>
                </a:gridCol>
              </a:tblGrid>
              <a:tr h="525726">
                <a:tc>
                  <a:txBody>
                    <a:bodyPr/>
                    <a:lstStyle/>
                    <a:p>
                      <a:pPr>
                        <a:lnSpc>
                          <a:spcPct val="100000"/>
                        </a:lnSpc>
                        <a:spcBef>
                          <a:spcPts val="869"/>
                        </a:spcBef>
                      </a:pPr>
                      <a:r>
                        <a:rPr lang="uk-UA" sz="1400" dirty="0">
                          <a:latin typeface="Arial Black"/>
                          <a:cs typeface="Arial Black"/>
                        </a:rPr>
                        <a:t>  </a:t>
                      </a:r>
                      <a:r>
                        <a:rPr lang="en-US" sz="1400" dirty="0">
                          <a:latin typeface="Arial Black"/>
                          <a:cs typeface="Arial Black"/>
                        </a:rPr>
                        <a:t>Solar energy facilities</a:t>
                      </a:r>
                      <a:endParaRPr sz="1400" dirty="0">
                        <a:latin typeface="Arial Black"/>
                        <a:cs typeface="Arial Black"/>
                      </a:endParaRPr>
                    </a:p>
                  </a:txBody>
                  <a:tcPr marL="0" marR="0" marT="110489"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8DDD8"/>
                    </a:solidFill>
                  </a:tcPr>
                </a:tc>
                <a:tc>
                  <a:txBody>
                    <a:bodyPr/>
                    <a:lstStyle/>
                    <a:p>
                      <a:pPr>
                        <a:lnSpc>
                          <a:spcPct val="100000"/>
                        </a:lnSpc>
                      </a:pPr>
                      <a:endParaRPr sz="28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D8DDD8"/>
                    </a:solidFill>
                  </a:tcPr>
                </a:tc>
                <a:tc>
                  <a:txBody>
                    <a:bodyPr/>
                    <a:lstStyle/>
                    <a:p>
                      <a:pPr algn="ctr">
                        <a:lnSpc>
                          <a:spcPct val="100000"/>
                        </a:lnSpc>
                        <a:spcBef>
                          <a:spcPts val="330"/>
                        </a:spcBef>
                      </a:pPr>
                      <a:r>
                        <a:rPr lang="uk-UA" sz="1200" dirty="0">
                          <a:solidFill>
                            <a:schemeClr val="tx1"/>
                          </a:solidFill>
                          <a:latin typeface="Arial Black"/>
                          <a:cs typeface="Arial Black"/>
                        </a:rPr>
                        <a:t>1535</a:t>
                      </a:r>
                      <a:endParaRPr sz="1200" dirty="0">
                        <a:solidFill>
                          <a:schemeClr val="tx1"/>
                        </a:solidFill>
                        <a:latin typeface="Arial Black"/>
                        <a:cs typeface="Arial Black"/>
                      </a:endParaRPr>
                    </a:p>
                  </a:txBody>
                  <a:tcPr marL="0" marR="0" marT="419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8DDD8"/>
                    </a:solidFill>
                  </a:tcPr>
                </a:tc>
                <a:extLst>
                  <a:ext uri="{0D108BD9-81ED-4DB2-BD59-A6C34878D82A}">
                    <a16:rowId xmlns:a16="http://schemas.microsoft.com/office/drawing/2014/main" val="10000"/>
                  </a:ext>
                </a:extLst>
              </a:tr>
            </a:tbl>
          </a:graphicData>
        </a:graphic>
      </p:graphicFrame>
      <p:graphicFrame>
        <p:nvGraphicFramePr>
          <p:cNvPr id="98" name="object 6"/>
          <p:cNvGraphicFramePr>
            <a:graphicFrameLocks noGrp="1"/>
          </p:cNvGraphicFramePr>
          <p:nvPr>
            <p:extLst>
              <p:ext uri="{D42A27DB-BD31-4B8C-83A1-F6EECF244321}">
                <p14:modId xmlns:p14="http://schemas.microsoft.com/office/powerpoint/2010/main" val="306600780"/>
              </p:ext>
            </p:extLst>
          </p:nvPr>
        </p:nvGraphicFramePr>
        <p:xfrm>
          <a:off x="3293032" y="4471354"/>
          <a:ext cx="5441391" cy="525726"/>
        </p:xfrm>
        <a:graphic>
          <a:graphicData uri="http://schemas.openxmlformats.org/drawingml/2006/table">
            <a:tbl>
              <a:tblPr firstRow="1" bandRow="1">
                <a:tableStyleId>{2D5ABB26-0587-4C30-8999-92F81FD0307C}</a:tableStyleId>
              </a:tblPr>
              <a:tblGrid>
                <a:gridCol w="3922754">
                  <a:extLst>
                    <a:ext uri="{9D8B030D-6E8A-4147-A177-3AD203B41FA5}">
                      <a16:colId xmlns:a16="http://schemas.microsoft.com/office/drawing/2014/main" val="20000"/>
                    </a:ext>
                  </a:extLst>
                </a:gridCol>
                <a:gridCol w="281094">
                  <a:extLst>
                    <a:ext uri="{9D8B030D-6E8A-4147-A177-3AD203B41FA5}">
                      <a16:colId xmlns:a16="http://schemas.microsoft.com/office/drawing/2014/main" val="20002"/>
                    </a:ext>
                  </a:extLst>
                </a:gridCol>
                <a:gridCol w="1237543">
                  <a:extLst>
                    <a:ext uri="{9D8B030D-6E8A-4147-A177-3AD203B41FA5}">
                      <a16:colId xmlns:a16="http://schemas.microsoft.com/office/drawing/2014/main" val="20003"/>
                    </a:ext>
                  </a:extLst>
                </a:gridCol>
              </a:tblGrid>
              <a:tr h="525726">
                <a:tc>
                  <a:txBody>
                    <a:bodyPr/>
                    <a:lstStyle/>
                    <a:p>
                      <a:pPr>
                        <a:lnSpc>
                          <a:spcPct val="100000"/>
                        </a:lnSpc>
                        <a:spcBef>
                          <a:spcPts val="869"/>
                        </a:spcBef>
                      </a:pPr>
                      <a:r>
                        <a:rPr lang="uk-UA" sz="1200" dirty="0">
                          <a:latin typeface="Arial Black"/>
                          <a:cs typeface="Arial Black"/>
                        </a:rPr>
                        <a:t>  </a:t>
                      </a:r>
                      <a:r>
                        <a:rPr lang="en-US" sz="1400" dirty="0">
                          <a:latin typeface="Arial Black"/>
                          <a:cs typeface="Arial Black"/>
                        </a:rPr>
                        <a:t>Hydropower facilities</a:t>
                      </a:r>
                      <a:endParaRPr sz="1000" kern="1200" dirty="0">
                        <a:solidFill>
                          <a:schemeClr val="tx1"/>
                        </a:solidFill>
                        <a:latin typeface="Arial Black"/>
                        <a:ea typeface="+mn-ea"/>
                        <a:cs typeface="Arial Black"/>
                      </a:endParaRPr>
                    </a:p>
                  </a:txBody>
                  <a:tcPr marL="0" marR="0" marT="110489"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8DDD8"/>
                    </a:solidFill>
                  </a:tcPr>
                </a:tc>
                <a:tc>
                  <a:txBody>
                    <a:bodyPr/>
                    <a:lstStyle/>
                    <a:p>
                      <a:pPr>
                        <a:lnSpc>
                          <a:spcPct val="100000"/>
                        </a:lnSpc>
                      </a:pPr>
                      <a:endParaRPr sz="2800" dirty="0">
                        <a:latin typeface="Times New Roman"/>
                        <a:cs typeface="Times New Roman"/>
                      </a:endParaRPr>
                    </a:p>
                  </a:txBody>
                  <a:tcPr marL="0" marR="0" marT="0" marB="0" anchor="ctr">
                    <a:lnL w="12700" cap="flat" cmpd="sng" algn="ctr">
                      <a:solidFill>
                        <a:srgbClr val="FFFFFF"/>
                      </a:solidFill>
                      <a:prstDash val="solid"/>
                      <a:round/>
                      <a:headEnd type="none" w="med" len="med"/>
                      <a:tailEnd type="none" w="med" len="med"/>
                    </a:lnL>
                    <a:lnR w="12700">
                      <a:solidFill>
                        <a:srgbClr val="FFFFFF"/>
                      </a:solidFill>
                      <a:prstDash val="solid"/>
                    </a:lnR>
                    <a:lnT w="12700">
                      <a:solidFill>
                        <a:srgbClr val="FFFFFF"/>
                      </a:solidFill>
                      <a:prstDash val="solid"/>
                    </a:lnT>
                    <a:lnB w="12700">
                      <a:solidFill>
                        <a:srgbClr val="FFFFFF"/>
                      </a:solidFill>
                      <a:prstDash val="solid"/>
                    </a:lnB>
                    <a:solidFill>
                      <a:srgbClr val="D8DDD8"/>
                    </a:solidFill>
                  </a:tcPr>
                </a:tc>
                <a:tc>
                  <a:txBody>
                    <a:bodyPr/>
                    <a:lstStyle/>
                    <a:p>
                      <a:pPr algn="ctr">
                        <a:lnSpc>
                          <a:spcPct val="100000"/>
                        </a:lnSpc>
                        <a:spcBef>
                          <a:spcPts val="330"/>
                        </a:spcBef>
                      </a:pPr>
                      <a:r>
                        <a:rPr lang="uk-UA" sz="1200" dirty="0">
                          <a:latin typeface="Arial Black"/>
                          <a:cs typeface="Arial Black"/>
                        </a:rPr>
                        <a:t>4 </a:t>
                      </a:r>
                      <a:endParaRPr sz="1200" dirty="0">
                        <a:latin typeface="Arial Black"/>
                        <a:cs typeface="Arial Black"/>
                      </a:endParaRPr>
                    </a:p>
                  </a:txBody>
                  <a:tcPr marL="0" marR="0" marT="41910" marB="0" anchor="ctr">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D8DDD8"/>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445211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Прямокутник: округлені кути 91">
            <a:extLst>
              <a:ext uri="{FF2B5EF4-FFF2-40B4-BE49-F238E27FC236}">
                <a16:creationId xmlns:a16="http://schemas.microsoft.com/office/drawing/2014/main" id="{86650D3D-5B9A-4DF2-885F-0B0490B3FE07}"/>
              </a:ext>
            </a:extLst>
          </p:cNvPr>
          <p:cNvSpPr/>
          <p:nvPr/>
        </p:nvSpPr>
        <p:spPr>
          <a:xfrm>
            <a:off x="114079" y="3335221"/>
            <a:ext cx="2743421" cy="1526339"/>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2" name="Заголовок 1"/>
          <p:cNvSpPr>
            <a:spLocks noGrp="1"/>
          </p:cNvSpPr>
          <p:nvPr>
            <p:ph type="title"/>
          </p:nvPr>
        </p:nvSpPr>
        <p:spPr>
          <a:xfrm>
            <a:off x="25141" y="225302"/>
            <a:ext cx="6943410" cy="323140"/>
          </a:xfrm>
        </p:spPr>
        <p:txBody>
          <a:bodyPr>
            <a:normAutofit fontScale="90000"/>
          </a:bodyPr>
          <a:lstStyle/>
          <a:p>
            <a:r>
              <a:rPr lang="uk-UA" dirty="0">
                <a:solidFill>
                  <a:schemeClr val="tx2">
                    <a:lumMod val="50000"/>
                  </a:schemeClr>
                </a:solidFill>
              </a:rPr>
              <a:t>НЕЗЛАМНА ОСВІТА </a:t>
            </a:r>
            <a:endParaRPr lang="ru-RU" dirty="0">
              <a:solidFill>
                <a:schemeClr val="tx2">
                  <a:lumMod val="50000"/>
                </a:schemeClr>
              </a:solidFill>
            </a:endParaRPr>
          </a:p>
        </p:txBody>
      </p:sp>
      <p:sp>
        <p:nvSpPr>
          <p:cNvPr id="58" name="AutoShape 2" descr="blob:https://web.whatsapp.com/90faca5e-a1ad-4043-8847-d0fe8b9e544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6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1486" y="4504628"/>
            <a:ext cx="1004678" cy="59516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2">
            <a:extLst>
              <a:ext uri="{FF2B5EF4-FFF2-40B4-BE49-F238E27FC236}">
                <a16:creationId xmlns:a16="http://schemas.microsoft.com/office/drawing/2014/main" id="{65FA783E-27F4-4715-B5C7-B0844D0206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287" t="14076" r="6344"/>
          <a:stretch/>
        </p:blipFill>
        <p:spPr bwMode="auto">
          <a:xfrm>
            <a:off x="74655" y="2192664"/>
            <a:ext cx="1729696" cy="1080000"/>
          </a:xfrm>
          <a:prstGeom prst="rect">
            <a:avLst/>
          </a:prstGeom>
          <a:ln>
            <a:noFill/>
          </a:ln>
          <a:effectLst>
            <a:softEdge rad="38100"/>
          </a:effectLst>
        </p:spPr>
      </p:pic>
      <p:pic>
        <p:nvPicPr>
          <p:cNvPr id="32" name="Picture 5">
            <a:extLst>
              <a:ext uri="{FF2B5EF4-FFF2-40B4-BE49-F238E27FC236}">
                <a16:creationId xmlns:a16="http://schemas.microsoft.com/office/drawing/2014/main" id="{611BB76C-DC5B-42B8-A6AE-97A89DC706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1383" r="14194"/>
          <a:stretch/>
        </p:blipFill>
        <p:spPr bwMode="auto">
          <a:xfrm>
            <a:off x="7337598" y="2171037"/>
            <a:ext cx="1685574" cy="1080000"/>
          </a:xfrm>
          <a:prstGeom prst="rect">
            <a:avLst/>
          </a:prstGeom>
          <a:ln>
            <a:noFill/>
          </a:ln>
          <a:effectLst>
            <a:softEdge rad="38100"/>
          </a:effectLst>
        </p:spPr>
      </p:pic>
      <p:pic>
        <p:nvPicPr>
          <p:cNvPr id="34" name="Picture 9">
            <a:extLst>
              <a:ext uri="{FF2B5EF4-FFF2-40B4-BE49-F238E27FC236}">
                <a16:creationId xmlns:a16="http://schemas.microsoft.com/office/drawing/2014/main" id="{3D115ADF-AA15-4F2C-83FD-9F3BC4982FC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1153" r="2500"/>
          <a:stretch/>
        </p:blipFill>
        <p:spPr bwMode="auto">
          <a:xfrm>
            <a:off x="6941543" y="4459126"/>
            <a:ext cx="1004678" cy="662107"/>
          </a:xfrm>
          <a:prstGeom prst="rect">
            <a:avLst/>
          </a:prstGeom>
          <a:ln>
            <a:noFill/>
          </a:ln>
          <a:effectLst>
            <a:softEdge rad="112500"/>
          </a:effectLst>
        </p:spPr>
      </p:pic>
      <p:sp>
        <p:nvSpPr>
          <p:cNvPr id="13" name="Прямокутник: округлені кути 12">
            <a:extLst>
              <a:ext uri="{FF2B5EF4-FFF2-40B4-BE49-F238E27FC236}">
                <a16:creationId xmlns:a16="http://schemas.microsoft.com/office/drawing/2014/main" id="{A12DE096-4BA0-4E3B-981F-B718FBB73195}"/>
              </a:ext>
            </a:extLst>
          </p:cNvPr>
          <p:cNvSpPr/>
          <p:nvPr/>
        </p:nvSpPr>
        <p:spPr>
          <a:xfrm>
            <a:off x="76316" y="1782621"/>
            <a:ext cx="8946856" cy="3240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pic>
        <p:nvPicPr>
          <p:cNvPr id="35" name="Рисунок 34">
            <a:extLst>
              <a:ext uri="{FF2B5EF4-FFF2-40B4-BE49-F238E27FC236}">
                <a16:creationId xmlns:a16="http://schemas.microsoft.com/office/drawing/2014/main" id="{BADD3DBC-0EB1-40AE-B690-1EDA0D308470}"/>
              </a:ext>
            </a:extLst>
          </p:cNvPr>
          <p:cNvPicPr>
            <a:picLocks noChangeAspect="1"/>
          </p:cNvPicPr>
          <p:nvPr/>
        </p:nvPicPr>
        <p:blipFill rotWithShape="1">
          <a:blip r:embed="rId7"/>
          <a:srcRect t="23226" b="28198"/>
          <a:stretch/>
        </p:blipFill>
        <p:spPr>
          <a:xfrm>
            <a:off x="2000524" y="2158395"/>
            <a:ext cx="1667478" cy="1024293"/>
          </a:xfrm>
          <a:prstGeom prst="rect">
            <a:avLst/>
          </a:prstGeom>
          <a:ln>
            <a:noFill/>
          </a:ln>
          <a:effectLst>
            <a:softEdge rad="38100"/>
          </a:effectLst>
        </p:spPr>
      </p:pic>
      <p:sp>
        <p:nvSpPr>
          <p:cNvPr id="36" name="Заголовок 1">
            <a:extLst>
              <a:ext uri="{FF2B5EF4-FFF2-40B4-BE49-F238E27FC236}">
                <a16:creationId xmlns:a16="http://schemas.microsoft.com/office/drawing/2014/main" id="{118E14CC-1A3B-49ED-80B5-EE6FA6D51F21}"/>
              </a:ext>
            </a:extLst>
          </p:cNvPr>
          <p:cNvSpPr txBox="1">
            <a:spLocks/>
          </p:cNvSpPr>
          <p:nvPr/>
        </p:nvSpPr>
        <p:spPr>
          <a:xfrm>
            <a:off x="18107" y="533683"/>
            <a:ext cx="6943410" cy="3231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sz="2000" dirty="0">
                <a:solidFill>
                  <a:schemeClr val="tx2">
                    <a:lumMod val="50000"/>
                  </a:schemeClr>
                </a:solidFill>
              </a:rPr>
              <a:t>Educational network of Sumy region</a:t>
            </a:r>
            <a:endParaRPr lang="ru-RU" sz="2000" dirty="0">
              <a:solidFill>
                <a:schemeClr val="tx2">
                  <a:lumMod val="50000"/>
                </a:schemeClr>
              </a:solidFill>
            </a:endParaRPr>
          </a:p>
        </p:txBody>
      </p:sp>
      <p:sp>
        <p:nvSpPr>
          <p:cNvPr id="5" name="Прямокутник: округлені кути 4">
            <a:extLst>
              <a:ext uri="{FF2B5EF4-FFF2-40B4-BE49-F238E27FC236}">
                <a16:creationId xmlns:a16="http://schemas.microsoft.com/office/drawing/2014/main" id="{FAC25026-DB05-4721-A64D-132118D58F0F}"/>
              </a:ext>
            </a:extLst>
          </p:cNvPr>
          <p:cNvSpPr/>
          <p:nvPr/>
        </p:nvSpPr>
        <p:spPr>
          <a:xfrm>
            <a:off x="230919" y="951045"/>
            <a:ext cx="2001918" cy="744808"/>
          </a:xfrm>
          <a:prstGeom prst="round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2" name="TextBox 41">
            <a:extLst>
              <a:ext uri="{FF2B5EF4-FFF2-40B4-BE49-F238E27FC236}">
                <a16:creationId xmlns:a16="http://schemas.microsoft.com/office/drawing/2014/main" id="{55CFEB67-FE88-4925-BD41-EE958DC5B07F}"/>
              </a:ext>
            </a:extLst>
          </p:cNvPr>
          <p:cNvSpPr txBox="1"/>
          <p:nvPr/>
        </p:nvSpPr>
        <p:spPr>
          <a:xfrm>
            <a:off x="172781" y="924981"/>
            <a:ext cx="2116153" cy="769441"/>
          </a:xfrm>
          <a:prstGeom prst="rect">
            <a:avLst/>
          </a:prstGeom>
          <a:noFill/>
          <a:ln>
            <a:noFill/>
          </a:ln>
        </p:spPr>
        <p:txBody>
          <a:bodyPr wrap="square">
            <a:spAutoFit/>
          </a:bodyPr>
          <a:lstStyle/>
          <a:p>
            <a:pPr marL="0" indent="0" algn="ctr">
              <a:buNone/>
            </a:pPr>
            <a:r>
              <a:rPr lang="uk-UA" sz="2800" b="1" dirty="0">
                <a:solidFill>
                  <a:schemeClr val="bg1"/>
                </a:solidFill>
                <a:latin typeface="Times New Roman" panose="02020603050405020304" pitchFamily="18" charset="0"/>
                <a:cs typeface="Times New Roman" panose="02020603050405020304" pitchFamily="18" charset="0"/>
              </a:rPr>
              <a:t>628</a:t>
            </a:r>
            <a:r>
              <a:rPr lang="uk-UA" sz="2800" dirty="0">
                <a:solidFill>
                  <a:schemeClr val="bg1"/>
                </a:solidFill>
                <a:latin typeface="Times New Roman" panose="02020603050405020304" pitchFamily="18" charset="0"/>
                <a:cs typeface="Times New Roman" panose="02020603050405020304" pitchFamily="18" charset="0"/>
              </a:rPr>
              <a:t> </a:t>
            </a:r>
          </a:p>
          <a:p>
            <a:pPr marL="0" indent="0" algn="ctr">
              <a:buNone/>
            </a:pPr>
            <a:r>
              <a:rPr lang="en-US" sz="1600" dirty="0">
                <a:solidFill>
                  <a:schemeClr val="bg1"/>
                </a:solidFill>
                <a:latin typeface="Times New Roman" panose="02020603050405020304" pitchFamily="18" charset="0"/>
                <a:cs typeface="Times New Roman" panose="02020603050405020304" pitchFamily="18" charset="0"/>
              </a:rPr>
              <a:t>educational institutions</a:t>
            </a:r>
            <a:endParaRPr lang="uk-UA" sz="1600" dirty="0">
              <a:solidFill>
                <a:schemeClr val="bg1"/>
              </a:solidFill>
              <a:latin typeface="Times New Roman" panose="02020603050405020304" pitchFamily="18" charset="0"/>
              <a:cs typeface="Times New Roman" panose="02020603050405020304" pitchFamily="18" charset="0"/>
            </a:endParaRPr>
          </a:p>
        </p:txBody>
      </p:sp>
      <p:sp>
        <p:nvSpPr>
          <p:cNvPr id="44" name="Прямокутник: округлені кути 43">
            <a:extLst>
              <a:ext uri="{FF2B5EF4-FFF2-40B4-BE49-F238E27FC236}">
                <a16:creationId xmlns:a16="http://schemas.microsoft.com/office/drawing/2014/main" id="{0EDD015C-CABE-4E58-8459-F1A411E7EADE}"/>
              </a:ext>
            </a:extLst>
          </p:cNvPr>
          <p:cNvSpPr/>
          <p:nvPr/>
        </p:nvSpPr>
        <p:spPr>
          <a:xfrm>
            <a:off x="2357667" y="951045"/>
            <a:ext cx="2143606" cy="744808"/>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5" name="TextBox 44">
            <a:extLst>
              <a:ext uri="{FF2B5EF4-FFF2-40B4-BE49-F238E27FC236}">
                <a16:creationId xmlns:a16="http://schemas.microsoft.com/office/drawing/2014/main" id="{14BF74E8-273A-47E4-A628-1E76263D58A2}"/>
              </a:ext>
            </a:extLst>
          </p:cNvPr>
          <p:cNvSpPr txBox="1"/>
          <p:nvPr/>
        </p:nvSpPr>
        <p:spPr>
          <a:xfrm>
            <a:off x="2346515" y="930059"/>
            <a:ext cx="2143606" cy="769441"/>
          </a:xfrm>
          <a:prstGeom prst="rect">
            <a:avLst/>
          </a:prstGeom>
          <a:noFill/>
          <a:ln>
            <a:noFill/>
          </a:ln>
        </p:spPr>
        <p:txBody>
          <a:bodyPr wrap="square">
            <a:spAutoFit/>
          </a:bodyPr>
          <a:lstStyle/>
          <a:p>
            <a:pPr marL="0" indent="0" algn="ctr">
              <a:buNone/>
            </a:pPr>
            <a:r>
              <a:rPr lang="uk-UA" sz="2800" b="1" dirty="0">
                <a:solidFill>
                  <a:schemeClr val="accent1">
                    <a:lumMod val="50000"/>
                  </a:schemeClr>
                </a:solidFill>
                <a:latin typeface="Times New Roman" panose="02020603050405020304" pitchFamily="18" charset="0"/>
                <a:cs typeface="Times New Roman" panose="02020603050405020304" pitchFamily="18" charset="0"/>
              </a:rPr>
              <a:t>139 187 </a:t>
            </a:r>
            <a:r>
              <a:rPr lang="uk-UA" sz="2800" dirty="0">
                <a:solidFill>
                  <a:schemeClr val="accent1">
                    <a:lumMod val="50000"/>
                  </a:schemeClr>
                </a:solidFill>
                <a:latin typeface="Times New Roman" panose="02020603050405020304" pitchFamily="18" charset="0"/>
                <a:cs typeface="Times New Roman" panose="02020603050405020304" pitchFamily="18" charset="0"/>
              </a:rPr>
              <a:t> </a:t>
            </a:r>
          </a:p>
          <a:p>
            <a:pPr marL="0" indent="0" algn="ctr">
              <a:buNone/>
            </a:pPr>
            <a:r>
              <a:rPr lang="en-US" sz="1600" dirty="0">
                <a:solidFill>
                  <a:schemeClr val="accent1">
                    <a:lumMod val="50000"/>
                  </a:schemeClr>
                </a:solidFill>
                <a:latin typeface="Times New Roman" panose="02020603050405020304" pitchFamily="18" charset="0"/>
                <a:cs typeface="Times New Roman" panose="02020603050405020304" pitchFamily="18" charset="0"/>
              </a:rPr>
              <a:t>learners</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6" name="Прямокутник: округлені кути 45">
            <a:extLst>
              <a:ext uri="{FF2B5EF4-FFF2-40B4-BE49-F238E27FC236}">
                <a16:creationId xmlns:a16="http://schemas.microsoft.com/office/drawing/2014/main" id="{0D19B167-3493-452E-BCC2-D8FB21FB52D4}"/>
              </a:ext>
            </a:extLst>
          </p:cNvPr>
          <p:cNvSpPr/>
          <p:nvPr/>
        </p:nvSpPr>
        <p:spPr>
          <a:xfrm>
            <a:off x="4694044" y="958079"/>
            <a:ext cx="4139758" cy="744808"/>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483D07F7-EFD3-47C6-B5BC-4C52BD399A96}"/>
              </a:ext>
            </a:extLst>
          </p:cNvPr>
          <p:cNvSpPr txBox="1"/>
          <p:nvPr/>
        </p:nvSpPr>
        <p:spPr>
          <a:xfrm>
            <a:off x="4791398" y="953454"/>
            <a:ext cx="345059" cy="276999"/>
          </a:xfrm>
          <a:prstGeom prst="rect">
            <a:avLst/>
          </a:prstGeom>
          <a:noFill/>
          <a:ln>
            <a:noFill/>
          </a:ln>
        </p:spPr>
        <p:txBody>
          <a:bodyPr wrap="square" lIns="0" tIns="0" rIns="0" bIns="0" anchor="ctr" anchorCtr="0">
            <a:spAutoFit/>
          </a:bodyPr>
          <a:lstStyle/>
          <a:p>
            <a:pPr marL="0" indent="0">
              <a:buNone/>
            </a:pPr>
            <a:r>
              <a:rPr lang="uk-UA" b="1" dirty="0">
                <a:solidFill>
                  <a:schemeClr val="accent5">
                    <a:lumMod val="50000"/>
                  </a:schemeClr>
                </a:solidFill>
                <a:latin typeface="Times New Roman" panose="02020603050405020304" pitchFamily="18" charset="0"/>
                <a:cs typeface="Times New Roman" panose="02020603050405020304" pitchFamily="18" charset="0"/>
              </a:rPr>
              <a:t>6</a:t>
            </a:r>
            <a:endParaRPr lang="uk-UA"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56" name="TextBox 55">
            <a:extLst>
              <a:ext uri="{FF2B5EF4-FFF2-40B4-BE49-F238E27FC236}">
                <a16:creationId xmlns:a16="http://schemas.microsoft.com/office/drawing/2014/main" id="{45F45FCE-3F89-4DD6-A4E1-8EEB6EDD4121}"/>
              </a:ext>
            </a:extLst>
          </p:cNvPr>
          <p:cNvSpPr txBox="1"/>
          <p:nvPr/>
        </p:nvSpPr>
        <p:spPr>
          <a:xfrm>
            <a:off x="4791398" y="1257770"/>
            <a:ext cx="345059" cy="193899"/>
          </a:xfrm>
          <a:prstGeom prst="rect">
            <a:avLst/>
          </a:prstGeom>
          <a:noFill/>
          <a:ln>
            <a:noFill/>
          </a:ln>
        </p:spPr>
        <p:txBody>
          <a:bodyPr wrap="square" lIns="0" tIns="0" rIns="0" bIns="0" anchor="ctr" anchorCtr="0">
            <a:spAutoFit/>
          </a:bodyPr>
          <a:lstStyle/>
          <a:p>
            <a:pPr marL="0" indent="0">
              <a:lnSpc>
                <a:spcPct val="70000"/>
              </a:lnSpc>
              <a:buNone/>
            </a:pPr>
            <a:r>
              <a:rPr lang="uk-UA" b="1" dirty="0">
                <a:solidFill>
                  <a:schemeClr val="accent5">
                    <a:lumMod val="50000"/>
                  </a:schemeClr>
                </a:solidFill>
                <a:latin typeface="Times New Roman" panose="02020603050405020304" pitchFamily="18" charset="0"/>
                <a:cs typeface="Times New Roman" panose="02020603050405020304" pitchFamily="18" charset="0"/>
              </a:rPr>
              <a:t>23</a:t>
            </a:r>
            <a:endParaRPr lang="uk-UA"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59" name="TextBox 58">
            <a:extLst>
              <a:ext uri="{FF2B5EF4-FFF2-40B4-BE49-F238E27FC236}">
                <a16:creationId xmlns:a16="http://schemas.microsoft.com/office/drawing/2014/main" id="{43CAF0BE-B1C6-4720-BAAC-6CDE0F3F6A2F}"/>
              </a:ext>
            </a:extLst>
          </p:cNvPr>
          <p:cNvSpPr txBox="1"/>
          <p:nvPr/>
        </p:nvSpPr>
        <p:spPr>
          <a:xfrm>
            <a:off x="4791398" y="1489810"/>
            <a:ext cx="345059" cy="193899"/>
          </a:xfrm>
          <a:prstGeom prst="rect">
            <a:avLst/>
          </a:prstGeom>
          <a:noFill/>
          <a:ln>
            <a:noFill/>
          </a:ln>
        </p:spPr>
        <p:txBody>
          <a:bodyPr wrap="square" lIns="0" tIns="0" rIns="0" bIns="0" anchor="ctr" anchorCtr="0">
            <a:spAutoFit/>
          </a:bodyPr>
          <a:lstStyle/>
          <a:p>
            <a:pPr marL="0" indent="0">
              <a:lnSpc>
                <a:spcPct val="70000"/>
              </a:lnSpc>
              <a:buNone/>
            </a:pPr>
            <a:r>
              <a:rPr lang="uk-UA" b="1" dirty="0">
                <a:solidFill>
                  <a:schemeClr val="accent5">
                    <a:lumMod val="50000"/>
                  </a:schemeClr>
                </a:solidFill>
                <a:latin typeface="Times New Roman" panose="02020603050405020304" pitchFamily="18" charset="0"/>
                <a:cs typeface="Times New Roman" panose="02020603050405020304" pitchFamily="18" charset="0"/>
              </a:rPr>
              <a:t>24</a:t>
            </a:r>
            <a:endParaRPr lang="uk-UA" sz="16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D02B59F2-7724-4BE4-A2AA-2F17CEFD0044}"/>
              </a:ext>
            </a:extLst>
          </p:cNvPr>
          <p:cNvSpPr txBox="1"/>
          <p:nvPr/>
        </p:nvSpPr>
        <p:spPr>
          <a:xfrm>
            <a:off x="5136457" y="981720"/>
            <a:ext cx="2718675" cy="220466"/>
          </a:xfrm>
          <a:prstGeom prst="rect">
            <a:avLst/>
          </a:prstGeom>
          <a:noFill/>
        </p:spPr>
        <p:txBody>
          <a:bodyPr wrap="square" lIns="0" tIns="0" rIns="0" bIns="0" anchor="ctr" anchorCtr="0">
            <a:spAutoFit/>
          </a:bodyPr>
          <a:lstStyle/>
          <a:p>
            <a:r>
              <a:rPr lang="en-US" sz="1400" dirty="0">
                <a:solidFill>
                  <a:schemeClr val="accent5">
                    <a:lumMod val="50000"/>
                  </a:schemeClr>
                </a:solidFill>
                <a:latin typeface="Times New Roman" panose="02020603050405020304" pitchFamily="18" charset="0"/>
                <a:cs typeface="Times New Roman" panose="02020603050405020304" pitchFamily="18" charset="0"/>
              </a:rPr>
              <a:t>higher education institutions</a:t>
            </a:r>
            <a:endParaRPr lang="uk-UA" sz="1400" dirty="0">
              <a:latin typeface="Times New Roman" panose="02020603050405020304" pitchFamily="18" charset="0"/>
              <a:cs typeface="Times New Roman" panose="02020603050405020304" pitchFamily="18" charset="0"/>
            </a:endParaRPr>
          </a:p>
        </p:txBody>
      </p:sp>
      <p:sp>
        <p:nvSpPr>
          <p:cNvPr id="67" name="TextBox 66">
            <a:extLst>
              <a:ext uri="{FF2B5EF4-FFF2-40B4-BE49-F238E27FC236}">
                <a16:creationId xmlns:a16="http://schemas.microsoft.com/office/drawing/2014/main" id="{0BA0EFD0-FE47-437E-B950-0D20F09C3034}"/>
              </a:ext>
            </a:extLst>
          </p:cNvPr>
          <p:cNvSpPr txBox="1"/>
          <p:nvPr/>
        </p:nvSpPr>
        <p:spPr>
          <a:xfrm>
            <a:off x="5136457" y="1224137"/>
            <a:ext cx="3519865" cy="215444"/>
          </a:xfrm>
          <a:prstGeom prst="rect">
            <a:avLst/>
          </a:prstGeom>
          <a:noFill/>
        </p:spPr>
        <p:txBody>
          <a:bodyPr wrap="square" lIns="0" tIns="0" rIns="0" bIns="0" anchor="ctr" anchorCtr="0">
            <a:spAutoFit/>
          </a:bodyPr>
          <a:lstStyle/>
          <a:p>
            <a:r>
              <a:rPr lang="en-US" sz="1400" dirty="0">
                <a:solidFill>
                  <a:schemeClr val="accent5">
                    <a:lumMod val="50000"/>
                  </a:schemeClr>
                </a:solidFill>
                <a:latin typeface="Times New Roman" panose="02020603050405020304" pitchFamily="18" charset="0"/>
                <a:cs typeface="Times New Roman" panose="02020603050405020304" pitchFamily="18" charset="0"/>
              </a:rPr>
              <a:t>institutions of professional pre-higher education</a:t>
            </a:r>
            <a:endParaRPr lang="uk-UA" sz="1400" dirty="0">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5CE04562-8BAB-4CDB-81B2-B2F66BA1BE53}"/>
              </a:ext>
            </a:extLst>
          </p:cNvPr>
          <p:cNvSpPr txBox="1"/>
          <p:nvPr/>
        </p:nvSpPr>
        <p:spPr>
          <a:xfrm>
            <a:off x="5136457" y="1461257"/>
            <a:ext cx="3519865" cy="215444"/>
          </a:xfrm>
          <a:prstGeom prst="rect">
            <a:avLst/>
          </a:prstGeom>
          <a:noFill/>
        </p:spPr>
        <p:txBody>
          <a:bodyPr wrap="square" lIns="0" tIns="0" rIns="0" bIns="0" anchor="ctr" anchorCtr="0">
            <a:spAutoFit/>
          </a:bodyPr>
          <a:lstStyle/>
          <a:p>
            <a:r>
              <a:rPr lang="en-US" sz="1400" dirty="0">
                <a:solidFill>
                  <a:schemeClr val="accent5">
                    <a:lumMod val="50000"/>
                  </a:schemeClr>
                </a:solidFill>
                <a:latin typeface="Times New Roman" panose="02020603050405020304" pitchFamily="18" charset="0"/>
                <a:cs typeface="Times New Roman" panose="02020603050405020304" pitchFamily="18" charset="0"/>
              </a:rPr>
              <a:t>vocational education institutions</a:t>
            </a:r>
            <a:endParaRPr lang="uk-UA" sz="1400" dirty="0">
              <a:latin typeface="Times New Roman" panose="02020603050405020304" pitchFamily="18" charset="0"/>
              <a:cs typeface="Times New Roman" panose="02020603050405020304" pitchFamily="18" charset="0"/>
            </a:endParaRPr>
          </a:p>
        </p:txBody>
      </p:sp>
      <p:grpSp>
        <p:nvGrpSpPr>
          <p:cNvPr id="19" name="Групувати 18">
            <a:extLst>
              <a:ext uri="{FF2B5EF4-FFF2-40B4-BE49-F238E27FC236}">
                <a16:creationId xmlns:a16="http://schemas.microsoft.com/office/drawing/2014/main" id="{B4716F73-E8FF-424C-B829-57B55CFECDB8}"/>
              </a:ext>
            </a:extLst>
          </p:cNvPr>
          <p:cNvGrpSpPr/>
          <p:nvPr/>
        </p:nvGrpSpPr>
        <p:grpSpPr>
          <a:xfrm>
            <a:off x="74655" y="1751783"/>
            <a:ext cx="2824888" cy="333954"/>
            <a:chOff x="227545" y="1777760"/>
            <a:chExt cx="2657236" cy="333954"/>
          </a:xfrm>
        </p:grpSpPr>
        <p:sp>
          <p:nvSpPr>
            <p:cNvPr id="69" name="Объект 2">
              <a:extLst>
                <a:ext uri="{FF2B5EF4-FFF2-40B4-BE49-F238E27FC236}">
                  <a16:creationId xmlns:a16="http://schemas.microsoft.com/office/drawing/2014/main" id="{DFBE1F47-E206-4B56-8D61-6D4FD3300EC6}"/>
                </a:ext>
              </a:extLst>
            </p:cNvPr>
            <p:cNvSpPr txBox="1">
              <a:spLocks/>
            </p:cNvSpPr>
            <p:nvPr/>
          </p:nvSpPr>
          <p:spPr>
            <a:xfrm>
              <a:off x="584347" y="1846740"/>
              <a:ext cx="2300434" cy="224175"/>
            </a:xfrm>
            <a:prstGeom prst="rect">
              <a:avLst/>
            </a:prstGeom>
            <a:ln>
              <a:noFill/>
            </a:ln>
          </p:spPr>
          <p:txBody>
            <a:bodyPr vert="horz" lIns="0" tIns="0" rIns="0" bIns="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PRESCHOOL EDUCATION</a:t>
              </a:r>
              <a:r>
                <a:rPr lang="uk-UA" sz="1200" dirty="0">
                  <a:solidFill>
                    <a:schemeClr val="accent1">
                      <a:lumMod val="50000"/>
                    </a:schemeClr>
                  </a:solidFill>
                  <a:latin typeface="Times New Roman" panose="02020603050405020304" pitchFamily="18" charset="0"/>
                  <a:cs typeface="Times New Roman" panose="02020603050405020304" pitchFamily="18" charset="0"/>
                </a:rPr>
                <a:t>- </a:t>
              </a:r>
              <a:r>
                <a:rPr lang="uk-UA" sz="1200" b="1" dirty="0">
                  <a:solidFill>
                    <a:schemeClr val="accent1">
                      <a:lumMod val="50000"/>
                    </a:schemeClr>
                  </a:solidFill>
                  <a:latin typeface="Times New Roman" panose="02020603050405020304" pitchFamily="18" charset="0"/>
                  <a:cs typeface="Times New Roman" panose="02020603050405020304" pitchFamily="18" charset="0"/>
                </a:rPr>
                <a:t>204</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5" name="Графіка 14" descr="House with solid fill">
              <a:extLst>
                <a:ext uri="{FF2B5EF4-FFF2-40B4-BE49-F238E27FC236}">
                  <a16:creationId xmlns:a16="http://schemas.microsoft.com/office/drawing/2014/main" id="{2083B72F-A522-417A-904A-909F1FA8310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27545" y="1777760"/>
              <a:ext cx="333954" cy="333954"/>
            </a:xfrm>
            <a:prstGeom prst="rect">
              <a:avLst/>
            </a:prstGeom>
          </p:spPr>
        </p:pic>
      </p:grpSp>
      <p:cxnSp>
        <p:nvCxnSpPr>
          <p:cNvPr id="18" name="Пряма сполучна лінія 17">
            <a:extLst>
              <a:ext uri="{FF2B5EF4-FFF2-40B4-BE49-F238E27FC236}">
                <a16:creationId xmlns:a16="http://schemas.microsoft.com/office/drawing/2014/main" id="{3D0E1D18-438D-4EF0-AAF0-F4C834D5445D}"/>
              </a:ext>
            </a:extLst>
          </p:cNvPr>
          <p:cNvCxnSpPr>
            <a:cxnSpLocks/>
          </p:cNvCxnSpPr>
          <p:nvPr/>
        </p:nvCxnSpPr>
        <p:spPr>
          <a:xfrm>
            <a:off x="2605561" y="1798280"/>
            <a:ext cx="0" cy="290854"/>
          </a:xfrm>
          <a:prstGeom prst="line">
            <a:avLst/>
          </a:prstGeom>
          <a:ln w="15875">
            <a:solidFill>
              <a:schemeClr val="bg1">
                <a:lumMod val="50000"/>
                <a:alpha val="33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8" name="Объект 2">
            <a:extLst>
              <a:ext uri="{FF2B5EF4-FFF2-40B4-BE49-F238E27FC236}">
                <a16:creationId xmlns:a16="http://schemas.microsoft.com/office/drawing/2014/main" id="{E669A85F-8919-481B-A831-CE6C86968BE0}"/>
              </a:ext>
            </a:extLst>
          </p:cNvPr>
          <p:cNvSpPr txBox="1">
            <a:spLocks/>
          </p:cNvSpPr>
          <p:nvPr/>
        </p:nvSpPr>
        <p:spPr>
          <a:xfrm>
            <a:off x="3013717" y="1870742"/>
            <a:ext cx="3022609" cy="155967"/>
          </a:xfrm>
          <a:prstGeom prst="rect">
            <a:avLst/>
          </a:prstGeom>
          <a:ln>
            <a:noFill/>
          </a:ln>
        </p:spPr>
        <p:txBody>
          <a:bodyPr vert="horz" lIns="0" tIns="0" rIns="0" bIns="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GENERAL SECONDARY EDUCATION</a:t>
            </a:r>
            <a:r>
              <a:rPr lang="uk-UA" sz="1200" dirty="0">
                <a:solidFill>
                  <a:schemeClr val="accent1">
                    <a:lumMod val="50000"/>
                  </a:schemeClr>
                </a:solidFill>
                <a:latin typeface="Times New Roman" panose="02020603050405020304" pitchFamily="18" charset="0"/>
                <a:cs typeface="Times New Roman" panose="02020603050405020304" pitchFamily="18" charset="0"/>
              </a:rPr>
              <a:t>- </a:t>
            </a:r>
            <a:r>
              <a:rPr lang="uk-UA" sz="1200" b="1" dirty="0">
                <a:solidFill>
                  <a:schemeClr val="accent1">
                    <a:lumMod val="50000"/>
                  </a:schemeClr>
                </a:solidFill>
                <a:latin typeface="Times New Roman" panose="02020603050405020304" pitchFamily="18" charset="0"/>
                <a:cs typeface="Times New Roman" panose="02020603050405020304" pitchFamily="18" charset="0"/>
              </a:rPr>
              <a:t>291</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79" name="Графіка 78" descr="House with solid fill">
            <a:extLst>
              <a:ext uri="{FF2B5EF4-FFF2-40B4-BE49-F238E27FC236}">
                <a16:creationId xmlns:a16="http://schemas.microsoft.com/office/drawing/2014/main" id="{82371032-EC62-42C3-B050-4D2801EEDCD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60354" y="1765873"/>
            <a:ext cx="333954" cy="333954"/>
          </a:xfrm>
          <a:prstGeom prst="rect">
            <a:avLst/>
          </a:prstGeom>
        </p:spPr>
      </p:pic>
      <p:sp>
        <p:nvSpPr>
          <p:cNvPr id="81" name="Объект 2">
            <a:extLst>
              <a:ext uri="{FF2B5EF4-FFF2-40B4-BE49-F238E27FC236}">
                <a16:creationId xmlns:a16="http://schemas.microsoft.com/office/drawing/2014/main" id="{70C5C278-25A1-4EB7-92B0-25894FF4169A}"/>
              </a:ext>
            </a:extLst>
          </p:cNvPr>
          <p:cNvSpPr txBox="1">
            <a:spLocks/>
          </p:cNvSpPr>
          <p:nvPr/>
        </p:nvSpPr>
        <p:spPr>
          <a:xfrm>
            <a:off x="6321494" y="1866235"/>
            <a:ext cx="2816423" cy="211551"/>
          </a:xfrm>
          <a:prstGeom prst="rect">
            <a:avLst/>
          </a:prstGeom>
          <a:ln>
            <a:noFill/>
          </a:ln>
        </p:spPr>
        <p:txBody>
          <a:bodyPr vert="horz" lIns="0" tIns="0" rIns="0" bIns="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EXTRACURRICULAR EDUCATION</a:t>
            </a:r>
            <a:r>
              <a:rPr lang="uk-UA" sz="1200" dirty="0">
                <a:solidFill>
                  <a:schemeClr val="accent1">
                    <a:lumMod val="50000"/>
                  </a:schemeClr>
                </a:solidFill>
                <a:latin typeface="Times New Roman" panose="02020603050405020304" pitchFamily="18" charset="0"/>
                <a:cs typeface="Times New Roman" panose="02020603050405020304" pitchFamily="18" charset="0"/>
              </a:rPr>
              <a:t> - </a:t>
            </a:r>
            <a:r>
              <a:rPr lang="uk-UA" sz="1200" b="1" dirty="0">
                <a:solidFill>
                  <a:schemeClr val="accent1">
                    <a:lumMod val="50000"/>
                  </a:schemeClr>
                </a:solidFill>
                <a:latin typeface="Times New Roman" panose="02020603050405020304" pitchFamily="18" charset="0"/>
                <a:cs typeface="Times New Roman" panose="02020603050405020304" pitchFamily="18" charset="0"/>
              </a:rPr>
              <a:t>80</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p:txBody>
      </p:sp>
      <p:cxnSp>
        <p:nvCxnSpPr>
          <p:cNvPr id="83" name="Пряма сполучна лінія 82">
            <a:extLst>
              <a:ext uri="{FF2B5EF4-FFF2-40B4-BE49-F238E27FC236}">
                <a16:creationId xmlns:a16="http://schemas.microsoft.com/office/drawing/2014/main" id="{3FAC316D-8DEB-4730-B21D-F5645B402CAA}"/>
              </a:ext>
            </a:extLst>
          </p:cNvPr>
          <p:cNvCxnSpPr>
            <a:cxnSpLocks/>
          </p:cNvCxnSpPr>
          <p:nvPr/>
        </p:nvCxnSpPr>
        <p:spPr>
          <a:xfrm>
            <a:off x="5996518" y="1808973"/>
            <a:ext cx="0" cy="290854"/>
          </a:xfrm>
          <a:prstGeom prst="line">
            <a:avLst/>
          </a:prstGeom>
          <a:ln w="15875">
            <a:solidFill>
              <a:schemeClr val="bg1">
                <a:lumMod val="50000"/>
                <a:alpha val="33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91" name="Графіка 90" descr="House with solid fill">
            <a:extLst>
              <a:ext uri="{FF2B5EF4-FFF2-40B4-BE49-F238E27FC236}">
                <a16:creationId xmlns:a16="http://schemas.microsoft.com/office/drawing/2014/main" id="{026586CF-F321-4652-9F41-FC86B1301E9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96518" y="1773821"/>
            <a:ext cx="333954" cy="333954"/>
          </a:xfrm>
          <a:prstGeom prst="rect">
            <a:avLst/>
          </a:prstGeom>
        </p:spPr>
      </p:pic>
      <p:sp>
        <p:nvSpPr>
          <p:cNvPr id="94" name="TextBox 93">
            <a:extLst>
              <a:ext uri="{FF2B5EF4-FFF2-40B4-BE49-F238E27FC236}">
                <a16:creationId xmlns:a16="http://schemas.microsoft.com/office/drawing/2014/main" id="{EEC881AB-8F1B-436B-A61B-4E585A0489B4}"/>
              </a:ext>
            </a:extLst>
          </p:cNvPr>
          <p:cNvSpPr txBox="1"/>
          <p:nvPr/>
        </p:nvSpPr>
        <p:spPr>
          <a:xfrm>
            <a:off x="74655" y="3404843"/>
            <a:ext cx="1241444" cy="444609"/>
          </a:xfrm>
          <a:prstGeom prst="rect">
            <a:avLst/>
          </a:prstGeom>
          <a:noFill/>
        </p:spPr>
        <p:txBody>
          <a:bodyPr wrap="square">
            <a:spAutoFit/>
          </a:bodyPr>
          <a:lstStyle/>
          <a:p>
            <a:pPr marL="0" indent="0">
              <a:lnSpc>
                <a:spcPct val="70000"/>
              </a:lnSpc>
              <a:buFont typeface="Arial" pitchFamily="34" charset="0"/>
              <a:buNone/>
            </a:pPr>
            <a:r>
              <a:rPr lang="en-US" sz="1600" dirty="0">
                <a:solidFill>
                  <a:schemeClr val="accent1">
                    <a:lumMod val="75000"/>
                  </a:schemeClr>
                </a:solidFill>
                <a:latin typeface="Times New Roman" panose="02020603050405020304" pitchFamily="18" charset="0"/>
                <a:cs typeface="Times New Roman" panose="02020603050405020304" pitchFamily="18" charset="0"/>
              </a:rPr>
              <a:t>Form of Education</a:t>
            </a:r>
            <a:endParaRPr lang="uk-UA" sz="16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96" name="TextBox 95">
            <a:extLst>
              <a:ext uri="{FF2B5EF4-FFF2-40B4-BE49-F238E27FC236}">
                <a16:creationId xmlns:a16="http://schemas.microsoft.com/office/drawing/2014/main" id="{0A78D8A9-EE49-4341-88AB-F3BBD6DBD9DD}"/>
              </a:ext>
            </a:extLst>
          </p:cNvPr>
          <p:cNvSpPr txBox="1"/>
          <p:nvPr/>
        </p:nvSpPr>
        <p:spPr>
          <a:xfrm>
            <a:off x="1909161" y="3511254"/>
            <a:ext cx="1018336" cy="208711"/>
          </a:xfrm>
          <a:prstGeom prst="rect">
            <a:avLst/>
          </a:prstGeom>
          <a:noFill/>
        </p:spPr>
        <p:txBody>
          <a:bodyPr wrap="square">
            <a:spAutoFit/>
          </a:bodyPr>
          <a:lstStyle/>
          <a:p>
            <a:pPr algn="ctr">
              <a:lnSpc>
                <a:spcPct val="70000"/>
              </a:lnSpc>
            </a:pPr>
            <a:r>
              <a:rPr lang="en-US" sz="1050" b="1" dirty="0">
                <a:solidFill>
                  <a:schemeClr val="accent3">
                    <a:lumMod val="50000"/>
                    <a:alpha val="60000"/>
                  </a:schemeClr>
                </a:solidFill>
                <a:latin typeface="Times New Roman" panose="02020603050405020304" pitchFamily="18" charset="0"/>
                <a:cs typeface="Times New Roman" panose="02020603050405020304" pitchFamily="18" charset="0"/>
              </a:rPr>
              <a:t>learners</a:t>
            </a:r>
            <a:endParaRPr lang="uk-UA" sz="1050" dirty="0">
              <a:solidFill>
                <a:schemeClr val="accent3">
                  <a:lumMod val="50000"/>
                  <a:alpha val="60000"/>
                </a:schemeClr>
              </a:solidFill>
              <a:latin typeface="Times New Roman" panose="02020603050405020304" pitchFamily="18" charset="0"/>
              <a:cs typeface="Times New Roman" panose="02020603050405020304" pitchFamily="18" charset="0"/>
            </a:endParaRPr>
          </a:p>
        </p:txBody>
      </p:sp>
      <p:sp>
        <p:nvSpPr>
          <p:cNvPr id="39" name="Объект 2"/>
          <p:cNvSpPr txBox="1">
            <a:spLocks/>
          </p:cNvSpPr>
          <p:nvPr/>
        </p:nvSpPr>
        <p:spPr>
          <a:xfrm>
            <a:off x="137753" y="3881665"/>
            <a:ext cx="1273746" cy="243034"/>
          </a:xfrm>
          <a:prstGeom prst="rect">
            <a:avLst/>
          </a:prstGeom>
          <a:noFill/>
        </p:spPr>
        <p:txBody>
          <a:bodyPr vert="horz" lIns="0" tIns="0" rIns="0" bIns="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b="1" dirty="0">
                <a:latin typeface="Times New Roman" panose="02020603050405020304" pitchFamily="18" charset="0"/>
                <a:cs typeface="Times New Roman" panose="02020603050405020304" pitchFamily="18" charset="0"/>
              </a:rPr>
              <a:t>Full-time</a:t>
            </a:r>
            <a:r>
              <a:rPr lang="uk-UA" sz="1200" b="1" dirty="0">
                <a:latin typeface="Times New Roman" panose="02020603050405020304" pitchFamily="18" charset="0"/>
                <a:cs typeface="Times New Roman" panose="02020603050405020304" pitchFamily="18" charset="0"/>
              </a:rPr>
              <a:t> </a:t>
            </a:r>
            <a:r>
              <a:rPr lang="en-US" sz="1200" b="1" dirty="0">
                <a:latin typeface="Times New Roman" panose="02020603050405020304" pitchFamily="18" charset="0"/>
              </a:rPr>
              <a:t>learning</a:t>
            </a:r>
            <a:endParaRPr lang="ru-RU" sz="900" b="1" dirty="0">
              <a:latin typeface="Times New Roman" panose="02020603050405020304" pitchFamily="18" charset="0"/>
              <a:cs typeface="Times New Roman" panose="02020603050405020304" pitchFamily="18" charset="0"/>
            </a:endParaRPr>
          </a:p>
        </p:txBody>
      </p:sp>
      <p:sp>
        <p:nvSpPr>
          <p:cNvPr id="98" name="TextBox 97">
            <a:extLst>
              <a:ext uri="{FF2B5EF4-FFF2-40B4-BE49-F238E27FC236}">
                <a16:creationId xmlns:a16="http://schemas.microsoft.com/office/drawing/2014/main" id="{E3D82BDD-8CFB-4801-BBD0-89FF1C0D2CBF}"/>
              </a:ext>
            </a:extLst>
          </p:cNvPr>
          <p:cNvSpPr txBox="1"/>
          <p:nvPr/>
        </p:nvSpPr>
        <p:spPr>
          <a:xfrm>
            <a:off x="1323352" y="3803761"/>
            <a:ext cx="694534" cy="338554"/>
          </a:xfrm>
          <a:prstGeom prst="rect">
            <a:avLst/>
          </a:prstGeom>
          <a:noFill/>
        </p:spPr>
        <p:txBody>
          <a:bodyPr wrap="square">
            <a:spAutoFit/>
          </a:bodyPr>
          <a:lstStyle/>
          <a:p>
            <a:pPr algn="ctr"/>
            <a:r>
              <a:rPr lang="uk-UA" sz="1600" b="1" dirty="0">
                <a:solidFill>
                  <a:schemeClr val="accent1">
                    <a:lumMod val="50000"/>
                  </a:schemeClr>
                </a:solidFill>
                <a:latin typeface="Times New Roman" panose="02020603050405020304" pitchFamily="18" charset="0"/>
                <a:cs typeface="Times New Roman" panose="02020603050405020304" pitchFamily="18" charset="0"/>
              </a:rPr>
              <a:t>58</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00" name="TextBox 99">
            <a:extLst>
              <a:ext uri="{FF2B5EF4-FFF2-40B4-BE49-F238E27FC236}">
                <a16:creationId xmlns:a16="http://schemas.microsoft.com/office/drawing/2014/main" id="{44967A58-6D1A-4363-B815-7C2D776B8690}"/>
              </a:ext>
            </a:extLst>
          </p:cNvPr>
          <p:cNvSpPr txBox="1"/>
          <p:nvPr/>
        </p:nvSpPr>
        <p:spPr>
          <a:xfrm>
            <a:off x="2128785" y="3818810"/>
            <a:ext cx="873874" cy="338554"/>
          </a:xfrm>
          <a:prstGeom prst="rect">
            <a:avLst/>
          </a:prstGeom>
          <a:noFill/>
        </p:spPr>
        <p:txBody>
          <a:bodyPr wrap="square">
            <a:spAutoFit/>
          </a:bodyPr>
          <a:lstStyle/>
          <a:p>
            <a:r>
              <a:rPr lang="uk-UA" sz="1600" b="1" dirty="0">
                <a:solidFill>
                  <a:schemeClr val="accent3">
                    <a:lumMod val="50000"/>
                  </a:schemeClr>
                </a:solidFill>
                <a:latin typeface="Times New Roman" panose="02020603050405020304" pitchFamily="18" charset="0"/>
                <a:cs typeface="Times New Roman" panose="02020603050405020304" pitchFamily="18" charset="0"/>
              </a:rPr>
              <a:t>5 039</a:t>
            </a:r>
            <a:endParaRPr lang="uk-UA" sz="1600"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102" name="TextBox 101">
            <a:extLst>
              <a:ext uri="{FF2B5EF4-FFF2-40B4-BE49-F238E27FC236}">
                <a16:creationId xmlns:a16="http://schemas.microsoft.com/office/drawing/2014/main" id="{85E7FB97-C0B6-41CF-B995-53FB8489A6B8}"/>
              </a:ext>
            </a:extLst>
          </p:cNvPr>
          <p:cNvSpPr txBox="1"/>
          <p:nvPr/>
        </p:nvSpPr>
        <p:spPr>
          <a:xfrm>
            <a:off x="1275513" y="3493252"/>
            <a:ext cx="926944" cy="261610"/>
          </a:xfrm>
          <a:prstGeom prst="rect">
            <a:avLst/>
          </a:prstGeom>
          <a:noFill/>
        </p:spPr>
        <p:txBody>
          <a:bodyPr wrap="square">
            <a:spAutoFit/>
          </a:bodyPr>
          <a:lstStyle/>
          <a:p>
            <a:r>
              <a:rPr lang="en-US" sz="1050" b="1" dirty="0">
                <a:solidFill>
                  <a:srgbClr val="254061">
                    <a:alpha val="60000"/>
                  </a:srgbClr>
                </a:solidFill>
                <a:latin typeface="Times New Roman" panose="02020603050405020304" pitchFamily="18" charset="0"/>
                <a:cs typeface="Times New Roman" panose="02020603050405020304" pitchFamily="18" charset="0"/>
              </a:rPr>
              <a:t>institutions</a:t>
            </a:r>
            <a:endParaRPr lang="uk-UA" sz="1050" dirty="0">
              <a:solidFill>
                <a:srgbClr val="254061">
                  <a:alpha val="60000"/>
                </a:srgbClr>
              </a:solidFill>
              <a:latin typeface="Times New Roman" panose="02020603050405020304" pitchFamily="18" charset="0"/>
              <a:cs typeface="Times New Roman" panose="02020603050405020304" pitchFamily="18" charset="0"/>
            </a:endParaRPr>
          </a:p>
        </p:txBody>
      </p:sp>
      <p:sp>
        <p:nvSpPr>
          <p:cNvPr id="108" name="Объект 2">
            <a:extLst>
              <a:ext uri="{FF2B5EF4-FFF2-40B4-BE49-F238E27FC236}">
                <a16:creationId xmlns:a16="http://schemas.microsoft.com/office/drawing/2014/main" id="{15FAB02B-0B3D-40CC-B385-1CFD75D4174B}"/>
              </a:ext>
            </a:extLst>
          </p:cNvPr>
          <p:cNvSpPr txBox="1">
            <a:spLocks/>
          </p:cNvSpPr>
          <p:nvPr/>
        </p:nvSpPr>
        <p:spPr>
          <a:xfrm>
            <a:off x="130585" y="4177171"/>
            <a:ext cx="1241444" cy="224797"/>
          </a:xfrm>
          <a:prstGeom prst="rect">
            <a:avLst/>
          </a:prstGeom>
          <a:noFill/>
        </p:spPr>
        <p:txBody>
          <a:bodyPr vert="horz" lIns="0" tIns="0" rIns="0" bIns="0" rtlCol="0" anchor="ctr" anchorCtr="0">
            <a:noAutofit/>
          </a:bodyPr>
          <a:lstStyle>
            <a:defPPr lvl="0">
              <a:defRPr lang="ru-RU"/>
            </a:defPPr>
            <a:lvl1pPr indent="0">
              <a:spcBef>
                <a:spcPct val="20000"/>
              </a:spcBef>
              <a:buFont typeface="Arial" pitchFamily="34" charset="0"/>
              <a:buNone/>
              <a:defRPr sz="2200" b="1">
                <a:latin typeface="Montserrat SemiBold" pitchFamily="2" charset="-52"/>
                <a:cs typeface="Times New Roman" pitchFamily="18" charset="0"/>
              </a:defRPr>
            </a:lvl1pPr>
            <a:lvl2pPr marL="742950" indent="-285750">
              <a:spcBef>
                <a:spcPct val="20000"/>
              </a:spcBef>
              <a:buFont typeface="Arial" pitchFamily="34" charset="0"/>
              <a:buChar char="–"/>
              <a:defRPr sz="2800"/>
            </a:lvl2pPr>
            <a:lvl3pPr marL="1143000" indent="-228600">
              <a:spcBef>
                <a:spcPct val="20000"/>
              </a:spcBef>
              <a:buFont typeface="Arial" pitchFamily="34" charset="0"/>
              <a:buChar char="•"/>
              <a:defRPr sz="2400"/>
            </a:lvl3pPr>
            <a:lvl4pPr marL="1600200" indent="-228600">
              <a:spcBef>
                <a:spcPct val="20000"/>
              </a:spcBef>
              <a:buFont typeface="Arial" pitchFamily="34" charset="0"/>
              <a:buChar char="–"/>
              <a:defRPr sz="2000"/>
            </a:lvl4pPr>
            <a:lvl5pPr marL="2057400" indent="-228600">
              <a:spcBef>
                <a:spcPct val="20000"/>
              </a:spcBef>
              <a:buFont typeface="Arial" pitchFamily="34" charset="0"/>
              <a:buChar char="»"/>
              <a:defRPr sz="20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spcBef>
                <a:spcPts val="0"/>
              </a:spcBef>
            </a:pPr>
            <a:r>
              <a:rPr lang="en-US" sz="1200" dirty="0">
                <a:latin typeface="Times New Roman" panose="02020603050405020304" pitchFamily="18" charset="0"/>
              </a:rPr>
              <a:t>Distance</a:t>
            </a:r>
            <a:r>
              <a:rPr lang="uk-UA" sz="1200" dirty="0">
                <a:latin typeface="Times New Roman" panose="02020603050405020304" pitchFamily="18" charset="0"/>
              </a:rPr>
              <a:t> </a:t>
            </a:r>
            <a:r>
              <a:rPr lang="en-US" sz="1200" dirty="0">
                <a:latin typeface="Times New Roman" panose="02020603050405020304" pitchFamily="18" charset="0"/>
              </a:rPr>
              <a:t>learning</a:t>
            </a:r>
            <a:endParaRPr lang="ru-RU" sz="1200" dirty="0">
              <a:latin typeface="Times New Roman" panose="02020603050405020304" pitchFamily="18" charset="0"/>
            </a:endParaRPr>
          </a:p>
        </p:txBody>
      </p:sp>
      <p:sp>
        <p:nvSpPr>
          <p:cNvPr id="109" name="TextBox 108">
            <a:extLst>
              <a:ext uri="{FF2B5EF4-FFF2-40B4-BE49-F238E27FC236}">
                <a16:creationId xmlns:a16="http://schemas.microsoft.com/office/drawing/2014/main" id="{636C4BF4-7522-439C-8082-FB1198842214}"/>
              </a:ext>
            </a:extLst>
          </p:cNvPr>
          <p:cNvSpPr txBox="1"/>
          <p:nvPr/>
        </p:nvSpPr>
        <p:spPr>
          <a:xfrm>
            <a:off x="1338059" y="4124699"/>
            <a:ext cx="676325" cy="338554"/>
          </a:xfrm>
          <a:prstGeom prst="rect">
            <a:avLst/>
          </a:prstGeom>
          <a:noFill/>
        </p:spPr>
        <p:txBody>
          <a:bodyPr wrap="square">
            <a:spAutoFit/>
          </a:bodyPr>
          <a:lstStyle/>
          <a:p>
            <a:pPr algn="ctr"/>
            <a:r>
              <a:rPr lang="en-US" sz="1600" b="1" dirty="0">
                <a:solidFill>
                  <a:schemeClr val="accent1">
                    <a:lumMod val="50000"/>
                  </a:schemeClr>
                </a:solidFill>
                <a:latin typeface="Times New Roman" panose="02020603050405020304" pitchFamily="18" charset="0"/>
                <a:cs typeface="Times New Roman" panose="02020603050405020304" pitchFamily="18" charset="0"/>
              </a:rPr>
              <a:t>141</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10" name="TextBox 109">
            <a:extLst>
              <a:ext uri="{FF2B5EF4-FFF2-40B4-BE49-F238E27FC236}">
                <a16:creationId xmlns:a16="http://schemas.microsoft.com/office/drawing/2014/main" id="{E0CFB5FF-AD49-4D8C-AC1A-E9A25BDF3833}"/>
              </a:ext>
            </a:extLst>
          </p:cNvPr>
          <p:cNvSpPr txBox="1"/>
          <p:nvPr/>
        </p:nvSpPr>
        <p:spPr>
          <a:xfrm>
            <a:off x="2061943" y="4125994"/>
            <a:ext cx="907352" cy="338554"/>
          </a:xfrm>
          <a:prstGeom prst="rect">
            <a:avLst/>
          </a:prstGeom>
          <a:noFill/>
        </p:spPr>
        <p:txBody>
          <a:bodyPr wrap="square">
            <a:spAutoFit/>
          </a:bodyPr>
          <a:lstStyle/>
          <a:p>
            <a:r>
              <a:rPr lang="en-US" sz="1600" b="1" dirty="0">
                <a:solidFill>
                  <a:schemeClr val="accent3">
                    <a:lumMod val="50000"/>
                  </a:schemeClr>
                </a:solidFill>
                <a:latin typeface="Times New Roman" panose="02020603050405020304" pitchFamily="18" charset="0"/>
                <a:cs typeface="Times New Roman" panose="02020603050405020304" pitchFamily="18" charset="0"/>
              </a:rPr>
              <a:t>21</a:t>
            </a:r>
            <a:r>
              <a:rPr lang="uk-UA" sz="1600" b="1" dirty="0">
                <a:solidFill>
                  <a:schemeClr val="accent3">
                    <a:lumMod val="50000"/>
                  </a:schemeClr>
                </a:solidFill>
                <a:latin typeface="Times New Roman" panose="02020603050405020304" pitchFamily="18" charset="0"/>
                <a:cs typeface="Times New Roman" panose="02020603050405020304" pitchFamily="18" charset="0"/>
              </a:rPr>
              <a:t> </a:t>
            </a:r>
            <a:r>
              <a:rPr lang="en-US" sz="1600" b="1" dirty="0">
                <a:solidFill>
                  <a:schemeClr val="accent3">
                    <a:lumMod val="50000"/>
                  </a:schemeClr>
                </a:solidFill>
                <a:latin typeface="Times New Roman" panose="02020603050405020304" pitchFamily="18" charset="0"/>
                <a:cs typeface="Times New Roman" panose="02020603050405020304" pitchFamily="18" charset="0"/>
              </a:rPr>
              <a:t>252</a:t>
            </a:r>
            <a:endParaRPr lang="uk-UA" sz="1600"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107" name="Объект 2">
            <a:extLst>
              <a:ext uri="{FF2B5EF4-FFF2-40B4-BE49-F238E27FC236}">
                <a16:creationId xmlns:a16="http://schemas.microsoft.com/office/drawing/2014/main" id="{EEFDC626-AB09-48D0-AFC7-BD5462BFEEF6}"/>
              </a:ext>
            </a:extLst>
          </p:cNvPr>
          <p:cNvSpPr txBox="1">
            <a:spLocks/>
          </p:cNvSpPr>
          <p:nvPr/>
        </p:nvSpPr>
        <p:spPr>
          <a:xfrm>
            <a:off x="146662" y="4477009"/>
            <a:ext cx="1352067" cy="216000"/>
          </a:xfrm>
          <a:prstGeom prst="rect">
            <a:avLst/>
          </a:prstGeom>
          <a:noFill/>
        </p:spPr>
        <p:txBody>
          <a:bodyPr vert="horz" lIns="0" tIns="0" rIns="0" bIns="0" rtlCol="0" anchor="ctr"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b="1" dirty="0">
                <a:latin typeface="Times New Roman" panose="02020603050405020304" pitchFamily="18" charset="0"/>
                <a:cs typeface="Times New Roman" panose="02020603050405020304" pitchFamily="18" charset="0"/>
              </a:rPr>
              <a:t>Hybrid learning</a:t>
            </a:r>
            <a:endParaRPr lang="ru-RU" sz="900" b="1" dirty="0">
              <a:latin typeface="Times New Roman" panose="02020603050405020304" pitchFamily="18" charset="0"/>
              <a:cs typeface="Times New Roman" panose="02020603050405020304" pitchFamily="18" charset="0"/>
            </a:endParaRPr>
          </a:p>
        </p:txBody>
      </p:sp>
      <p:sp>
        <p:nvSpPr>
          <p:cNvPr id="111" name="TextBox 110">
            <a:extLst>
              <a:ext uri="{FF2B5EF4-FFF2-40B4-BE49-F238E27FC236}">
                <a16:creationId xmlns:a16="http://schemas.microsoft.com/office/drawing/2014/main" id="{570A9298-A8B5-4278-9ADB-450A2361C283}"/>
              </a:ext>
            </a:extLst>
          </p:cNvPr>
          <p:cNvSpPr txBox="1"/>
          <p:nvPr/>
        </p:nvSpPr>
        <p:spPr>
          <a:xfrm>
            <a:off x="1346090" y="4417640"/>
            <a:ext cx="694534" cy="338554"/>
          </a:xfrm>
          <a:prstGeom prst="rect">
            <a:avLst/>
          </a:prstGeom>
          <a:noFill/>
        </p:spPr>
        <p:txBody>
          <a:bodyPr wrap="square">
            <a:spAutoFit/>
          </a:bodyPr>
          <a:lstStyle/>
          <a:p>
            <a:pPr algn="ctr"/>
            <a:r>
              <a:rPr lang="en-US" sz="1600" b="1" dirty="0">
                <a:solidFill>
                  <a:schemeClr val="accent1">
                    <a:lumMod val="50000"/>
                  </a:schemeClr>
                </a:solidFill>
                <a:latin typeface="Times New Roman" panose="02020603050405020304" pitchFamily="18" charset="0"/>
                <a:cs typeface="Times New Roman" panose="02020603050405020304" pitchFamily="18" charset="0"/>
              </a:rPr>
              <a:t>429</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12" name="TextBox 111">
            <a:extLst>
              <a:ext uri="{FF2B5EF4-FFF2-40B4-BE49-F238E27FC236}">
                <a16:creationId xmlns:a16="http://schemas.microsoft.com/office/drawing/2014/main" id="{A3BCF972-43ED-45CF-A56D-87FFD8B12493}"/>
              </a:ext>
            </a:extLst>
          </p:cNvPr>
          <p:cNvSpPr txBox="1"/>
          <p:nvPr/>
        </p:nvSpPr>
        <p:spPr>
          <a:xfrm>
            <a:off x="2006352" y="4425926"/>
            <a:ext cx="907353" cy="338554"/>
          </a:xfrm>
          <a:prstGeom prst="rect">
            <a:avLst/>
          </a:prstGeom>
          <a:noFill/>
        </p:spPr>
        <p:txBody>
          <a:bodyPr wrap="square">
            <a:spAutoFit/>
          </a:bodyPr>
          <a:lstStyle/>
          <a:p>
            <a:r>
              <a:rPr lang="en-US" sz="1600" b="1" dirty="0">
                <a:solidFill>
                  <a:schemeClr val="accent3">
                    <a:lumMod val="50000"/>
                  </a:schemeClr>
                </a:solidFill>
                <a:latin typeface="Times New Roman" panose="02020603050405020304" pitchFamily="18" charset="0"/>
                <a:cs typeface="Times New Roman" panose="02020603050405020304" pitchFamily="18" charset="0"/>
              </a:rPr>
              <a:t>112</a:t>
            </a:r>
            <a:r>
              <a:rPr lang="uk-UA" sz="1600" b="1" dirty="0">
                <a:solidFill>
                  <a:schemeClr val="accent3">
                    <a:lumMod val="50000"/>
                  </a:schemeClr>
                </a:solidFill>
                <a:latin typeface="Times New Roman" panose="02020603050405020304" pitchFamily="18" charset="0"/>
                <a:cs typeface="Times New Roman" panose="02020603050405020304" pitchFamily="18" charset="0"/>
              </a:rPr>
              <a:t> </a:t>
            </a:r>
            <a:r>
              <a:rPr lang="en-US" sz="1600" b="1" dirty="0">
                <a:solidFill>
                  <a:schemeClr val="accent3">
                    <a:lumMod val="50000"/>
                  </a:schemeClr>
                </a:solidFill>
                <a:latin typeface="Times New Roman" panose="02020603050405020304" pitchFamily="18" charset="0"/>
                <a:cs typeface="Times New Roman" panose="02020603050405020304" pitchFamily="18" charset="0"/>
              </a:rPr>
              <a:t>896</a:t>
            </a:r>
            <a:endParaRPr lang="uk-UA" sz="1600" dirty="0">
              <a:solidFill>
                <a:schemeClr val="accent3">
                  <a:lumMod val="50000"/>
                </a:schemeClr>
              </a:solidFill>
              <a:latin typeface="Times New Roman" panose="02020603050405020304" pitchFamily="18" charset="0"/>
              <a:cs typeface="Times New Roman" panose="02020603050405020304" pitchFamily="18" charset="0"/>
            </a:endParaRPr>
          </a:p>
        </p:txBody>
      </p:sp>
      <p:cxnSp>
        <p:nvCxnSpPr>
          <p:cNvPr id="113" name="Пряма сполучна лінія 112">
            <a:extLst>
              <a:ext uri="{FF2B5EF4-FFF2-40B4-BE49-F238E27FC236}">
                <a16:creationId xmlns:a16="http://schemas.microsoft.com/office/drawing/2014/main" id="{53132F7E-787E-4FAA-BF03-B0EBBE2CA1BC}"/>
              </a:ext>
            </a:extLst>
          </p:cNvPr>
          <p:cNvCxnSpPr>
            <a:cxnSpLocks/>
          </p:cNvCxnSpPr>
          <p:nvPr/>
        </p:nvCxnSpPr>
        <p:spPr>
          <a:xfrm>
            <a:off x="2061943" y="3461040"/>
            <a:ext cx="0" cy="1296000"/>
          </a:xfrm>
          <a:prstGeom prst="line">
            <a:avLst/>
          </a:prstGeom>
          <a:ln w="15875">
            <a:solidFill>
              <a:schemeClr val="bg1">
                <a:lumMod val="50000"/>
                <a:alpha val="33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4" name="Пряма сполучна лінія 113">
            <a:extLst>
              <a:ext uri="{FF2B5EF4-FFF2-40B4-BE49-F238E27FC236}">
                <a16:creationId xmlns:a16="http://schemas.microsoft.com/office/drawing/2014/main" id="{9067C5F9-9C08-4A95-B959-08E3AAFD7F1F}"/>
              </a:ext>
            </a:extLst>
          </p:cNvPr>
          <p:cNvCxnSpPr>
            <a:cxnSpLocks/>
          </p:cNvCxnSpPr>
          <p:nvPr/>
        </p:nvCxnSpPr>
        <p:spPr>
          <a:xfrm>
            <a:off x="1339816" y="3468480"/>
            <a:ext cx="0" cy="1296000"/>
          </a:xfrm>
          <a:prstGeom prst="line">
            <a:avLst/>
          </a:prstGeom>
          <a:ln w="15875">
            <a:solidFill>
              <a:schemeClr val="bg1">
                <a:lumMod val="50000"/>
                <a:alpha val="33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8" name="Пряма сполучна лінія 117">
            <a:extLst>
              <a:ext uri="{FF2B5EF4-FFF2-40B4-BE49-F238E27FC236}">
                <a16:creationId xmlns:a16="http://schemas.microsoft.com/office/drawing/2014/main" id="{80F8A2C5-0338-44E3-A026-FC961E0FCD7F}"/>
              </a:ext>
            </a:extLst>
          </p:cNvPr>
          <p:cNvCxnSpPr>
            <a:cxnSpLocks/>
          </p:cNvCxnSpPr>
          <p:nvPr/>
        </p:nvCxnSpPr>
        <p:spPr>
          <a:xfrm rot="16200000">
            <a:off x="678911" y="3312874"/>
            <a:ext cx="0" cy="1044000"/>
          </a:xfrm>
          <a:prstGeom prst="line">
            <a:avLst/>
          </a:prstGeom>
          <a:ln w="15875">
            <a:solidFill>
              <a:schemeClr val="bg1">
                <a:lumMod val="50000"/>
                <a:alpha val="33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9" name="Прямокутник: округлені кути 118">
            <a:extLst>
              <a:ext uri="{FF2B5EF4-FFF2-40B4-BE49-F238E27FC236}">
                <a16:creationId xmlns:a16="http://schemas.microsoft.com/office/drawing/2014/main" id="{068382FD-B37A-484E-AE40-46221032A64A}"/>
              </a:ext>
            </a:extLst>
          </p:cNvPr>
          <p:cNvSpPr/>
          <p:nvPr/>
        </p:nvSpPr>
        <p:spPr>
          <a:xfrm>
            <a:off x="2942159" y="3335331"/>
            <a:ext cx="1451687" cy="1121378"/>
          </a:xfrm>
          <a:prstGeom prst="roundRect">
            <a:avLst/>
          </a:prstGeom>
          <a:solidFill>
            <a:srgbClr val="4F81B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0" name="TextBox 119">
            <a:extLst>
              <a:ext uri="{FF2B5EF4-FFF2-40B4-BE49-F238E27FC236}">
                <a16:creationId xmlns:a16="http://schemas.microsoft.com/office/drawing/2014/main" id="{BF737719-2447-4FE0-A6F9-A45C94B4A708}"/>
              </a:ext>
            </a:extLst>
          </p:cNvPr>
          <p:cNvSpPr txBox="1"/>
          <p:nvPr/>
        </p:nvSpPr>
        <p:spPr>
          <a:xfrm>
            <a:off x="2942158" y="3422780"/>
            <a:ext cx="1451687" cy="272254"/>
          </a:xfrm>
          <a:prstGeom prst="rect">
            <a:avLst/>
          </a:prstGeom>
          <a:noFill/>
        </p:spPr>
        <p:txBody>
          <a:bodyPr wrap="square">
            <a:spAutoFit/>
          </a:bodyPr>
          <a:lstStyle/>
          <a:p>
            <a:pPr marL="0" indent="0" algn="ctr">
              <a:lnSpc>
                <a:spcPct val="70000"/>
              </a:lnSpc>
              <a:buFont typeface="Arial" pitchFamily="34" charset="0"/>
              <a:buNone/>
            </a:pPr>
            <a:r>
              <a:rPr lang="en-US" sz="1600" dirty="0">
                <a:solidFill>
                  <a:schemeClr val="bg1"/>
                </a:solidFill>
                <a:latin typeface="Times New Roman" panose="02020603050405020304" pitchFamily="18" charset="0"/>
                <a:cs typeface="Times New Roman" panose="02020603050405020304" pitchFamily="18" charset="0"/>
              </a:rPr>
              <a:t>INCLUSION</a:t>
            </a:r>
            <a:endParaRPr lang="uk-UA" sz="1600" dirty="0">
              <a:solidFill>
                <a:schemeClr val="bg1"/>
              </a:solidFill>
              <a:latin typeface="Times New Roman" panose="02020603050405020304" pitchFamily="18" charset="0"/>
              <a:cs typeface="Times New Roman" panose="02020603050405020304" pitchFamily="18" charset="0"/>
            </a:endParaRPr>
          </a:p>
        </p:txBody>
      </p:sp>
      <p:sp>
        <p:nvSpPr>
          <p:cNvPr id="121" name="TextBox 120">
            <a:extLst>
              <a:ext uri="{FF2B5EF4-FFF2-40B4-BE49-F238E27FC236}">
                <a16:creationId xmlns:a16="http://schemas.microsoft.com/office/drawing/2014/main" id="{FC8F08B5-2076-4F3C-A3AE-88CD1A386D4E}"/>
              </a:ext>
            </a:extLst>
          </p:cNvPr>
          <p:cNvSpPr txBox="1"/>
          <p:nvPr/>
        </p:nvSpPr>
        <p:spPr>
          <a:xfrm>
            <a:off x="2913044" y="3634272"/>
            <a:ext cx="505274" cy="400110"/>
          </a:xfrm>
          <a:prstGeom prst="rect">
            <a:avLst/>
          </a:prstGeom>
          <a:noFill/>
        </p:spPr>
        <p:txBody>
          <a:bodyPr wrap="square">
            <a:spAutoFit/>
          </a:bodyPr>
          <a:lstStyle/>
          <a:p>
            <a:r>
              <a:rPr lang="uk-UA" sz="2000" b="1" dirty="0">
                <a:solidFill>
                  <a:schemeClr val="bg1"/>
                </a:solidFill>
                <a:latin typeface="Times New Roman" panose="02020603050405020304" pitchFamily="18" charset="0"/>
                <a:cs typeface="Times New Roman" panose="02020603050405020304" pitchFamily="18" charset="0"/>
              </a:rPr>
              <a:t>20</a:t>
            </a:r>
            <a:endParaRPr lang="uk-UA" dirty="0">
              <a:solidFill>
                <a:schemeClr val="bg1"/>
              </a:solidFill>
              <a:latin typeface="Times New Roman" panose="02020603050405020304" pitchFamily="18" charset="0"/>
              <a:cs typeface="Times New Roman" panose="02020603050405020304" pitchFamily="18" charset="0"/>
            </a:endParaRPr>
          </a:p>
        </p:txBody>
      </p:sp>
      <p:sp>
        <p:nvSpPr>
          <p:cNvPr id="122" name="TextBox 121">
            <a:extLst>
              <a:ext uri="{FF2B5EF4-FFF2-40B4-BE49-F238E27FC236}">
                <a16:creationId xmlns:a16="http://schemas.microsoft.com/office/drawing/2014/main" id="{6B74D7CE-528E-466B-B8D7-46307A13D905}"/>
              </a:ext>
            </a:extLst>
          </p:cNvPr>
          <p:cNvSpPr txBox="1"/>
          <p:nvPr/>
        </p:nvSpPr>
        <p:spPr>
          <a:xfrm>
            <a:off x="3345219" y="3674579"/>
            <a:ext cx="873874" cy="553998"/>
          </a:xfrm>
          <a:prstGeom prst="rect">
            <a:avLst/>
          </a:prstGeom>
          <a:noFill/>
        </p:spPr>
        <p:txBody>
          <a:bodyPr wrap="square" lIns="0" tIns="0" rIns="0" bIns="0" anchor="ctr" anchorCtr="0">
            <a:spAutoFit/>
          </a:bodyPr>
          <a:lstStyle/>
          <a:p>
            <a:r>
              <a:rPr lang="en-US" sz="1200" b="1" dirty="0">
                <a:solidFill>
                  <a:schemeClr val="bg1"/>
                </a:solidFill>
                <a:latin typeface="Times New Roman" panose="02020603050405020304" pitchFamily="18" charset="0"/>
                <a:cs typeface="Times New Roman" panose="02020603050405020304" pitchFamily="18" charset="0"/>
              </a:rPr>
              <a:t>inclusive resource centers</a:t>
            </a:r>
            <a:endParaRPr lang="uk-UA" sz="1200" dirty="0">
              <a:solidFill>
                <a:schemeClr val="bg1"/>
              </a:solidFill>
              <a:latin typeface="Times New Roman" panose="02020603050405020304" pitchFamily="18" charset="0"/>
              <a:cs typeface="Times New Roman" panose="02020603050405020304" pitchFamily="18" charset="0"/>
            </a:endParaRPr>
          </a:p>
        </p:txBody>
      </p:sp>
      <p:sp>
        <p:nvSpPr>
          <p:cNvPr id="123" name="Прямокутник: округлені кути 122">
            <a:extLst>
              <a:ext uri="{FF2B5EF4-FFF2-40B4-BE49-F238E27FC236}">
                <a16:creationId xmlns:a16="http://schemas.microsoft.com/office/drawing/2014/main" id="{D30480BA-1283-414D-8CF1-DE1E1A91FB6A}"/>
              </a:ext>
            </a:extLst>
          </p:cNvPr>
          <p:cNvSpPr/>
          <p:nvPr/>
        </p:nvSpPr>
        <p:spPr>
          <a:xfrm>
            <a:off x="4474019" y="3314590"/>
            <a:ext cx="2467524" cy="112792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4" name="TextBox 123">
            <a:extLst>
              <a:ext uri="{FF2B5EF4-FFF2-40B4-BE49-F238E27FC236}">
                <a16:creationId xmlns:a16="http://schemas.microsoft.com/office/drawing/2014/main" id="{11C44A1B-DC1B-418D-90AA-E1D7ABA5E9B9}"/>
              </a:ext>
            </a:extLst>
          </p:cNvPr>
          <p:cNvSpPr txBox="1"/>
          <p:nvPr/>
        </p:nvSpPr>
        <p:spPr>
          <a:xfrm>
            <a:off x="4453739" y="3422780"/>
            <a:ext cx="2507778" cy="272254"/>
          </a:xfrm>
          <a:prstGeom prst="rect">
            <a:avLst/>
          </a:prstGeom>
          <a:noFill/>
        </p:spPr>
        <p:txBody>
          <a:bodyPr wrap="square">
            <a:spAutoFit/>
          </a:bodyPr>
          <a:lstStyle/>
          <a:p>
            <a:pPr marL="0" indent="0" algn="ctr">
              <a:lnSpc>
                <a:spcPct val="70000"/>
              </a:lnSpc>
              <a:buFont typeface="Arial" pitchFamily="34" charset="0"/>
              <a:buNone/>
            </a:pPr>
            <a:r>
              <a:rPr lang="en-US" sz="1600" dirty="0">
                <a:solidFill>
                  <a:schemeClr val="accent1">
                    <a:lumMod val="50000"/>
                  </a:schemeClr>
                </a:solidFill>
                <a:latin typeface="Times New Roman" panose="02020603050405020304" pitchFamily="18" charset="0"/>
                <a:cs typeface="Times New Roman" panose="02020603050405020304" pitchFamily="18" charset="0"/>
              </a:rPr>
              <a:t>SUPPORT</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25" name="TextBox 124">
            <a:extLst>
              <a:ext uri="{FF2B5EF4-FFF2-40B4-BE49-F238E27FC236}">
                <a16:creationId xmlns:a16="http://schemas.microsoft.com/office/drawing/2014/main" id="{A6A7F756-9E91-4CD0-94AA-CC809912DB51}"/>
              </a:ext>
            </a:extLst>
          </p:cNvPr>
          <p:cNvSpPr txBox="1"/>
          <p:nvPr/>
        </p:nvSpPr>
        <p:spPr>
          <a:xfrm>
            <a:off x="4443188" y="3634272"/>
            <a:ext cx="505274" cy="400110"/>
          </a:xfrm>
          <a:prstGeom prst="rect">
            <a:avLst/>
          </a:prstGeom>
          <a:noFill/>
        </p:spPr>
        <p:txBody>
          <a:bodyPr wrap="square">
            <a:spAutoFit/>
          </a:bodyPr>
          <a:lstStyle/>
          <a:p>
            <a:r>
              <a:rPr lang="uk-UA" sz="2000" b="1" dirty="0">
                <a:solidFill>
                  <a:schemeClr val="accent1">
                    <a:lumMod val="50000"/>
                  </a:schemeClr>
                </a:solidFill>
                <a:latin typeface="Times New Roman" panose="02020603050405020304" pitchFamily="18" charset="0"/>
                <a:cs typeface="Times New Roman" panose="02020603050405020304" pitchFamily="18" charset="0"/>
              </a:rPr>
              <a:t>91</a:t>
            </a:r>
            <a:endParaRPr lang="uk-UA"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26" name="TextBox 125">
            <a:extLst>
              <a:ext uri="{FF2B5EF4-FFF2-40B4-BE49-F238E27FC236}">
                <a16:creationId xmlns:a16="http://schemas.microsoft.com/office/drawing/2014/main" id="{BD0A73CA-06A8-4C08-B6EA-F1C96964AB13}"/>
              </a:ext>
            </a:extLst>
          </p:cNvPr>
          <p:cNvSpPr txBox="1"/>
          <p:nvPr/>
        </p:nvSpPr>
        <p:spPr>
          <a:xfrm>
            <a:off x="4862127" y="3674579"/>
            <a:ext cx="2020054" cy="738664"/>
          </a:xfrm>
          <a:prstGeom prst="rect">
            <a:avLst/>
          </a:prstGeom>
          <a:noFill/>
        </p:spPr>
        <p:txBody>
          <a:bodyPr wrap="square" lIns="0" tIns="0" rIns="0" bIns="0" anchor="ctr" anchorCtr="0">
            <a:spAutoFit/>
          </a:bodyPr>
          <a:lstStyle/>
          <a:p>
            <a:r>
              <a:rPr lang="en-US" sz="1200" b="1" dirty="0">
                <a:solidFill>
                  <a:schemeClr val="accent1">
                    <a:lumMod val="50000"/>
                  </a:schemeClr>
                </a:solidFill>
                <a:latin typeface="Times New Roman" panose="02020603050405020304" pitchFamily="18" charset="0"/>
                <a:cs typeface="Times New Roman" panose="02020603050405020304" pitchFamily="18" charset="0"/>
              </a:rPr>
              <a:t>educational centers for compensating learning losses and providing psychosocial support</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27" name="Прямокутник: округлені кути 126">
            <a:extLst>
              <a:ext uri="{FF2B5EF4-FFF2-40B4-BE49-F238E27FC236}">
                <a16:creationId xmlns:a16="http://schemas.microsoft.com/office/drawing/2014/main" id="{7927A2A0-3DD0-4A56-A342-A314EDD308B0}"/>
              </a:ext>
            </a:extLst>
          </p:cNvPr>
          <p:cNvSpPr/>
          <p:nvPr/>
        </p:nvSpPr>
        <p:spPr>
          <a:xfrm>
            <a:off x="6985631" y="3263573"/>
            <a:ext cx="2050533" cy="1156082"/>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28" name="TextBox 127">
            <a:extLst>
              <a:ext uri="{FF2B5EF4-FFF2-40B4-BE49-F238E27FC236}">
                <a16:creationId xmlns:a16="http://schemas.microsoft.com/office/drawing/2014/main" id="{8890D620-184D-4D90-B216-EE2A324DA3D3}"/>
              </a:ext>
            </a:extLst>
          </p:cNvPr>
          <p:cNvSpPr txBox="1"/>
          <p:nvPr/>
        </p:nvSpPr>
        <p:spPr>
          <a:xfrm>
            <a:off x="6985631" y="3364046"/>
            <a:ext cx="1962149" cy="272254"/>
          </a:xfrm>
          <a:prstGeom prst="rect">
            <a:avLst/>
          </a:prstGeom>
          <a:noFill/>
        </p:spPr>
        <p:txBody>
          <a:bodyPr wrap="square">
            <a:spAutoFit/>
          </a:bodyPr>
          <a:lstStyle/>
          <a:p>
            <a:pPr marL="0" indent="0" algn="ctr">
              <a:lnSpc>
                <a:spcPct val="70000"/>
              </a:lnSpc>
              <a:buFont typeface="Arial" pitchFamily="34" charset="0"/>
              <a:buNone/>
            </a:pPr>
            <a:r>
              <a:rPr lang="en-US" sz="1600" dirty="0">
                <a:solidFill>
                  <a:schemeClr val="accent1">
                    <a:lumMod val="50000"/>
                  </a:schemeClr>
                </a:solidFill>
                <a:latin typeface="Times New Roman" panose="02020603050405020304" pitchFamily="18" charset="0"/>
                <a:cs typeface="Times New Roman" panose="02020603050405020304" pitchFamily="18" charset="0"/>
              </a:rPr>
              <a:t>OLYMPIADS</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29" name="TextBox 128">
            <a:extLst>
              <a:ext uri="{FF2B5EF4-FFF2-40B4-BE49-F238E27FC236}">
                <a16:creationId xmlns:a16="http://schemas.microsoft.com/office/drawing/2014/main" id="{D2CFBAC4-5D3B-497F-B3AC-9956C606BCE0}"/>
              </a:ext>
            </a:extLst>
          </p:cNvPr>
          <p:cNvSpPr txBox="1"/>
          <p:nvPr/>
        </p:nvSpPr>
        <p:spPr>
          <a:xfrm>
            <a:off x="6918414" y="3595294"/>
            <a:ext cx="862421" cy="400110"/>
          </a:xfrm>
          <a:prstGeom prst="rect">
            <a:avLst/>
          </a:prstGeom>
          <a:noFill/>
        </p:spPr>
        <p:txBody>
          <a:bodyPr wrap="square">
            <a:spAutoFit/>
          </a:bodyPr>
          <a:lstStyle/>
          <a:p>
            <a:r>
              <a:rPr lang="uk-UA" sz="2000" b="1" dirty="0">
                <a:solidFill>
                  <a:schemeClr val="accent1">
                    <a:lumMod val="50000"/>
                  </a:schemeClr>
                </a:solidFill>
                <a:latin typeface="Times New Roman" panose="02020603050405020304" pitchFamily="18" charset="0"/>
                <a:cs typeface="Times New Roman" panose="02020603050405020304" pitchFamily="18" charset="0"/>
              </a:rPr>
              <a:t>6200</a:t>
            </a:r>
            <a:endParaRPr lang="uk-UA"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0" name="TextBox 129">
            <a:extLst>
              <a:ext uri="{FF2B5EF4-FFF2-40B4-BE49-F238E27FC236}">
                <a16:creationId xmlns:a16="http://schemas.microsoft.com/office/drawing/2014/main" id="{C580B18C-8755-495D-962A-89B47C20C4FB}"/>
              </a:ext>
            </a:extLst>
          </p:cNvPr>
          <p:cNvSpPr txBox="1"/>
          <p:nvPr/>
        </p:nvSpPr>
        <p:spPr>
          <a:xfrm>
            <a:off x="7578234" y="3640941"/>
            <a:ext cx="1451687" cy="738664"/>
          </a:xfrm>
          <a:prstGeom prst="rect">
            <a:avLst/>
          </a:prstGeom>
          <a:noFill/>
        </p:spPr>
        <p:txBody>
          <a:bodyPr wrap="square" lIns="0" tIns="0" rIns="0" bIns="0" anchor="ctr" anchorCtr="0">
            <a:spAutoFit/>
          </a:bodyPr>
          <a:lstStyle/>
          <a:p>
            <a:r>
              <a:rPr lang="en-US" sz="1200" b="1" dirty="0">
                <a:solidFill>
                  <a:schemeClr val="accent1">
                    <a:lumMod val="50000"/>
                  </a:schemeClr>
                </a:solidFill>
                <a:latin typeface="Times New Roman" panose="02020603050405020304" pitchFamily="18" charset="0"/>
                <a:cs typeface="Times New Roman" panose="02020603050405020304" pitchFamily="18" charset="0"/>
              </a:rPr>
              <a:t>students participating in the </a:t>
            </a:r>
            <a:r>
              <a:rPr lang="en-US" sz="1200" b="1" dirty="0" err="1">
                <a:solidFill>
                  <a:schemeClr val="accent1">
                    <a:lumMod val="50000"/>
                  </a:schemeClr>
                </a:solidFill>
                <a:latin typeface="Times New Roman" panose="02020603050405020304" pitchFamily="18" charset="0"/>
                <a:cs typeface="Times New Roman" panose="02020603050405020304" pitchFamily="18" charset="0"/>
              </a:rPr>
              <a:t>olympiad</a:t>
            </a:r>
            <a:r>
              <a:rPr lang="en-US" sz="1200" b="1" dirty="0">
                <a:solidFill>
                  <a:schemeClr val="accent1">
                    <a:lumMod val="50000"/>
                  </a:schemeClr>
                </a:solidFill>
                <a:latin typeface="Times New Roman" panose="02020603050405020304" pitchFamily="18" charset="0"/>
                <a:cs typeface="Times New Roman" panose="02020603050405020304" pitchFamily="18" charset="0"/>
              </a:rPr>
              <a:t> and tournament movement</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5" name="Прямокутник: округлені кути 134">
            <a:extLst>
              <a:ext uri="{FF2B5EF4-FFF2-40B4-BE49-F238E27FC236}">
                <a16:creationId xmlns:a16="http://schemas.microsoft.com/office/drawing/2014/main" id="{EE812B80-AC77-4CC5-AB9B-A67426708737}"/>
              </a:ext>
            </a:extLst>
          </p:cNvPr>
          <p:cNvSpPr/>
          <p:nvPr/>
        </p:nvSpPr>
        <p:spPr>
          <a:xfrm>
            <a:off x="2935024" y="4513447"/>
            <a:ext cx="3826852" cy="560067"/>
          </a:xfrm>
          <a:prstGeom prst="roundRect">
            <a:avLst/>
          </a:prstGeom>
          <a:solidFill>
            <a:srgbClr val="E6E0E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7" name="TextBox 136">
            <a:extLst>
              <a:ext uri="{FF2B5EF4-FFF2-40B4-BE49-F238E27FC236}">
                <a16:creationId xmlns:a16="http://schemas.microsoft.com/office/drawing/2014/main" id="{8BEAA9AE-7B75-4D30-BC53-B834A4206186}"/>
              </a:ext>
            </a:extLst>
          </p:cNvPr>
          <p:cNvSpPr txBox="1"/>
          <p:nvPr/>
        </p:nvSpPr>
        <p:spPr>
          <a:xfrm>
            <a:off x="2961753" y="4581520"/>
            <a:ext cx="505274" cy="400110"/>
          </a:xfrm>
          <a:prstGeom prst="rect">
            <a:avLst/>
          </a:prstGeom>
          <a:noFill/>
        </p:spPr>
        <p:txBody>
          <a:bodyPr wrap="square">
            <a:spAutoFit/>
          </a:bodyPr>
          <a:lstStyle/>
          <a:p>
            <a:r>
              <a:rPr lang="uk-UA" sz="2000" b="1" dirty="0">
                <a:solidFill>
                  <a:schemeClr val="accent1">
                    <a:lumMod val="50000"/>
                  </a:schemeClr>
                </a:solidFill>
                <a:latin typeface="Times New Roman" panose="02020603050405020304" pitchFamily="18" charset="0"/>
                <a:cs typeface="Times New Roman" panose="02020603050405020304" pitchFamily="18" charset="0"/>
              </a:rPr>
              <a:t>19</a:t>
            </a:r>
            <a:endParaRPr lang="uk-UA"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8" name="TextBox 137">
            <a:extLst>
              <a:ext uri="{FF2B5EF4-FFF2-40B4-BE49-F238E27FC236}">
                <a16:creationId xmlns:a16="http://schemas.microsoft.com/office/drawing/2014/main" id="{310E8422-A6BD-4C13-9000-CDE66759CAB5}"/>
              </a:ext>
            </a:extLst>
          </p:cNvPr>
          <p:cNvSpPr txBox="1"/>
          <p:nvPr/>
        </p:nvSpPr>
        <p:spPr>
          <a:xfrm>
            <a:off x="3413073" y="4612298"/>
            <a:ext cx="2870753" cy="369332"/>
          </a:xfrm>
          <a:prstGeom prst="rect">
            <a:avLst/>
          </a:prstGeom>
          <a:noFill/>
        </p:spPr>
        <p:txBody>
          <a:bodyPr wrap="square" lIns="0" tIns="0" rIns="0" bIns="0" anchor="ctr" anchorCtr="0">
            <a:spAutoFit/>
          </a:bodyPr>
          <a:lstStyle/>
          <a:p>
            <a:r>
              <a:rPr lang="en-US" sz="1200" b="1" dirty="0">
                <a:solidFill>
                  <a:schemeClr val="accent1">
                    <a:lumMod val="50000"/>
                  </a:schemeClr>
                </a:solidFill>
                <a:latin typeface="Times New Roman" panose="02020603050405020304" pitchFamily="18" charset="0"/>
                <a:cs typeface="Times New Roman" panose="02020603050405020304" pitchFamily="18" charset="0"/>
              </a:rPr>
              <a:t>training and practical centers for vocational professions</a:t>
            </a:r>
            <a:endParaRPr lang="uk-UA" sz="12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39" name="Picture 2">
            <a:extLst>
              <a:ext uri="{FF2B5EF4-FFF2-40B4-BE49-F238E27FC236}">
                <a16:creationId xmlns:a16="http://schemas.microsoft.com/office/drawing/2014/main" id="{52FCC9AE-FDCD-4D7D-AA7C-47DF43C69C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637796" y="2171037"/>
            <a:ext cx="1578970" cy="1054716"/>
          </a:xfrm>
          <a:prstGeom prst="rect">
            <a:avLst/>
          </a:prstGeom>
          <a:ln>
            <a:noFill/>
          </a:ln>
          <a:effectLst>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52443" y="2145753"/>
            <a:ext cx="1758584" cy="10800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2003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14">
            <a:extLst>
              <a:ext uri="{FF2B5EF4-FFF2-40B4-BE49-F238E27FC236}">
                <a16:creationId xmlns:a16="http://schemas.microsoft.com/office/drawing/2014/main" id="{18B5CFA5-5AB3-46C3-8D01-754353C3C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7123" y="2154007"/>
            <a:ext cx="1706333" cy="1281600"/>
          </a:xfrm>
          <a:prstGeom prst="rect">
            <a:avLst/>
          </a:prstGeom>
          <a:ln>
            <a:noFill/>
          </a:ln>
          <a:effectLst>
            <a:softEdge rad="38100"/>
          </a:effectLst>
        </p:spPr>
      </p:pic>
      <p:pic>
        <p:nvPicPr>
          <p:cNvPr id="103" name="Picture 7">
            <a:extLst>
              <a:ext uri="{FF2B5EF4-FFF2-40B4-BE49-F238E27FC236}">
                <a16:creationId xmlns:a16="http://schemas.microsoft.com/office/drawing/2014/main" id="{5AD5C14E-0DCC-489C-90EA-1EA657E895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5006" y="2250891"/>
            <a:ext cx="2081234" cy="1178329"/>
          </a:xfrm>
          <a:prstGeom prst="rect">
            <a:avLst/>
          </a:prstGeom>
          <a:ln>
            <a:noFill/>
          </a:ln>
          <a:effectLst>
            <a:softEdge rad="38100"/>
          </a:effectLst>
        </p:spPr>
      </p:pic>
      <p:pic>
        <p:nvPicPr>
          <p:cNvPr id="99" name="Picture 8">
            <a:extLst>
              <a:ext uri="{FF2B5EF4-FFF2-40B4-BE49-F238E27FC236}">
                <a16:creationId xmlns:a16="http://schemas.microsoft.com/office/drawing/2014/main" id="{2D7F6F4D-881F-4C2A-9313-C4125C4325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021" y="2256359"/>
            <a:ext cx="1933613" cy="1188555"/>
          </a:xfrm>
          <a:prstGeom prst="rect">
            <a:avLst/>
          </a:prstGeom>
          <a:ln>
            <a:noFill/>
          </a:ln>
          <a:effectLst>
            <a:softEdge rad="38100"/>
          </a:effectLst>
        </p:spPr>
      </p:pic>
      <p:sp>
        <p:nvSpPr>
          <p:cNvPr id="58" name="AutoShape 2" descr="blob:https://web.whatsapp.com/90faca5e-a1ad-4043-8847-d0fe8b9e544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2" name="Заголовок 1">
            <a:extLst>
              <a:ext uri="{FF2B5EF4-FFF2-40B4-BE49-F238E27FC236}">
                <a16:creationId xmlns:a16="http://schemas.microsoft.com/office/drawing/2014/main" id="{0B290E8A-3E29-431B-8C7B-A201427911DA}"/>
              </a:ext>
            </a:extLst>
          </p:cNvPr>
          <p:cNvSpPr txBox="1">
            <a:spLocks/>
          </p:cNvSpPr>
          <p:nvPr/>
        </p:nvSpPr>
        <p:spPr>
          <a:xfrm>
            <a:off x="25141" y="225302"/>
            <a:ext cx="6943410" cy="3231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sz="2200" dirty="0">
                <a:solidFill>
                  <a:schemeClr val="tx2">
                    <a:lumMod val="50000"/>
                  </a:schemeClr>
                </a:solidFill>
              </a:rPr>
              <a:t>EDUCATION RESILIENCE</a:t>
            </a:r>
            <a:endParaRPr lang="ru-RU" sz="2200" dirty="0">
              <a:solidFill>
                <a:schemeClr val="tx2">
                  <a:lumMod val="50000"/>
                </a:schemeClr>
              </a:solidFill>
            </a:endParaRPr>
          </a:p>
        </p:txBody>
      </p:sp>
      <p:sp>
        <p:nvSpPr>
          <p:cNvPr id="73" name="Заголовок 1">
            <a:extLst>
              <a:ext uri="{FF2B5EF4-FFF2-40B4-BE49-F238E27FC236}">
                <a16:creationId xmlns:a16="http://schemas.microsoft.com/office/drawing/2014/main" id="{E43F61E5-ACEF-43AA-91F5-536F7F6E3D69}"/>
              </a:ext>
            </a:extLst>
          </p:cNvPr>
          <p:cNvSpPr txBox="1">
            <a:spLocks/>
          </p:cNvSpPr>
          <p:nvPr/>
        </p:nvSpPr>
        <p:spPr>
          <a:xfrm>
            <a:off x="18107" y="533683"/>
            <a:ext cx="6943410" cy="3231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sz="2000" dirty="0">
                <a:solidFill>
                  <a:schemeClr val="tx2">
                    <a:lumMod val="50000"/>
                  </a:schemeClr>
                </a:solidFill>
              </a:rPr>
              <a:t>Safe and continuous educational process</a:t>
            </a:r>
            <a:endParaRPr lang="uk-UA" sz="2000" dirty="0">
              <a:solidFill>
                <a:schemeClr val="tx2">
                  <a:lumMod val="50000"/>
                </a:schemeClr>
              </a:solidFill>
            </a:endParaRPr>
          </a:p>
        </p:txBody>
      </p:sp>
      <p:grpSp>
        <p:nvGrpSpPr>
          <p:cNvPr id="14" name="Групувати 13">
            <a:extLst>
              <a:ext uri="{FF2B5EF4-FFF2-40B4-BE49-F238E27FC236}">
                <a16:creationId xmlns:a16="http://schemas.microsoft.com/office/drawing/2014/main" id="{B18D4444-B145-44EF-AE93-527260E193DA}"/>
              </a:ext>
            </a:extLst>
          </p:cNvPr>
          <p:cNvGrpSpPr/>
          <p:nvPr/>
        </p:nvGrpSpPr>
        <p:grpSpPr>
          <a:xfrm>
            <a:off x="118557" y="951581"/>
            <a:ext cx="2434143" cy="1639219"/>
            <a:chOff x="118557" y="1149701"/>
            <a:chExt cx="2434143" cy="1639219"/>
          </a:xfrm>
        </p:grpSpPr>
        <p:sp>
          <p:nvSpPr>
            <p:cNvPr id="10" name="Прямокутник: округлені кути 9">
              <a:extLst>
                <a:ext uri="{FF2B5EF4-FFF2-40B4-BE49-F238E27FC236}">
                  <a16:creationId xmlns:a16="http://schemas.microsoft.com/office/drawing/2014/main" id="{080F9920-1085-40D4-A825-6BCA05301570}"/>
                </a:ext>
              </a:extLst>
            </p:cNvPr>
            <p:cNvSpPr/>
            <p:nvPr/>
          </p:nvSpPr>
          <p:spPr>
            <a:xfrm>
              <a:off x="155575" y="1173480"/>
              <a:ext cx="2397125" cy="161544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 name="Прямокутник: округлені кути 10">
              <a:extLst>
                <a:ext uri="{FF2B5EF4-FFF2-40B4-BE49-F238E27FC236}">
                  <a16:creationId xmlns:a16="http://schemas.microsoft.com/office/drawing/2014/main" id="{F9E4DADF-1375-4800-BBE8-D403FFFCF6EA}"/>
                </a:ext>
              </a:extLst>
            </p:cNvPr>
            <p:cNvSpPr/>
            <p:nvPr/>
          </p:nvSpPr>
          <p:spPr>
            <a:xfrm>
              <a:off x="155575" y="1165204"/>
              <a:ext cx="2397125"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82" name="TextBox 81">
              <a:extLst>
                <a:ext uri="{FF2B5EF4-FFF2-40B4-BE49-F238E27FC236}">
                  <a16:creationId xmlns:a16="http://schemas.microsoft.com/office/drawing/2014/main" id="{5C848423-69B1-4B19-9768-D8D5E9C032F6}"/>
                </a:ext>
              </a:extLst>
            </p:cNvPr>
            <p:cNvSpPr txBox="1"/>
            <p:nvPr/>
          </p:nvSpPr>
          <p:spPr>
            <a:xfrm>
              <a:off x="118557" y="1149701"/>
              <a:ext cx="2397125" cy="523220"/>
            </a:xfrm>
            <a:prstGeom prst="rect">
              <a:avLst/>
            </a:prstGeom>
            <a:noFill/>
            <a:ln>
              <a:noFill/>
            </a:ln>
          </p:spPr>
          <p:txBody>
            <a:bodyPr wrap="square">
              <a:spAutoFit/>
            </a:bodyPr>
            <a:lstStyle/>
            <a:p>
              <a:pPr marL="0" indent="0" algn="ctr">
                <a:buNone/>
              </a:pPr>
              <a:r>
                <a:rPr lang="uk-UA" sz="2800" b="1" dirty="0">
                  <a:solidFill>
                    <a:schemeClr val="bg1"/>
                  </a:solidFill>
                  <a:latin typeface="Times New Roman" panose="02020603050405020304" pitchFamily="18" charset="0"/>
                  <a:cs typeface="Times New Roman" panose="02020603050405020304" pitchFamily="18" charset="0"/>
                </a:rPr>
                <a:t>15</a:t>
              </a:r>
              <a:r>
                <a:rPr lang="uk-UA" sz="2800" dirty="0">
                  <a:solidFill>
                    <a:schemeClr val="bg1"/>
                  </a:solidFill>
                  <a:latin typeface="Times New Roman" panose="02020603050405020304" pitchFamily="18" charset="0"/>
                  <a:cs typeface="Times New Roman" panose="02020603050405020304" pitchFamily="18" charset="0"/>
                </a:rPr>
                <a:t> </a:t>
              </a:r>
            </a:p>
          </p:txBody>
        </p:sp>
        <p:sp>
          <p:nvSpPr>
            <p:cNvPr id="84" name="TextBox 83">
              <a:extLst>
                <a:ext uri="{FF2B5EF4-FFF2-40B4-BE49-F238E27FC236}">
                  <a16:creationId xmlns:a16="http://schemas.microsoft.com/office/drawing/2014/main" id="{58AFB706-5344-4927-8049-E0E0B50D066D}"/>
                </a:ext>
              </a:extLst>
            </p:cNvPr>
            <p:cNvSpPr txBox="1"/>
            <p:nvPr/>
          </p:nvSpPr>
          <p:spPr>
            <a:xfrm>
              <a:off x="404567" y="1636157"/>
              <a:ext cx="1899140" cy="646331"/>
            </a:xfrm>
            <a:prstGeom prst="rect">
              <a:avLst/>
            </a:prstGeom>
            <a:noFill/>
            <a:ln>
              <a:noFill/>
            </a:ln>
          </p:spPr>
          <p:txBody>
            <a:bodyPr wrap="square">
              <a:spAutoFit/>
            </a:bodyPr>
            <a:lstStyle/>
            <a:p>
              <a:pPr marL="0" indent="0" algn="ctr">
                <a:buNone/>
              </a:pPr>
              <a:r>
                <a:rPr lang="en-US" b="1" dirty="0">
                  <a:solidFill>
                    <a:schemeClr val="accent1">
                      <a:lumMod val="50000"/>
                    </a:schemeClr>
                  </a:solidFill>
                  <a:latin typeface="Times New Roman" panose="02020603050405020304" pitchFamily="18" charset="0"/>
                  <a:cs typeface="Times New Roman" panose="02020603050405020304" pitchFamily="18" charset="0"/>
                </a:rPr>
                <a:t>solar power plants</a:t>
              </a:r>
              <a:endParaRPr lang="uk-UA"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5" name="TextBox 84">
              <a:extLst>
                <a:ext uri="{FF2B5EF4-FFF2-40B4-BE49-F238E27FC236}">
                  <a16:creationId xmlns:a16="http://schemas.microsoft.com/office/drawing/2014/main" id="{6984BC6D-6066-4FAE-AAB5-D7365D5ACA9C}"/>
                </a:ext>
              </a:extLst>
            </p:cNvPr>
            <p:cNvSpPr txBox="1"/>
            <p:nvPr/>
          </p:nvSpPr>
          <p:spPr>
            <a:xfrm>
              <a:off x="118557" y="2211083"/>
              <a:ext cx="2397125" cy="523220"/>
            </a:xfrm>
            <a:prstGeom prst="rect">
              <a:avLst/>
            </a:prstGeom>
            <a:noFill/>
            <a:ln>
              <a:noFill/>
            </a:ln>
          </p:spPr>
          <p:txBody>
            <a:bodyPr wrap="square">
              <a:spAutoFit/>
            </a:bodyPr>
            <a:lstStyle/>
            <a:p>
              <a:pPr marL="0" indent="0" algn="ctr">
                <a:buNone/>
              </a:pPr>
              <a:r>
                <a:rPr lang="en-US" sz="1400" dirty="0">
                  <a:solidFill>
                    <a:schemeClr val="accent1">
                      <a:lumMod val="50000"/>
                    </a:schemeClr>
                  </a:solidFill>
                  <a:latin typeface="Times New Roman" panose="02020603050405020304" pitchFamily="18" charset="0"/>
                  <a:cs typeface="Times New Roman" panose="02020603050405020304" pitchFamily="18" charset="0"/>
                </a:rPr>
                <a:t>energy independence of educational institutions </a:t>
              </a:r>
              <a:endParaRPr lang="uk-UA" sz="1400" dirty="0">
                <a:solidFill>
                  <a:schemeClr val="accent1">
                    <a:lumMod val="50000"/>
                  </a:schemeClr>
                </a:solidFill>
                <a:latin typeface="Times New Roman" panose="02020603050405020304" pitchFamily="18" charset="0"/>
                <a:cs typeface="Times New Roman" panose="02020603050405020304" pitchFamily="18" charset="0"/>
              </a:endParaRPr>
            </a:p>
          </p:txBody>
        </p:sp>
      </p:grpSp>
      <p:pic>
        <p:nvPicPr>
          <p:cNvPr id="87" name="Picture 2">
            <a:extLst>
              <a:ext uri="{FF2B5EF4-FFF2-40B4-BE49-F238E27FC236}">
                <a16:creationId xmlns:a16="http://schemas.microsoft.com/office/drawing/2014/main" id="{7DDF3EC2-8F41-4535-90EF-117FC3F055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09189" y="907158"/>
            <a:ext cx="2246050" cy="1176292"/>
          </a:xfrm>
          <a:prstGeom prst="rect">
            <a:avLst/>
          </a:prstGeom>
          <a:ln>
            <a:noFill/>
          </a:ln>
          <a:effectLst>
            <a:softEdge rad="381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Групувати 16">
            <a:extLst>
              <a:ext uri="{FF2B5EF4-FFF2-40B4-BE49-F238E27FC236}">
                <a16:creationId xmlns:a16="http://schemas.microsoft.com/office/drawing/2014/main" id="{45C9EBBE-60C1-44CE-858B-80BA459B5226}"/>
              </a:ext>
            </a:extLst>
          </p:cNvPr>
          <p:cNvGrpSpPr/>
          <p:nvPr/>
        </p:nvGrpSpPr>
        <p:grpSpPr>
          <a:xfrm>
            <a:off x="5359974" y="926734"/>
            <a:ext cx="3010559" cy="1348759"/>
            <a:chOff x="4697198" y="939907"/>
            <a:chExt cx="3010559" cy="1273541"/>
          </a:xfrm>
        </p:grpSpPr>
        <p:sp>
          <p:nvSpPr>
            <p:cNvPr id="89" name="Прямокутник: округлені кути 88">
              <a:extLst>
                <a:ext uri="{FF2B5EF4-FFF2-40B4-BE49-F238E27FC236}">
                  <a16:creationId xmlns:a16="http://schemas.microsoft.com/office/drawing/2014/main" id="{8A09C415-B85E-4678-99CF-4656075D8564}"/>
                </a:ext>
              </a:extLst>
            </p:cNvPr>
            <p:cNvSpPr/>
            <p:nvPr/>
          </p:nvSpPr>
          <p:spPr>
            <a:xfrm>
              <a:off x="4733248" y="939907"/>
              <a:ext cx="2938460" cy="123658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0" name="Прямокутник: округлені кути 89">
              <a:extLst>
                <a:ext uri="{FF2B5EF4-FFF2-40B4-BE49-F238E27FC236}">
                  <a16:creationId xmlns:a16="http://schemas.microsoft.com/office/drawing/2014/main" id="{1F2DB790-03BD-4E95-98FD-F0220128269C}"/>
                </a:ext>
              </a:extLst>
            </p:cNvPr>
            <p:cNvSpPr/>
            <p:nvPr/>
          </p:nvSpPr>
          <p:spPr>
            <a:xfrm>
              <a:off x="4733248" y="962111"/>
              <a:ext cx="2938460"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93" name="TextBox 92">
              <a:extLst>
                <a:ext uri="{FF2B5EF4-FFF2-40B4-BE49-F238E27FC236}">
                  <a16:creationId xmlns:a16="http://schemas.microsoft.com/office/drawing/2014/main" id="{D23081D4-D000-41C3-8E2D-007DF0160713}"/>
                </a:ext>
              </a:extLst>
            </p:cNvPr>
            <p:cNvSpPr txBox="1"/>
            <p:nvPr/>
          </p:nvSpPr>
          <p:spPr>
            <a:xfrm>
              <a:off x="4738816" y="947776"/>
              <a:ext cx="2938460" cy="535742"/>
            </a:xfrm>
            <a:prstGeom prst="rect">
              <a:avLst/>
            </a:prstGeom>
            <a:noFill/>
            <a:ln>
              <a:noFill/>
            </a:ln>
          </p:spPr>
          <p:txBody>
            <a:bodyPr wrap="square">
              <a:spAutoFit/>
            </a:bodyPr>
            <a:lstStyle/>
            <a:p>
              <a:pPr marL="0" indent="0" algn="ctr">
                <a:buNone/>
              </a:pPr>
              <a:r>
                <a:rPr lang="uk-UA" sz="2800" b="1" dirty="0">
                  <a:solidFill>
                    <a:schemeClr val="bg1"/>
                  </a:solidFill>
                  <a:latin typeface="Times New Roman" panose="02020603050405020304" pitchFamily="18" charset="0"/>
                  <a:cs typeface="Times New Roman" panose="02020603050405020304" pitchFamily="18" charset="0"/>
                </a:rPr>
                <a:t>433</a:t>
              </a:r>
              <a:endParaRPr lang="uk-UA" sz="2800" dirty="0">
                <a:solidFill>
                  <a:schemeClr val="bg1"/>
                </a:solidFill>
                <a:latin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96B809C3-67D8-44BC-81D6-AD936CB91F7D}"/>
                </a:ext>
              </a:extLst>
            </p:cNvPr>
            <p:cNvSpPr txBox="1"/>
            <p:nvPr/>
          </p:nvSpPr>
          <p:spPr>
            <a:xfrm>
              <a:off x="5012417" y="1420023"/>
              <a:ext cx="2466490" cy="567257"/>
            </a:xfrm>
            <a:prstGeom prst="rect">
              <a:avLst/>
            </a:prstGeom>
            <a:noFill/>
            <a:ln>
              <a:noFill/>
            </a:ln>
          </p:spPr>
          <p:txBody>
            <a:bodyPr wrap="square" lIns="0" tIns="0" rIns="0" bIns="0">
              <a:spAutoFit/>
            </a:bodyPr>
            <a:lstStyle/>
            <a:p>
              <a:pPr marL="0" indent="0" algn="ctr">
                <a:buNone/>
              </a:pPr>
              <a:r>
                <a:rPr lang="en-US" b="1" dirty="0">
                  <a:solidFill>
                    <a:schemeClr val="accent1">
                      <a:lumMod val="50000"/>
                    </a:schemeClr>
                  </a:solidFill>
                  <a:latin typeface="Times New Roman" panose="02020603050405020304" pitchFamily="18" charset="0"/>
                  <a:cs typeface="Times New Roman" panose="02020603050405020304" pitchFamily="18" charset="0"/>
                </a:rPr>
                <a:t>educational institutions with shelters</a:t>
              </a:r>
              <a:endParaRPr lang="uk-UA"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97" name="TextBox 96">
              <a:extLst>
                <a:ext uri="{FF2B5EF4-FFF2-40B4-BE49-F238E27FC236}">
                  <a16:creationId xmlns:a16="http://schemas.microsoft.com/office/drawing/2014/main" id="{F0154924-228F-4331-B280-D41AC72950CA}"/>
                </a:ext>
              </a:extLst>
            </p:cNvPr>
            <p:cNvSpPr txBox="1"/>
            <p:nvPr/>
          </p:nvSpPr>
          <p:spPr>
            <a:xfrm>
              <a:off x="4697198" y="1898305"/>
              <a:ext cx="3010559" cy="315143"/>
            </a:xfrm>
            <a:prstGeom prst="rect">
              <a:avLst/>
            </a:prstGeom>
            <a:noFill/>
            <a:ln>
              <a:noFill/>
            </a:ln>
          </p:spPr>
          <p:txBody>
            <a:bodyPr wrap="square">
              <a:spAutoFit/>
            </a:bodyPr>
            <a:lstStyle/>
            <a:p>
              <a:pPr marL="0" indent="0" algn="ctr">
                <a:buNone/>
              </a:pPr>
              <a:r>
                <a:rPr lang="en-US" sz="1400" dirty="0">
                  <a:solidFill>
                    <a:schemeClr val="accent1">
                      <a:lumMod val="50000"/>
                    </a:schemeClr>
                  </a:solidFill>
                  <a:latin typeface="Times New Roman" panose="02020603050405020304" pitchFamily="18" charset="0"/>
                  <a:cs typeface="Times New Roman" panose="02020603050405020304" pitchFamily="18" charset="0"/>
                </a:rPr>
                <a:t>safe learning environment</a:t>
              </a:r>
              <a:endParaRPr lang="uk-UA" sz="1400" dirty="0">
                <a:solidFill>
                  <a:schemeClr val="accent1">
                    <a:lumMod val="50000"/>
                  </a:schemeClr>
                </a:solidFill>
                <a:latin typeface="Times New Roman" panose="02020603050405020304" pitchFamily="18" charset="0"/>
                <a:cs typeface="Times New Roman" panose="02020603050405020304" pitchFamily="18" charset="0"/>
              </a:endParaRPr>
            </a:p>
          </p:txBody>
        </p:sp>
      </p:grpSp>
      <p:pic>
        <p:nvPicPr>
          <p:cNvPr id="147" name="Picture 10">
            <a:extLst>
              <a:ext uri="{FF2B5EF4-FFF2-40B4-BE49-F238E27FC236}">
                <a16:creationId xmlns:a16="http://schemas.microsoft.com/office/drawing/2014/main" id="{89A739EE-C6C2-43DF-B75C-02D1FA95C4D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10800000" flipH="1" flipV="1">
            <a:off x="1466724" y="2614678"/>
            <a:ext cx="1417878" cy="837670"/>
          </a:xfrm>
          <a:prstGeom prst="rect">
            <a:avLst/>
          </a:prstGeom>
          <a:ln>
            <a:noFill/>
          </a:ln>
          <a:effectLst>
            <a:softEdge rad="38100"/>
          </a:effectLst>
        </p:spPr>
      </p:pic>
      <p:pic>
        <p:nvPicPr>
          <p:cNvPr id="148" name="Picture 16">
            <a:extLst>
              <a:ext uri="{FF2B5EF4-FFF2-40B4-BE49-F238E27FC236}">
                <a16:creationId xmlns:a16="http://schemas.microsoft.com/office/drawing/2014/main" id="{F0614731-33B7-45E6-A01C-BFD21D215BE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6459" b="14594"/>
          <a:stretch/>
        </p:blipFill>
        <p:spPr bwMode="auto">
          <a:xfrm>
            <a:off x="237761" y="2596249"/>
            <a:ext cx="1187194" cy="877648"/>
          </a:xfrm>
          <a:prstGeom prst="rect">
            <a:avLst/>
          </a:prstGeom>
          <a:ln>
            <a:noFill/>
          </a:ln>
          <a:effectLst>
            <a:softEdge rad="38100"/>
          </a:effectLst>
        </p:spPr>
      </p:pic>
      <p:sp>
        <p:nvSpPr>
          <p:cNvPr id="105" name="Прямокутник: округлені кути 104">
            <a:extLst>
              <a:ext uri="{FF2B5EF4-FFF2-40B4-BE49-F238E27FC236}">
                <a16:creationId xmlns:a16="http://schemas.microsoft.com/office/drawing/2014/main" id="{49F4F6CA-DB5E-4B9C-946E-31DDCE399B58}"/>
              </a:ext>
            </a:extLst>
          </p:cNvPr>
          <p:cNvSpPr/>
          <p:nvPr/>
        </p:nvSpPr>
        <p:spPr>
          <a:xfrm>
            <a:off x="4262645" y="3429220"/>
            <a:ext cx="2350675" cy="1642765"/>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06" name="Прямокутник: округлені кути 105">
            <a:extLst>
              <a:ext uri="{FF2B5EF4-FFF2-40B4-BE49-F238E27FC236}">
                <a16:creationId xmlns:a16="http://schemas.microsoft.com/office/drawing/2014/main" id="{51252CDE-DA14-4270-8EAA-C520F81B7C27}"/>
              </a:ext>
            </a:extLst>
          </p:cNvPr>
          <p:cNvSpPr/>
          <p:nvPr/>
        </p:nvSpPr>
        <p:spPr>
          <a:xfrm>
            <a:off x="4262647" y="3464701"/>
            <a:ext cx="2350673"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15" name="TextBox 114">
            <a:extLst>
              <a:ext uri="{FF2B5EF4-FFF2-40B4-BE49-F238E27FC236}">
                <a16:creationId xmlns:a16="http://schemas.microsoft.com/office/drawing/2014/main" id="{400602B1-1632-4094-A0C8-436CB2F61A82}"/>
              </a:ext>
            </a:extLst>
          </p:cNvPr>
          <p:cNvSpPr txBox="1"/>
          <p:nvPr/>
        </p:nvSpPr>
        <p:spPr>
          <a:xfrm>
            <a:off x="4161413" y="3412130"/>
            <a:ext cx="2397125" cy="523220"/>
          </a:xfrm>
          <a:prstGeom prst="rect">
            <a:avLst/>
          </a:prstGeom>
          <a:noFill/>
          <a:ln>
            <a:noFill/>
          </a:ln>
        </p:spPr>
        <p:txBody>
          <a:bodyPr wrap="square">
            <a:spAutoFit/>
          </a:bodyPr>
          <a:lstStyle/>
          <a:p>
            <a:pPr marL="0" indent="0" algn="ctr">
              <a:buNone/>
            </a:pPr>
            <a:r>
              <a:rPr lang="uk-UA" sz="2800" b="1" dirty="0">
                <a:solidFill>
                  <a:schemeClr val="bg1"/>
                </a:solidFill>
                <a:latin typeface="Times New Roman" panose="02020603050405020304" pitchFamily="18" charset="0"/>
                <a:cs typeface="Times New Roman" panose="02020603050405020304" pitchFamily="18" charset="0"/>
              </a:rPr>
              <a:t>8</a:t>
            </a:r>
            <a:r>
              <a:rPr lang="uk-UA" sz="2800" dirty="0">
                <a:solidFill>
                  <a:schemeClr val="bg1"/>
                </a:solidFill>
                <a:latin typeface="Montserrat SemiBold" pitchFamily="2" charset="-52"/>
                <a:cs typeface="Times New Roman" pitchFamily="18" charset="0"/>
              </a:rPr>
              <a:t> </a:t>
            </a:r>
          </a:p>
        </p:txBody>
      </p:sp>
      <p:sp>
        <p:nvSpPr>
          <p:cNvPr id="116" name="TextBox 115">
            <a:extLst>
              <a:ext uri="{FF2B5EF4-FFF2-40B4-BE49-F238E27FC236}">
                <a16:creationId xmlns:a16="http://schemas.microsoft.com/office/drawing/2014/main" id="{8EDC0C85-5D46-4598-B659-7F790D0C1225}"/>
              </a:ext>
            </a:extLst>
          </p:cNvPr>
          <p:cNvSpPr txBox="1"/>
          <p:nvPr/>
        </p:nvSpPr>
        <p:spPr>
          <a:xfrm>
            <a:off x="4427160" y="3972002"/>
            <a:ext cx="2131378" cy="923330"/>
          </a:xfrm>
          <a:prstGeom prst="rect">
            <a:avLst/>
          </a:prstGeom>
          <a:noFill/>
          <a:ln>
            <a:noFill/>
          </a:ln>
        </p:spPr>
        <p:txBody>
          <a:bodyPr wrap="square">
            <a:spAutoFit/>
          </a:bodyPr>
          <a:lstStyle/>
          <a:p>
            <a:pPr marL="0" indent="0" algn="ctr">
              <a:buNone/>
            </a:pPr>
            <a:r>
              <a:rPr lang="en-US" b="1" dirty="0">
                <a:solidFill>
                  <a:schemeClr val="accent1">
                    <a:lumMod val="50000"/>
                  </a:schemeClr>
                </a:solidFill>
                <a:latin typeface="Times New Roman" panose="02020603050405020304" pitchFamily="18" charset="0"/>
                <a:cs typeface="Times New Roman" panose="02020603050405020304" pitchFamily="18" charset="0"/>
              </a:rPr>
              <a:t>underground schools</a:t>
            </a:r>
            <a:endParaRPr lang="uk-UA" b="1" dirty="0">
              <a:solidFill>
                <a:schemeClr val="accent1">
                  <a:lumMod val="50000"/>
                </a:schemeClr>
              </a:solidFill>
              <a:latin typeface="Times New Roman" panose="02020603050405020304" pitchFamily="18" charset="0"/>
              <a:cs typeface="Times New Roman" panose="02020603050405020304" pitchFamily="18" charset="0"/>
            </a:endParaRPr>
          </a:p>
          <a:p>
            <a:pPr marL="0" indent="0" algn="ctr">
              <a:buNone/>
            </a:pPr>
            <a:endParaRPr lang="uk-UA"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17" name="TextBox 116">
            <a:extLst>
              <a:ext uri="{FF2B5EF4-FFF2-40B4-BE49-F238E27FC236}">
                <a16:creationId xmlns:a16="http://schemas.microsoft.com/office/drawing/2014/main" id="{A4ADC97B-0ECA-4714-8E4C-EED57C42C372}"/>
              </a:ext>
            </a:extLst>
          </p:cNvPr>
          <p:cNvSpPr txBox="1"/>
          <p:nvPr/>
        </p:nvSpPr>
        <p:spPr>
          <a:xfrm>
            <a:off x="4262645" y="4619705"/>
            <a:ext cx="2397125" cy="307777"/>
          </a:xfrm>
          <a:prstGeom prst="rect">
            <a:avLst/>
          </a:prstGeom>
          <a:noFill/>
          <a:ln>
            <a:noFill/>
          </a:ln>
        </p:spPr>
        <p:txBody>
          <a:bodyPr wrap="square">
            <a:spAutoFit/>
          </a:bodyPr>
          <a:lstStyle/>
          <a:p>
            <a:pPr marL="0" indent="0" algn="ctr">
              <a:buNone/>
            </a:pPr>
            <a:r>
              <a:rPr lang="en-US" sz="1400" dirty="0">
                <a:solidFill>
                  <a:schemeClr val="accent1">
                    <a:lumMod val="50000"/>
                  </a:schemeClr>
                </a:solidFill>
                <a:latin typeface="Times New Roman" panose="02020603050405020304" pitchFamily="18" charset="0"/>
                <a:cs typeface="Times New Roman" panose="02020603050405020304" pitchFamily="18" charset="0"/>
              </a:rPr>
              <a:t>learning even during threats</a:t>
            </a:r>
            <a:endParaRPr lang="uk-UA" sz="14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2" name="Прямокутник: округлені кути 131">
            <a:extLst>
              <a:ext uri="{FF2B5EF4-FFF2-40B4-BE49-F238E27FC236}">
                <a16:creationId xmlns:a16="http://schemas.microsoft.com/office/drawing/2014/main" id="{5FF09471-E499-4DA2-BD8D-E785806EFBB9}"/>
              </a:ext>
            </a:extLst>
          </p:cNvPr>
          <p:cNvSpPr/>
          <p:nvPr/>
        </p:nvSpPr>
        <p:spPr>
          <a:xfrm>
            <a:off x="176908" y="3464762"/>
            <a:ext cx="2397125" cy="161544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3" name="Прямокутник: округлені кути 132">
            <a:extLst>
              <a:ext uri="{FF2B5EF4-FFF2-40B4-BE49-F238E27FC236}">
                <a16:creationId xmlns:a16="http://schemas.microsoft.com/office/drawing/2014/main" id="{515CD6A6-7F76-4699-87FB-D8B958F9BA7D}"/>
              </a:ext>
            </a:extLst>
          </p:cNvPr>
          <p:cNvSpPr/>
          <p:nvPr/>
        </p:nvSpPr>
        <p:spPr>
          <a:xfrm>
            <a:off x="176908" y="3456486"/>
            <a:ext cx="2397125"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34" name="TextBox 133">
            <a:extLst>
              <a:ext uri="{FF2B5EF4-FFF2-40B4-BE49-F238E27FC236}">
                <a16:creationId xmlns:a16="http://schemas.microsoft.com/office/drawing/2014/main" id="{BF2D3D55-B3F1-438B-A48C-89FF1F1F99DF}"/>
              </a:ext>
            </a:extLst>
          </p:cNvPr>
          <p:cNvSpPr txBox="1"/>
          <p:nvPr/>
        </p:nvSpPr>
        <p:spPr>
          <a:xfrm>
            <a:off x="176907" y="3433626"/>
            <a:ext cx="2397125" cy="578882"/>
          </a:xfrm>
          <a:prstGeom prst="roundRect">
            <a:avLst/>
          </a:prstGeom>
          <a:solidFill>
            <a:srgbClr val="FFC000"/>
          </a:solidFill>
          <a:ln>
            <a:noFill/>
          </a:ln>
        </p:spPr>
        <p:txBody>
          <a:bodyPr wrap="square">
            <a:spAutoFit/>
          </a:bodyPr>
          <a:lstStyle/>
          <a:p>
            <a:pPr marL="0" indent="0" algn="ctr">
              <a:buNone/>
            </a:pPr>
            <a:r>
              <a:rPr lang="uk-UA" sz="2800" b="1" dirty="0">
                <a:solidFill>
                  <a:schemeClr val="accent1">
                    <a:lumMod val="50000"/>
                  </a:schemeClr>
                </a:solidFill>
                <a:latin typeface="Times New Roman" panose="02020603050405020304" pitchFamily="18" charset="0"/>
                <a:cs typeface="Times New Roman" panose="02020603050405020304" pitchFamily="18" charset="0"/>
              </a:rPr>
              <a:t>100</a:t>
            </a:r>
            <a:r>
              <a:rPr lang="uk-UA" sz="2800" dirty="0">
                <a:solidFill>
                  <a:schemeClr val="bg1"/>
                </a:solidFill>
                <a:latin typeface="Montserrat SemiBold" pitchFamily="2" charset="-52"/>
                <a:cs typeface="Times New Roman" pitchFamily="18" charset="0"/>
              </a:rPr>
              <a:t> </a:t>
            </a:r>
          </a:p>
        </p:txBody>
      </p:sp>
      <p:sp>
        <p:nvSpPr>
          <p:cNvPr id="136" name="TextBox 135">
            <a:extLst>
              <a:ext uri="{FF2B5EF4-FFF2-40B4-BE49-F238E27FC236}">
                <a16:creationId xmlns:a16="http://schemas.microsoft.com/office/drawing/2014/main" id="{1F8C0455-9368-4040-A594-9D72A9E87CA0}"/>
              </a:ext>
            </a:extLst>
          </p:cNvPr>
          <p:cNvSpPr txBox="1"/>
          <p:nvPr/>
        </p:nvSpPr>
        <p:spPr>
          <a:xfrm>
            <a:off x="176907" y="3952442"/>
            <a:ext cx="2397125" cy="646331"/>
          </a:xfrm>
          <a:prstGeom prst="rect">
            <a:avLst/>
          </a:prstGeom>
          <a:noFill/>
          <a:ln>
            <a:noFill/>
          </a:ln>
        </p:spPr>
        <p:txBody>
          <a:bodyPr wrap="square">
            <a:spAutoFit/>
          </a:bodyPr>
          <a:lstStyle/>
          <a:p>
            <a:pPr marL="0" indent="0" algn="ctr">
              <a:buNone/>
            </a:pPr>
            <a:r>
              <a:rPr lang="en-US" b="1" dirty="0">
                <a:solidFill>
                  <a:schemeClr val="accent1">
                    <a:lumMod val="50000"/>
                  </a:schemeClr>
                </a:solidFill>
                <a:latin typeface="Times New Roman" panose="02020603050405020304" pitchFamily="18" charset="0"/>
                <a:cs typeface="Times New Roman" panose="02020603050405020304" pitchFamily="18" charset="0"/>
              </a:rPr>
              <a:t>restored educational institutions </a:t>
            </a:r>
            <a:endParaRPr lang="uk-UA"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40" name="TextBox 139">
            <a:extLst>
              <a:ext uri="{FF2B5EF4-FFF2-40B4-BE49-F238E27FC236}">
                <a16:creationId xmlns:a16="http://schemas.microsoft.com/office/drawing/2014/main" id="{F4196E8F-8266-415E-BBD0-CE605453803F}"/>
              </a:ext>
            </a:extLst>
          </p:cNvPr>
          <p:cNvSpPr txBox="1"/>
          <p:nvPr/>
        </p:nvSpPr>
        <p:spPr>
          <a:xfrm>
            <a:off x="176907" y="4548767"/>
            <a:ext cx="2397125" cy="523220"/>
          </a:xfrm>
          <a:prstGeom prst="rect">
            <a:avLst/>
          </a:prstGeom>
          <a:noFill/>
          <a:ln>
            <a:noFill/>
          </a:ln>
        </p:spPr>
        <p:txBody>
          <a:bodyPr wrap="square">
            <a:spAutoFit/>
          </a:bodyPr>
          <a:lstStyle/>
          <a:p>
            <a:pPr marL="0" indent="0" algn="ctr">
              <a:buNone/>
            </a:pPr>
            <a:r>
              <a:rPr lang="en-US" sz="1400" dirty="0">
                <a:solidFill>
                  <a:schemeClr val="accent1">
                    <a:lumMod val="50000"/>
                  </a:schemeClr>
                </a:solidFill>
                <a:latin typeface="Times New Roman" panose="02020603050405020304" pitchFamily="18" charset="0"/>
                <a:cs typeface="Times New Roman" panose="02020603050405020304" pitchFamily="18" charset="0"/>
              </a:rPr>
              <a:t>return to the educational process</a:t>
            </a:r>
            <a:endParaRPr lang="uk-UA" sz="14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42" name="Прямокутник: округлені кути 141">
            <a:extLst>
              <a:ext uri="{FF2B5EF4-FFF2-40B4-BE49-F238E27FC236}">
                <a16:creationId xmlns:a16="http://schemas.microsoft.com/office/drawing/2014/main" id="{A276FC9A-4404-4FF7-9E04-36E66A1F4CE4}"/>
              </a:ext>
            </a:extLst>
          </p:cNvPr>
          <p:cNvSpPr/>
          <p:nvPr/>
        </p:nvSpPr>
        <p:spPr>
          <a:xfrm>
            <a:off x="6673635" y="3490068"/>
            <a:ext cx="2397125" cy="1581917"/>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3" name="Прямокутник: округлені кути 142">
            <a:extLst>
              <a:ext uri="{FF2B5EF4-FFF2-40B4-BE49-F238E27FC236}">
                <a16:creationId xmlns:a16="http://schemas.microsoft.com/office/drawing/2014/main" id="{3026712C-663B-491A-90F8-D0470CDECE9C}"/>
              </a:ext>
            </a:extLst>
          </p:cNvPr>
          <p:cNvSpPr/>
          <p:nvPr/>
        </p:nvSpPr>
        <p:spPr>
          <a:xfrm>
            <a:off x="6673635" y="3481792"/>
            <a:ext cx="2397125"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144" name="TextBox 143">
            <a:extLst>
              <a:ext uri="{FF2B5EF4-FFF2-40B4-BE49-F238E27FC236}">
                <a16:creationId xmlns:a16="http://schemas.microsoft.com/office/drawing/2014/main" id="{0B2080EB-0FB2-466D-B2C9-A22EC9D67BC3}"/>
              </a:ext>
            </a:extLst>
          </p:cNvPr>
          <p:cNvSpPr txBox="1"/>
          <p:nvPr/>
        </p:nvSpPr>
        <p:spPr>
          <a:xfrm>
            <a:off x="6673634" y="3458932"/>
            <a:ext cx="2397125" cy="578882"/>
          </a:xfrm>
          <a:prstGeom prst="roundRect">
            <a:avLst/>
          </a:prstGeom>
          <a:solidFill>
            <a:srgbClr val="FFC000"/>
          </a:solidFill>
          <a:ln>
            <a:noFill/>
          </a:ln>
        </p:spPr>
        <p:txBody>
          <a:bodyPr wrap="square">
            <a:spAutoFit/>
          </a:bodyPr>
          <a:lstStyle>
            <a:defPPr lvl="0">
              <a:defRPr lang="ru-RU"/>
            </a:defPPr>
            <a:lvl1pPr indent="0" algn="ctr">
              <a:buNone/>
              <a:defRPr sz="2800" b="1">
                <a:solidFill>
                  <a:schemeClr val="accent1">
                    <a:lumMod val="50000"/>
                  </a:schemeClr>
                </a:solidFill>
                <a:latin typeface="Montserrat SemiBold" pitchFamily="2" charset="-52"/>
                <a:cs typeface="Times New Roman" pitchFamily="18" charset="0"/>
              </a:defRPr>
            </a:lvl1pPr>
          </a:lstStyle>
          <a:p>
            <a:r>
              <a:rPr lang="uk-UA" dirty="0">
                <a:latin typeface="Times New Roman" panose="02020603050405020304" pitchFamily="18" charset="0"/>
              </a:rPr>
              <a:t>14 </a:t>
            </a:r>
          </a:p>
        </p:txBody>
      </p:sp>
      <p:sp>
        <p:nvSpPr>
          <p:cNvPr id="145" name="TextBox 144">
            <a:extLst>
              <a:ext uri="{FF2B5EF4-FFF2-40B4-BE49-F238E27FC236}">
                <a16:creationId xmlns:a16="http://schemas.microsoft.com/office/drawing/2014/main" id="{4D9035C1-3278-4617-B0B9-67A3E0821124}"/>
              </a:ext>
            </a:extLst>
          </p:cNvPr>
          <p:cNvSpPr txBox="1"/>
          <p:nvPr/>
        </p:nvSpPr>
        <p:spPr>
          <a:xfrm>
            <a:off x="6673634" y="3977748"/>
            <a:ext cx="2397125" cy="646331"/>
          </a:xfrm>
          <a:prstGeom prst="rect">
            <a:avLst/>
          </a:prstGeom>
          <a:noFill/>
          <a:ln>
            <a:noFill/>
          </a:ln>
        </p:spPr>
        <p:txBody>
          <a:bodyPr wrap="square">
            <a:spAutoFit/>
          </a:bodyPr>
          <a:lstStyle/>
          <a:p>
            <a:pPr marL="0" indent="0" algn="ctr">
              <a:buNone/>
            </a:pPr>
            <a:r>
              <a:rPr lang="en-US" b="1" dirty="0">
                <a:solidFill>
                  <a:schemeClr val="accent1">
                    <a:lumMod val="50000"/>
                  </a:schemeClr>
                </a:solidFill>
                <a:latin typeface="Times New Roman" panose="02020603050405020304" pitchFamily="18" charset="0"/>
                <a:cs typeface="Times New Roman" panose="02020603050405020304" pitchFamily="18" charset="0"/>
              </a:rPr>
              <a:t>international memorandums</a:t>
            </a:r>
            <a:endParaRPr lang="uk-UA"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46" name="TextBox 145">
            <a:extLst>
              <a:ext uri="{FF2B5EF4-FFF2-40B4-BE49-F238E27FC236}">
                <a16:creationId xmlns:a16="http://schemas.microsoft.com/office/drawing/2014/main" id="{57C2CDCB-5708-42EF-B4DF-88FC5EBA5D09}"/>
              </a:ext>
            </a:extLst>
          </p:cNvPr>
          <p:cNvSpPr txBox="1"/>
          <p:nvPr/>
        </p:nvSpPr>
        <p:spPr>
          <a:xfrm>
            <a:off x="6728417" y="4641170"/>
            <a:ext cx="2397125" cy="307777"/>
          </a:xfrm>
          <a:prstGeom prst="rect">
            <a:avLst/>
          </a:prstGeom>
          <a:noFill/>
          <a:ln>
            <a:noFill/>
          </a:ln>
        </p:spPr>
        <p:txBody>
          <a:bodyPr wrap="square">
            <a:spAutoFit/>
          </a:bodyPr>
          <a:lstStyle/>
          <a:p>
            <a:pPr marL="0" indent="0" algn="ctr">
              <a:buNone/>
            </a:pPr>
            <a:r>
              <a:rPr lang="en-US" sz="1400" dirty="0">
                <a:solidFill>
                  <a:schemeClr val="accent1">
                    <a:lumMod val="50000"/>
                  </a:schemeClr>
                </a:solidFill>
                <a:latin typeface="Times New Roman" panose="02020603050405020304" pitchFamily="18" charset="0"/>
                <a:cs typeface="Times New Roman" panose="02020603050405020304" pitchFamily="18" charset="0"/>
              </a:rPr>
              <a:t>support and partnership</a:t>
            </a:r>
            <a:endParaRPr lang="uk-UA" sz="14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642422" y="3449045"/>
            <a:ext cx="1518991" cy="16229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89827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blob:https://web.whatsapp.com/90faca5e-a1ad-4043-8847-d0fe8b9e544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2" name="Заголовок 1">
            <a:extLst>
              <a:ext uri="{FF2B5EF4-FFF2-40B4-BE49-F238E27FC236}">
                <a16:creationId xmlns:a16="http://schemas.microsoft.com/office/drawing/2014/main" id="{0B290E8A-3E29-431B-8C7B-A201427911DA}"/>
              </a:ext>
            </a:extLst>
          </p:cNvPr>
          <p:cNvSpPr txBox="1">
            <a:spLocks/>
          </p:cNvSpPr>
          <p:nvPr/>
        </p:nvSpPr>
        <p:spPr>
          <a:xfrm>
            <a:off x="199464" y="230415"/>
            <a:ext cx="6574133" cy="52907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solidFill>
                  <a:schemeClr val="tx2">
                    <a:lumMod val="50000"/>
                  </a:schemeClr>
                </a:solidFill>
              </a:rPr>
              <a:t>HIGHER EDUCATION — GROWTH THROUGH CHALLENGES</a:t>
            </a:r>
            <a:endParaRPr lang="ru-RU" dirty="0">
              <a:solidFill>
                <a:schemeClr val="tx2">
                  <a:lumMod val="50000"/>
                </a:schemeClr>
              </a:solidFill>
            </a:endParaRPr>
          </a:p>
        </p:txBody>
      </p:sp>
      <p:sp>
        <p:nvSpPr>
          <p:cNvPr id="40" name="Прямокутник: округлені кути 39">
            <a:extLst>
              <a:ext uri="{FF2B5EF4-FFF2-40B4-BE49-F238E27FC236}">
                <a16:creationId xmlns:a16="http://schemas.microsoft.com/office/drawing/2014/main" id="{5F593719-E405-4DBF-BC35-A352CE32BA48}"/>
              </a:ext>
            </a:extLst>
          </p:cNvPr>
          <p:cNvSpPr/>
          <p:nvPr/>
        </p:nvSpPr>
        <p:spPr>
          <a:xfrm>
            <a:off x="155575" y="933451"/>
            <a:ext cx="1202207" cy="762873"/>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1" name="Прямокутник: округлені кути 40">
            <a:extLst>
              <a:ext uri="{FF2B5EF4-FFF2-40B4-BE49-F238E27FC236}">
                <a16:creationId xmlns:a16="http://schemas.microsoft.com/office/drawing/2014/main" id="{911E55EE-A2EA-4009-A67A-BC432966BF2C}"/>
              </a:ext>
            </a:extLst>
          </p:cNvPr>
          <p:cNvSpPr/>
          <p:nvPr/>
        </p:nvSpPr>
        <p:spPr>
          <a:xfrm>
            <a:off x="155575" y="925174"/>
            <a:ext cx="1202207" cy="33966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2" name="TextBox 41">
            <a:extLst>
              <a:ext uri="{FF2B5EF4-FFF2-40B4-BE49-F238E27FC236}">
                <a16:creationId xmlns:a16="http://schemas.microsoft.com/office/drawing/2014/main" id="{FC04DE9E-E8BA-496A-B3CD-F61139F576A9}"/>
              </a:ext>
            </a:extLst>
          </p:cNvPr>
          <p:cNvSpPr txBox="1"/>
          <p:nvPr/>
        </p:nvSpPr>
        <p:spPr>
          <a:xfrm>
            <a:off x="155575" y="933450"/>
            <a:ext cx="1309543" cy="307150"/>
          </a:xfrm>
          <a:prstGeom prst="rect">
            <a:avLst/>
          </a:prstGeom>
          <a:noFill/>
          <a:ln>
            <a:noFill/>
          </a:ln>
        </p:spPr>
        <p:txBody>
          <a:bodyPr wrap="square" anchor="ctr" anchorCtr="0">
            <a:noAutofit/>
          </a:bodyPr>
          <a:lstStyle/>
          <a:p>
            <a:pPr marL="0" indent="0" algn="ctr">
              <a:buNone/>
            </a:pPr>
            <a:r>
              <a:rPr lang="uk-UA" sz="2400" b="1" dirty="0">
                <a:solidFill>
                  <a:schemeClr val="bg1"/>
                </a:solidFill>
                <a:latin typeface="Times New Roman" panose="02020603050405020304" pitchFamily="18" charset="0"/>
                <a:cs typeface="Times New Roman" panose="02020603050405020304" pitchFamily="18" charset="0"/>
              </a:rPr>
              <a:t>6</a:t>
            </a:r>
            <a:r>
              <a:rPr lang="uk-UA" sz="2800" dirty="0">
                <a:solidFill>
                  <a:schemeClr val="bg1"/>
                </a:solidFill>
                <a:latin typeface="Montserrat SemiBold" pitchFamily="2" charset="-52"/>
                <a:cs typeface="Times New Roman" pitchFamily="18" charset="0"/>
              </a:rPr>
              <a:t> </a:t>
            </a:r>
          </a:p>
        </p:txBody>
      </p:sp>
      <p:sp>
        <p:nvSpPr>
          <p:cNvPr id="43" name="TextBox 42">
            <a:extLst>
              <a:ext uri="{FF2B5EF4-FFF2-40B4-BE49-F238E27FC236}">
                <a16:creationId xmlns:a16="http://schemas.microsoft.com/office/drawing/2014/main" id="{F72E5A15-26D1-4BE6-AA7C-C0D8A8A1113F}"/>
              </a:ext>
            </a:extLst>
          </p:cNvPr>
          <p:cNvSpPr txBox="1"/>
          <p:nvPr/>
        </p:nvSpPr>
        <p:spPr>
          <a:xfrm>
            <a:off x="102812" y="1286139"/>
            <a:ext cx="1309543" cy="388889"/>
          </a:xfrm>
          <a:prstGeom prst="rect">
            <a:avLst/>
          </a:prstGeom>
          <a:noFill/>
          <a:ln>
            <a:noFill/>
          </a:ln>
        </p:spPr>
        <p:txBody>
          <a:bodyPr wrap="square">
            <a:spAutoFit/>
          </a:bodyPr>
          <a:lstStyle/>
          <a:p>
            <a:pPr marL="0" indent="0" algn="ctr">
              <a:lnSpc>
                <a:spcPct val="80000"/>
              </a:lnSpc>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higher education institutions</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7" name="Прямокутник: округлені кути 46">
            <a:extLst>
              <a:ext uri="{FF2B5EF4-FFF2-40B4-BE49-F238E27FC236}">
                <a16:creationId xmlns:a16="http://schemas.microsoft.com/office/drawing/2014/main" id="{AA285544-67B9-419E-A2E3-FBB61BF841CE}"/>
              </a:ext>
            </a:extLst>
          </p:cNvPr>
          <p:cNvSpPr/>
          <p:nvPr/>
        </p:nvSpPr>
        <p:spPr>
          <a:xfrm>
            <a:off x="1492634" y="1035501"/>
            <a:ext cx="1309543" cy="662067"/>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49" name="TextBox 48">
            <a:extLst>
              <a:ext uri="{FF2B5EF4-FFF2-40B4-BE49-F238E27FC236}">
                <a16:creationId xmlns:a16="http://schemas.microsoft.com/office/drawing/2014/main" id="{8A3CF3D4-35DD-4D59-9F76-26303A72C546}"/>
              </a:ext>
            </a:extLst>
          </p:cNvPr>
          <p:cNvSpPr txBox="1"/>
          <p:nvPr/>
        </p:nvSpPr>
        <p:spPr>
          <a:xfrm>
            <a:off x="1492634" y="920440"/>
            <a:ext cx="1307172" cy="339669"/>
          </a:xfrm>
          <a:prstGeom prst="roundRect">
            <a:avLst/>
          </a:prstGeom>
          <a:solidFill>
            <a:srgbClr val="FFC000"/>
          </a:solidFill>
          <a:ln>
            <a:noFill/>
          </a:ln>
        </p:spPr>
        <p:txBody>
          <a:bodyPr wrap="square" anchor="ctr" anchorCtr="0">
            <a:noAutofit/>
          </a:bodyPr>
          <a:lstStyle/>
          <a:p>
            <a:pPr marL="0" indent="0" algn="ctr">
              <a:buNone/>
            </a:pPr>
            <a:r>
              <a:rPr lang="uk-UA" sz="2400" b="1" dirty="0">
                <a:solidFill>
                  <a:schemeClr val="accent1">
                    <a:lumMod val="50000"/>
                  </a:schemeClr>
                </a:solidFill>
                <a:latin typeface="Times New Roman" panose="02020603050405020304" pitchFamily="18" charset="0"/>
                <a:cs typeface="Times New Roman" panose="02020603050405020304" pitchFamily="18" charset="0"/>
              </a:rPr>
              <a:t>19 609</a:t>
            </a:r>
            <a:r>
              <a:rPr lang="uk-UA" sz="2400" dirty="0">
                <a:solidFill>
                  <a:schemeClr val="accent1">
                    <a:lumMod val="50000"/>
                  </a:schemeClr>
                </a:solidFill>
                <a:latin typeface="Times New Roman" panose="02020603050405020304" pitchFamily="18" charset="0"/>
                <a:cs typeface="Times New Roman" panose="02020603050405020304" pitchFamily="18" charset="0"/>
              </a:rPr>
              <a:t> </a:t>
            </a:r>
          </a:p>
        </p:txBody>
      </p:sp>
      <p:sp>
        <p:nvSpPr>
          <p:cNvPr id="50" name="TextBox 49">
            <a:extLst>
              <a:ext uri="{FF2B5EF4-FFF2-40B4-BE49-F238E27FC236}">
                <a16:creationId xmlns:a16="http://schemas.microsoft.com/office/drawing/2014/main" id="{9E082045-346C-4CBB-8D9F-D8B973F8019E}"/>
              </a:ext>
            </a:extLst>
          </p:cNvPr>
          <p:cNvSpPr txBox="1"/>
          <p:nvPr/>
        </p:nvSpPr>
        <p:spPr>
          <a:xfrm>
            <a:off x="1492634" y="1347793"/>
            <a:ext cx="1375767" cy="240066"/>
          </a:xfrm>
          <a:prstGeom prst="rect">
            <a:avLst/>
          </a:prstGeom>
          <a:noFill/>
          <a:ln>
            <a:noFill/>
          </a:ln>
        </p:spPr>
        <p:txBody>
          <a:bodyPr wrap="square">
            <a:spAutoFit/>
          </a:bodyPr>
          <a:lstStyle/>
          <a:p>
            <a:pPr marL="0" indent="0" algn="ctr">
              <a:lnSpc>
                <a:spcPct val="80000"/>
              </a:lnSpc>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students</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3" name="Прямокутник: округлені кути 52">
            <a:extLst>
              <a:ext uri="{FF2B5EF4-FFF2-40B4-BE49-F238E27FC236}">
                <a16:creationId xmlns:a16="http://schemas.microsoft.com/office/drawing/2014/main" id="{CBB0D744-0727-4ED5-9A56-3748B037FFA5}"/>
              </a:ext>
            </a:extLst>
          </p:cNvPr>
          <p:cNvSpPr/>
          <p:nvPr/>
        </p:nvSpPr>
        <p:spPr>
          <a:xfrm>
            <a:off x="2990942" y="1003527"/>
            <a:ext cx="1199353" cy="692797"/>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4" name="Прямокутник: округлені кути 53">
            <a:extLst>
              <a:ext uri="{FF2B5EF4-FFF2-40B4-BE49-F238E27FC236}">
                <a16:creationId xmlns:a16="http://schemas.microsoft.com/office/drawing/2014/main" id="{7762185C-3B8E-48AD-9810-CC71B62AAE61}"/>
              </a:ext>
            </a:extLst>
          </p:cNvPr>
          <p:cNvSpPr/>
          <p:nvPr/>
        </p:nvSpPr>
        <p:spPr>
          <a:xfrm>
            <a:off x="2990942" y="930713"/>
            <a:ext cx="1199353" cy="360522"/>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55" name="TextBox 54">
            <a:extLst>
              <a:ext uri="{FF2B5EF4-FFF2-40B4-BE49-F238E27FC236}">
                <a16:creationId xmlns:a16="http://schemas.microsoft.com/office/drawing/2014/main" id="{2053B4A8-7146-45CD-9532-5DDA2D4C6CB1}"/>
              </a:ext>
            </a:extLst>
          </p:cNvPr>
          <p:cNvSpPr txBox="1"/>
          <p:nvPr/>
        </p:nvSpPr>
        <p:spPr>
          <a:xfrm>
            <a:off x="2990942" y="933450"/>
            <a:ext cx="1199353" cy="360522"/>
          </a:xfrm>
          <a:prstGeom prst="roundRect">
            <a:avLst/>
          </a:prstGeom>
          <a:solidFill>
            <a:schemeClr val="accent3">
              <a:lumMod val="75000"/>
            </a:schemeClr>
          </a:solidFill>
          <a:ln>
            <a:noFill/>
          </a:ln>
        </p:spPr>
        <p:txBody>
          <a:bodyPr wrap="square" anchor="ctr" anchorCtr="0">
            <a:noAutofit/>
          </a:bodyPr>
          <a:lstStyle/>
          <a:p>
            <a:pPr marL="0" indent="0" algn="ctr">
              <a:buNone/>
            </a:pPr>
            <a:r>
              <a:rPr lang="uk-UA" sz="2400" b="1" dirty="0">
                <a:solidFill>
                  <a:schemeClr val="bg1"/>
                </a:solidFill>
                <a:latin typeface="Times New Roman" panose="02020603050405020304" pitchFamily="18" charset="0"/>
                <a:cs typeface="Times New Roman" panose="02020603050405020304" pitchFamily="18" charset="0"/>
              </a:rPr>
              <a:t>1 700</a:t>
            </a:r>
            <a:r>
              <a:rPr lang="uk-UA" sz="2400" dirty="0">
                <a:solidFill>
                  <a:schemeClr val="bg1"/>
                </a:solidFill>
                <a:latin typeface="Times New Roman" panose="02020603050405020304" pitchFamily="18" charset="0"/>
                <a:cs typeface="Times New Roman" panose="02020603050405020304" pitchFamily="18" charset="0"/>
              </a:rPr>
              <a:t> </a:t>
            </a:r>
          </a:p>
        </p:txBody>
      </p:sp>
      <p:sp>
        <p:nvSpPr>
          <p:cNvPr id="56" name="TextBox 55">
            <a:extLst>
              <a:ext uri="{FF2B5EF4-FFF2-40B4-BE49-F238E27FC236}">
                <a16:creationId xmlns:a16="http://schemas.microsoft.com/office/drawing/2014/main" id="{203F86E0-0F6A-48AF-8819-B038EC7ED92D}"/>
              </a:ext>
            </a:extLst>
          </p:cNvPr>
          <p:cNvSpPr txBox="1"/>
          <p:nvPr/>
        </p:nvSpPr>
        <p:spPr>
          <a:xfrm>
            <a:off x="2976453" y="1352258"/>
            <a:ext cx="1226869" cy="295466"/>
          </a:xfrm>
          <a:prstGeom prst="rect">
            <a:avLst/>
          </a:prstGeom>
          <a:noFill/>
          <a:ln>
            <a:noFill/>
          </a:ln>
        </p:spPr>
        <p:txBody>
          <a:bodyPr wrap="square" lIns="0" tIns="0" rIns="0" bIns="0">
            <a:spAutoFit/>
          </a:bodyPr>
          <a:lstStyle/>
          <a:p>
            <a:pPr marL="0" indent="0" algn="ctr">
              <a:lnSpc>
                <a:spcPct val="80000"/>
              </a:lnSpc>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academic and teaching staff</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 name="Прямокутник: округлені кути 3">
            <a:extLst>
              <a:ext uri="{FF2B5EF4-FFF2-40B4-BE49-F238E27FC236}">
                <a16:creationId xmlns:a16="http://schemas.microsoft.com/office/drawing/2014/main" id="{76E17361-8F5E-46FD-A44E-834D5A83FBAD}"/>
              </a:ext>
            </a:extLst>
          </p:cNvPr>
          <p:cNvSpPr/>
          <p:nvPr/>
        </p:nvSpPr>
        <p:spPr>
          <a:xfrm>
            <a:off x="460375" y="1887009"/>
            <a:ext cx="3783965" cy="33889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70" name="Прямокутник: округлені кути 69">
            <a:extLst>
              <a:ext uri="{FF2B5EF4-FFF2-40B4-BE49-F238E27FC236}">
                <a16:creationId xmlns:a16="http://schemas.microsoft.com/office/drawing/2014/main" id="{E4B48F98-D22D-48C3-8AB1-79CEB371832A}"/>
              </a:ext>
            </a:extLst>
          </p:cNvPr>
          <p:cNvSpPr/>
          <p:nvPr/>
        </p:nvSpPr>
        <p:spPr>
          <a:xfrm>
            <a:off x="4759036" y="949306"/>
            <a:ext cx="4229389" cy="33889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p>
        </p:txBody>
      </p:sp>
      <p:sp>
        <p:nvSpPr>
          <p:cNvPr id="67" name="TextBox 66">
            <a:extLst>
              <a:ext uri="{FF2B5EF4-FFF2-40B4-BE49-F238E27FC236}">
                <a16:creationId xmlns:a16="http://schemas.microsoft.com/office/drawing/2014/main" id="{4BC764DD-FB59-484B-9399-5E65750D15F0}"/>
              </a:ext>
            </a:extLst>
          </p:cNvPr>
          <p:cNvSpPr txBox="1"/>
          <p:nvPr/>
        </p:nvSpPr>
        <p:spPr>
          <a:xfrm>
            <a:off x="337453" y="1954579"/>
            <a:ext cx="3783965" cy="215444"/>
          </a:xfrm>
          <a:prstGeom prst="rect">
            <a:avLst/>
          </a:prstGeom>
          <a:noFill/>
        </p:spPr>
        <p:txBody>
          <a:bodyPr wrap="square" lIns="0" tIns="0" rIns="0" bIns="0" anchor="ctr" anchorCtr="0">
            <a:noAutofit/>
          </a:bodyPr>
          <a:lstStyle/>
          <a:p>
            <a:pPr algn="ctr"/>
            <a:r>
              <a:rPr lang="en-US" sz="1300" b="1" dirty="0">
                <a:solidFill>
                  <a:schemeClr val="accent1">
                    <a:lumMod val="50000"/>
                  </a:schemeClr>
                </a:solidFill>
                <a:latin typeface="Times New Roman" panose="02020603050405020304" pitchFamily="18" charset="0"/>
                <a:cs typeface="Times New Roman" panose="02020603050405020304" pitchFamily="18" charset="0"/>
              </a:rPr>
              <a:t>INTERNATIONAL RECOGNITION</a:t>
            </a:r>
            <a:endParaRPr lang="ru-RU" sz="13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8" name="TextBox 67">
            <a:extLst>
              <a:ext uri="{FF2B5EF4-FFF2-40B4-BE49-F238E27FC236}">
                <a16:creationId xmlns:a16="http://schemas.microsoft.com/office/drawing/2014/main" id="{13023720-AF46-4A11-B859-5D93159371F4}"/>
              </a:ext>
            </a:extLst>
          </p:cNvPr>
          <p:cNvSpPr txBox="1"/>
          <p:nvPr/>
        </p:nvSpPr>
        <p:spPr>
          <a:xfrm>
            <a:off x="4661758" y="1257238"/>
            <a:ext cx="4416425" cy="1954381"/>
          </a:xfrm>
          <a:prstGeom prst="rect">
            <a:avLst/>
          </a:prstGeom>
          <a:noFill/>
        </p:spPr>
        <p:txBody>
          <a:bodyPr wrap="square">
            <a:spAutoFit/>
          </a:bodyPr>
          <a:lstStyle/>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Security and defense</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Business, administration, and law</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Engineering, manufacturing, and construction</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Information technology</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Culture, arts, and humanities</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Education</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Healthcare and social welfare</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Natural sciences, mathematics, and statistics</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Agriculture, forestry, fisheries, and veterinary medicine</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Social sciences, journalism, information, and international relations</a:t>
            </a:r>
            <a:endParaRPr lang="uk-UA"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100" kern="1200" dirty="0">
                <a:solidFill>
                  <a:srgbClr val="112946"/>
                </a:solidFill>
                <a:effectLst/>
                <a:latin typeface="Times New Roman" panose="02020603050405020304" pitchFamily="18" charset="0"/>
                <a:ea typeface="Times New Roman" panose="02020603050405020304" pitchFamily="18" charset="0"/>
                <a:cs typeface="Times New Roman" panose="02020603050405020304" pitchFamily="18" charset="0"/>
              </a:rPr>
              <a:t>Transportation and services</a:t>
            </a:r>
            <a:endParaRPr lang="uk-UA" sz="1100" kern="100" dirty="0">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69" name="TextBox 68">
            <a:extLst>
              <a:ext uri="{FF2B5EF4-FFF2-40B4-BE49-F238E27FC236}">
                <a16:creationId xmlns:a16="http://schemas.microsoft.com/office/drawing/2014/main" id="{E44B2D33-9CE2-4C1D-9FD8-C0E721A0FA04}"/>
              </a:ext>
            </a:extLst>
          </p:cNvPr>
          <p:cNvSpPr txBox="1"/>
          <p:nvPr/>
        </p:nvSpPr>
        <p:spPr>
          <a:xfrm>
            <a:off x="4906271" y="992324"/>
            <a:ext cx="3827015" cy="307777"/>
          </a:xfrm>
          <a:prstGeom prst="rect">
            <a:avLst/>
          </a:prstGeom>
          <a:noFill/>
        </p:spPr>
        <p:txBody>
          <a:bodyPr wrap="square" lIns="0" tIns="0" rIns="0" bIns="0" anchor="ctr" anchorCtr="0">
            <a:noAutofit/>
          </a:bodyPr>
          <a:lstStyle>
            <a:defPPr lvl="0">
              <a:defRPr lang="ru-RU"/>
            </a:defPPr>
            <a:lvl1pPr algn="ctr">
              <a:defRPr sz="1400">
                <a:solidFill>
                  <a:schemeClr val="accent1">
                    <a:lumMod val="50000"/>
                  </a:schemeClr>
                </a:solidFill>
                <a:latin typeface="Montserrat SemiBold" pitchFamily="2" charset="-52"/>
                <a:cs typeface="Times New Roman" pitchFamily="18" charset="0"/>
              </a:defRPr>
            </a:lvl1pPr>
          </a:lstStyle>
          <a:p>
            <a:r>
              <a:rPr lang="en-US" b="1" dirty="0">
                <a:latin typeface="Times New Roman" panose="02020603050405020304" pitchFamily="18" charset="0"/>
              </a:rPr>
              <a:t>Fields of study at universities:</a:t>
            </a:r>
            <a:endParaRPr lang="uk-UA" b="1" dirty="0">
              <a:latin typeface="Times New Roman" panose="02020603050405020304" pitchFamily="18" charset="0"/>
            </a:endParaRPr>
          </a:p>
        </p:txBody>
      </p:sp>
      <p:pic>
        <p:nvPicPr>
          <p:cNvPr id="6" name="Рисунок 5">
            <a:extLst>
              <a:ext uri="{FF2B5EF4-FFF2-40B4-BE49-F238E27FC236}">
                <a16:creationId xmlns:a16="http://schemas.microsoft.com/office/drawing/2014/main" id="{35D91F15-875A-4414-8D05-A33900AE924C}"/>
              </a:ext>
            </a:extLst>
          </p:cNvPr>
          <p:cNvPicPr>
            <a:picLocks noChangeAspect="1"/>
          </p:cNvPicPr>
          <p:nvPr/>
        </p:nvPicPr>
        <p:blipFill>
          <a:blip r:embed="rId2"/>
          <a:stretch>
            <a:fillRect/>
          </a:stretch>
        </p:blipFill>
        <p:spPr>
          <a:xfrm>
            <a:off x="7533463" y="3050889"/>
            <a:ext cx="1454962" cy="2037535"/>
          </a:xfrm>
          <a:prstGeom prst="rect">
            <a:avLst/>
          </a:prstGeom>
          <a:ln>
            <a:noFill/>
          </a:ln>
          <a:effectLst>
            <a:softEdge rad="38100"/>
          </a:effectLst>
        </p:spPr>
      </p:pic>
      <p:pic>
        <p:nvPicPr>
          <p:cNvPr id="8" name="Рисунок 7">
            <a:extLst>
              <a:ext uri="{FF2B5EF4-FFF2-40B4-BE49-F238E27FC236}">
                <a16:creationId xmlns:a16="http://schemas.microsoft.com/office/drawing/2014/main" id="{9FE4173E-151F-4085-9F60-A788502FFA25}"/>
              </a:ext>
            </a:extLst>
          </p:cNvPr>
          <p:cNvPicPr>
            <a:picLocks noChangeAspect="1"/>
          </p:cNvPicPr>
          <p:nvPr/>
        </p:nvPicPr>
        <p:blipFill>
          <a:blip r:embed="rId3"/>
          <a:stretch>
            <a:fillRect/>
          </a:stretch>
        </p:blipFill>
        <p:spPr>
          <a:xfrm>
            <a:off x="4072621" y="3355473"/>
            <a:ext cx="1366712" cy="1757253"/>
          </a:xfrm>
          <a:prstGeom prst="rect">
            <a:avLst/>
          </a:prstGeom>
          <a:ln>
            <a:noFill/>
          </a:ln>
          <a:effectLst>
            <a:softEdge rad="38100"/>
          </a:effectLst>
        </p:spPr>
      </p:pic>
      <p:pic>
        <p:nvPicPr>
          <p:cNvPr id="12" name="Рисунок 11">
            <a:extLst>
              <a:ext uri="{FF2B5EF4-FFF2-40B4-BE49-F238E27FC236}">
                <a16:creationId xmlns:a16="http://schemas.microsoft.com/office/drawing/2014/main" id="{7DEA7F2B-F5CC-4DA0-A545-274F8DD02FF9}"/>
              </a:ext>
            </a:extLst>
          </p:cNvPr>
          <p:cNvPicPr>
            <a:picLocks noChangeAspect="1"/>
          </p:cNvPicPr>
          <p:nvPr/>
        </p:nvPicPr>
        <p:blipFill>
          <a:blip r:embed="rId4"/>
          <a:stretch>
            <a:fillRect/>
          </a:stretch>
        </p:blipFill>
        <p:spPr>
          <a:xfrm>
            <a:off x="5516009" y="3533321"/>
            <a:ext cx="1940777" cy="1422428"/>
          </a:xfrm>
          <a:prstGeom prst="rect">
            <a:avLst/>
          </a:prstGeom>
          <a:ln>
            <a:noFill/>
          </a:ln>
          <a:effectLst>
            <a:softEdge rad="38100"/>
          </a:effectLst>
        </p:spPr>
      </p:pic>
      <p:pic>
        <p:nvPicPr>
          <p:cNvPr id="2" name="Рисунок 1">
            <a:extLst>
              <a:ext uri="{FF2B5EF4-FFF2-40B4-BE49-F238E27FC236}">
                <a16:creationId xmlns:a16="http://schemas.microsoft.com/office/drawing/2014/main" id="{75BAB1BB-C473-0F0E-8DE3-E3780B6DF9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1668" y="2289361"/>
            <a:ext cx="638070" cy="715694"/>
          </a:xfrm>
          <a:prstGeom prst="rect">
            <a:avLst/>
          </a:prstGeom>
        </p:spPr>
      </p:pic>
      <p:pic>
        <p:nvPicPr>
          <p:cNvPr id="3" name="Рисунок 2">
            <a:extLst>
              <a:ext uri="{FF2B5EF4-FFF2-40B4-BE49-F238E27FC236}">
                <a16:creationId xmlns:a16="http://schemas.microsoft.com/office/drawing/2014/main" id="{B2E8407E-DB0E-2D15-AE00-A0F4B4221F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39524" y="2324959"/>
            <a:ext cx="701542" cy="701542"/>
          </a:xfrm>
          <a:prstGeom prst="rect">
            <a:avLst/>
          </a:prstGeom>
        </p:spPr>
      </p:pic>
      <p:sp>
        <p:nvSpPr>
          <p:cNvPr id="5" name="TextBox 4">
            <a:extLst>
              <a:ext uri="{FF2B5EF4-FFF2-40B4-BE49-F238E27FC236}">
                <a16:creationId xmlns:a16="http://schemas.microsoft.com/office/drawing/2014/main" id="{352087EC-5954-9758-87E5-E8A87C5AAEB9}"/>
              </a:ext>
            </a:extLst>
          </p:cNvPr>
          <p:cNvSpPr txBox="1"/>
          <p:nvPr/>
        </p:nvSpPr>
        <p:spPr>
          <a:xfrm>
            <a:off x="774155" y="2265541"/>
            <a:ext cx="1611348"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Times New Roman" panose="02020603050405020304" pitchFamily="18" charset="0"/>
                <a:ea typeface="Arimo Bold" charset="0"/>
                <a:cs typeface="Times New Roman" panose="02020603050405020304" pitchFamily="18" charset="0"/>
              </a:rPr>
              <a:t>1st place </a:t>
            </a:r>
            <a:r>
              <a:rPr kumimoji="0" lang="en-US" sz="1200" i="0" u="none" strike="noStrike" kern="1200" cap="none" spc="0" normalizeH="0" baseline="0" noProof="0" dirty="0">
                <a:ln>
                  <a:noFill/>
                </a:ln>
                <a:solidFill>
                  <a:srgbClr val="002060"/>
                </a:solidFill>
                <a:effectLst/>
                <a:uLnTx/>
                <a:uFillTx/>
                <a:latin typeface="Times New Roman" panose="02020603050405020304" pitchFamily="18" charset="0"/>
                <a:ea typeface="Arimo Bold" charset="0"/>
                <a:cs typeface="Times New Roman" panose="02020603050405020304" pitchFamily="18" charset="0"/>
              </a:rPr>
              <a:t>among higher education institutions in Ukraine</a:t>
            </a:r>
            <a:endParaRPr kumimoji="0" lang="uk-UA" sz="1200" i="0" u="none" strike="noStrike" kern="1200" cap="none" spc="0" normalizeH="0" baseline="0" noProof="0" dirty="0">
              <a:ln>
                <a:noFill/>
              </a:ln>
              <a:solidFill>
                <a:srgbClr val="002060"/>
              </a:solidFill>
              <a:effectLst/>
              <a:uLnTx/>
              <a:uFillTx/>
              <a:latin typeface="Times New Roman" panose="02020603050405020304" pitchFamily="18" charset="0"/>
              <a:ea typeface="Arimo Bold" charset="0"/>
              <a:cs typeface="Times New Roman" panose="02020603050405020304" pitchFamily="18" charset="0"/>
            </a:endParaRPr>
          </a:p>
        </p:txBody>
      </p:sp>
      <p:sp>
        <p:nvSpPr>
          <p:cNvPr id="7" name="TextBox 6">
            <a:extLst>
              <a:ext uri="{FF2B5EF4-FFF2-40B4-BE49-F238E27FC236}">
                <a16:creationId xmlns:a16="http://schemas.microsoft.com/office/drawing/2014/main" id="{F37FC99C-AA45-D945-DF2A-C51B50D89673}"/>
              </a:ext>
            </a:extLst>
          </p:cNvPr>
          <p:cNvSpPr txBox="1"/>
          <p:nvPr/>
        </p:nvSpPr>
        <p:spPr>
          <a:xfrm>
            <a:off x="2229435" y="2199608"/>
            <a:ext cx="1595489"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2060"/>
                </a:solidFill>
                <a:effectLst/>
                <a:uLnTx/>
                <a:uFillTx/>
                <a:latin typeface="Times New Roman" panose="02020603050405020304" pitchFamily="18" charset="0"/>
                <a:ea typeface="Arimo Bold" charset="0"/>
                <a:cs typeface="Times New Roman" panose="02020603050405020304" pitchFamily="18" charset="0"/>
              </a:rPr>
              <a:t>2nd place </a:t>
            </a:r>
            <a:r>
              <a:rPr kumimoji="0" lang="en-US" sz="1200" i="0" u="none" strike="noStrike" kern="1200" cap="none" spc="0" normalizeH="0" baseline="0" noProof="0" dirty="0">
                <a:ln>
                  <a:noFill/>
                </a:ln>
                <a:solidFill>
                  <a:srgbClr val="002060"/>
                </a:solidFill>
                <a:effectLst/>
                <a:uLnTx/>
                <a:uFillTx/>
                <a:latin typeface="Times New Roman" panose="02020603050405020304" pitchFamily="18" charset="0"/>
                <a:ea typeface="Arimo Bold" charset="0"/>
                <a:cs typeface="Times New Roman" panose="02020603050405020304" pitchFamily="18" charset="0"/>
              </a:rPr>
              <a:t>among agricultural higher education institutions in Ukraine</a:t>
            </a:r>
            <a:endParaRPr kumimoji="0" lang="uk-UA" sz="1200" i="0" u="none" strike="noStrike" kern="1200" cap="none" spc="0" normalizeH="0" baseline="0" noProof="0" dirty="0">
              <a:ln>
                <a:noFill/>
              </a:ln>
              <a:solidFill>
                <a:srgbClr val="002060"/>
              </a:solidFill>
              <a:effectLst/>
              <a:uLnTx/>
              <a:uFillTx/>
              <a:latin typeface="Times New Roman" panose="02020603050405020304" pitchFamily="18" charset="0"/>
              <a:ea typeface="Arimo Bold" charset="0"/>
              <a:cs typeface="Times New Roman" panose="02020603050405020304" pitchFamily="18" charset="0"/>
            </a:endParaRPr>
          </a:p>
        </p:txBody>
      </p:sp>
      <p:pic>
        <p:nvPicPr>
          <p:cNvPr id="9" name="Рисунок 8">
            <a:extLst>
              <a:ext uri="{FF2B5EF4-FFF2-40B4-BE49-F238E27FC236}">
                <a16:creationId xmlns:a16="http://schemas.microsoft.com/office/drawing/2014/main" id="{C2D6A94E-C66C-0B3B-EF2C-DE64A6DB14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5475" y="2922330"/>
            <a:ext cx="1201376" cy="562427"/>
          </a:xfrm>
          <a:prstGeom prst="rect">
            <a:avLst/>
          </a:prstGeom>
        </p:spPr>
      </p:pic>
      <p:pic>
        <p:nvPicPr>
          <p:cNvPr id="10" name="Рисунок 9">
            <a:extLst>
              <a:ext uri="{FF2B5EF4-FFF2-40B4-BE49-F238E27FC236}">
                <a16:creationId xmlns:a16="http://schemas.microsoft.com/office/drawing/2014/main" id="{F888D496-6A4F-0DE0-01D3-BDA32449E56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05639" y="2968776"/>
            <a:ext cx="1141628" cy="397978"/>
          </a:xfrm>
          <a:prstGeom prst="rect">
            <a:avLst/>
          </a:prstGeom>
        </p:spPr>
      </p:pic>
      <p:sp>
        <p:nvSpPr>
          <p:cNvPr id="11" name="object 3">
            <a:extLst>
              <a:ext uri="{FF2B5EF4-FFF2-40B4-BE49-F238E27FC236}">
                <a16:creationId xmlns:a16="http://schemas.microsoft.com/office/drawing/2014/main" id="{526F40A5-7497-BBC5-0DC5-A30C106384A8}"/>
              </a:ext>
            </a:extLst>
          </p:cNvPr>
          <p:cNvSpPr txBox="1"/>
          <p:nvPr/>
        </p:nvSpPr>
        <p:spPr>
          <a:xfrm>
            <a:off x="811615" y="3565753"/>
            <a:ext cx="3320646"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1600" b="1" i="0" u="none" strike="noStrike" kern="0" cap="none" spc="-10" normalizeH="0" baseline="0" noProof="0" dirty="0">
                <a:ln>
                  <a:noFill/>
                </a:ln>
                <a:solidFill>
                  <a:schemeClr val="tx2">
                    <a:lumMod val="75000"/>
                  </a:schemeClr>
                </a:solidFill>
                <a:effectLst/>
                <a:uLnTx/>
                <a:uFillTx/>
                <a:latin typeface="Roboto Bk"/>
                <a:cs typeface="Roboto Bk"/>
              </a:rPr>
              <a:t>Prospects for cooperation</a:t>
            </a:r>
            <a:r>
              <a:rPr kumimoji="0" lang="uk-UA" sz="1600" b="1" i="0" u="none" strike="noStrike" kern="0" cap="none" spc="-10" normalizeH="0" baseline="0" noProof="0" dirty="0">
                <a:ln>
                  <a:noFill/>
                </a:ln>
                <a:solidFill>
                  <a:schemeClr val="tx2">
                    <a:lumMod val="75000"/>
                  </a:schemeClr>
                </a:solidFill>
                <a:effectLst/>
                <a:uLnTx/>
                <a:uFillTx/>
                <a:latin typeface="Roboto Bk"/>
                <a:cs typeface="Roboto Bk"/>
              </a:rPr>
              <a:t>:</a:t>
            </a:r>
            <a:endParaRPr kumimoji="0" sz="1600" b="0" i="0" u="none" strike="noStrike" kern="0" cap="none" spc="0" normalizeH="0" baseline="0" noProof="0" dirty="0">
              <a:ln>
                <a:noFill/>
              </a:ln>
              <a:solidFill>
                <a:schemeClr val="tx2">
                  <a:lumMod val="75000"/>
                </a:schemeClr>
              </a:solidFill>
              <a:effectLst/>
              <a:uLnTx/>
              <a:uFillTx/>
              <a:latin typeface="Roboto Bk"/>
              <a:cs typeface="Roboto Bk"/>
            </a:endParaRPr>
          </a:p>
        </p:txBody>
      </p:sp>
      <p:pic>
        <p:nvPicPr>
          <p:cNvPr id="13" name="Графіка 12" descr="Bank outline">
            <a:extLst>
              <a:ext uri="{FF2B5EF4-FFF2-40B4-BE49-F238E27FC236}">
                <a16:creationId xmlns:a16="http://schemas.microsoft.com/office/drawing/2014/main" id="{801F9551-7C67-F930-9D33-A818A4D1954E}"/>
              </a:ext>
            </a:extLst>
          </p:cNvPr>
          <p:cNvPicPr>
            <a:picLocks noChangeAspect="1"/>
          </p:cNvPicPr>
          <p:nvPr/>
        </p:nvPicPr>
        <p:blipFill>
          <a:blip r:embed="rId9">
            <a:duotone>
              <a:schemeClr val="accent2">
                <a:shade val="45000"/>
                <a:satMod val="135000"/>
              </a:schemeClr>
              <a:prstClr val="white"/>
            </a:duotone>
            <a:extLst>
              <a:ext uri="{96DAC541-7B7A-43D3-8B79-37D633B846F1}">
                <asvg:svgBlip xmlns:asvg="http://schemas.microsoft.com/office/drawing/2016/SVG/main" r:embed="rId10"/>
              </a:ext>
            </a:extLst>
          </a:blip>
          <a:stretch>
            <a:fillRect/>
          </a:stretch>
        </p:blipFill>
        <p:spPr>
          <a:xfrm>
            <a:off x="172927" y="3770900"/>
            <a:ext cx="638069" cy="638069"/>
          </a:xfrm>
          <a:prstGeom prst="rect">
            <a:avLst/>
          </a:prstGeom>
        </p:spPr>
      </p:pic>
      <p:pic>
        <p:nvPicPr>
          <p:cNvPr id="14" name="Графіка 13" descr="Board Of Directors outline">
            <a:extLst>
              <a:ext uri="{FF2B5EF4-FFF2-40B4-BE49-F238E27FC236}">
                <a16:creationId xmlns:a16="http://schemas.microsoft.com/office/drawing/2014/main" id="{5126D108-B0DB-2BB8-AB8B-521F60C47D1F}"/>
              </a:ext>
            </a:extLst>
          </p:cNvPr>
          <p:cNvPicPr>
            <a:picLocks noChangeAspect="1"/>
          </p:cNvPicPr>
          <p:nvPr/>
        </p:nvPicPr>
        <p:blipFill>
          <a:blip r:embed="rId11">
            <a:duotone>
              <a:schemeClr val="accent2">
                <a:shade val="45000"/>
                <a:satMod val="135000"/>
              </a:schemeClr>
              <a:prstClr val="white"/>
            </a:duotone>
            <a:extLst>
              <a:ext uri="{96DAC541-7B7A-43D3-8B79-37D633B846F1}">
                <asvg:svgBlip xmlns:asvg="http://schemas.microsoft.com/office/drawing/2016/SVG/main" r:embed="rId12"/>
              </a:ext>
            </a:extLst>
          </a:blip>
          <a:stretch>
            <a:fillRect/>
          </a:stretch>
        </p:blipFill>
        <p:spPr>
          <a:xfrm>
            <a:off x="189990" y="4408969"/>
            <a:ext cx="528350" cy="528350"/>
          </a:xfrm>
          <a:prstGeom prst="rect">
            <a:avLst/>
          </a:prstGeom>
        </p:spPr>
      </p:pic>
      <p:sp>
        <p:nvSpPr>
          <p:cNvPr id="15" name="TextBox 14">
            <a:extLst>
              <a:ext uri="{FF2B5EF4-FFF2-40B4-BE49-F238E27FC236}">
                <a16:creationId xmlns:a16="http://schemas.microsoft.com/office/drawing/2014/main" id="{381BE199-F471-7B48-5B9C-165F7F1CEAF6}"/>
              </a:ext>
            </a:extLst>
          </p:cNvPr>
          <p:cNvSpPr txBox="1"/>
          <p:nvPr/>
        </p:nvSpPr>
        <p:spPr>
          <a:xfrm>
            <a:off x="756678" y="3899086"/>
            <a:ext cx="3402857" cy="509883"/>
          </a:xfrm>
          <a:prstGeom prst="rect">
            <a:avLst/>
          </a:prstGeom>
          <a:noFill/>
        </p:spPr>
        <p:txBody>
          <a:bodyPr wrap="square">
            <a:spAutoFit/>
          </a:bodyPr>
          <a:lstStyle/>
          <a:p>
            <a:pPr rtl="0">
              <a:lnSpc>
                <a:spcPts val="1700"/>
              </a:lnSpc>
              <a:spcAft>
                <a:spcPts val="1800"/>
              </a:spcAft>
              <a:defRPr sz="2160" b="1" i="0" u="none" strike="noStrike" kern="1200" spc="0" baseline="0">
                <a:solidFill>
                  <a:prstClr val="black"/>
                </a:solidFill>
                <a:latin typeface="+mn-lt"/>
                <a:ea typeface="+mn-ea"/>
                <a:cs typeface="+mn-cs"/>
              </a:defRPr>
            </a:pPr>
            <a:r>
              <a:rPr lang="en-US" sz="1200" b="1" spc="-20" dirty="0">
                <a:solidFill>
                  <a:schemeClr val="tx2">
                    <a:lumMod val="50000"/>
                  </a:schemeClr>
                </a:solidFill>
                <a:latin typeface="Times New Roman" pitchFamily="18" charset="0"/>
                <a:cs typeface="Times New Roman" pitchFamily="18" charset="0"/>
              </a:rPr>
              <a:t>Establishing partnerships between educational institutions, student and faculty exchanges</a:t>
            </a:r>
            <a:endParaRPr lang="uk-UA" sz="1200" b="1" spc="-20" dirty="0">
              <a:solidFill>
                <a:schemeClr val="tx2">
                  <a:lumMod val="50000"/>
                </a:schemeClr>
              </a:solidFill>
              <a:latin typeface="Times New Roman" pitchFamily="18" charset="0"/>
              <a:cs typeface="Times New Roman" pitchFamily="18" charset="0"/>
            </a:endParaRPr>
          </a:p>
        </p:txBody>
      </p:sp>
      <p:sp>
        <p:nvSpPr>
          <p:cNvPr id="18" name="TextBox 17">
            <a:extLst>
              <a:ext uri="{FF2B5EF4-FFF2-40B4-BE49-F238E27FC236}">
                <a16:creationId xmlns:a16="http://schemas.microsoft.com/office/drawing/2014/main" id="{8FDAF3D5-2B58-BA41-6325-72A7DCE7802E}"/>
              </a:ext>
            </a:extLst>
          </p:cNvPr>
          <p:cNvSpPr txBox="1"/>
          <p:nvPr/>
        </p:nvSpPr>
        <p:spPr>
          <a:xfrm>
            <a:off x="723033" y="4450533"/>
            <a:ext cx="3409228" cy="509883"/>
          </a:xfrm>
          <a:prstGeom prst="rect">
            <a:avLst/>
          </a:prstGeom>
          <a:noFill/>
        </p:spPr>
        <p:txBody>
          <a:bodyPr wrap="square">
            <a:spAutoFit/>
          </a:bodyPr>
          <a:lstStyle/>
          <a:p>
            <a:pPr>
              <a:lnSpc>
                <a:spcPts val="1700"/>
              </a:lnSpc>
              <a:spcAft>
                <a:spcPts val="1800"/>
              </a:spcAft>
              <a:defRPr sz="2160" b="1" i="0" u="none" strike="noStrike" kern="1200" spc="0" baseline="0">
                <a:solidFill>
                  <a:prstClr val="black"/>
                </a:solidFill>
                <a:latin typeface="+mn-lt"/>
                <a:ea typeface="+mn-ea"/>
                <a:cs typeface="+mn-cs"/>
              </a:defRPr>
            </a:pPr>
            <a:r>
              <a:rPr lang="en-US" sz="1200" b="1" spc="-20" dirty="0">
                <a:solidFill>
                  <a:schemeClr val="tx2">
                    <a:lumMod val="50000"/>
                  </a:schemeClr>
                </a:solidFill>
                <a:latin typeface="Times New Roman" pitchFamily="18" charset="0"/>
                <a:cs typeface="Times New Roman" pitchFamily="18" charset="0"/>
              </a:rPr>
              <a:t>Joint research initiatives, experience sharing, and preparation of grant applications to attract funding</a:t>
            </a:r>
            <a:endParaRPr lang="uk-UA" sz="1200" b="1" spc="-20" dirty="0">
              <a:solidFill>
                <a:schemeClr val="tx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2993555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Прямокутник: округлені кути 122">
            <a:extLst>
              <a:ext uri="{FF2B5EF4-FFF2-40B4-BE49-F238E27FC236}">
                <a16:creationId xmlns:a16="http://schemas.microsoft.com/office/drawing/2014/main" id="{D30480BA-1283-414D-8CF1-DE1E1A91FB6A}"/>
              </a:ext>
            </a:extLst>
          </p:cNvPr>
          <p:cNvSpPr/>
          <p:nvPr/>
        </p:nvSpPr>
        <p:spPr>
          <a:xfrm>
            <a:off x="0" y="2343150"/>
            <a:ext cx="1710804" cy="990600"/>
          </a:xfrm>
          <a:prstGeom prst="roundRect">
            <a:avLst/>
          </a:prstGeom>
          <a:solidFill>
            <a:schemeClr val="accent3">
              <a:lumMod val="20000"/>
              <a:lumOff val="8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95000"/>
                    <a:lumOff val="5000"/>
                  </a:schemeClr>
                </a:solidFill>
                <a:latin typeface="Times New Roman" panose="02020603050405020304" pitchFamily="18" charset="0"/>
                <a:cs typeface="Times New Roman" panose="02020603050405020304" pitchFamily="18" charset="0"/>
              </a:rPr>
              <a:t>2,098 services under Package 66 totaling </a:t>
            </a:r>
            <a:endParaRPr lang="uk-UA" sz="1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1400" b="1" dirty="0">
                <a:solidFill>
                  <a:schemeClr val="tx1">
                    <a:lumMod val="95000"/>
                    <a:lumOff val="5000"/>
                  </a:schemeClr>
                </a:solidFill>
                <a:latin typeface="Times New Roman" panose="02020603050405020304" pitchFamily="18" charset="0"/>
                <a:cs typeface="Times New Roman" panose="02020603050405020304" pitchFamily="18" charset="0"/>
              </a:rPr>
              <a:t>UAH 244.9 million</a:t>
            </a:r>
            <a:endParaRPr lang="uk-UA" sz="1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title"/>
          </p:nvPr>
        </p:nvSpPr>
        <p:spPr>
          <a:xfrm>
            <a:off x="25141" y="225302"/>
            <a:ext cx="6943410" cy="323140"/>
          </a:xfrm>
        </p:spPr>
        <p:txBody>
          <a:bodyPr>
            <a:noAutofit/>
          </a:bodyPr>
          <a:lstStyle/>
          <a:p>
            <a:r>
              <a:rPr lang="en-US" dirty="0">
                <a:solidFill>
                  <a:schemeClr val="tx2">
                    <a:lumMod val="50000"/>
                  </a:schemeClr>
                </a:solidFill>
              </a:rPr>
              <a:t>UNBREAKABLE HEALTHCARE</a:t>
            </a:r>
            <a:endParaRPr lang="ru-RU" dirty="0">
              <a:solidFill>
                <a:schemeClr val="tx2">
                  <a:lumMod val="50000"/>
                </a:schemeClr>
              </a:solidFill>
            </a:endParaRPr>
          </a:p>
        </p:txBody>
      </p:sp>
      <p:sp>
        <p:nvSpPr>
          <p:cNvPr id="58" name="AutoShape 2" descr="blob:https://web.whatsapp.com/90faca5e-a1ad-4043-8847-d0fe8b9e544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6" name="Заголовок 1">
            <a:extLst>
              <a:ext uri="{FF2B5EF4-FFF2-40B4-BE49-F238E27FC236}">
                <a16:creationId xmlns:a16="http://schemas.microsoft.com/office/drawing/2014/main" id="{118E14CC-1A3B-49ED-80B5-EE6FA6D51F21}"/>
              </a:ext>
            </a:extLst>
          </p:cNvPr>
          <p:cNvSpPr txBox="1">
            <a:spLocks/>
          </p:cNvSpPr>
          <p:nvPr/>
        </p:nvSpPr>
        <p:spPr>
          <a:xfrm>
            <a:off x="-76200" y="533683"/>
            <a:ext cx="7037717" cy="3231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sz="1800" dirty="0">
                <a:solidFill>
                  <a:schemeClr val="tx2">
                    <a:lumMod val="50000"/>
                  </a:schemeClr>
                </a:solidFill>
              </a:rPr>
              <a:t>Healthcare network of Sumy region</a:t>
            </a:r>
            <a:endParaRPr lang="ru-RU" sz="1800" dirty="0">
              <a:solidFill>
                <a:schemeClr val="tx2">
                  <a:lumMod val="50000"/>
                </a:schemeClr>
              </a:solidFill>
            </a:endParaRPr>
          </a:p>
        </p:txBody>
      </p:sp>
      <p:sp>
        <p:nvSpPr>
          <p:cNvPr id="5" name="Прямокутник: округлені кути 4">
            <a:extLst>
              <a:ext uri="{FF2B5EF4-FFF2-40B4-BE49-F238E27FC236}">
                <a16:creationId xmlns:a16="http://schemas.microsoft.com/office/drawing/2014/main" id="{FAC25026-DB05-4721-A64D-132118D58F0F}"/>
              </a:ext>
            </a:extLst>
          </p:cNvPr>
          <p:cNvSpPr/>
          <p:nvPr/>
        </p:nvSpPr>
        <p:spPr>
          <a:xfrm>
            <a:off x="230919" y="951045"/>
            <a:ext cx="1912874" cy="706305"/>
          </a:xfrm>
          <a:prstGeom prst="round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55CFEB67-FE88-4925-BD41-EE958DC5B07F}"/>
              </a:ext>
            </a:extLst>
          </p:cNvPr>
          <p:cNvSpPr txBox="1"/>
          <p:nvPr/>
        </p:nvSpPr>
        <p:spPr>
          <a:xfrm>
            <a:off x="155575" y="991523"/>
            <a:ext cx="2057400" cy="615553"/>
          </a:xfrm>
          <a:prstGeom prst="rect">
            <a:avLst/>
          </a:prstGeom>
          <a:noFill/>
          <a:ln>
            <a:noFill/>
          </a:ln>
        </p:spPr>
        <p:txBody>
          <a:bodyPr wrap="square">
            <a:spAutoFit/>
          </a:bodyPr>
          <a:lstStyle/>
          <a:p>
            <a:pPr marL="0" indent="0" algn="ctr">
              <a:buNone/>
            </a:pPr>
            <a:r>
              <a:rPr lang="uk-UA" sz="2000" b="1" dirty="0">
                <a:solidFill>
                  <a:schemeClr val="tx1">
                    <a:lumMod val="95000"/>
                    <a:lumOff val="5000"/>
                  </a:schemeClr>
                </a:solidFill>
                <a:latin typeface="Times New Roman" panose="02020603050405020304" pitchFamily="18" charset="0"/>
                <a:cs typeface="Times New Roman" panose="02020603050405020304" pitchFamily="18" charset="0"/>
              </a:rPr>
              <a:t>87</a:t>
            </a:r>
          </a:p>
          <a:p>
            <a:pPr marL="0" indent="0" algn="ctr">
              <a:buNone/>
            </a:pPr>
            <a:r>
              <a:rPr lang="en-US" sz="1400" b="1" dirty="0">
                <a:solidFill>
                  <a:schemeClr val="tx1">
                    <a:lumMod val="95000"/>
                    <a:lumOff val="5000"/>
                  </a:schemeClr>
                </a:solidFill>
                <a:latin typeface="Times New Roman" panose="02020603050405020304" pitchFamily="18" charset="0"/>
                <a:cs typeface="Times New Roman" panose="02020603050405020304" pitchFamily="18" charset="0"/>
              </a:rPr>
              <a:t>healthcare facilities</a:t>
            </a:r>
            <a:endParaRPr lang="uk-UA" sz="1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46" name="Прямокутник: округлені кути 45">
            <a:extLst>
              <a:ext uri="{FF2B5EF4-FFF2-40B4-BE49-F238E27FC236}">
                <a16:creationId xmlns:a16="http://schemas.microsoft.com/office/drawing/2014/main" id="{0D19B167-3493-452E-BCC2-D8FB21FB52D4}"/>
              </a:ext>
            </a:extLst>
          </p:cNvPr>
          <p:cNvSpPr/>
          <p:nvPr/>
        </p:nvSpPr>
        <p:spPr>
          <a:xfrm>
            <a:off x="2286000" y="971550"/>
            <a:ext cx="4139758" cy="304800"/>
          </a:xfrm>
          <a:prstGeom prst="roundRect">
            <a:avLst/>
          </a:prstGeom>
          <a:solidFill>
            <a:schemeClr val="accent5">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latin typeface="Times New Roman" panose="02020603050405020304" pitchFamily="18" charset="0"/>
                <a:cs typeface="Times New Roman" panose="02020603050405020304" pitchFamily="18" charset="0"/>
              </a:rPr>
              <a:t>Doctors</a:t>
            </a:r>
            <a:r>
              <a:rPr lang="uk-UA" b="1" dirty="0">
                <a:solidFill>
                  <a:schemeClr val="tx1">
                    <a:lumMod val="95000"/>
                    <a:lumOff val="5000"/>
                  </a:schemeClr>
                </a:solidFill>
                <a:latin typeface="Times New Roman" panose="02020603050405020304" pitchFamily="18" charset="0"/>
                <a:cs typeface="Times New Roman" panose="02020603050405020304" pitchFamily="18" charset="0"/>
              </a:rPr>
              <a:t> – 3 274 осіб</a:t>
            </a:r>
          </a:p>
        </p:txBody>
      </p:sp>
      <p:sp>
        <p:nvSpPr>
          <p:cNvPr id="127" name="Прямокутник: округлені кути 126">
            <a:extLst>
              <a:ext uri="{FF2B5EF4-FFF2-40B4-BE49-F238E27FC236}">
                <a16:creationId xmlns:a16="http://schemas.microsoft.com/office/drawing/2014/main" id="{7927A2A0-3DD0-4A56-A342-A314EDD308B0}"/>
              </a:ext>
            </a:extLst>
          </p:cNvPr>
          <p:cNvSpPr/>
          <p:nvPr/>
        </p:nvSpPr>
        <p:spPr>
          <a:xfrm>
            <a:off x="35357" y="1809750"/>
            <a:ext cx="3165043" cy="457200"/>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95000"/>
                    <a:lumOff val="5000"/>
                  </a:schemeClr>
                </a:solidFill>
                <a:latin typeface="Times New Roman" panose="02020603050405020304" pitchFamily="18" charset="0"/>
                <a:cs typeface="Times New Roman" panose="02020603050405020304" pitchFamily="18" charset="0"/>
              </a:rPr>
              <a:t>Dental prosthetics and dental treatment for military personnel</a:t>
            </a:r>
            <a:endParaRPr lang="uk-UA" sz="14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0" name="Прямокутник: округлені кути 134">
            <a:extLst>
              <a:ext uri="{FF2B5EF4-FFF2-40B4-BE49-F238E27FC236}">
                <a16:creationId xmlns:a16="http://schemas.microsoft.com/office/drawing/2014/main" id="{EE812B80-AC77-4CC5-AB9B-A67426708737}"/>
              </a:ext>
            </a:extLst>
          </p:cNvPr>
          <p:cNvSpPr/>
          <p:nvPr/>
        </p:nvSpPr>
        <p:spPr>
          <a:xfrm>
            <a:off x="6553200" y="971550"/>
            <a:ext cx="2590798" cy="533400"/>
          </a:xfrm>
          <a:prstGeom prst="roundRect">
            <a:avLst>
              <a:gd name="adj" fmla="val 7067"/>
            </a:avLst>
          </a:prstGeom>
          <a:solidFill>
            <a:srgbClr val="E6E0E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latin typeface="Times New Roman" panose="02020603050405020304" pitchFamily="18" charset="0"/>
                <a:cs typeface="Times New Roman" panose="02020603050405020304" pitchFamily="18" charset="0"/>
              </a:rPr>
              <a:t>Outpatient rehabilitation</a:t>
            </a:r>
            <a:endParaRPr lang="uk-UA"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1" name="Прямокутник: округлені кути 134">
            <a:extLst>
              <a:ext uri="{FF2B5EF4-FFF2-40B4-BE49-F238E27FC236}">
                <a16:creationId xmlns:a16="http://schemas.microsoft.com/office/drawing/2014/main" id="{EE812B80-AC77-4CC5-AB9B-A67426708737}"/>
              </a:ext>
            </a:extLst>
          </p:cNvPr>
          <p:cNvSpPr/>
          <p:nvPr/>
        </p:nvSpPr>
        <p:spPr>
          <a:xfrm>
            <a:off x="6553200" y="3028950"/>
            <a:ext cx="2590800" cy="533400"/>
          </a:xfrm>
          <a:prstGeom prst="roundRect">
            <a:avLst>
              <a:gd name="adj" fmla="val 7067"/>
            </a:avLst>
          </a:prstGeom>
          <a:solidFill>
            <a:srgbClr val="E6E0E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latin typeface="Times New Roman" panose="02020603050405020304" pitchFamily="18" charset="0"/>
                <a:cs typeface="Times New Roman" panose="02020603050405020304" pitchFamily="18" charset="0"/>
              </a:rPr>
              <a:t>Outpatient rehabilitation</a:t>
            </a:r>
            <a:endParaRPr lang="uk-UA"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72" name="Таблица 71"/>
          <p:cNvGraphicFramePr>
            <a:graphicFrameLocks noGrp="1"/>
          </p:cNvGraphicFramePr>
          <p:nvPr>
            <p:extLst>
              <p:ext uri="{D42A27DB-BD31-4B8C-83A1-F6EECF244321}">
                <p14:modId xmlns:p14="http://schemas.microsoft.com/office/powerpoint/2010/main" val="823595520"/>
              </p:ext>
            </p:extLst>
          </p:nvPr>
        </p:nvGraphicFramePr>
        <p:xfrm>
          <a:off x="6553199" y="3638550"/>
          <a:ext cx="2590799" cy="1371600"/>
        </p:xfrm>
        <a:graphic>
          <a:graphicData uri="http://schemas.openxmlformats.org/drawingml/2006/table">
            <a:tbl>
              <a:tblPr firstRow="1" bandRow="1">
                <a:tableStyleId>{5FD0F851-EC5A-4D38-B0AD-8093EC10F338}</a:tableStyleId>
              </a:tblPr>
              <a:tblGrid>
                <a:gridCol w="634410">
                  <a:extLst>
                    <a:ext uri="{9D8B030D-6E8A-4147-A177-3AD203B41FA5}">
                      <a16:colId xmlns:a16="http://schemas.microsoft.com/office/drawing/2014/main" val="20000"/>
                    </a:ext>
                  </a:extLst>
                </a:gridCol>
                <a:gridCol w="1956389">
                  <a:extLst>
                    <a:ext uri="{9D8B030D-6E8A-4147-A177-3AD203B41FA5}">
                      <a16:colId xmlns:a16="http://schemas.microsoft.com/office/drawing/2014/main" val="20001"/>
                    </a:ext>
                  </a:extLst>
                </a:gridCol>
              </a:tblGrid>
              <a:tr h="431800">
                <a:tc>
                  <a:txBody>
                    <a:bodyPr/>
                    <a:lstStyle/>
                    <a:p>
                      <a:pPr algn="ctr">
                        <a:lnSpc>
                          <a:spcPts val="1600"/>
                        </a:lnSpc>
                      </a:pPr>
                      <a:r>
                        <a:rPr lang="uk-UA" sz="1600" b="1" dirty="0">
                          <a:solidFill>
                            <a:schemeClr val="tx1"/>
                          </a:solidFill>
                          <a:latin typeface="Arial" panose="020B0604020202020204" pitchFamily="34" charset="0"/>
                          <a:cs typeface="Arial" panose="020B0604020202020204" pitchFamily="34" charset="0"/>
                        </a:rPr>
                        <a:t>17</a:t>
                      </a:r>
                      <a:endParaRPr lang="ru-RU" sz="1600" b="1" dirty="0">
                        <a:solidFill>
                          <a:schemeClr val="tx1"/>
                        </a:solidFill>
                        <a:latin typeface="Arial" panose="020B0604020202020204" pitchFamily="34" charset="0"/>
                        <a:cs typeface="Arial" panose="020B0604020202020204" pitchFamily="34" charset="0"/>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Arial" panose="020B0604020202020204" pitchFamily="34" charset="0"/>
                          <a:ea typeface="+mn-ea"/>
                          <a:cs typeface="Arial" panose="020B0604020202020204" pitchFamily="34" charset="0"/>
                        </a:rPr>
                        <a:t>institutions signed an agreement with the NHSU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31800">
                <a:tc>
                  <a:txBody>
                    <a:bodyPr/>
                    <a:lstStyle/>
                    <a:p>
                      <a:pPr algn="ctr">
                        <a:lnSpc>
                          <a:spcPts val="1600"/>
                        </a:lnSpc>
                      </a:pPr>
                      <a:r>
                        <a:rPr lang="uk-UA" sz="1600" b="1" dirty="0">
                          <a:solidFill>
                            <a:schemeClr val="tx1"/>
                          </a:solidFill>
                          <a:latin typeface="Arial" panose="020B0604020202020204" pitchFamily="34" charset="0"/>
                          <a:cs typeface="Arial" panose="020B0604020202020204" pitchFamily="34" charset="0"/>
                        </a:rPr>
                        <a:t>10 800  </a:t>
                      </a:r>
                      <a:endParaRPr lang="ru-RU" sz="1600" b="1" dirty="0">
                        <a:solidFill>
                          <a:schemeClr val="tx1"/>
                        </a:solidFill>
                        <a:latin typeface="Arial" panose="020B0604020202020204" pitchFamily="34" charset="0"/>
                        <a:cs typeface="Arial" panose="020B0604020202020204" pitchFamily="34" charset="0"/>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patients treated in total in 2025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31800">
                <a:tc>
                  <a:txBody>
                    <a:bodyPr/>
                    <a:lstStyle/>
                    <a:p>
                      <a:pPr algn="ctr">
                        <a:lnSpc>
                          <a:spcPct val="100000"/>
                        </a:lnSpc>
                      </a:pPr>
                      <a:r>
                        <a:rPr lang="ru-RU" sz="1600" b="1" dirty="0">
                          <a:solidFill>
                            <a:schemeClr val="tx1"/>
                          </a:solidFill>
                          <a:latin typeface="Arial" panose="020B0604020202020204" pitchFamily="34" charset="0"/>
                          <a:cs typeface="Arial" panose="020B0604020202020204" pitchFamily="34" charset="0"/>
                        </a:rPr>
                        <a:t>707</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including military personnel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7727919"/>
                  </a:ext>
                </a:extLst>
              </a:tr>
            </a:tbl>
          </a:graphicData>
        </a:graphic>
      </p:graphicFrame>
      <p:pic>
        <p:nvPicPr>
          <p:cNvPr id="73" name="Picture 4" descr="У Львові запрацював новий реабілітаційний центр для поранених ..."/>
          <p:cNvPicPr>
            <a:picLocks noChangeAspect="1" noChangeArrowheads="1"/>
          </p:cNvPicPr>
          <p:nvPr/>
        </p:nvPicPr>
        <p:blipFill rotWithShape="1">
          <a:blip r:embed="rId3">
            <a:extLst>
              <a:ext uri="{28A0092B-C50C-407E-A947-70E740481C1C}">
                <a14:useLocalDpi xmlns:a14="http://schemas.microsoft.com/office/drawing/2010/main" val="0"/>
              </a:ext>
            </a:extLst>
          </a:blip>
          <a:srcRect l="2325" t="5721" b="15826"/>
          <a:stretch>
            <a:fillRect/>
          </a:stretch>
        </p:blipFill>
        <p:spPr bwMode="auto">
          <a:xfrm>
            <a:off x="3460325" y="1789793"/>
            <a:ext cx="3051544" cy="1487714"/>
          </a:xfrm>
          <a:prstGeom prst="rect">
            <a:avLst/>
          </a:prstGeom>
          <a:noFill/>
          <a:effectLst>
            <a:softEdge rad="12700"/>
          </a:effectLst>
          <a:extLst>
            <a:ext uri="{909E8E84-426E-40DD-AFC4-6F175D3DCCD1}">
              <a14:hiddenFill xmlns:a14="http://schemas.microsoft.com/office/drawing/2010/main">
                <a:solidFill>
                  <a:srgbClr val="FFFFFF"/>
                </a:solidFill>
              </a14:hiddenFill>
            </a:ext>
          </a:extLst>
        </p:spPr>
      </p:pic>
      <p:sp>
        <p:nvSpPr>
          <p:cNvPr id="74" name="Прямокутник: округлені кути 45">
            <a:extLst>
              <a:ext uri="{FF2B5EF4-FFF2-40B4-BE49-F238E27FC236}">
                <a16:creationId xmlns:a16="http://schemas.microsoft.com/office/drawing/2014/main" id="{0D19B167-3493-452E-BCC2-D8FB21FB52D4}"/>
              </a:ext>
            </a:extLst>
          </p:cNvPr>
          <p:cNvSpPr/>
          <p:nvPr/>
        </p:nvSpPr>
        <p:spPr>
          <a:xfrm>
            <a:off x="2286000" y="1352550"/>
            <a:ext cx="4139758" cy="304800"/>
          </a:xfrm>
          <a:prstGeom prst="roundRect">
            <a:avLst/>
          </a:prstGeom>
          <a:solidFill>
            <a:schemeClr val="accent5">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lumMod val="95000"/>
                    <a:lumOff val="5000"/>
                  </a:schemeClr>
                </a:solidFill>
                <a:latin typeface="Times New Roman" panose="02020603050405020304" pitchFamily="18" charset="0"/>
                <a:cs typeface="Times New Roman" panose="02020603050405020304" pitchFamily="18" charset="0"/>
              </a:rPr>
              <a:t>Mid-level medical personnel</a:t>
            </a:r>
            <a:r>
              <a:rPr lang="uk-UA" sz="1600" b="1" dirty="0">
                <a:solidFill>
                  <a:schemeClr val="tx1">
                    <a:lumMod val="95000"/>
                    <a:lumOff val="5000"/>
                  </a:schemeClr>
                </a:solidFill>
                <a:latin typeface="Times New Roman" panose="02020603050405020304" pitchFamily="18" charset="0"/>
                <a:cs typeface="Times New Roman" panose="02020603050405020304" pitchFamily="18" charset="0"/>
              </a:rPr>
              <a:t>– 7 128 осіб</a:t>
            </a:r>
          </a:p>
        </p:txBody>
      </p:sp>
      <p:sp>
        <p:nvSpPr>
          <p:cNvPr id="75" name="Прямокутник: округлені кути 122">
            <a:extLst>
              <a:ext uri="{FF2B5EF4-FFF2-40B4-BE49-F238E27FC236}">
                <a16:creationId xmlns:a16="http://schemas.microsoft.com/office/drawing/2014/main" id="{D30480BA-1283-414D-8CF1-DE1E1A91FB6A}"/>
              </a:ext>
            </a:extLst>
          </p:cNvPr>
          <p:cNvSpPr/>
          <p:nvPr/>
        </p:nvSpPr>
        <p:spPr>
          <a:xfrm>
            <a:off x="1762607" y="2352222"/>
            <a:ext cx="1656388" cy="990600"/>
          </a:xfrm>
          <a:prstGeom prst="roundRect">
            <a:avLst/>
          </a:prstGeom>
          <a:solidFill>
            <a:schemeClr val="accent3">
              <a:lumMod val="20000"/>
              <a:lumOff val="8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lumMod val="95000"/>
                    <a:lumOff val="5000"/>
                  </a:schemeClr>
                </a:solidFill>
                <a:latin typeface="Times New Roman" panose="02020603050405020304" pitchFamily="18" charset="0"/>
                <a:cs typeface="Times New Roman" panose="02020603050405020304" pitchFamily="18" charset="0"/>
              </a:rPr>
              <a:t>19,948 services under Package 67 totaling </a:t>
            </a:r>
            <a:endParaRPr lang="uk-UA" sz="14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1400" b="1" dirty="0">
                <a:solidFill>
                  <a:schemeClr val="tx1">
                    <a:lumMod val="95000"/>
                    <a:lumOff val="5000"/>
                  </a:schemeClr>
                </a:solidFill>
                <a:latin typeface="Times New Roman" panose="02020603050405020304" pitchFamily="18" charset="0"/>
                <a:cs typeface="Times New Roman" panose="02020603050405020304" pitchFamily="18" charset="0"/>
              </a:rPr>
              <a:t>UAH 16.9 million</a:t>
            </a:r>
            <a:endParaRPr lang="uk-UA" sz="1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3486150"/>
            <a:ext cx="1828800" cy="1469993"/>
          </a:xfrm>
          <a:prstGeom prst="rect">
            <a:avLst/>
          </a:prstGeom>
        </p:spPr>
      </p:pic>
      <p:sp>
        <p:nvSpPr>
          <p:cNvPr id="119" name="Прямокутник: округлені кути 118">
            <a:extLst>
              <a:ext uri="{FF2B5EF4-FFF2-40B4-BE49-F238E27FC236}">
                <a16:creationId xmlns:a16="http://schemas.microsoft.com/office/drawing/2014/main" id="{068382FD-B37A-484E-AE40-46221032A64A}"/>
              </a:ext>
            </a:extLst>
          </p:cNvPr>
          <p:cNvSpPr/>
          <p:nvPr/>
        </p:nvSpPr>
        <p:spPr>
          <a:xfrm>
            <a:off x="1905000" y="3409950"/>
            <a:ext cx="2286000" cy="1045178"/>
          </a:xfrm>
          <a:prstGeom prst="roundRect">
            <a:avLst/>
          </a:prstGeom>
          <a:solidFill>
            <a:srgbClr val="4F81B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lt1"/>
                </a:solidFill>
                <a:latin typeface="Times New Roman" panose="02020603050405020304" pitchFamily="18" charset="0"/>
                <a:cs typeface="Times New Roman" panose="02020603050405020304" pitchFamily="18" charset="0"/>
              </a:rPr>
              <a:t>Assessing Activities of Daily Living (ADLs)</a:t>
            </a:r>
            <a:endParaRPr lang="uk-UA" sz="1200" dirty="0">
              <a:latin typeface="Times New Roman" panose="02020603050405020304" pitchFamily="18" charset="0"/>
              <a:cs typeface="Times New Roman" panose="02020603050405020304" pitchFamily="18" charset="0"/>
            </a:endParaRPr>
          </a:p>
        </p:txBody>
      </p:sp>
      <p:sp>
        <p:nvSpPr>
          <p:cNvPr id="44" name="Прямокутник: округлені кути 43">
            <a:extLst>
              <a:ext uri="{FF2B5EF4-FFF2-40B4-BE49-F238E27FC236}">
                <a16:creationId xmlns:a16="http://schemas.microsoft.com/office/drawing/2014/main" id="{0EDD015C-CABE-4E58-8459-F1A411E7EADE}"/>
              </a:ext>
            </a:extLst>
          </p:cNvPr>
          <p:cNvSpPr/>
          <p:nvPr/>
        </p:nvSpPr>
        <p:spPr>
          <a:xfrm>
            <a:off x="1905000" y="4248150"/>
            <a:ext cx="2286000" cy="762000"/>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95000"/>
                    <a:lumOff val="5000"/>
                  </a:schemeClr>
                </a:solidFill>
                <a:latin typeface="Times New Roman" panose="02020603050405020304" pitchFamily="18" charset="0"/>
                <a:cs typeface="Times New Roman" panose="02020603050405020304" pitchFamily="18" charset="0"/>
              </a:rPr>
              <a:t>10 institutions</a:t>
            </a:r>
            <a:endParaRPr lang="uk-UA" sz="12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1200" b="1" dirty="0">
                <a:solidFill>
                  <a:schemeClr val="tx1">
                    <a:lumMod val="95000"/>
                    <a:lumOff val="5000"/>
                  </a:schemeClr>
                </a:solidFill>
                <a:latin typeface="Times New Roman" panose="02020603050405020304" pitchFamily="18" charset="0"/>
                <a:cs typeface="Times New Roman" panose="02020603050405020304" pitchFamily="18" charset="0"/>
              </a:rPr>
              <a:t>76 expert teams</a:t>
            </a:r>
            <a:endParaRPr lang="uk-UA" sz="1200" b="1" dirty="0">
              <a:solidFill>
                <a:schemeClr val="tx1">
                  <a:lumMod val="95000"/>
                  <a:lumOff val="5000"/>
                </a:schemeClr>
              </a:solidFill>
              <a:latin typeface="Times New Roman" panose="02020603050405020304" pitchFamily="18" charset="0"/>
              <a:cs typeface="Times New Roman" panose="02020603050405020304" pitchFamily="18" charset="0"/>
            </a:endParaRPr>
          </a:p>
          <a:p>
            <a:pPr algn="ctr"/>
            <a:r>
              <a:rPr lang="en-US" sz="1200" b="1" dirty="0">
                <a:solidFill>
                  <a:schemeClr val="tx1">
                    <a:lumMod val="95000"/>
                    <a:lumOff val="5000"/>
                  </a:schemeClr>
                </a:solidFill>
                <a:latin typeface="Times New Roman" panose="02020603050405020304" pitchFamily="18" charset="0"/>
                <a:cs typeface="Times New Roman" panose="02020603050405020304" pitchFamily="18" charset="0"/>
              </a:rPr>
              <a:t>235 doctors involved</a:t>
            </a:r>
            <a:endParaRPr lang="uk-UA"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82" name="Прямокутник: округлені кути 122">
            <a:extLst>
              <a:ext uri="{FF2B5EF4-FFF2-40B4-BE49-F238E27FC236}">
                <a16:creationId xmlns:a16="http://schemas.microsoft.com/office/drawing/2014/main" id="{D30480BA-1283-414D-8CF1-DE1E1A91FB6A}"/>
              </a:ext>
            </a:extLst>
          </p:cNvPr>
          <p:cNvSpPr/>
          <p:nvPr/>
        </p:nvSpPr>
        <p:spPr>
          <a:xfrm>
            <a:off x="4267200" y="3409950"/>
            <a:ext cx="2133600" cy="381000"/>
          </a:xfrm>
          <a:prstGeom prst="roundRect">
            <a:avLst/>
          </a:prstGeom>
          <a:solidFill>
            <a:schemeClr val="accent3">
              <a:lumMod val="20000"/>
              <a:lumOff val="8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chemeClr val="tx1">
                    <a:lumMod val="95000"/>
                    <a:lumOff val="5000"/>
                  </a:schemeClr>
                </a:solidFill>
                <a:latin typeface="Times New Roman" panose="02020603050405020304" pitchFamily="18" charset="0"/>
                <a:cs typeface="Times New Roman" panose="02020603050405020304" pitchFamily="18" charset="0"/>
              </a:rPr>
              <a:t>5</a:t>
            </a:r>
          </a:p>
        </p:txBody>
      </p:sp>
      <p:sp>
        <p:nvSpPr>
          <p:cNvPr id="84" name="Прямокутник: округлені кути 122">
            <a:extLst>
              <a:ext uri="{FF2B5EF4-FFF2-40B4-BE49-F238E27FC236}">
                <a16:creationId xmlns:a16="http://schemas.microsoft.com/office/drawing/2014/main" id="{D30480BA-1283-414D-8CF1-DE1E1A91FB6A}"/>
              </a:ext>
            </a:extLst>
          </p:cNvPr>
          <p:cNvSpPr/>
          <p:nvPr/>
        </p:nvSpPr>
        <p:spPr>
          <a:xfrm>
            <a:off x="4267200" y="4248150"/>
            <a:ext cx="2133600" cy="381000"/>
          </a:xfrm>
          <a:prstGeom prst="roundRect">
            <a:avLst/>
          </a:prstGeom>
          <a:solidFill>
            <a:schemeClr val="accent3">
              <a:lumMod val="20000"/>
              <a:lumOff val="80000"/>
            </a:schemeClr>
          </a:solidFill>
          <a:ln>
            <a:solidFill>
              <a:schemeClr val="bg2">
                <a:lumMod val="5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chemeClr val="tx1">
                    <a:lumMod val="95000"/>
                    <a:lumOff val="5000"/>
                  </a:schemeClr>
                </a:solidFill>
                <a:latin typeface="Times New Roman" panose="02020603050405020304" pitchFamily="18" charset="0"/>
                <a:cs typeface="Times New Roman" panose="02020603050405020304" pitchFamily="18" charset="0"/>
              </a:rPr>
              <a:t>34</a:t>
            </a:r>
            <a:r>
              <a:rPr lang="uk-UA" sz="1400" b="1"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1200" b="1" dirty="0">
                <a:solidFill>
                  <a:schemeClr val="tx1">
                    <a:lumMod val="95000"/>
                    <a:lumOff val="5000"/>
                  </a:schemeClr>
                </a:solidFill>
                <a:latin typeface="Times New Roman" panose="02020603050405020304" pitchFamily="18" charset="0"/>
                <a:cs typeface="Times New Roman" panose="02020603050405020304" pitchFamily="18" charset="0"/>
              </a:rPr>
              <a:t>providers</a:t>
            </a:r>
            <a:endParaRPr lang="uk-UA" sz="1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85" name="Прямокутник: округлені кути 122">
            <a:extLst>
              <a:ext uri="{FF2B5EF4-FFF2-40B4-BE49-F238E27FC236}">
                <a16:creationId xmlns:a16="http://schemas.microsoft.com/office/drawing/2014/main" id="{D30480BA-1283-414D-8CF1-DE1E1A91FB6A}"/>
              </a:ext>
            </a:extLst>
          </p:cNvPr>
          <p:cNvSpPr/>
          <p:nvPr/>
        </p:nvSpPr>
        <p:spPr>
          <a:xfrm>
            <a:off x="4267200" y="3790950"/>
            <a:ext cx="2133600" cy="457200"/>
          </a:xfrm>
          <a:prstGeom prst="roundRect">
            <a:avLst/>
          </a:prstGeom>
          <a:solidFill>
            <a:schemeClr val="accent5">
              <a:lumMod val="20000"/>
              <a:lumOff val="80000"/>
            </a:schemeClr>
          </a:solidFill>
          <a:ln>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lumMod val="95000"/>
                    <a:lumOff val="5000"/>
                  </a:schemeClr>
                </a:solidFill>
                <a:latin typeface="Times New Roman" panose="02020603050405020304" pitchFamily="18" charset="0"/>
                <a:cs typeface="Times New Roman" panose="02020603050405020304" pitchFamily="18" charset="0"/>
              </a:rPr>
              <a:t>mental health centers opened at cluster and supercluster healthcare facilities</a:t>
            </a:r>
            <a:endParaRPr lang="uk-UA" sz="10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86" name="Прямокутник: округлені кути 122">
            <a:extLst>
              <a:ext uri="{FF2B5EF4-FFF2-40B4-BE49-F238E27FC236}">
                <a16:creationId xmlns:a16="http://schemas.microsoft.com/office/drawing/2014/main" id="{D30480BA-1283-414D-8CF1-DE1E1A91FB6A}"/>
              </a:ext>
            </a:extLst>
          </p:cNvPr>
          <p:cNvSpPr/>
          <p:nvPr/>
        </p:nvSpPr>
        <p:spPr>
          <a:xfrm>
            <a:off x="4267200" y="4629150"/>
            <a:ext cx="2133600" cy="457200"/>
          </a:xfrm>
          <a:prstGeom prst="roundRect">
            <a:avLst/>
          </a:prstGeom>
          <a:solidFill>
            <a:schemeClr val="accent5">
              <a:lumMod val="20000"/>
              <a:lumOff val="80000"/>
            </a:schemeClr>
          </a:solidFill>
          <a:ln>
            <a:solidFill>
              <a:schemeClr val="accent5">
                <a:lumMod val="60000"/>
                <a:lumOff val="4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lumMod val="95000"/>
                    <a:lumOff val="5000"/>
                  </a:schemeClr>
                </a:solidFill>
                <a:latin typeface="Times New Roman" panose="02020603050405020304" pitchFamily="18" charset="0"/>
                <a:cs typeface="Times New Roman" panose="02020603050405020304" pitchFamily="18" charset="0"/>
              </a:rPr>
              <a:t>Mobile Palliative Care Teams</a:t>
            </a:r>
            <a:endParaRPr lang="uk-UA" sz="11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aphicFrame>
        <p:nvGraphicFramePr>
          <p:cNvPr id="24" name="Таблица 23"/>
          <p:cNvGraphicFramePr>
            <a:graphicFrameLocks noGrp="1"/>
          </p:cNvGraphicFramePr>
          <p:nvPr>
            <p:extLst>
              <p:ext uri="{D42A27DB-BD31-4B8C-83A1-F6EECF244321}">
                <p14:modId xmlns:p14="http://schemas.microsoft.com/office/powerpoint/2010/main" val="2950392240"/>
              </p:ext>
            </p:extLst>
          </p:nvPr>
        </p:nvGraphicFramePr>
        <p:xfrm>
          <a:off x="6553199" y="1581150"/>
          <a:ext cx="2590800" cy="1371600"/>
        </p:xfrm>
        <a:graphic>
          <a:graphicData uri="http://schemas.openxmlformats.org/drawingml/2006/table">
            <a:tbl>
              <a:tblPr firstRow="1" bandRow="1">
                <a:tableStyleId>{5FD0F851-EC5A-4D38-B0AD-8093EC10F338}</a:tableStyleId>
              </a:tblPr>
              <a:tblGrid>
                <a:gridCol w="613145">
                  <a:extLst>
                    <a:ext uri="{9D8B030D-6E8A-4147-A177-3AD203B41FA5}">
                      <a16:colId xmlns:a16="http://schemas.microsoft.com/office/drawing/2014/main" val="20000"/>
                    </a:ext>
                  </a:extLst>
                </a:gridCol>
                <a:gridCol w="1977655">
                  <a:extLst>
                    <a:ext uri="{9D8B030D-6E8A-4147-A177-3AD203B41FA5}">
                      <a16:colId xmlns:a16="http://schemas.microsoft.com/office/drawing/2014/main" val="20001"/>
                    </a:ext>
                  </a:extLst>
                </a:gridCol>
              </a:tblGrid>
              <a:tr h="431800">
                <a:tc>
                  <a:txBody>
                    <a:bodyPr/>
                    <a:lstStyle/>
                    <a:p>
                      <a:pPr algn="ctr">
                        <a:lnSpc>
                          <a:spcPts val="1600"/>
                        </a:lnSpc>
                      </a:pPr>
                      <a:r>
                        <a:rPr lang="uk-UA" sz="1600" b="1" dirty="0">
                          <a:solidFill>
                            <a:schemeClr val="tx1"/>
                          </a:solidFill>
                          <a:latin typeface="Arial" panose="020B0604020202020204" pitchFamily="34" charset="0"/>
                          <a:cs typeface="Arial" panose="020B0604020202020204" pitchFamily="34" charset="0"/>
                        </a:rPr>
                        <a:t>15</a:t>
                      </a:r>
                      <a:endParaRPr lang="ru-RU" sz="1600" b="1" dirty="0">
                        <a:solidFill>
                          <a:schemeClr val="tx1"/>
                        </a:solidFill>
                        <a:latin typeface="Arial" panose="020B0604020202020204" pitchFamily="34" charset="0"/>
                        <a:cs typeface="Arial" panose="020B0604020202020204" pitchFamily="34" charset="0"/>
                      </a:endParaRP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latin typeface="Arial" panose="020B0604020202020204" pitchFamily="34" charset="0"/>
                          <a:ea typeface="+mn-ea"/>
                          <a:cs typeface="Arial" panose="020B0604020202020204" pitchFamily="34" charset="0"/>
                        </a:rPr>
                        <a:t>institutions signed an agreement with the NHSU </a:t>
                      </a:r>
                      <a:endParaRPr lang="ru-RU" sz="12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31800">
                <a:tc>
                  <a:txBody>
                    <a:bodyPr/>
                    <a:lstStyle/>
                    <a:p>
                      <a:pPr algn="ctr">
                        <a:lnSpc>
                          <a:spcPts val="1600"/>
                        </a:lnSpc>
                      </a:pPr>
                      <a:r>
                        <a:rPr lang="ru-RU" sz="1600" b="1" dirty="0">
                          <a:solidFill>
                            <a:schemeClr val="tx1"/>
                          </a:solidFill>
                          <a:latin typeface="Arial" panose="020B0604020202020204" pitchFamily="34" charset="0"/>
                          <a:cs typeface="Arial" panose="020B0604020202020204" pitchFamily="34" charset="0"/>
                        </a:rPr>
                        <a:t>9 528</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patients treated in total in 2025</a:t>
                      </a:r>
                      <a:endParaRPr lang="ru-RU" sz="12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31800">
                <a:tc>
                  <a:txBody>
                    <a:bodyPr/>
                    <a:lstStyle/>
                    <a:p>
                      <a:pPr algn="ctr">
                        <a:lnSpc>
                          <a:spcPct val="100000"/>
                        </a:lnSpc>
                      </a:pPr>
                      <a:r>
                        <a:rPr lang="ru-RU" sz="1600" b="1" dirty="0">
                          <a:solidFill>
                            <a:schemeClr val="tx1"/>
                          </a:solidFill>
                          <a:latin typeface="Arial" panose="020B0604020202020204" pitchFamily="34" charset="0"/>
                          <a:cs typeface="Arial" panose="020B0604020202020204" pitchFamily="34" charset="0"/>
                        </a:rPr>
                        <a:t>2 527</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including military personnel</a:t>
                      </a:r>
                      <a:endParaRPr lang="ru-RU" sz="1200"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7727919"/>
                  </a:ext>
                </a:extLst>
              </a:tr>
            </a:tbl>
          </a:graphicData>
        </a:graphic>
      </p:graphicFrame>
    </p:spTree>
    <p:extLst>
      <p:ext uri="{BB962C8B-B14F-4D97-AF65-F5344CB8AC3E}">
        <p14:creationId xmlns:p14="http://schemas.microsoft.com/office/powerpoint/2010/main" val="2154850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Прямокутник: округлені кути 131">
            <a:extLst>
              <a:ext uri="{FF2B5EF4-FFF2-40B4-BE49-F238E27FC236}">
                <a16:creationId xmlns:a16="http://schemas.microsoft.com/office/drawing/2014/main" id="{5FF09471-E499-4DA2-BD8D-E785806EFBB9}"/>
              </a:ext>
            </a:extLst>
          </p:cNvPr>
          <p:cNvSpPr/>
          <p:nvPr/>
        </p:nvSpPr>
        <p:spPr>
          <a:xfrm>
            <a:off x="173038" y="4017212"/>
            <a:ext cx="2397125" cy="990600"/>
          </a:xfrm>
          <a:prstGeom prst="roundRect">
            <a:avLst>
              <a:gd name="adj" fmla="val 8080"/>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lumMod val="95000"/>
                    <a:lumOff val="5000"/>
                  </a:schemeClr>
                </a:solidFill>
                <a:latin typeface="Times New Roman" panose="02020603050405020304" pitchFamily="18" charset="0"/>
                <a:cs typeface="Times New Roman" panose="02020603050405020304" pitchFamily="18" charset="0"/>
              </a:rPr>
              <a:t>capable of using solar energy</a:t>
            </a:r>
            <a:endParaRPr lang="uk-UA" sz="16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8762" y="2072472"/>
            <a:ext cx="2397125" cy="861228"/>
          </a:xfrm>
          <a:prstGeom prst="rect">
            <a:avLst/>
          </a:prstGeom>
        </p:spPr>
      </p:pic>
      <p:sp>
        <p:nvSpPr>
          <p:cNvPr id="58" name="AutoShape 2" descr="blob:https://web.whatsapp.com/90faca5e-a1ad-4043-8847-d0fe8b9e544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2" name="Заголовок 1">
            <a:extLst>
              <a:ext uri="{FF2B5EF4-FFF2-40B4-BE49-F238E27FC236}">
                <a16:creationId xmlns:a16="http://schemas.microsoft.com/office/drawing/2014/main" id="{0B290E8A-3E29-431B-8C7B-A201427911DA}"/>
              </a:ext>
            </a:extLst>
          </p:cNvPr>
          <p:cNvSpPr txBox="1">
            <a:spLocks/>
          </p:cNvSpPr>
          <p:nvPr/>
        </p:nvSpPr>
        <p:spPr>
          <a:xfrm>
            <a:off x="25141" y="225302"/>
            <a:ext cx="6943410" cy="3231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solidFill>
                  <a:schemeClr val="tx2">
                    <a:lumMod val="50000"/>
                  </a:schemeClr>
                </a:solidFill>
              </a:rPr>
              <a:t>HEALTHCARE RESILIENCE</a:t>
            </a:r>
            <a:endParaRPr lang="ru-RU" dirty="0">
              <a:solidFill>
                <a:schemeClr val="tx2">
                  <a:lumMod val="50000"/>
                </a:schemeClr>
              </a:solidFill>
            </a:endParaRPr>
          </a:p>
        </p:txBody>
      </p:sp>
      <p:sp>
        <p:nvSpPr>
          <p:cNvPr id="73" name="Заголовок 1">
            <a:extLst>
              <a:ext uri="{FF2B5EF4-FFF2-40B4-BE49-F238E27FC236}">
                <a16:creationId xmlns:a16="http://schemas.microsoft.com/office/drawing/2014/main" id="{E43F61E5-ACEF-43AA-91F5-536F7F6E3D69}"/>
              </a:ext>
            </a:extLst>
          </p:cNvPr>
          <p:cNvSpPr txBox="1">
            <a:spLocks/>
          </p:cNvSpPr>
          <p:nvPr/>
        </p:nvSpPr>
        <p:spPr>
          <a:xfrm>
            <a:off x="18107" y="533683"/>
            <a:ext cx="6943410" cy="32314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sz="1400" dirty="0">
                <a:solidFill>
                  <a:schemeClr val="tx2">
                    <a:lumMod val="50000"/>
                  </a:schemeClr>
                </a:solidFill>
              </a:rPr>
              <a:t>Efficient and continuous provision of medical services during wartime</a:t>
            </a:r>
            <a:endParaRPr lang="uk-UA" sz="1400" dirty="0">
              <a:solidFill>
                <a:schemeClr val="tx2">
                  <a:lumMod val="50000"/>
                </a:schemeClr>
              </a:solidFill>
            </a:endParaRPr>
          </a:p>
        </p:txBody>
      </p:sp>
      <p:grpSp>
        <p:nvGrpSpPr>
          <p:cNvPr id="14" name="Групувати 13">
            <a:extLst>
              <a:ext uri="{FF2B5EF4-FFF2-40B4-BE49-F238E27FC236}">
                <a16:creationId xmlns:a16="http://schemas.microsoft.com/office/drawing/2014/main" id="{B18D4444-B145-44EF-AE93-527260E193DA}"/>
              </a:ext>
            </a:extLst>
          </p:cNvPr>
          <p:cNvGrpSpPr/>
          <p:nvPr/>
        </p:nvGrpSpPr>
        <p:grpSpPr>
          <a:xfrm>
            <a:off x="152400" y="966912"/>
            <a:ext cx="2362200" cy="1376239"/>
            <a:chOff x="152335" y="1173480"/>
            <a:chExt cx="2410961" cy="1615440"/>
          </a:xfrm>
        </p:grpSpPr>
        <p:sp>
          <p:nvSpPr>
            <p:cNvPr id="10" name="Прямокутник: округлені кути 9">
              <a:extLst>
                <a:ext uri="{FF2B5EF4-FFF2-40B4-BE49-F238E27FC236}">
                  <a16:creationId xmlns:a16="http://schemas.microsoft.com/office/drawing/2014/main" id="{080F9920-1085-40D4-A825-6BCA05301570}"/>
                </a:ext>
              </a:extLst>
            </p:cNvPr>
            <p:cNvSpPr/>
            <p:nvPr/>
          </p:nvSpPr>
          <p:spPr>
            <a:xfrm>
              <a:off x="155575" y="1173480"/>
              <a:ext cx="2397125" cy="1615440"/>
            </a:xfrm>
            <a:prstGeom prst="roundRect">
              <a:avLst>
                <a:gd name="adj" fmla="val 6881"/>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11" name="Прямокутник: округлені кути 10">
              <a:extLst>
                <a:ext uri="{FF2B5EF4-FFF2-40B4-BE49-F238E27FC236}">
                  <a16:creationId xmlns:a16="http://schemas.microsoft.com/office/drawing/2014/main" id="{F9E4DADF-1375-4800-BBE8-D403FFFCF6EA}"/>
                </a:ext>
              </a:extLst>
            </p:cNvPr>
            <p:cNvSpPr/>
            <p:nvPr/>
          </p:nvSpPr>
          <p:spPr>
            <a:xfrm>
              <a:off x="152335" y="1178924"/>
              <a:ext cx="2410961" cy="3927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900" dirty="0">
                  <a:latin typeface="Times New Roman" panose="02020603050405020304" pitchFamily="18" charset="0"/>
                  <a:cs typeface="Times New Roman" panose="02020603050405020304" pitchFamily="18" charset="0"/>
                </a:rPr>
                <a:t>83 </a:t>
              </a:r>
              <a:r>
                <a:rPr lang="en-US" sz="1900" dirty="0">
                  <a:latin typeface="Times New Roman" panose="02020603050405020304" pitchFamily="18" charset="0"/>
                  <a:cs typeface="Times New Roman" panose="02020603050405020304" pitchFamily="18" charset="0"/>
                </a:rPr>
                <a:t>institutions</a:t>
              </a:r>
              <a:endParaRPr lang="uk-UA" sz="1900" dirty="0">
                <a:latin typeface="Times New Roman" panose="02020603050405020304" pitchFamily="18" charset="0"/>
                <a:cs typeface="Times New Roman" panose="02020603050405020304" pitchFamily="18" charset="0"/>
              </a:endParaRPr>
            </a:p>
          </p:txBody>
        </p:sp>
        <p:sp>
          <p:nvSpPr>
            <p:cNvPr id="84" name="TextBox 83">
              <a:extLst>
                <a:ext uri="{FF2B5EF4-FFF2-40B4-BE49-F238E27FC236}">
                  <a16:creationId xmlns:a16="http://schemas.microsoft.com/office/drawing/2014/main" id="{58AFB706-5344-4927-8049-E0E0B50D066D}"/>
                </a:ext>
              </a:extLst>
            </p:cNvPr>
            <p:cNvSpPr txBox="1"/>
            <p:nvPr/>
          </p:nvSpPr>
          <p:spPr>
            <a:xfrm>
              <a:off x="152335" y="1715589"/>
              <a:ext cx="2333188" cy="686413"/>
            </a:xfrm>
            <a:prstGeom prst="rect">
              <a:avLst/>
            </a:prstGeom>
            <a:noFill/>
            <a:ln>
              <a:noFill/>
            </a:ln>
          </p:spPr>
          <p:txBody>
            <a:bodyPr wrap="square">
              <a:spAutoFit/>
            </a:bodyPr>
            <a:lstStyle/>
            <a:p>
              <a:pPr marL="0" indent="0" algn="ctr">
                <a:buNone/>
              </a:pPr>
              <a:r>
                <a:rPr lang="en-US" sz="1600" b="1" dirty="0">
                  <a:solidFill>
                    <a:schemeClr val="tx1">
                      <a:lumMod val="95000"/>
                      <a:lumOff val="5000"/>
                    </a:schemeClr>
                  </a:solidFill>
                  <a:latin typeface="Times New Roman" panose="02020603050405020304" pitchFamily="18" charset="0"/>
                  <a:cs typeface="Times New Roman" panose="02020603050405020304" pitchFamily="18" charset="0"/>
                </a:rPr>
                <a:t>equipped with autonomous heating</a:t>
              </a:r>
              <a:endParaRPr lang="uk-UA" sz="16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grpSp>
      <p:sp>
        <p:nvSpPr>
          <p:cNvPr id="105" name="Прямокутник: округлені кути 104">
            <a:extLst>
              <a:ext uri="{FF2B5EF4-FFF2-40B4-BE49-F238E27FC236}">
                <a16:creationId xmlns:a16="http://schemas.microsoft.com/office/drawing/2014/main" id="{49F4F6CA-DB5E-4B9C-946E-31DDCE399B58}"/>
              </a:ext>
            </a:extLst>
          </p:cNvPr>
          <p:cNvSpPr/>
          <p:nvPr/>
        </p:nvSpPr>
        <p:spPr>
          <a:xfrm>
            <a:off x="4038600" y="1200150"/>
            <a:ext cx="2397125" cy="6096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lumMod val="95000"/>
                    <a:lumOff val="5000"/>
                  </a:schemeClr>
                </a:solidFill>
                <a:latin typeface="Times New Roman" panose="02020603050405020304" pitchFamily="18" charset="0"/>
                <a:cs typeface="Times New Roman" panose="02020603050405020304" pitchFamily="18" charset="0"/>
              </a:rPr>
              <a:t>Fuel supply for vehicles</a:t>
            </a:r>
            <a:endParaRPr lang="uk-UA" sz="15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06" name="Прямокутник: округлені кути 105">
            <a:extLst>
              <a:ext uri="{FF2B5EF4-FFF2-40B4-BE49-F238E27FC236}">
                <a16:creationId xmlns:a16="http://schemas.microsoft.com/office/drawing/2014/main" id="{51252CDE-DA14-4270-8EAA-C520F81B7C27}"/>
              </a:ext>
            </a:extLst>
          </p:cNvPr>
          <p:cNvSpPr/>
          <p:nvPr/>
        </p:nvSpPr>
        <p:spPr>
          <a:xfrm>
            <a:off x="4038600" y="971550"/>
            <a:ext cx="23971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1-6 </a:t>
            </a:r>
            <a:r>
              <a:rPr lang="en-US" dirty="0">
                <a:latin typeface="Times New Roman" panose="02020603050405020304" pitchFamily="18" charset="0"/>
                <a:cs typeface="Times New Roman" panose="02020603050405020304" pitchFamily="18" charset="0"/>
              </a:rPr>
              <a:t>months</a:t>
            </a:r>
            <a:endParaRPr lang="uk-UA" dirty="0">
              <a:latin typeface="Times New Roman" panose="02020603050405020304" pitchFamily="18" charset="0"/>
              <a:cs typeface="Times New Roman" panose="02020603050405020304" pitchFamily="18" charset="0"/>
            </a:endParaRPr>
          </a:p>
        </p:txBody>
      </p:sp>
      <p:sp>
        <p:nvSpPr>
          <p:cNvPr id="132" name="Прямокутник: округлені кути 131">
            <a:extLst>
              <a:ext uri="{FF2B5EF4-FFF2-40B4-BE49-F238E27FC236}">
                <a16:creationId xmlns:a16="http://schemas.microsoft.com/office/drawing/2014/main" id="{5FF09471-E499-4DA2-BD8D-E785806EFBB9}"/>
              </a:ext>
            </a:extLst>
          </p:cNvPr>
          <p:cNvSpPr/>
          <p:nvPr/>
        </p:nvSpPr>
        <p:spPr>
          <a:xfrm>
            <a:off x="152400" y="2743200"/>
            <a:ext cx="2397125" cy="914400"/>
          </a:xfrm>
          <a:prstGeom prst="roundRect">
            <a:avLst>
              <a:gd name="adj" fmla="val 5814"/>
            </a:avLst>
          </a:prstGeom>
          <a:solidFill>
            <a:schemeClr val="bg2">
              <a:lumMod val="9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133" name="Прямокутник: округлені кути 132">
            <a:extLst>
              <a:ext uri="{FF2B5EF4-FFF2-40B4-BE49-F238E27FC236}">
                <a16:creationId xmlns:a16="http://schemas.microsoft.com/office/drawing/2014/main" id="{515CD6A6-7F76-4699-87FB-D8B958F9BA7D}"/>
              </a:ext>
            </a:extLst>
          </p:cNvPr>
          <p:cNvSpPr/>
          <p:nvPr/>
        </p:nvSpPr>
        <p:spPr>
          <a:xfrm>
            <a:off x="152400" y="2446527"/>
            <a:ext cx="23971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200" b="1" dirty="0">
                <a:latin typeface="Times New Roman" panose="02020603050405020304" pitchFamily="18" charset="0"/>
                <a:cs typeface="Times New Roman" panose="02020603050405020304" pitchFamily="18" charset="0"/>
              </a:rPr>
              <a:t>242</a:t>
            </a:r>
          </a:p>
        </p:txBody>
      </p:sp>
      <p:sp>
        <p:nvSpPr>
          <p:cNvPr id="140" name="TextBox 139">
            <a:extLst>
              <a:ext uri="{FF2B5EF4-FFF2-40B4-BE49-F238E27FC236}">
                <a16:creationId xmlns:a16="http://schemas.microsoft.com/office/drawing/2014/main" id="{F4196E8F-8266-415E-BBD0-CE605453803F}"/>
              </a:ext>
            </a:extLst>
          </p:cNvPr>
          <p:cNvSpPr txBox="1"/>
          <p:nvPr/>
        </p:nvSpPr>
        <p:spPr>
          <a:xfrm>
            <a:off x="41256" y="2868437"/>
            <a:ext cx="2614096" cy="584775"/>
          </a:xfrm>
          <a:prstGeom prst="rect">
            <a:avLst/>
          </a:prstGeom>
          <a:noFill/>
          <a:ln>
            <a:noFill/>
          </a:ln>
        </p:spPr>
        <p:txBody>
          <a:bodyPr wrap="square">
            <a:spAutoFit/>
          </a:bodyPr>
          <a:lstStyle/>
          <a:p>
            <a:pPr marL="0" indent="0" algn="ctr">
              <a:buNone/>
            </a:pPr>
            <a:r>
              <a:rPr lang="en-US" sz="1600" b="1" dirty="0">
                <a:latin typeface="Times New Roman" panose="02020603050405020304" pitchFamily="18" charset="0"/>
                <a:cs typeface="Times New Roman" panose="02020603050405020304" pitchFamily="18" charset="0"/>
              </a:rPr>
              <a:t>autonomous power sources in inpatient facilities</a:t>
            </a:r>
            <a:endParaRPr lang="uk-UA" sz="16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0800" y="895350"/>
            <a:ext cx="1295400" cy="1667828"/>
          </a:xfrm>
          <a:prstGeom prst="rect">
            <a:avLst/>
          </a:prstGeom>
        </p:spPr>
      </p:pic>
      <p:sp>
        <p:nvSpPr>
          <p:cNvPr id="40" name="Прямокутник: округлені кути 105">
            <a:extLst>
              <a:ext uri="{FF2B5EF4-FFF2-40B4-BE49-F238E27FC236}">
                <a16:creationId xmlns:a16="http://schemas.microsoft.com/office/drawing/2014/main" id="{51252CDE-DA14-4270-8EAA-C520F81B7C27}"/>
              </a:ext>
            </a:extLst>
          </p:cNvPr>
          <p:cNvSpPr/>
          <p:nvPr/>
        </p:nvSpPr>
        <p:spPr>
          <a:xfrm>
            <a:off x="173038" y="3738962"/>
            <a:ext cx="23971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9 </a:t>
            </a:r>
            <a:r>
              <a:rPr lang="en-US" dirty="0">
                <a:latin typeface="Times New Roman" panose="02020603050405020304" pitchFamily="18" charset="0"/>
                <a:cs typeface="Times New Roman" panose="02020603050405020304" pitchFamily="18" charset="0"/>
              </a:rPr>
              <a:t>institutions</a:t>
            </a:r>
            <a:endParaRPr lang="uk-UA" dirty="0">
              <a:latin typeface="Times New Roman" panose="02020603050405020304" pitchFamily="18" charset="0"/>
              <a:cs typeface="Times New Roman" panose="02020603050405020304" pitchFamily="18" charset="0"/>
            </a:endParaRPr>
          </a:p>
        </p:txBody>
      </p:sp>
      <p:sp>
        <p:nvSpPr>
          <p:cNvPr id="41" name="Прямокутник: округлені кути 105">
            <a:extLst>
              <a:ext uri="{FF2B5EF4-FFF2-40B4-BE49-F238E27FC236}">
                <a16:creationId xmlns:a16="http://schemas.microsoft.com/office/drawing/2014/main" id="{51252CDE-DA14-4270-8EAA-C520F81B7C27}"/>
              </a:ext>
            </a:extLst>
          </p:cNvPr>
          <p:cNvSpPr/>
          <p:nvPr/>
        </p:nvSpPr>
        <p:spPr>
          <a:xfrm>
            <a:off x="4038600" y="1962150"/>
            <a:ext cx="2397125"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1-6 </a:t>
            </a:r>
            <a:r>
              <a:rPr lang="en-US" dirty="0">
                <a:latin typeface="Times New Roman" panose="02020603050405020304" pitchFamily="18" charset="0"/>
                <a:cs typeface="Times New Roman" panose="02020603050405020304" pitchFamily="18" charset="0"/>
              </a:rPr>
              <a:t>months</a:t>
            </a:r>
            <a:endParaRPr lang="uk-UA" dirty="0">
              <a:latin typeface="Times New Roman" panose="02020603050405020304" pitchFamily="18" charset="0"/>
              <a:cs typeface="Times New Roman" panose="02020603050405020304" pitchFamily="18" charset="0"/>
            </a:endParaRPr>
          </a:p>
        </p:txBody>
      </p:sp>
      <p:sp>
        <p:nvSpPr>
          <p:cNvPr id="43" name="Прямокутник: округлені кути 104">
            <a:extLst>
              <a:ext uri="{FF2B5EF4-FFF2-40B4-BE49-F238E27FC236}">
                <a16:creationId xmlns:a16="http://schemas.microsoft.com/office/drawing/2014/main" id="{49F4F6CA-DB5E-4B9C-946E-31DDCE399B58}"/>
              </a:ext>
            </a:extLst>
          </p:cNvPr>
          <p:cNvSpPr/>
          <p:nvPr/>
        </p:nvSpPr>
        <p:spPr>
          <a:xfrm>
            <a:off x="4038600" y="2266950"/>
            <a:ext cx="2397125" cy="6096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lumMod val="95000"/>
                    <a:lumOff val="5000"/>
                  </a:schemeClr>
                </a:solidFill>
                <a:latin typeface="Times New Roman" panose="02020603050405020304" pitchFamily="18" charset="0"/>
                <a:cs typeface="Times New Roman" panose="02020603050405020304" pitchFamily="18" charset="0"/>
              </a:rPr>
              <a:t>Supply of medicines</a:t>
            </a:r>
            <a:endParaRPr lang="uk-UA" sz="15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7000" y="4095750"/>
            <a:ext cx="1667933" cy="938212"/>
          </a:xfrm>
          <a:prstGeom prst="rect">
            <a:avLst/>
          </a:prstGeom>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67000" y="2571750"/>
            <a:ext cx="1219200" cy="1498600"/>
          </a:xfrm>
          <a:prstGeom prst="rect">
            <a:avLst/>
          </a:prstGeom>
        </p:spPr>
      </p:pic>
      <p:sp>
        <p:nvSpPr>
          <p:cNvPr id="50" name="Прямокутник: округлені кути 105">
            <a:extLst>
              <a:ext uri="{FF2B5EF4-FFF2-40B4-BE49-F238E27FC236}">
                <a16:creationId xmlns:a16="http://schemas.microsoft.com/office/drawing/2014/main" id="{51252CDE-DA14-4270-8EAA-C520F81B7C27}"/>
              </a:ext>
            </a:extLst>
          </p:cNvPr>
          <p:cNvSpPr/>
          <p:nvPr/>
        </p:nvSpPr>
        <p:spPr>
          <a:xfrm>
            <a:off x="4038600" y="3028950"/>
            <a:ext cx="2438400"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16 </a:t>
            </a:r>
            <a:r>
              <a:rPr lang="en-US" dirty="0">
                <a:latin typeface="Times New Roman" panose="02020603050405020304" pitchFamily="18" charset="0"/>
                <a:cs typeface="Times New Roman" panose="02020603050405020304" pitchFamily="18" charset="0"/>
              </a:rPr>
              <a:t>institutions</a:t>
            </a:r>
            <a:endParaRPr lang="uk-UA" dirty="0">
              <a:latin typeface="Times New Roman" panose="02020603050405020304" pitchFamily="18" charset="0"/>
              <a:cs typeface="Times New Roman" panose="02020603050405020304" pitchFamily="18" charset="0"/>
            </a:endParaRPr>
          </a:p>
        </p:txBody>
      </p:sp>
      <p:sp>
        <p:nvSpPr>
          <p:cNvPr id="51" name="Прямокутник: округлені кути 104">
            <a:extLst>
              <a:ext uri="{FF2B5EF4-FFF2-40B4-BE49-F238E27FC236}">
                <a16:creationId xmlns:a16="http://schemas.microsoft.com/office/drawing/2014/main" id="{49F4F6CA-DB5E-4B9C-946E-31DDCE399B58}"/>
              </a:ext>
            </a:extLst>
          </p:cNvPr>
          <p:cNvSpPr/>
          <p:nvPr/>
        </p:nvSpPr>
        <p:spPr>
          <a:xfrm>
            <a:off x="4038600" y="3333750"/>
            <a:ext cx="2438400" cy="6096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lumMod val="95000"/>
                    <a:lumOff val="5000"/>
                  </a:schemeClr>
                </a:solidFill>
                <a:latin typeface="Times New Roman" panose="02020603050405020304" pitchFamily="18" charset="0"/>
                <a:cs typeface="Times New Roman" panose="02020603050405020304" pitchFamily="18" charset="0"/>
              </a:rPr>
              <a:t> Water wells available</a:t>
            </a:r>
            <a:endParaRPr lang="uk-UA" sz="15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2" name="Прямокутник: округлені кути 104">
            <a:extLst>
              <a:ext uri="{FF2B5EF4-FFF2-40B4-BE49-F238E27FC236}">
                <a16:creationId xmlns:a16="http://schemas.microsoft.com/office/drawing/2014/main" id="{49F4F6CA-DB5E-4B9C-946E-31DDCE399B58}"/>
              </a:ext>
            </a:extLst>
          </p:cNvPr>
          <p:cNvSpPr/>
          <p:nvPr/>
        </p:nvSpPr>
        <p:spPr>
          <a:xfrm>
            <a:off x="4038600" y="4400550"/>
            <a:ext cx="2362200" cy="68580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a:solidFill>
                  <a:schemeClr val="tx1">
                    <a:lumMod val="95000"/>
                    <a:lumOff val="5000"/>
                  </a:schemeClr>
                </a:solidFill>
                <a:latin typeface="Times New Roman" panose="02020603050405020304" pitchFamily="18" charset="0"/>
                <a:cs typeface="Times New Roman" panose="02020603050405020304" pitchFamily="18" charset="0"/>
              </a:rPr>
              <a:t>Fuel reserves for generators</a:t>
            </a:r>
            <a:endParaRPr lang="uk-UA" sz="15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3" name="Прямокутник: округлені кути 105">
            <a:extLst>
              <a:ext uri="{FF2B5EF4-FFF2-40B4-BE49-F238E27FC236}">
                <a16:creationId xmlns:a16="http://schemas.microsoft.com/office/drawing/2014/main" id="{51252CDE-DA14-4270-8EAA-C520F81B7C27}"/>
              </a:ext>
            </a:extLst>
          </p:cNvPr>
          <p:cNvSpPr/>
          <p:nvPr/>
        </p:nvSpPr>
        <p:spPr>
          <a:xfrm>
            <a:off x="4038600" y="4095750"/>
            <a:ext cx="2362200" cy="3048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5 </a:t>
            </a:r>
            <a:r>
              <a:rPr lang="en-US" dirty="0">
                <a:latin typeface="Times New Roman" panose="02020603050405020304" pitchFamily="18" charset="0"/>
                <a:cs typeface="Times New Roman" panose="02020603050405020304" pitchFamily="18" charset="0"/>
              </a:rPr>
              <a:t>days to</a:t>
            </a:r>
            <a:r>
              <a:rPr lang="uk-UA" dirty="0">
                <a:latin typeface="Times New Roman" panose="02020603050405020304" pitchFamily="18" charset="0"/>
                <a:cs typeface="Times New Roman" panose="02020603050405020304" pitchFamily="18" charset="0"/>
              </a:rPr>
              <a:t> 3 </a:t>
            </a:r>
            <a:r>
              <a:rPr lang="en-US" dirty="0">
                <a:latin typeface="Times New Roman" panose="02020603050405020304" pitchFamily="18" charset="0"/>
                <a:cs typeface="Times New Roman" panose="02020603050405020304" pitchFamily="18" charset="0"/>
              </a:rPr>
              <a:t>months</a:t>
            </a:r>
            <a:endParaRPr lang="uk-UA" dirty="0">
              <a:latin typeface="Times New Roman" panose="02020603050405020304" pitchFamily="18" charset="0"/>
              <a:cs typeface="Times New Roman" panose="02020603050405020304" pitchFamily="18" charset="0"/>
            </a:endParaRPr>
          </a:p>
        </p:txBody>
      </p:sp>
      <p:sp>
        <p:nvSpPr>
          <p:cNvPr id="55" name="Прямокутник: округлені кути 105">
            <a:extLst>
              <a:ext uri="{FF2B5EF4-FFF2-40B4-BE49-F238E27FC236}">
                <a16:creationId xmlns:a16="http://schemas.microsoft.com/office/drawing/2014/main" id="{51252CDE-DA14-4270-8EAA-C520F81B7C27}"/>
              </a:ext>
            </a:extLst>
          </p:cNvPr>
          <p:cNvSpPr/>
          <p:nvPr/>
        </p:nvSpPr>
        <p:spPr>
          <a:xfrm>
            <a:off x="6588125" y="963583"/>
            <a:ext cx="2397125" cy="3810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200" b="1" dirty="0">
                <a:solidFill>
                  <a:schemeClr val="tx1">
                    <a:lumMod val="95000"/>
                    <a:lumOff val="5000"/>
                  </a:schemeClr>
                </a:solidFill>
                <a:latin typeface="Times New Roman" panose="02020603050405020304" pitchFamily="18" charset="0"/>
                <a:cs typeface="Times New Roman" panose="02020603050405020304" pitchFamily="18" charset="0"/>
              </a:rPr>
              <a:t>117 </a:t>
            </a:r>
          </a:p>
        </p:txBody>
      </p:sp>
      <p:sp>
        <p:nvSpPr>
          <p:cNvPr id="56" name="Прямокутник: округлені кути 105">
            <a:extLst>
              <a:ext uri="{FF2B5EF4-FFF2-40B4-BE49-F238E27FC236}">
                <a16:creationId xmlns:a16="http://schemas.microsoft.com/office/drawing/2014/main" id="{51252CDE-DA14-4270-8EAA-C520F81B7C27}"/>
              </a:ext>
            </a:extLst>
          </p:cNvPr>
          <p:cNvSpPr/>
          <p:nvPr/>
        </p:nvSpPr>
        <p:spPr>
          <a:xfrm>
            <a:off x="6588125" y="1344583"/>
            <a:ext cx="2438400" cy="754469"/>
          </a:xfrm>
          <a:prstGeom prst="roundRect">
            <a:avLst>
              <a:gd name="adj" fmla="val 8456"/>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latin typeface="Times New Roman" panose="02020603050405020304" pitchFamily="18" charset="0"/>
                <a:cs typeface="Times New Roman" panose="02020603050405020304" pitchFamily="18" charset="0"/>
              </a:rPr>
              <a:t>heating points in healthcare facilities</a:t>
            </a:r>
            <a:endParaRPr lang="uk-UA"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57" name="Прямокутник: округлені кути 105">
            <a:extLst>
              <a:ext uri="{FF2B5EF4-FFF2-40B4-BE49-F238E27FC236}">
                <a16:creationId xmlns:a16="http://schemas.microsoft.com/office/drawing/2014/main" id="{51252CDE-DA14-4270-8EAA-C520F81B7C27}"/>
              </a:ext>
            </a:extLst>
          </p:cNvPr>
          <p:cNvSpPr/>
          <p:nvPr/>
        </p:nvSpPr>
        <p:spPr>
          <a:xfrm>
            <a:off x="6619079" y="2933700"/>
            <a:ext cx="2417763" cy="3810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200" b="1" dirty="0">
                <a:solidFill>
                  <a:schemeClr val="tx1">
                    <a:lumMod val="95000"/>
                    <a:lumOff val="5000"/>
                  </a:schemeClr>
                </a:solidFill>
                <a:latin typeface="Times New Roman" panose="02020603050405020304" pitchFamily="18" charset="0"/>
                <a:cs typeface="Times New Roman" panose="02020603050405020304" pitchFamily="18" charset="0"/>
              </a:rPr>
              <a:t>26</a:t>
            </a:r>
          </a:p>
        </p:txBody>
      </p:sp>
      <p:sp>
        <p:nvSpPr>
          <p:cNvPr id="59" name="Прямокутник: округлені кути 105">
            <a:extLst>
              <a:ext uri="{FF2B5EF4-FFF2-40B4-BE49-F238E27FC236}">
                <a16:creationId xmlns:a16="http://schemas.microsoft.com/office/drawing/2014/main" id="{51252CDE-DA14-4270-8EAA-C520F81B7C27}"/>
              </a:ext>
            </a:extLst>
          </p:cNvPr>
          <p:cNvSpPr/>
          <p:nvPr/>
        </p:nvSpPr>
        <p:spPr>
          <a:xfrm>
            <a:off x="6608761" y="3314700"/>
            <a:ext cx="2438400" cy="685800"/>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latin typeface="Times New Roman" panose="02020603050405020304" pitchFamily="18" charset="0"/>
                <a:cs typeface="Times New Roman" panose="02020603050405020304" pitchFamily="18" charset="0"/>
              </a:rPr>
              <a:t>invincibility points</a:t>
            </a:r>
            <a:endParaRPr lang="uk-UA"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0" name="Прямокутник: округлені кути 105">
            <a:extLst>
              <a:ext uri="{FF2B5EF4-FFF2-40B4-BE49-F238E27FC236}">
                <a16:creationId xmlns:a16="http://schemas.microsoft.com/office/drawing/2014/main" id="{51252CDE-DA14-4270-8EAA-C520F81B7C27}"/>
              </a:ext>
            </a:extLst>
          </p:cNvPr>
          <p:cNvSpPr/>
          <p:nvPr/>
        </p:nvSpPr>
        <p:spPr>
          <a:xfrm>
            <a:off x="6477000" y="4027081"/>
            <a:ext cx="1066800" cy="457200"/>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300" b="1" dirty="0">
                <a:solidFill>
                  <a:schemeClr val="tx1">
                    <a:lumMod val="95000"/>
                    <a:lumOff val="5000"/>
                  </a:schemeClr>
                </a:solidFill>
                <a:latin typeface="Times New Roman" panose="02020603050405020304" pitchFamily="18" charset="0"/>
                <a:cs typeface="Times New Roman" panose="02020603050405020304" pitchFamily="18" charset="0"/>
              </a:rPr>
              <a:t>2 </a:t>
            </a:r>
          </a:p>
          <a:p>
            <a:pPr algn="ctr"/>
            <a:r>
              <a:rPr lang="en-US" sz="1300" b="1" dirty="0">
                <a:solidFill>
                  <a:schemeClr val="tx1">
                    <a:lumMod val="95000"/>
                    <a:lumOff val="5000"/>
                  </a:schemeClr>
                </a:solidFill>
                <a:latin typeface="Times New Roman" panose="02020603050405020304" pitchFamily="18" charset="0"/>
                <a:cs typeface="Times New Roman" panose="02020603050405020304" pitchFamily="18" charset="0"/>
              </a:rPr>
              <a:t>doctors </a:t>
            </a:r>
            <a:endParaRPr lang="uk-UA" sz="13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1" name="Прямокутник: округлені кути 105">
            <a:extLst>
              <a:ext uri="{FF2B5EF4-FFF2-40B4-BE49-F238E27FC236}">
                <a16:creationId xmlns:a16="http://schemas.microsoft.com/office/drawing/2014/main" id="{51252CDE-DA14-4270-8EAA-C520F81B7C27}"/>
              </a:ext>
            </a:extLst>
          </p:cNvPr>
          <p:cNvSpPr/>
          <p:nvPr/>
        </p:nvSpPr>
        <p:spPr>
          <a:xfrm>
            <a:off x="7543800" y="4019550"/>
            <a:ext cx="1498070" cy="4572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95000"/>
                    <a:lumOff val="5000"/>
                  </a:schemeClr>
                </a:solidFill>
                <a:latin typeface="Times New Roman" panose="02020603050405020304" pitchFamily="18" charset="0"/>
                <a:cs typeface="Times New Roman" panose="02020603050405020304" pitchFamily="18" charset="0"/>
              </a:rPr>
              <a:t>provided with official housing</a:t>
            </a:r>
            <a:endParaRPr lang="uk-UA" sz="9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2" name="Прямокутник: округлені кути 105">
            <a:extLst>
              <a:ext uri="{FF2B5EF4-FFF2-40B4-BE49-F238E27FC236}">
                <a16:creationId xmlns:a16="http://schemas.microsoft.com/office/drawing/2014/main" id="{51252CDE-DA14-4270-8EAA-C520F81B7C27}"/>
              </a:ext>
            </a:extLst>
          </p:cNvPr>
          <p:cNvSpPr/>
          <p:nvPr/>
        </p:nvSpPr>
        <p:spPr>
          <a:xfrm>
            <a:off x="6477000" y="4589831"/>
            <a:ext cx="1066800" cy="49651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1300" b="1" dirty="0">
                <a:solidFill>
                  <a:schemeClr val="tx1">
                    <a:lumMod val="95000"/>
                    <a:lumOff val="5000"/>
                  </a:schemeClr>
                </a:solidFill>
                <a:latin typeface="Times New Roman" panose="02020603050405020304" pitchFamily="18" charset="0"/>
                <a:cs typeface="Times New Roman" panose="02020603050405020304" pitchFamily="18" charset="0"/>
              </a:rPr>
              <a:t>10 </a:t>
            </a:r>
            <a:r>
              <a:rPr lang="en-US" sz="1200" b="1" dirty="0">
                <a:solidFill>
                  <a:schemeClr val="tx1">
                    <a:lumMod val="95000"/>
                    <a:lumOff val="5000"/>
                  </a:schemeClr>
                </a:solidFill>
                <a:latin typeface="Times New Roman" panose="02020603050405020304" pitchFamily="18" charset="0"/>
                <a:cs typeface="Times New Roman" panose="02020603050405020304" pitchFamily="18" charset="0"/>
              </a:rPr>
              <a:t>communities </a:t>
            </a:r>
            <a:endParaRPr lang="uk-UA" sz="13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63" name="Прямокутник: округлені кути 105">
            <a:extLst>
              <a:ext uri="{FF2B5EF4-FFF2-40B4-BE49-F238E27FC236}">
                <a16:creationId xmlns:a16="http://schemas.microsoft.com/office/drawing/2014/main" id="{51252CDE-DA14-4270-8EAA-C520F81B7C27}"/>
              </a:ext>
            </a:extLst>
          </p:cNvPr>
          <p:cNvSpPr/>
          <p:nvPr/>
        </p:nvSpPr>
        <p:spPr>
          <a:xfrm>
            <a:off x="7543800" y="4552950"/>
            <a:ext cx="1524000" cy="5334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95000"/>
                    <a:lumOff val="5000"/>
                  </a:schemeClr>
                </a:solidFill>
                <a:latin typeface="Times New Roman" panose="02020603050405020304" pitchFamily="18" charset="0"/>
                <a:cs typeface="Times New Roman" panose="02020603050405020304" pitchFamily="18" charset="0"/>
              </a:rPr>
              <a:t>financial support and material incentives for staff</a:t>
            </a:r>
            <a:endParaRPr lang="uk-UA" sz="12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3344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2FC4C-4D7E-3552-8595-36D7BCC8BE0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90CCEF-E9D1-799E-5905-BCA45F46B4F8}"/>
              </a:ext>
            </a:extLst>
          </p:cNvPr>
          <p:cNvSpPr>
            <a:spLocks noGrp="1"/>
          </p:cNvSpPr>
          <p:nvPr>
            <p:ph type="title"/>
          </p:nvPr>
        </p:nvSpPr>
        <p:spPr>
          <a:xfrm>
            <a:off x="-53985" y="175347"/>
            <a:ext cx="7048137" cy="572233"/>
          </a:xfrm>
        </p:spPr>
        <p:txBody>
          <a:bodyPr>
            <a:noAutofit/>
          </a:bodyPr>
          <a:lstStyle/>
          <a:p>
            <a:pPr>
              <a:lnSpc>
                <a:spcPct val="107000"/>
              </a:lnSpc>
              <a:defRPr/>
            </a:pPr>
            <a:r>
              <a:rPr lang="en-US" sz="1600" dirty="0">
                <a:solidFill>
                  <a:schemeClr val="tx2">
                    <a:lumMod val="50000"/>
                  </a:schemeClr>
                </a:solidFill>
              </a:rPr>
              <a:t>Municipal Non-Profit Enterprise of the Sumy Regional Council</a:t>
            </a:r>
            <a:r>
              <a:rPr lang="uk-UA" sz="1600" dirty="0">
                <a:solidFill>
                  <a:schemeClr val="tx2">
                    <a:lumMod val="50000"/>
                  </a:schemeClr>
                </a:solidFill>
              </a:rPr>
              <a:t> </a:t>
            </a:r>
            <a:r>
              <a:rPr lang="en-US" sz="1600" dirty="0">
                <a:solidFill>
                  <a:schemeClr val="tx2">
                    <a:lumMod val="50000"/>
                  </a:schemeClr>
                </a:solidFill>
              </a:rPr>
              <a:t>“Sumy Regional Center for Emergency Medical Care and Disaster Medicine”</a:t>
            </a:r>
            <a:endParaRPr lang="ru-RU" sz="1600" dirty="0">
              <a:solidFill>
                <a:schemeClr val="tx2">
                  <a:lumMod val="50000"/>
                </a:schemeClr>
              </a:solidFill>
            </a:endParaRPr>
          </a:p>
        </p:txBody>
      </p:sp>
      <p:sp>
        <p:nvSpPr>
          <p:cNvPr id="28" name="Прямокутник: округлені кути 105">
            <a:extLst>
              <a:ext uri="{FF2B5EF4-FFF2-40B4-BE49-F238E27FC236}">
                <a16:creationId xmlns:a16="http://schemas.microsoft.com/office/drawing/2014/main" id="{51252CDE-DA14-4270-8EAA-C520F81B7C27}"/>
              </a:ext>
            </a:extLst>
          </p:cNvPr>
          <p:cNvSpPr/>
          <p:nvPr/>
        </p:nvSpPr>
        <p:spPr>
          <a:xfrm>
            <a:off x="170078" y="1542085"/>
            <a:ext cx="2877921" cy="89532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l">
              <a:buFont typeface="Wingdings" panose="05000000000000000000" pitchFamily="2" charset="2"/>
              <a:buChar char="q"/>
            </a:pPr>
            <a:r>
              <a:rPr lang="fr-FR" sz="1500" b="1" dirty="0">
                <a:solidFill>
                  <a:schemeClr val="tx1"/>
                </a:solidFill>
                <a:latin typeface="Times New Roman" panose="02020603050405020304" pitchFamily="18" charset="0"/>
                <a:cs typeface="Times New Roman" panose="02020603050405020304" pitchFamily="18" charset="0"/>
              </a:rPr>
              <a:t> 5 stations</a:t>
            </a:r>
            <a:endParaRPr lang="uk-UA" sz="1500" b="1" dirty="0">
              <a:solidFill>
                <a:schemeClr val="tx1"/>
              </a:solidFill>
              <a:latin typeface="Times New Roman" panose="02020603050405020304" pitchFamily="18" charset="0"/>
              <a:cs typeface="Times New Roman" panose="02020603050405020304" pitchFamily="18" charset="0"/>
            </a:endParaRPr>
          </a:p>
          <a:p>
            <a:pPr marL="171450" indent="-171450" algn="l">
              <a:buFont typeface="Wingdings" panose="05000000000000000000" pitchFamily="2" charset="2"/>
              <a:buChar char="q"/>
            </a:pPr>
            <a:r>
              <a:rPr lang="uk-UA" sz="1500" b="1" dirty="0">
                <a:solidFill>
                  <a:schemeClr val="tx1"/>
                </a:solidFill>
                <a:latin typeface="Times New Roman" panose="02020603050405020304" pitchFamily="18" charset="0"/>
                <a:cs typeface="Times New Roman" panose="02020603050405020304" pitchFamily="18" charset="0"/>
              </a:rPr>
              <a:t> </a:t>
            </a:r>
            <a:r>
              <a:rPr lang="fr-FR" sz="1500" b="1" dirty="0">
                <a:solidFill>
                  <a:schemeClr val="tx1"/>
                </a:solidFill>
                <a:latin typeface="Times New Roman" panose="02020603050405020304" pitchFamily="18" charset="0"/>
                <a:cs typeface="Times New Roman" panose="02020603050405020304" pitchFamily="18" charset="0"/>
              </a:rPr>
              <a:t>13 </a:t>
            </a:r>
            <a:r>
              <a:rPr lang="fr-FR" sz="1500" b="1" dirty="0" err="1">
                <a:solidFill>
                  <a:schemeClr val="tx1"/>
                </a:solidFill>
                <a:latin typeface="Times New Roman" panose="02020603050405020304" pitchFamily="18" charset="0"/>
                <a:cs typeface="Times New Roman" panose="02020603050405020304" pitchFamily="18" charset="0"/>
              </a:rPr>
              <a:t>substations</a:t>
            </a:r>
            <a:endParaRPr lang="uk-UA" sz="1500" b="1" dirty="0">
              <a:solidFill>
                <a:schemeClr val="tx1"/>
              </a:solidFill>
              <a:latin typeface="Times New Roman" panose="02020603050405020304" pitchFamily="18" charset="0"/>
              <a:cs typeface="Times New Roman" panose="02020603050405020304" pitchFamily="18" charset="0"/>
            </a:endParaRPr>
          </a:p>
          <a:p>
            <a:pPr marL="171450" indent="-171450" algn="l">
              <a:buFont typeface="Wingdings" panose="05000000000000000000" pitchFamily="2" charset="2"/>
              <a:buChar char="q"/>
            </a:pPr>
            <a:r>
              <a:rPr lang="uk-UA" sz="1500" b="1" dirty="0">
                <a:solidFill>
                  <a:schemeClr val="tx1"/>
                </a:solidFill>
                <a:latin typeface="Times New Roman" panose="02020603050405020304" pitchFamily="18" charset="0"/>
                <a:cs typeface="Times New Roman" panose="02020603050405020304" pitchFamily="18" charset="0"/>
              </a:rPr>
              <a:t> </a:t>
            </a:r>
            <a:r>
              <a:rPr lang="fr-FR" sz="1500" b="1" dirty="0">
                <a:solidFill>
                  <a:schemeClr val="tx1"/>
                </a:solidFill>
                <a:latin typeface="Times New Roman" panose="02020603050405020304" pitchFamily="18" charset="0"/>
                <a:cs typeface="Times New Roman" panose="02020603050405020304" pitchFamily="18" charset="0"/>
              </a:rPr>
              <a:t>24 permanent team bases</a:t>
            </a:r>
            <a:endParaRPr lang="uk-UA" sz="1500" b="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9" name="Прямокутник: округлені кути 105">
            <a:extLst>
              <a:ext uri="{FF2B5EF4-FFF2-40B4-BE49-F238E27FC236}">
                <a16:creationId xmlns:a16="http://schemas.microsoft.com/office/drawing/2014/main" id="{51252CDE-DA14-4270-8EAA-C520F81B7C27}"/>
              </a:ext>
            </a:extLst>
          </p:cNvPr>
          <p:cNvSpPr/>
          <p:nvPr/>
        </p:nvSpPr>
        <p:spPr>
          <a:xfrm>
            <a:off x="152400" y="891540"/>
            <a:ext cx="2895600" cy="61341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bg1">
                    <a:lumMod val="95000"/>
                  </a:schemeClr>
                </a:solidFill>
                <a:latin typeface="Times New Roman" panose="02020603050405020304" pitchFamily="18" charset="0"/>
                <a:cs typeface="Times New Roman" panose="02020603050405020304" pitchFamily="18" charset="0"/>
              </a:rPr>
              <a:t>Structure of the Emergency Medical Service (EMS)</a:t>
            </a:r>
            <a:endParaRPr lang="uk-UA" sz="1050" b="1" dirty="0">
              <a:solidFill>
                <a:schemeClr val="bg1">
                  <a:lumMod val="95000"/>
                </a:schemeClr>
              </a:solidFill>
              <a:latin typeface="Times New Roman" panose="02020603050405020304" pitchFamily="18" charset="0"/>
              <a:cs typeface="Times New Roman" panose="02020603050405020304" pitchFamily="18" charset="0"/>
            </a:endParaRPr>
          </a:p>
          <a:p>
            <a:pPr algn="ctr"/>
            <a:r>
              <a:rPr lang="en-US" sz="1100" b="1" dirty="0">
                <a:solidFill>
                  <a:schemeClr val="bg1">
                    <a:lumMod val="95000"/>
                  </a:schemeClr>
                </a:solidFill>
                <a:latin typeface="Times New Roman" panose="02020603050405020304" pitchFamily="18" charset="0"/>
                <a:cs typeface="Times New Roman" panose="02020603050405020304" pitchFamily="18" charset="0"/>
              </a:rPr>
              <a:t>(operational units):</a:t>
            </a:r>
            <a:endParaRPr lang="uk-UA" sz="1100" b="1" dirty="0">
              <a:solidFill>
                <a:schemeClr val="bg1">
                  <a:lumMod val="95000"/>
                </a:schemeClr>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5644" y="2647950"/>
            <a:ext cx="2398956" cy="2133600"/>
          </a:xfrm>
          <a:prstGeom prst="rect">
            <a:avLst/>
          </a:prstGeom>
          <a:effectLst>
            <a:softEdge rad="63500"/>
          </a:effectLst>
        </p:spPr>
      </p:pic>
      <p:sp>
        <p:nvSpPr>
          <p:cNvPr id="30" name="Прямокутник: округлені кути 105">
            <a:extLst>
              <a:ext uri="{FF2B5EF4-FFF2-40B4-BE49-F238E27FC236}">
                <a16:creationId xmlns:a16="http://schemas.microsoft.com/office/drawing/2014/main" id="{51252CDE-DA14-4270-8EAA-C520F81B7C27}"/>
              </a:ext>
            </a:extLst>
          </p:cNvPr>
          <p:cNvSpPr/>
          <p:nvPr/>
        </p:nvSpPr>
        <p:spPr>
          <a:xfrm>
            <a:off x="3336552" y="891540"/>
            <a:ext cx="3657600" cy="61341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Times New Roman" panose="02020603050405020304" pitchFamily="18" charset="0"/>
                <a:cs typeface="Times New Roman" panose="02020603050405020304" pitchFamily="18" charset="0"/>
              </a:rPr>
              <a:t>Key Performance Indicators:</a:t>
            </a:r>
            <a:endParaRPr lang="uk-UA" b="1" dirty="0">
              <a:latin typeface="Times New Roman" panose="02020603050405020304" pitchFamily="18" charset="0"/>
              <a:cs typeface="Times New Roman" panose="02020603050405020304" pitchFamily="18" charset="0"/>
            </a:endParaRPr>
          </a:p>
        </p:txBody>
      </p:sp>
      <p:sp>
        <p:nvSpPr>
          <p:cNvPr id="32" name="Прямокутник: округлені кути 105">
            <a:extLst>
              <a:ext uri="{FF2B5EF4-FFF2-40B4-BE49-F238E27FC236}">
                <a16:creationId xmlns:a16="http://schemas.microsoft.com/office/drawing/2014/main" id="{51252CDE-DA14-4270-8EAA-C520F81B7C27}"/>
              </a:ext>
            </a:extLst>
          </p:cNvPr>
          <p:cNvSpPr/>
          <p:nvPr/>
        </p:nvSpPr>
        <p:spPr>
          <a:xfrm>
            <a:off x="3292848" y="1539692"/>
            <a:ext cx="3641352" cy="1143000"/>
          </a:xfrm>
          <a:prstGeom prst="round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9875" algn="l">
              <a:buFont typeface="Wingdings" panose="05000000000000000000" pitchFamily="2" charset="2"/>
              <a:buChar char="v"/>
            </a:pPr>
            <a:r>
              <a:rPr lang="ru-RU" sz="1200" b="1" dirty="0">
                <a:solidFill>
                  <a:srgbClr val="000000"/>
                </a:solidFill>
                <a:effectLst/>
                <a:latin typeface="Times New Roman" panose="02020603050405020304" pitchFamily="18" charset="0"/>
                <a:cs typeface="Times New Roman" panose="02020603050405020304" pitchFamily="18" charset="0"/>
              </a:rPr>
              <a:t> </a:t>
            </a:r>
            <a:r>
              <a:rPr lang="en-US" sz="1200" b="1" dirty="0">
                <a:solidFill>
                  <a:srgbClr val="000000"/>
                </a:solidFill>
                <a:effectLst/>
                <a:latin typeface="Times New Roman" panose="02020603050405020304" pitchFamily="18" charset="0"/>
                <a:cs typeface="Times New Roman" panose="02020603050405020304" pitchFamily="18" charset="0"/>
              </a:rPr>
              <a:t>calls to the emergency line </a:t>
            </a:r>
            <a:r>
              <a:rPr lang="ru-RU" sz="1200" b="1" dirty="0">
                <a:solidFill>
                  <a:srgbClr val="000000"/>
                </a:solidFill>
                <a:effectLst/>
                <a:latin typeface="Times New Roman" panose="02020603050405020304" pitchFamily="18" charset="0"/>
                <a:cs typeface="Times New Roman" panose="02020603050405020304" pitchFamily="18" charset="0"/>
              </a:rPr>
              <a:t>«103» – 162 731</a:t>
            </a:r>
          </a:p>
          <a:p>
            <a:pPr marL="269875">
              <a:buFont typeface="Wingdings" panose="05000000000000000000" pitchFamily="2" charset="2"/>
              <a:buChar char="v"/>
            </a:pPr>
            <a:r>
              <a:rPr lang="ru-RU" sz="1200" b="1" dirty="0">
                <a:solidFill>
                  <a:srgbClr val="000000"/>
                </a:solidFill>
                <a:effectLst/>
                <a:latin typeface="Times New Roman" panose="02020603050405020304" pitchFamily="18" charset="0"/>
                <a:cs typeface="Times New Roman" panose="02020603050405020304" pitchFamily="18" charset="0"/>
              </a:rPr>
              <a:t> </a:t>
            </a:r>
            <a:r>
              <a:rPr lang="en-US" sz="1200" b="1" dirty="0">
                <a:ln w="0"/>
                <a:solidFill>
                  <a:schemeClr val="tx1"/>
                </a:solidFill>
                <a:latin typeface="Times New Roman" panose="02020603050405020304" pitchFamily="18" charset="0"/>
                <a:cs typeface="Times New Roman" panose="02020603050405020304" pitchFamily="18" charset="0"/>
              </a:rPr>
              <a:t>responses</a:t>
            </a:r>
            <a:r>
              <a:rPr lang="ru-RU" sz="1200" b="1" dirty="0">
                <a:solidFill>
                  <a:srgbClr val="000000"/>
                </a:solidFill>
                <a:effectLst/>
                <a:latin typeface="Times New Roman" panose="02020603050405020304" pitchFamily="18" charset="0"/>
                <a:cs typeface="Times New Roman" panose="02020603050405020304" pitchFamily="18" charset="0"/>
              </a:rPr>
              <a:t> – 126 526 – 77,8% </a:t>
            </a:r>
          </a:p>
          <a:p>
            <a:pPr marL="269875">
              <a:buFont typeface="Wingdings" panose="05000000000000000000" pitchFamily="2" charset="2"/>
              <a:buChar char="v"/>
            </a:pPr>
            <a:r>
              <a:rPr lang="ru-RU" sz="1200" b="1" dirty="0">
                <a:solidFill>
                  <a:srgbClr val="000000"/>
                </a:solidFill>
                <a:effectLst/>
                <a:latin typeface="Times New Roman" panose="02020603050405020304" pitchFamily="18" charset="0"/>
                <a:cs typeface="Times New Roman" panose="02020603050405020304" pitchFamily="18" charset="0"/>
              </a:rPr>
              <a:t> </a:t>
            </a:r>
            <a:r>
              <a:rPr lang="en-US" sz="1200" b="1" dirty="0">
                <a:ln w="0"/>
                <a:solidFill>
                  <a:schemeClr val="tx1"/>
                </a:solidFill>
                <a:latin typeface="Times New Roman" panose="02020603050405020304" pitchFamily="18" charset="0"/>
                <a:cs typeface="Times New Roman" panose="02020603050405020304" pitchFamily="18" charset="0"/>
              </a:rPr>
              <a:t>of which critical </a:t>
            </a:r>
            <a:r>
              <a:rPr lang="ru-RU" sz="1200" b="1" dirty="0">
                <a:solidFill>
                  <a:srgbClr val="000000"/>
                </a:solidFill>
                <a:effectLst/>
                <a:latin typeface="Times New Roman" panose="02020603050405020304" pitchFamily="18" charset="0"/>
                <a:cs typeface="Times New Roman" panose="02020603050405020304" pitchFamily="18" charset="0"/>
              </a:rPr>
              <a:t>– 2 556 – 2%</a:t>
            </a:r>
          </a:p>
          <a:p>
            <a:pPr marL="269875">
              <a:buFont typeface="Wingdings" panose="05000000000000000000" pitchFamily="2" charset="2"/>
              <a:buChar char="v"/>
            </a:pPr>
            <a:r>
              <a:rPr lang="ru-RU" sz="1200" b="1" dirty="0">
                <a:solidFill>
                  <a:srgbClr val="000000"/>
                </a:solidFill>
                <a:effectLst/>
                <a:latin typeface="Times New Roman" panose="02020603050405020304" pitchFamily="18" charset="0"/>
                <a:cs typeface="Times New Roman" panose="02020603050405020304" pitchFamily="18" charset="0"/>
              </a:rPr>
              <a:t> </a:t>
            </a:r>
            <a:r>
              <a:rPr lang="en-US" sz="1200" b="1" dirty="0">
                <a:ln w="0"/>
                <a:solidFill>
                  <a:schemeClr val="tx1"/>
                </a:solidFill>
                <a:latin typeface="Times New Roman" panose="02020603050405020304" pitchFamily="18" charset="0"/>
                <a:cs typeface="Times New Roman" panose="02020603050405020304" pitchFamily="18" charset="0"/>
              </a:rPr>
              <a:t>emergency</a:t>
            </a:r>
            <a:r>
              <a:rPr lang="ru-RU" sz="1200" b="1" dirty="0">
                <a:solidFill>
                  <a:srgbClr val="000000"/>
                </a:solidFill>
                <a:effectLst/>
                <a:latin typeface="Times New Roman" panose="02020603050405020304" pitchFamily="18" charset="0"/>
                <a:cs typeface="Times New Roman" panose="02020603050405020304" pitchFamily="18" charset="0"/>
              </a:rPr>
              <a:t> – 103 526 – 81,8%</a:t>
            </a:r>
          </a:p>
          <a:p>
            <a:pPr marL="269875">
              <a:buFont typeface="Wingdings" panose="05000000000000000000" pitchFamily="2" charset="2"/>
              <a:buChar char="v"/>
            </a:pPr>
            <a:r>
              <a:rPr lang="ru-RU" sz="1200" b="1" dirty="0">
                <a:solidFill>
                  <a:srgbClr val="000000"/>
                </a:solidFill>
                <a:latin typeface="Times New Roman" panose="02020603050405020304" pitchFamily="18" charset="0"/>
                <a:cs typeface="Times New Roman" panose="02020603050405020304" pitchFamily="18" charset="0"/>
              </a:rPr>
              <a:t> </a:t>
            </a:r>
            <a:r>
              <a:rPr lang="en-US" sz="1200" b="1" dirty="0">
                <a:ln w="0"/>
                <a:solidFill>
                  <a:schemeClr val="tx1"/>
                </a:solidFill>
                <a:latin typeface="Times New Roman" panose="02020603050405020304" pitchFamily="18" charset="0"/>
                <a:cs typeface="Times New Roman" panose="02020603050405020304" pitchFamily="18" charset="0"/>
              </a:rPr>
              <a:t>non-emergency</a:t>
            </a:r>
            <a:r>
              <a:rPr lang="ru-RU" sz="1200" b="1" dirty="0">
                <a:solidFill>
                  <a:srgbClr val="000000"/>
                </a:solidFill>
                <a:effectLst/>
                <a:latin typeface="Times New Roman" panose="02020603050405020304" pitchFamily="18" charset="0"/>
                <a:cs typeface="Times New Roman" panose="02020603050405020304" pitchFamily="18" charset="0"/>
              </a:rPr>
              <a:t> –</a:t>
            </a:r>
            <a:r>
              <a:rPr lang="en-US" sz="1200" b="1" dirty="0">
                <a:solidFill>
                  <a:srgbClr val="000000"/>
                </a:solidFill>
                <a:effectLst/>
                <a:latin typeface="Times New Roman" panose="02020603050405020304" pitchFamily="18" charset="0"/>
                <a:cs typeface="Times New Roman" panose="02020603050405020304" pitchFamily="18" charset="0"/>
              </a:rPr>
              <a:t> </a:t>
            </a:r>
            <a:r>
              <a:rPr lang="ru-RU" sz="1200" b="1" dirty="0">
                <a:solidFill>
                  <a:srgbClr val="000000"/>
                </a:solidFill>
                <a:latin typeface="Times New Roman" panose="02020603050405020304" pitchFamily="18" charset="0"/>
                <a:cs typeface="Times New Roman" panose="02020603050405020304" pitchFamily="18" charset="0"/>
              </a:rPr>
              <a:t>20</a:t>
            </a:r>
            <a:r>
              <a:rPr lang="ru-RU" sz="1200" b="1" dirty="0">
                <a:solidFill>
                  <a:srgbClr val="000000"/>
                </a:solidFill>
                <a:effectLst/>
                <a:latin typeface="Times New Roman" panose="02020603050405020304" pitchFamily="18" charset="0"/>
                <a:cs typeface="Times New Roman" panose="02020603050405020304" pitchFamily="18" charset="0"/>
              </a:rPr>
              <a:t> 444 –16,2%</a:t>
            </a:r>
          </a:p>
        </p:txBody>
      </p:sp>
      <p:sp>
        <p:nvSpPr>
          <p:cNvPr id="36" name="Прямокутник: округлені кути 105">
            <a:extLst>
              <a:ext uri="{FF2B5EF4-FFF2-40B4-BE49-F238E27FC236}">
                <a16:creationId xmlns:a16="http://schemas.microsoft.com/office/drawing/2014/main" id="{51252CDE-DA14-4270-8EAA-C520F81B7C27}"/>
              </a:ext>
            </a:extLst>
          </p:cNvPr>
          <p:cNvSpPr/>
          <p:nvPr/>
        </p:nvSpPr>
        <p:spPr>
          <a:xfrm>
            <a:off x="2553062" y="4396018"/>
            <a:ext cx="4381137" cy="690331"/>
          </a:xfrm>
          <a:prstGeom prst="roundRect">
            <a:avLst/>
          </a:prstGeom>
          <a:solidFill>
            <a:schemeClr val="accent5">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In 2025, the following was received:</a:t>
            </a:r>
          </a:p>
          <a:p>
            <a:pPr algn="ctr"/>
            <a:r>
              <a:rPr lang="en-US" sz="12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11 units of specialized ambulance vehicles</a:t>
            </a:r>
            <a:r>
              <a:rPr lang="uk-UA" sz="12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p>
          <a:p>
            <a:pPr algn="ctr"/>
            <a:r>
              <a:rPr lang="en-US" sz="12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With the support of the WHO, 5 armored all-wheel-drive vehicles were received</a:t>
            </a:r>
            <a:r>
              <a:rPr lang="uk-UA" sz="1200"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p>
        </p:txBody>
      </p:sp>
      <p:sp>
        <p:nvSpPr>
          <p:cNvPr id="42" name="Прямокутник: округлені кути 105">
            <a:extLst>
              <a:ext uri="{FF2B5EF4-FFF2-40B4-BE49-F238E27FC236}">
                <a16:creationId xmlns:a16="http://schemas.microsoft.com/office/drawing/2014/main" id="{51252CDE-DA14-4270-8EAA-C520F81B7C27}"/>
              </a:ext>
            </a:extLst>
          </p:cNvPr>
          <p:cNvSpPr/>
          <p:nvPr/>
        </p:nvSpPr>
        <p:spPr>
          <a:xfrm>
            <a:off x="7086600" y="1047750"/>
            <a:ext cx="1981200" cy="5334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Innovations</a:t>
            </a:r>
            <a:endParaRPr lang="uk-UA" dirty="0">
              <a:latin typeface="Times New Roman" panose="02020603050405020304" pitchFamily="18" charset="0"/>
              <a:cs typeface="Times New Roman" panose="02020603050405020304" pitchFamily="18" charset="0"/>
            </a:endParaRPr>
          </a:p>
        </p:txBody>
      </p:sp>
      <p:sp>
        <p:nvSpPr>
          <p:cNvPr id="43" name="Прямокутник: округлені кути 105">
            <a:extLst>
              <a:ext uri="{FF2B5EF4-FFF2-40B4-BE49-F238E27FC236}">
                <a16:creationId xmlns:a16="http://schemas.microsoft.com/office/drawing/2014/main" id="{51252CDE-DA14-4270-8EAA-C520F81B7C27}"/>
              </a:ext>
            </a:extLst>
          </p:cNvPr>
          <p:cNvSpPr/>
          <p:nvPr/>
        </p:nvSpPr>
        <p:spPr>
          <a:xfrm>
            <a:off x="7032616" y="1619250"/>
            <a:ext cx="2057400" cy="1828800"/>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buFont typeface="Arial" panose="020B0604020202020204" pitchFamily="34" charset="0"/>
              <a:buChar char="•"/>
            </a:pPr>
            <a:r>
              <a:rPr lang="en-US" sz="950" b="1" dirty="0">
                <a:solidFill>
                  <a:schemeClr val="tx1"/>
                </a:solidFill>
                <a:latin typeface="Times New Roman" panose="02020603050405020304" pitchFamily="18" charset="0"/>
                <a:cs typeface="Times New Roman" panose="02020603050405020304" pitchFamily="18" charset="0"/>
              </a:rPr>
              <a:t>Electronic warfare (EW) systems installed in vehicles</a:t>
            </a:r>
            <a:endParaRPr lang="uk-UA" sz="950" b="1" dirty="0">
              <a:solidFill>
                <a:schemeClr val="tx1"/>
              </a:solidFill>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en-US" sz="950" b="1" dirty="0">
                <a:solidFill>
                  <a:schemeClr val="tx1"/>
                </a:solidFill>
                <a:latin typeface="Times New Roman" panose="02020603050405020304" pitchFamily="18" charset="0"/>
                <a:cs typeface="Times New Roman" panose="02020603050405020304" pitchFamily="18" charset="0"/>
              </a:rPr>
              <a:t>Use of advanced 3D manikin Laerdal </a:t>
            </a:r>
            <a:r>
              <a:rPr lang="en-US" sz="950" b="1" dirty="0" err="1">
                <a:solidFill>
                  <a:schemeClr val="tx1"/>
                </a:solidFill>
                <a:latin typeface="Times New Roman" panose="02020603050405020304" pitchFamily="18" charset="0"/>
                <a:cs typeface="Times New Roman" panose="02020603050405020304" pitchFamily="18" charset="0"/>
              </a:rPr>
              <a:t>SimMan</a:t>
            </a:r>
            <a:r>
              <a:rPr lang="en-US" sz="950" b="1" dirty="0">
                <a:solidFill>
                  <a:schemeClr val="tx1"/>
                </a:solidFill>
                <a:latin typeface="Times New Roman" panose="02020603050405020304" pitchFamily="18" charset="0"/>
                <a:cs typeface="Times New Roman" panose="02020603050405020304" pitchFamily="18" charset="0"/>
              </a:rPr>
              <a:t> 3G Plus</a:t>
            </a:r>
            <a:endParaRPr lang="uk-UA" sz="950" b="1" dirty="0">
              <a:solidFill>
                <a:schemeClr val="tx1"/>
              </a:solidFill>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en-US" sz="950" b="1" dirty="0">
                <a:solidFill>
                  <a:schemeClr val="tx1"/>
                </a:solidFill>
                <a:latin typeface="Times New Roman" panose="02020603050405020304" pitchFamily="18" charset="0"/>
                <a:cs typeface="Times New Roman" panose="02020603050405020304" pitchFamily="18" charset="0"/>
              </a:rPr>
              <a:t>Mechanical cardiopulmonary resuscitation device “EASY PULSE”</a:t>
            </a:r>
            <a:endParaRPr lang="uk-UA" sz="950" b="1" dirty="0">
              <a:solidFill>
                <a:schemeClr val="tx1"/>
              </a:solidFill>
              <a:latin typeface="Times New Roman" panose="02020603050405020304" pitchFamily="18" charset="0"/>
              <a:cs typeface="Times New Roman" panose="02020603050405020304" pitchFamily="18" charset="0"/>
            </a:endParaRPr>
          </a:p>
          <a:p>
            <a:pPr marL="171450" indent="-171450" algn="just">
              <a:buFont typeface="Arial" panose="020B0604020202020204" pitchFamily="34" charset="0"/>
              <a:buChar char="•"/>
            </a:pPr>
            <a:r>
              <a:rPr lang="en-US" sz="950" b="1" dirty="0">
                <a:solidFill>
                  <a:schemeClr val="tx1"/>
                </a:solidFill>
                <a:latin typeface="Times New Roman" panose="02020603050405020304" pitchFamily="18" charset="0"/>
                <a:cs typeface="Times New Roman" panose="02020603050405020304" pitchFamily="18" charset="0"/>
              </a:rPr>
              <a:t>Use of ultrasound diagnostics during patient transport</a:t>
            </a:r>
            <a:endParaRPr lang="uk-UA" sz="950" b="1" dirty="0">
              <a:solidFill>
                <a:schemeClr val="tx1"/>
              </a:solidFill>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6FFF5909-AE8A-DD05-AA41-FA2EB12F3DB4}"/>
              </a:ext>
            </a:extLst>
          </p:cNvPr>
          <p:cNvPicPr>
            <a:picLocks noChangeAspect="1"/>
          </p:cNvPicPr>
          <p:nvPr/>
        </p:nvPicPr>
        <p:blipFill>
          <a:blip r:embed="rId4" cstate="print">
            <a:extLst>
              <a:ext uri="{28A0092B-C50C-407E-A947-70E740481C1C}">
                <a14:useLocalDpi xmlns:a14="http://schemas.microsoft.com/office/drawing/2010/main" val="0"/>
              </a:ext>
            </a:extLst>
          </a:blip>
          <a:srcRect r="6142"/>
          <a:stretch/>
        </p:blipFill>
        <p:spPr>
          <a:xfrm>
            <a:off x="7010400" y="3486150"/>
            <a:ext cx="2057400" cy="1520477"/>
          </a:xfrm>
          <a:prstGeom prst="rect">
            <a:avLst/>
          </a:prstGeom>
        </p:spPr>
      </p:pic>
      <p:sp>
        <p:nvSpPr>
          <p:cNvPr id="15" name="Прямокутник: округлені кути 105">
            <a:extLst>
              <a:ext uri="{FF2B5EF4-FFF2-40B4-BE49-F238E27FC236}">
                <a16:creationId xmlns:a16="http://schemas.microsoft.com/office/drawing/2014/main" id="{51252CDE-DA14-4270-8EAA-C520F81B7C27}"/>
              </a:ext>
            </a:extLst>
          </p:cNvPr>
          <p:cNvSpPr/>
          <p:nvPr/>
        </p:nvSpPr>
        <p:spPr>
          <a:xfrm>
            <a:off x="2782671" y="2801110"/>
            <a:ext cx="4035857" cy="227579"/>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i="1" dirty="0">
                <a:latin typeface="Times New Roman" panose="02020603050405020304" pitchFamily="18" charset="0"/>
                <a:cs typeface="Times New Roman" panose="02020603050405020304" pitchFamily="18" charset="0"/>
              </a:rPr>
              <a:t>Operations in the “gray zone”</a:t>
            </a:r>
            <a:endParaRPr lang="uk-UA" sz="2000" b="1" i="1" dirty="0">
              <a:latin typeface="Times New Roman" panose="02020603050405020304" pitchFamily="18" charset="0"/>
              <a:cs typeface="Times New Roman" panose="02020603050405020304" pitchFamily="18" charset="0"/>
            </a:endParaRPr>
          </a:p>
        </p:txBody>
      </p:sp>
      <p:sp>
        <p:nvSpPr>
          <p:cNvPr id="16" name="Прямокутник: округлені кути 105">
            <a:extLst>
              <a:ext uri="{FF2B5EF4-FFF2-40B4-BE49-F238E27FC236}">
                <a16:creationId xmlns:a16="http://schemas.microsoft.com/office/drawing/2014/main" id="{51252CDE-DA14-4270-8EAA-C520F81B7C27}"/>
              </a:ext>
            </a:extLst>
          </p:cNvPr>
          <p:cNvSpPr/>
          <p:nvPr/>
        </p:nvSpPr>
        <p:spPr>
          <a:xfrm>
            <a:off x="2553063" y="3147108"/>
            <a:ext cx="2152709" cy="1155936"/>
          </a:xfrm>
          <a:prstGeom prst="roundRect">
            <a:avLst/>
          </a:prstGeom>
          <a:ln w="38100"/>
        </p:spPr>
        <p:style>
          <a:lnRef idx="1">
            <a:schemeClr val="accent5"/>
          </a:lnRef>
          <a:fillRef idx="2">
            <a:schemeClr val="accent5"/>
          </a:fillRef>
          <a:effectRef idx="1">
            <a:schemeClr val="accent5"/>
          </a:effectRef>
          <a:fontRef idx="minor">
            <a:schemeClr val="dk1"/>
          </a:fontRef>
        </p:style>
        <p:txBody>
          <a:bodyPr rtlCol="0" anchor="ctr"/>
          <a:lstStyle/>
          <a:p>
            <a:pPr marL="269875" algn="ctr"/>
            <a:r>
              <a:rPr lang="en-US" sz="1000" b="1" dirty="0">
                <a:ln w="0"/>
                <a:solidFill>
                  <a:schemeClr val="tx1"/>
                </a:solidFill>
                <a:latin typeface="Times New Roman" panose="02020603050405020304" pitchFamily="18" charset="0"/>
                <a:cs typeface="Times New Roman" panose="02020603050405020304" pitchFamily="18" charset="0"/>
              </a:rPr>
              <a:t>5-km zone:</a:t>
            </a:r>
            <a:endParaRPr lang="ru-RU" sz="1000" b="1" dirty="0">
              <a:ln w="0"/>
              <a:solidFill>
                <a:schemeClr val="tx1"/>
              </a:solidFill>
              <a:latin typeface="Times New Roman" panose="02020603050405020304" pitchFamily="18" charset="0"/>
              <a:cs typeface="Times New Roman" panose="02020603050405020304" pitchFamily="18" charset="0"/>
            </a:endParaRPr>
          </a:p>
          <a:p>
            <a:pPr marL="269875" algn="l">
              <a:buFont typeface="Wingdings" panose="05000000000000000000" pitchFamily="2" charset="2"/>
              <a:buChar char="v"/>
            </a:pPr>
            <a:r>
              <a:rPr lang="ru-RU" sz="1000" b="1" dirty="0">
                <a:ln w="0"/>
                <a:solidFill>
                  <a:schemeClr val="tx1"/>
                </a:solidFill>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calls</a:t>
            </a:r>
            <a:r>
              <a:rPr lang="ru-RU" sz="1000" b="1" dirty="0">
                <a:ln w="0"/>
                <a:solidFill>
                  <a:schemeClr val="tx1"/>
                </a:solidFill>
                <a:latin typeface="Times New Roman" panose="02020603050405020304" pitchFamily="18" charset="0"/>
                <a:cs typeface="Times New Roman" panose="02020603050405020304" pitchFamily="18" charset="0"/>
              </a:rPr>
              <a:t> – 1066</a:t>
            </a:r>
          </a:p>
          <a:p>
            <a:pPr marL="269875" algn="l">
              <a:buFont typeface="Wingdings" panose="05000000000000000000" pitchFamily="2" charset="2"/>
              <a:buChar char="v"/>
            </a:pPr>
            <a:r>
              <a:rPr lang="ru-RU" sz="1000" b="1" dirty="0">
                <a:ln w="0"/>
                <a:solidFill>
                  <a:schemeClr val="tx1"/>
                </a:solidFill>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responses</a:t>
            </a:r>
            <a:r>
              <a:rPr lang="ru-RU" sz="1000" b="1" dirty="0">
                <a:ln w="0"/>
                <a:solidFill>
                  <a:schemeClr val="tx1"/>
                </a:solidFill>
                <a:latin typeface="Times New Roman" panose="02020603050405020304" pitchFamily="18" charset="0"/>
                <a:cs typeface="Times New Roman" panose="02020603050405020304" pitchFamily="18" charset="0"/>
              </a:rPr>
              <a:t> – 654 </a:t>
            </a:r>
          </a:p>
          <a:p>
            <a:pPr marL="269875" algn="l">
              <a:buFont typeface="Wingdings" panose="05000000000000000000" pitchFamily="2" charset="2"/>
              <a:buChar char="v"/>
            </a:pPr>
            <a:r>
              <a:rPr lang="ru-RU" sz="1000" b="1" dirty="0">
                <a:ln w="0"/>
                <a:solidFill>
                  <a:schemeClr val="tx1"/>
                </a:solidFill>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of which critical:</a:t>
            </a:r>
            <a:r>
              <a:rPr lang="ru-RU" sz="1000" b="1" dirty="0">
                <a:ln w="0"/>
                <a:solidFill>
                  <a:schemeClr val="tx1"/>
                </a:solidFill>
                <a:latin typeface="Times New Roman" panose="02020603050405020304" pitchFamily="18" charset="0"/>
                <a:cs typeface="Times New Roman" panose="02020603050405020304" pitchFamily="18" charset="0"/>
              </a:rPr>
              <a:t>– 15</a:t>
            </a:r>
          </a:p>
          <a:p>
            <a:pPr marL="269875" algn="l">
              <a:buFont typeface="Wingdings" panose="05000000000000000000" pitchFamily="2" charset="2"/>
              <a:buChar char="v"/>
            </a:pPr>
            <a:r>
              <a:rPr lang="ru-RU" sz="1000" b="1" dirty="0">
                <a:ln w="0"/>
                <a:solidFill>
                  <a:schemeClr val="tx1"/>
                </a:solidFill>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emergency</a:t>
            </a:r>
            <a:r>
              <a:rPr lang="ru-RU" sz="1000" b="1" dirty="0">
                <a:ln w="0"/>
                <a:solidFill>
                  <a:schemeClr val="tx1"/>
                </a:solidFill>
                <a:latin typeface="Times New Roman" panose="02020603050405020304" pitchFamily="18" charset="0"/>
                <a:cs typeface="Times New Roman" panose="02020603050405020304" pitchFamily="18" charset="0"/>
              </a:rPr>
              <a:t> – 543</a:t>
            </a:r>
          </a:p>
          <a:p>
            <a:pPr marL="269875" algn="l">
              <a:buFont typeface="Wingdings" panose="05000000000000000000" pitchFamily="2" charset="2"/>
              <a:buChar char="v"/>
            </a:pPr>
            <a:r>
              <a:rPr lang="ru-RU" sz="1000" b="1" dirty="0">
                <a:ln w="0"/>
                <a:solidFill>
                  <a:schemeClr val="tx1"/>
                </a:solidFill>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non-emergency</a:t>
            </a:r>
            <a:r>
              <a:rPr lang="ru-RU" sz="1000" b="1" dirty="0">
                <a:ln w="0"/>
                <a:solidFill>
                  <a:schemeClr val="tx1"/>
                </a:solidFill>
                <a:latin typeface="Times New Roman" panose="02020603050405020304" pitchFamily="18" charset="0"/>
                <a:cs typeface="Times New Roman" panose="02020603050405020304" pitchFamily="18" charset="0"/>
              </a:rPr>
              <a:t> – 96 </a:t>
            </a:r>
          </a:p>
        </p:txBody>
      </p:sp>
      <p:sp>
        <p:nvSpPr>
          <p:cNvPr id="18" name="Прямокутник: округлені кути 105">
            <a:extLst>
              <a:ext uri="{FF2B5EF4-FFF2-40B4-BE49-F238E27FC236}">
                <a16:creationId xmlns:a16="http://schemas.microsoft.com/office/drawing/2014/main" id="{51252CDE-DA14-4270-8EAA-C520F81B7C27}"/>
              </a:ext>
            </a:extLst>
          </p:cNvPr>
          <p:cNvSpPr/>
          <p:nvPr/>
        </p:nvSpPr>
        <p:spPr>
          <a:xfrm>
            <a:off x="4800600" y="3147108"/>
            <a:ext cx="2114973" cy="1155936"/>
          </a:xfrm>
          <a:prstGeom prst="roundRect">
            <a:avLst/>
          </a:prstGeom>
          <a:ln w="38100"/>
        </p:spPr>
        <p:style>
          <a:lnRef idx="1">
            <a:schemeClr val="accent5"/>
          </a:lnRef>
          <a:fillRef idx="2">
            <a:schemeClr val="accent5"/>
          </a:fillRef>
          <a:effectRef idx="1">
            <a:schemeClr val="accent5"/>
          </a:effectRef>
          <a:fontRef idx="minor">
            <a:schemeClr val="dk1"/>
          </a:fontRef>
        </p:style>
        <p:txBody>
          <a:bodyPr rtlCol="0" anchor="ctr"/>
          <a:lstStyle/>
          <a:p>
            <a:pPr marL="269875" algn="ctr"/>
            <a:r>
              <a:rPr lang="uk-UA" sz="1000" b="1" dirty="0">
                <a:solidFill>
                  <a:srgbClr val="000000"/>
                </a:solidFill>
                <a:effectLst/>
                <a:latin typeface="Times New Roman" panose="02020603050405020304" pitchFamily="18" charset="0"/>
                <a:cs typeface="Times New Roman" panose="02020603050405020304" pitchFamily="18" charset="0"/>
              </a:rPr>
              <a:t>20-</a:t>
            </a:r>
            <a:r>
              <a:rPr lang="en-US" sz="1000" b="1" dirty="0">
                <a:ln w="0"/>
                <a:solidFill>
                  <a:schemeClr val="tx1"/>
                </a:solidFill>
                <a:latin typeface="Times New Roman" panose="02020603050405020304" pitchFamily="18" charset="0"/>
                <a:cs typeface="Times New Roman" panose="02020603050405020304" pitchFamily="18" charset="0"/>
              </a:rPr>
              <a:t>km zone:</a:t>
            </a:r>
            <a:endParaRPr lang="ru-RU" sz="1000" b="1" dirty="0">
              <a:solidFill>
                <a:srgbClr val="000000"/>
              </a:solidFill>
              <a:effectLst/>
              <a:latin typeface="Times New Roman" panose="02020603050405020304" pitchFamily="18" charset="0"/>
              <a:cs typeface="Times New Roman" panose="02020603050405020304" pitchFamily="18" charset="0"/>
            </a:endParaRPr>
          </a:p>
          <a:p>
            <a:pPr marL="269875">
              <a:buFont typeface="Wingdings" panose="05000000000000000000" pitchFamily="2" charset="2"/>
              <a:buChar char="v"/>
            </a:pPr>
            <a:r>
              <a:rPr lang="ru-RU" sz="1000" b="1" dirty="0">
                <a:solidFill>
                  <a:srgbClr val="000000"/>
                </a:solidFill>
                <a:effectLst/>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calls </a:t>
            </a:r>
            <a:r>
              <a:rPr lang="ru-RU" sz="1000" b="1" dirty="0">
                <a:solidFill>
                  <a:srgbClr val="000000"/>
                </a:solidFill>
                <a:effectLst/>
                <a:latin typeface="Times New Roman" panose="02020603050405020304" pitchFamily="18" charset="0"/>
                <a:cs typeface="Times New Roman" panose="02020603050405020304" pitchFamily="18" charset="0"/>
              </a:rPr>
              <a:t> – </a:t>
            </a:r>
            <a:r>
              <a:rPr lang="ru-RU" sz="1000" b="1" dirty="0">
                <a:solidFill>
                  <a:srgbClr val="000000"/>
                </a:solidFill>
                <a:latin typeface="Times New Roman" panose="02020603050405020304" pitchFamily="18" charset="0"/>
                <a:cs typeface="Times New Roman" panose="02020603050405020304" pitchFamily="18" charset="0"/>
              </a:rPr>
              <a:t>13002</a:t>
            </a:r>
            <a:endParaRPr lang="ru-RU" sz="1000" b="1" dirty="0">
              <a:solidFill>
                <a:srgbClr val="000000"/>
              </a:solidFill>
              <a:effectLst/>
              <a:latin typeface="Times New Roman" panose="02020603050405020304" pitchFamily="18" charset="0"/>
              <a:cs typeface="Times New Roman" panose="02020603050405020304" pitchFamily="18" charset="0"/>
            </a:endParaRPr>
          </a:p>
          <a:p>
            <a:pPr marL="269875">
              <a:buFont typeface="Wingdings" panose="05000000000000000000" pitchFamily="2" charset="2"/>
              <a:buChar char="v"/>
            </a:pPr>
            <a:r>
              <a:rPr lang="ru-RU" sz="1000" b="1" dirty="0">
                <a:solidFill>
                  <a:srgbClr val="000000"/>
                </a:solidFill>
                <a:effectLst/>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responses</a:t>
            </a:r>
            <a:r>
              <a:rPr lang="ru-RU" sz="1000" b="1" dirty="0">
                <a:solidFill>
                  <a:srgbClr val="000000"/>
                </a:solidFill>
                <a:effectLst/>
                <a:latin typeface="Times New Roman" panose="02020603050405020304" pitchFamily="18" charset="0"/>
                <a:cs typeface="Times New Roman" panose="02020603050405020304" pitchFamily="18" charset="0"/>
              </a:rPr>
              <a:t> – </a:t>
            </a:r>
            <a:r>
              <a:rPr lang="ru-RU" sz="1000" b="1" dirty="0">
                <a:solidFill>
                  <a:srgbClr val="000000"/>
                </a:solidFill>
                <a:latin typeface="Times New Roman" panose="02020603050405020304" pitchFamily="18" charset="0"/>
                <a:cs typeface="Times New Roman" panose="02020603050405020304" pitchFamily="18" charset="0"/>
              </a:rPr>
              <a:t>9235</a:t>
            </a:r>
            <a:endParaRPr lang="ru-RU" sz="1000" b="1" dirty="0">
              <a:solidFill>
                <a:srgbClr val="000000"/>
              </a:solidFill>
              <a:effectLst/>
              <a:latin typeface="Times New Roman" panose="02020603050405020304" pitchFamily="18" charset="0"/>
              <a:cs typeface="Times New Roman" panose="02020603050405020304" pitchFamily="18" charset="0"/>
            </a:endParaRPr>
          </a:p>
          <a:p>
            <a:pPr marL="269875">
              <a:buFont typeface="Wingdings" panose="05000000000000000000" pitchFamily="2" charset="2"/>
              <a:buChar char="v"/>
            </a:pPr>
            <a:r>
              <a:rPr lang="ru-RU" sz="1000" b="1" dirty="0">
                <a:solidFill>
                  <a:srgbClr val="000000"/>
                </a:solidFill>
                <a:effectLst/>
                <a:latin typeface="Times New Roman" panose="02020603050405020304" pitchFamily="18" charset="0"/>
                <a:cs typeface="Times New Roman" panose="02020603050405020304" pitchFamily="18" charset="0"/>
              </a:rPr>
              <a:t> </a:t>
            </a:r>
            <a:r>
              <a:rPr lang="en-US" sz="1000" b="1" dirty="0">
                <a:solidFill>
                  <a:srgbClr val="000000"/>
                </a:solidFill>
                <a:effectLst/>
                <a:latin typeface="Times New Roman" panose="02020603050405020304" pitchFamily="18" charset="0"/>
                <a:cs typeface="Times New Roman" panose="02020603050405020304" pitchFamily="18" charset="0"/>
              </a:rPr>
              <a:t>of which </a:t>
            </a:r>
            <a:r>
              <a:rPr lang="en-US" sz="1000" b="1" dirty="0">
                <a:ln w="0"/>
                <a:solidFill>
                  <a:schemeClr val="tx1"/>
                </a:solidFill>
                <a:latin typeface="Times New Roman" panose="02020603050405020304" pitchFamily="18" charset="0"/>
                <a:cs typeface="Times New Roman" panose="02020603050405020304" pitchFamily="18" charset="0"/>
              </a:rPr>
              <a:t>critical</a:t>
            </a:r>
            <a:r>
              <a:rPr lang="en-US" sz="1000" b="1" dirty="0">
                <a:solidFill>
                  <a:srgbClr val="000000"/>
                </a:solidFill>
                <a:effectLst/>
                <a:latin typeface="Times New Roman" panose="02020603050405020304" pitchFamily="18" charset="0"/>
                <a:cs typeface="Times New Roman" panose="02020603050405020304" pitchFamily="18" charset="0"/>
              </a:rPr>
              <a:t>:</a:t>
            </a:r>
            <a:r>
              <a:rPr lang="ru-RU" sz="1000" b="1" dirty="0">
                <a:solidFill>
                  <a:srgbClr val="000000"/>
                </a:solidFill>
                <a:effectLst/>
                <a:latin typeface="Times New Roman" panose="02020603050405020304" pitchFamily="18" charset="0"/>
                <a:cs typeface="Times New Roman" panose="02020603050405020304" pitchFamily="18" charset="0"/>
              </a:rPr>
              <a:t>– </a:t>
            </a:r>
            <a:r>
              <a:rPr lang="ru-RU" sz="1000" b="1" dirty="0">
                <a:solidFill>
                  <a:srgbClr val="000000"/>
                </a:solidFill>
                <a:latin typeface="Times New Roman" panose="02020603050405020304" pitchFamily="18" charset="0"/>
                <a:cs typeface="Times New Roman" panose="02020603050405020304" pitchFamily="18" charset="0"/>
              </a:rPr>
              <a:t>196</a:t>
            </a:r>
            <a:endParaRPr lang="ru-RU" sz="1000" b="1" dirty="0">
              <a:solidFill>
                <a:srgbClr val="000000"/>
              </a:solidFill>
              <a:effectLst/>
              <a:latin typeface="Times New Roman" panose="02020603050405020304" pitchFamily="18" charset="0"/>
              <a:cs typeface="Times New Roman" panose="02020603050405020304" pitchFamily="18" charset="0"/>
            </a:endParaRPr>
          </a:p>
          <a:p>
            <a:pPr marL="269875">
              <a:buFont typeface="Wingdings" panose="05000000000000000000" pitchFamily="2" charset="2"/>
              <a:buChar char="v"/>
            </a:pPr>
            <a:r>
              <a:rPr lang="ru-RU" sz="1000" b="1" dirty="0">
                <a:solidFill>
                  <a:srgbClr val="000000"/>
                </a:solidFill>
                <a:effectLst/>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emergency</a:t>
            </a:r>
            <a:r>
              <a:rPr lang="ru-RU" sz="1000" b="1" dirty="0">
                <a:solidFill>
                  <a:srgbClr val="000000"/>
                </a:solidFill>
                <a:effectLst/>
                <a:latin typeface="Times New Roman" panose="02020603050405020304" pitchFamily="18" charset="0"/>
                <a:cs typeface="Times New Roman" panose="02020603050405020304" pitchFamily="18" charset="0"/>
              </a:rPr>
              <a:t> – </a:t>
            </a:r>
            <a:r>
              <a:rPr lang="ru-RU" sz="1000" b="1" dirty="0">
                <a:solidFill>
                  <a:srgbClr val="000000"/>
                </a:solidFill>
                <a:latin typeface="Times New Roman" panose="02020603050405020304" pitchFamily="18" charset="0"/>
                <a:cs typeface="Times New Roman" panose="02020603050405020304" pitchFamily="18" charset="0"/>
              </a:rPr>
              <a:t>7556</a:t>
            </a:r>
            <a:endParaRPr lang="ru-RU" sz="1000" b="1" dirty="0">
              <a:solidFill>
                <a:srgbClr val="000000"/>
              </a:solidFill>
              <a:effectLst/>
              <a:latin typeface="Times New Roman" panose="02020603050405020304" pitchFamily="18" charset="0"/>
              <a:cs typeface="Times New Roman" panose="02020603050405020304" pitchFamily="18" charset="0"/>
            </a:endParaRPr>
          </a:p>
          <a:p>
            <a:pPr marL="269875">
              <a:buFont typeface="Wingdings" panose="05000000000000000000" pitchFamily="2" charset="2"/>
              <a:buChar char="v"/>
            </a:pPr>
            <a:r>
              <a:rPr lang="ru-RU" sz="1000" b="1" dirty="0">
                <a:solidFill>
                  <a:srgbClr val="000000"/>
                </a:solidFill>
                <a:latin typeface="Times New Roman" panose="02020603050405020304" pitchFamily="18" charset="0"/>
                <a:cs typeface="Times New Roman" panose="02020603050405020304" pitchFamily="18" charset="0"/>
              </a:rPr>
              <a:t> </a:t>
            </a:r>
            <a:r>
              <a:rPr lang="en-US" sz="1000" b="1" dirty="0">
                <a:ln w="0"/>
                <a:solidFill>
                  <a:schemeClr val="tx1"/>
                </a:solidFill>
                <a:latin typeface="Times New Roman" panose="02020603050405020304" pitchFamily="18" charset="0"/>
                <a:cs typeface="Times New Roman" panose="02020603050405020304" pitchFamily="18" charset="0"/>
              </a:rPr>
              <a:t>non-emergency</a:t>
            </a:r>
            <a:r>
              <a:rPr lang="ru-RU" sz="1000" b="1" dirty="0">
                <a:solidFill>
                  <a:srgbClr val="000000"/>
                </a:solidFill>
                <a:effectLst/>
                <a:latin typeface="Times New Roman" panose="02020603050405020304" pitchFamily="18" charset="0"/>
                <a:cs typeface="Times New Roman" panose="02020603050405020304" pitchFamily="18" charset="0"/>
              </a:rPr>
              <a:t> – 1483 </a:t>
            </a:r>
          </a:p>
        </p:txBody>
      </p:sp>
    </p:spTree>
    <p:extLst>
      <p:ext uri="{BB962C8B-B14F-4D97-AF65-F5344CB8AC3E}">
        <p14:creationId xmlns:p14="http://schemas.microsoft.com/office/powerpoint/2010/main" val="2373384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7479E-236C-84ED-7840-9C015BD886CC}"/>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77F763-C81E-CE3F-3A65-4536D50F0C67}"/>
              </a:ext>
            </a:extLst>
          </p:cNvPr>
          <p:cNvSpPr>
            <a:spLocks noGrp="1"/>
          </p:cNvSpPr>
          <p:nvPr>
            <p:ph type="title"/>
          </p:nvPr>
        </p:nvSpPr>
        <p:spPr>
          <a:xfrm>
            <a:off x="215839" y="99905"/>
            <a:ext cx="6553801" cy="759470"/>
          </a:xfrm>
        </p:spPr>
        <p:txBody>
          <a:bodyPr vert="horz" lIns="91440" tIns="45720" rIns="91440" bIns="45720" rtlCol="0" anchor="ctr">
            <a:noAutofit/>
          </a:bodyPr>
          <a:lstStyle/>
          <a:p>
            <a:pPr>
              <a:lnSpc>
                <a:spcPct val="107000"/>
              </a:lnSpc>
              <a:spcAft>
                <a:spcPts val="800"/>
              </a:spcAft>
            </a:pPr>
            <a:r>
              <a:rPr lang="en-US" dirty="0">
                <a:solidFill>
                  <a:schemeClr val="tx2">
                    <a:lumMod val="50000"/>
                  </a:schemeClr>
                </a:solidFill>
              </a:rPr>
              <a:t>COOPERATION PRIORITIES: HEALTHCARE AND REHABILITATION</a:t>
            </a:r>
            <a:endParaRPr lang="ru-RU" dirty="0">
              <a:solidFill>
                <a:schemeClr val="tx2">
                  <a:lumMod val="50000"/>
                </a:schemeClr>
              </a:solidFill>
            </a:endParaRPr>
          </a:p>
        </p:txBody>
      </p:sp>
      <p:sp>
        <p:nvSpPr>
          <p:cNvPr id="4" name="Прямоугольник 3">
            <a:extLst>
              <a:ext uri="{FF2B5EF4-FFF2-40B4-BE49-F238E27FC236}">
                <a16:creationId xmlns:a16="http://schemas.microsoft.com/office/drawing/2014/main" id="{6EE65587-F33A-6D4F-32B1-71B4C0929323}"/>
              </a:ext>
            </a:extLst>
          </p:cNvPr>
          <p:cNvSpPr/>
          <p:nvPr/>
        </p:nvSpPr>
        <p:spPr>
          <a:xfrm>
            <a:off x="11906" y="1180740"/>
            <a:ext cx="2857500" cy="405838"/>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5" name="Прямоугольник 4">
            <a:extLst>
              <a:ext uri="{FF2B5EF4-FFF2-40B4-BE49-F238E27FC236}">
                <a16:creationId xmlns:a16="http://schemas.microsoft.com/office/drawing/2014/main" id="{272DFE2C-F6E1-41A4-9CBC-DC350AA702B4}"/>
              </a:ext>
            </a:extLst>
          </p:cNvPr>
          <p:cNvSpPr/>
          <p:nvPr/>
        </p:nvSpPr>
        <p:spPr>
          <a:xfrm>
            <a:off x="6350674" y="1606370"/>
            <a:ext cx="2793326" cy="29527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6" name="Прямоугольник 5">
            <a:extLst>
              <a:ext uri="{FF2B5EF4-FFF2-40B4-BE49-F238E27FC236}">
                <a16:creationId xmlns:a16="http://schemas.microsoft.com/office/drawing/2014/main" id="{BF0C353D-A25A-75AE-D7BD-A22EE3D8C0C0}"/>
              </a:ext>
            </a:extLst>
          </p:cNvPr>
          <p:cNvSpPr/>
          <p:nvPr/>
        </p:nvSpPr>
        <p:spPr>
          <a:xfrm>
            <a:off x="11906" y="2826931"/>
            <a:ext cx="2648734" cy="29527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7" name="Прямоугольник 6">
            <a:extLst>
              <a:ext uri="{FF2B5EF4-FFF2-40B4-BE49-F238E27FC236}">
                <a16:creationId xmlns:a16="http://schemas.microsoft.com/office/drawing/2014/main" id="{23636503-01A5-2B03-E8FF-21F9330749F4}"/>
              </a:ext>
            </a:extLst>
          </p:cNvPr>
          <p:cNvSpPr/>
          <p:nvPr/>
        </p:nvSpPr>
        <p:spPr>
          <a:xfrm>
            <a:off x="6350674" y="2983706"/>
            <a:ext cx="2805232" cy="29527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9" name="Прямоугольник 8">
            <a:extLst>
              <a:ext uri="{FF2B5EF4-FFF2-40B4-BE49-F238E27FC236}">
                <a16:creationId xmlns:a16="http://schemas.microsoft.com/office/drawing/2014/main" id="{3DC1196E-2AC3-EB7C-866A-3A1D4712430E}"/>
              </a:ext>
            </a:extLst>
          </p:cNvPr>
          <p:cNvSpPr/>
          <p:nvPr/>
        </p:nvSpPr>
        <p:spPr>
          <a:xfrm>
            <a:off x="2745580" y="4406523"/>
            <a:ext cx="4024060" cy="29527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4" name="TextBox 13">
            <a:extLst>
              <a:ext uri="{FF2B5EF4-FFF2-40B4-BE49-F238E27FC236}">
                <a16:creationId xmlns:a16="http://schemas.microsoft.com/office/drawing/2014/main" id="{C705E982-1068-F5D0-0ACE-37D86D6BB637}"/>
              </a:ext>
            </a:extLst>
          </p:cNvPr>
          <p:cNvSpPr txBox="1"/>
          <p:nvPr/>
        </p:nvSpPr>
        <p:spPr>
          <a:xfrm>
            <a:off x="31363" y="1256726"/>
            <a:ext cx="2857500" cy="276999"/>
          </a:xfrm>
          <a:prstGeom prst="rect">
            <a:avLst/>
          </a:prstGeom>
          <a:noFill/>
        </p:spPr>
        <p:txBody>
          <a:bodyPr wrap="square">
            <a:spAutoFit/>
          </a:bodyPr>
          <a:lstStyle/>
          <a:p>
            <a:r>
              <a:rPr lang="en-US" sz="1200" b="1" dirty="0">
                <a:solidFill>
                  <a:schemeClr val="tx2">
                    <a:lumMod val="75000"/>
                  </a:schemeClr>
                </a:solidFill>
                <a:latin typeface="Times New Roman" panose="02020603050405020304" pitchFamily="18" charset="0"/>
                <a:cs typeface="Times New Roman" panose="02020603050405020304" pitchFamily="18" charset="0"/>
              </a:rPr>
              <a:t>Rehabilitation Center Project “Sumy”</a:t>
            </a:r>
            <a:endParaRPr lang="ru-UA" sz="1200" b="1"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C0DB1CAC-A418-7FBB-47C1-2F8FC22F8685}"/>
              </a:ext>
            </a:extLst>
          </p:cNvPr>
          <p:cNvSpPr txBox="1"/>
          <p:nvPr/>
        </p:nvSpPr>
        <p:spPr>
          <a:xfrm>
            <a:off x="-24016" y="1685481"/>
            <a:ext cx="3019647" cy="553998"/>
          </a:xfrm>
          <a:prstGeom prst="rect">
            <a:avLst/>
          </a:prstGeom>
          <a:noFill/>
        </p:spPr>
        <p:txBody>
          <a:bodyPr wrap="square">
            <a:spAutoFit/>
          </a:bodyPr>
          <a:lstStyle/>
          <a:p>
            <a:r>
              <a:rPr lang="en-US" sz="1000" b="1" dirty="0">
                <a:solidFill>
                  <a:schemeClr val="tx2">
                    <a:lumMod val="75000"/>
                  </a:schemeClr>
                </a:solidFill>
                <a:latin typeface="Times New Roman" panose="02020603050405020304" pitchFamily="18" charset="0"/>
                <a:cs typeface="Times New Roman" panose="02020603050405020304" pitchFamily="18" charset="0"/>
              </a:rPr>
              <a:t>CREATION OF A MODERN REHABILITATION CENTER FOR MILITARY PERSONNEL, VETERANS, AND THEIR FAMILIES</a:t>
            </a:r>
            <a:endParaRPr lang="ru-UA" sz="1000" b="1" dirty="0">
              <a:solidFill>
                <a:schemeClr val="tx2">
                  <a:lumMod val="75000"/>
                </a:schemeClr>
              </a:solidFill>
              <a:latin typeface="Times New Roman" panose="02020603050405020304" pitchFamily="18" charset="0"/>
              <a:cs typeface="Times New Roman" panose="02020603050405020304" pitchFamily="18" charset="0"/>
            </a:endParaRPr>
          </a:p>
        </p:txBody>
      </p:sp>
      <p:pic>
        <p:nvPicPr>
          <p:cNvPr id="17" name="Picture 1" descr="A building with trees and a lawn&#10;&#10;AI-generated content may be incorrect.">
            <a:extLst>
              <a:ext uri="{FF2B5EF4-FFF2-40B4-BE49-F238E27FC236}">
                <a16:creationId xmlns:a16="http://schemas.microsoft.com/office/drawing/2014/main" id="{1ED87CC2-388D-B230-A473-3ABCF6110541}"/>
              </a:ext>
            </a:extLst>
          </p:cNvPr>
          <p:cNvPicPr>
            <a:picLocks noChangeAspect="1"/>
          </p:cNvPicPr>
          <p:nvPr/>
        </p:nvPicPr>
        <p:blipFill>
          <a:blip r:embed="rId3"/>
          <a:srcRect t="11769" b="5494"/>
          <a:stretch>
            <a:fillRect/>
          </a:stretch>
        </p:blipFill>
        <p:spPr>
          <a:xfrm>
            <a:off x="2882966" y="1197313"/>
            <a:ext cx="1626616" cy="869629"/>
          </a:xfrm>
          <a:prstGeom prst="rect">
            <a:avLst/>
          </a:prstGeom>
        </p:spPr>
      </p:pic>
      <p:pic>
        <p:nvPicPr>
          <p:cNvPr id="18" name="Рисунок 17">
            <a:extLst>
              <a:ext uri="{FF2B5EF4-FFF2-40B4-BE49-F238E27FC236}">
                <a16:creationId xmlns:a16="http://schemas.microsoft.com/office/drawing/2014/main" id="{2E8AE016-9506-AA45-11A9-3789E3A06B3A}"/>
              </a:ext>
            </a:extLst>
          </p:cNvPr>
          <p:cNvPicPr>
            <a:picLocks noChangeAspect="1"/>
          </p:cNvPicPr>
          <p:nvPr/>
        </p:nvPicPr>
        <p:blipFill>
          <a:blip r:embed="rId4"/>
          <a:stretch>
            <a:fillRect/>
          </a:stretch>
        </p:blipFill>
        <p:spPr>
          <a:xfrm>
            <a:off x="2468027" y="2050887"/>
            <a:ext cx="1341538" cy="753182"/>
          </a:xfrm>
          <a:prstGeom prst="rect">
            <a:avLst/>
          </a:prstGeom>
        </p:spPr>
      </p:pic>
      <p:sp>
        <p:nvSpPr>
          <p:cNvPr id="20" name="TextBox 19">
            <a:extLst>
              <a:ext uri="{FF2B5EF4-FFF2-40B4-BE49-F238E27FC236}">
                <a16:creationId xmlns:a16="http://schemas.microsoft.com/office/drawing/2014/main" id="{61382675-2FC2-6807-63D7-6109E093F765}"/>
              </a:ext>
            </a:extLst>
          </p:cNvPr>
          <p:cNvSpPr txBox="1"/>
          <p:nvPr/>
        </p:nvSpPr>
        <p:spPr>
          <a:xfrm>
            <a:off x="6485860" y="1635167"/>
            <a:ext cx="2091402" cy="276999"/>
          </a:xfrm>
          <a:prstGeom prst="rect">
            <a:avLst/>
          </a:prstGeom>
          <a:noFill/>
        </p:spPr>
        <p:txBody>
          <a:bodyPr wrap="square">
            <a:spAutoFit/>
          </a:bodyPr>
          <a:lstStyle/>
          <a:p>
            <a:r>
              <a:rPr lang="en-US" sz="1200" b="1" dirty="0">
                <a:solidFill>
                  <a:schemeClr val="tx2"/>
                </a:solidFill>
                <a:latin typeface="Times New Roman" panose="02020603050405020304" pitchFamily="18" charset="0"/>
                <a:cs typeface="Times New Roman" panose="02020603050405020304" pitchFamily="18" charset="0"/>
              </a:rPr>
              <a:t>Veteran Pro</a:t>
            </a:r>
            <a:r>
              <a:rPr lang="uk-UA" sz="1200" b="1" dirty="0">
                <a:solidFill>
                  <a:schemeClr val="tx2"/>
                </a:solidFill>
                <a:latin typeface="Times New Roman" panose="02020603050405020304" pitchFamily="18" charset="0"/>
                <a:cs typeface="Times New Roman" panose="02020603050405020304" pitchFamily="18" charset="0"/>
              </a:rPr>
              <a:t> </a:t>
            </a:r>
            <a:r>
              <a:rPr lang="en-US" sz="1200" b="1" dirty="0">
                <a:solidFill>
                  <a:schemeClr val="tx2"/>
                </a:solidFill>
                <a:latin typeface="Times New Roman" panose="02020603050405020304" pitchFamily="18" charset="0"/>
                <a:cs typeface="Times New Roman" panose="02020603050405020304" pitchFamily="18" charset="0"/>
              </a:rPr>
              <a:t>Sumy</a:t>
            </a:r>
            <a:endParaRPr lang="ru-UA" sz="1200" b="1"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FE9C2143-CD00-33E2-D471-9BDC78D4D0A2}"/>
              </a:ext>
            </a:extLst>
          </p:cNvPr>
          <p:cNvSpPr txBox="1"/>
          <p:nvPr/>
        </p:nvSpPr>
        <p:spPr>
          <a:xfrm>
            <a:off x="6336742" y="1929017"/>
            <a:ext cx="2857500" cy="1031051"/>
          </a:xfrm>
          <a:prstGeom prst="rect">
            <a:avLst/>
          </a:prstGeom>
          <a:noFill/>
        </p:spPr>
        <p:txBody>
          <a:bodyPr wrap="square">
            <a:spAutoFit/>
          </a:bodyPr>
          <a:lstStyle/>
          <a:p>
            <a:r>
              <a:rPr lang="en-US" sz="1000" b="1" dirty="0">
                <a:solidFill>
                  <a:schemeClr val="tx2">
                    <a:lumMod val="75000"/>
                  </a:schemeClr>
                </a:solidFill>
                <a:latin typeface="Times New Roman" panose="02020603050405020304" pitchFamily="18" charset="0"/>
                <a:ea typeface="Times New Roman"/>
                <a:cs typeface="Times New Roman" panose="02020603050405020304" pitchFamily="18" charset="0"/>
                <a:sym typeface="Times New Roman"/>
              </a:rPr>
              <a:t>CREATION OF A UNIQUE SPACE FOR VETERANS AND THEIR FAMILIES – A PLACE WHERE THEY CAN RECEIVE PSYCHOLOGICAL SUPPORT, UNDERGO REHABILITATION, AND REINTEGRATE INTO SOCIETY</a:t>
            </a:r>
            <a:endParaRPr lang="ru-UA" sz="1100" b="1" dirty="0">
              <a:solidFill>
                <a:schemeClr val="tx2">
                  <a:lumMod val="75000"/>
                </a:schemeClr>
              </a:solidFill>
            </a:endParaRPr>
          </a:p>
        </p:txBody>
      </p:sp>
      <p:pic>
        <p:nvPicPr>
          <p:cNvPr id="23" name="Google Shape;90;p1" descr="A building with a parking lot and flags&#10;&#10;AI-generated content may be incorrect.">
            <a:extLst>
              <a:ext uri="{FF2B5EF4-FFF2-40B4-BE49-F238E27FC236}">
                <a16:creationId xmlns:a16="http://schemas.microsoft.com/office/drawing/2014/main" id="{233960D7-6F80-AB26-C39C-75AAEE221FF0}"/>
              </a:ext>
            </a:extLst>
          </p:cNvPr>
          <p:cNvPicPr preferRelativeResize="0"/>
          <p:nvPr/>
        </p:nvPicPr>
        <p:blipFill rotWithShape="1">
          <a:blip r:embed="rId5">
            <a:alphaModFix/>
          </a:blip>
          <a:srcRect t="12519" b="23876"/>
          <a:stretch/>
        </p:blipFill>
        <p:spPr>
          <a:xfrm>
            <a:off x="4538203" y="1917798"/>
            <a:ext cx="1812471" cy="1012103"/>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25">
            <a:extLst>
              <a:ext uri="{FF2B5EF4-FFF2-40B4-BE49-F238E27FC236}">
                <a16:creationId xmlns:a16="http://schemas.microsoft.com/office/drawing/2014/main" id="{9714D158-8FE2-0E6E-0C1A-CD336B097451}"/>
              </a:ext>
            </a:extLst>
          </p:cNvPr>
          <p:cNvSpPr txBox="1"/>
          <p:nvPr/>
        </p:nvSpPr>
        <p:spPr>
          <a:xfrm>
            <a:off x="81982" y="2837228"/>
            <a:ext cx="2663599" cy="276999"/>
          </a:xfrm>
          <a:prstGeom prst="rect">
            <a:avLst/>
          </a:prstGeom>
          <a:noFill/>
        </p:spPr>
        <p:txBody>
          <a:bodyPr wrap="square">
            <a:spAutoFit/>
          </a:bodyPr>
          <a:lstStyle/>
          <a:p>
            <a:r>
              <a:rPr lang="en-US" sz="1200" b="1" dirty="0">
                <a:solidFill>
                  <a:schemeClr val="tx2">
                    <a:lumMod val="75000"/>
                  </a:schemeClr>
                </a:solidFill>
                <a:latin typeface="Times New Roman" panose="02020603050405020304" pitchFamily="18" charset="0"/>
                <a:cs typeface="Times New Roman" panose="02020603050405020304" pitchFamily="18" charset="0"/>
              </a:rPr>
              <a:t>Hydrotherapy Complex</a:t>
            </a:r>
            <a:endParaRPr lang="ru-UA" sz="1200" b="1"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87BE7BB0-42C9-F347-C20E-BCE1484EC2C8}"/>
              </a:ext>
            </a:extLst>
          </p:cNvPr>
          <p:cNvSpPr txBox="1"/>
          <p:nvPr/>
        </p:nvSpPr>
        <p:spPr>
          <a:xfrm>
            <a:off x="11906" y="3132503"/>
            <a:ext cx="2733674" cy="707886"/>
          </a:xfrm>
          <a:prstGeom prst="rect">
            <a:avLst/>
          </a:prstGeom>
          <a:noFill/>
        </p:spPr>
        <p:txBody>
          <a:bodyPr wrap="square">
            <a:spAutoFit/>
          </a:bodyPr>
          <a:lstStyle/>
          <a:p>
            <a:r>
              <a:rPr lang="en-US" sz="1000" b="1" dirty="0">
                <a:solidFill>
                  <a:schemeClr val="tx2">
                    <a:lumMod val="75000"/>
                  </a:schemeClr>
                </a:solidFill>
                <a:latin typeface="Times New Roman" panose="02020603050405020304" pitchFamily="18" charset="0"/>
                <a:cs typeface="Times New Roman" panose="02020603050405020304" pitchFamily="18" charset="0"/>
              </a:rPr>
              <a:t>CREATION OF A MODERN HYDROTHERAPY REHABILITATION COMPLEX BASED AT TROSTIANETS CITY HOSPITAL</a:t>
            </a:r>
            <a:endParaRPr lang="ru-UA" sz="1000" b="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78DEEE6A-FF13-7D43-FD5D-BA1CBBA87D5C}"/>
              </a:ext>
            </a:extLst>
          </p:cNvPr>
          <p:cNvSpPr txBox="1"/>
          <p:nvPr/>
        </p:nvSpPr>
        <p:spPr>
          <a:xfrm>
            <a:off x="6422065" y="2999212"/>
            <a:ext cx="2937440" cy="276999"/>
          </a:xfrm>
          <a:prstGeom prst="rect">
            <a:avLst/>
          </a:prstGeom>
          <a:noFill/>
        </p:spPr>
        <p:txBody>
          <a:bodyPr wrap="square">
            <a:spAutoFit/>
          </a:bodyPr>
          <a:lstStyle/>
          <a:p>
            <a:r>
              <a:rPr lang="en-US" sz="1200" b="1" dirty="0">
                <a:solidFill>
                  <a:schemeClr val="tx2">
                    <a:lumMod val="75000"/>
                  </a:schemeClr>
                </a:solidFill>
                <a:latin typeface="Times New Roman" panose="02020603050405020304" pitchFamily="18" charset="0"/>
                <a:cs typeface="Times New Roman" panose="02020603050405020304" pitchFamily="18" charset="0"/>
              </a:rPr>
              <a:t>SAFEMED — Capsule Hospital</a:t>
            </a:r>
            <a:endParaRPr lang="ru-UA" sz="1200" b="1"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9CA93E50-169B-8EAB-3F53-1AFFB06C96E3}"/>
              </a:ext>
            </a:extLst>
          </p:cNvPr>
          <p:cNvSpPr txBox="1"/>
          <p:nvPr/>
        </p:nvSpPr>
        <p:spPr>
          <a:xfrm>
            <a:off x="6322053" y="3268493"/>
            <a:ext cx="2762250" cy="707886"/>
          </a:xfrm>
          <a:prstGeom prst="rect">
            <a:avLst/>
          </a:prstGeom>
          <a:noFill/>
        </p:spPr>
        <p:txBody>
          <a:bodyPr wrap="square">
            <a:spAutoFit/>
          </a:bodyPr>
          <a:lstStyle/>
          <a:p>
            <a:r>
              <a:rPr lang="en-US" sz="1000" b="1" dirty="0">
                <a:solidFill>
                  <a:schemeClr val="tx2">
                    <a:lumMod val="75000"/>
                  </a:schemeClr>
                </a:solidFill>
                <a:latin typeface="Times New Roman" panose="02020603050405020304" pitchFamily="18" charset="0"/>
                <a:ea typeface="Calibri"/>
                <a:cs typeface="Times New Roman" panose="02020603050405020304" pitchFamily="18" charset="0"/>
                <a:sym typeface="Calibri"/>
              </a:rPr>
              <a:t>THE CAPSULE HOSPITAL IN SHOSTKA IS AN INNOVATIVE SOLUTION TO ENHANCE THE RESILIENCE OF THE HEALTHCARE SYSTEM</a:t>
            </a:r>
            <a:endParaRPr lang="ru-UA" sz="1000" b="1"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37" name="TextBox 36">
            <a:extLst>
              <a:ext uri="{FF2B5EF4-FFF2-40B4-BE49-F238E27FC236}">
                <a16:creationId xmlns:a16="http://schemas.microsoft.com/office/drawing/2014/main" id="{2EDB7A81-EF0A-62A0-EDD9-69839590252B}"/>
              </a:ext>
            </a:extLst>
          </p:cNvPr>
          <p:cNvSpPr txBox="1"/>
          <p:nvPr/>
        </p:nvSpPr>
        <p:spPr>
          <a:xfrm>
            <a:off x="2836939" y="4391117"/>
            <a:ext cx="3648921" cy="276999"/>
          </a:xfrm>
          <a:prstGeom prst="rect">
            <a:avLst/>
          </a:prstGeom>
          <a:noFill/>
        </p:spPr>
        <p:txBody>
          <a:bodyPr wrap="square">
            <a:spAutoFit/>
          </a:bodyPr>
          <a:lstStyle/>
          <a:p>
            <a:r>
              <a:rPr lang="en-US" sz="1200" b="1" dirty="0">
                <a:solidFill>
                  <a:schemeClr val="tx2">
                    <a:lumMod val="75000"/>
                  </a:schemeClr>
                </a:solidFill>
                <a:latin typeface="Times New Roman" panose="02020603050405020304" pitchFamily="18" charset="0"/>
                <a:cs typeface="Times New Roman" panose="02020603050405020304" pitchFamily="18" charset="0"/>
              </a:rPr>
              <a:t>Rehabilitation Department at Konotop Hospital</a:t>
            </a:r>
            <a:endParaRPr lang="ru-UA" sz="1200" b="1"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58836586-DD31-2049-C141-3E1836BC9E6C}"/>
              </a:ext>
            </a:extLst>
          </p:cNvPr>
          <p:cNvSpPr txBox="1"/>
          <p:nvPr/>
        </p:nvSpPr>
        <p:spPr>
          <a:xfrm>
            <a:off x="1108797" y="4712613"/>
            <a:ext cx="5823632" cy="430887"/>
          </a:xfrm>
          <a:prstGeom prst="rect">
            <a:avLst/>
          </a:prstGeom>
          <a:noFill/>
        </p:spPr>
        <p:txBody>
          <a:bodyPr wrap="square">
            <a:spAutoFit/>
          </a:bodyPr>
          <a:lstStyle/>
          <a:p>
            <a:pPr defTabSz="914400">
              <a:lnSpc>
                <a:spcPct val="100000"/>
              </a:lnSpc>
              <a:spcBef>
                <a:spcPts val="150"/>
              </a:spcBef>
              <a:buClr>
                <a:srgbClr val="000000"/>
              </a:buClr>
              <a:tabLst>
                <a:tab pos="0" algn="l"/>
              </a:tabLst>
            </a:pPr>
            <a:r>
              <a:rPr lang="en-US" sz="1100" b="1" u="none" strike="noStrike" dirty="0">
                <a:solidFill>
                  <a:schemeClr val="tx2">
                    <a:lumMod val="75000"/>
                  </a:schemeClr>
                </a:solidFill>
                <a:effectLst/>
                <a:uFillTx/>
                <a:latin typeface="Times New Roman" panose="02020603050405020304" pitchFamily="18" charset="0"/>
                <a:cs typeface="Times New Roman" panose="02020603050405020304" pitchFamily="18" charset="0"/>
              </a:rPr>
              <a:t>ENSURING APPROPRIATE CONDITIONS FOR THE PROVISION OF HIGH-QUALITY REHABILITATION SERVICES AT KONOTOP CENTRAL DISTRICT HOSPITAL</a:t>
            </a:r>
            <a:endParaRPr lang="ru-RU" sz="1100" b="1" u="none" strike="noStrike" dirty="0">
              <a:solidFill>
                <a:schemeClr val="tx2">
                  <a:lumMod val="75000"/>
                </a:schemeClr>
              </a:solidFill>
              <a:effectLst/>
              <a:uFillTx/>
              <a:latin typeface="Times New Roman" panose="02020603050405020304" pitchFamily="18" charset="0"/>
              <a:cs typeface="Times New Roman" panose="02020603050405020304" pitchFamily="18" charset="0"/>
            </a:endParaRPr>
          </a:p>
        </p:txBody>
      </p:sp>
      <p:pic>
        <p:nvPicPr>
          <p:cNvPr id="40" name="Google Shape;200;p20">
            <a:extLst>
              <a:ext uri="{FF2B5EF4-FFF2-40B4-BE49-F238E27FC236}">
                <a16:creationId xmlns:a16="http://schemas.microsoft.com/office/drawing/2014/main" id="{09B201D0-DE30-5963-9E75-2B2C96400AC1}"/>
              </a:ext>
            </a:extLst>
          </p:cNvPr>
          <p:cNvPicPr/>
          <p:nvPr/>
        </p:nvPicPr>
        <p:blipFill>
          <a:blip r:embed="rId6"/>
          <a:srcRect l="4930" t="17820" r="55602"/>
          <a:stretch/>
        </p:blipFill>
        <p:spPr>
          <a:xfrm>
            <a:off x="6854580" y="4076746"/>
            <a:ext cx="1620722" cy="1045212"/>
          </a:xfrm>
          <a:prstGeom prst="rect">
            <a:avLst/>
          </a:prstGeom>
          <a:noFill/>
          <a:ln w="0">
            <a:noFill/>
          </a:ln>
        </p:spPr>
      </p:pic>
      <p:pic>
        <p:nvPicPr>
          <p:cNvPr id="25" name="Рисунок 24">
            <a:extLst>
              <a:ext uri="{FF2B5EF4-FFF2-40B4-BE49-F238E27FC236}">
                <a16:creationId xmlns:a16="http://schemas.microsoft.com/office/drawing/2014/main" id="{06340655-7532-C959-B8CE-73C4ABF057EB}"/>
              </a:ext>
            </a:extLst>
          </p:cNvPr>
          <p:cNvPicPr>
            <a:picLocks noChangeAspect="1"/>
          </p:cNvPicPr>
          <p:nvPr/>
        </p:nvPicPr>
        <p:blipFill>
          <a:blip r:embed="rId7">
            <a:extLst>
              <a:ext uri="{28A0092B-C50C-407E-A947-70E740481C1C}">
                <a14:useLocalDpi xmlns:a14="http://schemas.microsoft.com/office/drawing/2010/main" val="0"/>
              </a:ext>
            </a:extLst>
          </a:blip>
          <a:srcRect l="9351" t="35628" r="28268" b="26887"/>
          <a:stretch>
            <a:fillRect/>
          </a:stretch>
        </p:blipFill>
        <p:spPr>
          <a:xfrm>
            <a:off x="2660640" y="3126772"/>
            <a:ext cx="1974687" cy="830792"/>
          </a:xfrm>
          <a:prstGeom prst="rect">
            <a:avLst/>
          </a:prstGeom>
        </p:spPr>
      </p:pic>
      <p:pic>
        <p:nvPicPr>
          <p:cNvPr id="27" name="Рисунок 26">
            <a:extLst>
              <a:ext uri="{FF2B5EF4-FFF2-40B4-BE49-F238E27FC236}">
                <a16:creationId xmlns:a16="http://schemas.microsoft.com/office/drawing/2014/main" id="{E62781D5-FCF1-F687-2C3E-4308FCB92873}"/>
              </a:ext>
            </a:extLst>
          </p:cNvPr>
          <p:cNvPicPr>
            <a:picLocks noChangeAspect="1"/>
          </p:cNvPicPr>
          <p:nvPr/>
        </p:nvPicPr>
        <p:blipFill>
          <a:blip r:embed="rId8">
            <a:extLst>
              <a:ext uri="{28A0092B-C50C-407E-A947-70E740481C1C}">
                <a14:useLocalDpi xmlns:a14="http://schemas.microsoft.com/office/drawing/2010/main" val="0"/>
              </a:ext>
            </a:extLst>
          </a:blip>
          <a:srcRect l="23408" t="16321" r="10943" b="21624"/>
          <a:stretch>
            <a:fillRect/>
          </a:stretch>
        </p:blipFill>
        <p:spPr>
          <a:xfrm>
            <a:off x="1030486" y="3785404"/>
            <a:ext cx="1630154" cy="813948"/>
          </a:xfrm>
          <a:prstGeom prst="rect">
            <a:avLst/>
          </a:prstGeom>
        </p:spPr>
      </p:pic>
      <p:sp>
        <p:nvSpPr>
          <p:cNvPr id="31" name="object 3">
            <a:extLst>
              <a:ext uri="{FF2B5EF4-FFF2-40B4-BE49-F238E27FC236}">
                <a16:creationId xmlns:a16="http://schemas.microsoft.com/office/drawing/2014/main" id="{43FEE8DA-930E-63F9-3CE3-7CA13C372C6B}"/>
              </a:ext>
            </a:extLst>
          </p:cNvPr>
          <p:cNvSpPr txBox="1"/>
          <p:nvPr/>
        </p:nvSpPr>
        <p:spPr>
          <a:xfrm>
            <a:off x="6553801" y="1112651"/>
            <a:ext cx="2805704"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lang="en-US" sz="1600" b="1" kern="0" spc="-10" dirty="0">
                <a:solidFill>
                  <a:schemeClr val="tx2">
                    <a:lumMod val="75000"/>
                  </a:schemeClr>
                </a:solidFill>
                <a:latin typeface="Roboto Bk"/>
                <a:cs typeface="Roboto Bk"/>
              </a:rPr>
              <a:t>PROJECTS DEVELOPED</a:t>
            </a:r>
            <a:endParaRPr kumimoji="0" sz="1600" b="0" i="0" u="none" strike="noStrike" kern="0" cap="none" spc="0" normalizeH="0" baseline="0" noProof="0" dirty="0">
              <a:ln>
                <a:noFill/>
              </a:ln>
              <a:solidFill>
                <a:schemeClr val="tx2">
                  <a:lumMod val="75000"/>
                </a:schemeClr>
              </a:solidFill>
              <a:effectLst/>
              <a:uLnTx/>
              <a:uFillTx/>
              <a:latin typeface="Roboto Bk"/>
              <a:cs typeface="Roboto Bk"/>
            </a:endParaRPr>
          </a:p>
        </p:txBody>
      </p:sp>
      <p:pic>
        <p:nvPicPr>
          <p:cNvPr id="33" name="Рисунок 32" descr="Угловые стрелки (справа налево)">
            <a:extLst>
              <a:ext uri="{FF2B5EF4-FFF2-40B4-BE49-F238E27FC236}">
                <a16:creationId xmlns:a16="http://schemas.microsoft.com/office/drawing/2014/main" id="{30E1E315-50AE-44AF-E074-0C6AF707C09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52372" y="1009312"/>
            <a:ext cx="737262" cy="533400"/>
          </a:xfrm>
          <a:prstGeom prst="rect">
            <a:avLst/>
          </a:prstGeom>
        </p:spPr>
      </p:pic>
      <p:pic>
        <p:nvPicPr>
          <p:cNvPr id="1026" name="Picture 2">
            <a:extLst>
              <a:ext uri="{FF2B5EF4-FFF2-40B4-BE49-F238E27FC236}">
                <a16:creationId xmlns:a16="http://schemas.microsoft.com/office/drawing/2014/main" id="{8009824E-679D-1BFD-41CE-F5E76A9AAF3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84026" y="2964021"/>
            <a:ext cx="1414380" cy="11738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115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2307" y="318909"/>
            <a:ext cx="6274059" cy="323140"/>
          </a:xfrm>
        </p:spPr>
        <p:txBody>
          <a:bodyPr>
            <a:normAutofit fontScale="90000"/>
          </a:bodyPr>
          <a:lstStyle/>
          <a:p>
            <a:pPr algn="l"/>
            <a:r>
              <a:rPr lang="en-US" dirty="0">
                <a:solidFill>
                  <a:schemeClr val="tx2">
                    <a:lumMod val="50000"/>
                  </a:schemeClr>
                </a:solidFill>
              </a:rPr>
              <a:t>CULTURAL RESILIENCE</a:t>
            </a:r>
            <a:endParaRPr lang="ru-RU" dirty="0">
              <a:solidFill>
                <a:schemeClr val="tx2">
                  <a:lumMod val="50000"/>
                </a:schemeClr>
              </a:solidFill>
            </a:endParaRPr>
          </a:p>
        </p:txBody>
      </p:sp>
      <p:sp>
        <p:nvSpPr>
          <p:cNvPr id="5" name="Прямокутник: округлені кути 4">
            <a:extLst>
              <a:ext uri="{FF2B5EF4-FFF2-40B4-BE49-F238E27FC236}">
                <a16:creationId xmlns:a16="http://schemas.microsoft.com/office/drawing/2014/main" id="{FAC25026-DB05-4721-A64D-132118D58F0F}"/>
              </a:ext>
            </a:extLst>
          </p:cNvPr>
          <p:cNvSpPr/>
          <p:nvPr/>
        </p:nvSpPr>
        <p:spPr>
          <a:xfrm>
            <a:off x="252981" y="929126"/>
            <a:ext cx="1264435" cy="542595"/>
          </a:xfrm>
          <a:prstGeom prst="round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55CFEB67-FE88-4925-BD41-EE958DC5B07F}"/>
              </a:ext>
            </a:extLst>
          </p:cNvPr>
          <p:cNvSpPr txBox="1"/>
          <p:nvPr/>
        </p:nvSpPr>
        <p:spPr>
          <a:xfrm>
            <a:off x="93704" y="886946"/>
            <a:ext cx="1612557" cy="584775"/>
          </a:xfrm>
          <a:prstGeom prst="rect">
            <a:avLst/>
          </a:prstGeom>
          <a:noFill/>
          <a:ln>
            <a:noFill/>
          </a:ln>
        </p:spPr>
        <p:txBody>
          <a:bodyPr wrap="square">
            <a:spAutoFit/>
          </a:bodyPr>
          <a:lstStyle/>
          <a:p>
            <a:pPr marL="0" indent="0" algn="ctr">
              <a:buNone/>
            </a:pPr>
            <a:r>
              <a:rPr lang="uk-UA" dirty="0">
                <a:solidFill>
                  <a:schemeClr val="bg1"/>
                </a:solidFill>
                <a:latin typeface="Times New Roman" panose="02020603050405020304" pitchFamily="18" charset="0"/>
                <a:cs typeface="Times New Roman" panose="02020603050405020304" pitchFamily="18" charset="0"/>
              </a:rPr>
              <a:t>18980</a:t>
            </a:r>
            <a:r>
              <a:rPr lang="uk-UA" sz="2000" dirty="0">
                <a:solidFill>
                  <a:schemeClr val="bg1"/>
                </a:solidFill>
                <a:latin typeface="Times New Roman" panose="02020603050405020304" pitchFamily="18" charset="0"/>
                <a:cs typeface="Times New Roman" panose="02020603050405020304" pitchFamily="18" charset="0"/>
              </a:rPr>
              <a:t> </a:t>
            </a:r>
          </a:p>
          <a:p>
            <a:pPr marL="0" indent="0" algn="ctr">
              <a:buNone/>
            </a:pPr>
            <a:r>
              <a:rPr lang="en-US" sz="1200" dirty="0">
                <a:solidFill>
                  <a:schemeClr val="bg1"/>
                </a:solidFill>
                <a:latin typeface="Times New Roman" panose="02020603050405020304" pitchFamily="18" charset="0"/>
                <a:cs typeface="Times New Roman" panose="02020603050405020304" pitchFamily="18" charset="0"/>
              </a:rPr>
              <a:t>visitors</a:t>
            </a:r>
            <a:endParaRPr lang="uk-UA" sz="1200" dirty="0">
              <a:solidFill>
                <a:schemeClr val="bg1"/>
              </a:solidFill>
              <a:latin typeface="Times New Roman" panose="02020603050405020304" pitchFamily="18" charset="0"/>
              <a:cs typeface="Times New Roman" panose="02020603050405020304" pitchFamily="18" charset="0"/>
            </a:endParaRPr>
          </a:p>
        </p:txBody>
      </p:sp>
      <p:sp>
        <p:nvSpPr>
          <p:cNvPr id="44" name="Прямокутник: округлені кути 43">
            <a:extLst>
              <a:ext uri="{FF2B5EF4-FFF2-40B4-BE49-F238E27FC236}">
                <a16:creationId xmlns:a16="http://schemas.microsoft.com/office/drawing/2014/main" id="{0EDD015C-CABE-4E58-8459-F1A411E7EADE}"/>
              </a:ext>
            </a:extLst>
          </p:cNvPr>
          <p:cNvSpPr/>
          <p:nvPr/>
        </p:nvSpPr>
        <p:spPr>
          <a:xfrm>
            <a:off x="1758753" y="920240"/>
            <a:ext cx="1723537" cy="573830"/>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latin typeface="Times New Roman" panose="020206030504050203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14BF74E8-273A-47E4-A628-1E76263D58A2}"/>
              </a:ext>
            </a:extLst>
          </p:cNvPr>
          <p:cNvSpPr txBox="1"/>
          <p:nvPr/>
        </p:nvSpPr>
        <p:spPr>
          <a:xfrm>
            <a:off x="1561538" y="922272"/>
            <a:ext cx="2117966" cy="553998"/>
          </a:xfrm>
          <a:prstGeom prst="rect">
            <a:avLst/>
          </a:prstGeom>
          <a:noFill/>
          <a:ln>
            <a:noFill/>
          </a:ln>
        </p:spPr>
        <p:txBody>
          <a:bodyPr wrap="square">
            <a:spAutoFit/>
          </a:bodyPr>
          <a:lstStyle/>
          <a:p>
            <a:pPr marL="0" indent="0" algn="ctr">
              <a:buNone/>
            </a:pPr>
            <a:r>
              <a:rPr lang="uk-UA" b="1" dirty="0">
                <a:solidFill>
                  <a:schemeClr val="accent1">
                    <a:lumMod val="50000"/>
                  </a:schemeClr>
                </a:solidFill>
                <a:latin typeface="Times New Roman" panose="02020603050405020304" pitchFamily="18" charset="0"/>
                <a:cs typeface="Times New Roman" panose="02020603050405020304" pitchFamily="18" charset="0"/>
              </a:rPr>
              <a:t>178</a:t>
            </a:r>
            <a:endParaRPr lang="uk-UA" sz="2000" dirty="0">
              <a:solidFill>
                <a:schemeClr val="accent1">
                  <a:lumMod val="50000"/>
                </a:schemeClr>
              </a:solidFill>
              <a:latin typeface="Times New Roman" panose="02020603050405020304" pitchFamily="18" charset="0"/>
              <a:cs typeface="Times New Roman" panose="02020603050405020304" pitchFamily="18" charset="0"/>
            </a:endParaRPr>
          </a:p>
          <a:p>
            <a:pPr marL="0" indent="0" algn="ctr">
              <a:buNone/>
            </a:pPr>
            <a:r>
              <a:rPr lang="en-US" sz="1200" dirty="0">
                <a:solidFill>
                  <a:schemeClr val="accent1">
                    <a:lumMod val="50000"/>
                  </a:schemeClr>
                </a:solidFill>
                <a:latin typeface="Times New Roman" panose="02020603050405020304" pitchFamily="18" charset="0"/>
                <a:cs typeface="Times New Roman" panose="02020603050405020304" pitchFamily="18" charset="0"/>
              </a:rPr>
              <a:t>guided tour hours</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64" name="Google Shape;1452;p46"/>
          <p:cNvPicPr preferRelativeResize="0">
            <a:picLocks/>
          </p:cNvPicPr>
          <p:nvPr/>
        </p:nvPicPr>
        <p:blipFill rotWithShape="1">
          <a:blip r:embed="rId3">
            <a:alphaModFix/>
          </a:blip>
          <a:srcRect l="6294" r="6294"/>
          <a:stretch/>
        </p:blipFill>
        <p:spPr>
          <a:xfrm>
            <a:off x="114523" y="2623524"/>
            <a:ext cx="1670539" cy="1292222"/>
          </a:xfrm>
          <a:prstGeom prst="rect">
            <a:avLst/>
          </a:prstGeom>
          <a:ln>
            <a:noFill/>
          </a:ln>
          <a:effectLst>
            <a:softEdge rad="112500"/>
          </a:effectLst>
        </p:spPr>
      </p:pic>
      <p:pic>
        <p:nvPicPr>
          <p:cNvPr id="71" name="Рисунок 70"/>
          <p:cNvPicPr>
            <a:picLocks noChangeAspect="1"/>
          </p:cNvPicPr>
          <p:nvPr/>
        </p:nvPicPr>
        <p:blipFill>
          <a:blip r:embed="rId4">
            <a:extLst>
              <a:ext uri="{28A0092B-C50C-407E-A947-70E740481C1C}">
                <a14:useLocalDpi xmlns:a14="http://schemas.microsoft.com/office/drawing/2010/main" val="0"/>
              </a:ext>
            </a:extLst>
          </a:blip>
          <a:srcRect l="6840" r="6840"/>
          <a:stretch>
            <a:fillRect/>
          </a:stretch>
        </p:blipFill>
        <p:spPr>
          <a:xfrm>
            <a:off x="1830389" y="2640652"/>
            <a:ext cx="1670539" cy="1292221"/>
          </a:xfrm>
          <a:prstGeom prst="rect">
            <a:avLst/>
          </a:prstGeom>
          <a:ln>
            <a:noFill/>
          </a:ln>
          <a:effectLst>
            <a:softEdge rad="112500"/>
          </a:effectLst>
        </p:spPr>
      </p:pic>
      <p:sp>
        <p:nvSpPr>
          <p:cNvPr id="72" name="Google Shape;1466;p46"/>
          <p:cNvSpPr txBox="1"/>
          <p:nvPr/>
        </p:nvSpPr>
        <p:spPr>
          <a:xfrm>
            <a:off x="139570" y="1509374"/>
            <a:ext cx="5892635" cy="1131038"/>
          </a:xfrm>
          <a:prstGeom prst="rect">
            <a:avLst/>
          </a:prstGeom>
          <a:noFill/>
          <a:ln>
            <a:noFill/>
          </a:ln>
        </p:spPr>
        <p:txBody>
          <a:bodyPr spcFirstLastPara="1" wrap="square" lIns="91425" tIns="45700" rIns="91425" bIns="45700" anchor="t" anchorCtr="0">
            <a:spAutoFit/>
          </a:bodyPr>
          <a:lstStyle/>
          <a:p>
            <a:r>
              <a:rPr lang="en-US" sz="1350" dirty="0">
                <a:solidFill>
                  <a:srgbClr val="002060"/>
                </a:solidFill>
                <a:latin typeface="Times New Roman" panose="02020603050405020304" pitchFamily="18" charset="0"/>
                <a:cs typeface="Times New Roman" panose="02020603050405020304" pitchFamily="18" charset="0"/>
              </a:rPr>
              <a:t>In 2024, with the support of the French Republic in Ukraine (UAH 1.1 million), </a:t>
            </a:r>
            <a:r>
              <a:rPr lang="en-US" sz="1350" b="1" dirty="0">
                <a:solidFill>
                  <a:srgbClr val="002060"/>
                </a:solidFill>
                <a:latin typeface="Times New Roman" panose="02020603050405020304" pitchFamily="18" charset="0"/>
                <a:cs typeface="Times New Roman" panose="02020603050405020304" pitchFamily="18" charset="0"/>
              </a:rPr>
              <a:t>an innovative wall-drying system was installed at the N. </a:t>
            </a:r>
            <a:r>
              <a:rPr lang="en-US" sz="1350" b="1" dirty="0" err="1">
                <a:solidFill>
                  <a:srgbClr val="002060"/>
                </a:solidFill>
                <a:latin typeface="Times New Roman" panose="02020603050405020304" pitchFamily="18" charset="0"/>
                <a:cs typeface="Times New Roman" panose="02020603050405020304" pitchFamily="18" charset="0"/>
              </a:rPr>
              <a:t>Onatskyi</a:t>
            </a:r>
            <a:r>
              <a:rPr lang="en-US" sz="1350" b="1" dirty="0">
                <a:solidFill>
                  <a:srgbClr val="002060"/>
                </a:solidFill>
                <a:latin typeface="Times New Roman" panose="02020603050405020304" pitchFamily="18" charset="0"/>
                <a:cs typeface="Times New Roman" panose="02020603050405020304" pitchFamily="18" charset="0"/>
              </a:rPr>
              <a:t> Sumy Regional Art Museum.</a:t>
            </a:r>
            <a:endParaRPr lang="uk-UA" sz="500" b="1" dirty="0">
              <a:solidFill>
                <a:srgbClr val="002060"/>
              </a:solidFill>
              <a:latin typeface="Times New Roman" panose="02020603050405020304" pitchFamily="18" charset="0"/>
              <a:cs typeface="Times New Roman" panose="02020603050405020304" pitchFamily="18" charset="0"/>
            </a:endParaRPr>
          </a:p>
          <a:p>
            <a:r>
              <a:rPr lang="en-US" sz="1350" dirty="0">
                <a:solidFill>
                  <a:srgbClr val="002060"/>
                </a:solidFill>
                <a:latin typeface="Times New Roman" panose="02020603050405020304" pitchFamily="18" charset="0"/>
                <a:cs typeface="Times New Roman" panose="02020603050405020304" pitchFamily="18" charset="0"/>
              </a:rPr>
              <a:t>In 2025, with the support of the French Institute in Ukraine (UAH 1.99 million), </a:t>
            </a:r>
            <a:r>
              <a:rPr lang="en-US" sz="1350" b="1" dirty="0">
                <a:solidFill>
                  <a:srgbClr val="002060"/>
                </a:solidFill>
                <a:latin typeface="Times New Roman" panose="02020603050405020304" pitchFamily="18" charset="0"/>
                <a:cs typeface="Times New Roman" panose="02020603050405020304" pitchFamily="18" charset="0"/>
              </a:rPr>
              <a:t>emergency roof repair works were carried out.</a:t>
            </a:r>
            <a:endParaRPr lang="uk-UA" sz="1350" b="1" dirty="0">
              <a:solidFill>
                <a:srgbClr val="002060"/>
              </a:solidFill>
              <a:latin typeface="Times New Roman" panose="02020603050405020304" pitchFamily="18" charset="0"/>
              <a:cs typeface="Times New Roman" panose="02020603050405020304" pitchFamily="18" charset="0"/>
              <a:sym typeface="Arial"/>
            </a:endParaRPr>
          </a:p>
        </p:txBody>
      </p:sp>
      <p:sp>
        <p:nvSpPr>
          <p:cNvPr id="73" name="Прямокутник: округлені кути 45">
            <a:extLst>
              <a:ext uri="{FF2B5EF4-FFF2-40B4-BE49-F238E27FC236}">
                <a16:creationId xmlns:a16="http://schemas.microsoft.com/office/drawing/2014/main" id="{0D19B167-3493-452E-BCC2-D8FB21FB52D4}"/>
              </a:ext>
            </a:extLst>
          </p:cNvPr>
          <p:cNvSpPr/>
          <p:nvPr/>
        </p:nvSpPr>
        <p:spPr>
          <a:xfrm>
            <a:off x="5254449" y="930431"/>
            <a:ext cx="3631609" cy="528195"/>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5361447" y="872969"/>
            <a:ext cx="3399781" cy="646331"/>
          </a:xfrm>
          <a:prstGeom prst="rect">
            <a:avLst/>
          </a:prstGeom>
        </p:spPr>
        <p:txBody>
          <a:bodyPr wrap="square">
            <a:spAutoFit/>
          </a:bodyPr>
          <a:lstStyle/>
          <a:p>
            <a:pPr algn="ctr"/>
            <a:r>
              <a:rPr lang="en-US" sz="1200" b="1" dirty="0">
                <a:solidFill>
                  <a:schemeClr val="accent1">
                    <a:lumMod val="50000"/>
                  </a:schemeClr>
                </a:solidFill>
                <a:latin typeface="Times New Roman" panose="02020603050405020304" pitchFamily="18" charset="0"/>
                <a:cs typeface="Times New Roman" panose="02020603050405020304" pitchFamily="18" charset="0"/>
                <a:sym typeface="Arial"/>
              </a:rPr>
              <a:t>The museum’s collection comprises over 17,000 exhibits. The museum building is an architectural monument.</a:t>
            </a:r>
            <a:endParaRPr lang="uk-UA" sz="1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6" name="Прямокутник: округлені кути 4">
            <a:extLst>
              <a:ext uri="{FF2B5EF4-FFF2-40B4-BE49-F238E27FC236}">
                <a16:creationId xmlns:a16="http://schemas.microsoft.com/office/drawing/2014/main" id="{FAC25026-DB05-4721-A64D-132118D58F0F}"/>
              </a:ext>
            </a:extLst>
          </p:cNvPr>
          <p:cNvSpPr/>
          <p:nvPr/>
        </p:nvSpPr>
        <p:spPr>
          <a:xfrm>
            <a:off x="3767747" y="930431"/>
            <a:ext cx="1186140" cy="553998"/>
          </a:xfrm>
          <a:prstGeom prst="round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55CFEB67-FE88-4925-BD41-EE958DC5B07F}"/>
              </a:ext>
            </a:extLst>
          </p:cNvPr>
          <p:cNvSpPr txBox="1"/>
          <p:nvPr/>
        </p:nvSpPr>
        <p:spPr>
          <a:xfrm>
            <a:off x="3791924" y="920240"/>
            <a:ext cx="1214455" cy="584775"/>
          </a:xfrm>
          <a:prstGeom prst="rect">
            <a:avLst/>
          </a:prstGeom>
          <a:noFill/>
          <a:ln>
            <a:noFill/>
          </a:ln>
        </p:spPr>
        <p:txBody>
          <a:bodyPr wrap="square">
            <a:spAutoFit/>
          </a:bodyPr>
          <a:lstStyle/>
          <a:p>
            <a:pPr marL="0" indent="0" algn="ctr">
              <a:buNone/>
            </a:pPr>
            <a:r>
              <a:rPr lang="uk-UA" dirty="0">
                <a:solidFill>
                  <a:schemeClr val="bg1"/>
                </a:solidFill>
                <a:latin typeface="Times New Roman" panose="02020603050405020304" pitchFamily="18" charset="0"/>
                <a:cs typeface="Times New Roman" panose="02020603050405020304" pitchFamily="18" charset="0"/>
              </a:rPr>
              <a:t>22</a:t>
            </a:r>
            <a:r>
              <a:rPr lang="uk-UA" sz="2000" dirty="0">
                <a:solidFill>
                  <a:schemeClr val="bg1"/>
                </a:solidFill>
                <a:latin typeface="Times New Roman" panose="02020603050405020304" pitchFamily="18" charset="0"/>
                <a:cs typeface="Times New Roman" panose="02020603050405020304" pitchFamily="18" charset="0"/>
              </a:rPr>
              <a:t> </a:t>
            </a:r>
          </a:p>
          <a:p>
            <a:pPr marL="0" indent="0" algn="ctr">
              <a:buNone/>
            </a:pPr>
            <a:r>
              <a:rPr lang="en-US" sz="1200" dirty="0">
                <a:solidFill>
                  <a:schemeClr val="bg1"/>
                </a:solidFill>
                <a:latin typeface="Times New Roman" panose="02020603050405020304" pitchFamily="18" charset="0"/>
                <a:cs typeface="Times New Roman" panose="02020603050405020304" pitchFamily="18" charset="0"/>
              </a:rPr>
              <a:t>exhibitions</a:t>
            </a:r>
            <a:endParaRPr lang="uk-UA" sz="1200" dirty="0">
              <a:solidFill>
                <a:schemeClr val="bg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5336" y="3874949"/>
            <a:ext cx="1715865" cy="1292220"/>
          </a:xfrm>
          <a:prstGeom prst="rect">
            <a:avLst/>
          </a:prstGeom>
          <a:ln>
            <a:noFill/>
          </a:ln>
          <a:effectLst>
            <a:softEdge rad="112500"/>
          </a:effectLst>
        </p:spPr>
      </p:pic>
      <p:pic>
        <p:nvPicPr>
          <p:cNvPr id="6" name="Рисунок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9570" y="3781790"/>
            <a:ext cx="1715865" cy="1361710"/>
          </a:xfrm>
          <a:prstGeom prst="rect">
            <a:avLst/>
          </a:prstGeom>
          <a:ln>
            <a:noFill/>
          </a:ln>
          <a:effectLst>
            <a:softEdge rad="112500"/>
          </a:effectLst>
        </p:spPr>
      </p:pic>
      <p:pic>
        <p:nvPicPr>
          <p:cNvPr id="9" name="Рисунок 8">
            <a:extLst>
              <a:ext uri="{FF2B5EF4-FFF2-40B4-BE49-F238E27FC236}">
                <a16:creationId xmlns:a16="http://schemas.microsoft.com/office/drawing/2014/main" id="{062151EC-E8B5-6BAE-A600-02CF2DCAAF8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5400000">
            <a:off x="6204988" y="2116082"/>
            <a:ext cx="3257523" cy="2341360"/>
          </a:xfrm>
          <a:prstGeom prst="rect">
            <a:avLst/>
          </a:prstGeom>
          <a:ln>
            <a:noFill/>
          </a:ln>
          <a:effectLst>
            <a:softEdge rad="112500"/>
          </a:effectLst>
        </p:spPr>
      </p:pic>
      <p:sp>
        <p:nvSpPr>
          <p:cNvPr id="10" name="Прямокутник: округлені кути 45">
            <a:extLst>
              <a:ext uri="{FF2B5EF4-FFF2-40B4-BE49-F238E27FC236}">
                <a16:creationId xmlns:a16="http://schemas.microsoft.com/office/drawing/2014/main" id="{54F73307-EC26-3231-C8ED-6A36E830EC49}"/>
              </a:ext>
            </a:extLst>
          </p:cNvPr>
          <p:cNvSpPr/>
          <p:nvPr/>
        </p:nvSpPr>
        <p:spPr>
          <a:xfrm>
            <a:off x="3663148" y="2920409"/>
            <a:ext cx="2867973" cy="1818586"/>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1400" dirty="0">
                <a:solidFill>
                  <a:srgbClr val="002060"/>
                </a:solidFill>
                <a:latin typeface="Times New Roman" panose="02020603050405020304" pitchFamily="18" charset="0"/>
                <a:cs typeface="Times New Roman" panose="02020603050405020304" pitchFamily="18" charset="0"/>
              </a:rPr>
              <a:t>Sumy is home to marble statues by French sculptor </a:t>
            </a:r>
            <a:r>
              <a:rPr lang="en-US" sz="1400" b="1" dirty="0">
                <a:solidFill>
                  <a:srgbClr val="002060"/>
                </a:solidFill>
                <a:latin typeface="Times New Roman" panose="02020603050405020304" pitchFamily="18" charset="0"/>
                <a:cs typeface="Times New Roman" panose="02020603050405020304" pitchFamily="18" charset="0"/>
              </a:rPr>
              <a:t>Aristide </a:t>
            </a:r>
            <a:r>
              <a:rPr lang="en-US" sz="1400" b="1" dirty="0" err="1">
                <a:solidFill>
                  <a:srgbClr val="002060"/>
                </a:solidFill>
                <a:latin typeface="Times New Roman" panose="02020603050405020304" pitchFamily="18" charset="0"/>
                <a:cs typeface="Times New Roman" panose="02020603050405020304" pitchFamily="18" charset="0"/>
              </a:rPr>
              <a:t>Croisy</a:t>
            </a:r>
            <a:r>
              <a:rPr lang="en-US" sz="1400" b="1" dirty="0">
                <a:solidFill>
                  <a:srgbClr val="002060"/>
                </a:solidFill>
                <a:latin typeface="Times New Roman" panose="02020603050405020304" pitchFamily="18" charset="0"/>
                <a:cs typeface="Times New Roman" panose="02020603050405020304" pitchFamily="18" charset="0"/>
              </a:rPr>
              <a:t>, “Golgotha” and “Angel with Child,” </a:t>
            </a:r>
            <a:r>
              <a:rPr lang="en-US" sz="1400" dirty="0">
                <a:solidFill>
                  <a:srgbClr val="002060"/>
                </a:solidFill>
                <a:latin typeface="Times New Roman" panose="02020603050405020304" pitchFamily="18" charset="0"/>
                <a:cs typeface="Times New Roman" panose="02020603050405020304" pitchFamily="18" charset="0"/>
              </a:rPr>
              <a:t>which are monuments of national importance (</a:t>
            </a:r>
            <a:r>
              <a:rPr lang="en-US" sz="1400" b="1" i="1" dirty="0">
                <a:solidFill>
                  <a:srgbClr val="002060"/>
                </a:solidFill>
                <a:latin typeface="Times New Roman" panose="02020603050405020304" pitchFamily="18" charset="0"/>
                <a:cs typeface="Times New Roman" panose="02020603050405020304" pitchFamily="18" charset="0"/>
              </a:rPr>
              <a:t>the originals are located in Sumy, in the central cemetery</a:t>
            </a:r>
            <a:r>
              <a:rPr lang="en-US" sz="1400" dirty="0">
                <a:solidFill>
                  <a:srgbClr val="002060"/>
                </a:solidFill>
                <a:latin typeface="Times New Roman" panose="02020603050405020304" pitchFamily="18" charset="0"/>
                <a:cs typeface="Times New Roman" panose="02020603050405020304" pitchFamily="18" charset="0"/>
              </a:rPr>
              <a:t>).</a:t>
            </a:r>
            <a:endParaRPr lang="uk-UA" sz="1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8714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blob:https://web.whatsapp.com/90faca5e-a1ad-4043-8847-d0fe8b9e5449"/>
          <p:cNvSpPr>
            <a:spLocks noChangeAspect="1" noChangeArrowheads="1"/>
          </p:cNvSpPr>
          <p:nvPr/>
        </p:nvSpPr>
        <p:spPr bwMode="auto">
          <a:xfrm>
            <a:off x="1259681" y="53459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RU" sz="1350"/>
          </a:p>
        </p:txBody>
      </p:sp>
      <p:sp>
        <p:nvSpPr>
          <p:cNvPr id="5" name="Прямокутник: округлені кути 4">
            <a:extLst>
              <a:ext uri="{FF2B5EF4-FFF2-40B4-BE49-F238E27FC236}">
                <a16:creationId xmlns:a16="http://schemas.microsoft.com/office/drawing/2014/main" id="{FAC25026-DB05-4721-A64D-132118D58F0F}"/>
              </a:ext>
            </a:extLst>
          </p:cNvPr>
          <p:cNvSpPr/>
          <p:nvPr/>
        </p:nvSpPr>
        <p:spPr>
          <a:xfrm>
            <a:off x="273235" y="1005781"/>
            <a:ext cx="1434656" cy="560445"/>
          </a:xfrm>
          <a:prstGeom prst="roundRect">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55CFEB67-FE88-4925-BD41-EE958DC5B07F}"/>
              </a:ext>
            </a:extLst>
          </p:cNvPr>
          <p:cNvSpPr txBox="1"/>
          <p:nvPr/>
        </p:nvSpPr>
        <p:spPr>
          <a:xfrm>
            <a:off x="298286" y="1016702"/>
            <a:ext cx="1384551" cy="477054"/>
          </a:xfrm>
          <a:prstGeom prst="rect">
            <a:avLst/>
          </a:prstGeom>
          <a:noFill/>
          <a:ln>
            <a:noFill/>
          </a:ln>
        </p:spPr>
        <p:txBody>
          <a:bodyPr wrap="square">
            <a:spAutoFit/>
          </a:bodyPr>
          <a:lstStyle/>
          <a:p>
            <a:pPr algn="ctr"/>
            <a:r>
              <a:rPr lang="uk-UA" sz="1400" b="1" dirty="0">
                <a:solidFill>
                  <a:schemeClr val="bg1"/>
                </a:solidFill>
                <a:latin typeface="Times New Roman" panose="02020603050405020304" pitchFamily="18" charset="0"/>
                <a:cs typeface="Times New Roman" panose="02020603050405020304" pitchFamily="18" charset="0"/>
              </a:rPr>
              <a:t>7</a:t>
            </a:r>
            <a:r>
              <a:rPr lang="uk-UA" sz="1100" b="1" dirty="0">
                <a:solidFill>
                  <a:schemeClr val="bg1"/>
                </a:solidFill>
                <a:latin typeface="Times New Roman" panose="02020603050405020304" pitchFamily="18" charset="0"/>
                <a:cs typeface="Times New Roman" panose="02020603050405020304" pitchFamily="18" charset="0"/>
              </a:rPr>
              <a:t> </a:t>
            </a: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1100" b="1" dirty="0">
                <a:solidFill>
                  <a:schemeClr val="bg1"/>
                </a:solidFill>
                <a:latin typeface="Times New Roman" panose="02020603050405020304" pitchFamily="18" charset="0"/>
                <a:cs typeface="Times New Roman" panose="02020603050405020304" pitchFamily="18" charset="0"/>
              </a:rPr>
              <a:t>veteran centers</a:t>
            </a:r>
            <a:endParaRPr lang="uk-UA" sz="1200" dirty="0">
              <a:solidFill>
                <a:schemeClr val="bg1"/>
              </a:solidFill>
              <a:latin typeface="Times New Roman" panose="02020603050405020304" pitchFamily="18" charset="0"/>
              <a:cs typeface="Times New Roman" panose="02020603050405020304" pitchFamily="18" charset="0"/>
            </a:endParaRPr>
          </a:p>
        </p:txBody>
      </p:sp>
      <p:sp>
        <p:nvSpPr>
          <p:cNvPr id="44" name="Прямокутник: округлені кути 43">
            <a:extLst>
              <a:ext uri="{FF2B5EF4-FFF2-40B4-BE49-F238E27FC236}">
                <a16:creationId xmlns:a16="http://schemas.microsoft.com/office/drawing/2014/main" id="{0EDD015C-CABE-4E58-8459-F1A411E7EADE}"/>
              </a:ext>
            </a:extLst>
          </p:cNvPr>
          <p:cNvSpPr/>
          <p:nvPr/>
        </p:nvSpPr>
        <p:spPr>
          <a:xfrm>
            <a:off x="1906242" y="1005781"/>
            <a:ext cx="1707801" cy="792551"/>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14BF74E8-273A-47E4-A628-1E76263D58A2}"/>
              </a:ext>
            </a:extLst>
          </p:cNvPr>
          <p:cNvSpPr txBox="1"/>
          <p:nvPr/>
        </p:nvSpPr>
        <p:spPr>
          <a:xfrm>
            <a:off x="1978526" y="1010367"/>
            <a:ext cx="1546890" cy="815608"/>
          </a:xfrm>
          <a:prstGeom prst="rect">
            <a:avLst/>
          </a:prstGeom>
          <a:noFill/>
          <a:ln>
            <a:noFill/>
          </a:ln>
        </p:spPr>
        <p:txBody>
          <a:bodyPr wrap="square">
            <a:spAutoFit/>
          </a:bodyPr>
          <a:lstStyle/>
          <a:p>
            <a:pPr algn="ctr"/>
            <a:r>
              <a:rPr lang="en-US" sz="1400" b="1" dirty="0">
                <a:solidFill>
                  <a:schemeClr val="accent1">
                    <a:lumMod val="50000"/>
                  </a:schemeClr>
                </a:solidFill>
                <a:latin typeface="Times New Roman" panose="02020603050405020304" pitchFamily="18" charset="0"/>
                <a:cs typeface="Times New Roman" panose="02020603050405020304" pitchFamily="18" charset="0"/>
              </a:rPr>
              <a:t>99</a:t>
            </a:r>
            <a:endParaRPr lang="uk-UA" sz="1400" b="1" dirty="0">
              <a:solidFill>
                <a:schemeClr val="accent1">
                  <a:lumMod val="50000"/>
                </a:schemeClr>
              </a:solidFill>
              <a:latin typeface="Times New Roman" panose="02020603050405020304" pitchFamily="18" charset="0"/>
              <a:cs typeface="Times New Roman" panose="02020603050405020304" pitchFamily="18" charset="0"/>
            </a:endParaRPr>
          </a:p>
          <a:p>
            <a:pPr algn="ctr"/>
            <a:r>
              <a:rPr lang="en-US" sz="1100" dirty="0">
                <a:solidFill>
                  <a:schemeClr val="accent1">
                    <a:lumMod val="50000"/>
                  </a:schemeClr>
                </a:solidFill>
                <a:latin typeface="Times New Roman" panose="02020603050405020304" pitchFamily="18" charset="0"/>
                <a:cs typeface="Times New Roman" panose="02020603050405020304" pitchFamily="18" charset="0"/>
              </a:rPr>
              <a:t>specialists supporting war veterans and demobilized personnel</a:t>
            </a:r>
            <a:endParaRPr lang="uk-UA" sz="11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46" name="Прямокутник: округлені кути 45">
            <a:extLst>
              <a:ext uri="{FF2B5EF4-FFF2-40B4-BE49-F238E27FC236}">
                <a16:creationId xmlns:a16="http://schemas.microsoft.com/office/drawing/2014/main" id="{0D19B167-3493-452E-BCC2-D8FB21FB52D4}"/>
              </a:ext>
            </a:extLst>
          </p:cNvPr>
          <p:cNvSpPr/>
          <p:nvPr/>
        </p:nvSpPr>
        <p:spPr>
          <a:xfrm>
            <a:off x="3837448" y="1029541"/>
            <a:ext cx="2542570" cy="588866"/>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47" name="TextBox 46">
            <a:extLst>
              <a:ext uri="{FF2B5EF4-FFF2-40B4-BE49-F238E27FC236}">
                <a16:creationId xmlns:a16="http://schemas.microsoft.com/office/drawing/2014/main" id="{483D07F7-EFD3-47C6-B5BC-4C52BD399A96}"/>
              </a:ext>
            </a:extLst>
          </p:cNvPr>
          <p:cNvSpPr txBox="1"/>
          <p:nvPr/>
        </p:nvSpPr>
        <p:spPr>
          <a:xfrm>
            <a:off x="3963820" y="1070118"/>
            <a:ext cx="581750" cy="369332"/>
          </a:xfrm>
          <a:prstGeom prst="rect">
            <a:avLst/>
          </a:prstGeom>
          <a:noFill/>
          <a:ln>
            <a:noFill/>
          </a:ln>
        </p:spPr>
        <p:txBody>
          <a:bodyPr wrap="square" lIns="0" tIns="0" rIns="0" bIns="0" anchor="ctr" anchorCtr="0">
            <a:spAutoFit/>
          </a:bodyPr>
          <a:lstStyle/>
          <a:p>
            <a:r>
              <a:rPr lang="uk-UA" sz="1200" b="1" dirty="0">
                <a:solidFill>
                  <a:schemeClr val="tx2">
                    <a:lumMod val="50000"/>
                  </a:schemeClr>
                </a:solidFill>
                <a:latin typeface="Times New Roman" panose="02020603050405020304" pitchFamily="18" charset="0"/>
                <a:cs typeface="Times New Roman" panose="02020603050405020304" pitchFamily="18" charset="0"/>
              </a:rPr>
              <a:t>48072</a:t>
            </a:r>
            <a:endParaRPr lang="en-US" sz="1200" b="1" dirty="0">
              <a:solidFill>
                <a:schemeClr val="tx2">
                  <a:lumMod val="50000"/>
                </a:schemeClr>
              </a:solidFill>
              <a:latin typeface="Times New Roman" panose="02020603050405020304" pitchFamily="18" charset="0"/>
              <a:cs typeface="Times New Roman" panose="02020603050405020304" pitchFamily="18" charset="0"/>
            </a:endParaRPr>
          </a:p>
          <a:p>
            <a:r>
              <a:rPr lang="uk-UA" sz="1200" b="1" dirty="0">
                <a:solidFill>
                  <a:schemeClr val="tx2">
                    <a:lumMod val="50000"/>
                  </a:schemeClr>
                </a:solidFill>
                <a:latin typeface="Times New Roman" panose="02020603050405020304" pitchFamily="18" charset="0"/>
                <a:cs typeface="Times New Roman" panose="02020603050405020304" pitchFamily="18" charset="0"/>
              </a:rPr>
              <a:t>7121</a:t>
            </a:r>
            <a:endParaRPr lang="uk-UA" sz="12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66" name="TextBox 65">
            <a:extLst>
              <a:ext uri="{FF2B5EF4-FFF2-40B4-BE49-F238E27FC236}">
                <a16:creationId xmlns:a16="http://schemas.microsoft.com/office/drawing/2014/main" id="{D02B59F2-7724-4BE4-A2AA-2F17CEFD0044}"/>
              </a:ext>
            </a:extLst>
          </p:cNvPr>
          <p:cNvSpPr txBox="1"/>
          <p:nvPr/>
        </p:nvSpPr>
        <p:spPr>
          <a:xfrm>
            <a:off x="4526071" y="1081478"/>
            <a:ext cx="1873447" cy="484748"/>
          </a:xfrm>
          <a:prstGeom prst="rect">
            <a:avLst/>
          </a:prstGeom>
          <a:noFill/>
        </p:spPr>
        <p:txBody>
          <a:bodyPr wrap="square" lIns="0" tIns="0" rIns="0" bIns="0" anchor="ctr" anchorCtr="0">
            <a:spAutoFit/>
          </a:bodyPr>
          <a:lstStyle/>
          <a:p>
            <a:pPr algn="just"/>
            <a:r>
              <a:rPr lang="en-US" sz="1050" b="1" dirty="0">
                <a:solidFill>
                  <a:schemeClr val="tx2">
                    <a:lumMod val="50000"/>
                  </a:schemeClr>
                </a:solidFill>
                <a:latin typeface="Times New Roman" panose="02020603050405020304" pitchFamily="18" charset="0"/>
                <a:cs typeface="Times New Roman" panose="02020603050405020304" pitchFamily="18" charset="0"/>
              </a:rPr>
              <a:t>veterans</a:t>
            </a:r>
            <a:endParaRPr lang="uk-UA" sz="1050" b="1" dirty="0">
              <a:solidFill>
                <a:schemeClr val="tx2">
                  <a:lumMod val="50000"/>
                </a:schemeClr>
              </a:solidFill>
              <a:latin typeface="Times New Roman" panose="02020603050405020304" pitchFamily="18" charset="0"/>
              <a:cs typeface="Times New Roman" panose="02020603050405020304" pitchFamily="18" charset="0"/>
            </a:endParaRPr>
          </a:p>
          <a:p>
            <a:r>
              <a:rPr lang="en-US" sz="1050" b="1" dirty="0">
                <a:solidFill>
                  <a:schemeClr val="tx2">
                    <a:lumMod val="50000"/>
                  </a:schemeClr>
                </a:solidFill>
                <a:latin typeface="Times New Roman" panose="02020603050405020304" pitchFamily="18" charset="0"/>
                <a:cs typeface="Times New Roman" panose="02020603050405020304" pitchFamily="18" charset="0"/>
              </a:rPr>
              <a:t>family members of fallen defenders</a:t>
            </a:r>
            <a:endParaRPr lang="uk-UA" sz="105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22" name="TextBox 121">
            <a:extLst>
              <a:ext uri="{FF2B5EF4-FFF2-40B4-BE49-F238E27FC236}">
                <a16:creationId xmlns:a16="http://schemas.microsoft.com/office/drawing/2014/main" id="{6B74D7CE-528E-466B-B8D7-46307A13D905}"/>
              </a:ext>
            </a:extLst>
          </p:cNvPr>
          <p:cNvSpPr txBox="1"/>
          <p:nvPr/>
        </p:nvSpPr>
        <p:spPr>
          <a:xfrm>
            <a:off x="1155631" y="3475188"/>
            <a:ext cx="1253176" cy="369332"/>
          </a:xfrm>
          <a:prstGeom prst="rect">
            <a:avLst/>
          </a:prstGeom>
          <a:noFill/>
        </p:spPr>
        <p:txBody>
          <a:bodyPr wrap="square" lIns="0" tIns="0" rIns="0" bIns="0" anchor="ctr" anchorCtr="0">
            <a:spAutoFit/>
          </a:bodyPr>
          <a:lstStyle/>
          <a:p>
            <a:pPr algn="ctr"/>
            <a:r>
              <a:rPr lang="uk-UA" sz="1200" b="1" dirty="0">
                <a:solidFill>
                  <a:schemeClr val="bg1"/>
                </a:solidFill>
                <a:latin typeface="Times New Roman" panose="02020603050405020304" pitchFamily="18" charset="0"/>
                <a:cs typeface="Times New Roman" panose="02020603050405020304" pitchFamily="18" charset="0"/>
              </a:rPr>
              <a:t>12</a:t>
            </a:r>
            <a:r>
              <a:rPr lang="uk-UA" sz="1350" b="1" dirty="0">
                <a:solidFill>
                  <a:schemeClr val="bg1"/>
                </a:solidFill>
                <a:latin typeface="Times New Roman" panose="02020603050405020304" pitchFamily="18" charset="0"/>
                <a:cs typeface="Times New Roman" panose="02020603050405020304" pitchFamily="18" charset="0"/>
              </a:rPr>
              <a:t> </a:t>
            </a:r>
            <a:r>
              <a:rPr lang="uk-UA" sz="1050" b="1" dirty="0">
                <a:solidFill>
                  <a:schemeClr val="bg1"/>
                </a:solidFill>
                <a:latin typeface="Times New Roman" panose="02020603050405020304" pitchFamily="18" charset="0"/>
                <a:cs typeface="Times New Roman" panose="02020603050405020304" pitchFamily="18" charset="0"/>
              </a:rPr>
              <a:t>реабілітаційних відділень</a:t>
            </a:r>
          </a:p>
        </p:txBody>
      </p:sp>
      <p:sp>
        <p:nvSpPr>
          <p:cNvPr id="123" name="Прямокутник: округлені кути 122">
            <a:extLst>
              <a:ext uri="{FF2B5EF4-FFF2-40B4-BE49-F238E27FC236}">
                <a16:creationId xmlns:a16="http://schemas.microsoft.com/office/drawing/2014/main" id="{D30480BA-1283-414D-8CF1-DE1E1A91FB6A}"/>
              </a:ext>
            </a:extLst>
          </p:cNvPr>
          <p:cNvSpPr/>
          <p:nvPr/>
        </p:nvSpPr>
        <p:spPr>
          <a:xfrm>
            <a:off x="1685104" y="3082936"/>
            <a:ext cx="2331132" cy="1041147"/>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126" name="TextBox 125">
            <a:extLst>
              <a:ext uri="{FF2B5EF4-FFF2-40B4-BE49-F238E27FC236}">
                <a16:creationId xmlns:a16="http://schemas.microsoft.com/office/drawing/2014/main" id="{BD0A73CA-06A8-4C08-B6EA-F1C96964AB13}"/>
              </a:ext>
            </a:extLst>
          </p:cNvPr>
          <p:cNvSpPr txBox="1"/>
          <p:nvPr/>
        </p:nvSpPr>
        <p:spPr>
          <a:xfrm>
            <a:off x="1722415" y="3254505"/>
            <a:ext cx="2227750" cy="677108"/>
          </a:xfrm>
          <a:prstGeom prst="rect">
            <a:avLst/>
          </a:prstGeom>
          <a:noFill/>
        </p:spPr>
        <p:txBody>
          <a:bodyPr wrap="square" lIns="0" tIns="0" rIns="0" bIns="0" anchor="ctr" anchorCtr="0">
            <a:spAutoFit/>
          </a:bodyPr>
          <a:lstStyle/>
          <a:p>
            <a:pPr algn="ctr"/>
            <a:r>
              <a:rPr lang="en-US" sz="1100" dirty="0">
                <a:solidFill>
                  <a:schemeClr val="accent1">
                    <a:lumMod val="50000"/>
                  </a:schemeClr>
                </a:solidFill>
                <a:latin typeface="Times New Roman" panose="02020603050405020304" pitchFamily="18" charset="0"/>
                <a:cs typeface="Times New Roman" panose="02020603050405020304" pitchFamily="18" charset="0"/>
              </a:rPr>
              <a:t>psychological support: individual and group sessions using various psychotherapeutic methods to restore mental well-being</a:t>
            </a:r>
            <a:endParaRPr lang="uk-UA" sz="11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0" name="TextBox 129">
            <a:extLst>
              <a:ext uri="{FF2B5EF4-FFF2-40B4-BE49-F238E27FC236}">
                <a16:creationId xmlns:a16="http://schemas.microsoft.com/office/drawing/2014/main" id="{C580B18C-8755-495D-962A-89B47C20C4FB}"/>
              </a:ext>
            </a:extLst>
          </p:cNvPr>
          <p:cNvSpPr txBox="1"/>
          <p:nvPr/>
        </p:nvSpPr>
        <p:spPr>
          <a:xfrm>
            <a:off x="4293598" y="3357926"/>
            <a:ext cx="2477483" cy="484748"/>
          </a:xfrm>
          <a:prstGeom prst="rect">
            <a:avLst/>
          </a:prstGeom>
          <a:noFill/>
        </p:spPr>
        <p:txBody>
          <a:bodyPr wrap="square" lIns="0" tIns="0" rIns="0" bIns="0" anchor="ctr" anchorCtr="0">
            <a:spAutoFit/>
          </a:bodyPr>
          <a:lstStyle/>
          <a:p>
            <a:r>
              <a:rPr lang="uk-UA" sz="1050" b="1" dirty="0">
                <a:solidFill>
                  <a:schemeClr val="accent1">
                    <a:lumMod val="50000"/>
                  </a:schemeClr>
                </a:solidFill>
                <a:latin typeface="Times New Roman" panose="02020603050405020304" pitchFamily="18" charset="0"/>
                <a:cs typeface="Times New Roman" panose="02020603050405020304" pitchFamily="18" charset="0"/>
              </a:rPr>
              <a:t>понад 5000 наданих послуг фахівцями із супроводу ветеранам війни та членам сімей загиблих Захисників</a:t>
            </a:r>
            <a:endParaRPr lang="uk-UA" sz="105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5" name="Прямокутник: округлені кути 134">
            <a:extLst>
              <a:ext uri="{FF2B5EF4-FFF2-40B4-BE49-F238E27FC236}">
                <a16:creationId xmlns:a16="http://schemas.microsoft.com/office/drawing/2014/main" id="{EE812B80-AC77-4CC5-AB9B-A67426708737}"/>
              </a:ext>
            </a:extLst>
          </p:cNvPr>
          <p:cNvSpPr/>
          <p:nvPr/>
        </p:nvSpPr>
        <p:spPr>
          <a:xfrm>
            <a:off x="423226" y="4372278"/>
            <a:ext cx="6375709" cy="636623"/>
          </a:xfrm>
          <a:prstGeom prst="roundRect">
            <a:avLst/>
          </a:prstGeom>
          <a:solidFill>
            <a:srgbClr val="E6E0E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138" name="TextBox 137">
            <a:extLst>
              <a:ext uri="{FF2B5EF4-FFF2-40B4-BE49-F238E27FC236}">
                <a16:creationId xmlns:a16="http://schemas.microsoft.com/office/drawing/2014/main" id="{310E8422-A6BD-4C13-9000-CDE66759CAB5}"/>
              </a:ext>
            </a:extLst>
          </p:cNvPr>
          <p:cNvSpPr txBox="1"/>
          <p:nvPr/>
        </p:nvSpPr>
        <p:spPr>
          <a:xfrm>
            <a:off x="551118" y="4603366"/>
            <a:ext cx="5948596" cy="230832"/>
          </a:xfrm>
          <a:prstGeom prst="rect">
            <a:avLst/>
          </a:prstGeom>
          <a:noFill/>
        </p:spPr>
        <p:txBody>
          <a:bodyPr wrap="square" lIns="0" tIns="0" rIns="0" bIns="0" anchor="ctr" anchorCtr="0">
            <a:spAutoFit/>
          </a:bodyPr>
          <a:lstStyle/>
          <a:p>
            <a:pPr algn="ctr"/>
            <a:r>
              <a:rPr lang="en-US" sz="1500" b="1" dirty="0">
                <a:solidFill>
                  <a:schemeClr val="tx2">
                    <a:lumMod val="50000"/>
                  </a:schemeClr>
                </a:solidFill>
                <a:latin typeface="Times New Roman" panose="02020603050405020304" pitchFamily="18" charset="0"/>
                <a:cs typeface="Times New Roman" panose="02020603050405020304" pitchFamily="18" charset="0"/>
              </a:rPr>
              <a:t>MENTAL HEALTH — THE KEY MEANS OF VETERAN RECOVERY</a:t>
            </a:r>
            <a:endParaRPr lang="uk-UA" sz="1500" b="1" dirty="0">
              <a:solidFill>
                <a:schemeClr val="tx2">
                  <a:lumMod val="50000"/>
                </a:schemeClr>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1CB5A428-4F0A-6D93-14EE-3D2850344BEE}"/>
              </a:ext>
            </a:extLst>
          </p:cNvPr>
          <p:cNvPicPr>
            <a:picLocks noChangeAspect="1"/>
          </p:cNvPicPr>
          <p:nvPr/>
        </p:nvPicPr>
        <p:blipFill>
          <a:blip r:embed="rId3" cstate="print">
            <a:extLst>
              <a:ext uri="{28A0092B-C50C-407E-A947-70E740481C1C}">
                <a14:useLocalDpi xmlns:a14="http://schemas.microsoft.com/office/drawing/2010/main" val="0"/>
              </a:ext>
            </a:extLst>
          </a:blip>
          <a:srcRect t="21822" r="2292"/>
          <a:stretch>
            <a:fillRect/>
          </a:stretch>
        </p:blipFill>
        <p:spPr>
          <a:xfrm>
            <a:off x="1822283" y="1788074"/>
            <a:ext cx="1098272" cy="1258717"/>
          </a:xfrm>
          <a:prstGeom prst="rect">
            <a:avLst/>
          </a:prstGeom>
          <a:ln>
            <a:noFill/>
          </a:ln>
          <a:effectLst>
            <a:softEdge rad="112500"/>
          </a:effectLst>
        </p:spPr>
      </p:pic>
      <p:pic>
        <p:nvPicPr>
          <p:cNvPr id="4" name="Рисунок 3">
            <a:extLst>
              <a:ext uri="{FF2B5EF4-FFF2-40B4-BE49-F238E27FC236}">
                <a16:creationId xmlns:a16="http://schemas.microsoft.com/office/drawing/2014/main" id="{27927B93-4C6A-2D66-2A26-E0E40D3702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501" y="1793719"/>
            <a:ext cx="1537979" cy="1253072"/>
          </a:xfrm>
          <a:prstGeom prst="rect">
            <a:avLst/>
          </a:prstGeom>
          <a:ln>
            <a:noFill/>
          </a:ln>
          <a:effectLst>
            <a:softEdge rad="112500"/>
          </a:effectLst>
        </p:spPr>
      </p:pic>
      <p:pic>
        <p:nvPicPr>
          <p:cNvPr id="6" name="Рисунок 5">
            <a:extLst>
              <a:ext uri="{FF2B5EF4-FFF2-40B4-BE49-F238E27FC236}">
                <a16:creationId xmlns:a16="http://schemas.microsoft.com/office/drawing/2014/main" id="{D71B29DB-58F8-C356-8D0C-7AD71DB2BE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24032" y="1862120"/>
            <a:ext cx="2047170" cy="1273385"/>
          </a:xfrm>
          <a:prstGeom prst="rect">
            <a:avLst/>
          </a:prstGeom>
          <a:ln>
            <a:noFill/>
          </a:ln>
          <a:effectLst>
            <a:softEdge rad="112500"/>
          </a:effectLst>
        </p:spPr>
      </p:pic>
      <p:pic>
        <p:nvPicPr>
          <p:cNvPr id="7" name="Рисунок 6">
            <a:extLst>
              <a:ext uri="{FF2B5EF4-FFF2-40B4-BE49-F238E27FC236}">
                <a16:creationId xmlns:a16="http://schemas.microsoft.com/office/drawing/2014/main" id="{567EFF9C-18E6-C418-82B8-9DF71D8F75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21866" y="1800643"/>
            <a:ext cx="1713452" cy="1246148"/>
          </a:xfrm>
          <a:prstGeom prst="rect">
            <a:avLst/>
          </a:prstGeom>
          <a:ln>
            <a:noFill/>
          </a:ln>
          <a:effectLst>
            <a:softEdge rad="112500"/>
          </a:effectLst>
        </p:spPr>
      </p:pic>
      <p:sp>
        <p:nvSpPr>
          <p:cNvPr id="9" name="Заголовок 8">
            <a:extLst>
              <a:ext uri="{FF2B5EF4-FFF2-40B4-BE49-F238E27FC236}">
                <a16:creationId xmlns:a16="http://schemas.microsoft.com/office/drawing/2014/main" id="{C34146A7-FA8F-8423-EEB6-120AF450EBD8}"/>
              </a:ext>
            </a:extLst>
          </p:cNvPr>
          <p:cNvSpPr>
            <a:spLocks noGrp="1"/>
          </p:cNvSpPr>
          <p:nvPr>
            <p:ph type="title"/>
          </p:nvPr>
        </p:nvSpPr>
        <p:spPr>
          <a:xfrm>
            <a:off x="129831" y="124300"/>
            <a:ext cx="6748807" cy="759470"/>
          </a:xfrm>
        </p:spPr>
        <p:txBody>
          <a:bodyPr>
            <a:noAutofit/>
          </a:bodyPr>
          <a:lstStyle/>
          <a:p>
            <a:r>
              <a:rPr lang="en-US" sz="2000" dirty="0">
                <a:solidFill>
                  <a:schemeClr val="tx2">
                    <a:lumMod val="50000"/>
                  </a:schemeClr>
                </a:solidFill>
              </a:rPr>
              <a:t>DIGNITY. OPPORTUNITIES. REALIZATION. VETERANS ARE PART OF A STRONG SUMY REGION</a:t>
            </a:r>
            <a:endParaRPr lang="uk-UA" sz="2000" dirty="0">
              <a:solidFill>
                <a:schemeClr val="tx2">
                  <a:lumMod val="50000"/>
                </a:schemeClr>
              </a:solidFill>
            </a:endParaRPr>
          </a:p>
        </p:txBody>
      </p:sp>
      <p:sp>
        <p:nvSpPr>
          <p:cNvPr id="10" name="Прямокутник: округлені кути 9">
            <a:extLst>
              <a:ext uri="{FF2B5EF4-FFF2-40B4-BE49-F238E27FC236}">
                <a16:creationId xmlns:a16="http://schemas.microsoft.com/office/drawing/2014/main" id="{8F091B90-93D8-AD32-F30B-5E0496115AFC}"/>
              </a:ext>
            </a:extLst>
          </p:cNvPr>
          <p:cNvSpPr/>
          <p:nvPr/>
        </p:nvSpPr>
        <p:spPr>
          <a:xfrm>
            <a:off x="313918" y="3079772"/>
            <a:ext cx="1256378" cy="636623"/>
          </a:xfrm>
          <a:prstGeom prst="roundRect">
            <a:avLst/>
          </a:prstGeom>
          <a:solidFill>
            <a:srgbClr val="4F81B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3D802BA-C13D-ABE6-E250-A4CFDAD06C1F}"/>
              </a:ext>
            </a:extLst>
          </p:cNvPr>
          <p:cNvSpPr txBox="1"/>
          <p:nvPr/>
        </p:nvSpPr>
        <p:spPr>
          <a:xfrm>
            <a:off x="312072" y="3212704"/>
            <a:ext cx="1253176" cy="384721"/>
          </a:xfrm>
          <a:prstGeom prst="rect">
            <a:avLst/>
          </a:prstGeom>
          <a:noFill/>
        </p:spPr>
        <p:txBody>
          <a:bodyPr wrap="square" lIns="0" tIns="0" rIns="0" bIns="0" anchor="ctr" anchorCtr="0">
            <a:spAutoFit/>
          </a:bodyPr>
          <a:lstStyle/>
          <a:p>
            <a:pPr algn="ctr"/>
            <a:r>
              <a:rPr lang="uk-UA" sz="1400" b="1" dirty="0">
                <a:solidFill>
                  <a:schemeClr val="bg1"/>
                </a:solidFill>
                <a:latin typeface="Times New Roman" panose="02020603050405020304" pitchFamily="18" charset="0"/>
                <a:cs typeface="Times New Roman" panose="02020603050405020304" pitchFamily="18" charset="0"/>
              </a:rPr>
              <a:t>12 </a:t>
            </a:r>
            <a:r>
              <a:rPr lang="en-US" sz="1100" b="1" dirty="0">
                <a:solidFill>
                  <a:schemeClr val="bg1"/>
                </a:solidFill>
                <a:latin typeface="Times New Roman" panose="02020603050405020304" pitchFamily="18" charset="0"/>
                <a:cs typeface="Times New Roman" panose="02020603050405020304" pitchFamily="18" charset="0"/>
              </a:rPr>
              <a:t>rehabilitation departments</a:t>
            </a:r>
            <a:endParaRPr lang="uk-UA" sz="1100" b="1" dirty="0">
              <a:solidFill>
                <a:schemeClr val="bg1"/>
              </a:solidFill>
              <a:latin typeface="Times New Roman" panose="02020603050405020304" pitchFamily="18" charset="0"/>
              <a:cs typeface="Times New Roman" panose="02020603050405020304" pitchFamily="18" charset="0"/>
            </a:endParaRPr>
          </a:p>
        </p:txBody>
      </p:sp>
      <p:pic>
        <p:nvPicPr>
          <p:cNvPr id="12" name="Рисунок 11">
            <a:extLst>
              <a:ext uri="{FF2B5EF4-FFF2-40B4-BE49-F238E27FC236}">
                <a16:creationId xmlns:a16="http://schemas.microsoft.com/office/drawing/2014/main" id="{7B9ACF5E-32A5-ECAC-73DB-DE6BA34081DC}"/>
              </a:ext>
            </a:extLst>
          </p:cNvPr>
          <p:cNvPicPr>
            <a:picLocks noChangeAspect="1"/>
          </p:cNvPicPr>
          <p:nvPr/>
        </p:nvPicPr>
        <p:blipFill>
          <a:blip r:embed="rId7"/>
          <a:stretch>
            <a:fillRect/>
          </a:stretch>
        </p:blipFill>
        <p:spPr>
          <a:xfrm>
            <a:off x="6924803" y="3496125"/>
            <a:ext cx="2061907" cy="1459033"/>
          </a:xfrm>
          <a:prstGeom prst="rect">
            <a:avLst/>
          </a:prstGeom>
          <a:ln>
            <a:noFill/>
          </a:ln>
          <a:effectLst>
            <a:softEdge rad="112500"/>
          </a:effectLst>
        </p:spPr>
      </p:pic>
      <p:sp>
        <p:nvSpPr>
          <p:cNvPr id="13" name="Прямокутник: округлені кути 12">
            <a:extLst>
              <a:ext uri="{FF2B5EF4-FFF2-40B4-BE49-F238E27FC236}">
                <a16:creationId xmlns:a16="http://schemas.microsoft.com/office/drawing/2014/main" id="{EA86C7DA-0F5E-BE77-C712-6DB7C947BCFE}"/>
              </a:ext>
            </a:extLst>
          </p:cNvPr>
          <p:cNvSpPr/>
          <p:nvPr/>
        </p:nvSpPr>
        <p:spPr>
          <a:xfrm>
            <a:off x="4066365" y="3197051"/>
            <a:ext cx="2682441" cy="867062"/>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4D74469B-7CC0-C28F-6BC2-BEBAECACECBE}"/>
              </a:ext>
            </a:extLst>
          </p:cNvPr>
          <p:cNvSpPr txBox="1"/>
          <p:nvPr/>
        </p:nvSpPr>
        <p:spPr>
          <a:xfrm>
            <a:off x="4220087" y="3388207"/>
            <a:ext cx="2477483" cy="484748"/>
          </a:xfrm>
          <a:prstGeom prst="rect">
            <a:avLst/>
          </a:prstGeom>
          <a:noFill/>
        </p:spPr>
        <p:txBody>
          <a:bodyPr wrap="square" lIns="0" tIns="0" rIns="0" bIns="0" anchor="ctr" anchorCtr="0">
            <a:spAutoFit/>
          </a:bodyPr>
          <a:lstStyle/>
          <a:p>
            <a:r>
              <a:rPr lang="en-US" sz="1050" b="1" dirty="0">
                <a:solidFill>
                  <a:schemeClr val="accent1">
                    <a:lumMod val="50000"/>
                  </a:schemeClr>
                </a:solidFill>
                <a:latin typeface="Times New Roman" panose="02020603050405020304" pitchFamily="18" charset="0"/>
                <a:cs typeface="Times New Roman" panose="02020603050405020304" pitchFamily="18" charset="0"/>
              </a:rPr>
              <a:t>over 5,000 services provided by specialists supporting war veterans and family members of fallen defenders</a:t>
            </a:r>
            <a:endParaRPr lang="uk-UA" sz="105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6" name="Прямокутник: округлені кути 15">
            <a:extLst>
              <a:ext uri="{FF2B5EF4-FFF2-40B4-BE49-F238E27FC236}">
                <a16:creationId xmlns:a16="http://schemas.microsoft.com/office/drawing/2014/main" id="{D3560229-3B48-D118-B83E-8E1B0E0662BA}"/>
              </a:ext>
            </a:extLst>
          </p:cNvPr>
          <p:cNvSpPr/>
          <p:nvPr/>
        </p:nvSpPr>
        <p:spPr>
          <a:xfrm>
            <a:off x="6771081" y="1066062"/>
            <a:ext cx="2148143" cy="880388"/>
          </a:xfrm>
          <a:prstGeom prst="roundRect">
            <a:avLst>
              <a:gd name="adj" fmla="val 7667"/>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5" dirty="0">
                <a:latin typeface="Times New Roman" panose="02020603050405020304" pitchFamily="18" charset="0"/>
                <a:cs typeface="Times New Roman" panose="02020603050405020304" pitchFamily="18" charset="0"/>
              </a:rPr>
              <a:t>A veteran center is a tool for implementing veteran policy.</a:t>
            </a:r>
            <a:endParaRPr lang="uk-UA" sz="1125" dirty="0">
              <a:latin typeface="Times New Roman" panose="02020603050405020304" pitchFamily="18" charset="0"/>
              <a:cs typeface="Times New Roman" panose="02020603050405020304" pitchFamily="18" charset="0"/>
            </a:endParaRPr>
          </a:p>
        </p:txBody>
      </p:sp>
      <p:sp>
        <p:nvSpPr>
          <p:cNvPr id="17" name="Прямокутник: округлені кути 16">
            <a:extLst>
              <a:ext uri="{FF2B5EF4-FFF2-40B4-BE49-F238E27FC236}">
                <a16:creationId xmlns:a16="http://schemas.microsoft.com/office/drawing/2014/main" id="{CB7AF79C-EB8F-1097-C51D-DD66534D113A}"/>
              </a:ext>
            </a:extLst>
          </p:cNvPr>
          <p:cNvSpPr/>
          <p:nvPr/>
        </p:nvSpPr>
        <p:spPr>
          <a:xfrm>
            <a:off x="6798935" y="2047424"/>
            <a:ext cx="2148143" cy="1273385"/>
          </a:xfrm>
          <a:prstGeom prst="roundRect">
            <a:avLst>
              <a:gd name="adj" fmla="val 5466"/>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25" dirty="0">
                <a:latin typeface="Times New Roman" panose="02020603050405020304" pitchFamily="18" charset="0"/>
                <a:cs typeface="Times New Roman" panose="02020603050405020304" pitchFamily="18" charset="0"/>
              </a:rPr>
              <a:t>A veteran center provides a set of standardized services that a veteran or a member of their family can access in one place.</a:t>
            </a:r>
            <a:endParaRPr lang="uk-UA" sz="13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50498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AutoShape 2" descr="blob:https://web.whatsapp.com/90faca5e-a1ad-4043-8847-d0fe8b9e5449"/>
          <p:cNvSpPr>
            <a:spLocks noChangeAspect="1" noChangeArrowheads="1"/>
          </p:cNvSpPr>
          <p:nvPr/>
        </p:nvSpPr>
        <p:spPr bwMode="auto">
          <a:xfrm>
            <a:off x="1259681" y="534591"/>
            <a:ext cx="228600" cy="228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ru-RU" sz="1350"/>
          </a:p>
        </p:txBody>
      </p:sp>
      <p:sp>
        <p:nvSpPr>
          <p:cNvPr id="72" name="Заголовок 1">
            <a:extLst>
              <a:ext uri="{FF2B5EF4-FFF2-40B4-BE49-F238E27FC236}">
                <a16:creationId xmlns:a16="http://schemas.microsoft.com/office/drawing/2014/main" id="{0B290E8A-3E29-431B-8C7B-A201427911DA}"/>
              </a:ext>
            </a:extLst>
          </p:cNvPr>
          <p:cNvSpPr txBox="1">
            <a:spLocks/>
          </p:cNvSpPr>
          <p:nvPr/>
        </p:nvSpPr>
        <p:spPr>
          <a:xfrm>
            <a:off x="0" y="299109"/>
            <a:ext cx="6535882" cy="330201"/>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r>
              <a:rPr lang="en-US" dirty="0">
                <a:solidFill>
                  <a:schemeClr val="tx2">
                    <a:lumMod val="50000"/>
                  </a:schemeClr>
                </a:solidFill>
              </a:rPr>
              <a:t>ADAPTIVE SPORTS </a:t>
            </a:r>
            <a:r>
              <a:rPr lang="uk-UA" dirty="0">
                <a:solidFill>
                  <a:schemeClr val="tx2">
                    <a:lumMod val="50000"/>
                  </a:schemeClr>
                </a:solidFill>
              </a:rPr>
              <a:t>–</a:t>
            </a:r>
            <a:r>
              <a:rPr lang="en-US" dirty="0">
                <a:solidFill>
                  <a:schemeClr val="tx2">
                    <a:lumMod val="50000"/>
                  </a:schemeClr>
                </a:solidFill>
              </a:rPr>
              <a:t> AN EFFECTIVE MEANS OF RECOVERY</a:t>
            </a:r>
            <a:endParaRPr lang="ru-RU" dirty="0">
              <a:solidFill>
                <a:schemeClr val="tx2">
                  <a:lumMod val="50000"/>
                </a:schemeClr>
              </a:solidFill>
            </a:endParaRPr>
          </a:p>
        </p:txBody>
      </p:sp>
      <p:grpSp>
        <p:nvGrpSpPr>
          <p:cNvPr id="14" name="Групувати 13">
            <a:extLst>
              <a:ext uri="{FF2B5EF4-FFF2-40B4-BE49-F238E27FC236}">
                <a16:creationId xmlns:a16="http://schemas.microsoft.com/office/drawing/2014/main" id="{B18D4444-B145-44EF-AE93-527260E193DA}"/>
              </a:ext>
            </a:extLst>
          </p:cNvPr>
          <p:cNvGrpSpPr/>
          <p:nvPr/>
        </p:nvGrpSpPr>
        <p:grpSpPr>
          <a:xfrm>
            <a:off x="225749" y="969278"/>
            <a:ext cx="1912144" cy="1254373"/>
            <a:chOff x="155575" y="1116423"/>
            <a:chExt cx="2549525" cy="1672497"/>
          </a:xfrm>
        </p:grpSpPr>
        <p:sp>
          <p:nvSpPr>
            <p:cNvPr id="10" name="Прямокутник: округлені кути 9">
              <a:extLst>
                <a:ext uri="{FF2B5EF4-FFF2-40B4-BE49-F238E27FC236}">
                  <a16:creationId xmlns:a16="http://schemas.microsoft.com/office/drawing/2014/main" id="{080F9920-1085-40D4-A825-6BCA05301570}"/>
                </a:ext>
              </a:extLst>
            </p:cNvPr>
            <p:cNvSpPr/>
            <p:nvPr/>
          </p:nvSpPr>
          <p:spPr>
            <a:xfrm>
              <a:off x="155575" y="1173480"/>
              <a:ext cx="2397125" cy="161544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11" name="Прямокутник: округлені кути 10">
              <a:extLst>
                <a:ext uri="{FF2B5EF4-FFF2-40B4-BE49-F238E27FC236}">
                  <a16:creationId xmlns:a16="http://schemas.microsoft.com/office/drawing/2014/main" id="{F9E4DADF-1375-4800-BBE8-D403FFFCF6EA}"/>
                </a:ext>
              </a:extLst>
            </p:cNvPr>
            <p:cNvSpPr/>
            <p:nvPr/>
          </p:nvSpPr>
          <p:spPr>
            <a:xfrm>
              <a:off x="155575" y="1165204"/>
              <a:ext cx="2397125"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82" name="TextBox 81">
              <a:extLst>
                <a:ext uri="{FF2B5EF4-FFF2-40B4-BE49-F238E27FC236}">
                  <a16:creationId xmlns:a16="http://schemas.microsoft.com/office/drawing/2014/main" id="{5C848423-69B1-4B19-9768-D8D5E9C032F6}"/>
                </a:ext>
              </a:extLst>
            </p:cNvPr>
            <p:cNvSpPr txBox="1"/>
            <p:nvPr/>
          </p:nvSpPr>
          <p:spPr>
            <a:xfrm>
              <a:off x="307975" y="1116423"/>
              <a:ext cx="2397125" cy="553997"/>
            </a:xfrm>
            <a:prstGeom prst="rect">
              <a:avLst/>
            </a:prstGeom>
            <a:noFill/>
            <a:ln>
              <a:noFill/>
            </a:ln>
          </p:spPr>
          <p:txBody>
            <a:bodyPr wrap="square">
              <a:spAutoFit/>
            </a:bodyPr>
            <a:lstStyle/>
            <a:p>
              <a:pPr algn="ctr"/>
              <a:r>
                <a:rPr lang="uk-UA" sz="2100" b="1" dirty="0">
                  <a:solidFill>
                    <a:schemeClr val="bg1"/>
                  </a:solidFill>
                  <a:latin typeface="Times New Roman" panose="02020603050405020304" pitchFamily="18" charset="0"/>
                  <a:cs typeface="Times New Roman" panose="02020603050405020304" pitchFamily="18" charset="0"/>
                </a:rPr>
                <a:t>23</a:t>
              </a:r>
              <a:endParaRPr lang="uk-UA" sz="2100" dirty="0">
                <a:solidFill>
                  <a:schemeClr val="bg1"/>
                </a:solidFill>
                <a:latin typeface="Times New Roman" panose="02020603050405020304" pitchFamily="18" charset="0"/>
                <a:cs typeface="Times New Roman" panose="02020603050405020304" pitchFamily="18" charset="0"/>
              </a:endParaRPr>
            </a:p>
          </p:txBody>
        </p:sp>
        <p:sp>
          <p:nvSpPr>
            <p:cNvPr id="84" name="TextBox 83">
              <a:extLst>
                <a:ext uri="{FF2B5EF4-FFF2-40B4-BE49-F238E27FC236}">
                  <a16:creationId xmlns:a16="http://schemas.microsoft.com/office/drawing/2014/main" id="{58AFB706-5344-4927-8049-E0E0B50D066D}"/>
                </a:ext>
              </a:extLst>
            </p:cNvPr>
            <p:cNvSpPr txBox="1"/>
            <p:nvPr/>
          </p:nvSpPr>
          <p:spPr>
            <a:xfrm>
              <a:off x="307975" y="1635239"/>
              <a:ext cx="2397125" cy="410369"/>
            </a:xfrm>
            <a:prstGeom prst="rect">
              <a:avLst/>
            </a:prstGeom>
            <a:noFill/>
            <a:ln>
              <a:noFill/>
            </a:ln>
          </p:spPr>
          <p:txBody>
            <a:bodyPr wrap="square">
              <a:spAutoFit/>
            </a:bodyPr>
            <a:lstStyle/>
            <a:p>
              <a:pPr algn="ctr"/>
              <a:r>
                <a:rPr lang="en-US" sz="1400" dirty="0">
                  <a:solidFill>
                    <a:schemeClr val="accent1">
                      <a:lumMod val="50000"/>
                    </a:schemeClr>
                  </a:solidFill>
                  <a:latin typeface="Times New Roman" panose="02020603050405020304" pitchFamily="18" charset="0"/>
                  <a:cs typeface="Times New Roman" panose="02020603050405020304" pitchFamily="18" charset="0"/>
                </a:rPr>
                <a:t>gyms</a:t>
              </a:r>
              <a:r>
                <a:rPr lang="uk-UA" sz="1350" dirty="0">
                  <a:solidFill>
                    <a:schemeClr val="accent1">
                      <a:lumMod val="50000"/>
                    </a:schemeClr>
                  </a:solidFill>
                  <a:latin typeface="Times New Roman" panose="02020603050405020304" pitchFamily="18" charset="0"/>
                  <a:cs typeface="Times New Roman" panose="02020603050405020304" pitchFamily="18" charset="0"/>
                </a:rPr>
                <a:t>,</a:t>
              </a:r>
            </a:p>
          </p:txBody>
        </p:sp>
        <p:sp>
          <p:nvSpPr>
            <p:cNvPr id="85" name="TextBox 84">
              <a:extLst>
                <a:ext uri="{FF2B5EF4-FFF2-40B4-BE49-F238E27FC236}">
                  <a16:creationId xmlns:a16="http://schemas.microsoft.com/office/drawing/2014/main" id="{6984BC6D-6066-4FAE-AAB5-D7365D5ACA9C}"/>
                </a:ext>
              </a:extLst>
            </p:cNvPr>
            <p:cNvSpPr txBox="1"/>
            <p:nvPr/>
          </p:nvSpPr>
          <p:spPr>
            <a:xfrm>
              <a:off x="168343" y="1966089"/>
              <a:ext cx="2397125" cy="553997"/>
            </a:xfrm>
            <a:prstGeom prst="rect">
              <a:avLst/>
            </a:prstGeom>
            <a:noFill/>
            <a:ln>
              <a:noFill/>
            </a:ln>
          </p:spPr>
          <p:txBody>
            <a:bodyPr wrap="square">
              <a:spAutoFit/>
            </a:bodyPr>
            <a:lstStyle/>
            <a:p>
              <a:pPr algn="ctr"/>
              <a:r>
                <a:rPr lang="en-US" sz="1050" dirty="0">
                  <a:solidFill>
                    <a:schemeClr val="accent1">
                      <a:lumMod val="50000"/>
                    </a:schemeClr>
                  </a:solidFill>
                  <a:latin typeface="Times New Roman" panose="02020603050405020304" pitchFamily="18" charset="0"/>
                  <a:cs typeface="Times New Roman" panose="02020603050405020304" pitchFamily="18" charset="0"/>
                </a:rPr>
                <a:t>providing veteran sports services</a:t>
              </a:r>
              <a:endParaRPr lang="uk-UA" sz="1050" dirty="0">
                <a:solidFill>
                  <a:schemeClr val="accent1">
                    <a:lumMod val="50000"/>
                  </a:schemeClr>
                </a:solidFill>
                <a:latin typeface="Times New Roman" panose="02020603050405020304" pitchFamily="18" charset="0"/>
                <a:cs typeface="Times New Roman" panose="02020603050405020304" pitchFamily="18" charset="0"/>
              </a:endParaRPr>
            </a:p>
          </p:txBody>
        </p:sp>
      </p:grpSp>
      <p:grpSp>
        <p:nvGrpSpPr>
          <p:cNvPr id="17" name="Групувати 16">
            <a:extLst>
              <a:ext uri="{FF2B5EF4-FFF2-40B4-BE49-F238E27FC236}">
                <a16:creationId xmlns:a16="http://schemas.microsoft.com/office/drawing/2014/main" id="{45C9EBBE-60C1-44CE-858B-80BA459B5226}"/>
              </a:ext>
            </a:extLst>
          </p:cNvPr>
          <p:cNvGrpSpPr/>
          <p:nvPr/>
        </p:nvGrpSpPr>
        <p:grpSpPr>
          <a:xfrm>
            <a:off x="6535882" y="1066112"/>
            <a:ext cx="2257919" cy="869809"/>
            <a:chOff x="4697198" y="939907"/>
            <a:chExt cx="3010559" cy="1305055"/>
          </a:xfrm>
        </p:grpSpPr>
        <p:sp>
          <p:nvSpPr>
            <p:cNvPr id="89" name="Прямокутник: округлені кути 88">
              <a:extLst>
                <a:ext uri="{FF2B5EF4-FFF2-40B4-BE49-F238E27FC236}">
                  <a16:creationId xmlns:a16="http://schemas.microsoft.com/office/drawing/2014/main" id="{8A09C415-B85E-4678-99CF-4656075D8564}"/>
                </a:ext>
              </a:extLst>
            </p:cNvPr>
            <p:cNvSpPr/>
            <p:nvPr/>
          </p:nvSpPr>
          <p:spPr>
            <a:xfrm>
              <a:off x="4733248" y="939907"/>
              <a:ext cx="2938460" cy="123658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90" name="Прямокутник: округлені кути 89">
              <a:extLst>
                <a:ext uri="{FF2B5EF4-FFF2-40B4-BE49-F238E27FC236}">
                  <a16:creationId xmlns:a16="http://schemas.microsoft.com/office/drawing/2014/main" id="{1F2DB790-03BD-4E95-98FD-F0220128269C}"/>
                </a:ext>
              </a:extLst>
            </p:cNvPr>
            <p:cNvSpPr/>
            <p:nvPr/>
          </p:nvSpPr>
          <p:spPr>
            <a:xfrm>
              <a:off x="4733248" y="962111"/>
              <a:ext cx="2938460" cy="49595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93" name="TextBox 92">
              <a:extLst>
                <a:ext uri="{FF2B5EF4-FFF2-40B4-BE49-F238E27FC236}">
                  <a16:creationId xmlns:a16="http://schemas.microsoft.com/office/drawing/2014/main" id="{D23081D4-D000-41C3-8E2D-007DF0160713}"/>
                </a:ext>
              </a:extLst>
            </p:cNvPr>
            <p:cNvSpPr txBox="1"/>
            <p:nvPr/>
          </p:nvSpPr>
          <p:spPr>
            <a:xfrm>
              <a:off x="4738815" y="947776"/>
              <a:ext cx="2938460" cy="567256"/>
            </a:xfrm>
            <a:prstGeom prst="rect">
              <a:avLst/>
            </a:prstGeom>
            <a:noFill/>
            <a:ln>
              <a:noFill/>
            </a:ln>
          </p:spPr>
          <p:txBody>
            <a:bodyPr wrap="square">
              <a:spAutoFit/>
            </a:bodyPr>
            <a:lstStyle/>
            <a:p>
              <a:pPr algn="ctr"/>
              <a:r>
                <a:rPr lang="uk-UA" sz="2100" b="1" dirty="0">
                  <a:solidFill>
                    <a:schemeClr val="bg1"/>
                  </a:solidFill>
                  <a:latin typeface="Times New Roman" panose="02020603050405020304" pitchFamily="18" charset="0"/>
                  <a:cs typeface="Times New Roman" panose="02020603050405020304" pitchFamily="18" charset="0"/>
                </a:rPr>
                <a:t>29</a:t>
              </a:r>
              <a:endParaRPr lang="uk-UA" sz="2100" dirty="0">
                <a:solidFill>
                  <a:schemeClr val="bg1"/>
                </a:solidFill>
                <a:latin typeface="Times New Roman" panose="02020603050405020304" pitchFamily="18" charset="0"/>
                <a:cs typeface="Times New Roman" panose="02020603050405020304" pitchFamily="18" charset="0"/>
              </a:endParaRPr>
            </a:p>
          </p:txBody>
        </p:sp>
        <p:sp>
          <p:nvSpPr>
            <p:cNvPr id="95" name="TextBox 94">
              <a:extLst>
                <a:ext uri="{FF2B5EF4-FFF2-40B4-BE49-F238E27FC236}">
                  <a16:creationId xmlns:a16="http://schemas.microsoft.com/office/drawing/2014/main" id="{96B809C3-67D8-44BC-81D6-AD936CB91F7D}"/>
                </a:ext>
              </a:extLst>
            </p:cNvPr>
            <p:cNvSpPr txBox="1"/>
            <p:nvPr/>
          </p:nvSpPr>
          <p:spPr>
            <a:xfrm>
              <a:off x="4733247" y="1643566"/>
              <a:ext cx="2854922" cy="311705"/>
            </a:xfrm>
            <a:prstGeom prst="rect">
              <a:avLst/>
            </a:prstGeom>
            <a:noFill/>
            <a:ln>
              <a:noFill/>
            </a:ln>
          </p:spPr>
          <p:txBody>
            <a:bodyPr wrap="square" lIns="0" tIns="0" rIns="0" bIns="0">
              <a:spAutoFit/>
            </a:bodyPr>
            <a:lstStyle/>
            <a:p>
              <a:pPr algn="ctr"/>
              <a:r>
                <a:rPr lang="en-US" sz="1350" dirty="0">
                  <a:solidFill>
                    <a:schemeClr val="accent1">
                      <a:lumMod val="50000"/>
                    </a:schemeClr>
                  </a:solidFill>
                  <a:latin typeface="Times New Roman" panose="02020603050405020304" pitchFamily="18" charset="0"/>
                  <a:cs typeface="Times New Roman" panose="02020603050405020304" pitchFamily="18" charset="0"/>
                </a:rPr>
                <a:t>veteran sports competitions</a:t>
              </a:r>
              <a:endParaRPr lang="uk-UA" sz="135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97" name="TextBox 96">
              <a:extLst>
                <a:ext uri="{FF2B5EF4-FFF2-40B4-BE49-F238E27FC236}">
                  <a16:creationId xmlns:a16="http://schemas.microsoft.com/office/drawing/2014/main" id="{F0154924-228F-4331-B280-D41AC72950CA}"/>
                </a:ext>
              </a:extLst>
            </p:cNvPr>
            <p:cNvSpPr txBox="1"/>
            <p:nvPr/>
          </p:nvSpPr>
          <p:spPr>
            <a:xfrm>
              <a:off x="4697198" y="1898305"/>
              <a:ext cx="3010559" cy="346657"/>
            </a:xfrm>
            <a:prstGeom prst="rect">
              <a:avLst/>
            </a:prstGeom>
            <a:noFill/>
            <a:ln>
              <a:noFill/>
            </a:ln>
          </p:spPr>
          <p:txBody>
            <a:bodyPr wrap="square">
              <a:spAutoFit/>
            </a:bodyPr>
            <a:lstStyle/>
            <a:p>
              <a:pPr algn="ctr"/>
              <a:endParaRPr lang="uk-UA" sz="1050" dirty="0">
                <a:solidFill>
                  <a:schemeClr val="accent1">
                    <a:lumMod val="50000"/>
                  </a:schemeClr>
                </a:solidFill>
                <a:latin typeface="Times New Roman" panose="02020603050405020304" pitchFamily="18" charset="0"/>
                <a:cs typeface="Times New Roman" panose="02020603050405020304" pitchFamily="18" charset="0"/>
              </a:endParaRPr>
            </a:p>
          </p:txBody>
        </p:sp>
      </p:grpSp>
      <p:sp>
        <p:nvSpPr>
          <p:cNvPr id="132" name="Прямокутник: округлені кути 131">
            <a:extLst>
              <a:ext uri="{FF2B5EF4-FFF2-40B4-BE49-F238E27FC236}">
                <a16:creationId xmlns:a16="http://schemas.microsoft.com/office/drawing/2014/main" id="{5FF09471-E499-4DA2-BD8D-E785806EFBB9}"/>
              </a:ext>
            </a:extLst>
          </p:cNvPr>
          <p:cNvSpPr/>
          <p:nvPr/>
        </p:nvSpPr>
        <p:spPr>
          <a:xfrm>
            <a:off x="1353474" y="3991975"/>
            <a:ext cx="2786479" cy="953738"/>
          </a:xfrm>
          <a:prstGeom prst="round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350">
              <a:latin typeface="Times New Roman" panose="02020603050405020304" pitchFamily="18" charset="0"/>
              <a:cs typeface="Times New Roman" panose="02020603050405020304" pitchFamily="18" charset="0"/>
            </a:endParaRPr>
          </a:p>
        </p:txBody>
      </p:sp>
      <p:sp>
        <p:nvSpPr>
          <p:cNvPr id="136" name="TextBox 135">
            <a:extLst>
              <a:ext uri="{FF2B5EF4-FFF2-40B4-BE49-F238E27FC236}">
                <a16:creationId xmlns:a16="http://schemas.microsoft.com/office/drawing/2014/main" id="{1F8C0455-9368-4040-A594-9D72A9E87CA0}"/>
              </a:ext>
            </a:extLst>
          </p:cNvPr>
          <p:cNvSpPr txBox="1"/>
          <p:nvPr/>
        </p:nvSpPr>
        <p:spPr>
          <a:xfrm>
            <a:off x="1528889" y="4050996"/>
            <a:ext cx="2435648" cy="923330"/>
          </a:xfrm>
          <a:prstGeom prst="rect">
            <a:avLst/>
          </a:prstGeom>
          <a:noFill/>
          <a:ln>
            <a:noFill/>
          </a:ln>
        </p:spPr>
        <p:txBody>
          <a:bodyPr wrap="square">
            <a:spAutoFit/>
          </a:bodyPr>
          <a:lstStyle/>
          <a:p>
            <a:pPr algn="ctr"/>
            <a:r>
              <a:rPr lang="en-US" sz="1350" dirty="0">
                <a:solidFill>
                  <a:schemeClr val="bg1"/>
                </a:solidFill>
                <a:latin typeface="Times New Roman" panose="02020603050405020304" pitchFamily="18" charset="0"/>
                <a:cs typeface="Times New Roman" panose="02020603050405020304" pitchFamily="18" charset="0"/>
              </a:rPr>
              <a:t>VETERANS FROM THE SUMY REGION HAVE ACHIEVED SUCCESS AT THE INVICTUS GAMES</a:t>
            </a:r>
            <a:endParaRPr lang="ru-RU" sz="1350" dirty="0">
              <a:solidFill>
                <a:schemeClr val="bg1"/>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4404D88C-208D-8257-B400-5F5FD7256F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5641" y="3839333"/>
            <a:ext cx="1694226" cy="1127915"/>
          </a:xfrm>
          <a:prstGeom prst="rect">
            <a:avLst/>
          </a:prstGeom>
          <a:ln>
            <a:noFill/>
          </a:ln>
          <a:effectLst>
            <a:softEdge rad="112500"/>
          </a:effectLst>
        </p:spPr>
      </p:pic>
      <p:pic>
        <p:nvPicPr>
          <p:cNvPr id="4" name="Рисунок 3">
            <a:extLst>
              <a:ext uri="{FF2B5EF4-FFF2-40B4-BE49-F238E27FC236}">
                <a16:creationId xmlns:a16="http://schemas.microsoft.com/office/drawing/2014/main" id="{24E715FB-9243-B589-FA10-4C7A8E2E4F30}"/>
              </a:ext>
            </a:extLst>
          </p:cNvPr>
          <p:cNvPicPr>
            <a:picLocks noChangeAspect="1"/>
          </p:cNvPicPr>
          <p:nvPr/>
        </p:nvPicPr>
        <p:blipFill>
          <a:blip r:embed="rId3"/>
          <a:stretch>
            <a:fillRect/>
          </a:stretch>
        </p:blipFill>
        <p:spPr>
          <a:xfrm>
            <a:off x="135650" y="2379772"/>
            <a:ext cx="2435647" cy="1471220"/>
          </a:xfrm>
          <a:prstGeom prst="rect">
            <a:avLst/>
          </a:prstGeom>
          <a:ln>
            <a:noFill/>
          </a:ln>
          <a:effectLst>
            <a:softEdge rad="112500"/>
          </a:effectLst>
        </p:spPr>
      </p:pic>
      <p:pic>
        <p:nvPicPr>
          <p:cNvPr id="5" name="Рисунок 4">
            <a:extLst>
              <a:ext uri="{FF2B5EF4-FFF2-40B4-BE49-F238E27FC236}">
                <a16:creationId xmlns:a16="http://schemas.microsoft.com/office/drawing/2014/main" id="{FCE770F9-79B8-1828-5C4C-1F047C597D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7029" y="2182196"/>
            <a:ext cx="1311451" cy="1748601"/>
          </a:xfrm>
          <a:prstGeom prst="rect">
            <a:avLst/>
          </a:prstGeom>
          <a:ln>
            <a:noFill/>
          </a:ln>
          <a:effectLst>
            <a:softEdge rad="112500"/>
          </a:effectLst>
        </p:spPr>
      </p:pic>
      <p:pic>
        <p:nvPicPr>
          <p:cNvPr id="6" name="Рисунок 5">
            <a:extLst>
              <a:ext uri="{FF2B5EF4-FFF2-40B4-BE49-F238E27FC236}">
                <a16:creationId xmlns:a16="http://schemas.microsoft.com/office/drawing/2014/main" id="{42B0C57F-2686-B87E-911E-41A2512FBB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9385" y="2179768"/>
            <a:ext cx="2414725" cy="1415718"/>
          </a:xfrm>
          <a:prstGeom prst="rect">
            <a:avLst/>
          </a:prstGeom>
          <a:ln>
            <a:noFill/>
          </a:ln>
          <a:effectLst>
            <a:softEdge rad="112500"/>
          </a:effectLst>
        </p:spPr>
      </p:pic>
      <p:pic>
        <p:nvPicPr>
          <p:cNvPr id="7" name="Рисунок 6">
            <a:extLst>
              <a:ext uri="{FF2B5EF4-FFF2-40B4-BE49-F238E27FC236}">
                <a16:creationId xmlns:a16="http://schemas.microsoft.com/office/drawing/2014/main" id="{3971DB3B-0872-DE17-EC01-17C0BD23DC3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91971" y="2466039"/>
            <a:ext cx="1948029" cy="1298686"/>
          </a:xfrm>
          <a:prstGeom prst="rect">
            <a:avLst/>
          </a:prstGeom>
          <a:ln>
            <a:noFill/>
          </a:ln>
          <a:effectLst>
            <a:softEdge rad="112500"/>
          </a:effectLst>
        </p:spPr>
      </p:pic>
      <p:pic>
        <p:nvPicPr>
          <p:cNvPr id="8" name="Рисунок 7">
            <a:extLst>
              <a:ext uri="{FF2B5EF4-FFF2-40B4-BE49-F238E27FC236}">
                <a16:creationId xmlns:a16="http://schemas.microsoft.com/office/drawing/2014/main" id="{2B941C49-ED05-72FB-BE5A-F8ACB5A722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13005" y="3645463"/>
            <a:ext cx="1982677" cy="1321785"/>
          </a:xfrm>
          <a:prstGeom prst="rect">
            <a:avLst/>
          </a:prstGeom>
          <a:ln>
            <a:noFill/>
          </a:ln>
          <a:effectLst>
            <a:softEdge rad="112500"/>
          </a:effectLst>
        </p:spPr>
      </p:pic>
      <p:pic>
        <p:nvPicPr>
          <p:cNvPr id="2" name="Рисунок 1">
            <a:extLst>
              <a:ext uri="{FF2B5EF4-FFF2-40B4-BE49-F238E27FC236}">
                <a16:creationId xmlns:a16="http://schemas.microsoft.com/office/drawing/2014/main" id="{537ABAFA-96D7-0520-C507-96458D542D8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71297" y="904633"/>
            <a:ext cx="3286385" cy="1275135"/>
          </a:xfrm>
          <a:prstGeom prst="rect">
            <a:avLst/>
          </a:prstGeom>
          <a:ln>
            <a:noFill/>
          </a:ln>
          <a:effectLst>
            <a:softEdge rad="112500"/>
          </a:effectLst>
        </p:spPr>
      </p:pic>
    </p:spTree>
    <p:extLst>
      <p:ext uri="{BB962C8B-B14F-4D97-AF65-F5344CB8AC3E}">
        <p14:creationId xmlns:p14="http://schemas.microsoft.com/office/powerpoint/2010/main" val="3972088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1C0478-FE24-4FB1-A00E-DE5E577CEECF}"/>
              </a:ext>
            </a:extLst>
          </p:cNvPr>
          <p:cNvSpPr>
            <a:spLocks noGrp="1"/>
          </p:cNvSpPr>
          <p:nvPr>
            <p:ph type="title"/>
          </p:nvPr>
        </p:nvSpPr>
        <p:spPr/>
        <p:txBody>
          <a:bodyPr>
            <a:noAutofit/>
          </a:bodyPr>
          <a:lstStyle/>
          <a:p>
            <a:r>
              <a:rPr lang="en-US" dirty="0">
                <a:solidFill>
                  <a:schemeClr val="tx2">
                    <a:lumMod val="50000"/>
                  </a:schemeClr>
                </a:solidFill>
              </a:rPr>
              <a:t>CHALLENGES OF WAR</a:t>
            </a:r>
            <a:endParaRPr lang="uk-UA" dirty="0"/>
          </a:p>
        </p:txBody>
      </p:sp>
      <p:pic>
        <p:nvPicPr>
          <p:cNvPr id="8" name="Місце для вмісту 7">
            <a:extLst>
              <a:ext uri="{FF2B5EF4-FFF2-40B4-BE49-F238E27FC236}">
                <a16:creationId xmlns:a16="http://schemas.microsoft.com/office/drawing/2014/main" id="{AEE6A966-4EBC-4590-9522-C1E46ABF5A1A}"/>
              </a:ext>
            </a:extLst>
          </p:cNvPr>
          <p:cNvPicPr>
            <a:picLocks noGrp="1" noChangeAspect="1"/>
          </p:cNvPicPr>
          <p:nvPr>
            <p:ph idx="1"/>
          </p:nvPr>
        </p:nvPicPr>
        <p:blipFill>
          <a:blip r:embed="rId2"/>
          <a:stretch>
            <a:fillRect/>
          </a:stretch>
        </p:blipFill>
        <p:spPr>
          <a:xfrm>
            <a:off x="125521" y="1070672"/>
            <a:ext cx="1543826" cy="1220813"/>
          </a:xfrm>
        </p:spPr>
      </p:pic>
      <p:pic>
        <p:nvPicPr>
          <p:cNvPr id="10" name="Рисунок 9">
            <a:extLst>
              <a:ext uri="{FF2B5EF4-FFF2-40B4-BE49-F238E27FC236}">
                <a16:creationId xmlns:a16="http://schemas.microsoft.com/office/drawing/2014/main" id="{C387B9A6-EE5D-4785-8BF1-1D8975E8F55B}"/>
              </a:ext>
            </a:extLst>
          </p:cNvPr>
          <p:cNvPicPr>
            <a:picLocks noChangeAspect="1"/>
          </p:cNvPicPr>
          <p:nvPr/>
        </p:nvPicPr>
        <p:blipFill>
          <a:blip r:embed="rId3"/>
          <a:stretch>
            <a:fillRect/>
          </a:stretch>
        </p:blipFill>
        <p:spPr>
          <a:xfrm>
            <a:off x="3486150" y="1057117"/>
            <a:ext cx="1667889" cy="1234368"/>
          </a:xfrm>
          <a:prstGeom prst="rect">
            <a:avLst/>
          </a:prstGeom>
        </p:spPr>
      </p:pic>
      <p:pic>
        <p:nvPicPr>
          <p:cNvPr id="12" name="Рисунок 11">
            <a:extLst>
              <a:ext uri="{FF2B5EF4-FFF2-40B4-BE49-F238E27FC236}">
                <a16:creationId xmlns:a16="http://schemas.microsoft.com/office/drawing/2014/main" id="{FCEE079A-6DA4-4D9A-BC69-BA467FA7F076}"/>
              </a:ext>
            </a:extLst>
          </p:cNvPr>
          <p:cNvPicPr>
            <a:picLocks noChangeAspect="1"/>
          </p:cNvPicPr>
          <p:nvPr/>
        </p:nvPicPr>
        <p:blipFill>
          <a:blip r:embed="rId4"/>
          <a:stretch>
            <a:fillRect/>
          </a:stretch>
        </p:blipFill>
        <p:spPr>
          <a:xfrm>
            <a:off x="1758247" y="1057118"/>
            <a:ext cx="1667889" cy="1234368"/>
          </a:xfrm>
          <a:prstGeom prst="rect">
            <a:avLst/>
          </a:prstGeom>
        </p:spPr>
      </p:pic>
      <p:pic>
        <p:nvPicPr>
          <p:cNvPr id="3" name="Місце для вмісту 4">
            <a:extLst>
              <a:ext uri="{FF2B5EF4-FFF2-40B4-BE49-F238E27FC236}">
                <a16:creationId xmlns:a16="http://schemas.microsoft.com/office/drawing/2014/main" id="{730FBA77-0DD7-7EF2-41AD-870660D42163}"/>
              </a:ext>
            </a:extLst>
          </p:cNvPr>
          <p:cNvPicPr>
            <a:picLocks noChangeAspect="1"/>
          </p:cNvPicPr>
          <p:nvPr/>
        </p:nvPicPr>
        <p:blipFill>
          <a:blip r:embed="rId5"/>
          <a:srcRect t="1" b="-7128"/>
          <a:stretch>
            <a:fillRect/>
          </a:stretch>
        </p:blipFill>
        <p:spPr>
          <a:xfrm>
            <a:off x="6930176" y="1096082"/>
            <a:ext cx="2082798" cy="1264618"/>
          </a:xfrm>
          <a:prstGeom prst="rect">
            <a:avLst/>
          </a:prstGeom>
        </p:spPr>
      </p:pic>
      <p:sp>
        <p:nvSpPr>
          <p:cNvPr id="7" name="Прямокутник 6">
            <a:extLst>
              <a:ext uri="{FF2B5EF4-FFF2-40B4-BE49-F238E27FC236}">
                <a16:creationId xmlns:a16="http://schemas.microsoft.com/office/drawing/2014/main" id="{ED2BFE28-4E7C-0167-91DF-4821E4D366E2}"/>
              </a:ext>
            </a:extLst>
          </p:cNvPr>
          <p:cNvSpPr/>
          <p:nvPr/>
        </p:nvSpPr>
        <p:spPr>
          <a:xfrm>
            <a:off x="193441" y="2379890"/>
            <a:ext cx="5250429" cy="461665"/>
          </a:xfrm>
          <a:prstGeom prst="rect">
            <a:avLst/>
          </a:prstGeom>
          <a:solidFill>
            <a:schemeClr val="accent2">
              <a:lumMod val="20000"/>
              <a:lumOff val="80000"/>
            </a:schemeClr>
          </a:solidFill>
        </p:spPr>
        <p:txBody>
          <a:bodyPr wrap="square">
            <a:spAutoFit/>
          </a:bodyPr>
          <a:lstStyle/>
          <a:p>
            <a:pPr algn="ctr"/>
            <a:r>
              <a:rPr lang="en-US" sz="1200" dirty="0">
                <a:latin typeface="Times New Roman" panose="02020603050405020304" pitchFamily="18" charset="0"/>
                <a:cs typeface="Times New Roman" panose="02020603050405020304" pitchFamily="18" charset="0"/>
              </a:rPr>
              <a:t>Railway </a:t>
            </a:r>
            <a:r>
              <a:rPr lang="en-US" sz="1200" b="1" dirty="0">
                <a:latin typeface="Times New Roman" panose="02020603050405020304" pitchFamily="18" charset="0"/>
                <a:cs typeface="Times New Roman" panose="02020603050405020304" pitchFamily="18" charset="0"/>
              </a:rPr>
              <a:t>infrastructure</a:t>
            </a:r>
            <a:r>
              <a:rPr lang="en-US" sz="1200" dirty="0">
                <a:latin typeface="Times New Roman" panose="02020603050405020304" pitchFamily="18" charset="0"/>
                <a:cs typeface="Times New Roman" panose="02020603050405020304" pitchFamily="18" charset="0"/>
              </a:rPr>
              <a:t> is </a:t>
            </a:r>
            <a:r>
              <a:rPr lang="en-US" sz="1200" b="1" dirty="0">
                <a:latin typeface="Times New Roman" panose="02020603050405020304" pitchFamily="18" charset="0"/>
                <a:cs typeface="Times New Roman" panose="02020603050405020304" pitchFamily="18" charset="0"/>
              </a:rPr>
              <a:t>constantly under attack </a:t>
            </a:r>
            <a:r>
              <a:rPr lang="en-US" sz="1200" dirty="0">
                <a:latin typeface="Times New Roman" panose="02020603050405020304" pitchFamily="18" charset="0"/>
                <a:cs typeface="Times New Roman" panose="02020603050405020304" pitchFamily="18" charset="0"/>
              </a:rPr>
              <a:t>by the aggressor country. Due to the security situation, </a:t>
            </a:r>
            <a:r>
              <a:rPr lang="en-US" sz="1200" b="1" dirty="0">
                <a:latin typeface="Times New Roman" panose="02020603050405020304" pitchFamily="18" charset="0"/>
                <a:cs typeface="Times New Roman" panose="02020603050405020304" pitchFamily="18" charset="0"/>
              </a:rPr>
              <a:t>passenger transportation volumes are decreasing.</a:t>
            </a:r>
            <a:endParaRPr lang="uk-UA" sz="1200" b="1" dirty="0">
              <a:latin typeface="Times New Roman" panose="02020603050405020304" pitchFamily="18" charset="0"/>
              <a:cs typeface="Times New Roman" panose="02020603050405020304" pitchFamily="18" charset="0"/>
            </a:endParaRPr>
          </a:p>
        </p:txBody>
      </p:sp>
      <p:sp>
        <p:nvSpPr>
          <p:cNvPr id="13" name="Прямокутник 12">
            <a:extLst>
              <a:ext uri="{FF2B5EF4-FFF2-40B4-BE49-F238E27FC236}">
                <a16:creationId xmlns:a16="http://schemas.microsoft.com/office/drawing/2014/main" id="{DBB89550-3639-ACED-AD12-248233FEDDBF}"/>
              </a:ext>
            </a:extLst>
          </p:cNvPr>
          <p:cNvSpPr/>
          <p:nvPr/>
        </p:nvSpPr>
        <p:spPr>
          <a:xfrm>
            <a:off x="5619194" y="2379890"/>
            <a:ext cx="3268980" cy="461665"/>
          </a:xfrm>
          <a:prstGeom prst="rect">
            <a:avLst/>
          </a:prstGeom>
          <a:solidFill>
            <a:schemeClr val="accent2">
              <a:lumMod val="20000"/>
              <a:lumOff val="80000"/>
            </a:schemeClr>
          </a:solidFill>
        </p:spPr>
        <p:txBody>
          <a:bodyPr wrap="square">
            <a:spAutoFit/>
          </a:bodyPr>
          <a:lstStyle/>
          <a:p>
            <a:pPr algn="ctr"/>
            <a:r>
              <a:rPr lang="en-US" sz="1200" dirty="0">
                <a:latin typeface="Times New Roman" panose="02020603050405020304" pitchFamily="18" charset="0"/>
                <a:cs typeface="Times New Roman" panose="02020603050405020304" pitchFamily="18" charset="0"/>
              </a:rPr>
              <a:t>Municipal transport is also being damaged, </a:t>
            </a:r>
            <a:r>
              <a:rPr lang="en-US" sz="1200" b="1" dirty="0">
                <a:latin typeface="Times New Roman" panose="02020603050405020304" pitchFamily="18" charset="0"/>
                <a:cs typeface="Times New Roman" panose="02020603050405020304" pitchFamily="18" charset="0"/>
              </a:rPr>
              <a:t>leading to reduced passenger services</a:t>
            </a:r>
            <a:r>
              <a:rPr lang="en-US" sz="1200" dirty="0">
                <a:latin typeface="Times New Roman" panose="02020603050405020304" pitchFamily="18" charset="0"/>
                <a:cs typeface="Times New Roman" panose="02020603050405020304" pitchFamily="18" charset="0"/>
              </a:rPr>
              <a:t>.</a:t>
            </a:r>
            <a:endParaRPr lang="uk-UA" sz="1200" dirty="0">
              <a:latin typeface="Times New Roman" panose="02020603050405020304" pitchFamily="18" charset="0"/>
              <a:cs typeface="Times New Roman" panose="02020603050405020304" pitchFamily="18" charset="0"/>
            </a:endParaRPr>
          </a:p>
        </p:txBody>
      </p:sp>
      <p:pic>
        <p:nvPicPr>
          <p:cNvPr id="14" name="Рисунок 13">
            <a:extLst>
              <a:ext uri="{FF2B5EF4-FFF2-40B4-BE49-F238E27FC236}">
                <a16:creationId xmlns:a16="http://schemas.microsoft.com/office/drawing/2014/main" id="{221BB7DE-0981-4FFB-9160-23C892F75D06}"/>
              </a:ext>
            </a:extLst>
          </p:cNvPr>
          <p:cNvPicPr>
            <a:picLocks noChangeAspect="1"/>
          </p:cNvPicPr>
          <p:nvPr/>
        </p:nvPicPr>
        <p:blipFill>
          <a:blip r:embed="rId6"/>
          <a:srcRect l="-3190" t="1815" r="996" b="-1815"/>
          <a:stretch>
            <a:fillRect/>
          </a:stretch>
        </p:blipFill>
        <p:spPr>
          <a:xfrm>
            <a:off x="5157457" y="1057117"/>
            <a:ext cx="1656109" cy="1256270"/>
          </a:xfrm>
          <a:prstGeom prst="rect">
            <a:avLst/>
          </a:prstGeom>
        </p:spPr>
      </p:pic>
      <p:sp>
        <p:nvSpPr>
          <p:cNvPr id="4" name="object 3">
            <a:extLst>
              <a:ext uri="{FF2B5EF4-FFF2-40B4-BE49-F238E27FC236}">
                <a16:creationId xmlns:a16="http://schemas.microsoft.com/office/drawing/2014/main" id="{6ABB0A68-18F7-0A82-EA9F-632665668CCD}"/>
              </a:ext>
            </a:extLst>
          </p:cNvPr>
          <p:cNvSpPr txBox="1"/>
          <p:nvPr/>
        </p:nvSpPr>
        <p:spPr>
          <a:xfrm>
            <a:off x="2154524" y="3014424"/>
            <a:ext cx="5800798"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lang="en-US" sz="1600" b="1" i="0" u="none" strike="noStrike" kern="0" cap="none" spc="-10" normalizeH="0" baseline="0" noProof="0" dirty="0">
                <a:ln>
                  <a:noFill/>
                </a:ln>
                <a:solidFill>
                  <a:schemeClr val="tx2">
                    <a:lumMod val="75000"/>
                  </a:schemeClr>
                </a:solidFill>
                <a:effectLst/>
                <a:uLnTx/>
                <a:uFillTx/>
                <a:latin typeface="Roboto Bk"/>
                <a:cs typeface="Roboto Bk"/>
              </a:rPr>
              <a:t>RECOVERY DESPITE MILITARY AGGRESSION</a:t>
            </a:r>
            <a:endParaRPr kumimoji="0" sz="1600" b="0" i="0" u="none" strike="noStrike" kern="0" cap="none" spc="0" normalizeH="0" baseline="0" noProof="0" dirty="0">
              <a:ln>
                <a:noFill/>
              </a:ln>
              <a:solidFill>
                <a:schemeClr val="tx2">
                  <a:lumMod val="75000"/>
                </a:schemeClr>
              </a:solidFill>
              <a:effectLst/>
              <a:uLnTx/>
              <a:uFillTx/>
              <a:latin typeface="Roboto Bk"/>
              <a:cs typeface="Roboto Bk"/>
            </a:endParaRPr>
          </a:p>
        </p:txBody>
      </p:sp>
      <p:pic>
        <p:nvPicPr>
          <p:cNvPr id="5" name="Рисунок 4">
            <a:extLst>
              <a:ext uri="{FF2B5EF4-FFF2-40B4-BE49-F238E27FC236}">
                <a16:creationId xmlns:a16="http://schemas.microsoft.com/office/drawing/2014/main" id="{EC277745-3983-1773-207D-AAF4DDAD2D05}"/>
              </a:ext>
            </a:extLst>
          </p:cNvPr>
          <p:cNvPicPr>
            <a:picLocks noChangeAspect="1"/>
          </p:cNvPicPr>
          <p:nvPr/>
        </p:nvPicPr>
        <p:blipFill>
          <a:blip r:embed="rId7"/>
          <a:stretch>
            <a:fillRect/>
          </a:stretch>
        </p:blipFill>
        <p:spPr>
          <a:xfrm>
            <a:off x="6059841" y="3415109"/>
            <a:ext cx="2985153" cy="1502410"/>
          </a:xfrm>
          <a:prstGeom prst="rect">
            <a:avLst/>
          </a:prstGeom>
        </p:spPr>
      </p:pic>
      <p:pic>
        <p:nvPicPr>
          <p:cNvPr id="6" name="Місце для вмісту 4">
            <a:extLst>
              <a:ext uri="{FF2B5EF4-FFF2-40B4-BE49-F238E27FC236}">
                <a16:creationId xmlns:a16="http://schemas.microsoft.com/office/drawing/2014/main" id="{466BD1C0-5F2E-D724-EB00-5F6BAE5DF128}"/>
              </a:ext>
            </a:extLst>
          </p:cNvPr>
          <p:cNvPicPr>
            <a:picLocks noChangeAspect="1"/>
          </p:cNvPicPr>
          <p:nvPr/>
        </p:nvPicPr>
        <p:blipFill>
          <a:blip r:embed="rId8"/>
          <a:srcRect t="55941"/>
          <a:stretch>
            <a:fillRect/>
          </a:stretch>
        </p:blipFill>
        <p:spPr>
          <a:xfrm>
            <a:off x="193441" y="3415109"/>
            <a:ext cx="2622606" cy="1502410"/>
          </a:xfrm>
          <a:prstGeom prst="rect">
            <a:avLst/>
          </a:prstGeom>
        </p:spPr>
      </p:pic>
      <p:pic>
        <p:nvPicPr>
          <p:cNvPr id="15" name="Рисунок 14">
            <a:extLst>
              <a:ext uri="{FF2B5EF4-FFF2-40B4-BE49-F238E27FC236}">
                <a16:creationId xmlns:a16="http://schemas.microsoft.com/office/drawing/2014/main" id="{CCB45683-2F50-CFCA-8B3F-618D13A73F47}"/>
              </a:ext>
            </a:extLst>
          </p:cNvPr>
          <p:cNvPicPr>
            <a:picLocks noChangeAspect="1"/>
          </p:cNvPicPr>
          <p:nvPr/>
        </p:nvPicPr>
        <p:blipFill>
          <a:blip r:embed="rId9"/>
          <a:stretch>
            <a:fillRect/>
          </a:stretch>
        </p:blipFill>
        <p:spPr>
          <a:xfrm>
            <a:off x="3084160" y="3415109"/>
            <a:ext cx="2901352" cy="1502410"/>
          </a:xfrm>
          <a:prstGeom prst="rect">
            <a:avLst/>
          </a:prstGeom>
        </p:spPr>
      </p:pic>
    </p:spTree>
    <p:extLst>
      <p:ext uri="{BB962C8B-B14F-4D97-AF65-F5344CB8AC3E}">
        <p14:creationId xmlns:p14="http://schemas.microsoft.com/office/powerpoint/2010/main" val="3470270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8CEFD-C7A3-233A-8340-D99C811AE18A}"/>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7DA151-AD00-9542-4449-A3FB3BF38B17}"/>
              </a:ext>
            </a:extLst>
          </p:cNvPr>
          <p:cNvSpPr>
            <a:spLocks noGrp="1"/>
          </p:cNvSpPr>
          <p:nvPr>
            <p:ph type="title"/>
          </p:nvPr>
        </p:nvSpPr>
        <p:spPr>
          <a:xfrm>
            <a:off x="52644" y="178651"/>
            <a:ext cx="6834718" cy="409362"/>
          </a:xfrm>
        </p:spPr>
        <p:txBody>
          <a:bodyPr>
            <a:noAutofit/>
          </a:bodyPr>
          <a:lstStyle/>
          <a:p>
            <a:br>
              <a:rPr lang="uk-UA" sz="1800" dirty="0">
                <a:solidFill>
                  <a:schemeClr val="tx2">
                    <a:lumMod val="50000"/>
                  </a:schemeClr>
                </a:solidFill>
              </a:rPr>
            </a:br>
            <a:r>
              <a:rPr lang="en-US" dirty="0">
                <a:solidFill>
                  <a:schemeClr val="tx2">
                    <a:lumMod val="50000"/>
                  </a:schemeClr>
                </a:solidFill>
              </a:rPr>
              <a:t>FORMATION OF NATIONAL RESISTANCE</a:t>
            </a:r>
            <a:endParaRPr lang="ru-RU" dirty="0">
              <a:solidFill>
                <a:schemeClr val="tx2">
                  <a:lumMod val="50000"/>
                </a:schemeClr>
              </a:solidFill>
            </a:endParaRPr>
          </a:p>
        </p:txBody>
      </p:sp>
      <p:sp>
        <p:nvSpPr>
          <p:cNvPr id="58" name="AutoShape 2" descr="blob:https://web.whatsapp.com/90faca5e-a1ad-4043-8847-d0fe8b9e5449">
            <a:extLst>
              <a:ext uri="{FF2B5EF4-FFF2-40B4-BE49-F238E27FC236}">
                <a16:creationId xmlns:a16="http://schemas.microsoft.com/office/drawing/2014/main" id="{3F9E3392-2C61-4397-909E-744A7AA90B65}"/>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0" name="Прямокутник: округлені кути 69">
            <a:extLst>
              <a:ext uri="{FF2B5EF4-FFF2-40B4-BE49-F238E27FC236}">
                <a16:creationId xmlns:a16="http://schemas.microsoft.com/office/drawing/2014/main" id="{6308FE6B-0F15-3778-D274-55C157EE13DA}"/>
              </a:ext>
            </a:extLst>
          </p:cNvPr>
          <p:cNvSpPr/>
          <p:nvPr/>
        </p:nvSpPr>
        <p:spPr>
          <a:xfrm>
            <a:off x="52644" y="1019163"/>
            <a:ext cx="7902429" cy="88528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A4E0EAED-ED64-3EBB-F2BA-43E2958F0E2B}"/>
              </a:ext>
            </a:extLst>
          </p:cNvPr>
          <p:cNvSpPr/>
          <p:nvPr/>
        </p:nvSpPr>
        <p:spPr>
          <a:xfrm>
            <a:off x="52643" y="1027005"/>
            <a:ext cx="7902430" cy="877163"/>
          </a:xfrm>
          <a:prstGeom prst="rect">
            <a:avLst/>
          </a:prstGeom>
        </p:spPr>
        <p:txBody>
          <a:bodyPr wrap="square">
            <a:spAutoFit/>
          </a:bodyPr>
          <a:lstStyle/>
          <a:p>
            <a:pPr algn="ctr"/>
            <a:r>
              <a:rPr lang="en-US" sz="1700" b="1" dirty="0">
                <a:ln w="1905"/>
                <a:solidFill>
                  <a:schemeClr val="accent1"/>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rPr>
              <a:t>The main goal of the Center is to prepare society for sustained resistance against the aggressor, develop patriotic and defensive awareness, and provide knowledge and practical skills to protect oneself, one's family, and one's country.</a:t>
            </a:r>
            <a:endParaRPr lang="uk-UA" sz="1700" b="1" dirty="0">
              <a:ln w="1905"/>
              <a:solidFill>
                <a:schemeClr val="accent1"/>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16" name="Прямокутник: округлені кути 45">
            <a:extLst>
              <a:ext uri="{FF2B5EF4-FFF2-40B4-BE49-F238E27FC236}">
                <a16:creationId xmlns:a16="http://schemas.microsoft.com/office/drawing/2014/main" id="{1D6CF490-1135-D288-58B8-127E9FD02945}"/>
              </a:ext>
            </a:extLst>
          </p:cNvPr>
          <p:cNvSpPr/>
          <p:nvPr/>
        </p:nvSpPr>
        <p:spPr>
          <a:xfrm>
            <a:off x="80330" y="2389509"/>
            <a:ext cx="2861635" cy="389829"/>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administrative staff</a:t>
            </a:r>
            <a:endParaRPr lang="uk-UA" sz="1600" dirty="0">
              <a:solidFill>
                <a:schemeClr val="tx1"/>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D09BA519-7E47-B609-D317-3C561E605910}"/>
              </a:ext>
            </a:extLst>
          </p:cNvPr>
          <p:cNvSpPr txBox="1"/>
          <p:nvPr/>
        </p:nvSpPr>
        <p:spPr>
          <a:xfrm>
            <a:off x="-186065" y="2054194"/>
            <a:ext cx="3456040" cy="215444"/>
          </a:xfrm>
          <a:prstGeom prst="rect">
            <a:avLst/>
          </a:prstGeom>
          <a:noFill/>
        </p:spPr>
        <p:txBody>
          <a:bodyPr wrap="square" lIns="0" tIns="0" rIns="0" bIns="0" anchor="ctr" anchorCtr="0">
            <a:spAutoFit/>
          </a:bodyPr>
          <a:lstStyle/>
          <a:p>
            <a:pPr algn="ctr"/>
            <a:r>
              <a:rPr lang="en-US" sz="1400" dirty="0">
                <a:solidFill>
                  <a:schemeClr val="accent5">
                    <a:lumMod val="50000"/>
                  </a:schemeClr>
                </a:solidFill>
                <a:latin typeface="Times New Roman" panose="02020603050405020304" pitchFamily="18" charset="0"/>
                <a:cs typeface="Times New Roman" panose="02020603050405020304" pitchFamily="18" charset="0"/>
              </a:rPr>
              <a:t>Organizational structure of the Center</a:t>
            </a:r>
            <a:endParaRPr lang="uk-UA" sz="14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D99E2477-F7C0-E955-2727-A3770E4933F4}"/>
              </a:ext>
            </a:extLst>
          </p:cNvPr>
          <p:cNvSpPr txBox="1"/>
          <p:nvPr/>
        </p:nvSpPr>
        <p:spPr>
          <a:xfrm>
            <a:off x="217306" y="2510933"/>
            <a:ext cx="619958" cy="202491"/>
          </a:xfrm>
          <a:prstGeom prst="rect">
            <a:avLst/>
          </a:prstGeom>
          <a:noFill/>
          <a:ln>
            <a:noFill/>
          </a:ln>
        </p:spPr>
        <p:txBody>
          <a:bodyPr wrap="square" lIns="0" tIns="0" rIns="0" bIns="0" anchor="ctr" anchorCtr="0">
            <a:spAutoFit/>
          </a:bodyPr>
          <a:lstStyle/>
          <a:p>
            <a:pPr marL="0" indent="0">
              <a:lnSpc>
                <a:spcPct val="70000"/>
              </a:lnSpc>
              <a:buNone/>
            </a:pPr>
            <a:r>
              <a:rPr lang="uk-UA" b="1" dirty="0">
                <a:solidFill>
                  <a:schemeClr val="accent5">
                    <a:lumMod val="50000"/>
                  </a:schemeClr>
                </a:solidFill>
                <a:latin typeface="Times New Roman" panose="02020603050405020304" pitchFamily="18" charset="0"/>
                <a:cs typeface="Times New Roman" panose="02020603050405020304" pitchFamily="18" charset="0"/>
              </a:rPr>
              <a:t>7</a:t>
            </a:r>
            <a:endParaRPr lang="uk-UA"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20" name="Прямокутник: округлені кути 45">
            <a:extLst>
              <a:ext uri="{FF2B5EF4-FFF2-40B4-BE49-F238E27FC236}">
                <a16:creationId xmlns:a16="http://schemas.microsoft.com/office/drawing/2014/main" id="{A3053FDA-F079-E2FE-8AEE-FC8EB61F97F7}"/>
              </a:ext>
            </a:extLst>
          </p:cNvPr>
          <p:cNvSpPr/>
          <p:nvPr/>
        </p:nvSpPr>
        <p:spPr>
          <a:xfrm>
            <a:off x="72990" y="2904413"/>
            <a:ext cx="2868976" cy="389829"/>
          </a:xfrm>
          <a:prstGeom prst="roundRect">
            <a:avLst/>
          </a:prstGeom>
          <a:solidFill>
            <a:schemeClr val="accent4">
              <a:lumMod val="20000"/>
              <a:lumOff val="8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uk-UA" sz="1600" dirty="0">
                <a:solidFill>
                  <a:schemeClr val="tx1"/>
                </a:solidFill>
                <a:latin typeface="Times New Roman" panose="02020603050405020304" pitchFamily="18" charset="0"/>
                <a:cs typeface="Times New Roman" panose="02020603050405020304" pitchFamily="18" charset="0"/>
              </a:rPr>
              <a:t>       </a:t>
            </a:r>
            <a:r>
              <a:rPr lang="en-US" sz="1600" dirty="0">
                <a:solidFill>
                  <a:schemeClr val="tx1"/>
                </a:solidFill>
                <a:latin typeface="Times New Roman" panose="02020603050405020304" pitchFamily="18" charset="0"/>
                <a:cs typeface="Times New Roman" panose="02020603050405020304" pitchFamily="18" charset="0"/>
              </a:rPr>
              <a:t>instructors</a:t>
            </a:r>
            <a:endParaRPr lang="uk-UA" sz="1600" dirty="0">
              <a:solidFill>
                <a:schemeClr val="tx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139A178B-979B-1C86-EBD2-1E26B9EE76D6}"/>
              </a:ext>
            </a:extLst>
          </p:cNvPr>
          <p:cNvSpPr txBox="1"/>
          <p:nvPr/>
        </p:nvSpPr>
        <p:spPr>
          <a:xfrm>
            <a:off x="188952" y="3039048"/>
            <a:ext cx="619958" cy="202491"/>
          </a:xfrm>
          <a:prstGeom prst="rect">
            <a:avLst/>
          </a:prstGeom>
          <a:noFill/>
          <a:ln>
            <a:noFill/>
          </a:ln>
        </p:spPr>
        <p:txBody>
          <a:bodyPr wrap="square" lIns="0" tIns="0" rIns="0" bIns="0" anchor="ctr" anchorCtr="0">
            <a:spAutoFit/>
          </a:bodyPr>
          <a:lstStyle/>
          <a:p>
            <a:pPr marL="0" indent="0">
              <a:lnSpc>
                <a:spcPct val="70000"/>
              </a:lnSpc>
              <a:buNone/>
            </a:pPr>
            <a:r>
              <a:rPr lang="uk-UA" b="1" dirty="0">
                <a:solidFill>
                  <a:schemeClr val="accent5">
                    <a:lumMod val="50000"/>
                  </a:schemeClr>
                </a:solidFill>
                <a:latin typeface="Times New Roman" panose="02020603050405020304" pitchFamily="18" charset="0"/>
                <a:cs typeface="Times New Roman" panose="02020603050405020304" pitchFamily="18" charset="0"/>
              </a:rPr>
              <a:t>10</a:t>
            </a:r>
            <a:endParaRPr lang="uk-UA"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22" name="Прямокутник: округлені кути 126">
            <a:extLst>
              <a:ext uri="{FF2B5EF4-FFF2-40B4-BE49-F238E27FC236}">
                <a16:creationId xmlns:a16="http://schemas.microsoft.com/office/drawing/2014/main" id="{9885F537-07D9-582A-A264-CF664B01F800}"/>
              </a:ext>
            </a:extLst>
          </p:cNvPr>
          <p:cNvSpPr/>
          <p:nvPr/>
        </p:nvSpPr>
        <p:spPr>
          <a:xfrm>
            <a:off x="109251" y="3456033"/>
            <a:ext cx="2832714" cy="1248242"/>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id="{EE5CE086-931C-BE1F-E053-D3BC31399315}"/>
              </a:ext>
            </a:extLst>
          </p:cNvPr>
          <p:cNvSpPr txBox="1"/>
          <p:nvPr/>
        </p:nvSpPr>
        <p:spPr>
          <a:xfrm>
            <a:off x="238571" y="3678042"/>
            <a:ext cx="619958" cy="202491"/>
          </a:xfrm>
          <a:prstGeom prst="rect">
            <a:avLst/>
          </a:prstGeom>
          <a:noFill/>
          <a:ln>
            <a:noFill/>
          </a:ln>
        </p:spPr>
        <p:txBody>
          <a:bodyPr wrap="square" lIns="0" tIns="0" rIns="0" bIns="0" anchor="ctr" anchorCtr="0">
            <a:spAutoFit/>
          </a:bodyPr>
          <a:lstStyle/>
          <a:p>
            <a:pPr marL="0" indent="0">
              <a:lnSpc>
                <a:spcPct val="70000"/>
              </a:lnSpc>
              <a:buNone/>
            </a:pPr>
            <a:r>
              <a:rPr lang="uk-UA" b="1" dirty="0">
                <a:solidFill>
                  <a:schemeClr val="accent5">
                    <a:lumMod val="50000"/>
                  </a:schemeClr>
                </a:solidFill>
                <a:latin typeface="Times New Roman" panose="02020603050405020304" pitchFamily="18" charset="0"/>
                <a:cs typeface="Times New Roman" panose="02020603050405020304" pitchFamily="18" charset="0"/>
              </a:rPr>
              <a:t>7</a:t>
            </a:r>
            <a:endParaRPr lang="uk-UA"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34412248-0B36-51A8-4AC2-8E6E7EB7C311}"/>
              </a:ext>
            </a:extLst>
          </p:cNvPr>
          <p:cNvSpPr txBox="1"/>
          <p:nvPr/>
        </p:nvSpPr>
        <p:spPr>
          <a:xfrm>
            <a:off x="778708" y="3582199"/>
            <a:ext cx="2215267" cy="369332"/>
          </a:xfrm>
          <a:prstGeom prst="rect">
            <a:avLst/>
          </a:prstGeom>
          <a:noFill/>
        </p:spPr>
        <p:txBody>
          <a:bodyPr wrap="square" lIns="0" tIns="0" rIns="0" bIns="0" anchor="ctr" anchorCtr="0">
            <a:spAutoFit/>
          </a:bodyPr>
          <a:lstStyle/>
          <a:p>
            <a:r>
              <a:rPr lang="en-US" sz="1200" b="1" dirty="0">
                <a:solidFill>
                  <a:schemeClr val="accent1">
                    <a:lumMod val="50000"/>
                  </a:schemeClr>
                </a:solidFill>
                <a:latin typeface="Times New Roman" panose="02020603050405020304" pitchFamily="18" charset="0"/>
                <a:cs typeface="Times New Roman" panose="02020603050405020304" pitchFamily="18" charset="0"/>
              </a:rPr>
              <a:t>combat veterans, including 5 instructors</a:t>
            </a:r>
            <a:r>
              <a:rPr lang="uk-UA" sz="1200" b="1" dirty="0">
                <a:solidFill>
                  <a:schemeClr val="accent1">
                    <a:lumMod val="50000"/>
                  </a:schemeClr>
                </a:solidFill>
                <a:latin typeface="Times New Roman" panose="02020603050405020304" pitchFamily="18" charset="0"/>
                <a:cs typeface="Times New Roman" panose="02020603050405020304" pitchFamily="18" charset="0"/>
              </a:rPr>
              <a:t>;</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587F4F6F-7C14-BE7D-8694-3C7BD6171AC7}"/>
              </a:ext>
            </a:extLst>
          </p:cNvPr>
          <p:cNvSpPr txBox="1"/>
          <p:nvPr/>
        </p:nvSpPr>
        <p:spPr>
          <a:xfrm>
            <a:off x="238571" y="4198076"/>
            <a:ext cx="619958" cy="202491"/>
          </a:xfrm>
          <a:prstGeom prst="rect">
            <a:avLst/>
          </a:prstGeom>
          <a:noFill/>
          <a:ln>
            <a:noFill/>
          </a:ln>
        </p:spPr>
        <p:txBody>
          <a:bodyPr wrap="square" lIns="0" tIns="0" rIns="0" bIns="0" anchor="ctr" anchorCtr="0">
            <a:spAutoFit/>
          </a:bodyPr>
          <a:lstStyle/>
          <a:p>
            <a:pPr marL="0" indent="0">
              <a:lnSpc>
                <a:spcPct val="70000"/>
              </a:lnSpc>
              <a:buNone/>
            </a:pPr>
            <a:r>
              <a:rPr lang="uk-UA" b="1" dirty="0">
                <a:solidFill>
                  <a:schemeClr val="accent5">
                    <a:lumMod val="50000"/>
                  </a:schemeClr>
                </a:solidFill>
                <a:latin typeface="Times New Roman" panose="02020603050405020304" pitchFamily="18" charset="0"/>
                <a:cs typeface="Times New Roman" panose="02020603050405020304" pitchFamily="18" charset="0"/>
              </a:rPr>
              <a:t>5</a:t>
            </a:r>
            <a:endParaRPr lang="uk-UA" sz="110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id="{39289BB9-837D-4062-E9E4-313168C8418B}"/>
              </a:ext>
            </a:extLst>
          </p:cNvPr>
          <p:cNvSpPr txBox="1"/>
          <p:nvPr/>
        </p:nvSpPr>
        <p:spPr>
          <a:xfrm>
            <a:off x="752703" y="4102543"/>
            <a:ext cx="2215267" cy="369332"/>
          </a:xfrm>
          <a:prstGeom prst="rect">
            <a:avLst/>
          </a:prstGeom>
          <a:noFill/>
        </p:spPr>
        <p:txBody>
          <a:bodyPr wrap="square" lIns="0" tIns="0" rIns="0" bIns="0" anchor="ctr" anchorCtr="0">
            <a:spAutoFit/>
          </a:bodyPr>
          <a:lstStyle/>
          <a:p>
            <a:r>
              <a:rPr lang="en-US" sz="1200" b="1" dirty="0">
                <a:solidFill>
                  <a:schemeClr val="accent1">
                    <a:lumMod val="50000"/>
                  </a:schemeClr>
                </a:solidFill>
                <a:latin typeface="Times New Roman" panose="02020603050405020304" pitchFamily="18" charset="0"/>
                <a:cs typeface="Times New Roman" panose="02020603050405020304" pitchFamily="18" charset="0"/>
              </a:rPr>
              <a:t> people certified by military training institutions</a:t>
            </a:r>
            <a:endParaRPr lang="uk-UA" sz="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0" name="Прямокутник: округлені кути 47">
            <a:extLst>
              <a:ext uri="{FF2B5EF4-FFF2-40B4-BE49-F238E27FC236}">
                <a16:creationId xmlns:a16="http://schemas.microsoft.com/office/drawing/2014/main" id="{04066B90-1C59-D831-B1FC-FBD0413C5252}"/>
              </a:ext>
            </a:extLst>
          </p:cNvPr>
          <p:cNvSpPr/>
          <p:nvPr/>
        </p:nvSpPr>
        <p:spPr>
          <a:xfrm>
            <a:off x="3456040" y="1960644"/>
            <a:ext cx="5584622" cy="328396"/>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ln w="18415" cmpd="sng">
                  <a:solidFill>
                    <a:srgbClr val="FFFFFF"/>
                  </a:solidFill>
                  <a:prstDash val="solid"/>
                </a:ln>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Material, Technical, and Training Base of the Center</a:t>
            </a:r>
            <a:r>
              <a:rPr lang="uk-UA" sz="1600" dirty="0">
                <a:ln w="18415" cmpd="sng">
                  <a:solidFill>
                    <a:srgbClr val="FFFFFF"/>
                  </a:solidFill>
                  <a:prstDash val="solid"/>
                </a:ln>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p:txBody>
      </p:sp>
      <p:sp>
        <p:nvSpPr>
          <p:cNvPr id="25" name="Прямокутник: округлені кути 47">
            <a:extLst>
              <a:ext uri="{FF2B5EF4-FFF2-40B4-BE49-F238E27FC236}">
                <a16:creationId xmlns:a16="http://schemas.microsoft.com/office/drawing/2014/main" id="{04066B90-1C59-D831-B1FC-FBD0413C5252}"/>
              </a:ext>
            </a:extLst>
          </p:cNvPr>
          <p:cNvSpPr/>
          <p:nvPr/>
        </p:nvSpPr>
        <p:spPr>
          <a:xfrm>
            <a:off x="3269975" y="2352550"/>
            <a:ext cx="2276772" cy="511118"/>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t"/>
          <a:lstStyle/>
          <a:p>
            <a:r>
              <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interactive shooting </a:t>
            </a:r>
            <a:r>
              <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br>
              <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range</a:t>
            </a:r>
            <a:endPar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8" name="Прямокутник: округлені кути 47">
            <a:extLst>
              <a:ext uri="{FF2B5EF4-FFF2-40B4-BE49-F238E27FC236}">
                <a16:creationId xmlns:a16="http://schemas.microsoft.com/office/drawing/2014/main" id="{04066B90-1C59-D831-B1FC-FBD0413C5252}"/>
              </a:ext>
            </a:extLst>
          </p:cNvPr>
          <p:cNvSpPr/>
          <p:nvPr/>
        </p:nvSpPr>
        <p:spPr>
          <a:xfrm>
            <a:off x="5699146" y="2389509"/>
            <a:ext cx="3341516" cy="405103"/>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t"/>
          <a:lstStyle/>
          <a:p>
            <a:r>
              <a:rPr lang="en-US"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tourniquets, bandages, mannequins</a:t>
            </a:r>
            <a:endPar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5" name="Рисунок 4"/>
          <p:cNvPicPr>
            <a:picLocks noChangeAspect="1"/>
          </p:cNvPicPr>
          <p:nvPr/>
        </p:nvPicPr>
        <p:blipFill rotWithShape="1">
          <a:blip r:embed="rId2">
            <a:extLst>
              <a:ext uri="{28A0092B-C50C-407E-A947-70E740481C1C}">
                <a14:useLocalDpi xmlns:a14="http://schemas.microsoft.com/office/drawing/2010/main" val="0"/>
              </a:ext>
            </a:extLst>
          </a:blip>
          <a:srcRect l="26068" t="11717" r="25716" b="8550"/>
          <a:stretch/>
        </p:blipFill>
        <p:spPr>
          <a:xfrm>
            <a:off x="5632252" y="2289040"/>
            <a:ext cx="476187" cy="524006"/>
          </a:xfrm>
          <a:prstGeom prst="flowChartConnector">
            <a:avLst/>
          </a:prstGeom>
          <a:scene3d>
            <a:camera prst="orthographicFront"/>
            <a:lightRig rig="threePt" dir="t"/>
          </a:scene3d>
          <a:sp3d>
            <a:bevelT/>
          </a:sp3d>
        </p:spPr>
      </p:pic>
      <p:pic>
        <p:nvPicPr>
          <p:cNvPr id="6" name="Рисунок 5"/>
          <p:cNvPicPr>
            <a:picLocks noChangeAspect="1"/>
          </p:cNvPicPr>
          <p:nvPr/>
        </p:nvPicPr>
        <p:blipFill rotWithShape="1">
          <a:blip r:embed="rId3">
            <a:extLst>
              <a:ext uri="{28A0092B-C50C-407E-A947-70E740481C1C}">
                <a14:useLocalDpi xmlns:a14="http://schemas.microsoft.com/office/drawing/2010/main" val="0"/>
              </a:ext>
            </a:extLst>
          </a:blip>
          <a:srcRect l="8499" t="8615" r="7085" b="10887"/>
          <a:stretch/>
        </p:blipFill>
        <p:spPr>
          <a:xfrm>
            <a:off x="3118514" y="2305894"/>
            <a:ext cx="584926" cy="55777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9" name="Прямокутник: округлені кути 47">
            <a:extLst>
              <a:ext uri="{FF2B5EF4-FFF2-40B4-BE49-F238E27FC236}">
                <a16:creationId xmlns:a16="http://schemas.microsoft.com/office/drawing/2014/main" id="{04066B90-1C59-D831-B1FC-FBD0413C5252}"/>
              </a:ext>
            </a:extLst>
          </p:cNvPr>
          <p:cNvSpPr/>
          <p:nvPr/>
        </p:nvSpPr>
        <p:spPr>
          <a:xfrm>
            <a:off x="3456040" y="2918937"/>
            <a:ext cx="2090707" cy="393789"/>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t"/>
          <a:lstStyle/>
          <a:p>
            <a:r>
              <a:rPr lang="uk-UA"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classrooms</a:t>
            </a:r>
            <a:endParaRPr lang="uk-UA"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2" name="Прямокутник: округлені кути 47">
            <a:extLst>
              <a:ext uri="{FF2B5EF4-FFF2-40B4-BE49-F238E27FC236}">
                <a16:creationId xmlns:a16="http://schemas.microsoft.com/office/drawing/2014/main" id="{04066B90-1C59-D831-B1FC-FBD0413C5252}"/>
              </a:ext>
            </a:extLst>
          </p:cNvPr>
          <p:cNvSpPr/>
          <p:nvPr/>
        </p:nvSpPr>
        <p:spPr>
          <a:xfrm>
            <a:off x="5725461" y="2915551"/>
            <a:ext cx="3341516" cy="496815"/>
          </a:xfrm>
          <a:prstGeom prst="round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t"/>
          <a:lstStyle/>
          <a:p>
            <a:r>
              <a:rPr lang="en-US" sz="1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airsoft devices, body armor, helmets</a:t>
            </a:r>
            <a:endParaRPr lang="uk-UA"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029" name="Picture 5" descr="C:\Users\user\Downloads\WhatsApp Image 2026-01-21 at 09.14.47.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9940" y="3606786"/>
            <a:ext cx="1453614" cy="10902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0" name="Picture 6" descr="C:\Users\user\Downloads\WhatsApp Image 2026-01-21 at 08.44.36 (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54219" y="3606786"/>
            <a:ext cx="806502" cy="10753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32" name="Picture 8" descr="C:\Users\user\Downloads\WhatsApp Image 2026-01-21 at 09.23.19.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6219" y="3585957"/>
            <a:ext cx="1644443" cy="108224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5" name="Picture 3" descr="C:\Users\user\Downloads\WhatsApp Image 2026-01-21 at 08.58.57.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4481" y="3623293"/>
            <a:ext cx="1441308" cy="10809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781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41" y="225302"/>
            <a:ext cx="6943410" cy="323140"/>
          </a:xfrm>
        </p:spPr>
        <p:txBody>
          <a:bodyPr>
            <a:normAutofit fontScale="90000"/>
          </a:bodyPr>
          <a:lstStyle/>
          <a:p>
            <a:pPr algn="l"/>
            <a:r>
              <a:rPr lang="en-US" dirty="0">
                <a:solidFill>
                  <a:schemeClr val="tx2">
                    <a:lumMod val="50000"/>
                  </a:schemeClr>
                </a:solidFill>
              </a:rPr>
              <a:t>PREPARATION FOR NATIONAL RESISTANCE</a:t>
            </a:r>
            <a:endParaRPr lang="ru-RU" dirty="0">
              <a:solidFill>
                <a:schemeClr val="tx2">
                  <a:lumMod val="50000"/>
                </a:schemeClr>
              </a:solidFill>
            </a:endParaRPr>
          </a:p>
        </p:txBody>
      </p:sp>
      <p:sp>
        <p:nvSpPr>
          <p:cNvPr id="58" name="AutoShape 2" descr="blob:https://web.whatsapp.com/90faca5e-a1ad-4043-8847-d0fe8b9e5449"/>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6" name="Заголовок 1">
            <a:extLst>
              <a:ext uri="{FF2B5EF4-FFF2-40B4-BE49-F238E27FC236}">
                <a16:creationId xmlns:a16="http://schemas.microsoft.com/office/drawing/2014/main" id="{118E14CC-1A3B-49ED-80B5-EE6FA6D51F21}"/>
              </a:ext>
            </a:extLst>
          </p:cNvPr>
          <p:cNvSpPr txBox="1">
            <a:spLocks/>
          </p:cNvSpPr>
          <p:nvPr/>
        </p:nvSpPr>
        <p:spPr>
          <a:xfrm>
            <a:off x="18107" y="533683"/>
            <a:ext cx="6943410" cy="323140"/>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pPr algn="l"/>
            <a:r>
              <a:rPr lang="en-US" sz="1600" dirty="0">
                <a:solidFill>
                  <a:schemeClr val="tx2">
                    <a:lumMod val="50000"/>
                  </a:schemeClr>
                </a:solidFill>
              </a:rPr>
              <a:t>in a frontline region</a:t>
            </a:r>
            <a:endParaRPr lang="ru-RU" sz="1600" dirty="0">
              <a:solidFill>
                <a:schemeClr val="tx2">
                  <a:lumMod val="50000"/>
                </a:schemeClr>
              </a:solidFill>
            </a:endParaRPr>
          </a:p>
        </p:txBody>
      </p:sp>
      <p:sp>
        <p:nvSpPr>
          <p:cNvPr id="120" name="TextBox 119">
            <a:extLst>
              <a:ext uri="{FF2B5EF4-FFF2-40B4-BE49-F238E27FC236}">
                <a16:creationId xmlns:a16="http://schemas.microsoft.com/office/drawing/2014/main" id="{BF737719-2447-4FE0-A6F9-A45C94B4A708}"/>
              </a:ext>
            </a:extLst>
          </p:cNvPr>
          <p:cNvSpPr txBox="1"/>
          <p:nvPr/>
        </p:nvSpPr>
        <p:spPr>
          <a:xfrm>
            <a:off x="2942158" y="3422780"/>
            <a:ext cx="1451687" cy="272254"/>
          </a:xfrm>
          <a:prstGeom prst="rect">
            <a:avLst/>
          </a:prstGeom>
          <a:noFill/>
        </p:spPr>
        <p:txBody>
          <a:bodyPr wrap="square">
            <a:spAutoFit/>
          </a:bodyPr>
          <a:lstStyle/>
          <a:p>
            <a:pPr marL="0" indent="0" algn="ctr">
              <a:lnSpc>
                <a:spcPct val="70000"/>
              </a:lnSpc>
              <a:buFont typeface="Arial" pitchFamily="34" charset="0"/>
              <a:buNone/>
            </a:pPr>
            <a:r>
              <a:rPr lang="uk-UA" sz="1600" dirty="0">
                <a:solidFill>
                  <a:schemeClr val="bg1"/>
                </a:solidFill>
                <a:latin typeface="Times New Roman" panose="02020603050405020304" pitchFamily="18" charset="0"/>
                <a:cs typeface="Times New Roman" panose="02020603050405020304" pitchFamily="18" charset="0"/>
              </a:rPr>
              <a:t>ІНКЛЮЗІЯ</a:t>
            </a:r>
          </a:p>
        </p:txBody>
      </p:sp>
      <p:sp>
        <p:nvSpPr>
          <p:cNvPr id="121" name="TextBox 120">
            <a:extLst>
              <a:ext uri="{FF2B5EF4-FFF2-40B4-BE49-F238E27FC236}">
                <a16:creationId xmlns:a16="http://schemas.microsoft.com/office/drawing/2014/main" id="{FC8F08B5-2076-4F3C-A3AE-88CD1A386D4E}"/>
              </a:ext>
            </a:extLst>
          </p:cNvPr>
          <p:cNvSpPr txBox="1"/>
          <p:nvPr/>
        </p:nvSpPr>
        <p:spPr>
          <a:xfrm>
            <a:off x="2913044" y="3634272"/>
            <a:ext cx="505274" cy="400110"/>
          </a:xfrm>
          <a:prstGeom prst="rect">
            <a:avLst/>
          </a:prstGeom>
          <a:noFill/>
        </p:spPr>
        <p:txBody>
          <a:bodyPr wrap="square">
            <a:spAutoFit/>
          </a:bodyPr>
          <a:lstStyle/>
          <a:p>
            <a:r>
              <a:rPr lang="uk-UA" sz="2000" b="1" dirty="0">
                <a:solidFill>
                  <a:schemeClr val="bg1"/>
                </a:solidFill>
                <a:latin typeface="Times New Roman" panose="02020603050405020304" pitchFamily="18" charset="0"/>
                <a:cs typeface="Times New Roman" panose="02020603050405020304" pitchFamily="18" charset="0"/>
              </a:rPr>
              <a:t>20</a:t>
            </a:r>
            <a:endParaRPr lang="uk-UA" dirty="0">
              <a:solidFill>
                <a:schemeClr val="bg1"/>
              </a:solidFill>
              <a:latin typeface="Times New Roman" panose="02020603050405020304" pitchFamily="18" charset="0"/>
              <a:cs typeface="Times New Roman" panose="02020603050405020304" pitchFamily="18" charset="0"/>
            </a:endParaRPr>
          </a:p>
        </p:txBody>
      </p:sp>
      <p:sp>
        <p:nvSpPr>
          <p:cNvPr id="30" name="Прямоугольник 29">
            <a:extLst>
              <a:ext uri="{FF2B5EF4-FFF2-40B4-BE49-F238E27FC236}">
                <a16:creationId xmlns:a16="http://schemas.microsoft.com/office/drawing/2014/main" id="{AEA017A9-618D-85AA-FE18-B23C5095103B}"/>
              </a:ext>
            </a:extLst>
          </p:cNvPr>
          <p:cNvSpPr/>
          <p:nvPr/>
        </p:nvSpPr>
        <p:spPr>
          <a:xfrm>
            <a:off x="52164" y="1115266"/>
            <a:ext cx="4130920" cy="3323987"/>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defPPr>
              <a:defRPr lang="uk-UA"/>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National Resistance</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International Humanitarian Law</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Psychological training</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First aid in combat conditions</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Leadership and activity planning</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Information security and countering the enemy</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Topography and land navigation</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Engineering training and mine safety</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Survival</a:t>
            </a:r>
            <a:r>
              <a:rPr lang="uk-UA" sz="1500" dirty="0">
                <a:solidFill>
                  <a:schemeClr val="tx1"/>
                </a:solidFill>
                <a:latin typeface="Times New Roman" panose="02020603050405020304" pitchFamily="18" charset="0"/>
                <a:cs typeface="Times New Roman" panose="02020603050405020304" pitchFamily="18" charset="0"/>
              </a:rPr>
              <a:t> </a:t>
            </a: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Communications and information transmission</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Weapons of mass destruction</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Marksmanship training</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Tactical training</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lgn="just" fontAlgn="auto">
              <a:spcBef>
                <a:spcPts val="0"/>
              </a:spcBef>
              <a:spcAft>
                <a:spcPts val="0"/>
              </a:spcAft>
              <a:buFont typeface="Wingdings"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Military technologies and unmanned systems</a:t>
            </a:r>
            <a:endParaRPr lang="uk-UA" sz="1500" dirty="0">
              <a:solidFill>
                <a:schemeClr val="tx1"/>
              </a:solidFill>
              <a:latin typeface="Times New Roman" panose="02020603050405020304" pitchFamily="18" charset="0"/>
              <a:cs typeface="Times New Roman" panose="02020603050405020304" pitchFamily="18" charset="0"/>
            </a:endParaRPr>
          </a:p>
        </p:txBody>
      </p:sp>
      <p:sp>
        <p:nvSpPr>
          <p:cNvPr id="32" name="Прямокутник: округлені кути 47">
            <a:extLst>
              <a:ext uri="{FF2B5EF4-FFF2-40B4-BE49-F238E27FC236}">
                <a16:creationId xmlns:a16="http://schemas.microsoft.com/office/drawing/2014/main" id="{02456C46-2EA5-8BE3-DA21-01211A4815A5}"/>
              </a:ext>
            </a:extLst>
          </p:cNvPr>
          <p:cNvSpPr/>
          <p:nvPr/>
        </p:nvSpPr>
        <p:spPr>
          <a:xfrm>
            <a:off x="2382277" y="926350"/>
            <a:ext cx="1923952" cy="335863"/>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fields of knowledge </a:t>
            </a:r>
            <a:endParaRPr lang="uk-UA" sz="1600" dirty="0">
              <a:latin typeface="Times New Roman" panose="02020603050405020304" pitchFamily="18" charset="0"/>
              <a:cs typeface="Times New Roman" panose="02020603050405020304" pitchFamily="18" charset="0"/>
            </a:endParaRPr>
          </a:p>
        </p:txBody>
      </p:sp>
      <p:pic>
        <p:nvPicPr>
          <p:cNvPr id="37" name="Рисунок 36" descr="Изображение выглядит как трава, человек, одежда, обувь&#10;&#10;Содержимое, созданное искусственным интеллектом, может быть неверным.">
            <a:extLst>
              <a:ext uri="{FF2B5EF4-FFF2-40B4-BE49-F238E27FC236}">
                <a16:creationId xmlns:a16="http://schemas.microsoft.com/office/drawing/2014/main" id="{A281998B-5B47-DCE7-189C-9EA011BA69D3}"/>
              </a:ext>
            </a:extLst>
          </p:cNvPr>
          <p:cNvPicPr>
            <a:picLocks noChangeAspect="1"/>
          </p:cNvPicPr>
          <p:nvPr/>
        </p:nvPicPr>
        <p:blipFill>
          <a:blip r:embed="rId3"/>
          <a:stretch>
            <a:fillRect/>
          </a:stretch>
        </p:blipFill>
        <p:spPr>
          <a:xfrm>
            <a:off x="4359772" y="732182"/>
            <a:ext cx="1119072" cy="1492095"/>
          </a:xfrm>
          <a:prstGeom prst="rect">
            <a:avLst/>
          </a:prstGeom>
          <a:effectLst>
            <a:softEdge rad="31750"/>
          </a:effectLst>
        </p:spPr>
      </p:pic>
      <p:pic>
        <p:nvPicPr>
          <p:cNvPr id="41" name="Рисунок 40" descr="Изображение выглядит как в помещении, стена, человек, одежда&#10;&#10;Содержимое, созданное искусственным интеллектом, может быть неверным.">
            <a:extLst>
              <a:ext uri="{FF2B5EF4-FFF2-40B4-BE49-F238E27FC236}">
                <a16:creationId xmlns:a16="http://schemas.microsoft.com/office/drawing/2014/main" id="{9FCA2F77-0941-2829-4D27-5B1BF5AE2198}"/>
              </a:ext>
            </a:extLst>
          </p:cNvPr>
          <p:cNvPicPr>
            <a:picLocks noChangeAspect="1"/>
          </p:cNvPicPr>
          <p:nvPr/>
        </p:nvPicPr>
        <p:blipFill>
          <a:blip r:embed="rId4"/>
          <a:stretch>
            <a:fillRect/>
          </a:stretch>
        </p:blipFill>
        <p:spPr>
          <a:xfrm>
            <a:off x="4750155" y="2083851"/>
            <a:ext cx="1119074" cy="1492099"/>
          </a:xfrm>
          <a:prstGeom prst="rect">
            <a:avLst/>
          </a:prstGeom>
          <a:effectLst>
            <a:softEdge rad="31750"/>
          </a:effectLst>
        </p:spPr>
      </p:pic>
      <p:sp>
        <p:nvSpPr>
          <p:cNvPr id="45" name="Прямоугольник 44">
            <a:extLst>
              <a:ext uri="{FF2B5EF4-FFF2-40B4-BE49-F238E27FC236}">
                <a16:creationId xmlns:a16="http://schemas.microsoft.com/office/drawing/2014/main" id="{EAF7EF6D-5455-A3C0-537E-59663C62FD47}"/>
              </a:ext>
            </a:extLst>
          </p:cNvPr>
          <p:cNvSpPr/>
          <p:nvPr/>
        </p:nvSpPr>
        <p:spPr>
          <a:xfrm>
            <a:off x="5961377" y="2441781"/>
            <a:ext cx="3012501" cy="124649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defPPr>
              <a:defRPr lang="uk-UA"/>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342900" indent="-342900">
              <a:buFont typeface="Wingdings" panose="05000000000000000000"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individuals who are unable to undergo initial and basic military training </a:t>
            </a:r>
            <a:r>
              <a:rPr lang="en-US" sz="1500" b="1" i="1" dirty="0">
                <a:solidFill>
                  <a:schemeClr val="tx1"/>
                </a:solidFill>
                <a:latin typeface="Times New Roman" panose="02020603050405020304" pitchFamily="18" charset="0"/>
                <a:cs typeface="Times New Roman" panose="02020603050405020304" pitchFamily="18" charset="0"/>
              </a:rPr>
              <a:t>due to age</a:t>
            </a:r>
            <a:r>
              <a:rPr lang="en-US" sz="1500" dirty="0">
                <a:solidFill>
                  <a:schemeClr val="tx1"/>
                </a:solidFill>
                <a:latin typeface="Times New Roman" panose="02020603050405020304" pitchFamily="18" charset="0"/>
                <a:cs typeface="Times New Roman" panose="02020603050405020304" pitchFamily="18" charset="0"/>
              </a:rPr>
              <a:t>, </a:t>
            </a:r>
            <a:endParaRPr lang="uk-UA" sz="1500" dirty="0">
              <a:solidFill>
                <a:schemeClr val="tx1"/>
              </a:solidFill>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q"/>
              <a:defRPr/>
            </a:pPr>
            <a:r>
              <a:rPr lang="en-US" sz="1500" b="1" i="1" dirty="0">
                <a:solidFill>
                  <a:schemeClr val="tx1"/>
                </a:solidFill>
                <a:latin typeface="Times New Roman" panose="02020603050405020304" pitchFamily="18" charset="0"/>
                <a:cs typeface="Times New Roman" panose="02020603050405020304" pitchFamily="18" charset="0"/>
              </a:rPr>
              <a:t>health status</a:t>
            </a:r>
            <a:r>
              <a:rPr lang="en-US" sz="1500" dirty="0">
                <a:solidFill>
                  <a:schemeClr val="tx1"/>
                </a:solidFill>
                <a:latin typeface="Times New Roman" panose="02020603050405020304" pitchFamily="18" charset="0"/>
                <a:cs typeface="Times New Roman" panose="02020603050405020304" pitchFamily="18" charset="0"/>
              </a:rPr>
              <a:t>, or other reasons,</a:t>
            </a:r>
            <a:r>
              <a:rPr lang="uk-UA" sz="1500" dirty="0">
                <a:solidFill>
                  <a:schemeClr val="tx1"/>
                </a:solidFill>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defRPr/>
            </a:pPr>
            <a:r>
              <a:rPr lang="en-US" sz="1500" dirty="0">
                <a:solidFill>
                  <a:schemeClr val="tx1"/>
                </a:solidFill>
                <a:latin typeface="Times New Roman" panose="02020603050405020304" pitchFamily="18" charset="0"/>
                <a:cs typeface="Times New Roman" panose="02020603050405020304" pitchFamily="18" charset="0"/>
              </a:rPr>
              <a:t>as well as </a:t>
            </a:r>
            <a:r>
              <a:rPr lang="en-US" sz="1500" b="1" i="1" dirty="0">
                <a:solidFill>
                  <a:schemeClr val="tx1"/>
                </a:solidFill>
                <a:latin typeface="Times New Roman" panose="02020603050405020304" pitchFamily="18" charset="0"/>
                <a:cs typeface="Times New Roman" panose="02020603050405020304" pitchFamily="18" charset="0"/>
              </a:rPr>
              <a:t>reserved</a:t>
            </a:r>
            <a:r>
              <a:rPr lang="en-US" sz="1500" dirty="0">
                <a:solidFill>
                  <a:schemeClr val="tx1"/>
                </a:solidFill>
                <a:latin typeface="Times New Roman" panose="02020603050405020304" pitchFamily="18" charset="0"/>
                <a:cs typeface="Times New Roman" panose="02020603050405020304" pitchFamily="18" charset="0"/>
              </a:rPr>
              <a:t> employees</a:t>
            </a:r>
            <a:r>
              <a:rPr lang="uk-UA" sz="1500" dirty="0">
                <a:solidFill>
                  <a:schemeClr val="tx1"/>
                </a:solidFill>
                <a:latin typeface="Times New Roman" panose="02020603050405020304" pitchFamily="18" charset="0"/>
                <a:cs typeface="Times New Roman" panose="02020603050405020304" pitchFamily="18" charset="0"/>
              </a:rPr>
              <a:t>.</a:t>
            </a:r>
          </a:p>
        </p:txBody>
      </p:sp>
      <p:sp>
        <p:nvSpPr>
          <p:cNvPr id="46" name="Прямокутник: округлені кути 47">
            <a:extLst>
              <a:ext uri="{FF2B5EF4-FFF2-40B4-BE49-F238E27FC236}">
                <a16:creationId xmlns:a16="http://schemas.microsoft.com/office/drawing/2014/main" id="{4521C1DD-92E9-8995-97E2-397CCE6499B0}"/>
              </a:ext>
            </a:extLst>
          </p:cNvPr>
          <p:cNvSpPr/>
          <p:nvPr/>
        </p:nvSpPr>
        <p:spPr>
          <a:xfrm>
            <a:off x="6702705" y="1048515"/>
            <a:ext cx="2351204" cy="1109347"/>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1600" dirty="0">
                <a:latin typeface="Times New Roman" panose="02020603050405020304" pitchFamily="18" charset="0"/>
                <a:cs typeface="Times New Roman" panose="02020603050405020304" pitchFamily="18" charset="0"/>
              </a:rPr>
              <a:t>The target population for training includes</a:t>
            </a:r>
            <a:endParaRPr lang="uk-UA" sz="1600" dirty="0">
              <a:latin typeface="Times New Roman" panose="02020603050405020304" pitchFamily="18" charset="0"/>
              <a:cs typeface="Times New Roman" panose="02020603050405020304" pitchFamily="18" charset="0"/>
            </a:endParaRPr>
          </a:p>
        </p:txBody>
      </p:sp>
      <p:sp>
        <p:nvSpPr>
          <p:cNvPr id="49" name="Прямокутник: округлені кути 118">
            <a:extLst>
              <a:ext uri="{FF2B5EF4-FFF2-40B4-BE49-F238E27FC236}">
                <a16:creationId xmlns:a16="http://schemas.microsoft.com/office/drawing/2014/main" id="{E861FF9F-D411-29B6-CEFF-6E04B44E8A34}"/>
              </a:ext>
            </a:extLst>
          </p:cNvPr>
          <p:cNvSpPr/>
          <p:nvPr/>
        </p:nvSpPr>
        <p:spPr>
          <a:xfrm>
            <a:off x="52164" y="4502989"/>
            <a:ext cx="4130920" cy="576824"/>
          </a:xfrm>
          <a:prstGeom prst="roundRect">
            <a:avLst/>
          </a:prstGeom>
          <a:solidFill>
            <a:srgbClr val="4F81B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Times New Roman" panose="02020603050405020304" pitchFamily="18" charset="0"/>
                <a:cs typeface="Times New Roman" panose="02020603050405020304" pitchFamily="18" charset="0"/>
              </a:rPr>
              <a:t>a shortened training program is used </a:t>
            </a:r>
            <a:endParaRPr lang="uk-UA" sz="1600" b="1" dirty="0">
              <a:solidFill>
                <a:schemeClr val="bg1"/>
              </a:solidFill>
              <a:latin typeface="Times New Roman" panose="02020603050405020304" pitchFamily="18" charset="0"/>
              <a:cs typeface="Times New Roman" panose="02020603050405020304" pitchFamily="18" charset="0"/>
            </a:endParaRPr>
          </a:p>
          <a:p>
            <a:pPr algn="ctr"/>
            <a:r>
              <a:rPr lang="en-US" sz="1600" b="1" dirty="0">
                <a:solidFill>
                  <a:schemeClr val="bg1"/>
                </a:solidFill>
                <a:latin typeface="Times New Roman" panose="02020603050405020304" pitchFamily="18" charset="0"/>
                <a:cs typeface="Times New Roman" panose="02020603050405020304" pitchFamily="18" charset="0"/>
              </a:rPr>
              <a:t>(48 hours in duration)</a:t>
            </a:r>
            <a:endParaRPr lang="uk-UA" sz="1600" dirty="0">
              <a:solidFill>
                <a:schemeClr val="bg1"/>
              </a:solidFill>
              <a:latin typeface="Times New Roman" panose="02020603050405020304" pitchFamily="18" charset="0"/>
              <a:cs typeface="Times New Roman" panose="02020603050405020304" pitchFamily="18" charset="0"/>
            </a:endParaRPr>
          </a:p>
        </p:txBody>
      </p:sp>
      <p:sp>
        <p:nvSpPr>
          <p:cNvPr id="50" name="Прямокутник: округлені кути 126">
            <a:extLst>
              <a:ext uri="{FF2B5EF4-FFF2-40B4-BE49-F238E27FC236}">
                <a16:creationId xmlns:a16="http://schemas.microsoft.com/office/drawing/2014/main" id="{91AEF251-51D6-D546-9244-8BE22EB2361F}"/>
              </a:ext>
            </a:extLst>
          </p:cNvPr>
          <p:cNvSpPr/>
          <p:nvPr/>
        </p:nvSpPr>
        <p:spPr>
          <a:xfrm>
            <a:off x="7177177" y="4078366"/>
            <a:ext cx="1876732" cy="944339"/>
          </a:xfrm>
          <a:prstGeom prst="roundRect">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uk-UA" sz="2400" b="1" dirty="0">
                <a:latin typeface="Times New Roman" panose="02020603050405020304" pitchFamily="18" charset="0"/>
                <a:cs typeface="Times New Roman" panose="02020603050405020304" pitchFamily="18" charset="0"/>
              </a:rPr>
              <a:t>883</a:t>
            </a:r>
            <a:r>
              <a:rPr lang="uk-UA" dirty="0">
                <a:latin typeface="Times New Roman" panose="02020603050405020304" pitchFamily="18" charset="0"/>
                <a:cs typeface="Times New Roman" panose="02020603050405020304" pitchFamily="18" charset="0"/>
              </a:rPr>
              <a:t> </a:t>
            </a:r>
          </a:p>
          <a:p>
            <a:pPr algn="ctr"/>
            <a:r>
              <a:rPr lang="en-US" dirty="0">
                <a:latin typeface="Times New Roman" panose="02020603050405020304" pitchFamily="18" charset="0"/>
                <a:cs typeface="Times New Roman" panose="02020603050405020304" pitchFamily="18" charset="0"/>
              </a:rPr>
              <a:t>individuals trained in 2025</a:t>
            </a:r>
            <a:endParaRPr lang="uk-UA" dirty="0">
              <a:latin typeface="Times New Roman" panose="02020603050405020304" pitchFamily="18" charset="0"/>
              <a:cs typeface="Times New Roman" panose="02020603050405020304" pitchFamily="18" charset="0"/>
            </a:endParaRPr>
          </a:p>
        </p:txBody>
      </p:sp>
      <p:pic>
        <p:nvPicPr>
          <p:cNvPr id="52" name="Рисунок 51" descr="Изображение выглядит как человек, одежда, Человеческое лицо, игра&#10;&#10;Содержимое, созданное искусственным интеллектом, может быть неверным.">
            <a:extLst>
              <a:ext uri="{FF2B5EF4-FFF2-40B4-BE49-F238E27FC236}">
                <a16:creationId xmlns:a16="http://schemas.microsoft.com/office/drawing/2014/main" id="{CF69BBA2-E3D0-318F-A3DA-8F12BF9E0DAD}"/>
              </a:ext>
            </a:extLst>
          </p:cNvPr>
          <p:cNvPicPr>
            <a:picLocks noChangeAspect="1"/>
          </p:cNvPicPr>
          <p:nvPr/>
        </p:nvPicPr>
        <p:blipFill>
          <a:blip r:embed="rId5"/>
          <a:stretch>
            <a:fillRect/>
          </a:stretch>
        </p:blipFill>
        <p:spPr>
          <a:xfrm>
            <a:off x="5532387" y="745464"/>
            <a:ext cx="1086350" cy="1448466"/>
          </a:xfrm>
          <a:prstGeom prst="rect">
            <a:avLst/>
          </a:prstGeom>
          <a:effectLst>
            <a:softEdge rad="31750"/>
          </a:effectLst>
        </p:spPr>
      </p:pic>
      <p:pic>
        <p:nvPicPr>
          <p:cNvPr id="39" name="Рисунок 38" descr="Изображение выглядит как одежда, на открытом воздухе, человек, трава&#10;&#10;Содержимое, созданное искусственным интеллектом, может быть неверным.">
            <a:extLst>
              <a:ext uri="{FF2B5EF4-FFF2-40B4-BE49-F238E27FC236}">
                <a16:creationId xmlns:a16="http://schemas.microsoft.com/office/drawing/2014/main" id="{9DA66981-E3B1-9F0C-369C-FA855BEEAEC5}"/>
              </a:ext>
            </a:extLst>
          </p:cNvPr>
          <p:cNvPicPr>
            <a:picLocks noChangeAspect="1"/>
          </p:cNvPicPr>
          <p:nvPr/>
        </p:nvPicPr>
        <p:blipFill>
          <a:blip r:embed="rId6"/>
          <a:stretch>
            <a:fillRect/>
          </a:stretch>
        </p:blipFill>
        <p:spPr>
          <a:xfrm>
            <a:off x="3985390" y="2919224"/>
            <a:ext cx="1119073" cy="1492097"/>
          </a:xfrm>
          <a:prstGeom prst="rect">
            <a:avLst/>
          </a:prstGeom>
          <a:effectLst>
            <a:softEdge rad="31750"/>
          </a:effectLst>
        </p:spPr>
      </p:pic>
      <p:sp>
        <p:nvSpPr>
          <p:cNvPr id="53" name="Прямокутник: округлені кути 118">
            <a:extLst>
              <a:ext uri="{FF2B5EF4-FFF2-40B4-BE49-F238E27FC236}">
                <a16:creationId xmlns:a16="http://schemas.microsoft.com/office/drawing/2014/main" id="{102E340E-C950-1320-33B2-AF11428E7487}"/>
              </a:ext>
            </a:extLst>
          </p:cNvPr>
          <p:cNvSpPr/>
          <p:nvPr/>
        </p:nvSpPr>
        <p:spPr>
          <a:xfrm>
            <a:off x="4276112" y="4078366"/>
            <a:ext cx="1202732" cy="1001447"/>
          </a:xfrm>
          <a:prstGeom prst="roundRect">
            <a:avLst/>
          </a:prstGeom>
          <a:solidFill>
            <a:srgbClr val="4F81B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7 </a:t>
            </a:r>
            <a:r>
              <a:rPr lang="en-US" dirty="0">
                <a:latin typeface="Times New Roman" panose="02020603050405020304" pitchFamily="18" charset="0"/>
                <a:cs typeface="Times New Roman" panose="02020603050405020304" pitchFamily="18" charset="0"/>
              </a:rPr>
              <a:t>days of training</a:t>
            </a:r>
            <a:endParaRPr lang="uk-UA" dirty="0">
              <a:latin typeface="Times New Roman" panose="02020603050405020304" pitchFamily="18" charset="0"/>
              <a:cs typeface="Times New Roman" panose="02020603050405020304" pitchFamily="18" charset="0"/>
            </a:endParaRPr>
          </a:p>
        </p:txBody>
      </p:sp>
      <p:sp>
        <p:nvSpPr>
          <p:cNvPr id="54" name="Прямокутник: округлені кути 118">
            <a:extLst>
              <a:ext uri="{FF2B5EF4-FFF2-40B4-BE49-F238E27FC236}">
                <a16:creationId xmlns:a16="http://schemas.microsoft.com/office/drawing/2014/main" id="{76AA88D5-A489-7FC5-FFF2-956C6F22F1C6}"/>
              </a:ext>
            </a:extLst>
          </p:cNvPr>
          <p:cNvSpPr/>
          <p:nvPr/>
        </p:nvSpPr>
        <p:spPr>
          <a:xfrm>
            <a:off x="5791658" y="3972195"/>
            <a:ext cx="1311774" cy="1094974"/>
          </a:xfrm>
          <a:prstGeom prst="roundRect">
            <a:avLst/>
          </a:prstGeom>
          <a:solidFill>
            <a:srgbClr val="4F81B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dirty="0">
                <a:latin typeface="Times New Roman" panose="02020603050405020304" pitchFamily="18" charset="0"/>
                <a:cs typeface="Times New Roman" panose="02020603050405020304" pitchFamily="18" charset="0"/>
              </a:rPr>
              <a:t>1 день полігон (тактика -стрільби)</a:t>
            </a:r>
          </a:p>
        </p:txBody>
      </p:sp>
      <p:sp>
        <p:nvSpPr>
          <p:cNvPr id="55" name="Знак ''плюс'' 54">
            <a:extLst>
              <a:ext uri="{FF2B5EF4-FFF2-40B4-BE49-F238E27FC236}">
                <a16:creationId xmlns:a16="http://schemas.microsoft.com/office/drawing/2014/main" id="{169BEB79-5695-6A43-9E10-92D285928C4E}"/>
              </a:ext>
            </a:extLst>
          </p:cNvPr>
          <p:cNvSpPr/>
          <p:nvPr/>
        </p:nvSpPr>
        <p:spPr>
          <a:xfrm>
            <a:off x="5426410" y="4384871"/>
            <a:ext cx="365248" cy="350221"/>
          </a:xfrm>
          <a:prstGeom prst="mathPlus">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ru-RU">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1050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BDF33-408F-F4CE-06EA-609B10F824ED}"/>
            </a:ext>
          </a:extLst>
        </p:cNvPr>
        <p:cNvGrpSpPr/>
        <p:nvPr/>
      </p:nvGrpSpPr>
      <p:grpSpPr>
        <a:xfrm>
          <a:off x="0" y="0"/>
          <a:ext cx="0" cy="0"/>
          <a:chOff x="0" y="0"/>
          <a:chExt cx="0" cy="0"/>
        </a:xfrm>
      </p:grpSpPr>
      <p:sp>
        <p:nvSpPr>
          <p:cNvPr id="11" name="Прямокутник: округлені кути 126">
            <a:extLst>
              <a:ext uri="{FF2B5EF4-FFF2-40B4-BE49-F238E27FC236}">
                <a16:creationId xmlns:a16="http://schemas.microsoft.com/office/drawing/2014/main" id="{28C35C3B-9B13-35AD-3EC3-365BB554DB74}"/>
              </a:ext>
            </a:extLst>
          </p:cNvPr>
          <p:cNvSpPr/>
          <p:nvPr/>
        </p:nvSpPr>
        <p:spPr>
          <a:xfrm>
            <a:off x="114236" y="1070880"/>
            <a:ext cx="3304082" cy="1922486"/>
          </a:xfrm>
          <a:prstGeom prst="roundRect">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sz="1600" b="1" dirty="0">
              <a:solidFill>
                <a:schemeClr val="tx1"/>
              </a:solidFill>
              <a:latin typeface="Times New Roman" panose="02020603050405020304" pitchFamily="18" charset="0"/>
              <a:cs typeface="Times New Roman" panose="02020603050405020304" pitchFamily="18" charset="0"/>
            </a:endParaRPr>
          </a:p>
          <a:p>
            <a:pPr algn="ctr"/>
            <a:r>
              <a:rPr lang="en-US" b="1" dirty="0">
                <a:solidFill>
                  <a:schemeClr val="tx1"/>
                </a:solidFill>
                <a:latin typeface="Times New Roman" panose="02020603050405020304" pitchFamily="18" charset="0"/>
                <a:cs typeface="Times New Roman" panose="02020603050405020304" pitchFamily="18" charset="0"/>
              </a:rPr>
              <a:t>to provide trainees with comprehensive knowledge and practical skills necessary for the effective use of FPV drones in combat conditions</a:t>
            </a:r>
            <a:endParaRPr lang="uk-UA" b="1" dirty="0">
              <a:solidFill>
                <a:schemeClr val="tx1"/>
              </a:solidFill>
              <a:latin typeface="Times New Roman" panose="02020603050405020304" pitchFamily="18" charset="0"/>
              <a:cs typeface="Times New Roman" panose="02020603050405020304" pitchFamily="18" charset="0"/>
            </a:endParaRPr>
          </a:p>
        </p:txBody>
      </p:sp>
      <p:sp>
        <p:nvSpPr>
          <p:cNvPr id="10" name="Прямокутник: округлені кути 126">
            <a:extLst>
              <a:ext uri="{FF2B5EF4-FFF2-40B4-BE49-F238E27FC236}">
                <a16:creationId xmlns:a16="http://schemas.microsoft.com/office/drawing/2014/main" id="{EECDF7B3-5A24-2656-AD2A-3D37DB0742B4}"/>
              </a:ext>
            </a:extLst>
          </p:cNvPr>
          <p:cNvSpPr/>
          <p:nvPr/>
        </p:nvSpPr>
        <p:spPr>
          <a:xfrm>
            <a:off x="3563713" y="1900134"/>
            <a:ext cx="2970269" cy="1512030"/>
          </a:xfrm>
          <a:prstGeom prst="roundRect">
            <a:avLst/>
          </a:prstGeom>
          <a:solidFill>
            <a:srgbClr val="77933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16" name="Прямокутник: округлені кути 104">
            <a:extLst>
              <a:ext uri="{FF2B5EF4-FFF2-40B4-BE49-F238E27FC236}">
                <a16:creationId xmlns:a16="http://schemas.microsoft.com/office/drawing/2014/main" id="{24C18A11-F943-4352-B106-AD1F75EA3125}"/>
              </a:ext>
            </a:extLst>
          </p:cNvPr>
          <p:cNvSpPr/>
          <p:nvPr/>
        </p:nvSpPr>
        <p:spPr>
          <a:xfrm>
            <a:off x="3593649" y="1054952"/>
            <a:ext cx="2851504" cy="89532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2" name="Заголовок 1">
            <a:extLst>
              <a:ext uri="{FF2B5EF4-FFF2-40B4-BE49-F238E27FC236}">
                <a16:creationId xmlns:a16="http://schemas.microsoft.com/office/drawing/2014/main" id="{14FE90AA-4D77-4291-BDEF-5C82F767A2A6}"/>
              </a:ext>
            </a:extLst>
          </p:cNvPr>
          <p:cNvSpPr>
            <a:spLocks noGrp="1"/>
          </p:cNvSpPr>
          <p:nvPr>
            <p:ph type="title"/>
          </p:nvPr>
        </p:nvSpPr>
        <p:spPr>
          <a:xfrm>
            <a:off x="25141" y="225302"/>
            <a:ext cx="6943410" cy="323140"/>
          </a:xfrm>
        </p:spPr>
        <p:txBody>
          <a:bodyPr>
            <a:normAutofit fontScale="90000"/>
          </a:bodyPr>
          <a:lstStyle/>
          <a:p>
            <a:pPr algn="l"/>
            <a:r>
              <a:rPr lang="en-US" dirty="0">
                <a:solidFill>
                  <a:schemeClr val="tx2">
                    <a:lumMod val="50000"/>
                  </a:schemeClr>
                </a:solidFill>
              </a:rPr>
              <a:t>TRAINING OF FPV DRONE OPERATORS</a:t>
            </a:r>
            <a:endParaRPr lang="ru-RU" dirty="0">
              <a:solidFill>
                <a:schemeClr val="tx2">
                  <a:lumMod val="50000"/>
                </a:schemeClr>
              </a:solidFill>
            </a:endParaRPr>
          </a:p>
        </p:txBody>
      </p:sp>
      <p:sp>
        <p:nvSpPr>
          <p:cNvPr id="58" name="AutoShape 2" descr="blob:https://web.whatsapp.com/90faca5e-a1ad-4043-8847-d0fe8b9e5449">
            <a:extLst>
              <a:ext uri="{FF2B5EF4-FFF2-40B4-BE49-F238E27FC236}">
                <a16:creationId xmlns:a16="http://schemas.microsoft.com/office/drawing/2014/main" id="{D6AB4EFF-72FE-D952-61FF-3BFC69508113}"/>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6" name="Заголовок 1">
            <a:extLst>
              <a:ext uri="{FF2B5EF4-FFF2-40B4-BE49-F238E27FC236}">
                <a16:creationId xmlns:a16="http://schemas.microsoft.com/office/drawing/2014/main" id="{F19870CA-02DE-8B59-0097-6495F4897CE9}"/>
              </a:ext>
            </a:extLst>
          </p:cNvPr>
          <p:cNvSpPr txBox="1">
            <a:spLocks/>
          </p:cNvSpPr>
          <p:nvPr/>
        </p:nvSpPr>
        <p:spPr>
          <a:xfrm>
            <a:off x="18107" y="533683"/>
            <a:ext cx="6943410" cy="323140"/>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2400" b="1" kern="1200">
                <a:solidFill>
                  <a:schemeClr val="tx1"/>
                </a:solidFill>
                <a:latin typeface="Times New Roman" panose="02020603050405020304" pitchFamily="18" charset="0"/>
                <a:ea typeface="+mj-ea"/>
                <a:cs typeface="Times New Roman" panose="02020603050405020304" pitchFamily="18" charset="0"/>
              </a:defRPr>
            </a:lvl1pPr>
          </a:lstStyle>
          <a:p>
            <a:pPr algn="l"/>
            <a:r>
              <a:rPr lang="en-US" sz="1600" dirty="0">
                <a:solidFill>
                  <a:schemeClr val="tx2">
                    <a:lumMod val="50000"/>
                  </a:schemeClr>
                </a:solidFill>
              </a:rPr>
              <a:t>aimed at strengthening the region’s air defense</a:t>
            </a:r>
            <a:endParaRPr lang="ru-RU" sz="1600" dirty="0">
              <a:solidFill>
                <a:schemeClr val="tx2">
                  <a:lumMod val="50000"/>
                </a:schemeClr>
              </a:solidFill>
            </a:endParaRPr>
          </a:p>
        </p:txBody>
      </p:sp>
      <p:sp>
        <p:nvSpPr>
          <p:cNvPr id="4" name="Прямокутник: округлені кути 104">
            <a:extLst>
              <a:ext uri="{FF2B5EF4-FFF2-40B4-BE49-F238E27FC236}">
                <a16:creationId xmlns:a16="http://schemas.microsoft.com/office/drawing/2014/main" id="{C4B7F388-C965-BC18-7E6C-50E21737A6EC}"/>
              </a:ext>
            </a:extLst>
          </p:cNvPr>
          <p:cNvSpPr/>
          <p:nvPr/>
        </p:nvSpPr>
        <p:spPr>
          <a:xfrm>
            <a:off x="6617417" y="1453900"/>
            <a:ext cx="2371008" cy="1539466"/>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06EBCC0-0F6A-6387-945E-A532B158702D}"/>
              </a:ext>
            </a:extLst>
          </p:cNvPr>
          <p:cNvSpPr txBox="1"/>
          <p:nvPr/>
        </p:nvSpPr>
        <p:spPr>
          <a:xfrm>
            <a:off x="6624652" y="1017156"/>
            <a:ext cx="2371008" cy="542285"/>
          </a:xfrm>
          <a:prstGeom prst="roundRect">
            <a:avLst/>
          </a:prstGeom>
          <a:solidFill>
            <a:schemeClr val="accent3">
              <a:lumMod val="75000"/>
            </a:schemeClr>
          </a:solidFill>
          <a:ln>
            <a:noFill/>
          </a:ln>
        </p:spPr>
        <p:txBody>
          <a:bodyPr wrap="square" anchor="ctr" anchorCtr="0">
            <a:noAutofit/>
          </a:bodyPr>
          <a:lstStyle/>
          <a:p>
            <a:pPr marL="0" indent="0" algn="ctr">
              <a:buNone/>
            </a:pPr>
            <a:r>
              <a:rPr lang="uk-UA" sz="2000" b="1" dirty="0">
                <a:solidFill>
                  <a:schemeClr val="bg1"/>
                </a:solidFill>
                <a:latin typeface="Times New Roman" panose="02020603050405020304" pitchFamily="18" charset="0"/>
                <a:cs typeface="Times New Roman" panose="02020603050405020304" pitchFamily="18" charset="0"/>
              </a:rPr>
              <a:t>89 </a:t>
            </a:r>
            <a:r>
              <a:rPr lang="en-US" sz="2000" b="1" dirty="0">
                <a:solidFill>
                  <a:schemeClr val="bg1"/>
                </a:solidFill>
                <a:latin typeface="Times New Roman" panose="02020603050405020304" pitchFamily="18" charset="0"/>
                <a:cs typeface="Times New Roman" panose="02020603050405020304" pitchFamily="18" charset="0"/>
              </a:rPr>
              <a:t>members of the</a:t>
            </a:r>
            <a:r>
              <a:rPr lang="uk-UA" sz="2000" b="1" dirty="0">
                <a:solidFill>
                  <a:schemeClr val="bg1"/>
                </a:solidFill>
                <a:latin typeface="Times New Roman" panose="02020603050405020304" pitchFamily="18" charset="0"/>
                <a:cs typeface="Times New Roman" panose="02020603050405020304" pitchFamily="18" charset="0"/>
              </a:rPr>
              <a:t> </a:t>
            </a:r>
            <a:r>
              <a:rPr lang="en-US" sz="2000" b="1" dirty="0">
                <a:solidFill>
                  <a:schemeClr val="bg1"/>
                </a:solidFill>
                <a:latin typeface="Times New Roman" panose="02020603050405020304" pitchFamily="18" charset="0"/>
                <a:cs typeface="Times New Roman" panose="02020603050405020304" pitchFamily="18" charset="0"/>
              </a:rPr>
              <a:t>VFTC</a:t>
            </a:r>
            <a:endParaRPr lang="uk-UA" sz="2000"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8857FE8-69C3-6AC0-1E2C-60F012106557}"/>
              </a:ext>
            </a:extLst>
          </p:cNvPr>
          <p:cNvSpPr txBox="1"/>
          <p:nvPr/>
        </p:nvSpPr>
        <p:spPr>
          <a:xfrm>
            <a:off x="6606451" y="1657889"/>
            <a:ext cx="2439216" cy="1077218"/>
          </a:xfrm>
          <a:prstGeom prst="rect">
            <a:avLst/>
          </a:prstGeom>
          <a:noFill/>
          <a:ln>
            <a:noFill/>
          </a:ln>
        </p:spPr>
        <p:txBody>
          <a:bodyPr wrap="square">
            <a:spAutoFit/>
          </a:bodyPr>
          <a:lstStyle/>
          <a:p>
            <a:pPr marL="0" indent="0" algn="ctr">
              <a:buNone/>
            </a:pPr>
            <a:r>
              <a:rPr lang="en-US" sz="1600" dirty="0">
                <a:ln w="12700">
                  <a:solidFill>
                    <a:schemeClr val="accent3">
                      <a:lumMod val="50000"/>
                    </a:schemeClr>
                  </a:solidFill>
                  <a:prstDash val="solid"/>
                </a:ln>
                <a:pattFill prst="narHorz">
                  <a:fgClr>
                    <a:schemeClr val="accent3"/>
                  </a:fgClr>
                  <a:bgClr>
                    <a:schemeClr val="accent3">
                      <a:lumMod val="40000"/>
                      <a:lumOff val="60000"/>
                    </a:schemeClr>
                  </a:bgClr>
                </a:pattFill>
                <a:latin typeface="Times New Roman" panose="02020603050405020304" pitchFamily="18" charset="0"/>
                <a:cs typeface="Times New Roman" panose="02020603050405020304" pitchFamily="18" charset="0"/>
              </a:rPr>
              <a:t>completed training and received certificates as FPV drone operators</a:t>
            </a:r>
            <a:r>
              <a:rPr lang="uk-UA" sz="1600" dirty="0">
                <a:ln w="12700">
                  <a:solidFill>
                    <a:schemeClr val="accent3">
                      <a:lumMod val="50000"/>
                    </a:schemeClr>
                  </a:solidFill>
                  <a:prstDash val="solid"/>
                </a:ln>
                <a:pattFill prst="narHorz">
                  <a:fgClr>
                    <a:schemeClr val="accent3"/>
                  </a:fgClr>
                  <a:bgClr>
                    <a:schemeClr val="accent3">
                      <a:lumMod val="40000"/>
                      <a:lumOff val="60000"/>
                    </a:schemeClr>
                  </a:bgClr>
                </a:pattFill>
                <a:latin typeface="Times New Roman" panose="02020603050405020304" pitchFamily="18" charset="0"/>
                <a:cs typeface="Times New Roman" panose="02020603050405020304" pitchFamily="18" charset="0"/>
              </a:rPr>
              <a:t> </a:t>
            </a:r>
            <a:r>
              <a:rPr lang="en-US" sz="1600" dirty="0">
                <a:ln w="12700">
                  <a:solidFill>
                    <a:schemeClr val="accent3">
                      <a:lumMod val="50000"/>
                    </a:schemeClr>
                  </a:solidFill>
                  <a:prstDash val="solid"/>
                </a:ln>
                <a:pattFill prst="narHorz">
                  <a:fgClr>
                    <a:schemeClr val="accent3"/>
                  </a:fgClr>
                  <a:bgClr>
                    <a:schemeClr val="accent3">
                      <a:lumMod val="40000"/>
                      <a:lumOff val="60000"/>
                    </a:schemeClr>
                  </a:bgClr>
                </a:pattFill>
                <a:latin typeface="Times New Roman" panose="02020603050405020304" pitchFamily="18" charset="0"/>
                <a:cs typeface="Times New Roman" panose="02020603050405020304" pitchFamily="18" charset="0"/>
              </a:rPr>
              <a:t>for copter and aircraft types</a:t>
            </a:r>
            <a:endParaRPr lang="uk-UA" sz="1600" dirty="0">
              <a:ln w="12700">
                <a:solidFill>
                  <a:schemeClr val="accent3">
                    <a:lumMod val="50000"/>
                  </a:schemeClr>
                </a:solidFill>
                <a:prstDash val="solid"/>
              </a:ln>
              <a:pattFill prst="narHorz">
                <a:fgClr>
                  <a:schemeClr val="accent3"/>
                </a:fgClr>
                <a:bgClr>
                  <a:schemeClr val="accent3">
                    <a:lumMod val="40000"/>
                    <a:lumOff val="60000"/>
                  </a:schemeClr>
                </a:bgClr>
              </a:patt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731988F0-BB19-8362-B932-9D0EA09A555D}"/>
              </a:ext>
            </a:extLst>
          </p:cNvPr>
          <p:cNvSpPr txBox="1"/>
          <p:nvPr/>
        </p:nvSpPr>
        <p:spPr>
          <a:xfrm>
            <a:off x="3583604" y="1950278"/>
            <a:ext cx="3093646" cy="1323439"/>
          </a:xfrm>
          <a:prstGeom prst="rect">
            <a:avLst/>
          </a:prstGeom>
          <a:noFill/>
        </p:spPr>
        <p:txBody>
          <a:bodyPr wrap="square">
            <a:spAutoFit/>
          </a:bodyPr>
          <a:lstStyle/>
          <a:p>
            <a:pPr marL="182563" lvl="0" indent="-182563">
              <a:buFont typeface="Wingdings" panose="05000000000000000000" pitchFamily="2" charset="2"/>
              <a:buChar char=""/>
              <a:tabLst>
                <a:tab pos="457200" algn="l"/>
              </a:tabLst>
            </a:pPr>
            <a:r>
              <a:rPr lang="en-US" sz="16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Technical, tactical, and safety aspects of FPV drone operation</a:t>
            </a:r>
            <a:endParaRPr lang="uk-UA" sz="16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endParaRPr lang="uk-UA"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endParaRPr>
          </a:p>
          <a:p>
            <a:pPr marL="182563" lvl="0" indent="-182563">
              <a:buFont typeface="Wingdings" panose="05000000000000000000" pitchFamily="2" charset="2"/>
              <a:buChar char=""/>
              <a:tabLst>
                <a:tab pos="457200" algn="l"/>
              </a:tabLst>
            </a:pPr>
            <a:r>
              <a:rPr lang="en-US" sz="1600" kern="12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Methods of countering enemy unmanned aerial vehicles</a:t>
            </a:r>
            <a:endParaRPr lang="uk-UA" sz="1600" kern="1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endParaRPr>
          </a:p>
        </p:txBody>
      </p:sp>
      <p:sp>
        <p:nvSpPr>
          <p:cNvPr id="13" name="TextBox 12">
            <a:extLst>
              <a:ext uri="{FF2B5EF4-FFF2-40B4-BE49-F238E27FC236}">
                <a16:creationId xmlns:a16="http://schemas.microsoft.com/office/drawing/2014/main" id="{ABD93D16-69D0-C2E9-9165-160674E207AB}"/>
              </a:ext>
            </a:extLst>
          </p:cNvPr>
          <p:cNvSpPr txBox="1"/>
          <p:nvPr/>
        </p:nvSpPr>
        <p:spPr>
          <a:xfrm>
            <a:off x="3543823" y="894211"/>
            <a:ext cx="2941308" cy="417307"/>
          </a:xfrm>
          <a:prstGeom prst="roundRect">
            <a:avLst/>
          </a:prstGeom>
          <a:solidFill>
            <a:schemeClr val="accent3">
              <a:lumMod val="75000"/>
            </a:schemeClr>
          </a:solidFill>
          <a:ln>
            <a:noFill/>
          </a:ln>
        </p:spPr>
        <p:txBody>
          <a:bodyPr wrap="square" anchor="ctr" anchorCtr="0">
            <a:noAutofit/>
          </a:bodyPr>
          <a:lstStyle/>
          <a:p>
            <a:pPr marL="0" indent="0" algn="ctr">
              <a:buNone/>
            </a:pPr>
            <a:r>
              <a:rPr lang="uk-UA" sz="2000" b="1" dirty="0">
                <a:solidFill>
                  <a:schemeClr val="bg1"/>
                </a:solidFill>
                <a:latin typeface="Times New Roman" panose="02020603050405020304" pitchFamily="18" charset="0"/>
                <a:cs typeface="Times New Roman" panose="02020603050405020304" pitchFamily="18" charset="0"/>
              </a:rPr>
              <a:t>90 </a:t>
            </a:r>
            <a:r>
              <a:rPr lang="en-US" sz="2000" b="1" dirty="0">
                <a:solidFill>
                  <a:schemeClr val="bg1"/>
                </a:solidFill>
                <a:latin typeface="Times New Roman" panose="02020603050405020304" pitchFamily="18" charset="0"/>
                <a:cs typeface="Times New Roman" panose="02020603050405020304" pitchFamily="18" charset="0"/>
              </a:rPr>
              <a:t>hours</a:t>
            </a:r>
            <a:endParaRPr lang="uk-UA" sz="2000" dirty="0">
              <a:solidFill>
                <a:schemeClr val="bg1"/>
              </a:solidFill>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C144FF40-4393-ED50-05F6-19919A5D5002}"/>
              </a:ext>
            </a:extLst>
          </p:cNvPr>
          <p:cNvSpPr txBox="1"/>
          <p:nvPr/>
        </p:nvSpPr>
        <p:spPr>
          <a:xfrm>
            <a:off x="3489812" y="1315359"/>
            <a:ext cx="2941308" cy="584775"/>
          </a:xfrm>
          <a:prstGeom prst="rect">
            <a:avLst/>
          </a:prstGeom>
          <a:noFill/>
          <a:ln>
            <a:noFill/>
          </a:ln>
        </p:spPr>
        <p:txBody>
          <a:bodyPr wrap="square">
            <a:spAutoFit/>
          </a:bodyPr>
          <a:lstStyle/>
          <a:p>
            <a:pPr marL="0" indent="0" algn="ctr">
              <a:buNone/>
            </a:pPr>
            <a:r>
              <a:rPr lang="en-US" sz="1600" dirty="0">
                <a:solidFill>
                  <a:schemeClr val="accent1">
                    <a:lumMod val="50000"/>
                  </a:schemeClr>
                </a:solidFill>
                <a:latin typeface="Times New Roman" panose="02020603050405020304" pitchFamily="18" charset="0"/>
                <a:cs typeface="Times New Roman" panose="02020603050405020304" pitchFamily="18" charset="0"/>
              </a:rPr>
              <a:t>total duration of the specialized course</a:t>
            </a:r>
            <a:endParaRPr lang="uk-UA" sz="1600" dirty="0">
              <a:solidFill>
                <a:schemeClr val="accent1">
                  <a:lumMod val="50000"/>
                </a:schemeClr>
              </a:solidFill>
              <a:latin typeface="Times New Roman" panose="02020603050405020304" pitchFamily="18" charset="0"/>
              <a:cs typeface="Times New Roman" panose="02020603050405020304" pitchFamily="18" charset="0"/>
            </a:endParaRPr>
          </a:p>
        </p:txBody>
      </p:sp>
      <p:grpSp>
        <p:nvGrpSpPr>
          <p:cNvPr id="22" name="Групувати 13">
            <a:extLst>
              <a:ext uri="{FF2B5EF4-FFF2-40B4-BE49-F238E27FC236}">
                <a16:creationId xmlns:a16="http://schemas.microsoft.com/office/drawing/2014/main" id="{E4CD3F90-8687-BBA6-6F07-B4A19DB6BF00}"/>
              </a:ext>
            </a:extLst>
          </p:cNvPr>
          <p:cNvGrpSpPr/>
          <p:nvPr/>
        </p:nvGrpSpPr>
        <p:grpSpPr>
          <a:xfrm>
            <a:off x="0" y="881709"/>
            <a:ext cx="3418318" cy="423175"/>
            <a:chOff x="89929" y="1173480"/>
            <a:chExt cx="2462771" cy="1660845"/>
          </a:xfrm>
        </p:grpSpPr>
        <p:sp>
          <p:nvSpPr>
            <p:cNvPr id="23" name="Прямокутник: округлені кути 9">
              <a:extLst>
                <a:ext uri="{FF2B5EF4-FFF2-40B4-BE49-F238E27FC236}">
                  <a16:creationId xmlns:a16="http://schemas.microsoft.com/office/drawing/2014/main" id="{9617F4C0-7721-68B8-8D11-3F991DA3C3E0}"/>
                </a:ext>
              </a:extLst>
            </p:cNvPr>
            <p:cNvSpPr/>
            <p:nvPr/>
          </p:nvSpPr>
          <p:spPr>
            <a:xfrm>
              <a:off x="155575" y="1173480"/>
              <a:ext cx="2397125" cy="161544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a:latin typeface="Times New Roman" panose="02020603050405020304" pitchFamily="18" charset="0"/>
                <a:cs typeface="Times New Roman" panose="02020603050405020304" pitchFamily="18" charset="0"/>
              </a:endParaRPr>
            </a:p>
          </p:txBody>
        </p:sp>
        <p:sp>
          <p:nvSpPr>
            <p:cNvPr id="26" name="TextBox 25">
              <a:extLst>
                <a:ext uri="{FF2B5EF4-FFF2-40B4-BE49-F238E27FC236}">
                  <a16:creationId xmlns:a16="http://schemas.microsoft.com/office/drawing/2014/main" id="{A103C4C1-75DE-C0D8-7175-0FE99C3B41A4}"/>
                </a:ext>
              </a:extLst>
            </p:cNvPr>
            <p:cNvSpPr txBox="1"/>
            <p:nvPr/>
          </p:nvSpPr>
          <p:spPr>
            <a:xfrm>
              <a:off x="89929" y="1384799"/>
              <a:ext cx="2397125" cy="1449526"/>
            </a:xfrm>
            <a:prstGeom prst="rect">
              <a:avLst/>
            </a:prstGeom>
            <a:noFill/>
            <a:ln>
              <a:noFill/>
            </a:ln>
          </p:spPr>
          <p:txBody>
            <a:bodyPr wrap="square">
              <a:spAutoFit/>
            </a:bodyPr>
            <a:lstStyle/>
            <a:p>
              <a:pPr marL="0" indent="0" algn="ctr">
                <a:buNone/>
              </a:pPr>
              <a:r>
                <a:rPr lang="en-US" dirty="0">
                  <a:solidFill>
                    <a:schemeClr val="accent1">
                      <a:lumMod val="50000"/>
                    </a:schemeClr>
                  </a:solidFill>
                  <a:latin typeface="Times New Roman" panose="02020603050405020304" pitchFamily="18" charset="0"/>
                  <a:cs typeface="Times New Roman" panose="02020603050405020304" pitchFamily="18" charset="0"/>
                </a:rPr>
                <a:t>Course objective</a:t>
              </a:r>
              <a:endParaRPr lang="uk-UA" dirty="0">
                <a:solidFill>
                  <a:schemeClr val="accent1">
                    <a:lumMod val="50000"/>
                  </a:schemeClr>
                </a:solidFill>
                <a:latin typeface="Times New Roman" panose="02020603050405020304" pitchFamily="18" charset="0"/>
                <a:cs typeface="Times New Roman" panose="02020603050405020304" pitchFamily="18" charset="0"/>
              </a:endParaRPr>
            </a:p>
          </p:txBody>
        </p:sp>
      </p:grpSp>
      <p:pic>
        <p:nvPicPr>
          <p:cNvPr id="21" name="Picture 2" descr="C:\Users\user\Downloads\WhatsApp Image 2026-01-21 at 08.47.56.jpeg"/>
          <p:cNvPicPr>
            <a:picLocks noChangeAspect="1" noChangeArrowheads="1"/>
          </p:cNvPicPr>
          <p:nvPr/>
        </p:nvPicPr>
        <p:blipFill rotWithShape="1">
          <a:blip r:embed="rId2">
            <a:extLst>
              <a:ext uri="{28A0092B-C50C-407E-A947-70E740481C1C}">
                <a14:useLocalDpi xmlns:a14="http://schemas.microsoft.com/office/drawing/2010/main" val="0"/>
              </a:ext>
            </a:extLst>
          </a:blip>
          <a:srcRect t="35264" r="-5617" b="10939"/>
          <a:stretch/>
        </p:blipFill>
        <p:spPr bwMode="auto">
          <a:xfrm>
            <a:off x="155575" y="3111096"/>
            <a:ext cx="2165509" cy="147069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0" name="Picture 2" descr="C:\Users\user\Downloads\WhatsApp Image 2026-01-21 at 08.56.5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822" y="3571675"/>
            <a:ext cx="1103309" cy="14710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4" name="Picture 4" descr="C:\Users\user\Downloads\WhatsApp Image 2026-01-21 at 08.55.0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35454" y="3766160"/>
            <a:ext cx="1736979" cy="13027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5" name="Picture 7" descr="C:\Users\user\Downloads\WhatsApp Image 2026-01-21 at 08.46.39.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66275" y="3590909"/>
            <a:ext cx="1108489" cy="14779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 name="Picture 4" descr="C:\Users\user\Downloads\WhatsApp Image 2026-01-21 at 08.55.01.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2828" y="3515358"/>
            <a:ext cx="1927253" cy="14454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3086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098D1-9C36-29C8-591D-B55E4F174F70}"/>
            </a:ext>
          </a:extLst>
        </p:cNvPr>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1D8F1A-6791-0D39-963C-0F1DC8CE8C96}"/>
              </a:ext>
            </a:extLst>
          </p:cNvPr>
          <p:cNvSpPr>
            <a:spLocks noGrp="1"/>
          </p:cNvSpPr>
          <p:nvPr>
            <p:ph type="title"/>
          </p:nvPr>
        </p:nvSpPr>
        <p:spPr/>
        <p:txBody>
          <a:bodyPr vert="horz" lIns="91440" tIns="45720" rIns="91440" bIns="45720" rtlCol="0" anchor="ctr">
            <a:noAutofit/>
          </a:bodyPr>
          <a:lstStyle/>
          <a:p>
            <a:pPr>
              <a:lnSpc>
                <a:spcPct val="107000"/>
              </a:lnSpc>
              <a:spcAft>
                <a:spcPts val="800"/>
              </a:spcAft>
            </a:pPr>
            <a:r>
              <a:rPr lang="en-US" dirty="0">
                <a:solidFill>
                  <a:schemeClr val="tx2">
                    <a:lumMod val="50000"/>
                  </a:schemeClr>
                </a:solidFill>
              </a:rPr>
              <a:t>SUMY REGION OPEN FOR COOPERATION</a:t>
            </a:r>
            <a:endParaRPr lang="ru-RU" dirty="0">
              <a:solidFill>
                <a:schemeClr val="tx2">
                  <a:lumMod val="50000"/>
                </a:schemeClr>
              </a:solidFill>
            </a:endParaRPr>
          </a:p>
        </p:txBody>
      </p:sp>
      <p:pic>
        <p:nvPicPr>
          <p:cNvPr id="8" name="Рисунок 7" descr="Зображення, що містить просто неба, хмара, фонтан, небо&#10;&#10;Вміст на основі ШІ може бути неправильним.">
            <a:extLst>
              <a:ext uri="{FF2B5EF4-FFF2-40B4-BE49-F238E27FC236}">
                <a16:creationId xmlns:a16="http://schemas.microsoft.com/office/drawing/2014/main" id="{FD244A8D-57C1-8F9F-D8C0-4CA061D7DBB8}"/>
              </a:ext>
            </a:extLst>
          </p:cNvPr>
          <p:cNvPicPr>
            <a:picLocks noChangeAspect="1"/>
          </p:cNvPicPr>
          <p:nvPr/>
        </p:nvPicPr>
        <p:blipFill>
          <a:blip r:embed="rId2"/>
          <a:stretch>
            <a:fillRect/>
          </a:stretch>
        </p:blipFill>
        <p:spPr>
          <a:xfrm>
            <a:off x="0" y="853985"/>
            <a:ext cx="5624623" cy="4289515"/>
          </a:xfrm>
          <a:prstGeom prst="rect">
            <a:avLst/>
          </a:prstGeom>
        </p:spPr>
      </p:pic>
      <p:sp>
        <p:nvSpPr>
          <p:cNvPr id="2072" name="Google Shape;465;p10">
            <a:extLst>
              <a:ext uri="{FF2B5EF4-FFF2-40B4-BE49-F238E27FC236}">
                <a16:creationId xmlns:a16="http://schemas.microsoft.com/office/drawing/2014/main" id="{FE2AA73C-FB3E-6380-074B-E8DB04ADA3F2}"/>
              </a:ext>
            </a:extLst>
          </p:cNvPr>
          <p:cNvSpPr/>
          <p:nvPr/>
        </p:nvSpPr>
        <p:spPr>
          <a:xfrm>
            <a:off x="6171277" y="2624039"/>
            <a:ext cx="451524" cy="439138"/>
          </a:xfrm>
          <a:custGeom>
            <a:avLst/>
            <a:gdLst/>
            <a:ahLst/>
            <a:cxnLst/>
            <a:rect l="l" t="t" r="r" b="b"/>
            <a:pathLst>
              <a:path w="4097" h="4095" extrusionOk="0">
                <a:moveTo>
                  <a:pt x="725" y="137"/>
                </a:moveTo>
                <a:lnTo>
                  <a:pt x="703" y="140"/>
                </a:lnTo>
                <a:lnTo>
                  <a:pt x="682" y="150"/>
                </a:lnTo>
                <a:lnTo>
                  <a:pt x="336" y="358"/>
                </a:lnTo>
                <a:lnTo>
                  <a:pt x="297" y="384"/>
                </a:lnTo>
                <a:lnTo>
                  <a:pt x="264" y="414"/>
                </a:lnTo>
                <a:lnTo>
                  <a:pt x="234" y="447"/>
                </a:lnTo>
                <a:lnTo>
                  <a:pt x="209" y="485"/>
                </a:lnTo>
                <a:lnTo>
                  <a:pt x="189" y="525"/>
                </a:lnTo>
                <a:lnTo>
                  <a:pt x="174" y="567"/>
                </a:lnTo>
                <a:lnTo>
                  <a:pt x="163" y="612"/>
                </a:lnTo>
                <a:lnTo>
                  <a:pt x="153" y="659"/>
                </a:lnTo>
                <a:lnTo>
                  <a:pt x="146" y="707"/>
                </a:lnTo>
                <a:lnTo>
                  <a:pt x="141" y="758"/>
                </a:lnTo>
                <a:lnTo>
                  <a:pt x="137" y="813"/>
                </a:lnTo>
                <a:lnTo>
                  <a:pt x="137" y="869"/>
                </a:lnTo>
                <a:lnTo>
                  <a:pt x="138" y="927"/>
                </a:lnTo>
                <a:lnTo>
                  <a:pt x="143" y="987"/>
                </a:lnTo>
                <a:lnTo>
                  <a:pt x="152" y="1051"/>
                </a:lnTo>
                <a:lnTo>
                  <a:pt x="163" y="1116"/>
                </a:lnTo>
                <a:lnTo>
                  <a:pt x="178" y="1184"/>
                </a:lnTo>
                <a:lnTo>
                  <a:pt x="195" y="1255"/>
                </a:lnTo>
                <a:lnTo>
                  <a:pt x="218" y="1327"/>
                </a:lnTo>
                <a:lnTo>
                  <a:pt x="245" y="1401"/>
                </a:lnTo>
                <a:lnTo>
                  <a:pt x="275" y="1480"/>
                </a:lnTo>
                <a:lnTo>
                  <a:pt x="311" y="1559"/>
                </a:lnTo>
                <a:lnTo>
                  <a:pt x="351" y="1641"/>
                </a:lnTo>
                <a:lnTo>
                  <a:pt x="394" y="1727"/>
                </a:lnTo>
                <a:lnTo>
                  <a:pt x="444" y="1814"/>
                </a:lnTo>
                <a:lnTo>
                  <a:pt x="500" y="1904"/>
                </a:lnTo>
                <a:lnTo>
                  <a:pt x="560" y="1997"/>
                </a:lnTo>
                <a:lnTo>
                  <a:pt x="627" y="2092"/>
                </a:lnTo>
                <a:lnTo>
                  <a:pt x="698" y="2190"/>
                </a:lnTo>
                <a:lnTo>
                  <a:pt x="776" y="2290"/>
                </a:lnTo>
                <a:lnTo>
                  <a:pt x="861" y="2392"/>
                </a:lnTo>
                <a:lnTo>
                  <a:pt x="951" y="2498"/>
                </a:lnTo>
                <a:lnTo>
                  <a:pt x="1048" y="2606"/>
                </a:lnTo>
                <a:lnTo>
                  <a:pt x="1153" y="2717"/>
                </a:lnTo>
                <a:lnTo>
                  <a:pt x="1264" y="2830"/>
                </a:lnTo>
                <a:lnTo>
                  <a:pt x="1370" y="2936"/>
                </a:lnTo>
                <a:lnTo>
                  <a:pt x="1475" y="3034"/>
                </a:lnTo>
                <a:lnTo>
                  <a:pt x="1578" y="3127"/>
                </a:lnTo>
                <a:lnTo>
                  <a:pt x="1678" y="3213"/>
                </a:lnTo>
                <a:lnTo>
                  <a:pt x="1775" y="3294"/>
                </a:lnTo>
                <a:lnTo>
                  <a:pt x="1870" y="3370"/>
                </a:lnTo>
                <a:lnTo>
                  <a:pt x="1962" y="3440"/>
                </a:lnTo>
                <a:lnTo>
                  <a:pt x="2053" y="3504"/>
                </a:lnTo>
                <a:lnTo>
                  <a:pt x="2142" y="3564"/>
                </a:lnTo>
                <a:lnTo>
                  <a:pt x="2229" y="3619"/>
                </a:lnTo>
                <a:lnTo>
                  <a:pt x="2312" y="3668"/>
                </a:lnTo>
                <a:lnTo>
                  <a:pt x="2394" y="3713"/>
                </a:lnTo>
                <a:lnTo>
                  <a:pt x="2472" y="3754"/>
                </a:lnTo>
                <a:lnTo>
                  <a:pt x="2549" y="3790"/>
                </a:lnTo>
                <a:lnTo>
                  <a:pt x="2625" y="3823"/>
                </a:lnTo>
                <a:lnTo>
                  <a:pt x="2697" y="3851"/>
                </a:lnTo>
                <a:lnTo>
                  <a:pt x="2706" y="3855"/>
                </a:lnTo>
                <a:lnTo>
                  <a:pt x="2715" y="3859"/>
                </a:lnTo>
                <a:lnTo>
                  <a:pt x="2799" y="3887"/>
                </a:lnTo>
                <a:lnTo>
                  <a:pt x="2882" y="3910"/>
                </a:lnTo>
                <a:lnTo>
                  <a:pt x="2960" y="3928"/>
                </a:lnTo>
                <a:lnTo>
                  <a:pt x="3036" y="3942"/>
                </a:lnTo>
                <a:lnTo>
                  <a:pt x="3108" y="3952"/>
                </a:lnTo>
                <a:lnTo>
                  <a:pt x="3176" y="3957"/>
                </a:lnTo>
                <a:lnTo>
                  <a:pt x="3243" y="3959"/>
                </a:lnTo>
                <a:lnTo>
                  <a:pt x="3306" y="3957"/>
                </a:lnTo>
                <a:lnTo>
                  <a:pt x="3367" y="3952"/>
                </a:lnTo>
                <a:lnTo>
                  <a:pt x="3422" y="3945"/>
                </a:lnTo>
                <a:lnTo>
                  <a:pt x="3477" y="3935"/>
                </a:lnTo>
                <a:lnTo>
                  <a:pt x="3528" y="3922"/>
                </a:lnTo>
                <a:lnTo>
                  <a:pt x="3570" y="3906"/>
                </a:lnTo>
                <a:lnTo>
                  <a:pt x="3612" y="3886"/>
                </a:lnTo>
                <a:lnTo>
                  <a:pt x="3648" y="3861"/>
                </a:lnTo>
                <a:lnTo>
                  <a:pt x="3681" y="3831"/>
                </a:lnTo>
                <a:lnTo>
                  <a:pt x="3711" y="3798"/>
                </a:lnTo>
                <a:lnTo>
                  <a:pt x="3737" y="3760"/>
                </a:lnTo>
                <a:lnTo>
                  <a:pt x="3945" y="3413"/>
                </a:lnTo>
                <a:lnTo>
                  <a:pt x="3955" y="3392"/>
                </a:lnTo>
                <a:lnTo>
                  <a:pt x="3958" y="3370"/>
                </a:lnTo>
                <a:lnTo>
                  <a:pt x="3958" y="3348"/>
                </a:lnTo>
                <a:lnTo>
                  <a:pt x="3954" y="3326"/>
                </a:lnTo>
                <a:lnTo>
                  <a:pt x="3945" y="3305"/>
                </a:lnTo>
                <a:lnTo>
                  <a:pt x="3931" y="3288"/>
                </a:lnTo>
                <a:lnTo>
                  <a:pt x="3912" y="3273"/>
                </a:lnTo>
                <a:lnTo>
                  <a:pt x="3084" y="2720"/>
                </a:lnTo>
                <a:lnTo>
                  <a:pt x="3063" y="2710"/>
                </a:lnTo>
                <a:lnTo>
                  <a:pt x="3042" y="2703"/>
                </a:lnTo>
                <a:lnTo>
                  <a:pt x="3020" y="2702"/>
                </a:lnTo>
                <a:lnTo>
                  <a:pt x="2998" y="2706"/>
                </a:lnTo>
                <a:lnTo>
                  <a:pt x="2977" y="2713"/>
                </a:lnTo>
                <a:lnTo>
                  <a:pt x="2959" y="2726"/>
                </a:lnTo>
                <a:lnTo>
                  <a:pt x="2942" y="2742"/>
                </a:lnTo>
                <a:lnTo>
                  <a:pt x="2701" y="3053"/>
                </a:lnTo>
                <a:lnTo>
                  <a:pt x="2675" y="3081"/>
                </a:lnTo>
                <a:lnTo>
                  <a:pt x="2645" y="3105"/>
                </a:lnTo>
                <a:lnTo>
                  <a:pt x="2613" y="3124"/>
                </a:lnTo>
                <a:lnTo>
                  <a:pt x="2578" y="3137"/>
                </a:lnTo>
                <a:lnTo>
                  <a:pt x="2542" y="3145"/>
                </a:lnTo>
                <a:lnTo>
                  <a:pt x="2505" y="3146"/>
                </a:lnTo>
                <a:lnTo>
                  <a:pt x="2467" y="3142"/>
                </a:lnTo>
                <a:lnTo>
                  <a:pt x="2430" y="3132"/>
                </a:lnTo>
                <a:lnTo>
                  <a:pt x="2395" y="3116"/>
                </a:lnTo>
                <a:lnTo>
                  <a:pt x="2350" y="3091"/>
                </a:lnTo>
                <a:lnTo>
                  <a:pt x="2323" y="3076"/>
                </a:lnTo>
                <a:lnTo>
                  <a:pt x="2295" y="3062"/>
                </a:lnTo>
                <a:lnTo>
                  <a:pt x="2266" y="3045"/>
                </a:lnTo>
                <a:lnTo>
                  <a:pt x="2236" y="3027"/>
                </a:lnTo>
                <a:lnTo>
                  <a:pt x="2205" y="3008"/>
                </a:lnTo>
                <a:lnTo>
                  <a:pt x="2171" y="2987"/>
                </a:lnTo>
                <a:lnTo>
                  <a:pt x="2137" y="2965"/>
                </a:lnTo>
                <a:lnTo>
                  <a:pt x="2099" y="2940"/>
                </a:lnTo>
                <a:lnTo>
                  <a:pt x="2061" y="2911"/>
                </a:lnTo>
                <a:lnTo>
                  <a:pt x="2020" y="2881"/>
                </a:lnTo>
                <a:lnTo>
                  <a:pt x="1977" y="2846"/>
                </a:lnTo>
                <a:lnTo>
                  <a:pt x="1931" y="2810"/>
                </a:lnTo>
                <a:lnTo>
                  <a:pt x="1883" y="2769"/>
                </a:lnTo>
                <a:lnTo>
                  <a:pt x="1832" y="2725"/>
                </a:lnTo>
                <a:lnTo>
                  <a:pt x="1777" y="2675"/>
                </a:lnTo>
                <a:lnTo>
                  <a:pt x="1720" y="2621"/>
                </a:lnTo>
                <a:lnTo>
                  <a:pt x="1659" y="2563"/>
                </a:lnTo>
                <a:lnTo>
                  <a:pt x="1596" y="2499"/>
                </a:lnTo>
                <a:lnTo>
                  <a:pt x="1532" y="2436"/>
                </a:lnTo>
                <a:lnTo>
                  <a:pt x="1474" y="2375"/>
                </a:lnTo>
                <a:lnTo>
                  <a:pt x="1420" y="2318"/>
                </a:lnTo>
                <a:lnTo>
                  <a:pt x="1370" y="2263"/>
                </a:lnTo>
                <a:lnTo>
                  <a:pt x="1326" y="2212"/>
                </a:lnTo>
                <a:lnTo>
                  <a:pt x="1285" y="2164"/>
                </a:lnTo>
                <a:lnTo>
                  <a:pt x="1247" y="2118"/>
                </a:lnTo>
                <a:lnTo>
                  <a:pt x="1214" y="2074"/>
                </a:lnTo>
                <a:lnTo>
                  <a:pt x="1184" y="2034"/>
                </a:lnTo>
                <a:lnTo>
                  <a:pt x="1155" y="1994"/>
                </a:lnTo>
                <a:lnTo>
                  <a:pt x="1130" y="1958"/>
                </a:lnTo>
                <a:lnTo>
                  <a:pt x="1108" y="1924"/>
                </a:lnTo>
                <a:lnTo>
                  <a:pt x="1087" y="1890"/>
                </a:lnTo>
                <a:lnTo>
                  <a:pt x="1067" y="1859"/>
                </a:lnTo>
                <a:lnTo>
                  <a:pt x="1050" y="1829"/>
                </a:lnTo>
                <a:lnTo>
                  <a:pt x="1033" y="1799"/>
                </a:lnTo>
                <a:lnTo>
                  <a:pt x="1019" y="1772"/>
                </a:lnTo>
                <a:lnTo>
                  <a:pt x="1004" y="1745"/>
                </a:lnTo>
                <a:lnTo>
                  <a:pt x="979" y="1700"/>
                </a:lnTo>
                <a:lnTo>
                  <a:pt x="963" y="1665"/>
                </a:lnTo>
                <a:lnTo>
                  <a:pt x="953" y="1628"/>
                </a:lnTo>
                <a:lnTo>
                  <a:pt x="949" y="1590"/>
                </a:lnTo>
                <a:lnTo>
                  <a:pt x="950" y="1553"/>
                </a:lnTo>
                <a:lnTo>
                  <a:pt x="958" y="1517"/>
                </a:lnTo>
                <a:lnTo>
                  <a:pt x="971" y="1482"/>
                </a:lnTo>
                <a:lnTo>
                  <a:pt x="989" y="1450"/>
                </a:lnTo>
                <a:lnTo>
                  <a:pt x="1014" y="1420"/>
                </a:lnTo>
                <a:lnTo>
                  <a:pt x="1042" y="1394"/>
                </a:lnTo>
                <a:lnTo>
                  <a:pt x="1352" y="1151"/>
                </a:lnTo>
                <a:lnTo>
                  <a:pt x="1369" y="1136"/>
                </a:lnTo>
                <a:lnTo>
                  <a:pt x="1382" y="1118"/>
                </a:lnTo>
                <a:lnTo>
                  <a:pt x="1389" y="1097"/>
                </a:lnTo>
                <a:lnTo>
                  <a:pt x="1393" y="1075"/>
                </a:lnTo>
                <a:lnTo>
                  <a:pt x="1392" y="1053"/>
                </a:lnTo>
                <a:lnTo>
                  <a:pt x="1385" y="1032"/>
                </a:lnTo>
                <a:lnTo>
                  <a:pt x="1375" y="1011"/>
                </a:lnTo>
                <a:lnTo>
                  <a:pt x="1123" y="633"/>
                </a:lnTo>
                <a:lnTo>
                  <a:pt x="823" y="183"/>
                </a:lnTo>
                <a:lnTo>
                  <a:pt x="808" y="164"/>
                </a:lnTo>
                <a:lnTo>
                  <a:pt x="790" y="150"/>
                </a:lnTo>
                <a:lnTo>
                  <a:pt x="770" y="141"/>
                </a:lnTo>
                <a:lnTo>
                  <a:pt x="747" y="137"/>
                </a:lnTo>
                <a:lnTo>
                  <a:pt x="725" y="137"/>
                </a:lnTo>
                <a:close/>
                <a:moveTo>
                  <a:pt x="754" y="0"/>
                </a:moveTo>
                <a:lnTo>
                  <a:pt x="788" y="5"/>
                </a:lnTo>
                <a:lnTo>
                  <a:pt x="823" y="15"/>
                </a:lnTo>
                <a:lnTo>
                  <a:pt x="856" y="31"/>
                </a:lnTo>
                <a:lnTo>
                  <a:pt x="885" y="51"/>
                </a:lnTo>
                <a:lnTo>
                  <a:pt x="913" y="77"/>
                </a:lnTo>
                <a:lnTo>
                  <a:pt x="936" y="107"/>
                </a:lnTo>
                <a:lnTo>
                  <a:pt x="1489" y="935"/>
                </a:lnTo>
                <a:lnTo>
                  <a:pt x="1507" y="968"/>
                </a:lnTo>
                <a:lnTo>
                  <a:pt x="1520" y="1002"/>
                </a:lnTo>
                <a:lnTo>
                  <a:pt x="1527" y="1037"/>
                </a:lnTo>
                <a:lnTo>
                  <a:pt x="1530" y="1073"/>
                </a:lnTo>
                <a:lnTo>
                  <a:pt x="1526" y="1108"/>
                </a:lnTo>
                <a:lnTo>
                  <a:pt x="1518" y="1143"/>
                </a:lnTo>
                <a:lnTo>
                  <a:pt x="1505" y="1175"/>
                </a:lnTo>
                <a:lnTo>
                  <a:pt x="1487" y="1206"/>
                </a:lnTo>
                <a:lnTo>
                  <a:pt x="1464" y="1235"/>
                </a:lnTo>
                <a:lnTo>
                  <a:pt x="1436" y="1260"/>
                </a:lnTo>
                <a:lnTo>
                  <a:pt x="1127" y="1501"/>
                </a:lnTo>
                <a:lnTo>
                  <a:pt x="1108" y="1518"/>
                </a:lnTo>
                <a:lnTo>
                  <a:pt x="1096" y="1539"/>
                </a:lnTo>
                <a:lnTo>
                  <a:pt x="1088" y="1562"/>
                </a:lnTo>
                <a:lnTo>
                  <a:pt x="1086" y="1587"/>
                </a:lnTo>
                <a:lnTo>
                  <a:pt x="1089" y="1610"/>
                </a:lnTo>
                <a:lnTo>
                  <a:pt x="1099" y="1634"/>
                </a:lnTo>
                <a:lnTo>
                  <a:pt x="1124" y="1680"/>
                </a:lnTo>
                <a:lnTo>
                  <a:pt x="1139" y="1707"/>
                </a:lnTo>
                <a:lnTo>
                  <a:pt x="1154" y="1735"/>
                </a:lnTo>
                <a:lnTo>
                  <a:pt x="1172" y="1764"/>
                </a:lnTo>
                <a:lnTo>
                  <a:pt x="1189" y="1796"/>
                </a:lnTo>
                <a:lnTo>
                  <a:pt x="1209" y="1828"/>
                </a:lnTo>
                <a:lnTo>
                  <a:pt x="1231" y="1861"/>
                </a:lnTo>
                <a:lnTo>
                  <a:pt x="1255" y="1897"/>
                </a:lnTo>
                <a:lnTo>
                  <a:pt x="1282" y="1935"/>
                </a:lnTo>
                <a:lnTo>
                  <a:pt x="1311" y="1976"/>
                </a:lnTo>
                <a:lnTo>
                  <a:pt x="1344" y="2018"/>
                </a:lnTo>
                <a:lnTo>
                  <a:pt x="1380" y="2064"/>
                </a:lnTo>
                <a:lnTo>
                  <a:pt x="1421" y="2113"/>
                </a:lnTo>
                <a:lnTo>
                  <a:pt x="1466" y="2164"/>
                </a:lnTo>
                <a:lnTo>
                  <a:pt x="1515" y="2218"/>
                </a:lnTo>
                <a:lnTo>
                  <a:pt x="1568" y="2277"/>
                </a:lnTo>
                <a:lnTo>
                  <a:pt x="1628" y="2338"/>
                </a:lnTo>
                <a:lnTo>
                  <a:pt x="1693" y="2404"/>
                </a:lnTo>
                <a:lnTo>
                  <a:pt x="1757" y="2468"/>
                </a:lnTo>
                <a:lnTo>
                  <a:pt x="1819" y="2527"/>
                </a:lnTo>
                <a:lnTo>
                  <a:pt x="1878" y="2581"/>
                </a:lnTo>
                <a:lnTo>
                  <a:pt x="1933" y="2630"/>
                </a:lnTo>
                <a:lnTo>
                  <a:pt x="1984" y="2675"/>
                </a:lnTo>
                <a:lnTo>
                  <a:pt x="2032" y="2715"/>
                </a:lnTo>
                <a:lnTo>
                  <a:pt x="2077" y="2752"/>
                </a:lnTo>
                <a:lnTo>
                  <a:pt x="2120" y="2784"/>
                </a:lnTo>
                <a:lnTo>
                  <a:pt x="2160" y="2814"/>
                </a:lnTo>
                <a:lnTo>
                  <a:pt x="2199" y="2840"/>
                </a:lnTo>
                <a:lnTo>
                  <a:pt x="2234" y="2865"/>
                </a:lnTo>
                <a:lnTo>
                  <a:pt x="2268" y="2886"/>
                </a:lnTo>
                <a:lnTo>
                  <a:pt x="2301" y="2906"/>
                </a:lnTo>
                <a:lnTo>
                  <a:pt x="2331" y="2925"/>
                </a:lnTo>
                <a:lnTo>
                  <a:pt x="2360" y="2941"/>
                </a:lnTo>
                <a:lnTo>
                  <a:pt x="2389" y="2957"/>
                </a:lnTo>
                <a:lnTo>
                  <a:pt x="2416" y="2972"/>
                </a:lnTo>
                <a:lnTo>
                  <a:pt x="2462" y="2997"/>
                </a:lnTo>
                <a:lnTo>
                  <a:pt x="2485" y="3007"/>
                </a:lnTo>
                <a:lnTo>
                  <a:pt x="2510" y="3009"/>
                </a:lnTo>
                <a:lnTo>
                  <a:pt x="2533" y="3008"/>
                </a:lnTo>
                <a:lnTo>
                  <a:pt x="2556" y="3001"/>
                </a:lnTo>
                <a:lnTo>
                  <a:pt x="2577" y="2987"/>
                </a:lnTo>
                <a:lnTo>
                  <a:pt x="2594" y="2970"/>
                </a:lnTo>
                <a:lnTo>
                  <a:pt x="2835" y="2659"/>
                </a:lnTo>
                <a:lnTo>
                  <a:pt x="2860" y="2631"/>
                </a:lnTo>
                <a:lnTo>
                  <a:pt x="2889" y="2609"/>
                </a:lnTo>
                <a:lnTo>
                  <a:pt x="2920" y="2590"/>
                </a:lnTo>
                <a:lnTo>
                  <a:pt x="2952" y="2577"/>
                </a:lnTo>
                <a:lnTo>
                  <a:pt x="2987" y="2569"/>
                </a:lnTo>
                <a:lnTo>
                  <a:pt x="3022" y="2565"/>
                </a:lnTo>
                <a:lnTo>
                  <a:pt x="3058" y="2568"/>
                </a:lnTo>
                <a:lnTo>
                  <a:pt x="3093" y="2575"/>
                </a:lnTo>
                <a:lnTo>
                  <a:pt x="3128" y="2588"/>
                </a:lnTo>
                <a:lnTo>
                  <a:pt x="3160" y="2606"/>
                </a:lnTo>
                <a:lnTo>
                  <a:pt x="3716" y="2977"/>
                </a:lnTo>
                <a:lnTo>
                  <a:pt x="3771" y="2871"/>
                </a:lnTo>
                <a:lnTo>
                  <a:pt x="3819" y="2764"/>
                </a:lnTo>
                <a:lnTo>
                  <a:pt x="3860" y="2654"/>
                </a:lnTo>
                <a:lnTo>
                  <a:pt x="3894" y="2543"/>
                </a:lnTo>
                <a:lnTo>
                  <a:pt x="3920" y="2430"/>
                </a:lnTo>
                <a:lnTo>
                  <a:pt x="3940" y="2315"/>
                </a:lnTo>
                <a:lnTo>
                  <a:pt x="3954" y="2201"/>
                </a:lnTo>
                <a:lnTo>
                  <a:pt x="3960" y="2085"/>
                </a:lnTo>
                <a:lnTo>
                  <a:pt x="3958" y="1971"/>
                </a:lnTo>
                <a:lnTo>
                  <a:pt x="3950" y="1855"/>
                </a:lnTo>
                <a:lnTo>
                  <a:pt x="3935" y="1741"/>
                </a:lnTo>
                <a:lnTo>
                  <a:pt x="3914" y="1628"/>
                </a:lnTo>
                <a:lnTo>
                  <a:pt x="3884" y="1516"/>
                </a:lnTo>
                <a:lnTo>
                  <a:pt x="3848" y="1404"/>
                </a:lnTo>
                <a:lnTo>
                  <a:pt x="3806" y="1296"/>
                </a:lnTo>
                <a:lnTo>
                  <a:pt x="3756" y="1189"/>
                </a:lnTo>
                <a:lnTo>
                  <a:pt x="3699" y="1084"/>
                </a:lnTo>
                <a:lnTo>
                  <a:pt x="3639" y="990"/>
                </a:lnTo>
                <a:lnTo>
                  <a:pt x="3574" y="899"/>
                </a:lnTo>
                <a:lnTo>
                  <a:pt x="3506" y="812"/>
                </a:lnTo>
                <a:lnTo>
                  <a:pt x="3431" y="731"/>
                </a:lnTo>
                <a:lnTo>
                  <a:pt x="3354" y="654"/>
                </a:lnTo>
                <a:lnTo>
                  <a:pt x="3271" y="582"/>
                </a:lnTo>
                <a:lnTo>
                  <a:pt x="3185" y="515"/>
                </a:lnTo>
                <a:lnTo>
                  <a:pt x="3095" y="452"/>
                </a:lnTo>
                <a:lnTo>
                  <a:pt x="3003" y="395"/>
                </a:lnTo>
                <a:lnTo>
                  <a:pt x="2906" y="344"/>
                </a:lnTo>
                <a:lnTo>
                  <a:pt x="2808" y="298"/>
                </a:lnTo>
                <a:lnTo>
                  <a:pt x="2706" y="258"/>
                </a:lnTo>
                <a:lnTo>
                  <a:pt x="2603" y="224"/>
                </a:lnTo>
                <a:lnTo>
                  <a:pt x="2497" y="195"/>
                </a:lnTo>
                <a:lnTo>
                  <a:pt x="2389" y="173"/>
                </a:lnTo>
                <a:lnTo>
                  <a:pt x="2280" y="156"/>
                </a:lnTo>
                <a:lnTo>
                  <a:pt x="2169" y="146"/>
                </a:lnTo>
                <a:lnTo>
                  <a:pt x="2057" y="144"/>
                </a:lnTo>
                <a:lnTo>
                  <a:pt x="2035" y="140"/>
                </a:lnTo>
                <a:lnTo>
                  <a:pt x="2016" y="130"/>
                </a:lnTo>
                <a:lnTo>
                  <a:pt x="2001" y="115"/>
                </a:lnTo>
                <a:lnTo>
                  <a:pt x="1991" y="97"/>
                </a:lnTo>
                <a:lnTo>
                  <a:pt x="1989" y="76"/>
                </a:lnTo>
                <a:lnTo>
                  <a:pt x="1991" y="54"/>
                </a:lnTo>
                <a:lnTo>
                  <a:pt x="2001" y="35"/>
                </a:lnTo>
                <a:lnTo>
                  <a:pt x="2016" y="21"/>
                </a:lnTo>
                <a:lnTo>
                  <a:pt x="2035" y="11"/>
                </a:lnTo>
                <a:lnTo>
                  <a:pt x="2057" y="7"/>
                </a:lnTo>
                <a:lnTo>
                  <a:pt x="2170" y="10"/>
                </a:lnTo>
                <a:lnTo>
                  <a:pt x="2283" y="20"/>
                </a:lnTo>
                <a:lnTo>
                  <a:pt x="2395" y="36"/>
                </a:lnTo>
                <a:lnTo>
                  <a:pt x="2506" y="57"/>
                </a:lnTo>
                <a:lnTo>
                  <a:pt x="2614" y="84"/>
                </a:lnTo>
                <a:lnTo>
                  <a:pt x="2720" y="118"/>
                </a:lnTo>
                <a:lnTo>
                  <a:pt x="2824" y="156"/>
                </a:lnTo>
                <a:lnTo>
                  <a:pt x="2926" y="201"/>
                </a:lnTo>
                <a:lnTo>
                  <a:pt x="3025" y="251"/>
                </a:lnTo>
                <a:lnTo>
                  <a:pt x="3120" y="306"/>
                </a:lnTo>
                <a:lnTo>
                  <a:pt x="3214" y="367"/>
                </a:lnTo>
                <a:lnTo>
                  <a:pt x="3303" y="432"/>
                </a:lnTo>
                <a:lnTo>
                  <a:pt x="3390" y="502"/>
                </a:lnTo>
                <a:lnTo>
                  <a:pt x="3472" y="577"/>
                </a:lnTo>
                <a:lnTo>
                  <a:pt x="3551" y="656"/>
                </a:lnTo>
                <a:lnTo>
                  <a:pt x="3624" y="741"/>
                </a:lnTo>
                <a:lnTo>
                  <a:pt x="3694" y="829"/>
                </a:lnTo>
                <a:lnTo>
                  <a:pt x="3760" y="922"/>
                </a:lnTo>
                <a:lnTo>
                  <a:pt x="3819" y="1019"/>
                </a:lnTo>
                <a:lnTo>
                  <a:pt x="3876" y="1125"/>
                </a:lnTo>
                <a:lnTo>
                  <a:pt x="3927" y="1233"/>
                </a:lnTo>
                <a:lnTo>
                  <a:pt x="3972" y="1344"/>
                </a:lnTo>
                <a:lnTo>
                  <a:pt x="4009" y="1456"/>
                </a:lnTo>
                <a:lnTo>
                  <a:pt x="4041" y="1570"/>
                </a:lnTo>
                <a:lnTo>
                  <a:pt x="4064" y="1685"/>
                </a:lnTo>
                <a:lnTo>
                  <a:pt x="4082" y="1802"/>
                </a:lnTo>
                <a:lnTo>
                  <a:pt x="4093" y="1917"/>
                </a:lnTo>
                <a:lnTo>
                  <a:pt x="4097" y="2034"/>
                </a:lnTo>
                <a:lnTo>
                  <a:pt x="4094" y="2152"/>
                </a:lnTo>
                <a:lnTo>
                  <a:pt x="4084" y="2268"/>
                </a:lnTo>
                <a:lnTo>
                  <a:pt x="4068" y="2385"/>
                </a:lnTo>
                <a:lnTo>
                  <a:pt x="4046" y="2499"/>
                </a:lnTo>
                <a:lnTo>
                  <a:pt x="4016" y="2614"/>
                </a:lnTo>
                <a:lnTo>
                  <a:pt x="3980" y="2727"/>
                </a:lnTo>
                <a:lnTo>
                  <a:pt x="3936" y="2838"/>
                </a:lnTo>
                <a:lnTo>
                  <a:pt x="3886" y="2946"/>
                </a:lnTo>
                <a:lnTo>
                  <a:pt x="3830" y="3053"/>
                </a:lnTo>
                <a:lnTo>
                  <a:pt x="3990" y="3159"/>
                </a:lnTo>
                <a:lnTo>
                  <a:pt x="4019" y="3182"/>
                </a:lnTo>
                <a:lnTo>
                  <a:pt x="4044" y="3210"/>
                </a:lnTo>
                <a:lnTo>
                  <a:pt x="4064" y="3239"/>
                </a:lnTo>
                <a:lnTo>
                  <a:pt x="4080" y="3272"/>
                </a:lnTo>
                <a:lnTo>
                  <a:pt x="4090" y="3307"/>
                </a:lnTo>
                <a:lnTo>
                  <a:pt x="4097" y="3343"/>
                </a:lnTo>
                <a:lnTo>
                  <a:pt x="4095" y="3379"/>
                </a:lnTo>
                <a:lnTo>
                  <a:pt x="4090" y="3415"/>
                </a:lnTo>
                <a:lnTo>
                  <a:pt x="4079" y="3450"/>
                </a:lnTo>
                <a:lnTo>
                  <a:pt x="4062" y="3483"/>
                </a:lnTo>
                <a:lnTo>
                  <a:pt x="3854" y="3830"/>
                </a:lnTo>
                <a:lnTo>
                  <a:pt x="3824" y="3875"/>
                </a:lnTo>
                <a:lnTo>
                  <a:pt x="3789" y="3916"/>
                </a:lnTo>
                <a:lnTo>
                  <a:pt x="3751" y="3953"/>
                </a:lnTo>
                <a:lnTo>
                  <a:pt x="3709" y="3986"/>
                </a:lnTo>
                <a:lnTo>
                  <a:pt x="3664" y="4013"/>
                </a:lnTo>
                <a:lnTo>
                  <a:pt x="3615" y="4035"/>
                </a:lnTo>
                <a:lnTo>
                  <a:pt x="3564" y="4053"/>
                </a:lnTo>
                <a:lnTo>
                  <a:pt x="3485" y="4071"/>
                </a:lnTo>
                <a:lnTo>
                  <a:pt x="3405" y="4085"/>
                </a:lnTo>
                <a:lnTo>
                  <a:pt x="3324" y="4093"/>
                </a:lnTo>
                <a:lnTo>
                  <a:pt x="3243" y="4095"/>
                </a:lnTo>
                <a:lnTo>
                  <a:pt x="3146" y="4091"/>
                </a:lnTo>
                <a:lnTo>
                  <a:pt x="3051" y="4081"/>
                </a:lnTo>
                <a:lnTo>
                  <a:pt x="2956" y="4066"/>
                </a:lnTo>
                <a:lnTo>
                  <a:pt x="2862" y="4046"/>
                </a:lnTo>
                <a:lnTo>
                  <a:pt x="2770" y="4020"/>
                </a:lnTo>
                <a:lnTo>
                  <a:pt x="2678" y="3989"/>
                </a:lnTo>
                <a:lnTo>
                  <a:pt x="2556" y="4024"/>
                </a:lnTo>
                <a:lnTo>
                  <a:pt x="2433" y="4051"/>
                </a:lnTo>
                <a:lnTo>
                  <a:pt x="2308" y="4071"/>
                </a:lnTo>
                <a:lnTo>
                  <a:pt x="2183" y="4083"/>
                </a:lnTo>
                <a:lnTo>
                  <a:pt x="2057" y="4086"/>
                </a:lnTo>
                <a:lnTo>
                  <a:pt x="1933" y="4083"/>
                </a:lnTo>
                <a:lnTo>
                  <a:pt x="1809" y="4071"/>
                </a:lnTo>
                <a:lnTo>
                  <a:pt x="1690" y="4054"/>
                </a:lnTo>
                <a:lnTo>
                  <a:pt x="1572" y="4028"/>
                </a:lnTo>
                <a:lnTo>
                  <a:pt x="1458" y="3997"/>
                </a:lnTo>
                <a:lnTo>
                  <a:pt x="1346" y="3958"/>
                </a:lnTo>
                <a:lnTo>
                  <a:pt x="1236" y="3915"/>
                </a:lnTo>
                <a:lnTo>
                  <a:pt x="1130" y="3864"/>
                </a:lnTo>
                <a:lnTo>
                  <a:pt x="1027" y="3808"/>
                </a:lnTo>
                <a:lnTo>
                  <a:pt x="929" y="3746"/>
                </a:lnTo>
                <a:lnTo>
                  <a:pt x="834" y="3678"/>
                </a:lnTo>
                <a:lnTo>
                  <a:pt x="744" y="3606"/>
                </a:lnTo>
                <a:lnTo>
                  <a:pt x="657" y="3529"/>
                </a:lnTo>
                <a:lnTo>
                  <a:pt x="575" y="3447"/>
                </a:lnTo>
                <a:lnTo>
                  <a:pt x="497" y="3360"/>
                </a:lnTo>
                <a:lnTo>
                  <a:pt x="425" y="3269"/>
                </a:lnTo>
                <a:lnTo>
                  <a:pt x="358" y="3175"/>
                </a:lnTo>
                <a:lnTo>
                  <a:pt x="296" y="3076"/>
                </a:lnTo>
                <a:lnTo>
                  <a:pt x="240" y="2973"/>
                </a:lnTo>
                <a:lnTo>
                  <a:pt x="190" y="2868"/>
                </a:lnTo>
                <a:lnTo>
                  <a:pt x="146" y="2758"/>
                </a:lnTo>
                <a:lnTo>
                  <a:pt x="107" y="2646"/>
                </a:lnTo>
                <a:lnTo>
                  <a:pt x="76" y="2531"/>
                </a:lnTo>
                <a:lnTo>
                  <a:pt x="51" y="2414"/>
                </a:lnTo>
                <a:lnTo>
                  <a:pt x="32" y="2293"/>
                </a:lnTo>
                <a:lnTo>
                  <a:pt x="21" y="2171"/>
                </a:lnTo>
                <a:lnTo>
                  <a:pt x="17" y="2047"/>
                </a:lnTo>
                <a:lnTo>
                  <a:pt x="21" y="2026"/>
                </a:lnTo>
                <a:lnTo>
                  <a:pt x="30" y="2007"/>
                </a:lnTo>
                <a:lnTo>
                  <a:pt x="45" y="1992"/>
                </a:lnTo>
                <a:lnTo>
                  <a:pt x="63" y="1982"/>
                </a:lnTo>
                <a:lnTo>
                  <a:pt x="86" y="1978"/>
                </a:lnTo>
                <a:lnTo>
                  <a:pt x="107" y="1982"/>
                </a:lnTo>
                <a:lnTo>
                  <a:pt x="126" y="1992"/>
                </a:lnTo>
                <a:lnTo>
                  <a:pt x="141" y="2007"/>
                </a:lnTo>
                <a:lnTo>
                  <a:pt x="150" y="2026"/>
                </a:lnTo>
                <a:lnTo>
                  <a:pt x="154" y="2047"/>
                </a:lnTo>
                <a:lnTo>
                  <a:pt x="157" y="2155"/>
                </a:lnTo>
                <a:lnTo>
                  <a:pt x="165" y="2262"/>
                </a:lnTo>
                <a:lnTo>
                  <a:pt x="180" y="2368"/>
                </a:lnTo>
                <a:lnTo>
                  <a:pt x="201" y="2472"/>
                </a:lnTo>
                <a:lnTo>
                  <a:pt x="228" y="2575"/>
                </a:lnTo>
                <a:lnTo>
                  <a:pt x="259" y="2676"/>
                </a:lnTo>
                <a:lnTo>
                  <a:pt x="297" y="2774"/>
                </a:lnTo>
                <a:lnTo>
                  <a:pt x="340" y="2871"/>
                </a:lnTo>
                <a:lnTo>
                  <a:pt x="388" y="2966"/>
                </a:lnTo>
                <a:lnTo>
                  <a:pt x="441" y="3057"/>
                </a:lnTo>
                <a:lnTo>
                  <a:pt x="500" y="3145"/>
                </a:lnTo>
                <a:lnTo>
                  <a:pt x="563" y="3229"/>
                </a:lnTo>
                <a:lnTo>
                  <a:pt x="632" y="3312"/>
                </a:lnTo>
                <a:lnTo>
                  <a:pt x="705" y="3390"/>
                </a:lnTo>
                <a:lnTo>
                  <a:pt x="782" y="3463"/>
                </a:lnTo>
                <a:lnTo>
                  <a:pt x="866" y="3533"/>
                </a:lnTo>
                <a:lnTo>
                  <a:pt x="958" y="3603"/>
                </a:lnTo>
                <a:lnTo>
                  <a:pt x="1052" y="3666"/>
                </a:lnTo>
                <a:lnTo>
                  <a:pt x="1152" y="3723"/>
                </a:lnTo>
                <a:lnTo>
                  <a:pt x="1252" y="3774"/>
                </a:lnTo>
                <a:lnTo>
                  <a:pt x="1357" y="3819"/>
                </a:lnTo>
                <a:lnTo>
                  <a:pt x="1463" y="3856"/>
                </a:lnTo>
                <a:lnTo>
                  <a:pt x="1571" y="3889"/>
                </a:lnTo>
                <a:lnTo>
                  <a:pt x="1680" y="3913"/>
                </a:lnTo>
                <a:lnTo>
                  <a:pt x="1792" y="3932"/>
                </a:lnTo>
                <a:lnTo>
                  <a:pt x="1904" y="3945"/>
                </a:lnTo>
                <a:lnTo>
                  <a:pt x="2017" y="3951"/>
                </a:lnTo>
                <a:lnTo>
                  <a:pt x="2130" y="3949"/>
                </a:lnTo>
                <a:lnTo>
                  <a:pt x="2245" y="3941"/>
                </a:lnTo>
                <a:lnTo>
                  <a:pt x="2358" y="3926"/>
                </a:lnTo>
                <a:lnTo>
                  <a:pt x="2471" y="3903"/>
                </a:lnTo>
                <a:lnTo>
                  <a:pt x="2385" y="3862"/>
                </a:lnTo>
                <a:lnTo>
                  <a:pt x="2297" y="3815"/>
                </a:lnTo>
                <a:lnTo>
                  <a:pt x="2206" y="3764"/>
                </a:lnTo>
                <a:lnTo>
                  <a:pt x="2114" y="3707"/>
                </a:lnTo>
                <a:lnTo>
                  <a:pt x="2018" y="3645"/>
                </a:lnTo>
                <a:lnTo>
                  <a:pt x="1920" y="3576"/>
                </a:lnTo>
                <a:lnTo>
                  <a:pt x="1821" y="3503"/>
                </a:lnTo>
                <a:lnTo>
                  <a:pt x="1717" y="3423"/>
                </a:lnTo>
                <a:lnTo>
                  <a:pt x="1613" y="3338"/>
                </a:lnTo>
                <a:lnTo>
                  <a:pt x="1505" y="3246"/>
                </a:lnTo>
                <a:lnTo>
                  <a:pt x="1395" y="3146"/>
                </a:lnTo>
                <a:lnTo>
                  <a:pt x="1282" y="3040"/>
                </a:lnTo>
                <a:lnTo>
                  <a:pt x="1168" y="2927"/>
                </a:lnTo>
                <a:lnTo>
                  <a:pt x="1056" y="2813"/>
                </a:lnTo>
                <a:lnTo>
                  <a:pt x="950" y="2701"/>
                </a:lnTo>
                <a:lnTo>
                  <a:pt x="852" y="2591"/>
                </a:lnTo>
                <a:lnTo>
                  <a:pt x="760" y="2484"/>
                </a:lnTo>
                <a:lnTo>
                  <a:pt x="674" y="2380"/>
                </a:lnTo>
                <a:lnTo>
                  <a:pt x="594" y="2278"/>
                </a:lnTo>
                <a:lnTo>
                  <a:pt x="521" y="2179"/>
                </a:lnTo>
                <a:lnTo>
                  <a:pt x="453" y="2080"/>
                </a:lnTo>
                <a:lnTo>
                  <a:pt x="391" y="1986"/>
                </a:lnTo>
                <a:lnTo>
                  <a:pt x="335" y="1894"/>
                </a:lnTo>
                <a:lnTo>
                  <a:pt x="282" y="1803"/>
                </a:lnTo>
                <a:lnTo>
                  <a:pt x="236" y="1715"/>
                </a:lnTo>
                <a:lnTo>
                  <a:pt x="194" y="1630"/>
                </a:lnTo>
                <a:lnTo>
                  <a:pt x="157" y="1547"/>
                </a:lnTo>
                <a:lnTo>
                  <a:pt x="124" y="1466"/>
                </a:lnTo>
                <a:lnTo>
                  <a:pt x="96" y="1388"/>
                </a:lnTo>
                <a:lnTo>
                  <a:pt x="72" y="1312"/>
                </a:lnTo>
                <a:lnTo>
                  <a:pt x="51" y="1238"/>
                </a:lnTo>
                <a:lnTo>
                  <a:pt x="35" y="1166"/>
                </a:lnTo>
                <a:lnTo>
                  <a:pt x="21" y="1098"/>
                </a:lnTo>
                <a:lnTo>
                  <a:pt x="11" y="1031"/>
                </a:lnTo>
                <a:lnTo>
                  <a:pt x="5" y="966"/>
                </a:lnTo>
                <a:lnTo>
                  <a:pt x="1" y="904"/>
                </a:lnTo>
                <a:lnTo>
                  <a:pt x="0" y="844"/>
                </a:lnTo>
                <a:lnTo>
                  <a:pt x="1" y="786"/>
                </a:lnTo>
                <a:lnTo>
                  <a:pt x="6" y="731"/>
                </a:lnTo>
                <a:lnTo>
                  <a:pt x="12" y="677"/>
                </a:lnTo>
                <a:lnTo>
                  <a:pt x="20" y="626"/>
                </a:lnTo>
                <a:lnTo>
                  <a:pt x="30" y="578"/>
                </a:lnTo>
                <a:lnTo>
                  <a:pt x="42" y="531"/>
                </a:lnTo>
                <a:lnTo>
                  <a:pt x="60" y="480"/>
                </a:lnTo>
                <a:lnTo>
                  <a:pt x="82" y="431"/>
                </a:lnTo>
                <a:lnTo>
                  <a:pt x="109" y="386"/>
                </a:lnTo>
                <a:lnTo>
                  <a:pt x="142" y="344"/>
                </a:lnTo>
                <a:lnTo>
                  <a:pt x="179" y="306"/>
                </a:lnTo>
                <a:lnTo>
                  <a:pt x="220" y="271"/>
                </a:lnTo>
                <a:lnTo>
                  <a:pt x="265" y="241"/>
                </a:lnTo>
                <a:lnTo>
                  <a:pt x="612" y="33"/>
                </a:lnTo>
                <a:lnTo>
                  <a:pt x="645" y="16"/>
                </a:lnTo>
                <a:lnTo>
                  <a:pt x="682" y="5"/>
                </a:lnTo>
                <a:lnTo>
                  <a:pt x="718" y="0"/>
                </a:lnTo>
                <a:lnTo>
                  <a:pt x="754"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grpSp>
        <p:nvGrpSpPr>
          <p:cNvPr id="2073" name="Google Shape;466;p10">
            <a:extLst>
              <a:ext uri="{FF2B5EF4-FFF2-40B4-BE49-F238E27FC236}">
                <a16:creationId xmlns:a16="http://schemas.microsoft.com/office/drawing/2014/main" id="{6EF08057-FF27-8FF4-BFD2-4E1A21FAE40C}"/>
              </a:ext>
            </a:extLst>
          </p:cNvPr>
          <p:cNvGrpSpPr/>
          <p:nvPr/>
        </p:nvGrpSpPr>
        <p:grpSpPr>
          <a:xfrm>
            <a:off x="6175246" y="3721483"/>
            <a:ext cx="521815" cy="427731"/>
            <a:chOff x="6085" y="3070"/>
            <a:chExt cx="1983" cy="1802"/>
          </a:xfrm>
        </p:grpSpPr>
        <p:sp>
          <p:nvSpPr>
            <p:cNvPr id="2074" name="Google Shape;467;p10">
              <a:extLst>
                <a:ext uri="{FF2B5EF4-FFF2-40B4-BE49-F238E27FC236}">
                  <a16:creationId xmlns:a16="http://schemas.microsoft.com/office/drawing/2014/main" id="{E80186DF-3504-3455-CF8B-CAC2310A99D8}"/>
                </a:ext>
              </a:extLst>
            </p:cNvPr>
            <p:cNvSpPr/>
            <p:nvPr/>
          </p:nvSpPr>
          <p:spPr>
            <a:xfrm>
              <a:off x="6085" y="3070"/>
              <a:ext cx="1983" cy="1802"/>
            </a:xfrm>
            <a:custGeom>
              <a:avLst/>
              <a:gdLst/>
              <a:ahLst/>
              <a:cxnLst/>
              <a:rect l="l" t="t" r="r" b="b"/>
              <a:pathLst>
                <a:path w="3967" h="3605" extrusionOk="0">
                  <a:moveTo>
                    <a:pt x="2993" y="2800"/>
                  </a:moveTo>
                  <a:lnTo>
                    <a:pt x="2948" y="2873"/>
                  </a:lnTo>
                  <a:lnTo>
                    <a:pt x="2901" y="2946"/>
                  </a:lnTo>
                  <a:lnTo>
                    <a:pt x="2849" y="3015"/>
                  </a:lnTo>
                  <a:lnTo>
                    <a:pt x="2777" y="3107"/>
                  </a:lnTo>
                  <a:lnTo>
                    <a:pt x="2700" y="3193"/>
                  </a:lnTo>
                  <a:lnTo>
                    <a:pt x="2620" y="3275"/>
                  </a:lnTo>
                  <a:lnTo>
                    <a:pt x="2537" y="3351"/>
                  </a:lnTo>
                  <a:lnTo>
                    <a:pt x="2453" y="3422"/>
                  </a:lnTo>
                  <a:lnTo>
                    <a:pt x="2553" y="3389"/>
                  </a:lnTo>
                  <a:lnTo>
                    <a:pt x="2649" y="3351"/>
                  </a:lnTo>
                  <a:lnTo>
                    <a:pt x="2744" y="3306"/>
                  </a:lnTo>
                  <a:lnTo>
                    <a:pt x="2836" y="3255"/>
                  </a:lnTo>
                  <a:lnTo>
                    <a:pt x="2925" y="3199"/>
                  </a:lnTo>
                  <a:lnTo>
                    <a:pt x="3011" y="3136"/>
                  </a:lnTo>
                  <a:lnTo>
                    <a:pt x="3092" y="3069"/>
                  </a:lnTo>
                  <a:lnTo>
                    <a:pt x="3170" y="2995"/>
                  </a:lnTo>
                  <a:lnTo>
                    <a:pt x="3220" y="2942"/>
                  </a:lnTo>
                  <a:lnTo>
                    <a:pt x="3268" y="2888"/>
                  </a:lnTo>
                  <a:lnTo>
                    <a:pt x="3209" y="2866"/>
                  </a:lnTo>
                  <a:lnTo>
                    <a:pt x="3153" y="2847"/>
                  </a:lnTo>
                  <a:lnTo>
                    <a:pt x="3099" y="2830"/>
                  </a:lnTo>
                  <a:lnTo>
                    <a:pt x="3049" y="2815"/>
                  </a:lnTo>
                  <a:lnTo>
                    <a:pt x="2993" y="2800"/>
                  </a:lnTo>
                  <a:close/>
                  <a:moveTo>
                    <a:pt x="2428" y="2698"/>
                  </a:moveTo>
                  <a:lnTo>
                    <a:pt x="2404" y="2802"/>
                  </a:lnTo>
                  <a:lnTo>
                    <a:pt x="2377" y="2902"/>
                  </a:lnTo>
                  <a:lnTo>
                    <a:pt x="2347" y="2999"/>
                  </a:lnTo>
                  <a:lnTo>
                    <a:pt x="2325" y="3061"/>
                  </a:lnTo>
                  <a:lnTo>
                    <a:pt x="2300" y="3129"/>
                  </a:lnTo>
                  <a:lnTo>
                    <a:pt x="2272" y="3199"/>
                  </a:lnTo>
                  <a:lnTo>
                    <a:pt x="2241" y="3271"/>
                  </a:lnTo>
                  <a:lnTo>
                    <a:pt x="2207" y="3343"/>
                  </a:lnTo>
                  <a:lnTo>
                    <a:pt x="2170" y="3413"/>
                  </a:lnTo>
                  <a:lnTo>
                    <a:pt x="2129" y="3482"/>
                  </a:lnTo>
                  <a:lnTo>
                    <a:pt x="2159" y="3480"/>
                  </a:lnTo>
                  <a:lnTo>
                    <a:pt x="2252" y="3423"/>
                  </a:lnTo>
                  <a:lnTo>
                    <a:pt x="2342" y="3359"/>
                  </a:lnTo>
                  <a:lnTo>
                    <a:pt x="2431" y="3289"/>
                  </a:lnTo>
                  <a:lnTo>
                    <a:pt x="2518" y="3212"/>
                  </a:lnTo>
                  <a:lnTo>
                    <a:pt x="2601" y="3129"/>
                  </a:lnTo>
                  <a:lnTo>
                    <a:pt x="2681" y="3040"/>
                  </a:lnTo>
                  <a:lnTo>
                    <a:pt x="2758" y="2944"/>
                  </a:lnTo>
                  <a:lnTo>
                    <a:pt x="2819" y="2859"/>
                  </a:lnTo>
                  <a:lnTo>
                    <a:pt x="2875" y="2771"/>
                  </a:lnTo>
                  <a:lnTo>
                    <a:pt x="2730" y="2741"/>
                  </a:lnTo>
                  <a:lnTo>
                    <a:pt x="2581" y="2716"/>
                  </a:lnTo>
                  <a:lnTo>
                    <a:pt x="2428" y="2698"/>
                  </a:lnTo>
                  <a:close/>
                  <a:moveTo>
                    <a:pt x="1529" y="2696"/>
                  </a:moveTo>
                  <a:lnTo>
                    <a:pt x="1420" y="2707"/>
                  </a:lnTo>
                  <a:lnTo>
                    <a:pt x="1307" y="2721"/>
                  </a:lnTo>
                  <a:lnTo>
                    <a:pt x="1193" y="2741"/>
                  </a:lnTo>
                  <a:lnTo>
                    <a:pt x="1080" y="2765"/>
                  </a:lnTo>
                  <a:lnTo>
                    <a:pt x="1138" y="2856"/>
                  </a:lnTo>
                  <a:lnTo>
                    <a:pt x="1202" y="2944"/>
                  </a:lnTo>
                  <a:lnTo>
                    <a:pt x="1278" y="3040"/>
                  </a:lnTo>
                  <a:lnTo>
                    <a:pt x="1357" y="3129"/>
                  </a:lnTo>
                  <a:lnTo>
                    <a:pt x="1440" y="3211"/>
                  </a:lnTo>
                  <a:lnTo>
                    <a:pt x="1527" y="3288"/>
                  </a:lnTo>
                  <a:lnTo>
                    <a:pt x="1615" y="3359"/>
                  </a:lnTo>
                  <a:lnTo>
                    <a:pt x="1706" y="3422"/>
                  </a:lnTo>
                  <a:lnTo>
                    <a:pt x="1799" y="3478"/>
                  </a:lnTo>
                  <a:lnTo>
                    <a:pt x="1829" y="3482"/>
                  </a:lnTo>
                  <a:lnTo>
                    <a:pt x="1788" y="3413"/>
                  </a:lnTo>
                  <a:lnTo>
                    <a:pt x="1751" y="3342"/>
                  </a:lnTo>
                  <a:lnTo>
                    <a:pt x="1717" y="3271"/>
                  </a:lnTo>
                  <a:lnTo>
                    <a:pt x="1686" y="3199"/>
                  </a:lnTo>
                  <a:lnTo>
                    <a:pt x="1658" y="3129"/>
                  </a:lnTo>
                  <a:lnTo>
                    <a:pt x="1633" y="3061"/>
                  </a:lnTo>
                  <a:lnTo>
                    <a:pt x="1611" y="2999"/>
                  </a:lnTo>
                  <a:lnTo>
                    <a:pt x="1581" y="2901"/>
                  </a:lnTo>
                  <a:lnTo>
                    <a:pt x="1555" y="2800"/>
                  </a:lnTo>
                  <a:lnTo>
                    <a:pt x="1529" y="2696"/>
                  </a:lnTo>
                  <a:close/>
                  <a:moveTo>
                    <a:pt x="2058" y="2677"/>
                  </a:moveTo>
                  <a:lnTo>
                    <a:pt x="1929" y="2677"/>
                  </a:lnTo>
                  <a:lnTo>
                    <a:pt x="1839" y="2679"/>
                  </a:lnTo>
                  <a:lnTo>
                    <a:pt x="1744" y="2683"/>
                  </a:lnTo>
                  <a:lnTo>
                    <a:pt x="1647" y="2688"/>
                  </a:lnTo>
                  <a:lnTo>
                    <a:pt x="1670" y="2782"/>
                  </a:lnTo>
                  <a:lnTo>
                    <a:pt x="1694" y="2873"/>
                  </a:lnTo>
                  <a:lnTo>
                    <a:pt x="1722" y="2962"/>
                  </a:lnTo>
                  <a:lnTo>
                    <a:pt x="1755" y="3055"/>
                  </a:lnTo>
                  <a:lnTo>
                    <a:pt x="1788" y="3143"/>
                  </a:lnTo>
                  <a:lnTo>
                    <a:pt x="1823" y="3224"/>
                  </a:lnTo>
                  <a:lnTo>
                    <a:pt x="1861" y="3300"/>
                  </a:lnTo>
                  <a:lnTo>
                    <a:pt x="1898" y="3370"/>
                  </a:lnTo>
                  <a:lnTo>
                    <a:pt x="1936" y="3433"/>
                  </a:lnTo>
                  <a:lnTo>
                    <a:pt x="1975" y="3488"/>
                  </a:lnTo>
                  <a:lnTo>
                    <a:pt x="1980" y="3488"/>
                  </a:lnTo>
                  <a:lnTo>
                    <a:pt x="1983" y="3488"/>
                  </a:lnTo>
                  <a:lnTo>
                    <a:pt x="2022" y="3433"/>
                  </a:lnTo>
                  <a:lnTo>
                    <a:pt x="2060" y="3370"/>
                  </a:lnTo>
                  <a:lnTo>
                    <a:pt x="2098" y="3300"/>
                  </a:lnTo>
                  <a:lnTo>
                    <a:pt x="2135" y="3224"/>
                  </a:lnTo>
                  <a:lnTo>
                    <a:pt x="2170" y="3143"/>
                  </a:lnTo>
                  <a:lnTo>
                    <a:pt x="2204" y="3055"/>
                  </a:lnTo>
                  <a:lnTo>
                    <a:pt x="2236" y="2962"/>
                  </a:lnTo>
                  <a:lnTo>
                    <a:pt x="2264" y="2873"/>
                  </a:lnTo>
                  <a:lnTo>
                    <a:pt x="2288" y="2783"/>
                  </a:lnTo>
                  <a:lnTo>
                    <a:pt x="2311" y="2688"/>
                  </a:lnTo>
                  <a:lnTo>
                    <a:pt x="2186" y="2680"/>
                  </a:lnTo>
                  <a:lnTo>
                    <a:pt x="2058" y="2677"/>
                  </a:lnTo>
                  <a:close/>
                  <a:moveTo>
                    <a:pt x="3192" y="2304"/>
                  </a:moveTo>
                  <a:lnTo>
                    <a:pt x="3164" y="2404"/>
                  </a:lnTo>
                  <a:lnTo>
                    <a:pt x="3131" y="2503"/>
                  </a:lnTo>
                  <a:lnTo>
                    <a:pt x="3092" y="2600"/>
                  </a:lnTo>
                  <a:lnTo>
                    <a:pt x="3049" y="2694"/>
                  </a:lnTo>
                  <a:lnTo>
                    <a:pt x="3082" y="2703"/>
                  </a:lnTo>
                  <a:lnTo>
                    <a:pt x="3127" y="2716"/>
                  </a:lnTo>
                  <a:lnTo>
                    <a:pt x="3178" y="2732"/>
                  </a:lnTo>
                  <a:lnTo>
                    <a:pt x="3232" y="2750"/>
                  </a:lnTo>
                  <a:lnTo>
                    <a:pt x="3286" y="2771"/>
                  </a:lnTo>
                  <a:lnTo>
                    <a:pt x="3343" y="2792"/>
                  </a:lnTo>
                  <a:lnTo>
                    <a:pt x="3395" y="2716"/>
                  </a:lnTo>
                  <a:lnTo>
                    <a:pt x="3442" y="2638"/>
                  </a:lnTo>
                  <a:lnTo>
                    <a:pt x="3485" y="2559"/>
                  </a:lnTo>
                  <a:lnTo>
                    <a:pt x="3524" y="2475"/>
                  </a:lnTo>
                  <a:lnTo>
                    <a:pt x="3559" y="2391"/>
                  </a:lnTo>
                  <a:lnTo>
                    <a:pt x="3587" y="2304"/>
                  </a:lnTo>
                  <a:lnTo>
                    <a:pt x="3192" y="2304"/>
                  </a:lnTo>
                  <a:close/>
                  <a:moveTo>
                    <a:pt x="2493" y="2302"/>
                  </a:moveTo>
                  <a:lnTo>
                    <a:pt x="2475" y="2444"/>
                  </a:lnTo>
                  <a:lnTo>
                    <a:pt x="2452" y="2583"/>
                  </a:lnTo>
                  <a:lnTo>
                    <a:pt x="2575" y="2598"/>
                  </a:lnTo>
                  <a:lnTo>
                    <a:pt x="2698" y="2616"/>
                  </a:lnTo>
                  <a:lnTo>
                    <a:pt x="2817" y="2638"/>
                  </a:lnTo>
                  <a:lnTo>
                    <a:pt x="2934" y="2665"/>
                  </a:lnTo>
                  <a:lnTo>
                    <a:pt x="2976" y="2577"/>
                  </a:lnTo>
                  <a:lnTo>
                    <a:pt x="3013" y="2486"/>
                  </a:lnTo>
                  <a:lnTo>
                    <a:pt x="3044" y="2395"/>
                  </a:lnTo>
                  <a:lnTo>
                    <a:pt x="3072" y="2302"/>
                  </a:lnTo>
                  <a:lnTo>
                    <a:pt x="2493" y="2302"/>
                  </a:lnTo>
                  <a:close/>
                  <a:moveTo>
                    <a:pt x="1584" y="2302"/>
                  </a:moveTo>
                  <a:lnTo>
                    <a:pt x="1602" y="2438"/>
                  </a:lnTo>
                  <a:lnTo>
                    <a:pt x="1623" y="2572"/>
                  </a:lnTo>
                  <a:lnTo>
                    <a:pt x="1728" y="2566"/>
                  </a:lnTo>
                  <a:lnTo>
                    <a:pt x="1829" y="2562"/>
                  </a:lnTo>
                  <a:lnTo>
                    <a:pt x="1927" y="2561"/>
                  </a:lnTo>
                  <a:lnTo>
                    <a:pt x="2065" y="2561"/>
                  </a:lnTo>
                  <a:lnTo>
                    <a:pt x="2201" y="2565"/>
                  </a:lnTo>
                  <a:lnTo>
                    <a:pt x="2335" y="2573"/>
                  </a:lnTo>
                  <a:lnTo>
                    <a:pt x="2357" y="2439"/>
                  </a:lnTo>
                  <a:lnTo>
                    <a:pt x="2375" y="2302"/>
                  </a:lnTo>
                  <a:lnTo>
                    <a:pt x="1584" y="2302"/>
                  </a:lnTo>
                  <a:close/>
                  <a:moveTo>
                    <a:pt x="886" y="2302"/>
                  </a:moveTo>
                  <a:lnTo>
                    <a:pt x="913" y="2393"/>
                  </a:lnTo>
                  <a:lnTo>
                    <a:pt x="945" y="2484"/>
                  </a:lnTo>
                  <a:lnTo>
                    <a:pt x="981" y="2572"/>
                  </a:lnTo>
                  <a:lnTo>
                    <a:pt x="1021" y="2657"/>
                  </a:lnTo>
                  <a:lnTo>
                    <a:pt x="1145" y="2631"/>
                  </a:lnTo>
                  <a:lnTo>
                    <a:pt x="1267" y="2610"/>
                  </a:lnTo>
                  <a:lnTo>
                    <a:pt x="1388" y="2593"/>
                  </a:lnTo>
                  <a:lnTo>
                    <a:pt x="1507" y="2580"/>
                  </a:lnTo>
                  <a:lnTo>
                    <a:pt x="1484" y="2443"/>
                  </a:lnTo>
                  <a:lnTo>
                    <a:pt x="1466" y="2302"/>
                  </a:lnTo>
                  <a:lnTo>
                    <a:pt x="886" y="2302"/>
                  </a:lnTo>
                  <a:close/>
                  <a:moveTo>
                    <a:pt x="371" y="2302"/>
                  </a:moveTo>
                  <a:lnTo>
                    <a:pt x="400" y="2389"/>
                  </a:lnTo>
                  <a:lnTo>
                    <a:pt x="435" y="2474"/>
                  </a:lnTo>
                  <a:lnTo>
                    <a:pt x="473" y="2557"/>
                  </a:lnTo>
                  <a:lnTo>
                    <a:pt x="517" y="2638"/>
                  </a:lnTo>
                  <a:lnTo>
                    <a:pt x="564" y="2716"/>
                  </a:lnTo>
                  <a:lnTo>
                    <a:pt x="617" y="2792"/>
                  </a:lnTo>
                  <a:lnTo>
                    <a:pt x="712" y="2753"/>
                  </a:lnTo>
                  <a:lnTo>
                    <a:pt x="809" y="2719"/>
                  </a:lnTo>
                  <a:lnTo>
                    <a:pt x="907" y="2689"/>
                  </a:lnTo>
                  <a:lnTo>
                    <a:pt x="863" y="2595"/>
                  </a:lnTo>
                  <a:lnTo>
                    <a:pt x="826" y="2498"/>
                  </a:lnTo>
                  <a:lnTo>
                    <a:pt x="794" y="2401"/>
                  </a:lnTo>
                  <a:lnTo>
                    <a:pt x="766" y="2302"/>
                  </a:lnTo>
                  <a:lnTo>
                    <a:pt x="371" y="2302"/>
                  </a:lnTo>
                  <a:close/>
                  <a:moveTo>
                    <a:pt x="3203" y="1605"/>
                  </a:moveTo>
                  <a:lnTo>
                    <a:pt x="3203" y="2185"/>
                  </a:lnTo>
                  <a:lnTo>
                    <a:pt x="3822" y="2185"/>
                  </a:lnTo>
                  <a:lnTo>
                    <a:pt x="3833" y="2182"/>
                  </a:lnTo>
                  <a:lnTo>
                    <a:pt x="3842" y="2176"/>
                  </a:lnTo>
                  <a:lnTo>
                    <a:pt x="3848" y="2168"/>
                  </a:lnTo>
                  <a:lnTo>
                    <a:pt x="3850" y="2157"/>
                  </a:lnTo>
                  <a:lnTo>
                    <a:pt x="3850" y="1633"/>
                  </a:lnTo>
                  <a:lnTo>
                    <a:pt x="3848" y="1622"/>
                  </a:lnTo>
                  <a:lnTo>
                    <a:pt x="3842" y="1612"/>
                  </a:lnTo>
                  <a:lnTo>
                    <a:pt x="3833" y="1606"/>
                  </a:lnTo>
                  <a:lnTo>
                    <a:pt x="3822" y="1605"/>
                  </a:lnTo>
                  <a:lnTo>
                    <a:pt x="3203" y="1605"/>
                  </a:lnTo>
                  <a:close/>
                  <a:moveTo>
                    <a:pt x="2334" y="1032"/>
                  </a:moveTo>
                  <a:lnTo>
                    <a:pt x="2223" y="1039"/>
                  </a:lnTo>
                  <a:lnTo>
                    <a:pt x="2110" y="1044"/>
                  </a:lnTo>
                  <a:lnTo>
                    <a:pt x="1995" y="1045"/>
                  </a:lnTo>
                  <a:lnTo>
                    <a:pt x="1927" y="1044"/>
                  </a:lnTo>
                  <a:lnTo>
                    <a:pt x="1830" y="1043"/>
                  </a:lnTo>
                  <a:lnTo>
                    <a:pt x="1729" y="1039"/>
                  </a:lnTo>
                  <a:lnTo>
                    <a:pt x="1625" y="1033"/>
                  </a:lnTo>
                  <a:lnTo>
                    <a:pt x="1604" y="1155"/>
                  </a:lnTo>
                  <a:lnTo>
                    <a:pt x="1587" y="1282"/>
                  </a:lnTo>
                  <a:lnTo>
                    <a:pt x="1573" y="1411"/>
                  </a:lnTo>
                  <a:lnTo>
                    <a:pt x="1567" y="1488"/>
                  </a:lnTo>
                  <a:lnTo>
                    <a:pt x="1818" y="1488"/>
                  </a:lnTo>
                  <a:lnTo>
                    <a:pt x="1838" y="1490"/>
                  </a:lnTo>
                  <a:lnTo>
                    <a:pt x="1853" y="1499"/>
                  </a:lnTo>
                  <a:lnTo>
                    <a:pt x="1865" y="1512"/>
                  </a:lnTo>
                  <a:lnTo>
                    <a:pt x="1874" y="1528"/>
                  </a:lnTo>
                  <a:lnTo>
                    <a:pt x="1877" y="1546"/>
                  </a:lnTo>
                  <a:lnTo>
                    <a:pt x="1874" y="1564"/>
                  </a:lnTo>
                  <a:lnTo>
                    <a:pt x="1865" y="1581"/>
                  </a:lnTo>
                  <a:lnTo>
                    <a:pt x="1853" y="1593"/>
                  </a:lnTo>
                  <a:lnTo>
                    <a:pt x="1838" y="1601"/>
                  </a:lnTo>
                  <a:lnTo>
                    <a:pt x="1818" y="1605"/>
                  </a:lnTo>
                  <a:lnTo>
                    <a:pt x="136" y="1605"/>
                  </a:lnTo>
                  <a:lnTo>
                    <a:pt x="125" y="1606"/>
                  </a:lnTo>
                  <a:lnTo>
                    <a:pt x="117" y="1612"/>
                  </a:lnTo>
                  <a:lnTo>
                    <a:pt x="111" y="1622"/>
                  </a:lnTo>
                  <a:lnTo>
                    <a:pt x="108" y="1633"/>
                  </a:lnTo>
                  <a:lnTo>
                    <a:pt x="108" y="2157"/>
                  </a:lnTo>
                  <a:lnTo>
                    <a:pt x="111" y="2168"/>
                  </a:lnTo>
                  <a:lnTo>
                    <a:pt x="117" y="2176"/>
                  </a:lnTo>
                  <a:lnTo>
                    <a:pt x="125" y="2182"/>
                  </a:lnTo>
                  <a:lnTo>
                    <a:pt x="136" y="2185"/>
                  </a:lnTo>
                  <a:lnTo>
                    <a:pt x="136" y="2185"/>
                  </a:lnTo>
                  <a:lnTo>
                    <a:pt x="3086" y="2185"/>
                  </a:lnTo>
                  <a:lnTo>
                    <a:pt x="3086" y="1605"/>
                  </a:lnTo>
                  <a:lnTo>
                    <a:pt x="2182" y="1605"/>
                  </a:lnTo>
                  <a:lnTo>
                    <a:pt x="2164" y="1601"/>
                  </a:lnTo>
                  <a:lnTo>
                    <a:pt x="2148" y="1593"/>
                  </a:lnTo>
                  <a:lnTo>
                    <a:pt x="2135" y="1581"/>
                  </a:lnTo>
                  <a:lnTo>
                    <a:pt x="2127" y="1564"/>
                  </a:lnTo>
                  <a:lnTo>
                    <a:pt x="2124" y="1546"/>
                  </a:lnTo>
                  <a:lnTo>
                    <a:pt x="2127" y="1528"/>
                  </a:lnTo>
                  <a:lnTo>
                    <a:pt x="2135" y="1512"/>
                  </a:lnTo>
                  <a:lnTo>
                    <a:pt x="2148" y="1499"/>
                  </a:lnTo>
                  <a:lnTo>
                    <a:pt x="2164" y="1490"/>
                  </a:lnTo>
                  <a:lnTo>
                    <a:pt x="2182" y="1488"/>
                  </a:lnTo>
                  <a:lnTo>
                    <a:pt x="2392" y="1488"/>
                  </a:lnTo>
                  <a:lnTo>
                    <a:pt x="2386" y="1411"/>
                  </a:lnTo>
                  <a:lnTo>
                    <a:pt x="2371" y="1281"/>
                  </a:lnTo>
                  <a:lnTo>
                    <a:pt x="2354" y="1155"/>
                  </a:lnTo>
                  <a:lnTo>
                    <a:pt x="2334" y="1032"/>
                  </a:lnTo>
                  <a:close/>
                  <a:moveTo>
                    <a:pt x="1021" y="948"/>
                  </a:moveTo>
                  <a:lnTo>
                    <a:pt x="980" y="1036"/>
                  </a:lnTo>
                  <a:lnTo>
                    <a:pt x="944" y="1127"/>
                  </a:lnTo>
                  <a:lnTo>
                    <a:pt x="912" y="1220"/>
                  </a:lnTo>
                  <a:lnTo>
                    <a:pt x="885" y="1316"/>
                  </a:lnTo>
                  <a:lnTo>
                    <a:pt x="862" y="1413"/>
                  </a:lnTo>
                  <a:lnTo>
                    <a:pt x="848" y="1488"/>
                  </a:lnTo>
                  <a:lnTo>
                    <a:pt x="1451" y="1488"/>
                  </a:lnTo>
                  <a:lnTo>
                    <a:pt x="1457" y="1400"/>
                  </a:lnTo>
                  <a:lnTo>
                    <a:pt x="1470" y="1272"/>
                  </a:lnTo>
                  <a:lnTo>
                    <a:pt x="1487" y="1147"/>
                  </a:lnTo>
                  <a:lnTo>
                    <a:pt x="1508" y="1025"/>
                  </a:lnTo>
                  <a:lnTo>
                    <a:pt x="1388" y="1012"/>
                  </a:lnTo>
                  <a:lnTo>
                    <a:pt x="1267" y="996"/>
                  </a:lnTo>
                  <a:lnTo>
                    <a:pt x="1145" y="974"/>
                  </a:lnTo>
                  <a:lnTo>
                    <a:pt x="1021" y="948"/>
                  </a:lnTo>
                  <a:close/>
                  <a:moveTo>
                    <a:pt x="2934" y="941"/>
                  </a:moveTo>
                  <a:lnTo>
                    <a:pt x="2817" y="967"/>
                  </a:lnTo>
                  <a:lnTo>
                    <a:pt x="2696" y="989"/>
                  </a:lnTo>
                  <a:lnTo>
                    <a:pt x="2575" y="1007"/>
                  </a:lnTo>
                  <a:lnTo>
                    <a:pt x="2451" y="1023"/>
                  </a:lnTo>
                  <a:lnTo>
                    <a:pt x="2471" y="1144"/>
                  </a:lnTo>
                  <a:lnTo>
                    <a:pt x="2488" y="1271"/>
                  </a:lnTo>
                  <a:lnTo>
                    <a:pt x="2501" y="1400"/>
                  </a:lnTo>
                  <a:lnTo>
                    <a:pt x="2508" y="1488"/>
                  </a:lnTo>
                  <a:lnTo>
                    <a:pt x="3111" y="1488"/>
                  </a:lnTo>
                  <a:lnTo>
                    <a:pt x="3096" y="1413"/>
                  </a:lnTo>
                  <a:lnTo>
                    <a:pt x="3073" y="1314"/>
                  </a:lnTo>
                  <a:lnTo>
                    <a:pt x="3046" y="1218"/>
                  </a:lnTo>
                  <a:lnTo>
                    <a:pt x="3013" y="1124"/>
                  </a:lnTo>
                  <a:lnTo>
                    <a:pt x="2976" y="1031"/>
                  </a:lnTo>
                  <a:lnTo>
                    <a:pt x="2934" y="941"/>
                  </a:lnTo>
                  <a:close/>
                  <a:moveTo>
                    <a:pt x="615" y="813"/>
                  </a:moveTo>
                  <a:lnTo>
                    <a:pt x="556" y="901"/>
                  </a:lnTo>
                  <a:lnTo>
                    <a:pt x="502" y="991"/>
                  </a:lnTo>
                  <a:lnTo>
                    <a:pt x="454" y="1086"/>
                  </a:lnTo>
                  <a:lnTo>
                    <a:pt x="412" y="1183"/>
                  </a:lnTo>
                  <a:lnTo>
                    <a:pt x="377" y="1282"/>
                  </a:lnTo>
                  <a:lnTo>
                    <a:pt x="348" y="1384"/>
                  </a:lnTo>
                  <a:lnTo>
                    <a:pt x="325" y="1488"/>
                  </a:lnTo>
                  <a:lnTo>
                    <a:pt x="730" y="1488"/>
                  </a:lnTo>
                  <a:lnTo>
                    <a:pt x="748" y="1389"/>
                  </a:lnTo>
                  <a:lnTo>
                    <a:pt x="771" y="1291"/>
                  </a:lnTo>
                  <a:lnTo>
                    <a:pt x="798" y="1195"/>
                  </a:lnTo>
                  <a:lnTo>
                    <a:pt x="830" y="1100"/>
                  </a:lnTo>
                  <a:lnTo>
                    <a:pt x="866" y="1008"/>
                  </a:lnTo>
                  <a:lnTo>
                    <a:pt x="907" y="918"/>
                  </a:lnTo>
                  <a:lnTo>
                    <a:pt x="809" y="886"/>
                  </a:lnTo>
                  <a:lnTo>
                    <a:pt x="712" y="853"/>
                  </a:lnTo>
                  <a:lnTo>
                    <a:pt x="615" y="813"/>
                  </a:lnTo>
                  <a:close/>
                  <a:moveTo>
                    <a:pt x="3343" y="813"/>
                  </a:moveTo>
                  <a:lnTo>
                    <a:pt x="3286" y="835"/>
                  </a:lnTo>
                  <a:lnTo>
                    <a:pt x="3232" y="855"/>
                  </a:lnTo>
                  <a:lnTo>
                    <a:pt x="3178" y="873"/>
                  </a:lnTo>
                  <a:lnTo>
                    <a:pt x="3127" y="889"/>
                  </a:lnTo>
                  <a:lnTo>
                    <a:pt x="3082" y="902"/>
                  </a:lnTo>
                  <a:lnTo>
                    <a:pt x="3049" y="912"/>
                  </a:lnTo>
                  <a:lnTo>
                    <a:pt x="3090" y="1003"/>
                  </a:lnTo>
                  <a:lnTo>
                    <a:pt x="3127" y="1096"/>
                  </a:lnTo>
                  <a:lnTo>
                    <a:pt x="3160" y="1193"/>
                  </a:lnTo>
                  <a:lnTo>
                    <a:pt x="3188" y="1290"/>
                  </a:lnTo>
                  <a:lnTo>
                    <a:pt x="3211" y="1389"/>
                  </a:lnTo>
                  <a:lnTo>
                    <a:pt x="3227" y="1480"/>
                  </a:lnTo>
                  <a:lnTo>
                    <a:pt x="3632" y="1480"/>
                  </a:lnTo>
                  <a:lnTo>
                    <a:pt x="3609" y="1377"/>
                  </a:lnTo>
                  <a:lnTo>
                    <a:pt x="3580" y="1277"/>
                  </a:lnTo>
                  <a:lnTo>
                    <a:pt x="3544" y="1178"/>
                  </a:lnTo>
                  <a:lnTo>
                    <a:pt x="3503" y="1083"/>
                  </a:lnTo>
                  <a:lnTo>
                    <a:pt x="3455" y="990"/>
                  </a:lnTo>
                  <a:lnTo>
                    <a:pt x="3402" y="900"/>
                  </a:lnTo>
                  <a:lnTo>
                    <a:pt x="3343" y="813"/>
                  </a:lnTo>
                  <a:close/>
                  <a:moveTo>
                    <a:pt x="2461" y="187"/>
                  </a:moveTo>
                  <a:lnTo>
                    <a:pt x="2539" y="249"/>
                  </a:lnTo>
                  <a:lnTo>
                    <a:pt x="2612" y="315"/>
                  </a:lnTo>
                  <a:lnTo>
                    <a:pt x="2682" y="384"/>
                  </a:lnTo>
                  <a:lnTo>
                    <a:pt x="2749" y="457"/>
                  </a:lnTo>
                  <a:lnTo>
                    <a:pt x="2813" y="533"/>
                  </a:lnTo>
                  <a:lnTo>
                    <a:pt x="2872" y="613"/>
                  </a:lnTo>
                  <a:lnTo>
                    <a:pt x="2936" y="708"/>
                  </a:lnTo>
                  <a:lnTo>
                    <a:pt x="2994" y="806"/>
                  </a:lnTo>
                  <a:lnTo>
                    <a:pt x="3049" y="790"/>
                  </a:lnTo>
                  <a:lnTo>
                    <a:pt x="3099" y="775"/>
                  </a:lnTo>
                  <a:lnTo>
                    <a:pt x="3153" y="759"/>
                  </a:lnTo>
                  <a:lnTo>
                    <a:pt x="3209" y="739"/>
                  </a:lnTo>
                  <a:lnTo>
                    <a:pt x="3268" y="718"/>
                  </a:lnTo>
                  <a:lnTo>
                    <a:pt x="3220" y="663"/>
                  </a:lnTo>
                  <a:lnTo>
                    <a:pt x="3170" y="610"/>
                  </a:lnTo>
                  <a:lnTo>
                    <a:pt x="3092" y="538"/>
                  </a:lnTo>
                  <a:lnTo>
                    <a:pt x="3012" y="470"/>
                  </a:lnTo>
                  <a:lnTo>
                    <a:pt x="2928" y="409"/>
                  </a:lnTo>
                  <a:lnTo>
                    <a:pt x="2840" y="352"/>
                  </a:lnTo>
                  <a:lnTo>
                    <a:pt x="2749" y="303"/>
                  </a:lnTo>
                  <a:lnTo>
                    <a:pt x="2655" y="258"/>
                  </a:lnTo>
                  <a:lnTo>
                    <a:pt x="2559" y="220"/>
                  </a:lnTo>
                  <a:lnTo>
                    <a:pt x="2461" y="187"/>
                  </a:lnTo>
                  <a:close/>
                  <a:moveTo>
                    <a:pt x="1497" y="187"/>
                  </a:moveTo>
                  <a:lnTo>
                    <a:pt x="1399" y="220"/>
                  </a:lnTo>
                  <a:lnTo>
                    <a:pt x="1303" y="258"/>
                  </a:lnTo>
                  <a:lnTo>
                    <a:pt x="1209" y="303"/>
                  </a:lnTo>
                  <a:lnTo>
                    <a:pt x="1119" y="352"/>
                  </a:lnTo>
                  <a:lnTo>
                    <a:pt x="1031" y="409"/>
                  </a:lnTo>
                  <a:lnTo>
                    <a:pt x="947" y="470"/>
                  </a:lnTo>
                  <a:lnTo>
                    <a:pt x="866" y="538"/>
                  </a:lnTo>
                  <a:lnTo>
                    <a:pt x="789" y="610"/>
                  </a:lnTo>
                  <a:lnTo>
                    <a:pt x="738" y="663"/>
                  </a:lnTo>
                  <a:lnTo>
                    <a:pt x="690" y="718"/>
                  </a:lnTo>
                  <a:lnTo>
                    <a:pt x="779" y="753"/>
                  </a:lnTo>
                  <a:lnTo>
                    <a:pt x="869" y="784"/>
                  </a:lnTo>
                  <a:lnTo>
                    <a:pt x="961" y="812"/>
                  </a:lnTo>
                  <a:lnTo>
                    <a:pt x="1020" y="710"/>
                  </a:lnTo>
                  <a:lnTo>
                    <a:pt x="1086" y="613"/>
                  </a:lnTo>
                  <a:lnTo>
                    <a:pt x="1146" y="533"/>
                  </a:lnTo>
                  <a:lnTo>
                    <a:pt x="1209" y="457"/>
                  </a:lnTo>
                  <a:lnTo>
                    <a:pt x="1276" y="384"/>
                  </a:lnTo>
                  <a:lnTo>
                    <a:pt x="1346" y="315"/>
                  </a:lnTo>
                  <a:lnTo>
                    <a:pt x="1420" y="249"/>
                  </a:lnTo>
                  <a:lnTo>
                    <a:pt x="1497" y="187"/>
                  </a:lnTo>
                  <a:close/>
                  <a:moveTo>
                    <a:pt x="2130" y="123"/>
                  </a:moveTo>
                  <a:lnTo>
                    <a:pt x="2177" y="202"/>
                  </a:lnTo>
                  <a:lnTo>
                    <a:pt x="2222" y="286"/>
                  </a:lnTo>
                  <a:lnTo>
                    <a:pt x="2263" y="376"/>
                  </a:lnTo>
                  <a:lnTo>
                    <a:pt x="2301" y="472"/>
                  </a:lnTo>
                  <a:lnTo>
                    <a:pt x="2337" y="574"/>
                  </a:lnTo>
                  <a:lnTo>
                    <a:pt x="2371" y="680"/>
                  </a:lnTo>
                  <a:lnTo>
                    <a:pt x="2401" y="791"/>
                  </a:lnTo>
                  <a:lnTo>
                    <a:pt x="2428" y="907"/>
                  </a:lnTo>
                  <a:lnTo>
                    <a:pt x="2581" y="889"/>
                  </a:lnTo>
                  <a:lnTo>
                    <a:pt x="2731" y="865"/>
                  </a:lnTo>
                  <a:lnTo>
                    <a:pt x="2877" y="835"/>
                  </a:lnTo>
                  <a:lnTo>
                    <a:pt x="2829" y="756"/>
                  </a:lnTo>
                  <a:lnTo>
                    <a:pt x="2778" y="680"/>
                  </a:lnTo>
                  <a:lnTo>
                    <a:pt x="2714" y="597"/>
                  </a:lnTo>
                  <a:lnTo>
                    <a:pt x="2647" y="517"/>
                  </a:lnTo>
                  <a:lnTo>
                    <a:pt x="2576" y="441"/>
                  </a:lnTo>
                  <a:lnTo>
                    <a:pt x="2500" y="370"/>
                  </a:lnTo>
                  <a:lnTo>
                    <a:pt x="2421" y="303"/>
                  </a:lnTo>
                  <a:lnTo>
                    <a:pt x="2337" y="239"/>
                  </a:lnTo>
                  <a:lnTo>
                    <a:pt x="2250" y="181"/>
                  </a:lnTo>
                  <a:lnTo>
                    <a:pt x="2159" y="127"/>
                  </a:lnTo>
                  <a:lnTo>
                    <a:pt x="2130" y="123"/>
                  </a:lnTo>
                  <a:close/>
                  <a:moveTo>
                    <a:pt x="1828" y="123"/>
                  </a:moveTo>
                  <a:lnTo>
                    <a:pt x="1799" y="127"/>
                  </a:lnTo>
                  <a:lnTo>
                    <a:pt x="1709" y="181"/>
                  </a:lnTo>
                  <a:lnTo>
                    <a:pt x="1621" y="239"/>
                  </a:lnTo>
                  <a:lnTo>
                    <a:pt x="1538" y="303"/>
                  </a:lnTo>
                  <a:lnTo>
                    <a:pt x="1458" y="370"/>
                  </a:lnTo>
                  <a:lnTo>
                    <a:pt x="1382" y="441"/>
                  </a:lnTo>
                  <a:lnTo>
                    <a:pt x="1311" y="517"/>
                  </a:lnTo>
                  <a:lnTo>
                    <a:pt x="1244" y="597"/>
                  </a:lnTo>
                  <a:lnTo>
                    <a:pt x="1181" y="680"/>
                  </a:lnTo>
                  <a:lnTo>
                    <a:pt x="1127" y="760"/>
                  </a:lnTo>
                  <a:lnTo>
                    <a:pt x="1078" y="841"/>
                  </a:lnTo>
                  <a:lnTo>
                    <a:pt x="1192" y="865"/>
                  </a:lnTo>
                  <a:lnTo>
                    <a:pt x="1307" y="884"/>
                  </a:lnTo>
                  <a:lnTo>
                    <a:pt x="1420" y="898"/>
                  </a:lnTo>
                  <a:lnTo>
                    <a:pt x="1531" y="909"/>
                  </a:lnTo>
                  <a:lnTo>
                    <a:pt x="1557" y="794"/>
                  </a:lnTo>
                  <a:lnTo>
                    <a:pt x="1587" y="681"/>
                  </a:lnTo>
                  <a:lnTo>
                    <a:pt x="1620" y="575"/>
                  </a:lnTo>
                  <a:lnTo>
                    <a:pt x="1656" y="473"/>
                  </a:lnTo>
                  <a:lnTo>
                    <a:pt x="1696" y="376"/>
                  </a:lnTo>
                  <a:lnTo>
                    <a:pt x="1737" y="286"/>
                  </a:lnTo>
                  <a:lnTo>
                    <a:pt x="1781" y="202"/>
                  </a:lnTo>
                  <a:lnTo>
                    <a:pt x="1828" y="123"/>
                  </a:lnTo>
                  <a:close/>
                  <a:moveTo>
                    <a:pt x="1980" y="117"/>
                  </a:moveTo>
                  <a:lnTo>
                    <a:pt x="1975" y="117"/>
                  </a:lnTo>
                  <a:lnTo>
                    <a:pt x="1929" y="182"/>
                  </a:lnTo>
                  <a:lnTo>
                    <a:pt x="1885" y="255"/>
                  </a:lnTo>
                  <a:lnTo>
                    <a:pt x="1844" y="333"/>
                  </a:lnTo>
                  <a:lnTo>
                    <a:pt x="1804" y="417"/>
                  </a:lnTo>
                  <a:lnTo>
                    <a:pt x="1767" y="508"/>
                  </a:lnTo>
                  <a:lnTo>
                    <a:pt x="1733" y="603"/>
                  </a:lnTo>
                  <a:lnTo>
                    <a:pt x="1702" y="704"/>
                  </a:lnTo>
                  <a:lnTo>
                    <a:pt x="1673" y="809"/>
                  </a:lnTo>
                  <a:lnTo>
                    <a:pt x="1647" y="918"/>
                  </a:lnTo>
                  <a:lnTo>
                    <a:pt x="1744" y="924"/>
                  </a:lnTo>
                  <a:lnTo>
                    <a:pt x="1839" y="926"/>
                  </a:lnTo>
                  <a:lnTo>
                    <a:pt x="1929" y="929"/>
                  </a:lnTo>
                  <a:lnTo>
                    <a:pt x="2058" y="929"/>
                  </a:lnTo>
                  <a:lnTo>
                    <a:pt x="2186" y="925"/>
                  </a:lnTo>
                  <a:lnTo>
                    <a:pt x="2311" y="918"/>
                  </a:lnTo>
                  <a:lnTo>
                    <a:pt x="2286" y="808"/>
                  </a:lnTo>
                  <a:lnTo>
                    <a:pt x="2257" y="703"/>
                  </a:lnTo>
                  <a:lnTo>
                    <a:pt x="2225" y="603"/>
                  </a:lnTo>
                  <a:lnTo>
                    <a:pt x="2192" y="508"/>
                  </a:lnTo>
                  <a:lnTo>
                    <a:pt x="2154" y="417"/>
                  </a:lnTo>
                  <a:lnTo>
                    <a:pt x="2115" y="333"/>
                  </a:lnTo>
                  <a:lnTo>
                    <a:pt x="2074" y="255"/>
                  </a:lnTo>
                  <a:lnTo>
                    <a:pt x="2029" y="182"/>
                  </a:lnTo>
                  <a:lnTo>
                    <a:pt x="1983" y="117"/>
                  </a:lnTo>
                  <a:lnTo>
                    <a:pt x="1980" y="117"/>
                  </a:lnTo>
                  <a:close/>
                  <a:moveTo>
                    <a:pt x="1980" y="0"/>
                  </a:moveTo>
                  <a:lnTo>
                    <a:pt x="2089" y="4"/>
                  </a:lnTo>
                  <a:lnTo>
                    <a:pt x="2199" y="13"/>
                  </a:lnTo>
                  <a:lnTo>
                    <a:pt x="2306" y="29"/>
                  </a:lnTo>
                  <a:lnTo>
                    <a:pt x="2412" y="52"/>
                  </a:lnTo>
                  <a:lnTo>
                    <a:pt x="2517" y="81"/>
                  </a:lnTo>
                  <a:lnTo>
                    <a:pt x="2618" y="116"/>
                  </a:lnTo>
                  <a:lnTo>
                    <a:pt x="2718" y="158"/>
                  </a:lnTo>
                  <a:lnTo>
                    <a:pt x="2816" y="205"/>
                  </a:lnTo>
                  <a:lnTo>
                    <a:pt x="2909" y="258"/>
                  </a:lnTo>
                  <a:lnTo>
                    <a:pt x="3000" y="317"/>
                  </a:lnTo>
                  <a:lnTo>
                    <a:pt x="3088" y="382"/>
                  </a:lnTo>
                  <a:lnTo>
                    <a:pt x="3172" y="452"/>
                  </a:lnTo>
                  <a:lnTo>
                    <a:pt x="3253" y="528"/>
                  </a:lnTo>
                  <a:lnTo>
                    <a:pt x="3329" y="609"/>
                  </a:lnTo>
                  <a:lnTo>
                    <a:pt x="3400" y="693"/>
                  </a:lnTo>
                  <a:lnTo>
                    <a:pt x="3463" y="781"/>
                  </a:lnTo>
                  <a:lnTo>
                    <a:pt x="3522" y="873"/>
                  </a:lnTo>
                  <a:lnTo>
                    <a:pt x="3577" y="968"/>
                  </a:lnTo>
                  <a:lnTo>
                    <a:pt x="3624" y="1066"/>
                  </a:lnTo>
                  <a:lnTo>
                    <a:pt x="3665" y="1166"/>
                  </a:lnTo>
                  <a:lnTo>
                    <a:pt x="3699" y="1269"/>
                  </a:lnTo>
                  <a:lnTo>
                    <a:pt x="3728" y="1373"/>
                  </a:lnTo>
                  <a:lnTo>
                    <a:pt x="3751" y="1480"/>
                  </a:lnTo>
                  <a:lnTo>
                    <a:pt x="3822" y="1480"/>
                  </a:lnTo>
                  <a:lnTo>
                    <a:pt x="3851" y="1483"/>
                  </a:lnTo>
                  <a:lnTo>
                    <a:pt x="3878" y="1492"/>
                  </a:lnTo>
                  <a:lnTo>
                    <a:pt x="3903" y="1505"/>
                  </a:lnTo>
                  <a:lnTo>
                    <a:pt x="3923" y="1522"/>
                  </a:lnTo>
                  <a:lnTo>
                    <a:pt x="3941" y="1543"/>
                  </a:lnTo>
                  <a:lnTo>
                    <a:pt x="3955" y="1569"/>
                  </a:lnTo>
                  <a:lnTo>
                    <a:pt x="3963" y="1595"/>
                  </a:lnTo>
                  <a:lnTo>
                    <a:pt x="3967" y="1624"/>
                  </a:lnTo>
                  <a:lnTo>
                    <a:pt x="3967" y="2159"/>
                  </a:lnTo>
                  <a:lnTo>
                    <a:pt x="3963" y="2188"/>
                  </a:lnTo>
                  <a:lnTo>
                    <a:pt x="3955" y="2216"/>
                  </a:lnTo>
                  <a:lnTo>
                    <a:pt x="3941" y="2240"/>
                  </a:lnTo>
                  <a:lnTo>
                    <a:pt x="3923" y="2262"/>
                  </a:lnTo>
                  <a:lnTo>
                    <a:pt x="3903" y="2280"/>
                  </a:lnTo>
                  <a:lnTo>
                    <a:pt x="3878" y="2293"/>
                  </a:lnTo>
                  <a:lnTo>
                    <a:pt x="3851" y="2302"/>
                  </a:lnTo>
                  <a:lnTo>
                    <a:pt x="3822" y="2304"/>
                  </a:lnTo>
                  <a:lnTo>
                    <a:pt x="3709" y="2304"/>
                  </a:lnTo>
                  <a:lnTo>
                    <a:pt x="3679" y="2399"/>
                  </a:lnTo>
                  <a:lnTo>
                    <a:pt x="3643" y="2493"/>
                  </a:lnTo>
                  <a:lnTo>
                    <a:pt x="3602" y="2585"/>
                  </a:lnTo>
                  <a:lnTo>
                    <a:pt x="3556" y="2674"/>
                  </a:lnTo>
                  <a:lnTo>
                    <a:pt x="3506" y="2760"/>
                  </a:lnTo>
                  <a:lnTo>
                    <a:pt x="3449" y="2844"/>
                  </a:lnTo>
                  <a:lnTo>
                    <a:pt x="3389" y="2925"/>
                  </a:lnTo>
                  <a:lnTo>
                    <a:pt x="3323" y="3002"/>
                  </a:lnTo>
                  <a:lnTo>
                    <a:pt x="3253" y="3077"/>
                  </a:lnTo>
                  <a:lnTo>
                    <a:pt x="3172" y="3153"/>
                  </a:lnTo>
                  <a:lnTo>
                    <a:pt x="3088" y="3224"/>
                  </a:lnTo>
                  <a:lnTo>
                    <a:pt x="3000" y="3288"/>
                  </a:lnTo>
                  <a:lnTo>
                    <a:pt x="2909" y="3347"/>
                  </a:lnTo>
                  <a:lnTo>
                    <a:pt x="2816" y="3400"/>
                  </a:lnTo>
                  <a:lnTo>
                    <a:pt x="2718" y="3447"/>
                  </a:lnTo>
                  <a:lnTo>
                    <a:pt x="2618" y="3489"/>
                  </a:lnTo>
                  <a:lnTo>
                    <a:pt x="2517" y="3524"/>
                  </a:lnTo>
                  <a:lnTo>
                    <a:pt x="2412" y="3553"/>
                  </a:lnTo>
                  <a:lnTo>
                    <a:pt x="2306" y="3576"/>
                  </a:lnTo>
                  <a:lnTo>
                    <a:pt x="2199" y="3592"/>
                  </a:lnTo>
                  <a:lnTo>
                    <a:pt x="2089" y="3601"/>
                  </a:lnTo>
                  <a:lnTo>
                    <a:pt x="1980" y="3605"/>
                  </a:lnTo>
                  <a:lnTo>
                    <a:pt x="1877" y="3603"/>
                  </a:lnTo>
                  <a:lnTo>
                    <a:pt x="1776" y="3594"/>
                  </a:lnTo>
                  <a:lnTo>
                    <a:pt x="1676" y="3580"/>
                  </a:lnTo>
                  <a:lnTo>
                    <a:pt x="1576" y="3559"/>
                  </a:lnTo>
                  <a:lnTo>
                    <a:pt x="1479" y="3534"/>
                  </a:lnTo>
                  <a:lnTo>
                    <a:pt x="1382" y="3504"/>
                  </a:lnTo>
                  <a:lnTo>
                    <a:pt x="1289" y="3468"/>
                  </a:lnTo>
                  <a:lnTo>
                    <a:pt x="1196" y="3427"/>
                  </a:lnTo>
                  <a:lnTo>
                    <a:pt x="1105" y="3380"/>
                  </a:lnTo>
                  <a:lnTo>
                    <a:pt x="1091" y="3367"/>
                  </a:lnTo>
                  <a:lnTo>
                    <a:pt x="1081" y="3353"/>
                  </a:lnTo>
                  <a:lnTo>
                    <a:pt x="1077" y="3336"/>
                  </a:lnTo>
                  <a:lnTo>
                    <a:pt x="1077" y="3318"/>
                  </a:lnTo>
                  <a:lnTo>
                    <a:pt x="1084" y="3300"/>
                  </a:lnTo>
                  <a:lnTo>
                    <a:pt x="1095" y="3286"/>
                  </a:lnTo>
                  <a:lnTo>
                    <a:pt x="1110" y="3276"/>
                  </a:lnTo>
                  <a:lnTo>
                    <a:pt x="1127" y="3271"/>
                  </a:lnTo>
                  <a:lnTo>
                    <a:pt x="1145" y="3271"/>
                  </a:lnTo>
                  <a:lnTo>
                    <a:pt x="1162" y="3277"/>
                  </a:lnTo>
                  <a:lnTo>
                    <a:pt x="1245" y="3320"/>
                  </a:lnTo>
                  <a:lnTo>
                    <a:pt x="1329" y="3358"/>
                  </a:lnTo>
                  <a:lnTo>
                    <a:pt x="1416" y="3392"/>
                  </a:lnTo>
                  <a:lnTo>
                    <a:pt x="1504" y="3421"/>
                  </a:lnTo>
                  <a:lnTo>
                    <a:pt x="1420" y="3349"/>
                  </a:lnTo>
                  <a:lnTo>
                    <a:pt x="1338" y="3273"/>
                  </a:lnTo>
                  <a:lnTo>
                    <a:pt x="1258" y="3193"/>
                  </a:lnTo>
                  <a:lnTo>
                    <a:pt x="1181" y="3107"/>
                  </a:lnTo>
                  <a:lnTo>
                    <a:pt x="1109" y="3015"/>
                  </a:lnTo>
                  <a:lnTo>
                    <a:pt x="1056" y="2944"/>
                  </a:lnTo>
                  <a:lnTo>
                    <a:pt x="1008" y="2870"/>
                  </a:lnTo>
                  <a:lnTo>
                    <a:pt x="962" y="2794"/>
                  </a:lnTo>
                  <a:lnTo>
                    <a:pt x="871" y="2821"/>
                  </a:lnTo>
                  <a:lnTo>
                    <a:pt x="780" y="2853"/>
                  </a:lnTo>
                  <a:lnTo>
                    <a:pt x="690" y="2888"/>
                  </a:lnTo>
                  <a:lnTo>
                    <a:pt x="750" y="2955"/>
                  </a:lnTo>
                  <a:lnTo>
                    <a:pt x="814" y="3020"/>
                  </a:lnTo>
                  <a:lnTo>
                    <a:pt x="883" y="3082"/>
                  </a:lnTo>
                  <a:lnTo>
                    <a:pt x="895" y="3096"/>
                  </a:lnTo>
                  <a:lnTo>
                    <a:pt x="901" y="3113"/>
                  </a:lnTo>
                  <a:lnTo>
                    <a:pt x="903" y="3131"/>
                  </a:lnTo>
                  <a:lnTo>
                    <a:pt x="898" y="3148"/>
                  </a:lnTo>
                  <a:lnTo>
                    <a:pt x="889" y="3164"/>
                  </a:lnTo>
                  <a:lnTo>
                    <a:pt x="874" y="3176"/>
                  </a:lnTo>
                  <a:lnTo>
                    <a:pt x="857" y="3183"/>
                  </a:lnTo>
                  <a:lnTo>
                    <a:pt x="839" y="3184"/>
                  </a:lnTo>
                  <a:lnTo>
                    <a:pt x="822" y="3181"/>
                  </a:lnTo>
                  <a:lnTo>
                    <a:pt x="807" y="3171"/>
                  </a:lnTo>
                  <a:lnTo>
                    <a:pt x="729" y="3099"/>
                  </a:lnTo>
                  <a:lnTo>
                    <a:pt x="654" y="3023"/>
                  </a:lnTo>
                  <a:lnTo>
                    <a:pt x="585" y="2944"/>
                  </a:lnTo>
                  <a:lnTo>
                    <a:pt x="521" y="2861"/>
                  </a:lnTo>
                  <a:lnTo>
                    <a:pt x="462" y="2774"/>
                  </a:lnTo>
                  <a:lnTo>
                    <a:pt x="409" y="2685"/>
                  </a:lnTo>
                  <a:lnTo>
                    <a:pt x="361" y="2593"/>
                  </a:lnTo>
                  <a:lnTo>
                    <a:pt x="318" y="2498"/>
                  </a:lnTo>
                  <a:lnTo>
                    <a:pt x="281" y="2401"/>
                  </a:lnTo>
                  <a:lnTo>
                    <a:pt x="249" y="2302"/>
                  </a:lnTo>
                  <a:lnTo>
                    <a:pt x="136" y="2302"/>
                  </a:lnTo>
                  <a:lnTo>
                    <a:pt x="107" y="2299"/>
                  </a:lnTo>
                  <a:lnTo>
                    <a:pt x="81" y="2291"/>
                  </a:lnTo>
                  <a:lnTo>
                    <a:pt x="55" y="2276"/>
                  </a:lnTo>
                  <a:lnTo>
                    <a:pt x="35" y="2260"/>
                  </a:lnTo>
                  <a:lnTo>
                    <a:pt x="17" y="2238"/>
                  </a:lnTo>
                  <a:lnTo>
                    <a:pt x="4" y="2214"/>
                  </a:lnTo>
                  <a:lnTo>
                    <a:pt x="0" y="2202"/>
                  </a:lnTo>
                  <a:lnTo>
                    <a:pt x="0" y="1588"/>
                  </a:lnTo>
                  <a:lnTo>
                    <a:pt x="4" y="1576"/>
                  </a:lnTo>
                  <a:lnTo>
                    <a:pt x="17" y="1552"/>
                  </a:lnTo>
                  <a:lnTo>
                    <a:pt x="35" y="1530"/>
                  </a:lnTo>
                  <a:lnTo>
                    <a:pt x="55" y="1512"/>
                  </a:lnTo>
                  <a:lnTo>
                    <a:pt x="81" y="1499"/>
                  </a:lnTo>
                  <a:lnTo>
                    <a:pt x="107" y="1490"/>
                  </a:lnTo>
                  <a:lnTo>
                    <a:pt x="136" y="1488"/>
                  </a:lnTo>
                  <a:lnTo>
                    <a:pt x="206" y="1488"/>
                  </a:lnTo>
                  <a:lnTo>
                    <a:pt x="226" y="1390"/>
                  </a:lnTo>
                  <a:lnTo>
                    <a:pt x="252" y="1294"/>
                  </a:lnTo>
                  <a:lnTo>
                    <a:pt x="282" y="1199"/>
                  </a:lnTo>
                  <a:lnTo>
                    <a:pt x="318" y="1107"/>
                  </a:lnTo>
                  <a:lnTo>
                    <a:pt x="359" y="1017"/>
                  </a:lnTo>
                  <a:lnTo>
                    <a:pt x="405" y="927"/>
                  </a:lnTo>
                  <a:lnTo>
                    <a:pt x="455" y="842"/>
                  </a:lnTo>
                  <a:lnTo>
                    <a:pt x="511" y="760"/>
                  </a:lnTo>
                  <a:lnTo>
                    <a:pt x="571" y="679"/>
                  </a:lnTo>
                  <a:lnTo>
                    <a:pt x="636" y="602"/>
                  </a:lnTo>
                  <a:lnTo>
                    <a:pt x="706" y="528"/>
                  </a:lnTo>
                  <a:lnTo>
                    <a:pt x="786" y="452"/>
                  </a:lnTo>
                  <a:lnTo>
                    <a:pt x="871" y="382"/>
                  </a:lnTo>
                  <a:lnTo>
                    <a:pt x="959" y="317"/>
                  </a:lnTo>
                  <a:lnTo>
                    <a:pt x="1049" y="258"/>
                  </a:lnTo>
                  <a:lnTo>
                    <a:pt x="1144" y="205"/>
                  </a:lnTo>
                  <a:lnTo>
                    <a:pt x="1240" y="158"/>
                  </a:lnTo>
                  <a:lnTo>
                    <a:pt x="1340" y="116"/>
                  </a:lnTo>
                  <a:lnTo>
                    <a:pt x="1441" y="81"/>
                  </a:lnTo>
                  <a:lnTo>
                    <a:pt x="1546" y="52"/>
                  </a:lnTo>
                  <a:lnTo>
                    <a:pt x="1652" y="29"/>
                  </a:lnTo>
                  <a:lnTo>
                    <a:pt x="1759" y="13"/>
                  </a:lnTo>
                  <a:lnTo>
                    <a:pt x="1869" y="4"/>
                  </a:lnTo>
                  <a:lnTo>
                    <a:pt x="1980"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75" name="Google Shape;468;p10">
              <a:extLst>
                <a:ext uri="{FF2B5EF4-FFF2-40B4-BE49-F238E27FC236}">
                  <a16:creationId xmlns:a16="http://schemas.microsoft.com/office/drawing/2014/main" id="{73AEC88A-5FF3-9A70-EC9C-411C07503C3E}"/>
                </a:ext>
              </a:extLst>
            </p:cNvPr>
            <p:cNvSpPr/>
            <p:nvPr/>
          </p:nvSpPr>
          <p:spPr>
            <a:xfrm>
              <a:off x="6274" y="3920"/>
              <a:ext cx="92" cy="162"/>
            </a:xfrm>
            <a:custGeom>
              <a:avLst/>
              <a:gdLst/>
              <a:ahLst/>
              <a:cxnLst/>
              <a:rect l="l" t="t" r="r" b="b"/>
              <a:pathLst>
                <a:path w="183" h="325" extrusionOk="0">
                  <a:moveTo>
                    <a:pt x="27" y="0"/>
                  </a:moveTo>
                  <a:lnTo>
                    <a:pt x="37" y="2"/>
                  </a:lnTo>
                  <a:lnTo>
                    <a:pt x="47" y="5"/>
                  </a:lnTo>
                  <a:lnTo>
                    <a:pt x="53" y="10"/>
                  </a:lnTo>
                  <a:lnTo>
                    <a:pt x="56" y="17"/>
                  </a:lnTo>
                  <a:lnTo>
                    <a:pt x="56" y="150"/>
                  </a:lnTo>
                  <a:lnTo>
                    <a:pt x="63" y="138"/>
                  </a:lnTo>
                  <a:lnTo>
                    <a:pt x="75" y="127"/>
                  </a:lnTo>
                  <a:lnTo>
                    <a:pt x="90" y="120"/>
                  </a:lnTo>
                  <a:lnTo>
                    <a:pt x="110" y="117"/>
                  </a:lnTo>
                  <a:lnTo>
                    <a:pt x="129" y="120"/>
                  </a:lnTo>
                  <a:lnTo>
                    <a:pt x="146" y="129"/>
                  </a:lnTo>
                  <a:lnTo>
                    <a:pt x="162" y="143"/>
                  </a:lnTo>
                  <a:lnTo>
                    <a:pt x="174" y="161"/>
                  </a:lnTo>
                  <a:lnTo>
                    <a:pt x="181" y="181"/>
                  </a:lnTo>
                  <a:lnTo>
                    <a:pt x="183" y="204"/>
                  </a:lnTo>
                  <a:lnTo>
                    <a:pt x="183" y="307"/>
                  </a:lnTo>
                  <a:lnTo>
                    <a:pt x="181" y="314"/>
                  </a:lnTo>
                  <a:lnTo>
                    <a:pt x="175" y="320"/>
                  </a:lnTo>
                  <a:lnTo>
                    <a:pt x="166" y="323"/>
                  </a:lnTo>
                  <a:lnTo>
                    <a:pt x="155" y="325"/>
                  </a:lnTo>
                  <a:lnTo>
                    <a:pt x="146" y="323"/>
                  </a:lnTo>
                  <a:lnTo>
                    <a:pt x="137" y="320"/>
                  </a:lnTo>
                  <a:lnTo>
                    <a:pt x="130" y="314"/>
                  </a:lnTo>
                  <a:lnTo>
                    <a:pt x="128" y="307"/>
                  </a:lnTo>
                  <a:lnTo>
                    <a:pt x="128" y="204"/>
                  </a:lnTo>
                  <a:lnTo>
                    <a:pt x="125" y="190"/>
                  </a:lnTo>
                  <a:lnTo>
                    <a:pt x="117" y="178"/>
                  </a:lnTo>
                  <a:lnTo>
                    <a:pt x="105" y="169"/>
                  </a:lnTo>
                  <a:lnTo>
                    <a:pt x="90" y="166"/>
                  </a:lnTo>
                  <a:lnTo>
                    <a:pt x="80" y="167"/>
                  </a:lnTo>
                  <a:lnTo>
                    <a:pt x="70" y="173"/>
                  </a:lnTo>
                  <a:lnTo>
                    <a:pt x="63" y="180"/>
                  </a:lnTo>
                  <a:lnTo>
                    <a:pt x="57" y="191"/>
                  </a:lnTo>
                  <a:lnTo>
                    <a:pt x="56" y="204"/>
                  </a:lnTo>
                  <a:lnTo>
                    <a:pt x="56" y="307"/>
                  </a:lnTo>
                  <a:lnTo>
                    <a:pt x="56" y="307"/>
                  </a:lnTo>
                  <a:lnTo>
                    <a:pt x="52" y="315"/>
                  </a:lnTo>
                  <a:lnTo>
                    <a:pt x="41" y="321"/>
                  </a:lnTo>
                  <a:lnTo>
                    <a:pt x="27" y="325"/>
                  </a:lnTo>
                  <a:lnTo>
                    <a:pt x="13" y="321"/>
                  </a:lnTo>
                  <a:lnTo>
                    <a:pt x="4" y="315"/>
                  </a:lnTo>
                  <a:lnTo>
                    <a:pt x="0" y="307"/>
                  </a:lnTo>
                  <a:lnTo>
                    <a:pt x="0" y="17"/>
                  </a:lnTo>
                  <a:lnTo>
                    <a:pt x="1" y="10"/>
                  </a:lnTo>
                  <a:lnTo>
                    <a:pt x="7" y="5"/>
                  </a:lnTo>
                  <a:lnTo>
                    <a:pt x="16" y="2"/>
                  </a:lnTo>
                  <a:lnTo>
                    <a:pt x="27"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76" name="Google Shape;469;p10">
              <a:extLst>
                <a:ext uri="{FF2B5EF4-FFF2-40B4-BE49-F238E27FC236}">
                  <a16:creationId xmlns:a16="http://schemas.microsoft.com/office/drawing/2014/main" id="{05B8B8A5-2505-F3C6-70EE-25649E9BA08F}"/>
                </a:ext>
              </a:extLst>
            </p:cNvPr>
            <p:cNvSpPr/>
            <p:nvPr/>
          </p:nvSpPr>
          <p:spPr>
            <a:xfrm>
              <a:off x="6399" y="3934"/>
              <a:ext cx="61" cy="148"/>
            </a:xfrm>
            <a:custGeom>
              <a:avLst/>
              <a:gdLst/>
              <a:ahLst/>
              <a:cxnLst/>
              <a:rect l="l" t="t" r="r" b="b"/>
              <a:pathLst>
                <a:path w="120" h="297" extrusionOk="0">
                  <a:moveTo>
                    <a:pt x="27" y="0"/>
                  </a:moveTo>
                  <a:lnTo>
                    <a:pt x="37" y="1"/>
                  </a:lnTo>
                  <a:lnTo>
                    <a:pt x="47" y="5"/>
                  </a:lnTo>
                  <a:lnTo>
                    <a:pt x="53" y="10"/>
                  </a:lnTo>
                  <a:lnTo>
                    <a:pt x="55" y="17"/>
                  </a:lnTo>
                  <a:lnTo>
                    <a:pt x="55" y="92"/>
                  </a:lnTo>
                  <a:lnTo>
                    <a:pt x="106" y="92"/>
                  </a:lnTo>
                  <a:lnTo>
                    <a:pt x="113" y="94"/>
                  </a:lnTo>
                  <a:lnTo>
                    <a:pt x="118" y="103"/>
                  </a:lnTo>
                  <a:lnTo>
                    <a:pt x="120" y="112"/>
                  </a:lnTo>
                  <a:lnTo>
                    <a:pt x="118" y="122"/>
                  </a:lnTo>
                  <a:lnTo>
                    <a:pt x="113" y="129"/>
                  </a:lnTo>
                  <a:lnTo>
                    <a:pt x="106" y="131"/>
                  </a:lnTo>
                  <a:lnTo>
                    <a:pt x="55" y="131"/>
                  </a:lnTo>
                  <a:lnTo>
                    <a:pt x="55" y="227"/>
                  </a:lnTo>
                  <a:lnTo>
                    <a:pt x="55" y="227"/>
                  </a:lnTo>
                  <a:lnTo>
                    <a:pt x="56" y="238"/>
                  </a:lnTo>
                  <a:lnTo>
                    <a:pt x="60" y="244"/>
                  </a:lnTo>
                  <a:lnTo>
                    <a:pt x="67" y="248"/>
                  </a:lnTo>
                  <a:lnTo>
                    <a:pt x="79" y="250"/>
                  </a:lnTo>
                  <a:lnTo>
                    <a:pt x="96" y="250"/>
                  </a:lnTo>
                  <a:lnTo>
                    <a:pt x="106" y="251"/>
                  </a:lnTo>
                  <a:lnTo>
                    <a:pt x="114" y="257"/>
                  </a:lnTo>
                  <a:lnTo>
                    <a:pt x="118" y="264"/>
                  </a:lnTo>
                  <a:lnTo>
                    <a:pt x="119" y="273"/>
                  </a:lnTo>
                  <a:lnTo>
                    <a:pt x="118" y="281"/>
                  </a:lnTo>
                  <a:lnTo>
                    <a:pt x="114" y="289"/>
                  </a:lnTo>
                  <a:lnTo>
                    <a:pt x="106" y="294"/>
                  </a:lnTo>
                  <a:lnTo>
                    <a:pt x="96" y="297"/>
                  </a:lnTo>
                  <a:lnTo>
                    <a:pt x="79" y="297"/>
                  </a:lnTo>
                  <a:lnTo>
                    <a:pt x="55" y="294"/>
                  </a:lnTo>
                  <a:lnTo>
                    <a:pt x="36" y="289"/>
                  </a:lnTo>
                  <a:lnTo>
                    <a:pt x="20" y="280"/>
                  </a:lnTo>
                  <a:lnTo>
                    <a:pt x="8" y="267"/>
                  </a:lnTo>
                  <a:lnTo>
                    <a:pt x="2" y="248"/>
                  </a:lnTo>
                  <a:lnTo>
                    <a:pt x="0" y="227"/>
                  </a:lnTo>
                  <a:lnTo>
                    <a:pt x="0" y="17"/>
                  </a:lnTo>
                  <a:lnTo>
                    <a:pt x="2" y="10"/>
                  </a:lnTo>
                  <a:lnTo>
                    <a:pt x="8" y="5"/>
                  </a:lnTo>
                  <a:lnTo>
                    <a:pt x="18" y="1"/>
                  </a:lnTo>
                  <a:lnTo>
                    <a:pt x="27"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77" name="Google Shape;470;p10">
              <a:extLst>
                <a:ext uri="{FF2B5EF4-FFF2-40B4-BE49-F238E27FC236}">
                  <a16:creationId xmlns:a16="http://schemas.microsoft.com/office/drawing/2014/main" id="{2A111BE6-C17B-5611-3E5D-90A62E9366EA}"/>
                </a:ext>
              </a:extLst>
            </p:cNvPr>
            <p:cNvSpPr/>
            <p:nvPr/>
          </p:nvSpPr>
          <p:spPr>
            <a:xfrm>
              <a:off x="6487" y="3934"/>
              <a:ext cx="60" cy="148"/>
            </a:xfrm>
            <a:custGeom>
              <a:avLst/>
              <a:gdLst/>
              <a:ahLst/>
              <a:cxnLst/>
              <a:rect l="l" t="t" r="r" b="b"/>
              <a:pathLst>
                <a:path w="121" h="297" extrusionOk="0">
                  <a:moveTo>
                    <a:pt x="28" y="0"/>
                  </a:moveTo>
                  <a:lnTo>
                    <a:pt x="39" y="1"/>
                  </a:lnTo>
                  <a:lnTo>
                    <a:pt x="47" y="5"/>
                  </a:lnTo>
                  <a:lnTo>
                    <a:pt x="53" y="10"/>
                  </a:lnTo>
                  <a:lnTo>
                    <a:pt x="56" y="17"/>
                  </a:lnTo>
                  <a:lnTo>
                    <a:pt x="56" y="92"/>
                  </a:lnTo>
                  <a:lnTo>
                    <a:pt x="107" y="92"/>
                  </a:lnTo>
                  <a:lnTo>
                    <a:pt x="115" y="94"/>
                  </a:lnTo>
                  <a:lnTo>
                    <a:pt x="119" y="103"/>
                  </a:lnTo>
                  <a:lnTo>
                    <a:pt x="121" y="112"/>
                  </a:lnTo>
                  <a:lnTo>
                    <a:pt x="119" y="122"/>
                  </a:lnTo>
                  <a:lnTo>
                    <a:pt x="115" y="129"/>
                  </a:lnTo>
                  <a:lnTo>
                    <a:pt x="107" y="131"/>
                  </a:lnTo>
                  <a:lnTo>
                    <a:pt x="56" y="131"/>
                  </a:lnTo>
                  <a:lnTo>
                    <a:pt x="56" y="227"/>
                  </a:lnTo>
                  <a:lnTo>
                    <a:pt x="57" y="238"/>
                  </a:lnTo>
                  <a:lnTo>
                    <a:pt x="62" y="244"/>
                  </a:lnTo>
                  <a:lnTo>
                    <a:pt x="69" y="248"/>
                  </a:lnTo>
                  <a:lnTo>
                    <a:pt x="80" y="250"/>
                  </a:lnTo>
                  <a:lnTo>
                    <a:pt x="97" y="250"/>
                  </a:lnTo>
                  <a:lnTo>
                    <a:pt x="107" y="251"/>
                  </a:lnTo>
                  <a:lnTo>
                    <a:pt x="115" y="257"/>
                  </a:lnTo>
                  <a:lnTo>
                    <a:pt x="119" y="264"/>
                  </a:lnTo>
                  <a:lnTo>
                    <a:pt x="121" y="273"/>
                  </a:lnTo>
                  <a:lnTo>
                    <a:pt x="119" y="281"/>
                  </a:lnTo>
                  <a:lnTo>
                    <a:pt x="115" y="289"/>
                  </a:lnTo>
                  <a:lnTo>
                    <a:pt x="107" y="294"/>
                  </a:lnTo>
                  <a:lnTo>
                    <a:pt x="97" y="297"/>
                  </a:lnTo>
                  <a:lnTo>
                    <a:pt x="80" y="297"/>
                  </a:lnTo>
                  <a:lnTo>
                    <a:pt x="57" y="294"/>
                  </a:lnTo>
                  <a:lnTo>
                    <a:pt x="36" y="289"/>
                  </a:lnTo>
                  <a:lnTo>
                    <a:pt x="21" y="280"/>
                  </a:lnTo>
                  <a:lnTo>
                    <a:pt x="10" y="267"/>
                  </a:lnTo>
                  <a:lnTo>
                    <a:pt x="3" y="248"/>
                  </a:lnTo>
                  <a:lnTo>
                    <a:pt x="0" y="227"/>
                  </a:lnTo>
                  <a:lnTo>
                    <a:pt x="0" y="17"/>
                  </a:lnTo>
                  <a:lnTo>
                    <a:pt x="3" y="10"/>
                  </a:lnTo>
                  <a:lnTo>
                    <a:pt x="10" y="5"/>
                  </a:lnTo>
                  <a:lnTo>
                    <a:pt x="18" y="1"/>
                  </a:lnTo>
                  <a:lnTo>
                    <a:pt x="28"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78" name="Google Shape;471;p10">
              <a:extLst>
                <a:ext uri="{FF2B5EF4-FFF2-40B4-BE49-F238E27FC236}">
                  <a16:creationId xmlns:a16="http://schemas.microsoft.com/office/drawing/2014/main" id="{FD03FB71-897B-12AE-8BFF-8C8AB0DACD9E}"/>
                </a:ext>
              </a:extLst>
            </p:cNvPr>
            <p:cNvSpPr/>
            <p:nvPr/>
          </p:nvSpPr>
          <p:spPr>
            <a:xfrm>
              <a:off x="6575" y="3979"/>
              <a:ext cx="93" cy="151"/>
            </a:xfrm>
            <a:custGeom>
              <a:avLst/>
              <a:gdLst/>
              <a:ahLst/>
              <a:cxnLst/>
              <a:rect l="l" t="t" r="r" b="b"/>
              <a:pathLst>
                <a:path w="187" h="303" extrusionOk="0">
                  <a:moveTo>
                    <a:pt x="92" y="49"/>
                  </a:moveTo>
                  <a:lnTo>
                    <a:pt x="81" y="50"/>
                  </a:lnTo>
                  <a:lnTo>
                    <a:pt x="71" y="56"/>
                  </a:lnTo>
                  <a:lnTo>
                    <a:pt x="63" y="63"/>
                  </a:lnTo>
                  <a:lnTo>
                    <a:pt x="57" y="74"/>
                  </a:lnTo>
                  <a:lnTo>
                    <a:pt x="56" y="87"/>
                  </a:lnTo>
                  <a:lnTo>
                    <a:pt x="56" y="130"/>
                  </a:lnTo>
                  <a:lnTo>
                    <a:pt x="57" y="138"/>
                  </a:lnTo>
                  <a:lnTo>
                    <a:pt x="62" y="146"/>
                  </a:lnTo>
                  <a:lnTo>
                    <a:pt x="70" y="153"/>
                  </a:lnTo>
                  <a:lnTo>
                    <a:pt x="81" y="159"/>
                  </a:lnTo>
                  <a:lnTo>
                    <a:pt x="93" y="162"/>
                  </a:lnTo>
                  <a:lnTo>
                    <a:pt x="107" y="159"/>
                  </a:lnTo>
                  <a:lnTo>
                    <a:pt x="119" y="150"/>
                  </a:lnTo>
                  <a:lnTo>
                    <a:pt x="128" y="138"/>
                  </a:lnTo>
                  <a:lnTo>
                    <a:pt x="132" y="123"/>
                  </a:lnTo>
                  <a:lnTo>
                    <a:pt x="132" y="87"/>
                  </a:lnTo>
                  <a:lnTo>
                    <a:pt x="128" y="73"/>
                  </a:lnTo>
                  <a:lnTo>
                    <a:pt x="119" y="61"/>
                  </a:lnTo>
                  <a:lnTo>
                    <a:pt x="107" y="52"/>
                  </a:lnTo>
                  <a:lnTo>
                    <a:pt x="92" y="49"/>
                  </a:lnTo>
                  <a:close/>
                  <a:moveTo>
                    <a:pt x="110" y="0"/>
                  </a:moveTo>
                  <a:lnTo>
                    <a:pt x="130" y="3"/>
                  </a:lnTo>
                  <a:lnTo>
                    <a:pt x="150" y="12"/>
                  </a:lnTo>
                  <a:lnTo>
                    <a:pt x="164" y="26"/>
                  </a:lnTo>
                  <a:lnTo>
                    <a:pt x="176" y="44"/>
                  </a:lnTo>
                  <a:lnTo>
                    <a:pt x="185" y="64"/>
                  </a:lnTo>
                  <a:lnTo>
                    <a:pt x="187" y="87"/>
                  </a:lnTo>
                  <a:lnTo>
                    <a:pt x="187" y="123"/>
                  </a:lnTo>
                  <a:lnTo>
                    <a:pt x="185" y="145"/>
                  </a:lnTo>
                  <a:lnTo>
                    <a:pt x="176" y="167"/>
                  </a:lnTo>
                  <a:lnTo>
                    <a:pt x="164" y="185"/>
                  </a:lnTo>
                  <a:lnTo>
                    <a:pt x="148" y="198"/>
                  </a:lnTo>
                  <a:lnTo>
                    <a:pt x="132" y="208"/>
                  </a:lnTo>
                  <a:lnTo>
                    <a:pt x="111" y="211"/>
                  </a:lnTo>
                  <a:lnTo>
                    <a:pt x="93" y="208"/>
                  </a:lnTo>
                  <a:lnTo>
                    <a:pt x="77" y="200"/>
                  </a:lnTo>
                  <a:lnTo>
                    <a:pt x="64" y="190"/>
                  </a:lnTo>
                  <a:lnTo>
                    <a:pt x="56" y="178"/>
                  </a:lnTo>
                  <a:lnTo>
                    <a:pt x="56" y="285"/>
                  </a:lnTo>
                  <a:lnTo>
                    <a:pt x="51" y="293"/>
                  </a:lnTo>
                  <a:lnTo>
                    <a:pt x="41" y="299"/>
                  </a:lnTo>
                  <a:lnTo>
                    <a:pt x="27" y="303"/>
                  </a:lnTo>
                  <a:lnTo>
                    <a:pt x="12" y="299"/>
                  </a:lnTo>
                  <a:lnTo>
                    <a:pt x="3" y="293"/>
                  </a:lnTo>
                  <a:lnTo>
                    <a:pt x="0" y="285"/>
                  </a:lnTo>
                  <a:lnTo>
                    <a:pt x="0" y="20"/>
                  </a:lnTo>
                  <a:lnTo>
                    <a:pt x="1" y="12"/>
                  </a:lnTo>
                  <a:lnTo>
                    <a:pt x="7" y="8"/>
                  </a:lnTo>
                  <a:lnTo>
                    <a:pt x="16" y="4"/>
                  </a:lnTo>
                  <a:lnTo>
                    <a:pt x="26" y="3"/>
                  </a:lnTo>
                  <a:lnTo>
                    <a:pt x="39" y="5"/>
                  </a:lnTo>
                  <a:lnTo>
                    <a:pt x="48" y="11"/>
                  </a:lnTo>
                  <a:lnTo>
                    <a:pt x="52" y="20"/>
                  </a:lnTo>
                  <a:lnTo>
                    <a:pt x="52" y="33"/>
                  </a:lnTo>
                  <a:lnTo>
                    <a:pt x="62" y="21"/>
                  </a:lnTo>
                  <a:lnTo>
                    <a:pt x="74" y="10"/>
                  </a:lnTo>
                  <a:lnTo>
                    <a:pt x="91" y="3"/>
                  </a:lnTo>
                  <a:lnTo>
                    <a:pt x="110"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79" name="Google Shape;472;p10">
              <a:extLst>
                <a:ext uri="{FF2B5EF4-FFF2-40B4-BE49-F238E27FC236}">
                  <a16:creationId xmlns:a16="http://schemas.microsoft.com/office/drawing/2014/main" id="{E5715C30-400E-A954-C26E-823F30365680}"/>
                </a:ext>
              </a:extLst>
            </p:cNvPr>
            <p:cNvSpPr/>
            <p:nvPr/>
          </p:nvSpPr>
          <p:spPr>
            <a:xfrm>
              <a:off x="6694" y="3979"/>
              <a:ext cx="78" cy="105"/>
            </a:xfrm>
            <a:custGeom>
              <a:avLst/>
              <a:gdLst/>
              <a:ahLst/>
              <a:cxnLst/>
              <a:rect l="l" t="t" r="r" b="b"/>
              <a:pathLst>
                <a:path w="157" h="211" extrusionOk="0">
                  <a:moveTo>
                    <a:pt x="84" y="0"/>
                  </a:moveTo>
                  <a:lnTo>
                    <a:pt x="104" y="1"/>
                  </a:lnTo>
                  <a:lnTo>
                    <a:pt x="122" y="5"/>
                  </a:lnTo>
                  <a:lnTo>
                    <a:pt x="138" y="11"/>
                  </a:lnTo>
                  <a:lnTo>
                    <a:pt x="147" y="18"/>
                  </a:lnTo>
                  <a:lnTo>
                    <a:pt x="151" y="28"/>
                  </a:lnTo>
                  <a:lnTo>
                    <a:pt x="150" y="35"/>
                  </a:lnTo>
                  <a:lnTo>
                    <a:pt x="146" y="44"/>
                  </a:lnTo>
                  <a:lnTo>
                    <a:pt x="140" y="51"/>
                  </a:lnTo>
                  <a:lnTo>
                    <a:pt x="132" y="55"/>
                  </a:lnTo>
                  <a:lnTo>
                    <a:pt x="123" y="52"/>
                  </a:lnTo>
                  <a:lnTo>
                    <a:pt x="112" y="49"/>
                  </a:lnTo>
                  <a:lnTo>
                    <a:pt x="100" y="44"/>
                  </a:lnTo>
                  <a:lnTo>
                    <a:pt x="84" y="42"/>
                  </a:lnTo>
                  <a:lnTo>
                    <a:pt x="70" y="44"/>
                  </a:lnTo>
                  <a:lnTo>
                    <a:pt x="61" y="49"/>
                  </a:lnTo>
                  <a:lnTo>
                    <a:pt x="56" y="55"/>
                  </a:lnTo>
                  <a:lnTo>
                    <a:pt x="53" y="62"/>
                  </a:lnTo>
                  <a:lnTo>
                    <a:pt x="56" y="68"/>
                  </a:lnTo>
                  <a:lnTo>
                    <a:pt x="62" y="74"/>
                  </a:lnTo>
                  <a:lnTo>
                    <a:pt x="70" y="77"/>
                  </a:lnTo>
                  <a:lnTo>
                    <a:pt x="80" y="81"/>
                  </a:lnTo>
                  <a:lnTo>
                    <a:pt x="93" y="85"/>
                  </a:lnTo>
                  <a:lnTo>
                    <a:pt x="105" y="88"/>
                  </a:lnTo>
                  <a:lnTo>
                    <a:pt x="119" y="92"/>
                  </a:lnTo>
                  <a:lnTo>
                    <a:pt x="131" y="99"/>
                  </a:lnTo>
                  <a:lnTo>
                    <a:pt x="141" y="106"/>
                  </a:lnTo>
                  <a:lnTo>
                    <a:pt x="150" y="117"/>
                  </a:lnTo>
                  <a:lnTo>
                    <a:pt x="155" y="130"/>
                  </a:lnTo>
                  <a:lnTo>
                    <a:pt x="157" y="149"/>
                  </a:lnTo>
                  <a:lnTo>
                    <a:pt x="155" y="167"/>
                  </a:lnTo>
                  <a:lnTo>
                    <a:pt x="147" y="181"/>
                  </a:lnTo>
                  <a:lnTo>
                    <a:pt x="137" y="194"/>
                  </a:lnTo>
                  <a:lnTo>
                    <a:pt x="121" y="203"/>
                  </a:lnTo>
                  <a:lnTo>
                    <a:pt x="102" y="209"/>
                  </a:lnTo>
                  <a:lnTo>
                    <a:pt x="78" y="211"/>
                  </a:lnTo>
                  <a:lnTo>
                    <a:pt x="53" y="209"/>
                  </a:lnTo>
                  <a:lnTo>
                    <a:pt x="32" y="204"/>
                  </a:lnTo>
                  <a:lnTo>
                    <a:pt x="15" y="196"/>
                  </a:lnTo>
                  <a:lnTo>
                    <a:pt x="4" y="185"/>
                  </a:lnTo>
                  <a:lnTo>
                    <a:pt x="0" y="174"/>
                  </a:lnTo>
                  <a:lnTo>
                    <a:pt x="2" y="167"/>
                  </a:lnTo>
                  <a:lnTo>
                    <a:pt x="5" y="158"/>
                  </a:lnTo>
                  <a:lnTo>
                    <a:pt x="11" y="152"/>
                  </a:lnTo>
                  <a:lnTo>
                    <a:pt x="19" y="150"/>
                  </a:lnTo>
                  <a:lnTo>
                    <a:pt x="25" y="151"/>
                  </a:lnTo>
                  <a:lnTo>
                    <a:pt x="31" y="155"/>
                  </a:lnTo>
                  <a:lnTo>
                    <a:pt x="39" y="159"/>
                  </a:lnTo>
                  <a:lnTo>
                    <a:pt x="49" y="164"/>
                  </a:lnTo>
                  <a:lnTo>
                    <a:pt x="61" y="168"/>
                  </a:lnTo>
                  <a:lnTo>
                    <a:pt x="76" y="169"/>
                  </a:lnTo>
                  <a:lnTo>
                    <a:pt x="90" y="168"/>
                  </a:lnTo>
                  <a:lnTo>
                    <a:pt x="98" y="164"/>
                  </a:lnTo>
                  <a:lnTo>
                    <a:pt x="104" y="161"/>
                  </a:lnTo>
                  <a:lnTo>
                    <a:pt x="108" y="156"/>
                  </a:lnTo>
                  <a:lnTo>
                    <a:pt x="108" y="150"/>
                  </a:lnTo>
                  <a:lnTo>
                    <a:pt x="106" y="143"/>
                  </a:lnTo>
                  <a:lnTo>
                    <a:pt x="100" y="135"/>
                  </a:lnTo>
                  <a:lnTo>
                    <a:pt x="92" y="130"/>
                  </a:lnTo>
                  <a:lnTo>
                    <a:pt x="81" y="127"/>
                  </a:lnTo>
                  <a:lnTo>
                    <a:pt x="69" y="123"/>
                  </a:lnTo>
                  <a:lnTo>
                    <a:pt x="57" y="120"/>
                  </a:lnTo>
                  <a:lnTo>
                    <a:pt x="44" y="116"/>
                  </a:lnTo>
                  <a:lnTo>
                    <a:pt x="33" y="110"/>
                  </a:lnTo>
                  <a:lnTo>
                    <a:pt x="22" y="103"/>
                  </a:lnTo>
                  <a:lnTo>
                    <a:pt x="14" y="93"/>
                  </a:lnTo>
                  <a:lnTo>
                    <a:pt x="8" y="80"/>
                  </a:lnTo>
                  <a:lnTo>
                    <a:pt x="7" y="64"/>
                  </a:lnTo>
                  <a:lnTo>
                    <a:pt x="8" y="51"/>
                  </a:lnTo>
                  <a:lnTo>
                    <a:pt x="11" y="38"/>
                  </a:lnTo>
                  <a:lnTo>
                    <a:pt x="19" y="26"/>
                  </a:lnTo>
                  <a:lnTo>
                    <a:pt x="28" y="16"/>
                  </a:lnTo>
                  <a:lnTo>
                    <a:pt x="43" y="8"/>
                  </a:lnTo>
                  <a:lnTo>
                    <a:pt x="61" y="1"/>
                  </a:lnTo>
                  <a:lnTo>
                    <a:pt x="84"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0" name="Google Shape;473;p10">
              <a:extLst>
                <a:ext uri="{FF2B5EF4-FFF2-40B4-BE49-F238E27FC236}">
                  <a16:creationId xmlns:a16="http://schemas.microsoft.com/office/drawing/2014/main" id="{AD79BF58-4721-5103-873D-5F101223188C}"/>
                </a:ext>
              </a:extLst>
            </p:cNvPr>
            <p:cNvSpPr/>
            <p:nvPr/>
          </p:nvSpPr>
          <p:spPr>
            <a:xfrm>
              <a:off x="6800" y="3991"/>
              <a:ext cx="29" cy="93"/>
            </a:xfrm>
            <a:custGeom>
              <a:avLst/>
              <a:gdLst/>
              <a:ahLst/>
              <a:cxnLst/>
              <a:rect l="l" t="t" r="r" b="b"/>
              <a:pathLst>
                <a:path w="57" h="184" extrusionOk="0">
                  <a:moveTo>
                    <a:pt x="29" y="125"/>
                  </a:moveTo>
                  <a:lnTo>
                    <a:pt x="39" y="127"/>
                  </a:lnTo>
                  <a:lnTo>
                    <a:pt x="49" y="133"/>
                  </a:lnTo>
                  <a:lnTo>
                    <a:pt x="55" y="143"/>
                  </a:lnTo>
                  <a:lnTo>
                    <a:pt x="57" y="154"/>
                  </a:lnTo>
                  <a:lnTo>
                    <a:pt x="55" y="166"/>
                  </a:lnTo>
                  <a:lnTo>
                    <a:pt x="49" y="174"/>
                  </a:lnTo>
                  <a:lnTo>
                    <a:pt x="39" y="182"/>
                  </a:lnTo>
                  <a:lnTo>
                    <a:pt x="29" y="184"/>
                  </a:lnTo>
                  <a:lnTo>
                    <a:pt x="16" y="182"/>
                  </a:lnTo>
                  <a:lnTo>
                    <a:pt x="7" y="174"/>
                  </a:lnTo>
                  <a:lnTo>
                    <a:pt x="1" y="166"/>
                  </a:lnTo>
                  <a:lnTo>
                    <a:pt x="0" y="154"/>
                  </a:lnTo>
                  <a:lnTo>
                    <a:pt x="1" y="143"/>
                  </a:lnTo>
                  <a:lnTo>
                    <a:pt x="7" y="133"/>
                  </a:lnTo>
                  <a:lnTo>
                    <a:pt x="16" y="127"/>
                  </a:lnTo>
                  <a:lnTo>
                    <a:pt x="29" y="125"/>
                  </a:lnTo>
                  <a:close/>
                  <a:moveTo>
                    <a:pt x="29" y="0"/>
                  </a:moveTo>
                  <a:lnTo>
                    <a:pt x="39" y="2"/>
                  </a:lnTo>
                  <a:lnTo>
                    <a:pt x="49" y="8"/>
                  </a:lnTo>
                  <a:lnTo>
                    <a:pt x="55" y="18"/>
                  </a:lnTo>
                  <a:lnTo>
                    <a:pt x="57" y="29"/>
                  </a:lnTo>
                  <a:lnTo>
                    <a:pt x="55" y="39"/>
                  </a:lnTo>
                  <a:lnTo>
                    <a:pt x="49" y="49"/>
                  </a:lnTo>
                  <a:lnTo>
                    <a:pt x="39" y="55"/>
                  </a:lnTo>
                  <a:lnTo>
                    <a:pt x="29" y="57"/>
                  </a:lnTo>
                  <a:lnTo>
                    <a:pt x="16" y="55"/>
                  </a:lnTo>
                  <a:lnTo>
                    <a:pt x="7" y="49"/>
                  </a:lnTo>
                  <a:lnTo>
                    <a:pt x="1" y="39"/>
                  </a:lnTo>
                  <a:lnTo>
                    <a:pt x="0" y="29"/>
                  </a:lnTo>
                  <a:lnTo>
                    <a:pt x="1" y="18"/>
                  </a:lnTo>
                  <a:lnTo>
                    <a:pt x="7" y="8"/>
                  </a:lnTo>
                  <a:lnTo>
                    <a:pt x="16" y="2"/>
                  </a:lnTo>
                  <a:lnTo>
                    <a:pt x="29"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1" name="Google Shape;474;p10">
              <a:extLst>
                <a:ext uri="{FF2B5EF4-FFF2-40B4-BE49-F238E27FC236}">
                  <a16:creationId xmlns:a16="http://schemas.microsoft.com/office/drawing/2014/main" id="{D2DDCA26-D0E0-3692-5D39-2BCD871767D2}"/>
                </a:ext>
              </a:extLst>
            </p:cNvPr>
            <p:cNvSpPr/>
            <p:nvPr/>
          </p:nvSpPr>
          <p:spPr>
            <a:xfrm>
              <a:off x="6855" y="3916"/>
              <a:ext cx="97" cy="175"/>
            </a:xfrm>
            <a:custGeom>
              <a:avLst/>
              <a:gdLst/>
              <a:ahLst/>
              <a:cxnLst/>
              <a:rect l="l" t="t" r="r" b="b"/>
              <a:pathLst>
                <a:path w="194" h="350" extrusionOk="0">
                  <a:moveTo>
                    <a:pt x="172" y="0"/>
                  </a:moveTo>
                  <a:lnTo>
                    <a:pt x="181" y="1"/>
                  </a:lnTo>
                  <a:lnTo>
                    <a:pt x="187" y="5"/>
                  </a:lnTo>
                  <a:lnTo>
                    <a:pt x="192" y="11"/>
                  </a:lnTo>
                  <a:lnTo>
                    <a:pt x="194" y="19"/>
                  </a:lnTo>
                  <a:lnTo>
                    <a:pt x="194" y="23"/>
                  </a:lnTo>
                  <a:lnTo>
                    <a:pt x="193" y="26"/>
                  </a:lnTo>
                  <a:lnTo>
                    <a:pt x="38" y="340"/>
                  </a:lnTo>
                  <a:lnTo>
                    <a:pt x="35" y="344"/>
                  </a:lnTo>
                  <a:lnTo>
                    <a:pt x="30" y="347"/>
                  </a:lnTo>
                  <a:lnTo>
                    <a:pt x="26" y="348"/>
                  </a:lnTo>
                  <a:lnTo>
                    <a:pt x="21" y="350"/>
                  </a:lnTo>
                  <a:lnTo>
                    <a:pt x="10" y="347"/>
                  </a:lnTo>
                  <a:lnTo>
                    <a:pt x="3" y="340"/>
                  </a:lnTo>
                  <a:lnTo>
                    <a:pt x="0" y="330"/>
                  </a:lnTo>
                  <a:lnTo>
                    <a:pt x="1" y="327"/>
                  </a:lnTo>
                  <a:lnTo>
                    <a:pt x="3" y="323"/>
                  </a:lnTo>
                  <a:lnTo>
                    <a:pt x="157" y="8"/>
                  </a:lnTo>
                  <a:lnTo>
                    <a:pt x="160" y="5"/>
                  </a:lnTo>
                  <a:lnTo>
                    <a:pt x="164" y="2"/>
                  </a:lnTo>
                  <a:lnTo>
                    <a:pt x="168" y="0"/>
                  </a:lnTo>
                  <a:lnTo>
                    <a:pt x="172"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2" name="Google Shape;475;p10">
              <a:extLst>
                <a:ext uri="{FF2B5EF4-FFF2-40B4-BE49-F238E27FC236}">
                  <a16:creationId xmlns:a16="http://schemas.microsoft.com/office/drawing/2014/main" id="{C00F5D01-BE5D-4889-EFFB-BF53A9A63E4A}"/>
                </a:ext>
              </a:extLst>
            </p:cNvPr>
            <p:cNvSpPr/>
            <p:nvPr/>
          </p:nvSpPr>
          <p:spPr>
            <a:xfrm>
              <a:off x="6920" y="3916"/>
              <a:ext cx="97" cy="175"/>
            </a:xfrm>
            <a:custGeom>
              <a:avLst/>
              <a:gdLst/>
              <a:ahLst/>
              <a:cxnLst/>
              <a:rect l="l" t="t" r="r" b="b"/>
              <a:pathLst>
                <a:path w="194" h="350" extrusionOk="0">
                  <a:moveTo>
                    <a:pt x="172" y="0"/>
                  </a:moveTo>
                  <a:lnTo>
                    <a:pt x="181" y="1"/>
                  </a:lnTo>
                  <a:lnTo>
                    <a:pt x="187" y="5"/>
                  </a:lnTo>
                  <a:lnTo>
                    <a:pt x="192" y="11"/>
                  </a:lnTo>
                  <a:lnTo>
                    <a:pt x="194" y="19"/>
                  </a:lnTo>
                  <a:lnTo>
                    <a:pt x="194" y="23"/>
                  </a:lnTo>
                  <a:lnTo>
                    <a:pt x="193" y="26"/>
                  </a:lnTo>
                  <a:lnTo>
                    <a:pt x="38" y="340"/>
                  </a:lnTo>
                  <a:lnTo>
                    <a:pt x="35" y="344"/>
                  </a:lnTo>
                  <a:lnTo>
                    <a:pt x="30" y="347"/>
                  </a:lnTo>
                  <a:lnTo>
                    <a:pt x="26" y="348"/>
                  </a:lnTo>
                  <a:lnTo>
                    <a:pt x="21" y="350"/>
                  </a:lnTo>
                  <a:lnTo>
                    <a:pt x="10" y="347"/>
                  </a:lnTo>
                  <a:lnTo>
                    <a:pt x="3" y="340"/>
                  </a:lnTo>
                  <a:lnTo>
                    <a:pt x="0" y="330"/>
                  </a:lnTo>
                  <a:lnTo>
                    <a:pt x="1" y="327"/>
                  </a:lnTo>
                  <a:lnTo>
                    <a:pt x="3" y="323"/>
                  </a:lnTo>
                  <a:lnTo>
                    <a:pt x="157" y="8"/>
                  </a:lnTo>
                  <a:lnTo>
                    <a:pt x="160" y="5"/>
                  </a:lnTo>
                  <a:lnTo>
                    <a:pt x="164" y="2"/>
                  </a:lnTo>
                  <a:lnTo>
                    <a:pt x="168" y="0"/>
                  </a:lnTo>
                  <a:lnTo>
                    <a:pt x="172"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3" name="Google Shape;476;p10">
              <a:extLst>
                <a:ext uri="{FF2B5EF4-FFF2-40B4-BE49-F238E27FC236}">
                  <a16:creationId xmlns:a16="http://schemas.microsoft.com/office/drawing/2014/main" id="{4F1BD3F1-B895-C7A2-5B10-5F16190F0B6C}"/>
                </a:ext>
              </a:extLst>
            </p:cNvPr>
            <p:cNvSpPr/>
            <p:nvPr/>
          </p:nvSpPr>
          <p:spPr>
            <a:xfrm>
              <a:off x="7029" y="3979"/>
              <a:ext cx="146" cy="106"/>
            </a:xfrm>
            <a:custGeom>
              <a:avLst/>
              <a:gdLst/>
              <a:ahLst/>
              <a:cxnLst/>
              <a:rect l="l" t="t" r="r" b="b"/>
              <a:pathLst>
                <a:path w="293" h="212" extrusionOk="0">
                  <a:moveTo>
                    <a:pt x="36" y="0"/>
                  </a:moveTo>
                  <a:lnTo>
                    <a:pt x="41" y="0"/>
                  </a:lnTo>
                  <a:lnTo>
                    <a:pt x="45" y="1"/>
                  </a:lnTo>
                  <a:lnTo>
                    <a:pt x="48" y="4"/>
                  </a:lnTo>
                  <a:lnTo>
                    <a:pt x="51" y="6"/>
                  </a:lnTo>
                  <a:lnTo>
                    <a:pt x="53" y="9"/>
                  </a:lnTo>
                  <a:lnTo>
                    <a:pt x="95" y="132"/>
                  </a:lnTo>
                  <a:lnTo>
                    <a:pt x="128" y="26"/>
                  </a:lnTo>
                  <a:lnTo>
                    <a:pt x="130" y="21"/>
                  </a:lnTo>
                  <a:lnTo>
                    <a:pt x="133" y="18"/>
                  </a:lnTo>
                  <a:lnTo>
                    <a:pt x="135" y="16"/>
                  </a:lnTo>
                  <a:lnTo>
                    <a:pt x="139" y="15"/>
                  </a:lnTo>
                  <a:lnTo>
                    <a:pt x="142" y="15"/>
                  </a:lnTo>
                  <a:lnTo>
                    <a:pt x="147" y="14"/>
                  </a:lnTo>
                  <a:lnTo>
                    <a:pt x="151" y="15"/>
                  </a:lnTo>
                  <a:lnTo>
                    <a:pt x="154" y="15"/>
                  </a:lnTo>
                  <a:lnTo>
                    <a:pt x="158" y="16"/>
                  </a:lnTo>
                  <a:lnTo>
                    <a:pt x="162" y="18"/>
                  </a:lnTo>
                  <a:lnTo>
                    <a:pt x="164" y="21"/>
                  </a:lnTo>
                  <a:lnTo>
                    <a:pt x="166" y="26"/>
                  </a:lnTo>
                  <a:lnTo>
                    <a:pt x="198" y="132"/>
                  </a:lnTo>
                  <a:lnTo>
                    <a:pt x="241" y="9"/>
                  </a:lnTo>
                  <a:lnTo>
                    <a:pt x="244" y="5"/>
                  </a:lnTo>
                  <a:lnTo>
                    <a:pt x="247" y="3"/>
                  </a:lnTo>
                  <a:lnTo>
                    <a:pt x="252" y="1"/>
                  </a:lnTo>
                  <a:lnTo>
                    <a:pt x="257" y="0"/>
                  </a:lnTo>
                  <a:lnTo>
                    <a:pt x="266" y="1"/>
                  </a:lnTo>
                  <a:lnTo>
                    <a:pt x="276" y="4"/>
                  </a:lnTo>
                  <a:lnTo>
                    <a:pt x="284" y="10"/>
                  </a:lnTo>
                  <a:lnTo>
                    <a:pt x="290" y="16"/>
                  </a:lnTo>
                  <a:lnTo>
                    <a:pt x="293" y="23"/>
                  </a:lnTo>
                  <a:lnTo>
                    <a:pt x="293" y="27"/>
                  </a:lnTo>
                  <a:lnTo>
                    <a:pt x="293" y="29"/>
                  </a:lnTo>
                  <a:lnTo>
                    <a:pt x="292" y="32"/>
                  </a:lnTo>
                  <a:lnTo>
                    <a:pt x="225" y="202"/>
                  </a:lnTo>
                  <a:lnTo>
                    <a:pt x="221" y="208"/>
                  </a:lnTo>
                  <a:lnTo>
                    <a:pt x="212" y="211"/>
                  </a:lnTo>
                  <a:lnTo>
                    <a:pt x="203" y="212"/>
                  </a:lnTo>
                  <a:lnTo>
                    <a:pt x="193" y="211"/>
                  </a:lnTo>
                  <a:lnTo>
                    <a:pt x="185" y="208"/>
                  </a:lnTo>
                  <a:lnTo>
                    <a:pt x="180" y="202"/>
                  </a:lnTo>
                  <a:lnTo>
                    <a:pt x="147" y="108"/>
                  </a:lnTo>
                  <a:lnTo>
                    <a:pt x="115" y="202"/>
                  </a:lnTo>
                  <a:lnTo>
                    <a:pt x="110" y="208"/>
                  </a:lnTo>
                  <a:lnTo>
                    <a:pt x="101" y="211"/>
                  </a:lnTo>
                  <a:lnTo>
                    <a:pt x="91" y="212"/>
                  </a:lnTo>
                  <a:lnTo>
                    <a:pt x="82" y="211"/>
                  </a:lnTo>
                  <a:lnTo>
                    <a:pt x="74" y="208"/>
                  </a:lnTo>
                  <a:lnTo>
                    <a:pt x="69" y="202"/>
                  </a:lnTo>
                  <a:lnTo>
                    <a:pt x="3" y="32"/>
                  </a:lnTo>
                  <a:lnTo>
                    <a:pt x="1" y="28"/>
                  </a:lnTo>
                  <a:lnTo>
                    <a:pt x="1" y="26"/>
                  </a:lnTo>
                  <a:lnTo>
                    <a:pt x="0" y="23"/>
                  </a:lnTo>
                  <a:lnTo>
                    <a:pt x="4" y="14"/>
                  </a:lnTo>
                  <a:lnTo>
                    <a:pt x="13" y="6"/>
                  </a:lnTo>
                  <a:lnTo>
                    <a:pt x="26" y="1"/>
                  </a:lnTo>
                  <a:lnTo>
                    <a:pt x="36"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4" name="Google Shape;477;p10">
              <a:extLst>
                <a:ext uri="{FF2B5EF4-FFF2-40B4-BE49-F238E27FC236}">
                  <a16:creationId xmlns:a16="http://schemas.microsoft.com/office/drawing/2014/main" id="{BF6DB152-8FC3-B6A6-8C78-24578150093F}"/>
                </a:ext>
              </a:extLst>
            </p:cNvPr>
            <p:cNvSpPr/>
            <p:nvPr/>
          </p:nvSpPr>
          <p:spPr>
            <a:xfrm>
              <a:off x="7192" y="3979"/>
              <a:ext cx="145" cy="106"/>
            </a:xfrm>
            <a:custGeom>
              <a:avLst/>
              <a:gdLst/>
              <a:ahLst/>
              <a:cxnLst/>
              <a:rect l="l" t="t" r="r" b="b"/>
              <a:pathLst>
                <a:path w="292" h="212" extrusionOk="0">
                  <a:moveTo>
                    <a:pt x="37" y="0"/>
                  </a:moveTo>
                  <a:lnTo>
                    <a:pt x="40" y="0"/>
                  </a:lnTo>
                  <a:lnTo>
                    <a:pt x="44" y="1"/>
                  </a:lnTo>
                  <a:lnTo>
                    <a:pt x="47" y="4"/>
                  </a:lnTo>
                  <a:lnTo>
                    <a:pt x="50" y="6"/>
                  </a:lnTo>
                  <a:lnTo>
                    <a:pt x="52" y="9"/>
                  </a:lnTo>
                  <a:lnTo>
                    <a:pt x="96" y="132"/>
                  </a:lnTo>
                  <a:lnTo>
                    <a:pt x="127" y="26"/>
                  </a:lnTo>
                  <a:lnTo>
                    <a:pt x="129" y="21"/>
                  </a:lnTo>
                  <a:lnTo>
                    <a:pt x="132" y="18"/>
                  </a:lnTo>
                  <a:lnTo>
                    <a:pt x="135" y="16"/>
                  </a:lnTo>
                  <a:lnTo>
                    <a:pt x="138" y="15"/>
                  </a:lnTo>
                  <a:lnTo>
                    <a:pt x="142" y="15"/>
                  </a:lnTo>
                  <a:lnTo>
                    <a:pt x="146" y="14"/>
                  </a:lnTo>
                  <a:lnTo>
                    <a:pt x="151" y="15"/>
                  </a:lnTo>
                  <a:lnTo>
                    <a:pt x="155" y="15"/>
                  </a:lnTo>
                  <a:lnTo>
                    <a:pt x="158" y="16"/>
                  </a:lnTo>
                  <a:lnTo>
                    <a:pt x="161" y="18"/>
                  </a:lnTo>
                  <a:lnTo>
                    <a:pt x="163" y="21"/>
                  </a:lnTo>
                  <a:lnTo>
                    <a:pt x="165" y="26"/>
                  </a:lnTo>
                  <a:lnTo>
                    <a:pt x="197" y="132"/>
                  </a:lnTo>
                  <a:lnTo>
                    <a:pt x="241" y="9"/>
                  </a:lnTo>
                  <a:lnTo>
                    <a:pt x="242" y="5"/>
                  </a:lnTo>
                  <a:lnTo>
                    <a:pt x="246" y="3"/>
                  </a:lnTo>
                  <a:lnTo>
                    <a:pt x="251" y="1"/>
                  </a:lnTo>
                  <a:lnTo>
                    <a:pt x="257" y="0"/>
                  </a:lnTo>
                  <a:lnTo>
                    <a:pt x="265" y="1"/>
                  </a:lnTo>
                  <a:lnTo>
                    <a:pt x="275" y="4"/>
                  </a:lnTo>
                  <a:lnTo>
                    <a:pt x="283" y="10"/>
                  </a:lnTo>
                  <a:lnTo>
                    <a:pt x="289" y="16"/>
                  </a:lnTo>
                  <a:lnTo>
                    <a:pt x="292" y="23"/>
                  </a:lnTo>
                  <a:lnTo>
                    <a:pt x="292" y="27"/>
                  </a:lnTo>
                  <a:lnTo>
                    <a:pt x="292" y="29"/>
                  </a:lnTo>
                  <a:lnTo>
                    <a:pt x="291" y="32"/>
                  </a:lnTo>
                  <a:lnTo>
                    <a:pt x="224" y="202"/>
                  </a:lnTo>
                  <a:lnTo>
                    <a:pt x="220" y="208"/>
                  </a:lnTo>
                  <a:lnTo>
                    <a:pt x="211" y="211"/>
                  </a:lnTo>
                  <a:lnTo>
                    <a:pt x="203" y="212"/>
                  </a:lnTo>
                  <a:lnTo>
                    <a:pt x="192" y="211"/>
                  </a:lnTo>
                  <a:lnTo>
                    <a:pt x="185" y="208"/>
                  </a:lnTo>
                  <a:lnTo>
                    <a:pt x="180" y="202"/>
                  </a:lnTo>
                  <a:lnTo>
                    <a:pt x="146" y="108"/>
                  </a:lnTo>
                  <a:lnTo>
                    <a:pt x="114" y="202"/>
                  </a:lnTo>
                  <a:lnTo>
                    <a:pt x="109" y="208"/>
                  </a:lnTo>
                  <a:lnTo>
                    <a:pt x="100" y="211"/>
                  </a:lnTo>
                  <a:lnTo>
                    <a:pt x="90" y="212"/>
                  </a:lnTo>
                  <a:lnTo>
                    <a:pt x="81" y="211"/>
                  </a:lnTo>
                  <a:lnTo>
                    <a:pt x="74" y="208"/>
                  </a:lnTo>
                  <a:lnTo>
                    <a:pt x="68" y="202"/>
                  </a:lnTo>
                  <a:lnTo>
                    <a:pt x="2" y="32"/>
                  </a:lnTo>
                  <a:lnTo>
                    <a:pt x="0" y="28"/>
                  </a:lnTo>
                  <a:lnTo>
                    <a:pt x="0" y="26"/>
                  </a:lnTo>
                  <a:lnTo>
                    <a:pt x="0" y="23"/>
                  </a:lnTo>
                  <a:lnTo>
                    <a:pt x="4" y="14"/>
                  </a:lnTo>
                  <a:lnTo>
                    <a:pt x="12" y="6"/>
                  </a:lnTo>
                  <a:lnTo>
                    <a:pt x="24" y="1"/>
                  </a:lnTo>
                  <a:lnTo>
                    <a:pt x="37"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5" name="Google Shape;478;p10">
              <a:extLst>
                <a:ext uri="{FF2B5EF4-FFF2-40B4-BE49-F238E27FC236}">
                  <a16:creationId xmlns:a16="http://schemas.microsoft.com/office/drawing/2014/main" id="{125AF4B9-EDC3-79C0-A198-0C439956AC87}"/>
                </a:ext>
              </a:extLst>
            </p:cNvPr>
            <p:cNvSpPr/>
            <p:nvPr/>
          </p:nvSpPr>
          <p:spPr>
            <a:xfrm>
              <a:off x="7354" y="3979"/>
              <a:ext cx="146" cy="106"/>
            </a:xfrm>
            <a:custGeom>
              <a:avLst/>
              <a:gdLst/>
              <a:ahLst/>
              <a:cxnLst/>
              <a:rect l="l" t="t" r="r" b="b"/>
              <a:pathLst>
                <a:path w="293" h="212" extrusionOk="0">
                  <a:moveTo>
                    <a:pt x="36" y="0"/>
                  </a:moveTo>
                  <a:lnTo>
                    <a:pt x="40" y="0"/>
                  </a:lnTo>
                  <a:lnTo>
                    <a:pt x="45" y="1"/>
                  </a:lnTo>
                  <a:lnTo>
                    <a:pt x="47" y="4"/>
                  </a:lnTo>
                  <a:lnTo>
                    <a:pt x="51" y="6"/>
                  </a:lnTo>
                  <a:lnTo>
                    <a:pt x="52" y="9"/>
                  </a:lnTo>
                  <a:lnTo>
                    <a:pt x="95" y="132"/>
                  </a:lnTo>
                  <a:lnTo>
                    <a:pt x="128" y="26"/>
                  </a:lnTo>
                  <a:lnTo>
                    <a:pt x="129" y="21"/>
                  </a:lnTo>
                  <a:lnTo>
                    <a:pt x="132" y="18"/>
                  </a:lnTo>
                  <a:lnTo>
                    <a:pt x="135" y="16"/>
                  </a:lnTo>
                  <a:lnTo>
                    <a:pt x="139" y="15"/>
                  </a:lnTo>
                  <a:lnTo>
                    <a:pt x="142" y="15"/>
                  </a:lnTo>
                  <a:lnTo>
                    <a:pt x="146" y="14"/>
                  </a:lnTo>
                  <a:lnTo>
                    <a:pt x="151" y="15"/>
                  </a:lnTo>
                  <a:lnTo>
                    <a:pt x="154" y="15"/>
                  </a:lnTo>
                  <a:lnTo>
                    <a:pt x="158" y="16"/>
                  </a:lnTo>
                  <a:lnTo>
                    <a:pt x="162" y="18"/>
                  </a:lnTo>
                  <a:lnTo>
                    <a:pt x="164" y="21"/>
                  </a:lnTo>
                  <a:lnTo>
                    <a:pt x="165" y="26"/>
                  </a:lnTo>
                  <a:lnTo>
                    <a:pt x="198" y="132"/>
                  </a:lnTo>
                  <a:lnTo>
                    <a:pt x="241" y="9"/>
                  </a:lnTo>
                  <a:lnTo>
                    <a:pt x="244" y="5"/>
                  </a:lnTo>
                  <a:lnTo>
                    <a:pt x="247" y="3"/>
                  </a:lnTo>
                  <a:lnTo>
                    <a:pt x="251" y="1"/>
                  </a:lnTo>
                  <a:lnTo>
                    <a:pt x="257" y="0"/>
                  </a:lnTo>
                  <a:lnTo>
                    <a:pt x="265" y="1"/>
                  </a:lnTo>
                  <a:lnTo>
                    <a:pt x="275" y="4"/>
                  </a:lnTo>
                  <a:lnTo>
                    <a:pt x="285" y="10"/>
                  </a:lnTo>
                  <a:lnTo>
                    <a:pt x="291" y="16"/>
                  </a:lnTo>
                  <a:lnTo>
                    <a:pt x="293" y="23"/>
                  </a:lnTo>
                  <a:lnTo>
                    <a:pt x="293" y="27"/>
                  </a:lnTo>
                  <a:lnTo>
                    <a:pt x="292" y="29"/>
                  </a:lnTo>
                  <a:lnTo>
                    <a:pt x="291" y="32"/>
                  </a:lnTo>
                  <a:lnTo>
                    <a:pt x="224" y="202"/>
                  </a:lnTo>
                  <a:lnTo>
                    <a:pt x="220" y="208"/>
                  </a:lnTo>
                  <a:lnTo>
                    <a:pt x="212" y="211"/>
                  </a:lnTo>
                  <a:lnTo>
                    <a:pt x="203" y="212"/>
                  </a:lnTo>
                  <a:lnTo>
                    <a:pt x="193" y="211"/>
                  </a:lnTo>
                  <a:lnTo>
                    <a:pt x="185" y="208"/>
                  </a:lnTo>
                  <a:lnTo>
                    <a:pt x="180" y="202"/>
                  </a:lnTo>
                  <a:lnTo>
                    <a:pt x="146" y="108"/>
                  </a:lnTo>
                  <a:lnTo>
                    <a:pt x="114" y="202"/>
                  </a:lnTo>
                  <a:lnTo>
                    <a:pt x="109" y="208"/>
                  </a:lnTo>
                  <a:lnTo>
                    <a:pt x="100" y="211"/>
                  </a:lnTo>
                  <a:lnTo>
                    <a:pt x="91" y="212"/>
                  </a:lnTo>
                  <a:lnTo>
                    <a:pt x="81" y="211"/>
                  </a:lnTo>
                  <a:lnTo>
                    <a:pt x="74" y="208"/>
                  </a:lnTo>
                  <a:lnTo>
                    <a:pt x="69" y="202"/>
                  </a:lnTo>
                  <a:lnTo>
                    <a:pt x="3" y="32"/>
                  </a:lnTo>
                  <a:lnTo>
                    <a:pt x="2" y="28"/>
                  </a:lnTo>
                  <a:lnTo>
                    <a:pt x="0" y="26"/>
                  </a:lnTo>
                  <a:lnTo>
                    <a:pt x="0" y="23"/>
                  </a:lnTo>
                  <a:lnTo>
                    <a:pt x="4" y="14"/>
                  </a:lnTo>
                  <a:lnTo>
                    <a:pt x="12" y="6"/>
                  </a:lnTo>
                  <a:lnTo>
                    <a:pt x="24" y="1"/>
                  </a:lnTo>
                  <a:lnTo>
                    <a:pt x="36"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6" name="Google Shape;479;p10">
              <a:extLst>
                <a:ext uri="{FF2B5EF4-FFF2-40B4-BE49-F238E27FC236}">
                  <a16:creationId xmlns:a16="http://schemas.microsoft.com/office/drawing/2014/main" id="{400DCA5B-CE8B-FB40-4A68-22E0B720D7F7}"/>
                </a:ext>
              </a:extLst>
            </p:cNvPr>
            <p:cNvSpPr/>
            <p:nvPr/>
          </p:nvSpPr>
          <p:spPr>
            <a:xfrm>
              <a:off x="7726" y="3897"/>
              <a:ext cx="244" cy="237"/>
            </a:xfrm>
            <a:custGeom>
              <a:avLst/>
              <a:gdLst/>
              <a:ahLst/>
              <a:cxnLst/>
              <a:rect l="l" t="t" r="r" b="b"/>
              <a:pathLst>
                <a:path w="487" h="473" extrusionOk="0">
                  <a:moveTo>
                    <a:pt x="243" y="153"/>
                  </a:moveTo>
                  <a:lnTo>
                    <a:pt x="235" y="171"/>
                  </a:lnTo>
                  <a:lnTo>
                    <a:pt x="223" y="189"/>
                  </a:lnTo>
                  <a:lnTo>
                    <a:pt x="208" y="202"/>
                  </a:lnTo>
                  <a:lnTo>
                    <a:pt x="189" y="213"/>
                  </a:lnTo>
                  <a:lnTo>
                    <a:pt x="168" y="219"/>
                  </a:lnTo>
                  <a:lnTo>
                    <a:pt x="149" y="221"/>
                  </a:lnTo>
                  <a:lnTo>
                    <a:pt x="164" y="235"/>
                  </a:lnTo>
                  <a:lnTo>
                    <a:pt x="177" y="252"/>
                  </a:lnTo>
                  <a:lnTo>
                    <a:pt x="185" y="271"/>
                  </a:lnTo>
                  <a:lnTo>
                    <a:pt x="190" y="291"/>
                  </a:lnTo>
                  <a:lnTo>
                    <a:pt x="189" y="313"/>
                  </a:lnTo>
                  <a:lnTo>
                    <a:pt x="185" y="332"/>
                  </a:lnTo>
                  <a:lnTo>
                    <a:pt x="202" y="323"/>
                  </a:lnTo>
                  <a:lnTo>
                    <a:pt x="223" y="315"/>
                  </a:lnTo>
                  <a:lnTo>
                    <a:pt x="243" y="313"/>
                  </a:lnTo>
                  <a:lnTo>
                    <a:pt x="265" y="315"/>
                  </a:lnTo>
                  <a:lnTo>
                    <a:pt x="284" y="323"/>
                  </a:lnTo>
                  <a:lnTo>
                    <a:pt x="302" y="332"/>
                  </a:lnTo>
                  <a:lnTo>
                    <a:pt x="298" y="313"/>
                  </a:lnTo>
                  <a:lnTo>
                    <a:pt x="297" y="291"/>
                  </a:lnTo>
                  <a:lnTo>
                    <a:pt x="301" y="271"/>
                  </a:lnTo>
                  <a:lnTo>
                    <a:pt x="310" y="252"/>
                  </a:lnTo>
                  <a:lnTo>
                    <a:pt x="324" y="235"/>
                  </a:lnTo>
                  <a:lnTo>
                    <a:pt x="337" y="221"/>
                  </a:lnTo>
                  <a:lnTo>
                    <a:pt x="318" y="219"/>
                  </a:lnTo>
                  <a:lnTo>
                    <a:pt x="297" y="213"/>
                  </a:lnTo>
                  <a:lnTo>
                    <a:pt x="279" y="202"/>
                  </a:lnTo>
                  <a:lnTo>
                    <a:pt x="263" y="189"/>
                  </a:lnTo>
                  <a:lnTo>
                    <a:pt x="253" y="171"/>
                  </a:lnTo>
                  <a:lnTo>
                    <a:pt x="243" y="153"/>
                  </a:lnTo>
                  <a:close/>
                  <a:moveTo>
                    <a:pt x="243" y="0"/>
                  </a:moveTo>
                  <a:lnTo>
                    <a:pt x="263" y="2"/>
                  </a:lnTo>
                  <a:lnTo>
                    <a:pt x="282" y="8"/>
                  </a:lnTo>
                  <a:lnTo>
                    <a:pt x="297" y="18"/>
                  </a:lnTo>
                  <a:lnTo>
                    <a:pt x="312" y="31"/>
                  </a:lnTo>
                  <a:lnTo>
                    <a:pt x="321" y="48"/>
                  </a:lnTo>
                  <a:lnTo>
                    <a:pt x="350" y="106"/>
                  </a:lnTo>
                  <a:lnTo>
                    <a:pt x="413" y="114"/>
                  </a:lnTo>
                  <a:lnTo>
                    <a:pt x="432" y="119"/>
                  </a:lnTo>
                  <a:lnTo>
                    <a:pt x="449" y="129"/>
                  </a:lnTo>
                  <a:lnTo>
                    <a:pt x="463" y="141"/>
                  </a:lnTo>
                  <a:lnTo>
                    <a:pt x="475" y="156"/>
                  </a:lnTo>
                  <a:lnTo>
                    <a:pt x="484" y="174"/>
                  </a:lnTo>
                  <a:lnTo>
                    <a:pt x="487" y="194"/>
                  </a:lnTo>
                  <a:lnTo>
                    <a:pt x="486" y="213"/>
                  </a:lnTo>
                  <a:lnTo>
                    <a:pt x="483" y="231"/>
                  </a:lnTo>
                  <a:lnTo>
                    <a:pt x="474" y="248"/>
                  </a:lnTo>
                  <a:lnTo>
                    <a:pt x="461" y="264"/>
                  </a:lnTo>
                  <a:lnTo>
                    <a:pt x="415" y="308"/>
                  </a:lnTo>
                  <a:lnTo>
                    <a:pt x="426" y="371"/>
                  </a:lnTo>
                  <a:lnTo>
                    <a:pt x="427" y="390"/>
                  </a:lnTo>
                  <a:lnTo>
                    <a:pt x="425" y="409"/>
                  </a:lnTo>
                  <a:lnTo>
                    <a:pt x="418" y="428"/>
                  </a:lnTo>
                  <a:lnTo>
                    <a:pt x="406" y="443"/>
                  </a:lnTo>
                  <a:lnTo>
                    <a:pt x="391" y="456"/>
                  </a:lnTo>
                  <a:lnTo>
                    <a:pt x="375" y="466"/>
                  </a:lnTo>
                  <a:lnTo>
                    <a:pt x="359" y="471"/>
                  </a:lnTo>
                  <a:lnTo>
                    <a:pt x="341" y="473"/>
                  </a:lnTo>
                  <a:lnTo>
                    <a:pt x="320" y="471"/>
                  </a:lnTo>
                  <a:lnTo>
                    <a:pt x="300" y="462"/>
                  </a:lnTo>
                  <a:lnTo>
                    <a:pt x="243" y="434"/>
                  </a:lnTo>
                  <a:lnTo>
                    <a:pt x="188" y="462"/>
                  </a:lnTo>
                  <a:lnTo>
                    <a:pt x="164" y="471"/>
                  </a:lnTo>
                  <a:lnTo>
                    <a:pt x="141" y="473"/>
                  </a:lnTo>
                  <a:lnTo>
                    <a:pt x="117" y="467"/>
                  </a:lnTo>
                  <a:lnTo>
                    <a:pt x="95" y="456"/>
                  </a:lnTo>
                  <a:lnTo>
                    <a:pt x="80" y="443"/>
                  </a:lnTo>
                  <a:lnTo>
                    <a:pt x="70" y="428"/>
                  </a:lnTo>
                  <a:lnTo>
                    <a:pt x="62" y="409"/>
                  </a:lnTo>
                  <a:lnTo>
                    <a:pt x="59" y="390"/>
                  </a:lnTo>
                  <a:lnTo>
                    <a:pt x="60" y="371"/>
                  </a:lnTo>
                  <a:lnTo>
                    <a:pt x="71" y="308"/>
                  </a:lnTo>
                  <a:lnTo>
                    <a:pt x="25" y="264"/>
                  </a:lnTo>
                  <a:lnTo>
                    <a:pt x="13" y="248"/>
                  </a:lnTo>
                  <a:lnTo>
                    <a:pt x="5" y="231"/>
                  </a:lnTo>
                  <a:lnTo>
                    <a:pt x="0" y="213"/>
                  </a:lnTo>
                  <a:lnTo>
                    <a:pt x="0" y="194"/>
                  </a:lnTo>
                  <a:lnTo>
                    <a:pt x="3" y="174"/>
                  </a:lnTo>
                  <a:lnTo>
                    <a:pt x="12" y="156"/>
                  </a:lnTo>
                  <a:lnTo>
                    <a:pt x="23" y="141"/>
                  </a:lnTo>
                  <a:lnTo>
                    <a:pt x="38" y="129"/>
                  </a:lnTo>
                  <a:lnTo>
                    <a:pt x="55" y="119"/>
                  </a:lnTo>
                  <a:lnTo>
                    <a:pt x="74" y="114"/>
                  </a:lnTo>
                  <a:lnTo>
                    <a:pt x="137" y="106"/>
                  </a:lnTo>
                  <a:lnTo>
                    <a:pt x="165" y="48"/>
                  </a:lnTo>
                  <a:lnTo>
                    <a:pt x="176" y="31"/>
                  </a:lnTo>
                  <a:lnTo>
                    <a:pt x="189" y="18"/>
                  </a:lnTo>
                  <a:lnTo>
                    <a:pt x="206" y="8"/>
                  </a:lnTo>
                  <a:lnTo>
                    <a:pt x="224" y="2"/>
                  </a:lnTo>
                  <a:lnTo>
                    <a:pt x="243"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grpSp>
      <p:grpSp>
        <p:nvGrpSpPr>
          <p:cNvPr id="2087" name="Google Shape;480;p10">
            <a:extLst>
              <a:ext uri="{FF2B5EF4-FFF2-40B4-BE49-F238E27FC236}">
                <a16:creationId xmlns:a16="http://schemas.microsoft.com/office/drawing/2014/main" id="{958DC453-7DFB-6FCD-EE8E-077FE5F64E58}"/>
              </a:ext>
            </a:extLst>
          </p:cNvPr>
          <p:cNvGrpSpPr/>
          <p:nvPr/>
        </p:nvGrpSpPr>
        <p:grpSpPr>
          <a:xfrm>
            <a:off x="6210392" y="3196777"/>
            <a:ext cx="451524" cy="439138"/>
            <a:chOff x="3909" y="690"/>
            <a:chExt cx="4098" cy="4098"/>
          </a:xfrm>
        </p:grpSpPr>
        <p:sp>
          <p:nvSpPr>
            <p:cNvPr id="2088" name="Google Shape;481;p10">
              <a:extLst>
                <a:ext uri="{FF2B5EF4-FFF2-40B4-BE49-F238E27FC236}">
                  <a16:creationId xmlns:a16="http://schemas.microsoft.com/office/drawing/2014/main" id="{46680B56-A58F-C9F5-EFA1-397A4C171722}"/>
                </a:ext>
              </a:extLst>
            </p:cNvPr>
            <p:cNvSpPr/>
            <p:nvPr/>
          </p:nvSpPr>
          <p:spPr>
            <a:xfrm>
              <a:off x="3909" y="690"/>
              <a:ext cx="4098" cy="4098"/>
            </a:xfrm>
            <a:custGeom>
              <a:avLst/>
              <a:gdLst/>
              <a:ahLst/>
              <a:cxnLst/>
              <a:rect l="l" t="t" r="r" b="b"/>
              <a:pathLst>
                <a:path w="4098" h="4098" extrusionOk="0">
                  <a:moveTo>
                    <a:pt x="2040" y="2561"/>
                  </a:moveTo>
                  <a:lnTo>
                    <a:pt x="2023" y="2566"/>
                  </a:lnTo>
                  <a:lnTo>
                    <a:pt x="2008" y="2574"/>
                  </a:lnTo>
                  <a:lnTo>
                    <a:pt x="222" y="3961"/>
                  </a:lnTo>
                  <a:lnTo>
                    <a:pt x="3876" y="3961"/>
                  </a:lnTo>
                  <a:lnTo>
                    <a:pt x="2089" y="2574"/>
                  </a:lnTo>
                  <a:lnTo>
                    <a:pt x="2074" y="2566"/>
                  </a:lnTo>
                  <a:lnTo>
                    <a:pt x="2058" y="2561"/>
                  </a:lnTo>
                  <a:lnTo>
                    <a:pt x="2040" y="2561"/>
                  </a:lnTo>
                  <a:close/>
                  <a:moveTo>
                    <a:pt x="888" y="410"/>
                  </a:moveTo>
                  <a:lnTo>
                    <a:pt x="866" y="414"/>
                  </a:lnTo>
                  <a:lnTo>
                    <a:pt x="847" y="423"/>
                  </a:lnTo>
                  <a:lnTo>
                    <a:pt x="832" y="438"/>
                  </a:lnTo>
                  <a:lnTo>
                    <a:pt x="823" y="457"/>
                  </a:lnTo>
                  <a:lnTo>
                    <a:pt x="820" y="478"/>
                  </a:lnTo>
                  <a:lnTo>
                    <a:pt x="820" y="1708"/>
                  </a:lnTo>
                  <a:lnTo>
                    <a:pt x="816" y="1729"/>
                  </a:lnTo>
                  <a:lnTo>
                    <a:pt x="806" y="1747"/>
                  </a:lnTo>
                  <a:lnTo>
                    <a:pt x="791" y="1762"/>
                  </a:lnTo>
                  <a:lnTo>
                    <a:pt x="772" y="1772"/>
                  </a:lnTo>
                  <a:lnTo>
                    <a:pt x="751" y="1776"/>
                  </a:lnTo>
                  <a:lnTo>
                    <a:pt x="729" y="1772"/>
                  </a:lnTo>
                  <a:lnTo>
                    <a:pt x="710" y="1762"/>
                  </a:lnTo>
                  <a:lnTo>
                    <a:pt x="695" y="1747"/>
                  </a:lnTo>
                  <a:lnTo>
                    <a:pt x="687" y="1729"/>
                  </a:lnTo>
                  <a:lnTo>
                    <a:pt x="683" y="1708"/>
                  </a:lnTo>
                  <a:lnTo>
                    <a:pt x="683" y="1180"/>
                  </a:lnTo>
                  <a:lnTo>
                    <a:pt x="202" y="1554"/>
                  </a:lnTo>
                  <a:lnTo>
                    <a:pt x="1340" y="2436"/>
                  </a:lnTo>
                  <a:lnTo>
                    <a:pt x="1352" y="2449"/>
                  </a:lnTo>
                  <a:lnTo>
                    <a:pt x="1361" y="2465"/>
                  </a:lnTo>
                  <a:lnTo>
                    <a:pt x="1365" y="2481"/>
                  </a:lnTo>
                  <a:lnTo>
                    <a:pt x="1365" y="2499"/>
                  </a:lnTo>
                  <a:lnTo>
                    <a:pt x="1361" y="2516"/>
                  </a:lnTo>
                  <a:lnTo>
                    <a:pt x="1351" y="2532"/>
                  </a:lnTo>
                  <a:lnTo>
                    <a:pt x="1339" y="2544"/>
                  </a:lnTo>
                  <a:lnTo>
                    <a:pt x="1323" y="2553"/>
                  </a:lnTo>
                  <a:lnTo>
                    <a:pt x="1306" y="2558"/>
                  </a:lnTo>
                  <a:lnTo>
                    <a:pt x="1289" y="2558"/>
                  </a:lnTo>
                  <a:lnTo>
                    <a:pt x="1272" y="2553"/>
                  </a:lnTo>
                  <a:lnTo>
                    <a:pt x="1255" y="2544"/>
                  </a:lnTo>
                  <a:lnTo>
                    <a:pt x="137" y="1675"/>
                  </a:lnTo>
                  <a:lnTo>
                    <a:pt x="137" y="3855"/>
                  </a:lnTo>
                  <a:lnTo>
                    <a:pt x="1925" y="2466"/>
                  </a:lnTo>
                  <a:lnTo>
                    <a:pt x="1953" y="2448"/>
                  </a:lnTo>
                  <a:lnTo>
                    <a:pt x="1983" y="2434"/>
                  </a:lnTo>
                  <a:lnTo>
                    <a:pt x="2015" y="2427"/>
                  </a:lnTo>
                  <a:lnTo>
                    <a:pt x="2048" y="2424"/>
                  </a:lnTo>
                  <a:lnTo>
                    <a:pt x="2081" y="2427"/>
                  </a:lnTo>
                  <a:lnTo>
                    <a:pt x="2114" y="2434"/>
                  </a:lnTo>
                  <a:lnTo>
                    <a:pt x="2145" y="2448"/>
                  </a:lnTo>
                  <a:lnTo>
                    <a:pt x="2173" y="2466"/>
                  </a:lnTo>
                  <a:lnTo>
                    <a:pt x="3961" y="3855"/>
                  </a:lnTo>
                  <a:lnTo>
                    <a:pt x="3961" y="1675"/>
                  </a:lnTo>
                  <a:lnTo>
                    <a:pt x="2840" y="2546"/>
                  </a:lnTo>
                  <a:lnTo>
                    <a:pt x="2824" y="2554"/>
                  </a:lnTo>
                  <a:lnTo>
                    <a:pt x="2808" y="2559"/>
                  </a:lnTo>
                  <a:lnTo>
                    <a:pt x="2789" y="2559"/>
                  </a:lnTo>
                  <a:lnTo>
                    <a:pt x="2772" y="2556"/>
                  </a:lnTo>
                  <a:lnTo>
                    <a:pt x="2756" y="2547"/>
                  </a:lnTo>
                  <a:lnTo>
                    <a:pt x="2743" y="2535"/>
                  </a:lnTo>
                  <a:lnTo>
                    <a:pt x="2734" y="2518"/>
                  </a:lnTo>
                  <a:lnTo>
                    <a:pt x="2730" y="2501"/>
                  </a:lnTo>
                  <a:lnTo>
                    <a:pt x="2730" y="2482"/>
                  </a:lnTo>
                  <a:lnTo>
                    <a:pt x="2734" y="2466"/>
                  </a:lnTo>
                  <a:lnTo>
                    <a:pt x="2743" y="2450"/>
                  </a:lnTo>
                  <a:lnTo>
                    <a:pt x="2757" y="2438"/>
                  </a:lnTo>
                  <a:lnTo>
                    <a:pt x="3896" y="1554"/>
                  </a:lnTo>
                  <a:lnTo>
                    <a:pt x="3415" y="1180"/>
                  </a:lnTo>
                  <a:lnTo>
                    <a:pt x="3415" y="1708"/>
                  </a:lnTo>
                  <a:lnTo>
                    <a:pt x="3411" y="1729"/>
                  </a:lnTo>
                  <a:lnTo>
                    <a:pt x="3401" y="1747"/>
                  </a:lnTo>
                  <a:lnTo>
                    <a:pt x="3386" y="1762"/>
                  </a:lnTo>
                  <a:lnTo>
                    <a:pt x="3368" y="1772"/>
                  </a:lnTo>
                  <a:lnTo>
                    <a:pt x="3347" y="1776"/>
                  </a:lnTo>
                  <a:lnTo>
                    <a:pt x="3324" y="1772"/>
                  </a:lnTo>
                  <a:lnTo>
                    <a:pt x="3306" y="1762"/>
                  </a:lnTo>
                  <a:lnTo>
                    <a:pt x="3291" y="1747"/>
                  </a:lnTo>
                  <a:lnTo>
                    <a:pt x="3282" y="1729"/>
                  </a:lnTo>
                  <a:lnTo>
                    <a:pt x="3278" y="1708"/>
                  </a:lnTo>
                  <a:lnTo>
                    <a:pt x="3278" y="478"/>
                  </a:lnTo>
                  <a:lnTo>
                    <a:pt x="3275" y="457"/>
                  </a:lnTo>
                  <a:lnTo>
                    <a:pt x="3265" y="438"/>
                  </a:lnTo>
                  <a:lnTo>
                    <a:pt x="3250" y="423"/>
                  </a:lnTo>
                  <a:lnTo>
                    <a:pt x="3231" y="414"/>
                  </a:lnTo>
                  <a:lnTo>
                    <a:pt x="3210" y="410"/>
                  </a:lnTo>
                  <a:lnTo>
                    <a:pt x="888" y="410"/>
                  </a:lnTo>
                  <a:close/>
                  <a:moveTo>
                    <a:pt x="2040" y="138"/>
                  </a:moveTo>
                  <a:lnTo>
                    <a:pt x="2023" y="142"/>
                  </a:lnTo>
                  <a:lnTo>
                    <a:pt x="2008" y="150"/>
                  </a:lnTo>
                  <a:lnTo>
                    <a:pt x="1850" y="273"/>
                  </a:lnTo>
                  <a:lnTo>
                    <a:pt x="2246" y="273"/>
                  </a:lnTo>
                  <a:lnTo>
                    <a:pt x="2089" y="150"/>
                  </a:lnTo>
                  <a:lnTo>
                    <a:pt x="2074" y="142"/>
                  </a:lnTo>
                  <a:lnTo>
                    <a:pt x="2058" y="138"/>
                  </a:lnTo>
                  <a:lnTo>
                    <a:pt x="2040" y="138"/>
                  </a:lnTo>
                  <a:close/>
                  <a:moveTo>
                    <a:pt x="2048" y="0"/>
                  </a:moveTo>
                  <a:lnTo>
                    <a:pt x="2081" y="2"/>
                  </a:lnTo>
                  <a:lnTo>
                    <a:pt x="2114" y="11"/>
                  </a:lnTo>
                  <a:lnTo>
                    <a:pt x="2145" y="25"/>
                  </a:lnTo>
                  <a:lnTo>
                    <a:pt x="2173" y="43"/>
                  </a:lnTo>
                  <a:lnTo>
                    <a:pt x="2470" y="273"/>
                  </a:lnTo>
                  <a:lnTo>
                    <a:pt x="3210" y="273"/>
                  </a:lnTo>
                  <a:lnTo>
                    <a:pt x="3246" y="277"/>
                  </a:lnTo>
                  <a:lnTo>
                    <a:pt x="3281" y="286"/>
                  </a:lnTo>
                  <a:lnTo>
                    <a:pt x="3313" y="302"/>
                  </a:lnTo>
                  <a:lnTo>
                    <a:pt x="3342" y="322"/>
                  </a:lnTo>
                  <a:lnTo>
                    <a:pt x="3367" y="346"/>
                  </a:lnTo>
                  <a:lnTo>
                    <a:pt x="3386" y="375"/>
                  </a:lnTo>
                  <a:lnTo>
                    <a:pt x="3403" y="406"/>
                  </a:lnTo>
                  <a:lnTo>
                    <a:pt x="3411" y="441"/>
                  </a:lnTo>
                  <a:lnTo>
                    <a:pt x="3415" y="478"/>
                  </a:lnTo>
                  <a:lnTo>
                    <a:pt x="3415" y="1007"/>
                  </a:lnTo>
                  <a:lnTo>
                    <a:pt x="4072" y="1518"/>
                  </a:lnTo>
                  <a:lnTo>
                    <a:pt x="4073" y="1519"/>
                  </a:lnTo>
                  <a:lnTo>
                    <a:pt x="4074" y="1520"/>
                  </a:lnTo>
                  <a:lnTo>
                    <a:pt x="4079" y="1525"/>
                  </a:lnTo>
                  <a:lnTo>
                    <a:pt x="4083" y="1531"/>
                  </a:lnTo>
                  <a:lnTo>
                    <a:pt x="4087" y="1536"/>
                  </a:lnTo>
                  <a:lnTo>
                    <a:pt x="4091" y="1541"/>
                  </a:lnTo>
                  <a:lnTo>
                    <a:pt x="4093" y="1547"/>
                  </a:lnTo>
                  <a:lnTo>
                    <a:pt x="4094" y="1554"/>
                  </a:lnTo>
                  <a:lnTo>
                    <a:pt x="4096" y="1560"/>
                  </a:lnTo>
                  <a:lnTo>
                    <a:pt x="4097" y="1567"/>
                  </a:lnTo>
                  <a:lnTo>
                    <a:pt x="4098" y="1568"/>
                  </a:lnTo>
                  <a:lnTo>
                    <a:pt x="4098" y="1571"/>
                  </a:lnTo>
                  <a:lnTo>
                    <a:pt x="4098" y="3893"/>
                  </a:lnTo>
                  <a:lnTo>
                    <a:pt x="4096" y="3925"/>
                  </a:lnTo>
                  <a:lnTo>
                    <a:pt x="4087" y="3956"/>
                  </a:lnTo>
                  <a:lnTo>
                    <a:pt x="4074" y="3986"/>
                  </a:lnTo>
                  <a:lnTo>
                    <a:pt x="4058" y="4014"/>
                  </a:lnTo>
                  <a:lnTo>
                    <a:pt x="4057" y="4015"/>
                  </a:lnTo>
                  <a:lnTo>
                    <a:pt x="4057" y="4016"/>
                  </a:lnTo>
                  <a:lnTo>
                    <a:pt x="4056" y="4016"/>
                  </a:lnTo>
                  <a:lnTo>
                    <a:pt x="4055" y="4017"/>
                  </a:lnTo>
                  <a:lnTo>
                    <a:pt x="4033" y="4041"/>
                  </a:lnTo>
                  <a:lnTo>
                    <a:pt x="4010" y="4061"/>
                  </a:lnTo>
                  <a:lnTo>
                    <a:pt x="3984" y="4077"/>
                  </a:lnTo>
                  <a:lnTo>
                    <a:pt x="3955" y="4088"/>
                  </a:lnTo>
                  <a:lnTo>
                    <a:pt x="3924" y="4096"/>
                  </a:lnTo>
                  <a:lnTo>
                    <a:pt x="3893" y="4098"/>
                  </a:lnTo>
                  <a:lnTo>
                    <a:pt x="205" y="4098"/>
                  </a:lnTo>
                  <a:lnTo>
                    <a:pt x="174" y="4096"/>
                  </a:lnTo>
                  <a:lnTo>
                    <a:pt x="143" y="4088"/>
                  </a:lnTo>
                  <a:lnTo>
                    <a:pt x="114" y="4077"/>
                  </a:lnTo>
                  <a:lnTo>
                    <a:pt x="88" y="4061"/>
                  </a:lnTo>
                  <a:lnTo>
                    <a:pt x="65" y="4041"/>
                  </a:lnTo>
                  <a:lnTo>
                    <a:pt x="43" y="4017"/>
                  </a:lnTo>
                  <a:lnTo>
                    <a:pt x="42" y="4016"/>
                  </a:lnTo>
                  <a:lnTo>
                    <a:pt x="41" y="4016"/>
                  </a:lnTo>
                  <a:lnTo>
                    <a:pt x="41" y="4015"/>
                  </a:lnTo>
                  <a:lnTo>
                    <a:pt x="40" y="4014"/>
                  </a:lnTo>
                  <a:lnTo>
                    <a:pt x="22" y="3986"/>
                  </a:lnTo>
                  <a:lnTo>
                    <a:pt x="10" y="3956"/>
                  </a:lnTo>
                  <a:lnTo>
                    <a:pt x="2" y="3925"/>
                  </a:lnTo>
                  <a:lnTo>
                    <a:pt x="0" y="3893"/>
                  </a:lnTo>
                  <a:lnTo>
                    <a:pt x="0" y="1571"/>
                  </a:lnTo>
                  <a:lnTo>
                    <a:pt x="0" y="1568"/>
                  </a:lnTo>
                  <a:lnTo>
                    <a:pt x="1" y="1567"/>
                  </a:lnTo>
                  <a:lnTo>
                    <a:pt x="1" y="1560"/>
                  </a:lnTo>
                  <a:lnTo>
                    <a:pt x="4" y="1554"/>
                  </a:lnTo>
                  <a:lnTo>
                    <a:pt x="5" y="1547"/>
                  </a:lnTo>
                  <a:lnTo>
                    <a:pt x="7" y="1541"/>
                  </a:lnTo>
                  <a:lnTo>
                    <a:pt x="11" y="1536"/>
                  </a:lnTo>
                  <a:lnTo>
                    <a:pt x="15" y="1531"/>
                  </a:lnTo>
                  <a:lnTo>
                    <a:pt x="19" y="1525"/>
                  </a:lnTo>
                  <a:lnTo>
                    <a:pt x="24" y="1520"/>
                  </a:lnTo>
                  <a:lnTo>
                    <a:pt x="25" y="1519"/>
                  </a:lnTo>
                  <a:lnTo>
                    <a:pt x="26" y="1518"/>
                  </a:lnTo>
                  <a:lnTo>
                    <a:pt x="683" y="1007"/>
                  </a:lnTo>
                  <a:lnTo>
                    <a:pt x="683" y="478"/>
                  </a:lnTo>
                  <a:lnTo>
                    <a:pt x="685" y="441"/>
                  </a:lnTo>
                  <a:lnTo>
                    <a:pt x="695" y="406"/>
                  </a:lnTo>
                  <a:lnTo>
                    <a:pt x="710" y="375"/>
                  </a:lnTo>
                  <a:lnTo>
                    <a:pt x="731" y="346"/>
                  </a:lnTo>
                  <a:lnTo>
                    <a:pt x="756" y="322"/>
                  </a:lnTo>
                  <a:lnTo>
                    <a:pt x="785" y="302"/>
                  </a:lnTo>
                  <a:lnTo>
                    <a:pt x="816" y="286"/>
                  </a:lnTo>
                  <a:lnTo>
                    <a:pt x="851" y="277"/>
                  </a:lnTo>
                  <a:lnTo>
                    <a:pt x="888" y="273"/>
                  </a:lnTo>
                  <a:lnTo>
                    <a:pt x="1628" y="273"/>
                  </a:lnTo>
                  <a:lnTo>
                    <a:pt x="1925" y="43"/>
                  </a:lnTo>
                  <a:lnTo>
                    <a:pt x="1953" y="25"/>
                  </a:lnTo>
                  <a:lnTo>
                    <a:pt x="1983" y="11"/>
                  </a:lnTo>
                  <a:lnTo>
                    <a:pt x="2015" y="2"/>
                  </a:lnTo>
                  <a:lnTo>
                    <a:pt x="2048"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sp>
          <p:nvSpPr>
            <p:cNvPr id="2089" name="Google Shape;482;p10">
              <a:extLst>
                <a:ext uri="{FF2B5EF4-FFF2-40B4-BE49-F238E27FC236}">
                  <a16:creationId xmlns:a16="http://schemas.microsoft.com/office/drawing/2014/main" id="{93E7261A-0F28-DAD3-672E-2ECF6077C702}"/>
                </a:ext>
              </a:extLst>
            </p:cNvPr>
            <p:cNvSpPr/>
            <p:nvPr/>
          </p:nvSpPr>
          <p:spPr>
            <a:xfrm>
              <a:off x="5138" y="1236"/>
              <a:ext cx="1640" cy="1640"/>
            </a:xfrm>
            <a:custGeom>
              <a:avLst/>
              <a:gdLst/>
              <a:ahLst/>
              <a:cxnLst/>
              <a:rect l="l" t="t" r="r" b="b"/>
              <a:pathLst>
                <a:path w="1640" h="1640" extrusionOk="0">
                  <a:moveTo>
                    <a:pt x="819" y="0"/>
                  </a:moveTo>
                  <a:lnTo>
                    <a:pt x="898" y="4"/>
                  </a:lnTo>
                  <a:lnTo>
                    <a:pt x="975" y="15"/>
                  </a:lnTo>
                  <a:lnTo>
                    <a:pt x="1050" y="33"/>
                  </a:lnTo>
                  <a:lnTo>
                    <a:pt x="1122" y="58"/>
                  </a:lnTo>
                  <a:lnTo>
                    <a:pt x="1190" y="89"/>
                  </a:lnTo>
                  <a:lnTo>
                    <a:pt x="1255" y="125"/>
                  </a:lnTo>
                  <a:lnTo>
                    <a:pt x="1315" y="167"/>
                  </a:lnTo>
                  <a:lnTo>
                    <a:pt x="1373" y="215"/>
                  </a:lnTo>
                  <a:lnTo>
                    <a:pt x="1425" y="267"/>
                  </a:lnTo>
                  <a:lnTo>
                    <a:pt x="1472" y="325"/>
                  </a:lnTo>
                  <a:lnTo>
                    <a:pt x="1514" y="385"/>
                  </a:lnTo>
                  <a:lnTo>
                    <a:pt x="1551" y="450"/>
                  </a:lnTo>
                  <a:lnTo>
                    <a:pt x="1582" y="518"/>
                  </a:lnTo>
                  <a:lnTo>
                    <a:pt x="1606" y="590"/>
                  </a:lnTo>
                  <a:lnTo>
                    <a:pt x="1625" y="665"/>
                  </a:lnTo>
                  <a:lnTo>
                    <a:pt x="1636" y="741"/>
                  </a:lnTo>
                  <a:lnTo>
                    <a:pt x="1640" y="820"/>
                  </a:lnTo>
                  <a:lnTo>
                    <a:pt x="1640" y="1093"/>
                  </a:lnTo>
                  <a:lnTo>
                    <a:pt x="1636" y="1135"/>
                  </a:lnTo>
                  <a:lnTo>
                    <a:pt x="1627" y="1176"/>
                  </a:lnTo>
                  <a:lnTo>
                    <a:pt x="1611" y="1215"/>
                  </a:lnTo>
                  <a:lnTo>
                    <a:pt x="1590" y="1250"/>
                  </a:lnTo>
                  <a:lnTo>
                    <a:pt x="1565" y="1281"/>
                  </a:lnTo>
                  <a:lnTo>
                    <a:pt x="1535" y="1308"/>
                  </a:lnTo>
                  <a:lnTo>
                    <a:pt x="1501" y="1332"/>
                  </a:lnTo>
                  <a:lnTo>
                    <a:pt x="1465" y="1349"/>
                  </a:lnTo>
                  <a:lnTo>
                    <a:pt x="1424" y="1360"/>
                  </a:lnTo>
                  <a:lnTo>
                    <a:pt x="1381" y="1366"/>
                  </a:lnTo>
                  <a:lnTo>
                    <a:pt x="1339" y="1365"/>
                  </a:lnTo>
                  <a:lnTo>
                    <a:pt x="1297" y="1358"/>
                  </a:lnTo>
                  <a:lnTo>
                    <a:pt x="1258" y="1344"/>
                  </a:lnTo>
                  <a:lnTo>
                    <a:pt x="1222" y="1325"/>
                  </a:lnTo>
                  <a:lnTo>
                    <a:pt x="1190" y="1301"/>
                  </a:lnTo>
                  <a:lnTo>
                    <a:pt x="1162" y="1272"/>
                  </a:lnTo>
                  <a:lnTo>
                    <a:pt x="1137" y="1240"/>
                  </a:lnTo>
                  <a:lnTo>
                    <a:pt x="1117" y="1204"/>
                  </a:lnTo>
                  <a:lnTo>
                    <a:pt x="1103" y="1164"/>
                  </a:lnTo>
                  <a:lnTo>
                    <a:pt x="1096" y="1122"/>
                  </a:lnTo>
                  <a:lnTo>
                    <a:pt x="1057" y="1153"/>
                  </a:lnTo>
                  <a:lnTo>
                    <a:pt x="1016" y="1179"/>
                  </a:lnTo>
                  <a:lnTo>
                    <a:pt x="973" y="1200"/>
                  </a:lnTo>
                  <a:lnTo>
                    <a:pt x="928" y="1215"/>
                  </a:lnTo>
                  <a:lnTo>
                    <a:pt x="881" y="1225"/>
                  </a:lnTo>
                  <a:lnTo>
                    <a:pt x="834" y="1230"/>
                  </a:lnTo>
                  <a:lnTo>
                    <a:pt x="786" y="1229"/>
                  </a:lnTo>
                  <a:lnTo>
                    <a:pt x="739" y="1222"/>
                  </a:lnTo>
                  <a:lnTo>
                    <a:pt x="692" y="1210"/>
                  </a:lnTo>
                  <a:lnTo>
                    <a:pt x="647" y="1193"/>
                  </a:lnTo>
                  <a:lnTo>
                    <a:pt x="604" y="1169"/>
                  </a:lnTo>
                  <a:lnTo>
                    <a:pt x="563" y="1140"/>
                  </a:lnTo>
                  <a:lnTo>
                    <a:pt x="527" y="1108"/>
                  </a:lnTo>
                  <a:lnTo>
                    <a:pt x="496" y="1072"/>
                  </a:lnTo>
                  <a:lnTo>
                    <a:pt x="469" y="1032"/>
                  </a:lnTo>
                  <a:lnTo>
                    <a:pt x="446" y="990"/>
                  </a:lnTo>
                  <a:lnTo>
                    <a:pt x="429" y="945"/>
                  </a:lnTo>
                  <a:lnTo>
                    <a:pt x="416" y="899"/>
                  </a:lnTo>
                  <a:lnTo>
                    <a:pt x="410" y="852"/>
                  </a:lnTo>
                  <a:lnTo>
                    <a:pt x="409" y="804"/>
                  </a:lnTo>
                  <a:lnTo>
                    <a:pt x="414" y="755"/>
                  </a:lnTo>
                  <a:lnTo>
                    <a:pt x="425" y="708"/>
                  </a:lnTo>
                  <a:lnTo>
                    <a:pt x="441" y="661"/>
                  </a:lnTo>
                  <a:lnTo>
                    <a:pt x="462" y="618"/>
                  </a:lnTo>
                  <a:lnTo>
                    <a:pt x="488" y="577"/>
                  </a:lnTo>
                  <a:lnTo>
                    <a:pt x="519" y="541"/>
                  </a:lnTo>
                  <a:lnTo>
                    <a:pt x="554" y="507"/>
                  </a:lnTo>
                  <a:lnTo>
                    <a:pt x="592" y="479"/>
                  </a:lnTo>
                  <a:lnTo>
                    <a:pt x="632" y="455"/>
                  </a:lnTo>
                  <a:lnTo>
                    <a:pt x="676" y="436"/>
                  </a:lnTo>
                  <a:lnTo>
                    <a:pt x="722" y="421"/>
                  </a:lnTo>
                  <a:lnTo>
                    <a:pt x="770" y="413"/>
                  </a:lnTo>
                  <a:lnTo>
                    <a:pt x="819" y="410"/>
                  </a:lnTo>
                  <a:lnTo>
                    <a:pt x="841" y="414"/>
                  </a:lnTo>
                  <a:lnTo>
                    <a:pt x="860" y="424"/>
                  </a:lnTo>
                  <a:lnTo>
                    <a:pt x="875" y="439"/>
                  </a:lnTo>
                  <a:lnTo>
                    <a:pt x="885" y="457"/>
                  </a:lnTo>
                  <a:lnTo>
                    <a:pt x="888" y="479"/>
                  </a:lnTo>
                  <a:lnTo>
                    <a:pt x="885" y="500"/>
                  </a:lnTo>
                  <a:lnTo>
                    <a:pt x="875" y="518"/>
                  </a:lnTo>
                  <a:lnTo>
                    <a:pt x="860" y="533"/>
                  </a:lnTo>
                  <a:lnTo>
                    <a:pt x="841" y="543"/>
                  </a:lnTo>
                  <a:lnTo>
                    <a:pt x="819" y="547"/>
                  </a:lnTo>
                  <a:lnTo>
                    <a:pt x="775" y="551"/>
                  </a:lnTo>
                  <a:lnTo>
                    <a:pt x="733" y="560"/>
                  </a:lnTo>
                  <a:lnTo>
                    <a:pt x="695" y="578"/>
                  </a:lnTo>
                  <a:lnTo>
                    <a:pt x="659" y="599"/>
                  </a:lnTo>
                  <a:lnTo>
                    <a:pt x="626" y="626"/>
                  </a:lnTo>
                  <a:lnTo>
                    <a:pt x="599" y="659"/>
                  </a:lnTo>
                  <a:lnTo>
                    <a:pt x="577" y="695"/>
                  </a:lnTo>
                  <a:lnTo>
                    <a:pt x="560" y="733"/>
                  </a:lnTo>
                  <a:lnTo>
                    <a:pt x="551" y="775"/>
                  </a:lnTo>
                  <a:lnTo>
                    <a:pt x="547" y="820"/>
                  </a:lnTo>
                  <a:lnTo>
                    <a:pt x="551" y="865"/>
                  </a:lnTo>
                  <a:lnTo>
                    <a:pt x="560" y="907"/>
                  </a:lnTo>
                  <a:lnTo>
                    <a:pt x="577" y="945"/>
                  </a:lnTo>
                  <a:lnTo>
                    <a:pt x="599" y="981"/>
                  </a:lnTo>
                  <a:lnTo>
                    <a:pt x="626" y="1014"/>
                  </a:lnTo>
                  <a:lnTo>
                    <a:pt x="659" y="1041"/>
                  </a:lnTo>
                  <a:lnTo>
                    <a:pt x="695" y="1062"/>
                  </a:lnTo>
                  <a:lnTo>
                    <a:pt x="733" y="1080"/>
                  </a:lnTo>
                  <a:lnTo>
                    <a:pt x="775" y="1089"/>
                  </a:lnTo>
                  <a:lnTo>
                    <a:pt x="819" y="1093"/>
                  </a:lnTo>
                  <a:lnTo>
                    <a:pt x="865" y="1089"/>
                  </a:lnTo>
                  <a:lnTo>
                    <a:pt x="906" y="1080"/>
                  </a:lnTo>
                  <a:lnTo>
                    <a:pt x="945" y="1062"/>
                  </a:lnTo>
                  <a:lnTo>
                    <a:pt x="981" y="1041"/>
                  </a:lnTo>
                  <a:lnTo>
                    <a:pt x="1012" y="1014"/>
                  </a:lnTo>
                  <a:lnTo>
                    <a:pt x="1040" y="981"/>
                  </a:lnTo>
                  <a:lnTo>
                    <a:pt x="1062" y="945"/>
                  </a:lnTo>
                  <a:lnTo>
                    <a:pt x="1080" y="907"/>
                  </a:lnTo>
                  <a:lnTo>
                    <a:pt x="1089" y="865"/>
                  </a:lnTo>
                  <a:lnTo>
                    <a:pt x="1093" y="820"/>
                  </a:lnTo>
                  <a:lnTo>
                    <a:pt x="1097" y="799"/>
                  </a:lnTo>
                  <a:lnTo>
                    <a:pt x="1106" y="780"/>
                  </a:lnTo>
                  <a:lnTo>
                    <a:pt x="1121" y="765"/>
                  </a:lnTo>
                  <a:lnTo>
                    <a:pt x="1139" y="755"/>
                  </a:lnTo>
                  <a:lnTo>
                    <a:pt x="1162" y="752"/>
                  </a:lnTo>
                  <a:lnTo>
                    <a:pt x="1183" y="755"/>
                  </a:lnTo>
                  <a:lnTo>
                    <a:pt x="1201" y="765"/>
                  </a:lnTo>
                  <a:lnTo>
                    <a:pt x="1216" y="780"/>
                  </a:lnTo>
                  <a:lnTo>
                    <a:pt x="1226" y="799"/>
                  </a:lnTo>
                  <a:lnTo>
                    <a:pt x="1230" y="820"/>
                  </a:lnTo>
                  <a:lnTo>
                    <a:pt x="1230" y="1093"/>
                  </a:lnTo>
                  <a:lnTo>
                    <a:pt x="1234" y="1124"/>
                  </a:lnTo>
                  <a:lnTo>
                    <a:pt x="1243" y="1153"/>
                  </a:lnTo>
                  <a:lnTo>
                    <a:pt x="1260" y="1179"/>
                  </a:lnTo>
                  <a:lnTo>
                    <a:pt x="1281" y="1200"/>
                  </a:lnTo>
                  <a:lnTo>
                    <a:pt x="1306" y="1216"/>
                  </a:lnTo>
                  <a:lnTo>
                    <a:pt x="1335" y="1226"/>
                  </a:lnTo>
                  <a:lnTo>
                    <a:pt x="1366" y="1230"/>
                  </a:lnTo>
                  <a:lnTo>
                    <a:pt x="1397" y="1226"/>
                  </a:lnTo>
                  <a:lnTo>
                    <a:pt x="1426" y="1216"/>
                  </a:lnTo>
                  <a:lnTo>
                    <a:pt x="1452" y="1200"/>
                  </a:lnTo>
                  <a:lnTo>
                    <a:pt x="1473" y="1179"/>
                  </a:lnTo>
                  <a:lnTo>
                    <a:pt x="1489" y="1153"/>
                  </a:lnTo>
                  <a:lnTo>
                    <a:pt x="1499" y="1124"/>
                  </a:lnTo>
                  <a:lnTo>
                    <a:pt x="1503" y="1093"/>
                  </a:lnTo>
                  <a:lnTo>
                    <a:pt x="1503" y="820"/>
                  </a:lnTo>
                  <a:lnTo>
                    <a:pt x="1499" y="750"/>
                  </a:lnTo>
                  <a:lnTo>
                    <a:pt x="1489" y="682"/>
                  </a:lnTo>
                  <a:lnTo>
                    <a:pt x="1472" y="616"/>
                  </a:lnTo>
                  <a:lnTo>
                    <a:pt x="1450" y="554"/>
                  </a:lnTo>
                  <a:lnTo>
                    <a:pt x="1420" y="495"/>
                  </a:lnTo>
                  <a:lnTo>
                    <a:pt x="1386" y="438"/>
                  </a:lnTo>
                  <a:lnTo>
                    <a:pt x="1347" y="385"/>
                  </a:lnTo>
                  <a:lnTo>
                    <a:pt x="1303" y="337"/>
                  </a:lnTo>
                  <a:lnTo>
                    <a:pt x="1255" y="293"/>
                  </a:lnTo>
                  <a:lnTo>
                    <a:pt x="1201" y="254"/>
                  </a:lnTo>
                  <a:lnTo>
                    <a:pt x="1145" y="219"/>
                  </a:lnTo>
                  <a:lnTo>
                    <a:pt x="1086" y="190"/>
                  </a:lnTo>
                  <a:lnTo>
                    <a:pt x="1022" y="168"/>
                  </a:lnTo>
                  <a:lnTo>
                    <a:pt x="958" y="151"/>
                  </a:lnTo>
                  <a:lnTo>
                    <a:pt x="890" y="141"/>
                  </a:lnTo>
                  <a:lnTo>
                    <a:pt x="819" y="137"/>
                  </a:lnTo>
                  <a:lnTo>
                    <a:pt x="750" y="141"/>
                  </a:lnTo>
                  <a:lnTo>
                    <a:pt x="682" y="151"/>
                  </a:lnTo>
                  <a:lnTo>
                    <a:pt x="616" y="168"/>
                  </a:lnTo>
                  <a:lnTo>
                    <a:pt x="554" y="190"/>
                  </a:lnTo>
                  <a:lnTo>
                    <a:pt x="495" y="219"/>
                  </a:lnTo>
                  <a:lnTo>
                    <a:pt x="438" y="254"/>
                  </a:lnTo>
                  <a:lnTo>
                    <a:pt x="385" y="293"/>
                  </a:lnTo>
                  <a:lnTo>
                    <a:pt x="337" y="337"/>
                  </a:lnTo>
                  <a:lnTo>
                    <a:pt x="292" y="385"/>
                  </a:lnTo>
                  <a:lnTo>
                    <a:pt x="254" y="438"/>
                  </a:lnTo>
                  <a:lnTo>
                    <a:pt x="219" y="495"/>
                  </a:lnTo>
                  <a:lnTo>
                    <a:pt x="190" y="554"/>
                  </a:lnTo>
                  <a:lnTo>
                    <a:pt x="168" y="616"/>
                  </a:lnTo>
                  <a:lnTo>
                    <a:pt x="151" y="682"/>
                  </a:lnTo>
                  <a:lnTo>
                    <a:pt x="141" y="750"/>
                  </a:lnTo>
                  <a:lnTo>
                    <a:pt x="137" y="820"/>
                  </a:lnTo>
                  <a:lnTo>
                    <a:pt x="141" y="890"/>
                  </a:lnTo>
                  <a:lnTo>
                    <a:pt x="151" y="958"/>
                  </a:lnTo>
                  <a:lnTo>
                    <a:pt x="168" y="1024"/>
                  </a:lnTo>
                  <a:lnTo>
                    <a:pt x="190" y="1086"/>
                  </a:lnTo>
                  <a:lnTo>
                    <a:pt x="219" y="1145"/>
                  </a:lnTo>
                  <a:lnTo>
                    <a:pt x="254" y="1202"/>
                  </a:lnTo>
                  <a:lnTo>
                    <a:pt x="292" y="1255"/>
                  </a:lnTo>
                  <a:lnTo>
                    <a:pt x="337" y="1303"/>
                  </a:lnTo>
                  <a:lnTo>
                    <a:pt x="385" y="1347"/>
                  </a:lnTo>
                  <a:lnTo>
                    <a:pt x="438" y="1386"/>
                  </a:lnTo>
                  <a:lnTo>
                    <a:pt x="495" y="1421"/>
                  </a:lnTo>
                  <a:lnTo>
                    <a:pt x="554" y="1450"/>
                  </a:lnTo>
                  <a:lnTo>
                    <a:pt x="616" y="1472"/>
                  </a:lnTo>
                  <a:lnTo>
                    <a:pt x="682" y="1489"/>
                  </a:lnTo>
                  <a:lnTo>
                    <a:pt x="750" y="1499"/>
                  </a:lnTo>
                  <a:lnTo>
                    <a:pt x="819" y="1503"/>
                  </a:lnTo>
                  <a:lnTo>
                    <a:pt x="841" y="1507"/>
                  </a:lnTo>
                  <a:lnTo>
                    <a:pt x="860" y="1517"/>
                  </a:lnTo>
                  <a:lnTo>
                    <a:pt x="875" y="1532"/>
                  </a:lnTo>
                  <a:lnTo>
                    <a:pt x="885" y="1550"/>
                  </a:lnTo>
                  <a:lnTo>
                    <a:pt x="888" y="1571"/>
                  </a:lnTo>
                  <a:lnTo>
                    <a:pt x="885" y="1592"/>
                  </a:lnTo>
                  <a:lnTo>
                    <a:pt x="875" y="1611"/>
                  </a:lnTo>
                  <a:lnTo>
                    <a:pt x="860" y="1626"/>
                  </a:lnTo>
                  <a:lnTo>
                    <a:pt x="841" y="1636"/>
                  </a:lnTo>
                  <a:lnTo>
                    <a:pt x="819" y="1640"/>
                  </a:lnTo>
                  <a:lnTo>
                    <a:pt x="741" y="1636"/>
                  </a:lnTo>
                  <a:lnTo>
                    <a:pt x="664" y="1625"/>
                  </a:lnTo>
                  <a:lnTo>
                    <a:pt x="590" y="1607"/>
                  </a:lnTo>
                  <a:lnTo>
                    <a:pt x="518" y="1582"/>
                  </a:lnTo>
                  <a:lnTo>
                    <a:pt x="450" y="1551"/>
                  </a:lnTo>
                  <a:lnTo>
                    <a:pt x="385" y="1515"/>
                  </a:lnTo>
                  <a:lnTo>
                    <a:pt x="323" y="1473"/>
                  </a:lnTo>
                  <a:lnTo>
                    <a:pt x="267" y="1425"/>
                  </a:lnTo>
                  <a:lnTo>
                    <a:pt x="215" y="1373"/>
                  </a:lnTo>
                  <a:lnTo>
                    <a:pt x="167" y="1315"/>
                  </a:lnTo>
                  <a:lnTo>
                    <a:pt x="125" y="1255"/>
                  </a:lnTo>
                  <a:lnTo>
                    <a:pt x="89" y="1190"/>
                  </a:lnTo>
                  <a:lnTo>
                    <a:pt x="58" y="1122"/>
                  </a:lnTo>
                  <a:lnTo>
                    <a:pt x="33" y="1050"/>
                  </a:lnTo>
                  <a:lnTo>
                    <a:pt x="15" y="975"/>
                  </a:lnTo>
                  <a:lnTo>
                    <a:pt x="4" y="899"/>
                  </a:lnTo>
                  <a:lnTo>
                    <a:pt x="0" y="820"/>
                  </a:lnTo>
                  <a:lnTo>
                    <a:pt x="4" y="741"/>
                  </a:lnTo>
                  <a:lnTo>
                    <a:pt x="15" y="665"/>
                  </a:lnTo>
                  <a:lnTo>
                    <a:pt x="33" y="590"/>
                  </a:lnTo>
                  <a:lnTo>
                    <a:pt x="58" y="518"/>
                  </a:lnTo>
                  <a:lnTo>
                    <a:pt x="89" y="450"/>
                  </a:lnTo>
                  <a:lnTo>
                    <a:pt x="125" y="385"/>
                  </a:lnTo>
                  <a:lnTo>
                    <a:pt x="167" y="325"/>
                  </a:lnTo>
                  <a:lnTo>
                    <a:pt x="215" y="267"/>
                  </a:lnTo>
                  <a:lnTo>
                    <a:pt x="267" y="215"/>
                  </a:lnTo>
                  <a:lnTo>
                    <a:pt x="323" y="167"/>
                  </a:lnTo>
                  <a:lnTo>
                    <a:pt x="385" y="125"/>
                  </a:lnTo>
                  <a:lnTo>
                    <a:pt x="450" y="89"/>
                  </a:lnTo>
                  <a:lnTo>
                    <a:pt x="518" y="58"/>
                  </a:lnTo>
                  <a:lnTo>
                    <a:pt x="590" y="33"/>
                  </a:lnTo>
                  <a:lnTo>
                    <a:pt x="664" y="15"/>
                  </a:lnTo>
                  <a:lnTo>
                    <a:pt x="741" y="4"/>
                  </a:lnTo>
                  <a:lnTo>
                    <a:pt x="819" y="0"/>
                  </a:lnTo>
                  <a:close/>
                </a:path>
              </a:pathLst>
            </a:custGeom>
            <a:solidFill>
              <a:schemeClr val="lt1"/>
            </a:solidFill>
            <a:ln>
              <a:solidFill>
                <a:schemeClr val="tx2">
                  <a:lumMod val="50000"/>
                </a:schemeClr>
              </a:solidFill>
            </a:ln>
          </p:spPr>
          <p:txBody>
            <a:bodyPr spcFirstLastPara="1" wrap="square" lIns="137150" tIns="68575" rIns="137150" bIns="68575" anchor="t" anchorCtr="0">
              <a:noAutofit/>
            </a:bodyPr>
            <a:lstStyle/>
            <a:p>
              <a:pPr marL="0" marR="0" lvl="0" indent="0" algn="l" rtl="0">
                <a:spcBef>
                  <a:spcPts val="0"/>
                </a:spcBef>
                <a:spcAft>
                  <a:spcPts val="0"/>
                </a:spcAft>
                <a:buNone/>
              </a:pPr>
              <a:endParaRPr sz="2700">
                <a:solidFill>
                  <a:schemeClr val="lt1"/>
                </a:solidFill>
                <a:latin typeface="Calibri"/>
                <a:ea typeface="Calibri"/>
                <a:cs typeface="Calibri"/>
                <a:sym typeface="Calibri"/>
              </a:endParaRPr>
            </a:p>
          </p:txBody>
        </p:sp>
      </p:grpSp>
      <p:pic>
        <p:nvPicPr>
          <p:cNvPr id="2091" name="Google Shape;485;p10" descr="User with solid fill">
            <a:extLst>
              <a:ext uri="{FF2B5EF4-FFF2-40B4-BE49-F238E27FC236}">
                <a16:creationId xmlns:a16="http://schemas.microsoft.com/office/drawing/2014/main" id="{CD1C1082-8B36-2067-85D4-327D05DA7725}"/>
              </a:ext>
            </a:extLst>
          </p:cNvPr>
          <p:cNvPicPr preferRelativeResize="0"/>
          <p:nvPr/>
        </p:nvPicPr>
        <p:blipFill rotWithShape="1">
          <a:blip r:embed="rId3">
            <a:alphaModFix/>
            <a:duotone>
              <a:prstClr val="black"/>
              <a:srgbClr val="4F81BD">
                <a:tint val="45000"/>
                <a:satMod val="400000"/>
              </a:srgbClr>
            </a:duotone>
            <a:extLst>
              <a:ext uri="{BEBA8EAE-BF5A-486C-A8C5-ECC9F3942E4B}">
                <a14:imgProps xmlns:a14="http://schemas.microsoft.com/office/drawing/2010/main">
                  <a14:imgLayer r:embed="rId4">
                    <a14:imgEffect>
                      <a14:brightnessContrast bright="-40000" contrast="-40000"/>
                    </a14:imgEffect>
                  </a14:imgLayer>
                </a14:imgProps>
              </a:ext>
            </a:extLst>
          </a:blip>
          <a:srcRect/>
          <a:stretch/>
        </p:blipFill>
        <p:spPr>
          <a:xfrm>
            <a:off x="6105633" y="1855298"/>
            <a:ext cx="589199" cy="635141"/>
          </a:xfrm>
          <a:prstGeom prst="rect">
            <a:avLst/>
          </a:prstGeom>
          <a:noFill/>
          <a:ln>
            <a:noFill/>
          </a:ln>
        </p:spPr>
      </p:pic>
      <p:sp>
        <p:nvSpPr>
          <p:cNvPr id="2092" name="TextBox 2091">
            <a:extLst>
              <a:ext uri="{FF2B5EF4-FFF2-40B4-BE49-F238E27FC236}">
                <a16:creationId xmlns:a16="http://schemas.microsoft.com/office/drawing/2014/main" id="{508B8584-7B15-C9F0-85F0-DC1FD9FE2C9A}"/>
              </a:ext>
            </a:extLst>
          </p:cNvPr>
          <p:cNvSpPr txBox="1"/>
          <p:nvPr/>
        </p:nvSpPr>
        <p:spPr>
          <a:xfrm>
            <a:off x="6715095" y="1781210"/>
            <a:ext cx="2563540" cy="733983"/>
          </a:xfrm>
          <a:prstGeom prst="rect">
            <a:avLst/>
          </a:prstGeom>
          <a:noFill/>
        </p:spPr>
        <p:txBody>
          <a:bodyPr wrap="square">
            <a:spAutoFit/>
          </a:bodyPr>
          <a:lstStyle/>
          <a:p>
            <a:pPr rtl="0">
              <a:lnSpc>
                <a:spcPts val="1700"/>
              </a:lnSpc>
              <a:spcAft>
                <a:spcPts val="1800"/>
              </a:spcAft>
              <a:defRPr sz="2160" b="1" i="0" u="none" strike="noStrike" kern="1200" spc="0" baseline="0">
                <a:solidFill>
                  <a:prstClr val="black"/>
                </a:solidFill>
                <a:latin typeface="+mn-lt"/>
                <a:ea typeface="+mn-ea"/>
                <a:cs typeface="+mn-cs"/>
              </a:defRPr>
            </a:pPr>
            <a:r>
              <a:rPr lang="en-US" sz="1400" b="1" spc="-20" dirty="0">
                <a:solidFill>
                  <a:schemeClr val="tx2">
                    <a:lumMod val="50000"/>
                  </a:schemeClr>
                </a:solidFill>
                <a:latin typeface="Times New Roman" pitchFamily="18" charset="0"/>
                <a:cs typeface="Times New Roman" pitchFamily="18" charset="0"/>
              </a:rPr>
              <a:t>Sumy Regional State Administration – Regional Military Administration</a:t>
            </a:r>
            <a:endParaRPr lang="uk-UA" sz="1400" b="1" spc="-20" dirty="0">
              <a:solidFill>
                <a:schemeClr val="tx2">
                  <a:lumMod val="50000"/>
                </a:schemeClr>
              </a:solidFill>
              <a:latin typeface="Times New Roman" pitchFamily="18" charset="0"/>
              <a:cs typeface="Times New Roman" pitchFamily="18" charset="0"/>
            </a:endParaRPr>
          </a:p>
        </p:txBody>
      </p:sp>
      <p:sp>
        <p:nvSpPr>
          <p:cNvPr id="2093" name="TextBox 2092">
            <a:extLst>
              <a:ext uri="{FF2B5EF4-FFF2-40B4-BE49-F238E27FC236}">
                <a16:creationId xmlns:a16="http://schemas.microsoft.com/office/drawing/2014/main" id="{5D6975AF-2326-3DC0-C222-9431FA44C8DF}"/>
              </a:ext>
            </a:extLst>
          </p:cNvPr>
          <p:cNvSpPr txBox="1"/>
          <p:nvPr/>
        </p:nvSpPr>
        <p:spPr>
          <a:xfrm>
            <a:off x="6701935" y="2717199"/>
            <a:ext cx="1613443" cy="297967"/>
          </a:xfrm>
          <a:prstGeom prst="rect">
            <a:avLst/>
          </a:prstGeom>
          <a:noFill/>
        </p:spPr>
        <p:txBody>
          <a:bodyPr wrap="square">
            <a:spAutoFit/>
          </a:bodyPr>
          <a:lstStyle/>
          <a:p>
            <a:pPr algn="ctr" rtl="0">
              <a:lnSpc>
                <a:spcPts val="1700"/>
              </a:lnSpc>
              <a:spcAft>
                <a:spcPts val="1800"/>
              </a:spcAft>
              <a:defRPr sz="2160" b="1" i="0" u="none" strike="noStrike" kern="1200" spc="0" baseline="0">
                <a:solidFill>
                  <a:prstClr val="black"/>
                </a:solidFill>
                <a:latin typeface="+mn-lt"/>
                <a:ea typeface="+mn-ea"/>
                <a:cs typeface="+mn-cs"/>
              </a:defRPr>
            </a:pPr>
            <a:r>
              <a:rPr lang="uk-UA" sz="1400" b="1" spc="-20" dirty="0">
                <a:solidFill>
                  <a:schemeClr val="tx2">
                    <a:lumMod val="50000"/>
                  </a:schemeClr>
                </a:solidFill>
                <a:latin typeface="Times New Roman" pitchFamily="18" charset="0"/>
                <a:cs typeface="Times New Roman" pitchFamily="18" charset="0"/>
              </a:rPr>
              <a:t>+38 0542 782 777 </a:t>
            </a:r>
          </a:p>
        </p:txBody>
      </p:sp>
      <p:sp>
        <p:nvSpPr>
          <p:cNvPr id="2094" name="TextBox 2093">
            <a:extLst>
              <a:ext uri="{FF2B5EF4-FFF2-40B4-BE49-F238E27FC236}">
                <a16:creationId xmlns:a16="http://schemas.microsoft.com/office/drawing/2014/main" id="{DCB50AB5-561C-ADCF-90E0-51A1D4AAB9C7}"/>
              </a:ext>
            </a:extLst>
          </p:cNvPr>
          <p:cNvSpPr txBox="1"/>
          <p:nvPr/>
        </p:nvSpPr>
        <p:spPr>
          <a:xfrm>
            <a:off x="6694832" y="3099782"/>
            <a:ext cx="1613443" cy="964816"/>
          </a:xfrm>
          <a:prstGeom prst="rect">
            <a:avLst/>
          </a:prstGeom>
          <a:noFill/>
        </p:spPr>
        <p:txBody>
          <a:bodyPr wrap="square">
            <a:spAutoFit/>
          </a:bodyPr>
          <a:lstStyle/>
          <a:p>
            <a:pPr algn="ctr" rtl="0">
              <a:lnSpc>
                <a:spcPts val="1700"/>
              </a:lnSpc>
              <a:defRPr sz="2160" b="1" i="0" u="none" strike="noStrike" kern="1200" spc="0" baseline="0">
                <a:solidFill>
                  <a:prstClr val="black"/>
                </a:solidFill>
                <a:latin typeface="+mn-lt"/>
                <a:ea typeface="+mn-ea"/>
                <a:cs typeface="+mn-cs"/>
              </a:defRPr>
            </a:pPr>
            <a:r>
              <a:rPr lang="en-US" sz="1400" b="1" spc="-20" dirty="0">
                <a:solidFill>
                  <a:schemeClr val="tx2">
                    <a:lumMod val="50000"/>
                  </a:schemeClr>
                </a:solidFill>
                <a:latin typeface="Times New Roman" pitchFamily="18" charset="0"/>
                <a:cs typeface="Times New Roman" pitchFamily="18" charset="0"/>
                <a:hlinkClick r:id="rId5">
                  <a:extLst>
                    <a:ext uri="{A12FA001-AC4F-418D-AE19-62706E023703}">
                      <ahyp:hlinkClr xmlns:ahyp="http://schemas.microsoft.com/office/drawing/2018/hyperlinkcolor" val="tx"/>
                    </a:ext>
                  </a:extLst>
                </a:hlinkClick>
              </a:rPr>
              <a:t>mail@sm.gov.ua</a:t>
            </a:r>
            <a:endParaRPr lang="en-US" sz="1400" b="1" spc="-20" dirty="0">
              <a:solidFill>
                <a:schemeClr val="tx2">
                  <a:lumMod val="50000"/>
                </a:schemeClr>
              </a:solidFill>
              <a:latin typeface="Times New Roman" pitchFamily="18" charset="0"/>
              <a:cs typeface="Times New Roman" pitchFamily="18" charset="0"/>
            </a:endParaRPr>
          </a:p>
          <a:p>
            <a:pPr algn="ctr" rtl="0">
              <a:lnSpc>
                <a:spcPts val="1700"/>
              </a:lnSpc>
              <a:spcAft>
                <a:spcPts val="1800"/>
              </a:spcAft>
              <a:defRPr sz="2160" b="1" i="0" u="none" strike="noStrike" kern="1200" spc="0" baseline="0">
                <a:solidFill>
                  <a:prstClr val="black"/>
                </a:solidFill>
                <a:latin typeface="+mn-lt"/>
                <a:ea typeface="+mn-ea"/>
                <a:cs typeface="+mn-cs"/>
              </a:defRPr>
            </a:pPr>
            <a:r>
              <a:rPr lang="en-US" sz="1400" b="1" spc="-20" dirty="0">
                <a:solidFill>
                  <a:schemeClr val="tx2">
                    <a:lumMod val="50000"/>
                  </a:schemeClr>
                </a:solidFill>
                <a:latin typeface="Times New Roman" pitchFamily="18" charset="0"/>
                <a:cs typeface="Times New Roman" pitchFamily="18" charset="0"/>
                <a:hlinkClick r:id="rId6">
                  <a:extLst>
                    <a:ext uri="{A12FA001-AC4F-418D-AE19-62706E023703}">
                      <ahyp:hlinkClr xmlns:ahyp="http://schemas.microsoft.com/office/drawing/2018/hyperlinkcolor" val="tx"/>
                    </a:ext>
                  </a:extLst>
                </a:hlinkClick>
              </a:rPr>
              <a:t>gue@sm.gov.ua</a:t>
            </a:r>
            <a:endParaRPr lang="en-US" sz="1400" b="1" spc="-20" dirty="0">
              <a:solidFill>
                <a:schemeClr val="tx2">
                  <a:lumMod val="50000"/>
                </a:schemeClr>
              </a:solidFill>
              <a:latin typeface="Times New Roman" pitchFamily="18" charset="0"/>
              <a:cs typeface="Times New Roman" pitchFamily="18" charset="0"/>
            </a:endParaRPr>
          </a:p>
          <a:p>
            <a:pPr algn="ctr">
              <a:lnSpc>
                <a:spcPts val="1700"/>
              </a:lnSpc>
              <a:spcAft>
                <a:spcPts val="1800"/>
              </a:spcAft>
              <a:defRPr sz="2160" b="1" i="0" u="none" strike="noStrike" kern="1200" spc="0" baseline="0">
                <a:solidFill>
                  <a:prstClr val="black"/>
                </a:solidFill>
                <a:latin typeface="+mn-lt"/>
                <a:ea typeface="+mn-ea"/>
                <a:cs typeface="+mn-cs"/>
              </a:defRPr>
            </a:pPr>
            <a:r>
              <a:rPr lang="en-US" sz="1400" b="1" spc="-20" dirty="0">
                <a:solidFill>
                  <a:schemeClr val="tx2">
                    <a:lumMod val="50000"/>
                  </a:schemeClr>
                </a:solidFill>
                <a:latin typeface="Times New Roman" pitchFamily="18" charset="0"/>
                <a:cs typeface="Times New Roman" pitchFamily="18" charset="0"/>
              </a:rPr>
              <a:t>https://sm.gov.ua/</a:t>
            </a:r>
            <a:endParaRPr lang="uk-UA" sz="1400" b="1" spc="-20" dirty="0">
              <a:solidFill>
                <a:schemeClr val="tx2">
                  <a:lumMod val="50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190924021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Верхняя тень">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12224</TotalTime>
  <Words>1975</Words>
  <Application>Microsoft Office PowerPoint</Application>
  <PresentationFormat>Екран (16:9)</PresentationFormat>
  <Paragraphs>451</Paragraphs>
  <Slides>23</Slides>
  <Notes>14</Notes>
  <HiddenSlides>0</HiddenSlides>
  <MMClips>0</MMClips>
  <ScaleCrop>false</ScaleCrop>
  <HeadingPairs>
    <vt:vector size="6" baseType="variant">
      <vt:variant>
        <vt:lpstr>Використані шрифти</vt:lpstr>
      </vt:variant>
      <vt:variant>
        <vt:i4>11</vt:i4>
      </vt:variant>
      <vt:variant>
        <vt:lpstr>Тема</vt:lpstr>
      </vt:variant>
      <vt:variant>
        <vt:i4>1</vt:i4>
      </vt:variant>
      <vt:variant>
        <vt:lpstr>Заголовки слайдів</vt:lpstr>
      </vt:variant>
      <vt:variant>
        <vt:i4>23</vt:i4>
      </vt:variant>
    </vt:vector>
  </HeadingPairs>
  <TitlesOfParts>
    <vt:vector size="35" baseType="lpstr">
      <vt:lpstr>Arial</vt:lpstr>
      <vt:lpstr>Arial Black</vt:lpstr>
      <vt:lpstr>Bookman Old Style</vt:lpstr>
      <vt:lpstr>Calibri</vt:lpstr>
      <vt:lpstr>Montserrat SemiBold</vt:lpstr>
      <vt:lpstr>Roboto</vt:lpstr>
      <vt:lpstr>Roboto Bk</vt:lpstr>
      <vt:lpstr>Roboto Lt</vt:lpstr>
      <vt:lpstr>Tahoma</vt:lpstr>
      <vt:lpstr>Times New Roman</vt:lpstr>
      <vt:lpstr>Wingdings</vt:lpstr>
      <vt:lpstr>Тема Office</vt:lpstr>
      <vt:lpstr>Презентація PowerPoint</vt:lpstr>
      <vt:lpstr>ABOUT SUMY REGION</vt:lpstr>
      <vt:lpstr>SUMY REGION: ECONOMIC SITUATION</vt:lpstr>
      <vt:lpstr>COOPERATION PRIORITIES: INDUSTRY</vt:lpstr>
      <vt:lpstr>AGRICULTURE</vt:lpstr>
      <vt:lpstr>COOPERATION PRIORITIES: AGRICULTURE</vt:lpstr>
      <vt:lpstr>ENERGY SECTOR OF THE SUMY REGION</vt:lpstr>
      <vt:lpstr>COOPERATION PRIORITIES: ENERGY</vt:lpstr>
      <vt:lpstr>НЕЗЛАМНА ОСВІТА </vt:lpstr>
      <vt:lpstr>Презентація PowerPoint</vt:lpstr>
      <vt:lpstr>Презентація PowerPoint</vt:lpstr>
      <vt:lpstr>UNBREAKABLE HEALTHCARE</vt:lpstr>
      <vt:lpstr>Презентація PowerPoint</vt:lpstr>
      <vt:lpstr>Municipal Non-Profit Enterprise of the Sumy Regional Council “Sumy Regional Center for Emergency Medical Care and Disaster Medicine”</vt:lpstr>
      <vt:lpstr>COOPERATION PRIORITIES: HEALTHCARE AND REHABILITATION</vt:lpstr>
      <vt:lpstr>CULTURAL RESILIENCE</vt:lpstr>
      <vt:lpstr>DIGNITY. OPPORTUNITIES. REALIZATION. VETERANS ARE PART OF A STRONG SUMY REGION</vt:lpstr>
      <vt:lpstr>Презентація PowerPoint</vt:lpstr>
      <vt:lpstr>CHALLENGES OF WAR</vt:lpstr>
      <vt:lpstr> FORMATION OF NATIONAL RESISTANCE</vt:lpstr>
      <vt:lpstr>PREPARATION FOR NATIONAL RESISTANCE</vt:lpstr>
      <vt:lpstr>TRAINING OF FPV DRONE OPERATORS</vt:lpstr>
      <vt:lpstr>SUMY REGION OPEN FOR COOPERATION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Тарас Савченко</dc:creator>
  <cp:lastModifiedBy>ДМСЕР35</cp:lastModifiedBy>
  <cp:revision>882</cp:revision>
  <cp:lastPrinted>2026-01-08T09:57:01Z</cp:lastPrinted>
  <dcterms:modified xsi:type="dcterms:W3CDTF">2026-01-26T15:27:31Z</dcterms:modified>
</cp:coreProperties>
</file>