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84" r:id="rId2"/>
    <p:sldId id="285" r:id="rId3"/>
    <p:sldId id="286" r:id="rId4"/>
    <p:sldId id="287" r:id="rId5"/>
    <p:sldId id="288" r:id="rId6"/>
    <p:sldId id="289" r:id="rId7"/>
    <p:sldId id="256" r:id="rId8"/>
    <p:sldId id="271" r:id="rId9"/>
    <p:sldId id="260" r:id="rId10"/>
    <p:sldId id="266" r:id="rId11"/>
    <p:sldId id="279" r:id="rId12"/>
    <p:sldId id="270" r:id="rId13"/>
    <p:sldId id="258" r:id="rId14"/>
    <p:sldId id="281" r:id="rId15"/>
    <p:sldId id="280" r:id="rId16"/>
    <p:sldId id="277" r:id="rId17"/>
    <p:sldId id="262" r:id="rId18"/>
    <p:sldId id="282" r:id="rId19"/>
    <p:sldId id="275" r:id="rId20"/>
    <p:sldId id="263" r:id="rId21"/>
    <p:sldId id="265" r:id="rId22"/>
    <p:sldId id="273" r:id="rId23"/>
  </p:sldIdLst>
  <p:sldSz cx="18288000" cy="10287000"/>
  <p:notesSz cx="6735763" cy="9866313"/>
  <p:embeddedFontLst>
    <p:embeddedFont>
      <p:font typeface="Inconsolata Bold" panose="020B0604020202020204" charset="0"/>
      <p:regular r:id="rId26"/>
      <p:bold r:id="rId27"/>
    </p:embeddedFont>
    <p:embeddedFont>
      <p:font typeface="Calibri" panose="020F0502020204030204" pitchFamily="34" charset="0"/>
      <p:regular r:id="rId28"/>
      <p:bold r:id="rId29"/>
      <p:italic r:id="rId30"/>
      <p:boldItalic r:id="rId31"/>
    </p:embeddedFont>
    <p:embeddedFont>
      <p:font typeface="Century Gothic" panose="020B0502020202020204" pitchFamily="34" charset="0"/>
      <p:regular r:id="rId32"/>
      <p:bold r:id="rId33"/>
      <p:italic r:id="rId34"/>
      <p:boldItalic r:id="rId35"/>
    </p:embeddedFont>
    <p:embeddedFont>
      <p:font typeface="Open Sans Bold" panose="020B0604020202020204" charset="0"/>
      <p:regular r:id="rId3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3" d="100"/>
          <a:sy n="73" d="100"/>
        </p:scale>
        <p:origin x="594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33" Type="http://schemas.openxmlformats.org/officeDocument/2006/relationships/font" Target="fonts/font8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7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>
            <a:extLst>
              <a:ext uri="{FF2B5EF4-FFF2-40B4-BE49-F238E27FC236}">
                <a16:creationId xmlns:a16="http://schemas.microsoft.com/office/drawing/2014/main" id="{A80354AA-6F07-320B-9747-36CCFCF34B0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8C92324E-8A07-AF46-BB53-0A9E7DC9339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551396-8C90-4774-B114-C6B1CFD58317}" type="datetimeFigureOut">
              <a:rPr lang="uk-UA" smtClean="0"/>
              <a:t>22.09.2026</a:t>
            </a:fld>
            <a:endParaRPr lang="uk-UA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id="{B6A4AF5B-649B-42C3-2282-328068CAD0F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id="{3F5625C0-BABA-37EC-56C8-C6731E6C20E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82E809-BFEA-4676-86D5-C5ADADEB8AB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915958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E0235D-707E-48B0-A420-B65DDFE64822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100" y="4748213"/>
            <a:ext cx="5389563" cy="38846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13FFC2-0634-40C0-9D1B-17DA307B37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8183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700965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209957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826248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60" name="Google Shape;260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780115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0477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25576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" y="0"/>
            <a:ext cx="18287543" cy="10287000"/>
          </a:xfrm>
          <a:prstGeom prst="rect">
            <a:avLst/>
          </a:prstGeom>
          <a:solidFill>
            <a:srgbClr val="110C17"/>
          </a:solidFill>
          <a:ln/>
        </p:spPr>
        <p:txBody>
          <a:bodyPr/>
          <a:lstStyle/>
          <a:p>
            <a:endParaRPr lang="uk-UA"/>
          </a:p>
        </p:txBody>
      </p:sp>
      <p:sp>
        <p:nvSpPr>
          <p:cNvPr id="3" name="Shape 1"/>
          <p:cNvSpPr/>
          <p:nvPr/>
        </p:nvSpPr>
        <p:spPr>
          <a:xfrm>
            <a:off x="1" y="0"/>
            <a:ext cx="18287543" cy="10287000"/>
          </a:xfrm>
          <a:prstGeom prst="rect">
            <a:avLst/>
          </a:prstGeom>
          <a:solidFill>
            <a:srgbClr val="241631"/>
          </a:solidFill>
          <a:ln/>
        </p:spPr>
        <p:txBody>
          <a:bodyPr/>
          <a:lstStyle/>
          <a:p>
            <a:endParaRPr lang="uk-UA"/>
          </a:p>
        </p:txBody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15313" y="9838487"/>
            <a:ext cx="1607765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4698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tx">
  <p:cSld name="1_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1"/>
          <p:cNvSpPr txBox="1">
            <a:spLocks noGrp="1"/>
          </p:cNvSpPr>
          <p:nvPr>
            <p:ph type="sldNum" idx="12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8156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3.svg"/><Relationship Id="rId7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13.jp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.png"/><Relationship Id="rId5" Type="http://schemas.openxmlformats.org/officeDocument/2006/relationships/image" Target="../media/image4.png"/><Relationship Id="rId4" Type="http://schemas.openxmlformats.org/officeDocument/2006/relationships/image" Target="../media/image12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4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7.jpe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12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svg"/><Relationship Id="rId7" Type="http://schemas.openxmlformats.org/officeDocument/2006/relationships/image" Target="../media/image2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4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4.png"/><Relationship Id="rId7" Type="http://schemas.openxmlformats.org/officeDocument/2006/relationships/image" Target="../media/image15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10" Type="http://schemas.openxmlformats.org/officeDocument/2006/relationships/image" Target="../media/image23.png"/><Relationship Id="rId4" Type="http://schemas.openxmlformats.org/officeDocument/2006/relationships/image" Target="../media/image25.png"/><Relationship Id="rId9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28.png"/><Relationship Id="rId7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1.png"/><Relationship Id="rId4" Type="http://schemas.openxmlformats.org/officeDocument/2006/relationships/image" Target="../media/image32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1.png"/><Relationship Id="rId7" Type="http://schemas.openxmlformats.org/officeDocument/2006/relationships/image" Target="../media/image3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25.svg"/><Relationship Id="rId7" Type="http://schemas.openxmlformats.org/officeDocument/2006/relationships/image" Target="../media/image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svg"/><Relationship Id="rId5" Type="http://schemas.openxmlformats.org/officeDocument/2006/relationships/image" Target="../media/image37.png"/><Relationship Id="rId4" Type="http://schemas.openxmlformats.org/officeDocument/2006/relationships/image" Target="../media/image3.png"/><Relationship Id="rId9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4.png"/><Relationship Id="rId7" Type="http://schemas.openxmlformats.org/officeDocument/2006/relationships/image" Target="../media/image2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4.png"/><Relationship Id="rId7" Type="http://schemas.openxmlformats.org/officeDocument/2006/relationships/image" Target="../media/image4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jpeg"/><Relationship Id="rId5" Type="http://schemas.openxmlformats.org/officeDocument/2006/relationships/image" Target="../media/image42.png"/><Relationship Id="rId10" Type="http://schemas.openxmlformats.org/officeDocument/2006/relationships/image" Target="../media/image23.png"/><Relationship Id="rId4" Type="http://schemas.openxmlformats.org/officeDocument/2006/relationships/image" Target="../media/image41.png"/><Relationship Id="rId9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image" Target="../media/image3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jpeg"/><Relationship Id="rId5" Type="http://schemas.openxmlformats.org/officeDocument/2006/relationships/image" Target="../media/image46.png"/><Relationship Id="rId10" Type="http://schemas.openxmlformats.org/officeDocument/2006/relationships/image" Target="../media/image23.png"/><Relationship Id="rId4" Type="http://schemas.openxmlformats.org/officeDocument/2006/relationships/image" Target="../media/image4.png"/><Relationship Id="rId9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50.png"/><Relationship Id="rId7" Type="http://schemas.openxmlformats.org/officeDocument/2006/relationships/image" Target="../media/image2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4.png"/><Relationship Id="rId4" Type="http://schemas.openxmlformats.org/officeDocument/2006/relationships/image" Target="../media/image41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4.png"/><Relationship Id="rId7" Type="http://schemas.openxmlformats.org/officeDocument/2006/relationships/image" Target="../media/image2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4.png"/><Relationship Id="rId4" Type="http://schemas.openxmlformats.org/officeDocument/2006/relationships/image" Target="../media/image5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48.svg"/><Relationship Id="rId7" Type="http://schemas.openxmlformats.org/officeDocument/2006/relationships/image" Target="../media/image4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svg"/><Relationship Id="rId5" Type="http://schemas.openxmlformats.org/officeDocument/2006/relationships/image" Target="../media/image57.png"/><Relationship Id="rId10" Type="http://schemas.openxmlformats.org/officeDocument/2006/relationships/image" Target="../media/image23.png"/><Relationship Id="rId4" Type="http://schemas.openxmlformats.org/officeDocument/2006/relationships/image" Target="../media/image3.png"/><Relationship Id="rId9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9.png"/><Relationship Id="rId7" Type="http://schemas.openxmlformats.org/officeDocument/2006/relationships/image" Target="../media/image6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11" Type="http://schemas.openxmlformats.org/officeDocument/2006/relationships/image" Target="../media/image23.png"/><Relationship Id="rId5" Type="http://schemas.openxmlformats.org/officeDocument/2006/relationships/image" Target="../media/image54.svg"/><Relationship Id="rId10" Type="http://schemas.openxmlformats.org/officeDocument/2006/relationships/image" Target="../media/image4.png"/><Relationship Id="rId4" Type="http://schemas.openxmlformats.org/officeDocument/2006/relationships/image" Target="../media/image60.png"/><Relationship Id="rId9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302109" y="2937045"/>
            <a:ext cx="7718571" cy="7846976"/>
          </a:xfrm>
          <a:custGeom>
            <a:avLst/>
            <a:gdLst/>
            <a:ahLst/>
            <a:cxnLst/>
            <a:rect l="l" t="t" r="r" b="b"/>
            <a:pathLst>
              <a:path w="7718571" h="7846976">
                <a:moveTo>
                  <a:pt x="0" y="0"/>
                </a:moveTo>
                <a:lnTo>
                  <a:pt x="7718571" y="0"/>
                </a:lnTo>
                <a:lnTo>
                  <a:pt x="7718571" y="7846976"/>
                </a:lnTo>
                <a:lnTo>
                  <a:pt x="0" y="784697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"/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grpSp>
        <p:nvGrpSpPr>
          <p:cNvPr id="4" name="Group 4"/>
          <p:cNvGrpSpPr/>
          <p:nvPr/>
        </p:nvGrpSpPr>
        <p:grpSpPr>
          <a:xfrm>
            <a:off x="0" y="0"/>
            <a:ext cx="18288000" cy="2952701"/>
            <a:chOff x="0" y="0"/>
            <a:chExt cx="24384000" cy="393693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3936898"/>
            </a:xfrm>
            <a:custGeom>
              <a:avLst/>
              <a:gdLst/>
              <a:ahLst/>
              <a:cxnLst/>
              <a:rect l="l" t="t" r="r" b="b"/>
              <a:pathLst>
                <a:path w="24384000" h="3936898">
                  <a:moveTo>
                    <a:pt x="0" y="0"/>
                  </a:moveTo>
                  <a:lnTo>
                    <a:pt x="24384000" y="0"/>
                  </a:lnTo>
                  <a:lnTo>
                    <a:pt x="24384000" y="3936898"/>
                  </a:lnTo>
                  <a:lnTo>
                    <a:pt x="0" y="3936898"/>
                  </a:lnTo>
                  <a:close/>
                </a:path>
              </a:pathLst>
            </a:custGeom>
            <a:solidFill>
              <a:srgbClr val="224D99"/>
            </a:solidFill>
          </p:spPr>
          <p:txBody>
            <a:bodyPr/>
            <a:lstStyle/>
            <a:p>
              <a:endParaRPr lang="uk-UA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5316200" y="374730"/>
            <a:ext cx="1731185" cy="2015765"/>
            <a:chOff x="0" y="0"/>
            <a:chExt cx="1612514" cy="1877586"/>
          </a:xfrm>
        </p:grpSpPr>
        <p:sp>
          <p:nvSpPr>
            <p:cNvPr id="9" name="Freeform 9" descr="Зображення, що містить Шрифт, Графіка, логотип, текст  Вміст на основі ШІ може бути неправильним."/>
            <p:cNvSpPr/>
            <p:nvPr/>
          </p:nvSpPr>
          <p:spPr>
            <a:xfrm>
              <a:off x="0" y="0"/>
              <a:ext cx="1612519" cy="1877568"/>
            </a:xfrm>
            <a:custGeom>
              <a:avLst/>
              <a:gdLst/>
              <a:ahLst/>
              <a:cxnLst/>
              <a:rect l="l" t="t" r="r" b="b"/>
              <a:pathLst>
                <a:path w="1612519" h="1877568">
                  <a:moveTo>
                    <a:pt x="0" y="0"/>
                  </a:moveTo>
                  <a:lnTo>
                    <a:pt x="1612519" y="0"/>
                  </a:lnTo>
                  <a:lnTo>
                    <a:pt x="1612519" y="1877568"/>
                  </a:lnTo>
                  <a:lnTo>
                    <a:pt x="0" y="18775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10" name="Freeform 10"/>
          <p:cNvSpPr/>
          <p:nvPr/>
        </p:nvSpPr>
        <p:spPr>
          <a:xfrm>
            <a:off x="3155329" y="1"/>
            <a:ext cx="5126167" cy="2952674"/>
          </a:xfrm>
          <a:custGeom>
            <a:avLst/>
            <a:gdLst/>
            <a:ahLst/>
            <a:cxnLst/>
            <a:rect l="l" t="t" r="r" b="b"/>
            <a:pathLst>
              <a:path w="5055068" h="3013733">
                <a:moveTo>
                  <a:pt x="0" y="0"/>
                </a:moveTo>
                <a:lnTo>
                  <a:pt x="5055068" y="0"/>
                </a:lnTo>
                <a:lnTo>
                  <a:pt x="5055068" y="3013733"/>
                </a:lnTo>
                <a:lnTo>
                  <a:pt x="0" y="301373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b="-5809"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2" name="TextBox 12"/>
          <p:cNvSpPr txBox="1"/>
          <p:nvPr/>
        </p:nvSpPr>
        <p:spPr>
          <a:xfrm>
            <a:off x="44657" y="4152900"/>
            <a:ext cx="8108285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uk-UA" sz="8800" b="1" dirty="0" smtClean="0">
                <a:solidFill>
                  <a:srgbClr val="224D99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Чернігівська</a:t>
            </a:r>
            <a:endParaRPr lang="en-US" sz="4400" b="1" dirty="0">
              <a:solidFill>
                <a:srgbClr val="224D99"/>
              </a:solidFill>
              <a:latin typeface="Times New Roman" panose="02020603050405020304" pitchFamily="18" charset="0"/>
              <a:ea typeface="Open Sans Bold"/>
              <a:cs typeface="Times New Roman" panose="02020603050405020304" pitchFamily="18" charset="0"/>
              <a:sym typeface="Open Sans Bold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002FDE5-F65A-CE8E-B8B2-820A9BFB9C9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9790" y="155873"/>
            <a:ext cx="4495800" cy="22479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813" y="85875"/>
            <a:ext cx="2264661" cy="289593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1496" y="2895935"/>
            <a:ext cx="10006503" cy="694580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0" y="5289212"/>
            <a:ext cx="8108285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uk-UA" sz="7200" b="1" dirty="0" smtClean="0">
                <a:solidFill>
                  <a:srgbClr val="224D99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громада</a:t>
            </a:r>
            <a:endParaRPr lang="en-US" sz="7200" b="1" dirty="0">
              <a:solidFill>
                <a:srgbClr val="224D99"/>
              </a:solidFill>
              <a:latin typeface="Times New Roman" panose="02020603050405020304" pitchFamily="18" charset="0"/>
              <a:ea typeface="Open Sans Bold"/>
              <a:cs typeface="Times New Roman" panose="02020603050405020304" pitchFamily="18" charset="0"/>
              <a:sym typeface="Open Sans Bold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6470731"/>
            <a:ext cx="2599832" cy="2550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041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8988316" y="3436892"/>
            <a:ext cx="16034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latin typeface="Century Gothic" panose="020B0502020202020204" pitchFamily="34" charset="0"/>
              </a:rPr>
              <a:t>78,6 </a:t>
            </a:r>
            <a:r>
              <a:rPr lang="uk-UA" sz="2400" b="1" dirty="0" smtClean="0">
                <a:latin typeface="Century Gothic" panose="020B0502020202020204" pitchFamily="34" charset="0"/>
              </a:rPr>
              <a:t>км</a:t>
            </a:r>
            <a:r>
              <a:rPr lang="en-US" sz="2400" b="1" baseline="30000" dirty="0" smtClean="0">
                <a:latin typeface="Century Gothic" panose="020B0502020202020204" pitchFamily="34" charset="0"/>
              </a:rPr>
              <a:t>2 </a:t>
            </a:r>
            <a:endParaRPr lang="uk-UA" sz="2400" b="1" dirty="0"/>
          </a:p>
        </p:txBody>
      </p:sp>
      <p:sp>
        <p:nvSpPr>
          <p:cNvPr id="25" name="Овал 24"/>
          <p:cNvSpPr/>
          <p:nvPr/>
        </p:nvSpPr>
        <p:spPr>
          <a:xfrm>
            <a:off x="14115344" y="3609264"/>
            <a:ext cx="190156" cy="11692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sz="2700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7112" y="4282920"/>
            <a:ext cx="10448834" cy="6069090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83935" y="7962900"/>
            <a:ext cx="2599832" cy="2550435"/>
          </a:xfrm>
          <a:prstGeom prst="rect">
            <a:avLst/>
          </a:prstGeom>
        </p:spPr>
      </p:pic>
      <p:grpSp>
        <p:nvGrpSpPr>
          <p:cNvPr id="4" name="Группа 3"/>
          <p:cNvGrpSpPr/>
          <p:nvPr/>
        </p:nvGrpSpPr>
        <p:grpSpPr>
          <a:xfrm>
            <a:off x="345116" y="1371404"/>
            <a:ext cx="13694349" cy="10448402"/>
            <a:chOff x="-15786" y="-509392"/>
            <a:chExt cx="10063656" cy="6108813"/>
          </a:xfrm>
        </p:grpSpPr>
        <p:sp>
          <p:nvSpPr>
            <p:cNvPr id="8" name="Заголовок 1"/>
            <p:cNvSpPr txBox="1">
              <a:spLocks/>
            </p:cNvSpPr>
            <p:nvPr/>
          </p:nvSpPr>
          <p:spPr>
            <a:xfrm>
              <a:off x="-15786" y="4351619"/>
              <a:ext cx="10063656" cy="1247802"/>
            </a:xfrm>
            <a:prstGeom prst="rect">
              <a:avLst/>
            </a:prstGeom>
          </p:spPr>
          <p:txBody>
            <a:bodyPr vert="horz" lIns="137160" tIns="68580" rIns="137160" bIns="6858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endParaRPr lang="en-US" sz="381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0" name="Заголовок 1"/>
            <p:cNvSpPr txBox="1">
              <a:spLocks/>
            </p:cNvSpPr>
            <p:nvPr/>
          </p:nvSpPr>
          <p:spPr>
            <a:xfrm>
              <a:off x="5459824" y="-509392"/>
              <a:ext cx="4560118" cy="1418793"/>
            </a:xfrm>
            <a:prstGeom prst="rect">
              <a:avLst/>
            </a:prstGeom>
            <a:effectLst/>
          </p:spPr>
          <p:txBody>
            <a:bodyPr vert="horz" lIns="137160" tIns="68580" rIns="137160" bIns="68580" rtlCol="0" anchor="b">
              <a:norm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endParaRPr lang="en-US" sz="4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endParaRP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14302033" y="3436892"/>
            <a:ext cx="2897077" cy="461665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r>
              <a:rPr lang="en-US" sz="2400" b="1" dirty="0" smtClean="0">
                <a:latin typeface="Century Gothic" panose="020B0502020202020204" pitchFamily="34" charset="0"/>
              </a:rPr>
              <a:t>150 </a:t>
            </a:r>
            <a:r>
              <a:rPr lang="uk-UA" sz="2400" b="1" dirty="0" smtClean="0">
                <a:latin typeface="Century Gothic" panose="020B0502020202020204" pitchFamily="34" charset="0"/>
              </a:rPr>
              <a:t>км від Києва</a:t>
            </a:r>
            <a:endParaRPr lang="uk-UA" sz="2400" b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6947112" y="1953543"/>
            <a:ext cx="11057918" cy="1292662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r>
              <a:rPr lang="uk-UA" sz="39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Чернігів</a:t>
            </a:r>
            <a:r>
              <a:rPr lang="uk-UA" sz="3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обласний центр Чернігівської області, що розташований на півночі України</a:t>
            </a:r>
            <a:endParaRPr lang="uk-UA" sz="3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071" y="1259875"/>
            <a:ext cx="6445082" cy="6445082"/>
          </a:xfrm>
          <a:prstGeom prst="rect">
            <a:avLst/>
          </a:prstGeom>
        </p:spPr>
      </p:pic>
      <p:grpSp>
        <p:nvGrpSpPr>
          <p:cNvPr id="23" name="Group 4"/>
          <p:cNvGrpSpPr/>
          <p:nvPr/>
        </p:nvGrpSpPr>
        <p:grpSpPr>
          <a:xfrm>
            <a:off x="0" y="0"/>
            <a:ext cx="18288000" cy="1291275"/>
            <a:chOff x="0" y="0"/>
            <a:chExt cx="24384000" cy="3936934"/>
          </a:xfrm>
        </p:grpSpPr>
        <p:sp>
          <p:nvSpPr>
            <p:cNvPr id="24" name="Freeform 5"/>
            <p:cNvSpPr/>
            <p:nvPr/>
          </p:nvSpPr>
          <p:spPr>
            <a:xfrm>
              <a:off x="0" y="0"/>
              <a:ext cx="24384000" cy="3936898"/>
            </a:xfrm>
            <a:custGeom>
              <a:avLst/>
              <a:gdLst/>
              <a:ahLst/>
              <a:cxnLst/>
              <a:rect l="l" t="t" r="r" b="b"/>
              <a:pathLst>
                <a:path w="24384000" h="3936898">
                  <a:moveTo>
                    <a:pt x="0" y="0"/>
                  </a:moveTo>
                  <a:lnTo>
                    <a:pt x="24384000" y="0"/>
                  </a:lnTo>
                  <a:lnTo>
                    <a:pt x="24384000" y="3936898"/>
                  </a:lnTo>
                  <a:lnTo>
                    <a:pt x="0" y="3936898"/>
                  </a:lnTo>
                  <a:close/>
                </a:path>
              </a:pathLst>
            </a:custGeom>
            <a:solidFill>
              <a:srgbClr val="224D99"/>
            </a:solidFill>
          </p:spPr>
          <p:txBody>
            <a:bodyPr/>
            <a:lstStyle/>
            <a:p>
              <a:endParaRPr lang="uk-UA"/>
            </a:p>
          </p:txBody>
        </p:sp>
      </p:grp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4002FDE5-F65A-CE8E-B8B2-820A9BFB9C9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03627" y="-33198"/>
            <a:ext cx="2609307" cy="1304654"/>
          </a:xfrm>
          <a:prstGeom prst="rect">
            <a:avLst/>
          </a:prstGeom>
        </p:spPr>
      </p:pic>
      <p:grpSp>
        <p:nvGrpSpPr>
          <p:cNvPr id="21" name="Group 8"/>
          <p:cNvGrpSpPr/>
          <p:nvPr/>
        </p:nvGrpSpPr>
        <p:grpSpPr>
          <a:xfrm>
            <a:off x="15162268" y="134119"/>
            <a:ext cx="1026677" cy="1023023"/>
            <a:chOff x="0" y="0"/>
            <a:chExt cx="1612514" cy="1877586"/>
          </a:xfrm>
        </p:grpSpPr>
        <p:sp>
          <p:nvSpPr>
            <p:cNvPr id="22" name="Freeform 9" descr="Зображення, що містить Шрифт, Графіка, логотип, текст  Вміст на основі ШІ може бути неправильним."/>
            <p:cNvSpPr/>
            <p:nvPr/>
          </p:nvSpPr>
          <p:spPr>
            <a:xfrm>
              <a:off x="0" y="0"/>
              <a:ext cx="1612519" cy="1877568"/>
            </a:xfrm>
            <a:custGeom>
              <a:avLst/>
              <a:gdLst/>
              <a:ahLst/>
              <a:cxnLst/>
              <a:rect l="l" t="t" r="r" b="b"/>
              <a:pathLst>
                <a:path w="1612519" h="1877568">
                  <a:moveTo>
                    <a:pt x="0" y="0"/>
                  </a:moveTo>
                  <a:lnTo>
                    <a:pt x="1612519" y="0"/>
                  </a:lnTo>
                  <a:lnTo>
                    <a:pt x="1612519" y="1877568"/>
                  </a:lnTo>
                  <a:lnTo>
                    <a:pt x="0" y="18775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uk-UA"/>
            </a:p>
          </p:txBody>
        </p:sp>
      </p:grpSp>
      <p:pic>
        <p:nvPicPr>
          <p:cNvPr id="17" name="Рисунок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80084" y="-363205"/>
            <a:ext cx="2599832" cy="2550435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226" y="45658"/>
            <a:ext cx="931787" cy="1191523"/>
          </a:xfrm>
          <a:prstGeom prst="rect">
            <a:avLst/>
          </a:prstGeom>
        </p:spPr>
      </p:pic>
      <p:sp>
        <p:nvSpPr>
          <p:cNvPr id="28" name="Freeform 10"/>
          <p:cNvSpPr/>
          <p:nvPr/>
        </p:nvSpPr>
        <p:spPr>
          <a:xfrm>
            <a:off x="2403641" y="-4211"/>
            <a:ext cx="2102471" cy="1291262"/>
          </a:xfrm>
          <a:custGeom>
            <a:avLst/>
            <a:gdLst/>
            <a:ahLst/>
            <a:cxnLst/>
            <a:rect l="l" t="t" r="r" b="b"/>
            <a:pathLst>
              <a:path w="5055068" h="3013733">
                <a:moveTo>
                  <a:pt x="0" y="0"/>
                </a:moveTo>
                <a:lnTo>
                  <a:pt x="5055068" y="0"/>
                </a:lnTo>
                <a:lnTo>
                  <a:pt x="5055068" y="3013733"/>
                </a:lnTo>
                <a:lnTo>
                  <a:pt x="0" y="301373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b="-5809"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6618167" y="1654468"/>
            <a:ext cx="45719" cy="8031120"/>
          </a:xfrm>
          <a:prstGeom prst="roundRect">
            <a:avLst/>
          </a:prstGeom>
          <a:solidFill>
            <a:srgbClr val="0070C0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1" name="Овал 30"/>
          <p:cNvSpPr/>
          <p:nvPr/>
        </p:nvSpPr>
        <p:spPr>
          <a:xfrm>
            <a:off x="8796009" y="3599464"/>
            <a:ext cx="190156" cy="11692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sz="2700" dirty="0"/>
          </a:p>
        </p:txBody>
      </p:sp>
      <p:sp>
        <p:nvSpPr>
          <p:cNvPr id="32" name="Овал 31"/>
          <p:cNvSpPr/>
          <p:nvPr/>
        </p:nvSpPr>
        <p:spPr>
          <a:xfrm>
            <a:off x="11031578" y="3609609"/>
            <a:ext cx="190156" cy="11692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sz="2700" dirty="0"/>
          </a:p>
        </p:txBody>
      </p:sp>
      <p:sp>
        <p:nvSpPr>
          <p:cNvPr id="33" name="Прямоугольник 32"/>
          <p:cNvSpPr/>
          <p:nvPr/>
        </p:nvSpPr>
        <p:spPr>
          <a:xfrm>
            <a:off x="11303863" y="3436892"/>
            <a:ext cx="210441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 smtClean="0">
                <a:latin typeface="Century Gothic" panose="020B0502020202020204" pitchFamily="34" charset="0"/>
              </a:rPr>
              <a:t>243 000 осіб</a:t>
            </a:r>
            <a:r>
              <a:rPr lang="en-US" sz="2400" b="1" baseline="30000" dirty="0" smtClean="0">
                <a:latin typeface="Century Gothic" panose="020B0502020202020204" pitchFamily="34" charset="0"/>
              </a:rPr>
              <a:t> </a:t>
            </a:r>
            <a:endParaRPr lang="uk-UA" sz="2400" b="1" dirty="0"/>
          </a:p>
        </p:txBody>
      </p:sp>
    </p:spTree>
    <p:extLst>
      <p:ext uri="{BB962C8B-B14F-4D97-AF65-F5344CB8AC3E}">
        <p14:creationId xmlns:p14="http://schemas.microsoft.com/office/powerpoint/2010/main" val="2784840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3"/>
          <p:cNvSpPr/>
          <p:nvPr/>
        </p:nvSpPr>
        <p:spPr>
          <a:xfrm>
            <a:off x="7770125" y="3220358"/>
            <a:ext cx="10291549" cy="5410201"/>
          </a:xfrm>
          <a:prstGeom prst="rect">
            <a:avLst/>
          </a:prstGeom>
          <a:solidFill>
            <a:srgbClr val="3C2213">
              <a:alpha val="28930"/>
            </a:srgbClr>
          </a:solidFill>
          <a:ln w="28575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37138" tIns="137138" rIns="137138" bIns="137138" anchor="ctr" anchorCtr="0">
            <a:noAutofit/>
          </a:bodyPr>
          <a:lstStyle/>
          <a:p>
            <a:endParaRPr lang="en-US" sz="3200" dirty="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476112" y="122833"/>
            <a:ext cx="8512267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b="1" dirty="0">
                <a:solidFill>
                  <a:schemeClr val="accent3">
                    <a:lumMod val="50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en-US" sz="7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Historical heritage</a:t>
            </a:r>
            <a:endParaRPr lang="uk-UA" sz="7200" dirty="0">
              <a:solidFill>
                <a:schemeClr val="bg1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74816"/>
            <a:ext cx="6324600" cy="4212183"/>
          </a:xfrm>
          <a:prstGeom prst="rect">
            <a:avLst/>
          </a:prstGeom>
        </p:spPr>
      </p:pic>
      <p:grpSp>
        <p:nvGrpSpPr>
          <p:cNvPr id="13" name="Group 4"/>
          <p:cNvGrpSpPr/>
          <p:nvPr/>
        </p:nvGrpSpPr>
        <p:grpSpPr>
          <a:xfrm>
            <a:off x="0" y="0"/>
            <a:ext cx="18288000" cy="1291275"/>
            <a:chOff x="0" y="0"/>
            <a:chExt cx="24384000" cy="3936934"/>
          </a:xfrm>
        </p:grpSpPr>
        <p:sp>
          <p:nvSpPr>
            <p:cNvPr id="14" name="Freeform 5"/>
            <p:cNvSpPr/>
            <p:nvPr/>
          </p:nvSpPr>
          <p:spPr>
            <a:xfrm>
              <a:off x="0" y="0"/>
              <a:ext cx="24384000" cy="3936898"/>
            </a:xfrm>
            <a:custGeom>
              <a:avLst/>
              <a:gdLst/>
              <a:ahLst/>
              <a:cxnLst/>
              <a:rect l="l" t="t" r="r" b="b"/>
              <a:pathLst>
                <a:path w="24384000" h="3936898">
                  <a:moveTo>
                    <a:pt x="0" y="0"/>
                  </a:moveTo>
                  <a:lnTo>
                    <a:pt x="24384000" y="0"/>
                  </a:lnTo>
                  <a:lnTo>
                    <a:pt x="24384000" y="3936898"/>
                  </a:lnTo>
                  <a:lnTo>
                    <a:pt x="0" y="3936898"/>
                  </a:lnTo>
                  <a:close/>
                </a:path>
              </a:pathLst>
            </a:custGeom>
            <a:solidFill>
              <a:srgbClr val="224D99"/>
            </a:solidFill>
          </p:spPr>
          <p:txBody>
            <a:bodyPr/>
            <a:lstStyle/>
            <a:p>
              <a:endParaRPr lang="uk-UA"/>
            </a:p>
          </p:txBody>
        </p:sp>
      </p:grpSp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226" y="45658"/>
            <a:ext cx="931787" cy="1191523"/>
          </a:xfrm>
          <a:prstGeom prst="rect">
            <a:avLst/>
          </a:prstGeom>
        </p:spPr>
      </p:pic>
      <p:sp>
        <p:nvSpPr>
          <p:cNvPr id="16" name="Freeform 10"/>
          <p:cNvSpPr/>
          <p:nvPr/>
        </p:nvSpPr>
        <p:spPr>
          <a:xfrm>
            <a:off x="2403641" y="-4211"/>
            <a:ext cx="2102471" cy="1291262"/>
          </a:xfrm>
          <a:custGeom>
            <a:avLst/>
            <a:gdLst/>
            <a:ahLst/>
            <a:cxnLst/>
            <a:rect l="l" t="t" r="r" b="b"/>
            <a:pathLst>
              <a:path w="5055068" h="3013733">
                <a:moveTo>
                  <a:pt x="0" y="0"/>
                </a:moveTo>
                <a:lnTo>
                  <a:pt x="5055068" y="0"/>
                </a:lnTo>
                <a:lnTo>
                  <a:pt x="5055068" y="3013733"/>
                </a:lnTo>
                <a:lnTo>
                  <a:pt x="0" y="301373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b="-5809"/>
            </a:stretch>
          </a:blipFill>
        </p:spPr>
        <p:txBody>
          <a:bodyPr/>
          <a:lstStyle/>
          <a:p>
            <a:endParaRPr lang="uk-UA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002FDE5-F65A-CE8E-B8B2-820A9BFB9C9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03627" y="-33198"/>
            <a:ext cx="2609307" cy="1304654"/>
          </a:xfrm>
          <a:prstGeom prst="rect">
            <a:avLst/>
          </a:prstGeom>
        </p:spPr>
      </p:pic>
      <p:grpSp>
        <p:nvGrpSpPr>
          <p:cNvPr id="18" name="Group 8"/>
          <p:cNvGrpSpPr/>
          <p:nvPr/>
        </p:nvGrpSpPr>
        <p:grpSpPr>
          <a:xfrm>
            <a:off x="15162268" y="134119"/>
            <a:ext cx="1026677" cy="1023023"/>
            <a:chOff x="0" y="0"/>
            <a:chExt cx="1612514" cy="1877586"/>
          </a:xfrm>
        </p:grpSpPr>
        <p:sp>
          <p:nvSpPr>
            <p:cNvPr id="19" name="Freeform 9" descr="Зображення, що містить Шрифт, Графіка, логотип, текст  Вміст на основі ШІ може бути неправильним."/>
            <p:cNvSpPr/>
            <p:nvPr/>
          </p:nvSpPr>
          <p:spPr>
            <a:xfrm>
              <a:off x="0" y="0"/>
              <a:ext cx="1612519" cy="1877568"/>
            </a:xfrm>
            <a:custGeom>
              <a:avLst/>
              <a:gdLst/>
              <a:ahLst/>
              <a:cxnLst/>
              <a:rect l="l" t="t" r="r" b="b"/>
              <a:pathLst>
                <a:path w="1612519" h="1877568">
                  <a:moveTo>
                    <a:pt x="0" y="0"/>
                  </a:moveTo>
                  <a:lnTo>
                    <a:pt x="1612519" y="0"/>
                  </a:lnTo>
                  <a:lnTo>
                    <a:pt x="1612519" y="1877568"/>
                  </a:lnTo>
                  <a:lnTo>
                    <a:pt x="0" y="18775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20" name="Скругленный прямоугольник 19"/>
          <p:cNvSpPr/>
          <p:nvPr/>
        </p:nvSpPr>
        <p:spPr>
          <a:xfrm rot="16200000" flipH="1">
            <a:off x="3722860" y="2270949"/>
            <a:ext cx="45719" cy="6986564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1141" y="1702604"/>
            <a:ext cx="5638013" cy="3758675"/>
          </a:xfrm>
          <a:prstGeom prst="rect">
            <a:avLst/>
          </a:prstGeom>
        </p:spPr>
      </p:pic>
      <p:sp>
        <p:nvSpPr>
          <p:cNvPr id="23" name="Text 1"/>
          <p:cNvSpPr/>
          <p:nvPr/>
        </p:nvSpPr>
        <p:spPr>
          <a:xfrm>
            <a:off x="8354059" y="3314700"/>
            <a:ext cx="9123682" cy="19987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571500" indent="-571500">
              <a:lnSpc>
                <a:spcPct val="133000"/>
              </a:lnSpc>
              <a:buFont typeface="Wingdings" panose="05000000000000000000" pitchFamily="2" charset="2"/>
              <a:buChar char="Ø"/>
            </a:pPr>
            <a:r>
              <a:rPr lang="uk-UA" sz="3600" dirty="0" smtClean="0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Історія понад 1300 років</a:t>
            </a:r>
          </a:p>
          <a:p>
            <a:pPr marL="571500" indent="-571500">
              <a:lnSpc>
                <a:spcPct val="133000"/>
              </a:lnSpc>
              <a:buFont typeface="Wingdings" panose="05000000000000000000" pitchFamily="2" charset="2"/>
              <a:buChar char="Ø"/>
            </a:pPr>
            <a:r>
              <a:rPr lang="uk-UA" sz="3600" dirty="0" smtClean="0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Перша писемна згадка у 907 році</a:t>
            </a:r>
          </a:p>
          <a:p>
            <a:pPr marL="571500" indent="-571500">
              <a:lnSpc>
                <a:spcPct val="133000"/>
              </a:lnSpc>
              <a:buFont typeface="Wingdings" panose="05000000000000000000" pitchFamily="2" charset="2"/>
              <a:buChar char="Ø"/>
            </a:pP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Збереглося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чимало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пам’яток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Середньовіччя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пізніших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періодів</a:t>
            </a:r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>
              <a:lnSpc>
                <a:spcPct val="133000"/>
              </a:lnSpc>
              <a:buFont typeface="Wingdings" panose="05000000000000000000" pitchFamily="2" charset="2"/>
              <a:buChar char="Ø"/>
            </a:pP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Розглядається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питання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включення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історико-культурної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спадщини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Чернігова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списку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ЮНЕСКО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наразі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4">
            <a:extLst>
              <a:ext uri="{FF2B5EF4-FFF2-40B4-BE49-F238E27FC236}">
                <a16:creationId xmlns:a16="http://schemas.microsoft.com/office/drawing/2014/main" id="{6557B59B-547A-0DDA-ABAF-A4DB99E8595F}"/>
              </a:ext>
            </a:extLst>
          </p:cNvPr>
          <p:cNvSpPr txBox="1"/>
          <p:nvPr/>
        </p:nvSpPr>
        <p:spPr>
          <a:xfrm>
            <a:off x="9996543" y="1873408"/>
            <a:ext cx="6300462" cy="8235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uk-UA" sz="5000" b="1" i="1" dirty="0" smtClean="0">
                <a:solidFill>
                  <a:srgbClr val="0070C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Історична спадщина</a:t>
            </a:r>
            <a:endParaRPr lang="en-US" sz="5000" b="1" i="1" dirty="0">
              <a:solidFill>
                <a:srgbClr val="0070C0"/>
              </a:solidFill>
              <a:latin typeface="Times New Roman" panose="02020603050405020304" pitchFamily="18" charset="0"/>
              <a:ea typeface="Open Sans Bold"/>
              <a:cs typeface="Times New Roman" panose="02020603050405020304" pitchFamily="18" charset="0"/>
              <a:sym typeface="Open Sans Bold"/>
            </a:endParaRP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002000" y="7855001"/>
            <a:ext cx="2599832" cy="2550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802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988683"/>
            <a:ext cx="18288000" cy="12196689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12"/>
          <p:cNvSpPr/>
          <p:nvPr/>
        </p:nvSpPr>
        <p:spPr>
          <a:xfrm>
            <a:off x="0" y="-337364"/>
            <a:ext cx="18288000" cy="10894050"/>
          </a:xfrm>
          <a:prstGeom prst="rect">
            <a:avLst/>
          </a:prstGeom>
          <a:solidFill>
            <a:srgbClr val="3C2213">
              <a:alpha val="863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37138" tIns="137138" rIns="137138" bIns="137138" anchor="ctr" anchorCtr="0">
            <a:noAutofit/>
          </a:bodyPr>
          <a:lstStyle/>
          <a:p>
            <a:endParaRPr sz="2700"/>
          </a:p>
        </p:txBody>
      </p:sp>
      <p:grpSp>
        <p:nvGrpSpPr>
          <p:cNvPr id="2" name="Группа 1"/>
          <p:cNvGrpSpPr/>
          <p:nvPr/>
        </p:nvGrpSpPr>
        <p:grpSpPr>
          <a:xfrm>
            <a:off x="433801" y="277506"/>
            <a:ext cx="6404606" cy="5581185"/>
            <a:chOff x="289200" y="317675"/>
            <a:chExt cx="6270172" cy="4489456"/>
          </a:xfrm>
        </p:grpSpPr>
        <p:sp>
          <p:nvSpPr>
            <p:cNvPr id="208" name="Google Shape;208;p12"/>
            <p:cNvSpPr/>
            <p:nvPr/>
          </p:nvSpPr>
          <p:spPr>
            <a:xfrm>
              <a:off x="289200" y="317675"/>
              <a:ext cx="6270172" cy="4489456"/>
            </a:xfrm>
            <a:prstGeom prst="rect">
              <a:avLst/>
            </a:prstGeom>
            <a:solidFill>
              <a:srgbClr val="3C2213">
                <a:alpha val="28930"/>
              </a:srgbClr>
            </a:solidFill>
            <a:ln w="28575" cap="flat" cmpd="sng">
              <a:solidFill>
                <a:schemeClr val="bg1">
                  <a:lumMod val="6500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37138" tIns="137138" rIns="137138" bIns="137138" anchor="ctr" anchorCtr="0">
              <a:noAutofit/>
            </a:bodyPr>
            <a:lstStyle/>
            <a:p>
              <a:endParaRPr sz="2700"/>
            </a:p>
          </p:txBody>
        </p:sp>
        <p:sp>
          <p:nvSpPr>
            <p:cNvPr id="209" name="Google Shape;209;p12"/>
            <p:cNvSpPr txBox="1"/>
            <p:nvPr/>
          </p:nvSpPr>
          <p:spPr>
            <a:xfrm>
              <a:off x="386708" y="1167107"/>
              <a:ext cx="5629088" cy="32021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7138" tIns="68550" rIns="137138" bIns="68550" anchor="b" anchorCtr="0">
              <a:noAutofit/>
            </a:bodyPr>
            <a:lstStyle/>
            <a:p>
              <a:pPr>
                <a:lnSpc>
                  <a:spcPct val="90000"/>
                </a:lnSpc>
                <a:buClr>
                  <a:schemeClr val="lt1"/>
                </a:buClr>
                <a:buSzPts val="7200"/>
              </a:pPr>
              <a:r>
                <a:rPr lang="uk-UA" sz="4800" b="1" dirty="0" smtClean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В результаті військової агресії </a:t>
              </a:r>
              <a:r>
                <a:rPr lang="uk-UA" sz="4800" b="1" dirty="0" err="1" smtClean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рф</a:t>
              </a:r>
              <a:r>
                <a:rPr lang="uk-UA" sz="4800" b="1" dirty="0" smtClean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проти України Чернігів зазнав значних пошкоджень та руйнувань</a:t>
              </a:r>
              <a:endParaRPr sz="4800" b="1" dirty="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3" name="Номер слайда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811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2" name="Google Shape;262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8600" y="1562100"/>
            <a:ext cx="8229599" cy="7810500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</p:pic>
      <p:sp>
        <p:nvSpPr>
          <p:cNvPr id="2" name="Номер слайда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5</a:t>
            </a:fld>
            <a:endParaRPr lang="en-US"/>
          </a:p>
        </p:txBody>
      </p:sp>
      <p:grpSp>
        <p:nvGrpSpPr>
          <p:cNvPr id="8" name="Group 4"/>
          <p:cNvGrpSpPr/>
          <p:nvPr/>
        </p:nvGrpSpPr>
        <p:grpSpPr>
          <a:xfrm>
            <a:off x="0" y="0"/>
            <a:ext cx="18288000" cy="1291275"/>
            <a:chOff x="0" y="0"/>
            <a:chExt cx="24384000" cy="3936934"/>
          </a:xfrm>
        </p:grpSpPr>
        <p:sp>
          <p:nvSpPr>
            <p:cNvPr id="9" name="Freeform 5"/>
            <p:cNvSpPr/>
            <p:nvPr/>
          </p:nvSpPr>
          <p:spPr>
            <a:xfrm>
              <a:off x="0" y="0"/>
              <a:ext cx="24384000" cy="3936898"/>
            </a:xfrm>
            <a:custGeom>
              <a:avLst/>
              <a:gdLst/>
              <a:ahLst/>
              <a:cxnLst/>
              <a:rect l="l" t="t" r="r" b="b"/>
              <a:pathLst>
                <a:path w="24384000" h="3936898">
                  <a:moveTo>
                    <a:pt x="0" y="0"/>
                  </a:moveTo>
                  <a:lnTo>
                    <a:pt x="24384000" y="0"/>
                  </a:lnTo>
                  <a:lnTo>
                    <a:pt x="24384000" y="3936898"/>
                  </a:lnTo>
                  <a:lnTo>
                    <a:pt x="0" y="3936898"/>
                  </a:lnTo>
                  <a:close/>
                </a:path>
              </a:pathLst>
            </a:custGeom>
            <a:solidFill>
              <a:srgbClr val="224D99"/>
            </a:solidFill>
          </p:spPr>
          <p:txBody>
            <a:bodyPr/>
            <a:lstStyle/>
            <a:p>
              <a:endParaRPr lang="uk-UA"/>
            </a:p>
          </p:txBody>
        </p:sp>
      </p:grpSp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226" y="45658"/>
            <a:ext cx="931787" cy="1191523"/>
          </a:xfrm>
          <a:prstGeom prst="rect">
            <a:avLst/>
          </a:prstGeom>
        </p:spPr>
      </p:pic>
      <p:sp>
        <p:nvSpPr>
          <p:cNvPr id="11" name="Freeform 10"/>
          <p:cNvSpPr/>
          <p:nvPr/>
        </p:nvSpPr>
        <p:spPr>
          <a:xfrm>
            <a:off x="2403641" y="-4211"/>
            <a:ext cx="2102471" cy="1291262"/>
          </a:xfrm>
          <a:custGeom>
            <a:avLst/>
            <a:gdLst/>
            <a:ahLst/>
            <a:cxnLst/>
            <a:rect l="l" t="t" r="r" b="b"/>
            <a:pathLst>
              <a:path w="5055068" h="3013733">
                <a:moveTo>
                  <a:pt x="0" y="0"/>
                </a:moveTo>
                <a:lnTo>
                  <a:pt x="5055068" y="0"/>
                </a:lnTo>
                <a:lnTo>
                  <a:pt x="5055068" y="3013733"/>
                </a:lnTo>
                <a:lnTo>
                  <a:pt x="0" y="301373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b="-5809"/>
            </a:stretch>
          </a:blipFill>
        </p:spPr>
        <p:txBody>
          <a:bodyPr/>
          <a:lstStyle/>
          <a:p>
            <a:endParaRPr lang="uk-UA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002FDE5-F65A-CE8E-B8B2-820A9BFB9C9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03627" y="-33198"/>
            <a:ext cx="2609307" cy="1304654"/>
          </a:xfrm>
          <a:prstGeom prst="rect">
            <a:avLst/>
          </a:prstGeom>
        </p:spPr>
      </p:pic>
      <p:grpSp>
        <p:nvGrpSpPr>
          <p:cNvPr id="13" name="Group 8"/>
          <p:cNvGrpSpPr/>
          <p:nvPr/>
        </p:nvGrpSpPr>
        <p:grpSpPr>
          <a:xfrm>
            <a:off x="15162268" y="134119"/>
            <a:ext cx="1026677" cy="1023023"/>
            <a:chOff x="0" y="0"/>
            <a:chExt cx="1612514" cy="1877586"/>
          </a:xfrm>
        </p:grpSpPr>
        <p:sp>
          <p:nvSpPr>
            <p:cNvPr id="14" name="Freeform 9" descr="Зображення, що містить Шрифт, Графіка, логотип, текст  Вміст на основі ШІ може бути неправильним."/>
            <p:cNvSpPr/>
            <p:nvPr/>
          </p:nvSpPr>
          <p:spPr>
            <a:xfrm>
              <a:off x="0" y="0"/>
              <a:ext cx="1612519" cy="1877568"/>
            </a:xfrm>
            <a:custGeom>
              <a:avLst/>
              <a:gdLst/>
              <a:ahLst/>
              <a:cxnLst/>
              <a:rect l="l" t="t" r="r" b="b"/>
              <a:pathLst>
                <a:path w="1612519" h="1877568">
                  <a:moveTo>
                    <a:pt x="0" y="0"/>
                  </a:moveTo>
                  <a:lnTo>
                    <a:pt x="1612519" y="0"/>
                  </a:lnTo>
                  <a:lnTo>
                    <a:pt x="1612519" y="1877568"/>
                  </a:lnTo>
                  <a:lnTo>
                    <a:pt x="0" y="18775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15" name="Google Shape;115;p3"/>
          <p:cNvSpPr/>
          <p:nvPr/>
        </p:nvSpPr>
        <p:spPr>
          <a:xfrm>
            <a:off x="8700422" y="2495549"/>
            <a:ext cx="9451075" cy="5943600"/>
          </a:xfrm>
          <a:prstGeom prst="rect">
            <a:avLst/>
          </a:prstGeom>
          <a:solidFill>
            <a:srgbClr val="3C2213">
              <a:alpha val="28930"/>
            </a:srgbClr>
          </a:solidFill>
          <a:ln w="28575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37138" tIns="137138" rIns="137138" bIns="137138" anchor="ctr" anchorCtr="0">
            <a:noAutofit/>
          </a:bodyPr>
          <a:lstStyle/>
          <a:p>
            <a:endParaRPr lang="en-US" sz="3200" dirty="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4" name="Google Shape;264;p17"/>
          <p:cNvSpPr/>
          <p:nvPr/>
        </p:nvSpPr>
        <p:spPr>
          <a:xfrm>
            <a:off x="9461961" y="2770464"/>
            <a:ext cx="8418678" cy="1246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pPr algn="ctr"/>
            <a:r>
              <a:rPr lang="uk-UA" sz="3600" dirty="0" smtClean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Чернігів</a:t>
            </a:r>
          </a:p>
          <a:p>
            <a:pPr algn="ctr"/>
            <a:r>
              <a:rPr lang="uk-UA" sz="3600" dirty="0" smtClean="0">
                <a:solidFill>
                  <a:schemeClr val="dk1"/>
                </a:solidFill>
                <a:latin typeface="Century Gothic"/>
                <a:sym typeface="Century Gothic"/>
              </a:rPr>
              <a:t>був удостоєний почесного звання</a:t>
            </a:r>
            <a:endParaRPr sz="2000" dirty="0"/>
          </a:p>
        </p:txBody>
      </p:sp>
      <p:sp>
        <p:nvSpPr>
          <p:cNvPr id="265" name="Google Shape;265;p17"/>
          <p:cNvSpPr/>
          <p:nvPr/>
        </p:nvSpPr>
        <p:spPr>
          <a:xfrm>
            <a:off x="10316286" y="3969487"/>
            <a:ext cx="6710028" cy="7847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pPr algn="ctr"/>
            <a:r>
              <a:rPr lang="en-US" sz="4200" b="1" dirty="0" smtClean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«</a:t>
            </a:r>
            <a:r>
              <a:rPr lang="uk-UA" sz="4200" b="1" dirty="0" smtClean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МІСТО-ГЕРОЙ УКРАЇНИ</a:t>
            </a:r>
            <a:r>
              <a:rPr lang="en-US" sz="4200" b="1" dirty="0" smtClean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"</a:t>
            </a:r>
            <a:endParaRPr sz="4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6" name="Google Shape;266;p17"/>
          <p:cNvSpPr/>
          <p:nvPr/>
        </p:nvSpPr>
        <p:spPr>
          <a:xfrm>
            <a:off x="10316286" y="4705633"/>
            <a:ext cx="6645150" cy="1523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pPr algn="ctr"/>
            <a:r>
              <a:rPr lang="uk-UA" sz="3000" dirty="0" smtClean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згідно Указу Президента України Володимира Зеленського </a:t>
            </a:r>
            <a:r>
              <a:rPr lang="en-US" sz="3000" dirty="0" smtClean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№</a:t>
            </a:r>
            <a:r>
              <a:rPr lang="en-US" sz="3000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111/2022</a:t>
            </a:r>
            <a:endParaRPr sz="3000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3" name="Google Shape;263;p17"/>
          <p:cNvSpPr/>
          <p:nvPr/>
        </p:nvSpPr>
        <p:spPr>
          <a:xfrm>
            <a:off x="8855097" y="5857246"/>
            <a:ext cx="9296400" cy="2215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pPr algn="just"/>
            <a:endParaRPr sz="27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algn="just"/>
            <a:r>
              <a:rPr lang="ru-RU" sz="27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з метою </a:t>
            </a:r>
            <a:r>
              <a:rPr lang="ru-RU" sz="2700" b="1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вшанування</a:t>
            </a:r>
            <a:r>
              <a:rPr lang="ru-RU" sz="27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подвигу, </a:t>
            </a:r>
            <a:r>
              <a:rPr lang="ru-RU" sz="2700" b="1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масового</a:t>
            </a:r>
            <a:r>
              <a:rPr lang="ru-RU" sz="27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ru-RU" sz="2700" b="1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героїзму</a:t>
            </a:r>
            <a:r>
              <a:rPr lang="ru-RU" sz="27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та </a:t>
            </a:r>
            <a:r>
              <a:rPr lang="ru-RU" sz="2700" b="1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стійкості</a:t>
            </a:r>
            <a:r>
              <a:rPr lang="ru-RU" sz="27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ru-RU" sz="2700" b="1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громадян,проявлених</a:t>
            </a:r>
            <a:r>
              <a:rPr lang="ru-RU" sz="27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ru-RU" sz="2700" b="1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під</a:t>
            </a:r>
            <a:r>
              <a:rPr lang="ru-RU" sz="27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час оборони </a:t>
            </a:r>
            <a:r>
              <a:rPr lang="ru-RU" sz="2700" b="1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своїх</a:t>
            </a:r>
            <a:r>
              <a:rPr lang="ru-RU" sz="27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ru-RU" sz="2700" b="1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міст</a:t>
            </a:r>
            <a:r>
              <a:rPr lang="ru-RU" sz="27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у </a:t>
            </a:r>
            <a:r>
              <a:rPr lang="ru-RU" sz="2700" b="1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ході</a:t>
            </a:r>
            <a:r>
              <a:rPr lang="ru-RU" sz="27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ru-RU" sz="2700" b="1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відбиття</a:t>
            </a:r>
            <a:r>
              <a:rPr lang="ru-RU" sz="27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ru-RU" sz="2700" b="1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збройної</a:t>
            </a:r>
            <a:r>
              <a:rPr lang="ru-RU" sz="27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ru-RU" sz="2700" b="1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агресії</a:t>
            </a:r>
            <a:r>
              <a:rPr lang="ru-RU" sz="27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ru-RU" sz="2700" b="1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Російської</a:t>
            </a:r>
            <a:r>
              <a:rPr lang="ru-RU" sz="27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ru-RU" sz="2700" b="1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Федерації</a:t>
            </a:r>
            <a:endParaRPr sz="30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 rot="16200000" flipH="1">
            <a:off x="16576823" y="-1923177"/>
            <a:ext cx="45719" cy="6986564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7" name="Скругленный прямоугольник 16"/>
          <p:cNvSpPr/>
          <p:nvPr/>
        </p:nvSpPr>
        <p:spPr>
          <a:xfrm rot="16200000" flipH="1">
            <a:off x="12358500" y="6391302"/>
            <a:ext cx="45719" cy="6986564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83884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4" grpId="0"/>
      <p:bldP spid="265" grpId="0"/>
      <p:bldP spid="266" grpId="0"/>
      <p:bldP spid="26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41"/>
          <a:stretch/>
        </p:blipFill>
        <p:spPr>
          <a:xfrm>
            <a:off x="17717" y="2594086"/>
            <a:ext cx="7968572" cy="609349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Google Shape;257;p16"/>
          <p:cNvSpPr/>
          <p:nvPr/>
        </p:nvSpPr>
        <p:spPr>
          <a:xfrm>
            <a:off x="419532" y="1371300"/>
            <a:ext cx="17373600" cy="1000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pPr algn="ctr"/>
            <a:r>
              <a:rPr lang="ru-RU" sz="28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З 2022 року у </a:t>
            </a:r>
            <a:r>
              <a:rPr lang="ru-RU" sz="2800" b="1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співпраці</a:t>
            </a:r>
            <a:r>
              <a:rPr lang="ru-RU" sz="28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з </a:t>
            </a:r>
            <a:r>
              <a:rPr lang="ru-RU" sz="2800" b="1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міжнародними</a:t>
            </a:r>
            <a:r>
              <a:rPr lang="ru-RU" sz="28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партнерами </a:t>
            </a:r>
            <a:r>
              <a:rPr lang="ru-RU" sz="2800" b="1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було</a:t>
            </a:r>
            <a:r>
              <a:rPr lang="ru-RU" sz="28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проведено </a:t>
            </a:r>
            <a:r>
              <a:rPr lang="ru-RU" sz="2800" b="1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значний</a:t>
            </a:r>
            <a:r>
              <a:rPr lang="ru-RU" sz="28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ru-RU" sz="2800" b="1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обсяг</a:t>
            </a:r>
            <a:r>
              <a:rPr lang="ru-RU" sz="28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ru-RU" sz="2800" b="1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робіт</a:t>
            </a:r>
            <a:r>
              <a:rPr lang="ru-RU" sz="28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з </a:t>
            </a:r>
            <a:r>
              <a:rPr lang="ru-RU" sz="2800" b="1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відновлення</a:t>
            </a:r>
            <a:r>
              <a:rPr lang="ru-RU" sz="28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та </a:t>
            </a:r>
            <a:r>
              <a:rPr lang="ru-RU" sz="2800" b="1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реконструкції</a:t>
            </a:r>
            <a:r>
              <a:rPr lang="ru-RU" sz="28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:</a:t>
            </a:r>
            <a:endParaRPr sz="2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82;p9"/>
          <p:cNvSpPr txBox="1"/>
          <p:nvPr/>
        </p:nvSpPr>
        <p:spPr>
          <a:xfrm>
            <a:off x="9272986" y="2485877"/>
            <a:ext cx="7338614" cy="1081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b" anchorCtr="0">
            <a:noAutofit/>
          </a:bodyPr>
          <a:lstStyle/>
          <a:p>
            <a:pPr lvl="0">
              <a:lnSpc>
                <a:spcPct val="90000"/>
              </a:lnSpc>
              <a:buClr>
                <a:schemeClr val="dk1"/>
              </a:buClr>
              <a:buSzPts val="3629"/>
            </a:pPr>
            <a:r>
              <a:rPr lang="ru-RU" sz="2400" b="1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відновлення</a:t>
            </a:r>
            <a:r>
              <a:rPr lang="ru-RU" sz="24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875 </a:t>
            </a:r>
            <a:r>
              <a:rPr lang="ru-RU" sz="2400" b="1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багатоповерхових</a:t>
            </a:r>
            <a:r>
              <a:rPr lang="ru-RU" sz="24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ru-RU" sz="2400" b="1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будинків</a:t>
            </a:r>
            <a:r>
              <a:rPr lang="ru-RU" sz="24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(146 </a:t>
            </a:r>
            <a:r>
              <a:rPr lang="ru-RU" sz="2400" b="1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із</a:t>
            </a:r>
            <a:r>
              <a:rPr lang="ru-RU" sz="24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ru-RU" sz="2400" b="1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яких</a:t>
            </a:r>
            <a:r>
              <a:rPr lang="ru-RU" sz="24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ru-RU" sz="2400" b="1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зазнали</a:t>
            </a:r>
            <a:r>
              <a:rPr lang="ru-RU" sz="24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прямого </a:t>
            </a:r>
            <a:r>
              <a:rPr lang="ru-RU" sz="2400" b="1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влучання</a:t>
            </a:r>
            <a:r>
              <a:rPr lang="ru-RU" sz="24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)</a:t>
            </a:r>
            <a:endParaRPr sz="24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" name="Google Shape;182;p9"/>
          <p:cNvSpPr txBox="1"/>
          <p:nvPr/>
        </p:nvSpPr>
        <p:spPr>
          <a:xfrm>
            <a:off x="9264278" y="3855469"/>
            <a:ext cx="7079735" cy="8277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b" anchorCtr="0">
            <a:noAutofit/>
          </a:bodyPr>
          <a:lstStyle/>
          <a:p>
            <a:pPr lvl="0" algn="just">
              <a:lnSpc>
                <a:spcPct val="90000"/>
              </a:lnSpc>
              <a:buClr>
                <a:schemeClr val="dk1"/>
              </a:buClr>
              <a:buSzPts val="3629"/>
            </a:pPr>
            <a:r>
              <a:rPr lang="ru-RU" sz="2400" b="1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реконструкція</a:t>
            </a:r>
            <a:r>
              <a:rPr lang="ru-RU" sz="24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ru-RU" sz="2400" b="1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комунального</a:t>
            </a:r>
            <a:r>
              <a:rPr lang="ru-RU" sz="24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ru-RU" sz="2400" b="1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підприємства</a:t>
            </a:r>
            <a:r>
              <a:rPr lang="ru-RU" sz="24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ru-RU" sz="2400" b="1" dirty="0" smtClean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«</a:t>
            </a:r>
            <a:r>
              <a:rPr lang="ru-RU" sz="24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Водоканал</a:t>
            </a:r>
            <a:r>
              <a:rPr lang="ru-RU" sz="2400" b="1" dirty="0" smtClean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», </a:t>
            </a:r>
            <a:r>
              <a:rPr lang="ru-RU" sz="2400" b="1" dirty="0" err="1" smtClean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Чернігівська</a:t>
            </a:r>
            <a:r>
              <a:rPr lang="ru-RU" sz="2400" b="1" dirty="0" smtClean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ru-RU" sz="24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«ТЕЦ»</a:t>
            </a:r>
            <a:endParaRPr sz="24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" name="Google Shape;182;p9"/>
          <p:cNvSpPr txBox="1"/>
          <p:nvPr/>
        </p:nvSpPr>
        <p:spPr>
          <a:xfrm>
            <a:off x="9272986" y="4898415"/>
            <a:ext cx="6670302" cy="617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b" anchorCtr="0">
            <a:noAutofit/>
          </a:bodyPr>
          <a:lstStyle/>
          <a:p>
            <a:pPr lvl="0" algn="just">
              <a:lnSpc>
                <a:spcPct val="90000"/>
              </a:lnSpc>
              <a:buClr>
                <a:schemeClr val="dk1"/>
              </a:buClr>
              <a:buSzPts val="3629"/>
            </a:pPr>
            <a:r>
              <a:rPr lang="uk-UA" sz="2400" b="1" dirty="0" smtClean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оновлення транспортної системи</a:t>
            </a:r>
            <a:endParaRPr sz="24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6" name="Google Shape;182;p9"/>
          <p:cNvSpPr txBox="1"/>
          <p:nvPr/>
        </p:nvSpPr>
        <p:spPr>
          <a:xfrm>
            <a:off x="9249038" y="7136086"/>
            <a:ext cx="8072312" cy="902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b" anchorCtr="0">
            <a:noAutofit/>
          </a:bodyPr>
          <a:lstStyle/>
          <a:p>
            <a:pPr lvl="0" algn="just">
              <a:lnSpc>
                <a:spcPct val="90000"/>
              </a:lnSpc>
              <a:buClr>
                <a:schemeClr val="dk1"/>
              </a:buClr>
              <a:buSzPts val="3629"/>
            </a:pPr>
            <a:r>
              <a:rPr lang="ru-RU" sz="2400" b="1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відновлення</a:t>
            </a:r>
            <a:r>
              <a:rPr lang="ru-RU" sz="24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ru-RU" sz="2400" b="1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пошкоджених</a:t>
            </a:r>
            <a:r>
              <a:rPr lang="ru-RU" sz="24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ru-RU" sz="2400" b="1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шкіл</a:t>
            </a:r>
            <a:r>
              <a:rPr lang="ru-RU" sz="24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та </a:t>
            </a:r>
            <a:r>
              <a:rPr lang="ru-RU" sz="2400" b="1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дитячих</a:t>
            </a:r>
            <a:r>
              <a:rPr lang="ru-RU" sz="24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ru-RU" sz="2400" b="1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садків</a:t>
            </a:r>
            <a:r>
              <a:rPr lang="ru-RU" sz="24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, а </a:t>
            </a:r>
            <a:r>
              <a:rPr lang="ru-RU" sz="2400" b="1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також</a:t>
            </a:r>
            <a:r>
              <a:rPr lang="ru-RU" sz="24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ru-RU" sz="2400" b="1" dirty="0" err="1" smtClean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забезпечення</a:t>
            </a:r>
            <a:r>
              <a:rPr lang="ru-RU" sz="2400" b="1" dirty="0" smtClean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ru-RU" sz="2400" b="1" dirty="0" err="1" smtClean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всіх</a:t>
            </a:r>
            <a:r>
              <a:rPr lang="ru-RU" sz="2400" b="1" dirty="0" smtClean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ru-RU" sz="24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них </a:t>
            </a:r>
            <a:r>
              <a:rPr lang="ru-RU" sz="2400" b="1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укриттями</a:t>
            </a:r>
            <a:endParaRPr sz="24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" name="Google Shape;182;p9"/>
          <p:cNvSpPr txBox="1"/>
          <p:nvPr/>
        </p:nvSpPr>
        <p:spPr>
          <a:xfrm>
            <a:off x="9272986" y="6039720"/>
            <a:ext cx="4766439" cy="6567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b" anchorCtr="0">
            <a:noAutofit/>
          </a:bodyPr>
          <a:lstStyle/>
          <a:p>
            <a:pPr lvl="0" algn="just">
              <a:lnSpc>
                <a:spcPct val="90000"/>
              </a:lnSpc>
              <a:buClr>
                <a:schemeClr val="dk1"/>
              </a:buClr>
              <a:buSzPts val="3629"/>
            </a:pPr>
            <a:r>
              <a:rPr lang="uk-UA" sz="2400" b="1" dirty="0" smtClean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відновлення лікарень</a:t>
            </a:r>
            <a:endParaRPr sz="24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9" name="Google Shape;182;p9"/>
          <p:cNvSpPr txBox="1"/>
          <p:nvPr/>
        </p:nvSpPr>
        <p:spPr>
          <a:xfrm>
            <a:off x="317969" y="8649681"/>
            <a:ext cx="17652062" cy="12216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b" anchorCtr="0">
            <a:noAutofit/>
          </a:bodyPr>
          <a:lstStyle/>
          <a:p>
            <a:pPr lvl="0" algn="ctr">
              <a:lnSpc>
                <a:spcPct val="90000"/>
              </a:lnSpc>
              <a:buClr>
                <a:schemeClr val="dk1"/>
              </a:buClr>
              <a:buSzPts val="3629"/>
            </a:pPr>
            <a:r>
              <a:rPr lang="ru-RU" sz="28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Ми </a:t>
            </a:r>
            <a:r>
              <a:rPr lang="ru-RU" sz="2800" b="1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продовжуємо</a:t>
            </a:r>
            <a:r>
              <a:rPr lang="ru-RU" sz="28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ru-RU" sz="2800" b="1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відновлювальні</a:t>
            </a:r>
            <a:r>
              <a:rPr lang="ru-RU" sz="28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ru-RU" sz="2800" b="1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роботи</a:t>
            </a:r>
            <a:r>
              <a:rPr lang="ru-RU" sz="28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та </a:t>
            </a:r>
            <a:r>
              <a:rPr lang="ru-RU" sz="2800" b="1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плануємо</a:t>
            </a:r>
            <a:r>
              <a:rPr lang="ru-RU" sz="28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ru-RU" sz="2800" b="1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подальший</a:t>
            </a:r>
            <a:r>
              <a:rPr lang="ru-RU" sz="28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lang="ru-RU" sz="2800" b="1" dirty="0" err="1" smtClean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розвиток</a:t>
            </a:r>
            <a:endParaRPr lang="ru-RU" sz="2800" b="1" dirty="0" smtClean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lvl="0" algn="ctr">
              <a:lnSpc>
                <a:spcPct val="90000"/>
              </a:lnSpc>
              <a:buClr>
                <a:schemeClr val="dk1"/>
              </a:buClr>
              <a:buSzPts val="3629"/>
            </a:pPr>
            <a:r>
              <a:rPr lang="ru-RU" sz="2800" b="1" dirty="0" smtClean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ЧЕРНІГІВ </a:t>
            </a:r>
            <a:r>
              <a:rPr lang="ru-RU" sz="28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— </a:t>
            </a:r>
            <a:r>
              <a:rPr lang="ru-RU" sz="2800" b="1" dirty="0" smtClean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СТІЙКЕ МІСТО!</a:t>
            </a:r>
            <a:endParaRPr sz="28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99760" y="2882865"/>
            <a:ext cx="606573" cy="58657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7742" y="4047057"/>
            <a:ext cx="606573" cy="58657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5159" y="5086271"/>
            <a:ext cx="606573" cy="58657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5159" y="6220994"/>
            <a:ext cx="606573" cy="58657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8" name="Рисунок 3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5159" y="7397507"/>
            <a:ext cx="606573" cy="58657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20" name="Group 4"/>
          <p:cNvGrpSpPr/>
          <p:nvPr/>
        </p:nvGrpSpPr>
        <p:grpSpPr>
          <a:xfrm>
            <a:off x="0" y="0"/>
            <a:ext cx="18288000" cy="1291275"/>
            <a:chOff x="0" y="0"/>
            <a:chExt cx="24384000" cy="3936934"/>
          </a:xfrm>
        </p:grpSpPr>
        <p:sp>
          <p:nvSpPr>
            <p:cNvPr id="21" name="Freeform 5"/>
            <p:cNvSpPr/>
            <p:nvPr/>
          </p:nvSpPr>
          <p:spPr>
            <a:xfrm>
              <a:off x="0" y="0"/>
              <a:ext cx="24384000" cy="3936898"/>
            </a:xfrm>
            <a:custGeom>
              <a:avLst/>
              <a:gdLst/>
              <a:ahLst/>
              <a:cxnLst/>
              <a:rect l="l" t="t" r="r" b="b"/>
              <a:pathLst>
                <a:path w="24384000" h="3936898">
                  <a:moveTo>
                    <a:pt x="0" y="0"/>
                  </a:moveTo>
                  <a:lnTo>
                    <a:pt x="24384000" y="0"/>
                  </a:lnTo>
                  <a:lnTo>
                    <a:pt x="24384000" y="3936898"/>
                  </a:lnTo>
                  <a:lnTo>
                    <a:pt x="0" y="3936898"/>
                  </a:lnTo>
                  <a:close/>
                </a:path>
              </a:pathLst>
            </a:custGeom>
            <a:solidFill>
              <a:srgbClr val="224D99"/>
            </a:solidFill>
          </p:spPr>
          <p:txBody>
            <a:bodyPr/>
            <a:lstStyle/>
            <a:p>
              <a:endParaRPr lang="uk-UA"/>
            </a:p>
          </p:txBody>
        </p:sp>
      </p:grpSp>
      <p:pic>
        <p:nvPicPr>
          <p:cNvPr id="22" name="Рисунок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226" y="45658"/>
            <a:ext cx="931787" cy="1191523"/>
          </a:xfrm>
          <a:prstGeom prst="rect">
            <a:avLst/>
          </a:prstGeom>
        </p:spPr>
      </p:pic>
      <p:sp>
        <p:nvSpPr>
          <p:cNvPr id="23" name="Freeform 10"/>
          <p:cNvSpPr/>
          <p:nvPr/>
        </p:nvSpPr>
        <p:spPr>
          <a:xfrm>
            <a:off x="2403641" y="-4211"/>
            <a:ext cx="2102471" cy="1291262"/>
          </a:xfrm>
          <a:custGeom>
            <a:avLst/>
            <a:gdLst/>
            <a:ahLst/>
            <a:cxnLst/>
            <a:rect l="l" t="t" r="r" b="b"/>
            <a:pathLst>
              <a:path w="5055068" h="3013733">
                <a:moveTo>
                  <a:pt x="0" y="0"/>
                </a:moveTo>
                <a:lnTo>
                  <a:pt x="5055068" y="0"/>
                </a:lnTo>
                <a:lnTo>
                  <a:pt x="5055068" y="3013733"/>
                </a:lnTo>
                <a:lnTo>
                  <a:pt x="0" y="301373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b="-5809"/>
            </a:stretch>
          </a:blipFill>
        </p:spPr>
        <p:txBody>
          <a:bodyPr/>
          <a:lstStyle/>
          <a:p>
            <a:endParaRPr lang="uk-UA"/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4002FDE5-F65A-CE8E-B8B2-820A9BFB9C9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03627" y="-33198"/>
            <a:ext cx="2609307" cy="1304654"/>
          </a:xfrm>
          <a:prstGeom prst="rect">
            <a:avLst/>
          </a:prstGeom>
        </p:spPr>
      </p:pic>
      <p:grpSp>
        <p:nvGrpSpPr>
          <p:cNvPr id="25" name="Group 8"/>
          <p:cNvGrpSpPr/>
          <p:nvPr/>
        </p:nvGrpSpPr>
        <p:grpSpPr>
          <a:xfrm>
            <a:off x="15162268" y="134119"/>
            <a:ext cx="1026677" cy="1023023"/>
            <a:chOff x="0" y="0"/>
            <a:chExt cx="1612514" cy="1877586"/>
          </a:xfrm>
        </p:grpSpPr>
        <p:sp>
          <p:nvSpPr>
            <p:cNvPr id="26" name="Freeform 9" descr="Зображення, що містить Шрифт, Графіка, логотип, текст  Вміст на основі ШІ може бути неправильним."/>
            <p:cNvSpPr/>
            <p:nvPr/>
          </p:nvSpPr>
          <p:spPr>
            <a:xfrm>
              <a:off x="0" y="0"/>
              <a:ext cx="1612519" cy="1877568"/>
            </a:xfrm>
            <a:custGeom>
              <a:avLst/>
              <a:gdLst/>
              <a:ahLst/>
              <a:cxnLst/>
              <a:rect l="l" t="t" r="r" b="b"/>
              <a:pathLst>
                <a:path w="1612519" h="1877568">
                  <a:moveTo>
                    <a:pt x="0" y="0"/>
                  </a:moveTo>
                  <a:lnTo>
                    <a:pt x="1612519" y="0"/>
                  </a:lnTo>
                  <a:lnTo>
                    <a:pt x="1612519" y="1877568"/>
                  </a:lnTo>
                  <a:lnTo>
                    <a:pt x="0" y="18775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27" name="Скругленный прямоугольник 26"/>
          <p:cNvSpPr/>
          <p:nvPr/>
        </p:nvSpPr>
        <p:spPr>
          <a:xfrm>
            <a:off x="17858654" y="4647785"/>
            <a:ext cx="69668" cy="4783411"/>
          </a:xfrm>
          <a:prstGeom prst="roundRect">
            <a:avLst/>
          </a:prstGeom>
          <a:solidFill>
            <a:srgbClr val="0070C0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55966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302109" y="2937045"/>
            <a:ext cx="7718571" cy="7846976"/>
          </a:xfrm>
          <a:custGeom>
            <a:avLst/>
            <a:gdLst/>
            <a:ahLst/>
            <a:cxnLst/>
            <a:rect l="l" t="t" r="r" b="b"/>
            <a:pathLst>
              <a:path w="7718571" h="7846976">
                <a:moveTo>
                  <a:pt x="0" y="0"/>
                </a:moveTo>
                <a:lnTo>
                  <a:pt x="7718571" y="0"/>
                </a:lnTo>
                <a:lnTo>
                  <a:pt x="7718571" y="7846976"/>
                </a:lnTo>
                <a:lnTo>
                  <a:pt x="0" y="784697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"/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3" name="Freeform 3"/>
          <p:cNvSpPr/>
          <p:nvPr/>
        </p:nvSpPr>
        <p:spPr>
          <a:xfrm>
            <a:off x="8281497" y="2963629"/>
            <a:ext cx="10006503" cy="7323371"/>
          </a:xfrm>
          <a:custGeom>
            <a:avLst/>
            <a:gdLst/>
            <a:ahLst/>
            <a:cxnLst/>
            <a:rect l="l" t="t" r="r" b="b"/>
            <a:pathLst>
              <a:path w="12518005" h="8184612">
                <a:moveTo>
                  <a:pt x="0" y="0"/>
                </a:moveTo>
                <a:lnTo>
                  <a:pt x="12518005" y="0"/>
                </a:lnTo>
                <a:lnTo>
                  <a:pt x="12518005" y="8184612"/>
                </a:lnTo>
                <a:lnTo>
                  <a:pt x="0" y="8184612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4"/>
            <a:srcRect/>
            <a:stretch>
              <a:fillRect l="-11767" t="-678" r="-16156" b="-7857"/>
            </a:stretch>
          </a:blipFill>
        </p:spPr>
        <p:txBody>
          <a:bodyPr/>
          <a:lstStyle/>
          <a:p>
            <a:endParaRPr lang="uk-UA"/>
          </a:p>
        </p:txBody>
      </p:sp>
      <p:grpSp>
        <p:nvGrpSpPr>
          <p:cNvPr id="4" name="Group 4"/>
          <p:cNvGrpSpPr/>
          <p:nvPr/>
        </p:nvGrpSpPr>
        <p:grpSpPr>
          <a:xfrm>
            <a:off x="0" y="0"/>
            <a:ext cx="18288000" cy="2952701"/>
            <a:chOff x="0" y="0"/>
            <a:chExt cx="24384000" cy="393693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384000" cy="3936898"/>
            </a:xfrm>
            <a:custGeom>
              <a:avLst/>
              <a:gdLst/>
              <a:ahLst/>
              <a:cxnLst/>
              <a:rect l="l" t="t" r="r" b="b"/>
              <a:pathLst>
                <a:path w="24384000" h="3936898">
                  <a:moveTo>
                    <a:pt x="0" y="0"/>
                  </a:moveTo>
                  <a:lnTo>
                    <a:pt x="24384000" y="0"/>
                  </a:lnTo>
                  <a:lnTo>
                    <a:pt x="24384000" y="3936898"/>
                  </a:lnTo>
                  <a:lnTo>
                    <a:pt x="0" y="3936898"/>
                  </a:lnTo>
                  <a:close/>
                </a:path>
              </a:pathLst>
            </a:custGeom>
            <a:solidFill>
              <a:srgbClr val="224D99"/>
            </a:solidFill>
          </p:spPr>
          <p:txBody>
            <a:bodyPr/>
            <a:lstStyle/>
            <a:p>
              <a:endParaRPr lang="uk-UA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6303894" y="349317"/>
            <a:ext cx="1731185" cy="2015765"/>
            <a:chOff x="0" y="0"/>
            <a:chExt cx="1612514" cy="1877586"/>
          </a:xfrm>
        </p:grpSpPr>
        <p:sp>
          <p:nvSpPr>
            <p:cNvPr id="9" name="Freeform 9" descr="Зображення, що містить Шрифт, Графіка, логотип, текст  Вміст на основі ШІ може бути неправильним."/>
            <p:cNvSpPr/>
            <p:nvPr/>
          </p:nvSpPr>
          <p:spPr>
            <a:xfrm>
              <a:off x="0" y="0"/>
              <a:ext cx="1612519" cy="1877568"/>
            </a:xfrm>
            <a:custGeom>
              <a:avLst/>
              <a:gdLst/>
              <a:ahLst/>
              <a:cxnLst/>
              <a:rect l="l" t="t" r="r" b="b"/>
              <a:pathLst>
                <a:path w="1612519" h="1877568">
                  <a:moveTo>
                    <a:pt x="0" y="0"/>
                  </a:moveTo>
                  <a:lnTo>
                    <a:pt x="1612519" y="0"/>
                  </a:lnTo>
                  <a:lnTo>
                    <a:pt x="1612519" y="1877568"/>
                  </a:lnTo>
                  <a:lnTo>
                    <a:pt x="0" y="18775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10" name="Freeform 10"/>
          <p:cNvSpPr/>
          <p:nvPr/>
        </p:nvSpPr>
        <p:spPr>
          <a:xfrm>
            <a:off x="3155329" y="0"/>
            <a:ext cx="5126169" cy="2952701"/>
          </a:xfrm>
          <a:custGeom>
            <a:avLst/>
            <a:gdLst/>
            <a:ahLst/>
            <a:cxnLst/>
            <a:rect l="l" t="t" r="r" b="b"/>
            <a:pathLst>
              <a:path w="5055068" h="3013733">
                <a:moveTo>
                  <a:pt x="0" y="0"/>
                </a:moveTo>
                <a:lnTo>
                  <a:pt x="5055068" y="0"/>
                </a:lnTo>
                <a:lnTo>
                  <a:pt x="5055068" y="3013733"/>
                </a:lnTo>
                <a:lnTo>
                  <a:pt x="0" y="301373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b="-5809"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2" name="TextBox 12"/>
          <p:cNvSpPr txBox="1"/>
          <p:nvPr/>
        </p:nvSpPr>
        <p:spPr>
          <a:xfrm>
            <a:off x="173212" y="3485893"/>
            <a:ext cx="8108285" cy="60426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uk-UA" sz="4800" b="1" dirty="0">
                <a:solidFill>
                  <a:srgbClr val="224D99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К</a:t>
            </a:r>
            <a:r>
              <a:rPr lang="en-US" sz="4800" b="1" dirty="0">
                <a:solidFill>
                  <a:srgbClr val="224D99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АПІТАЛЬНИЙ </a:t>
            </a:r>
            <a:r>
              <a:rPr lang="en-US" sz="4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Open Sans Bold" panose="020B0604020202020204" charset="0"/>
                <a:cs typeface="Times New Roman" panose="02020603050405020304" pitchFamily="18" charset="0"/>
                <a:sym typeface="Open Sans Bold"/>
              </a:rPr>
              <a:t>РЕМОНТ </a:t>
            </a:r>
            <a:r>
              <a:rPr lang="ru-RU" sz="4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Open Sans Bold" panose="020B0604020202020204" charset="0"/>
                <a:cs typeface="Times New Roman" panose="02020603050405020304" pitchFamily="18" charset="0"/>
              </a:rPr>
              <a:t> </a:t>
            </a:r>
          </a:p>
          <a:p>
            <a:pPr algn="ctr">
              <a:spcBef>
                <a:spcPct val="0"/>
              </a:spcBef>
            </a:pP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Open Sans Bold" panose="020B0604020202020204" charset="0"/>
                <a:cs typeface="Times New Roman" panose="02020603050405020304" pitchFamily="18" charset="0"/>
              </a:rPr>
              <a:t>захисної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Open Sans Bold" panose="020B060402020202020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Open Sans Bold" panose="020B0604020202020204" charset="0"/>
                <a:cs typeface="Times New Roman" panose="02020603050405020304" pitchFamily="18" charset="0"/>
              </a:rPr>
              <a:t>споруди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Open Sans Bold" panose="020B060402020202020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Open Sans Bold" panose="020B0604020202020204" charset="0"/>
                <a:cs typeface="Times New Roman" panose="02020603050405020304" pitchFamily="18" charset="0"/>
              </a:rPr>
              <a:t>цивільного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Open Sans Bold" panose="020B0604020202020204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Open Sans Bold" panose="020B0604020202020204" charset="0"/>
                <a:cs typeface="Times New Roman" panose="02020603050405020304" pitchFamily="18" charset="0"/>
              </a:rPr>
              <a:t>захисту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Open Sans Bold" panose="020B0604020202020204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Open Sans Bold" panose="020B0604020202020204" charset="0"/>
                <a:cs typeface="Times New Roman" panose="02020603050405020304" pitchFamily="18" charset="0"/>
              </a:rPr>
              <a:t>сховища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Open Sans Bold" panose="020B0604020202020204" charset="0"/>
                <a:cs typeface="Times New Roman" panose="02020603050405020304" pitchFamily="18" charset="0"/>
              </a:rPr>
              <a:t>) </a:t>
            </a:r>
            <a:endParaRPr lang="en-US" sz="2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Open Sans Bold" panose="020B0604020202020204" charset="0"/>
              <a:cs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</a:pPr>
            <a:endParaRPr lang="ru-RU" sz="2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Open Sans Bold" panose="020B0604020202020204" charset="0"/>
              <a:cs typeface="Times New Roman" panose="02020603050405020304" pitchFamily="18" charset="0"/>
            </a:endParaRPr>
          </a:p>
          <a:p>
            <a:pPr algn="ctr">
              <a:spcBef>
                <a:spcPct val="0"/>
              </a:spcBef>
            </a:pPr>
            <a:r>
              <a:rPr lang="en-US" sz="2800" b="1" dirty="0">
                <a:solidFill>
                  <a:srgbClr val="224D99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КНП </a:t>
            </a:r>
            <a:r>
              <a:rPr lang="uk-UA" sz="2800" b="1" dirty="0">
                <a:solidFill>
                  <a:srgbClr val="224D99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«</a:t>
            </a:r>
            <a:r>
              <a:rPr lang="en-US" sz="2800" b="1" dirty="0">
                <a:solidFill>
                  <a:srgbClr val="224D99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Ч</a:t>
            </a:r>
            <a:r>
              <a:rPr lang="uk-UA" sz="2800" b="1" dirty="0" err="1">
                <a:solidFill>
                  <a:srgbClr val="224D99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ернігівська</a:t>
            </a:r>
            <a:r>
              <a:rPr lang="uk-UA" sz="2800" b="1" dirty="0">
                <a:solidFill>
                  <a:srgbClr val="224D99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міська лікарня </a:t>
            </a:r>
            <a:r>
              <a:rPr lang="en-US" sz="2800" b="1" dirty="0">
                <a:solidFill>
                  <a:srgbClr val="224D99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№3</a:t>
            </a:r>
            <a:r>
              <a:rPr lang="uk-UA" sz="2800" b="1" dirty="0">
                <a:solidFill>
                  <a:srgbClr val="224D99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»</a:t>
            </a:r>
            <a:r>
              <a:rPr lang="en-US" sz="2800" b="1" dirty="0">
                <a:solidFill>
                  <a:srgbClr val="224D99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ЧМР</a:t>
            </a:r>
            <a:endParaRPr lang="uk-UA" sz="2800" b="1" dirty="0">
              <a:solidFill>
                <a:srgbClr val="224D99"/>
              </a:solidFill>
              <a:latin typeface="Times New Roman" panose="02020603050405020304" pitchFamily="18" charset="0"/>
              <a:ea typeface="Open Sans Bold"/>
              <a:cs typeface="Times New Roman" panose="02020603050405020304" pitchFamily="18" charset="0"/>
              <a:sym typeface="Open Sans Bold"/>
            </a:endParaRPr>
          </a:p>
          <a:p>
            <a:pPr algn="ctr">
              <a:lnSpc>
                <a:spcPts val="5904"/>
              </a:lnSpc>
              <a:spcBef>
                <a:spcPct val="0"/>
              </a:spcBef>
            </a:pPr>
            <a:endParaRPr lang="en-US" sz="4400" b="1" dirty="0">
              <a:solidFill>
                <a:srgbClr val="224D99"/>
              </a:solidFill>
              <a:latin typeface="Times New Roman" panose="02020603050405020304" pitchFamily="18" charset="0"/>
              <a:ea typeface="Open Sans Bold"/>
              <a:cs typeface="Times New Roman" panose="02020603050405020304" pitchFamily="18" charset="0"/>
              <a:sym typeface="Open Sans Bold"/>
            </a:endParaRPr>
          </a:p>
          <a:p>
            <a:pPr algn="ctr">
              <a:lnSpc>
                <a:spcPts val="5904"/>
              </a:lnSpc>
              <a:spcBef>
                <a:spcPct val="0"/>
              </a:spcBef>
            </a:pPr>
            <a:endParaRPr lang="en-US" sz="4400" b="1" dirty="0">
              <a:solidFill>
                <a:srgbClr val="224D99"/>
              </a:solidFill>
              <a:latin typeface="Times New Roman" panose="02020603050405020304" pitchFamily="18" charset="0"/>
              <a:ea typeface="Open Sans Bold"/>
              <a:cs typeface="Times New Roman" panose="02020603050405020304" pitchFamily="18" charset="0"/>
              <a:sym typeface="Open Sans Bold"/>
            </a:endParaRPr>
          </a:p>
          <a:p>
            <a:pPr algn="ctr">
              <a:lnSpc>
                <a:spcPts val="5904"/>
              </a:lnSpc>
              <a:spcBef>
                <a:spcPct val="0"/>
              </a:spcBef>
            </a:pPr>
            <a:endParaRPr lang="en-US" sz="4400" b="1" dirty="0">
              <a:solidFill>
                <a:srgbClr val="224D99"/>
              </a:solidFill>
              <a:latin typeface="Times New Roman" panose="02020603050405020304" pitchFamily="18" charset="0"/>
              <a:ea typeface="Open Sans Bold"/>
              <a:cs typeface="Times New Roman" panose="02020603050405020304" pitchFamily="18" charset="0"/>
              <a:sym typeface="Open Sans Bold"/>
            </a:endParaRPr>
          </a:p>
          <a:p>
            <a:pPr algn="ctr">
              <a:lnSpc>
                <a:spcPts val="5904"/>
              </a:lnSpc>
              <a:spcBef>
                <a:spcPct val="0"/>
              </a:spcBef>
            </a:pPr>
            <a:endParaRPr lang="uk-UA" sz="4400" b="1" dirty="0">
              <a:solidFill>
                <a:srgbClr val="224D99"/>
              </a:solidFill>
              <a:latin typeface="Times New Roman" panose="02020603050405020304" pitchFamily="18" charset="0"/>
              <a:ea typeface="Open Sans Bold"/>
              <a:cs typeface="Times New Roman" panose="02020603050405020304" pitchFamily="18" charset="0"/>
              <a:sym typeface="Open Sans Bold"/>
            </a:endParaRPr>
          </a:p>
          <a:p>
            <a:pPr algn="ctr">
              <a:spcBef>
                <a:spcPct val="0"/>
              </a:spcBef>
            </a:pPr>
            <a:r>
              <a:rPr lang="uk-UA" sz="2400" b="1" dirty="0">
                <a:solidFill>
                  <a:srgbClr val="224D99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Медична директорка КНП «Чернігівська міська лікарня 3» ЧМР</a:t>
            </a:r>
            <a:br>
              <a:rPr lang="uk-UA" sz="2400" b="1" dirty="0">
                <a:solidFill>
                  <a:srgbClr val="224D99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</a:br>
            <a:r>
              <a:rPr lang="uk-UA" sz="2400" b="1" dirty="0">
                <a:solidFill>
                  <a:srgbClr val="224D99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Наталія Бабкіна </a:t>
            </a:r>
            <a:endParaRPr lang="en-US" sz="2400" b="1" dirty="0">
              <a:solidFill>
                <a:srgbClr val="224D99"/>
              </a:solidFill>
              <a:latin typeface="Times New Roman" panose="02020603050405020304" pitchFamily="18" charset="0"/>
              <a:ea typeface="Open Sans Bold"/>
              <a:cs typeface="Times New Roman" panose="02020603050405020304" pitchFamily="18" charset="0"/>
              <a:sym typeface="Open Sans Bold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002FDE5-F65A-CE8E-B8B2-820A9BFB9C9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-10955"/>
            <a:ext cx="5565592" cy="278279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317" y="0"/>
            <a:ext cx="2264661" cy="28959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1"/>
          <p:cNvSpPr/>
          <p:nvPr/>
        </p:nvSpPr>
        <p:spPr>
          <a:xfrm>
            <a:off x="580297" y="3124929"/>
            <a:ext cx="9123682" cy="19987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>
              <a:lnSpc>
                <a:spcPct val="133000"/>
              </a:lnSpc>
            </a:pPr>
            <a:r>
              <a:rPr lang="en-US" sz="2800" dirty="0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Забезпечити збереження здоров'я та життя пацієнтів, персоналу лікарні та </a:t>
            </a:r>
            <a:r>
              <a:rPr lang="en-US" sz="2800" dirty="0" err="1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місцевої</a:t>
            </a:r>
            <a:r>
              <a:rPr lang="en-US" sz="2800" dirty="0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громади</a:t>
            </a:r>
            <a:r>
              <a:rPr lang="uk-UA" sz="2800" dirty="0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 –</a:t>
            </a:r>
            <a:r>
              <a:rPr lang="en-US" sz="2800" dirty="0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 через безперервність медичної допомоги в умовах бойових дій і постійних повітряних тривог.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hape 2"/>
          <p:cNvSpPr/>
          <p:nvPr/>
        </p:nvSpPr>
        <p:spPr>
          <a:xfrm>
            <a:off x="296786" y="3124929"/>
            <a:ext cx="38099" cy="1998762"/>
          </a:xfrm>
          <a:prstGeom prst="roundRect">
            <a:avLst>
              <a:gd name="adj" fmla="val 50001"/>
            </a:avLst>
          </a:prstGeom>
          <a:solidFill>
            <a:srgbClr val="EE0000"/>
          </a:solidFill>
          <a:ln/>
        </p:spPr>
        <p:txBody>
          <a:bodyPr/>
          <a:lstStyle/>
          <a:p>
            <a:endParaRPr lang="uk-UA"/>
          </a:p>
        </p:txBody>
      </p:sp>
      <p:sp>
        <p:nvSpPr>
          <p:cNvPr id="6" name="Shape 3"/>
          <p:cNvSpPr/>
          <p:nvPr/>
        </p:nvSpPr>
        <p:spPr>
          <a:xfrm>
            <a:off x="296786" y="5442630"/>
            <a:ext cx="9445290" cy="3267372"/>
          </a:xfrm>
          <a:prstGeom prst="roundRect">
            <a:avLst>
              <a:gd name="adj" fmla="val 1302"/>
            </a:avLst>
          </a:prstGeom>
          <a:solidFill>
            <a:srgbClr val="433550"/>
          </a:solidFill>
          <a:ln/>
        </p:spPr>
        <p:txBody>
          <a:bodyPr/>
          <a:lstStyle/>
          <a:p>
            <a:endParaRPr lang="uk-UA"/>
          </a:p>
        </p:txBody>
      </p:sp>
      <p:sp>
        <p:nvSpPr>
          <p:cNvPr id="7" name="Shape 4"/>
          <p:cNvSpPr/>
          <p:nvPr/>
        </p:nvSpPr>
        <p:spPr>
          <a:xfrm>
            <a:off x="296786" y="5442630"/>
            <a:ext cx="4722645" cy="1633686"/>
          </a:xfrm>
          <a:custGeom>
            <a:avLst/>
            <a:gdLst/>
            <a:ahLst/>
            <a:cxnLst/>
            <a:rect l="l" t="t" r="r" b="b"/>
            <a:pathLst>
              <a:path w="3148430" h="1089124">
                <a:moveTo>
                  <a:pt x="23627" y="0"/>
                </a:moveTo>
                <a:lnTo>
                  <a:pt x="3148430" y="0"/>
                </a:lnTo>
                <a:lnTo>
                  <a:pt x="3148430" y="1089124"/>
                </a:lnTo>
                <a:lnTo>
                  <a:pt x="0" y="1089124"/>
                </a:lnTo>
                <a:lnTo>
                  <a:pt x="0" y="23628"/>
                </a:lnTo>
                <a:arcTo wR="23627" hR="23628" stAng="10800000" swAng="5400000"/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/>
        </p:spPr>
        <p:txBody>
          <a:bodyPr/>
          <a:lstStyle/>
          <a:p>
            <a:endParaRPr lang="uk-UA" dirty="0"/>
          </a:p>
        </p:txBody>
      </p:sp>
      <p:sp>
        <p:nvSpPr>
          <p:cNvPr id="8" name="Text 5"/>
          <p:cNvSpPr/>
          <p:nvPr/>
        </p:nvSpPr>
        <p:spPr>
          <a:xfrm>
            <a:off x="580296" y="5726147"/>
            <a:ext cx="4155624" cy="4429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ct val="104000"/>
              </a:lnSpc>
            </a:pPr>
            <a:r>
              <a:rPr lang="en-US" sz="2775" b="1" dirty="0">
                <a:latin typeface="Times New Roman" panose="02020603050405020304" pitchFamily="18" charset="0"/>
                <a:ea typeface="Inconsolata Bold" pitchFamily="34" charset="-122"/>
                <a:cs typeface="Times New Roman" panose="02020603050405020304" pitchFamily="18" charset="0"/>
              </a:rPr>
              <a:t>Безпека</a:t>
            </a:r>
            <a:endParaRPr lang="en-US" sz="277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6"/>
          <p:cNvSpPr/>
          <p:nvPr/>
        </p:nvSpPr>
        <p:spPr>
          <a:xfrm>
            <a:off x="580296" y="6339170"/>
            <a:ext cx="4155624" cy="4536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ct val="133000"/>
              </a:lnSpc>
            </a:pPr>
            <a:r>
              <a:rPr lang="en-US" sz="2175" i="1" dirty="0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Надійне укриття для всіх</a:t>
            </a:r>
            <a:endParaRPr lang="en-US" sz="2175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5019431" y="5442630"/>
            <a:ext cx="4722645" cy="1633686"/>
          </a:xfrm>
          <a:custGeom>
            <a:avLst/>
            <a:gdLst/>
            <a:ahLst/>
            <a:cxnLst/>
            <a:rect l="l" t="t" r="r" b="b"/>
            <a:pathLst>
              <a:path w="3148430" h="1089124">
                <a:moveTo>
                  <a:pt x="0" y="0"/>
                </a:moveTo>
                <a:lnTo>
                  <a:pt x="3124803" y="0"/>
                </a:lnTo>
                <a:arcTo wR="23627" hR="23628" stAng="16200000" swAng="5400000"/>
                <a:lnTo>
                  <a:pt x="3148430" y="1089124"/>
                </a:lnTo>
                <a:lnTo>
                  <a:pt x="0" y="108912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/>
        </p:spPr>
        <p:txBody>
          <a:bodyPr/>
          <a:lstStyle/>
          <a:p>
            <a:endParaRPr lang="uk-UA"/>
          </a:p>
        </p:txBody>
      </p:sp>
      <p:sp>
        <p:nvSpPr>
          <p:cNvPr id="11" name="Shape 8"/>
          <p:cNvSpPr/>
          <p:nvPr/>
        </p:nvSpPr>
        <p:spPr>
          <a:xfrm>
            <a:off x="5019431" y="5442630"/>
            <a:ext cx="38099" cy="1633686"/>
          </a:xfrm>
          <a:prstGeom prst="roundRect">
            <a:avLst>
              <a:gd name="adj" fmla="val 50001"/>
            </a:avLst>
          </a:prstGeom>
          <a:solidFill>
            <a:srgbClr val="5C4E69"/>
          </a:solidFill>
          <a:ln/>
        </p:spPr>
        <p:txBody>
          <a:bodyPr/>
          <a:lstStyle/>
          <a:p>
            <a:endParaRPr lang="uk-UA"/>
          </a:p>
        </p:txBody>
      </p:sp>
      <p:sp>
        <p:nvSpPr>
          <p:cNvPr id="12" name="Text 9"/>
          <p:cNvSpPr/>
          <p:nvPr/>
        </p:nvSpPr>
        <p:spPr>
          <a:xfrm>
            <a:off x="5302941" y="5726147"/>
            <a:ext cx="4155624" cy="4429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ct val="104000"/>
              </a:lnSpc>
            </a:pPr>
            <a:r>
              <a:rPr lang="en-US" sz="2775" b="1" dirty="0">
                <a:latin typeface="Times New Roman" panose="02020603050405020304" pitchFamily="18" charset="0"/>
                <a:ea typeface="Inconsolata Bold" pitchFamily="34" charset="-122"/>
                <a:cs typeface="Times New Roman" panose="02020603050405020304" pitchFamily="18" charset="0"/>
              </a:rPr>
              <a:t>Безперервність</a:t>
            </a:r>
            <a:endParaRPr lang="en-US" sz="2775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5302941" y="6339170"/>
            <a:ext cx="4155624" cy="4536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ct val="133000"/>
              </a:lnSpc>
            </a:pPr>
            <a:r>
              <a:rPr lang="en-US" sz="2175" i="1" dirty="0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Медицина без перерв</a:t>
            </a:r>
            <a:endParaRPr lang="en-US" sz="2175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Shape 11"/>
          <p:cNvSpPr/>
          <p:nvPr/>
        </p:nvSpPr>
        <p:spPr>
          <a:xfrm>
            <a:off x="296786" y="7076316"/>
            <a:ext cx="9445290" cy="1633686"/>
          </a:xfrm>
          <a:custGeom>
            <a:avLst/>
            <a:gdLst/>
            <a:ahLst/>
            <a:cxnLst/>
            <a:rect l="l" t="t" r="r" b="b"/>
            <a:pathLst>
              <a:path w="6296860" h="1089124">
                <a:moveTo>
                  <a:pt x="0" y="0"/>
                </a:moveTo>
                <a:lnTo>
                  <a:pt x="6296860" y="0"/>
                </a:lnTo>
                <a:lnTo>
                  <a:pt x="6296860" y="1065496"/>
                </a:lnTo>
                <a:arcTo wR="23627" hR="23628" stAng="0" swAng="5400000"/>
                <a:lnTo>
                  <a:pt x="23627" y="1089124"/>
                </a:lnTo>
                <a:arcTo wR="23627" hR="23628" stAng="5400000" swAng="5400000"/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/>
        </p:spPr>
        <p:txBody>
          <a:bodyPr/>
          <a:lstStyle/>
          <a:p>
            <a:endParaRPr lang="uk-UA"/>
          </a:p>
        </p:txBody>
      </p:sp>
      <p:sp>
        <p:nvSpPr>
          <p:cNvPr id="15" name="Shape 12"/>
          <p:cNvSpPr/>
          <p:nvPr/>
        </p:nvSpPr>
        <p:spPr>
          <a:xfrm>
            <a:off x="296786" y="7076316"/>
            <a:ext cx="9445290" cy="38100"/>
          </a:xfrm>
          <a:prstGeom prst="roundRect">
            <a:avLst>
              <a:gd name="adj" fmla="val 49999"/>
            </a:avLst>
          </a:prstGeom>
          <a:solidFill>
            <a:srgbClr val="5C4E69"/>
          </a:solidFill>
          <a:ln/>
        </p:spPr>
        <p:txBody>
          <a:bodyPr/>
          <a:lstStyle/>
          <a:p>
            <a:endParaRPr lang="uk-UA"/>
          </a:p>
        </p:txBody>
      </p:sp>
      <p:sp>
        <p:nvSpPr>
          <p:cNvPr id="16" name="Text 13"/>
          <p:cNvSpPr/>
          <p:nvPr/>
        </p:nvSpPr>
        <p:spPr>
          <a:xfrm>
            <a:off x="580296" y="7359835"/>
            <a:ext cx="8878269" cy="4429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ct val="104000"/>
              </a:lnSpc>
            </a:pPr>
            <a:r>
              <a:rPr lang="en-US" sz="2775" b="1" dirty="0">
                <a:solidFill>
                  <a:schemeClr val="bg1"/>
                </a:solidFill>
                <a:latin typeface="Times New Roman" panose="02020603050405020304" pitchFamily="18" charset="0"/>
                <a:ea typeface="Inconsolata Bold" pitchFamily="34" charset="-122"/>
                <a:cs typeface="Times New Roman" panose="02020603050405020304" pitchFamily="18" charset="0"/>
              </a:rPr>
              <a:t>Довіра</a:t>
            </a:r>
            <a:endParaRPr lang="en-US" sz="2775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 14"/>
          <p:cNvSpPr/>
          <p:nvPr/>
        </p:nvSpPr>
        <p:spPr>
          <a:xfrm>
            <a:off x="580296" y="7972858"/>
            <a:ext cx="8878269" cy="4536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ct val="133000"/>
              </a:lnSpc>
            </a:pPr>
            <a:r>
              <a:rPr lang="en-US" sz="2175" i="1" dirty="0">
                <a:solidFill>
                  <a:schemeClr val="bg1"/>
                </a:solidFill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Згуртована громада</a:t>
            </a:r>
            <a:endParaRPr lang="en-US" sz="2175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8" name="Group 2">
            <a:extLst>
              <a:ext uri="{FF2B5EF4-FFF2-40B4-BE49-F238E27FC236}">
                <a16:creationId xmlns:a16="http://schemas.microsoft.com/office/drawing/2014/main" id="{199FC54B-4037-0705-7F8D-E35E35D2FCA3}"/>
              </a:ext>
            </a:extLst>
          </p:cNvPr>
          <p:cNvGrpSpPr/>
          <p:nvPr/>
        </p:nvGrpSpPr>
        <p:grpSpPr>
          <a:xfrm>
            <a:off x="0" y="-15655"/>
            <a:ext cx="18288000" cy="1816244"/>
            <a:chOff x="0" y="0"/>
            <a:chExt cx="24384000" cy="2421658"/>
          </a:xfrm>
        </p:grpSpPr>
        <p:sp>
          <p:nvSpPr>
            <p:cNvPr id="19" name="Freeform 3">
              <a:extLst>
                <a:ext uri="{FF2B5EF4-FFF2-40B4-BE49-F238E27FC236}">
                  <a16:creationId xmlns:a16="http://schemas.microsoft.com/office/drawing/2014/main" id="{966F1428-BA1D-4540-07AC-F2FDCF4FD3C9}"/>
                </a:ext>
              </a:extLst>
            </p:cNvPr>
            <p:cNvSpPr/>
            <p:nvPr/>
          </p:nvSpPr>
          <p:spPr>
            <a:xfrm>
              <a:off x="0" y="0"/>
              <a:ext cx="24384000" cy="2421636"/>
            </a:xfrm>
            <a:custGeom>
              <a:avLst/>
              <a:gdLst/>
              <a:ahLst/>
              <a:cxnLst/>
              <a:rect l="l" t="t" r="r" b="b"/>
              <a:pathLst>
                <a:path w="24384000" h="2421636">
                  <a:moveTo>
                    <a:pt x="0" y="0"/>
                  </a:moveTo>
                  <a:lnTo>
                    <a:pt x="24384000" y="0"/>
                  </a:lnTo>
                  <a:lnTo>
                    <a:pt x="24384000" y="2421636"/>
                  </a:lnTo>
                  <a:lnTo>
                    <a:pt x="0" y="2421636"/>
                  </a:lnTo>
                  <a:close/>
                </a:path>
              </a:pathLst>
            </a:custGeom>
            <a:solidFill>
              <a:srgbClr val="224D99"/>
            </a:solidFill>
          </p:spPr>
          <p:txBody>
            <a:bodyPr/>
            <a:lstStyle/>
            <a:p>
              <a:endParaRPr lang="uk-UA"/>
            </a:p>
          </p:txBody>
        </p:sp>
      </p:grpSp>
      <p:grpSp>
        <p:nvGrpSpPr>
          <p:cNvPr id="20" name="Group 6">
            <a:extLst>
              <a:ext uri="{FF2B5EF4-FFF2-40B4-BE49-F238E27FC236}">
                <a16:creationId xmlns:a16="http://schemas.microsoft.com/office/drawing/2014/main" id="{BCBB437A-7D26-EDC1-63A7-B3D09B6D8A21}"/>
              </a:ext>
            </a:extLst>
          </p:cNvPr>
          <p:cNvGrpSpPr/>
          <p:nvPr/>
        </p:nvGrpSpPr>
        <p:grpSpPr>
          <a:xfrm>
            <a:off x="16825694" y="219756"/>
            <a:ext cx="1209385" cy="1408189"/>
            <a:chOff x="0" y="0"/>
            <a:chExt cx="1612514" cy="1877586"/>
          </a:xfrm>
        </p:grpSpPr>
        <p:sp>
          <p:nvSpPr>
            <p:cNvPr id="21" name="Freeform 7" descr="Зображення, що містить Шрифт, Графіка, логотип, текст  Вміст на основі ШІ може бути неправильним.">
              <a:extLst>
                <a:ext uri="{FF2B5EF4-FFF2-40B4-BE49-F238E27FC236}">
                  <a16:creationId xmlns:a16="http://schemas.microsoft.com/office/drawing/2014/main" id="{88891B09-513B-B0AB-B552-7CECFE37EE8B}"/>
                </a:ext>
              </a:extLst>
            </p:cNvPr>
            <p:cNvSpPr/>
            <p:nvPr/>
          </p:nvSpPr>
          <p:spPr>
            <a:xfrm>
              <a:off x="0" y="0"/>
              <a:ext cx="1612519" cy="1877568"/>
            </a:xfrm>
            <a:custGeom>
              <a:avLst/>
              <a:gdLst/>
              <a:ahLst/>
              <a:cxnLst/>
              <a:rect l="l" t="t" r="r" b="b"/>
              <a:pathLst>
                <a:path w="1612519" h="1877568">
                  <a:moveTo>
                    <a:pt x="0" y="0"/>
                  </a:moveTo>
                  <a:lnTo>
                    <a:pt x="1612519" y="0"/>
                  </a:lnTo>
                  <a:lnTo>
                    <a:pt x="1612519" y="1877568"/>
                  </a:lnTo>
                  <a:lnTo>
                    <a:pt x="0" y="18775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uk-UA"/>
            </a:p>
          </p:txBody>
        </p:sp>
      </p:grp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56957739-EE0C-A9E4-6964-1CAAA6F15CE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48772" y="-47663"/>
            <a:ext cx="3810269" cy="1905135"/>
          </a:xfrm>
          <a:prstGeom prst="rect">
            <a:avLst/>
          </a:prstGeom>
        </p:spPr>
      </p:pic>
      <p:sp>
        <p:nvSpPr>
          <p:cNvPr id="28" name="TextBox 24">
            <a:extLst>
              <a:ext uri="{FF2B5EF4-FFF2-40B4-BE49-F238E27FC236}">
                <a16:creationId xmlns:a16="http://schemas.microsoft.com/office/drawing/2014/main" id="{6557B59B-547A-0DDA-ABAF-A4DB99E8595F}"/>
              </a:ext>
            </a:extLst>
          </p:cNvPr>
          <p:cNvSpPr txBox="1"/>
          <p:nvPr/>
        </p:nvSpPr>
        <p:spPr>
          <a:xfrm>
            <a:off x="7158844" y="408279"/>
            <a:ext cx="5805528" cy="8235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 dirty="0">
                <a:solidFill>
                  <a:srgbClr val="FFFFFF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М</a:t>
            </a:r>
            <a:r>
              <a:rPr lang="uk-UA" sz="5000" b="1" dirty="0" err="1">
                <a:solidFill>
                  <a:srgbClr val="FFFFFF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ісія</a:t>
            </a:r>
            <a:r>
              <a:rPr lang="en-US" sz="5000" b="1" dirty="0">
                <a:solidFill>
                  <a:srgbClr val="FFFFFF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5000" b="1" dirty="0" err="1">
                <a:solidFill>
                  <a:srgbClr val="FFFFFF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проєкту</a:t>
            </a:r>
            <a:r>
              <a:rPr lang="uk-UA" sz="5000" b="1" dirty="0">
                <a:solidFill>
                  <a:srgbClr val="FFFFFF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:</a:t>
            </a:r>
            <a:endParaRPr lang="en-US" sz="5000" b="1" dirty="0">
              <a:solidFill>
                <a:srgbClr val="FFFFFF"/>
              </a:solidFill>
              <a:latin typeface="Times New Roman" panose="02020603050405020304" pitchFamily="18" charset="0"/>
              <a:ea typeface="Open Sans Bold"/>
              <a:cs typeface="Times New Roman" panose="02020603050405020304" pitchFamily="18" charset="0"/>
              <a:sym typeface="Open Sans Bold"/>
            </a:endParaRPr>
          </a:p>
        </p:txBody>
      </p:sp>
      <p:sp>
        <p:nvSpPr>
          <p:cNvPr id="33" name="Freeform 9">
            <a:extLst>
              <a:ext uri="{FF2B5EF4-FFF2-40B4-BE49-F238E27FC236}">
                <a16:creationId xmlns:a16="http://schemas.microsoft.com/office/drawing/2014/main" id="{3A5A6EDA-8308-3ECA-B7A3-1BE2BB77C6B9}"/>
              </a:ext>
            </a:extLst>
          </p:cNvPr>
          <p:cNvSpPr/>
          <p:nvPr/>
        </p:nvSpPr>
        <p:spPr>
          <a:xfrm>
            <a:off x="2109450" y="0"/>
            <a:ext cx="3122578" cy="1816227"/>
          </a:xfrm>
          <a:custGeom>
            <a:avLst/>
            <a:gdLst/>
            <a:ahLst/>
            <a:cxnLst/>
            <a:rect l="l" t="t" r="r" b="b"/>
            <a:pathLst>
              <a:path w="3122578" h="1969766">
                <a:moveTo>
                  <a:pt x="0" y="0"/>
                </a:moveTo>
                <a:lnTo>
                  <a:pt x="3122579" y="0"/>
                </a:lnTo>
                <a:lnTo>
                  <a:pt x="3122579" y="1969766"/>
                </a:lnTo>
                <a:lnTo>
                  <a:pt x="0" y="196976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uk-UA" dirty="0"/>
          </a:p>
        </p:txBody>
      </p:sp>
      <p:sp>
        <p:nvSpPr>
          <p:cNvPr id="36" name="Місце для номера слайда 43">
            <a:extLst>
              <a:ext uri="{FF2B5EF4-FFF2-40B4-BE49-F238E27FC236}">
                <a16:creationId xmlns:a16="http://schemas.microsoft.com/office/drawing/2014/main" id="{2CBAC986-A073-8036-7913-BE5280FC8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5901483" y="9758508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8</a:t>
            </a:fld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6725986C-B58E-4795-8D5F-DB6AA3A8069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8976" t="36666" r="39167" b="42888"/>
          <a:stretch/>
        </p:blipFill>
        <p:spPr>
          <a:xfrm>
            <a:off x="10091193" y="3676213"/>
            <a:ext cx="8211094" cy="4320454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786" y="-15655"/>
            <a:ext cx="1421216" cy="18173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15656"/>
            <a:ext cx="18288000" cy="1816244"/>
            <a:chOff x="0" y="0"/>
            <a:chExt cx="24384000" cy="242165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2421636"/>
            </a:xfrm>
            <a:custGeom>
              <a:avLst/>
              <a:gdLst/>
              <a:ahLst/>
              <a:cxnLst/>
              <a:rect l="l" t="t" r="r" b="b"/>
              <a:pathLst>
                <a:path w="24384000" h="2421636">
                  <a:moveTo>
                    <a:pt x="0" y="0"/>
                  </a:moveTo>
                  <a:lnTo>
                    <a:pt x="24384000" y="0"/>
                  </a:lnTo>
                  <a:lnTo>
                    <a:pt x="24384000" y="2421636"/>
                  </a:lnTo>
                  <a:lnTo>
                    <a:pt x="0" y="2421636"/>
                  </a:lnTo>
                  <a:close/>
                </a:path>
              </a:pathLst>
            </a:custGeom>
            <a:solidFill>
              <a:srgbClr val="224D99"/>
            </a:solidFill>
          </p:spPr>
          <p:txBody>
            <a:bodyPr/>
            <a:lstStyle/>
            <a:p>
              <a:endParaRPr lang="uk-UA" dirty="0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6825694" y="219756"/>
            <a:ext cx="1209385" cy="1408189"/>
            <a:chOff x="0" y="0"/>
            <a:chExt cx="1612514" cy="1877586"/>
          </a:xfrm>
        </p:grpSpPr>
        <p:sp>
          <p:nvSpPr>
            <p:cNvPr id="7" name="Freeform 7" descr="Зображення, що містить Шрифт, Графіка, логотип, текст  Вміст на основі ШІ може бути неправильним."/>
            <p:cNvSpPr/>
            <p:nvPr/>
          </p:nvSpPr>
          <p:spPr>
            <a:xfrm>
              <a:off x="0" y="0"/>
              <a:ext cx="1612519" cy="1877568"/>
            </a:xfrm>
            <a:custGeom>
              <a:avLst/>
              <a:gdLst/>
              <a:ahLst/>
              <a:cxnLst/>
              <a:rect l="l" t="t" r="r" b="b"/>
              <a:pathLst>
                <a:path w="1612519" h="1877568">
                  <a:moveTo>
                    <a:pt x="0" y="0"/>
                  </a:moveTo>
                  <a:lnTo>
                    <a:pt x="1612519" y="0"/>
                  </a:lnTo>
                  <a:lnTo>
                    <a:pt x="1612519" y="1877568"/>
                  </a:lnTo>
                  <a:lnTo>
                    <a:pt x="0" y="18775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uk-UA" dirty="0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058399" y="6438900"/>
            <a:ext cx="7991923" cy="3147060"/>
            <a:chOff x="0" y="0"/>
            <a:chExt cx="1487166" cy="84494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487166" cy="844944"/>
            </a:xfrm>
            <a:custGeom>
              <a:avLst/>
              <a:gdLst/>
              <a:ahLst/>
              <a:cxnLst/>
              <a:rect l="l" t="t" r="r" b="b"/>
              <a:pathLst>
                <a:path w="1487166" h="844944">
                  <a:moveTo>
                    <a:pt x="51579" y="0"/>
                  </a:moveTo>
                  <a:lnTo>
                    <a:pt x="1435587" y="0"/>
                  </a:lnTo>
                  <a:cubicBezTo>
                    <a:pt x="1449266" y="0"/>
                    <a:pt x="1462386" y="5434"/>
                    <a:pt x="1472059" y="15107"/>
                  </a:cubicBezTo>
                  <a:cubicBezTo>
                    <a:pt x="1481732" y="24780"/>
                    <a:pt x="1487166" y="37900"/>
                    <a:pt x="1487166" y="51579"/>
                  </a:cubicBezTo>
                  <a:lnTo>
                    <a:pt x="1487166" y="793364"/>
                  </a:lnTo>
                  <a:cubicBezTo>
                    <a:pt x="1487166" y="821851"/>
                    <a:pt x="1464073" y="844944"/>
                    <a:pt x="1435587" y="844944"/>
                  </a:cubicBezTo>
                  <a:lnTo>
                    <a:pt x="51579" y="844944"/>
                  </a:lnTo>
                  <a:cubicBezTo>
                    <a:pt x="37900" y="844944"/>
                    <a:pt x="24780" y="839510"/>
                    <a:pt x="15107" y="829837"/>
                  </a:cubicBezTo>
                  <a:cubicBezTo>
                    <a:pt x="5434" y="820164"/>
                    <a:pt x="0" y="807044"/>
                    <a:pt x="0" y="793364"/>
                  </a:cubicBezTo>
                  <a:lnTo>
                    <a:pt x="0" y="51579"/>
                  </a:lnTo>
                  <a:cubicBezTo>
                    <a:pt x="0" y="37900"/>
                    <a:pt x="5434" y="24780"/>
                    <a:pt x="15107" y="15107"/>
                  </a:cubicBezTo>
                  <a:cubicBezTo>
                    <a:pt x="24780" y="5434"/>
                    <a:pt x="37900" y="0"/>
                    <a:pt x="51579" y="0"/>
                  </a:cubicBezTo>
                  <a:close/>
                </a:path>
              </a:pathLst>
            </a:custGeom>
            <a:solidFill>
              <a:srgbClr val="0866FF">
                <a:alpha val="19608"/>
              </a:srgbClr>
            </a:solidFill>
          </p:spPr>
          <p:txBody>
            <a:bodyPr/>
            <a:lstStyle/>
            <a:p>
              <a:endParaRPr lang="uk-UA" dirty="0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57150"/>
              <a:ext cx="1487166" cy="9020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7"/>
                </a:lnSpc>
              </a:pPr>
              <a:endParaRPr dirty="0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5760047" y="552424"/>
            <a:ext cx="7699279" cy="5890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  <a:spcBef>
                <a:spcPct val="0"/>
              </a:spcBef>
            </a:pPr>
            <a:r>
              <a:rPr lang="en-US" sz="3600" b="1" dirty="0">
                <a:solidFill>
                  <a:srgbClr val="FFFFFF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Соціальна </a:t>
            </a:r>
            <a:r>
              <a:rPr lang="en-US" sz="3600" b="1" dirty="0" err="1">
                <a:solidFill>
                  <a:srgbClr val="FFFFFF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значимість</a:t>
            </a:r>
            <a:r>
              <a:rPr lang="en-US" sz="3600" b="1" dirty="0">
                <a:solidFill>
                  <a:srgbClr val="FFFFFF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3600" b="1" dirty="0" err="1">
                <a:solidFill>
                  <a:srgbClr val="FFFFFF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проєкту</a:t>
            </a:r>
            <a:r>
              <a:rPr lang="uk-UA" sz="3600" b="1" dirty="0">
                <a:solidFill>
                  <a:srgbClr val="FFFFFF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:</a:t>
            </a:r>
            <a:endParaRPr lang="en-US" sz="3600" b="1" dirty="0">
              <a:solidFill>
                <a:srgbClr val="FFFFFF"/>
              </a:solidFill>
              <a:latin typeface="Times New Roman" panose="02020603050405020304" pitchFamily="18" charset="0"/>
              <a:ea typeface="Open Sans Bold"/>
              <a:cs typeface="Times New Roman" panose="02020603050405020304" pitchFamily="18" charset="0"/>
              <a:sym typeface="Open Sans Bold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0163589" y="6766560"/>
            <a:ext cx="7448186" cy="25912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59700" lvl="1" algn="ctr">
              <a:lnSpc>
                <a:spcPts val="3368"/>
              </a:lnSpc>
              <a:spcBef>
                <a:spcPct val="0"/>
              </a:spcBef>
            </a:pPr>
            <a:r>
              <a:rPr lang="uk-UA" sz="2800" b="1" dirty="0">
                <a:solidFill>
                  <a:srgbClr val="EE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ЗБЕРЕЖЕННЯ ЖИТТЯ В УМОВАХ ДОВГОТРИВАЛИХ ТРИВОГ І ВИБУХІВ:</a:t>
            </a:r>
          </a:p>
          <a:p>
            <a:pPr marL="519399" lvl="1" indent="-259699" algn="just">
              <a:lnSpc>
                <a:spcPts val="3368"/>
              </a:lnSpc>
              <a:spcBef>
                <a:spcPct val="0"/>
              </a:spcBef>
              <a:buFont typeface="Arial"/>
              <a:buChar char="•"/>
            </a:pPr>
            <a:endParaRPr lang="uk-UA" sz="2800" b="1" dirty="0">
              <a:solidFill>
                <a:srgbClr val="224D99"/>
              </a:solidFill>
              <a:latin typeface="Times New Roman" panose="02020603050405020304" pitchFamily="18" charset="0"/>
              <a:ea typeface="Open Sans Bold"/>
              <a:cs typeface="Times New Roman" panose="02020603050405020304" pitchFamily="18" charset="0"/>
              <a:sym typeface="Open Sans Bold"/>
            </a:endParaRPr>
          </a:p>
          <a:p>
            <a:pPr marL="716900" lvl="1" indent="-457200" algn="just">
              <a:lnSpc>
                <a:spcPts val="3368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uk-UA" sz="2800" b="1" dirty="0"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З 1.01.2026 по 01.09.2026 - </a:t>
            </a:r>
            <a:r>
              <a:rPr lang="uk-UA" sz="2800" b="1" dirty="0">
                <a:solidFill>
                  <a:srgbClr val="EE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1284 тривоги</a:t>
            </a:r>
            <a:r>
              <a:rPr lang="uk-UA" sz="2800" b="1" dirty="0"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;</a:t>
            </a:r>
          </a:p>
          <a:p>
            <a:pPr marL="716900" lvl="1" indent="-457200" algn="just">
              <a:lnSpc>
                <a:spcPts val="3368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uk-UA" sz="2800" b="1" dirty="0"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Середня тривалість - </a:t>
            </a:r>
            <a:r>
              <a:rPr lang="uk-UA" sz="2800" b="1" dirty="0">
                <a:solidFill>
                  <a:srgbClr val="EE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3год.13 хв.</a:t>
            </a:r>
            <a:r>
              <a:rPr lang="uk-UA" sz="2800" b="1" dirty="0"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;</a:t>
            </a:r>
          </a:p>
          <a:p>
            <a:pPr marL="716900" lvl="1" indent="-457200" algn="just">
              <a:lnSpc>
                <a:spcPts val="3368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uk-UA" sz="2800" b="1" dirty="0"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Найдовша -</a:t>
            </a:r>
            <a:r>
              <a:rPr lang="uk-UA" sz="2800" b="1" dirty="0">
                <a:solidFill>
                  <a:srgbClr val="EE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39 год.</a:t>
            </a:r>
            <a:endParaRPr lang="en-US" sz="2800" b="1" dirty="0">
              <a:solidFill>
                <a:srgbClr val="EE0000"/>
              </a:solidFill>
              <a:latin typeface="Times New Roman" panose="02020603050405020304" pitchFamily="18" charset="0"/>
              <a:ea typeface="Open Sans Bold"/>
              <a:cs typeface="Times New Roman" panose="02020603050405020304" pitchFamily="18" charset="0"/>
              <a:sym typeface="Open Sans Bold"/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28F44EE6-DFE1-8A7F-FC5C-345D002C8C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468" y="1800570"/>
            <a:ext cx="9460359" cy="4349217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86A9CFD2-C1AA-770F-0E6D-A6B7F871DA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49787"/>
            <a:ext cx="9426892" cy="4137213"/>
          </a:xfrm>
          <a:prstGeom prst="rect">
            <a:avLst/>
          </a:prstGeom>
        </p:spPr>
      </p:pic>
      <p:pic>
        <p:nvPicPr>
          <p:cNvPr id="5" name="Рисунок 4" descr="Атака 20 травня — оголошена тривога — останні новини / NV">
            <a:extLst>
              <a:ext uri="{FF2B5EF4-FFF2-40B4-BE49-F238E27FC236}">
                <a16:creationId xmlns:a16="http://schemas.microsoft.com/office/drawing/2014/main" id="{87500321-8DFD-12EF-36D0-6E609640AE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17988" y="1947164"/>
            <a:ext cx="6872743" cy="4333050"/>
          </a:xfrm>
          <a:prstGeom prst="rect">
            <a:avLst/>
          </a:prstGeom>
        </p:spPr>
      </p:pic>
      <p:sp>
        <p:nvSpPr>
          <p:cNvPr id="15" name="Freeform 15"/>
          <p:cNvSpPr/>
          <p:nvPr/>
        </p:nvSpPr>
        <p:spPr>
          <a:xfrm>
            <a:off x="9683576" y="5400705"/>
            <a:ext cx="1770436" cy="1365855"/>
          </a:xfrm>
          <a:custGeom>
            <a:avLst/>
            <a:gdLst/>
            <a:ahLst/>
            <a:cxnLst/>
            <a:rect l="l" t="t" r="r" b="b"/>
            <a:pathLst>
              <a:path w="3528099" h="3053409">
                <a:moveTo>
                  <a:pt x="0" y="0"/>
                </a:moveTo>
                <a:lnTo>
                  <a:pt x="3528098" y="0"/>
                </a:lnTo>
                <a:lnTo>
                  <a:pt x="3528098" y="3053409"/>
                </a:lnTo>
                <a:lnTo>
                  <a:pt x="0" y="305340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=""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 dirty="0"/>
          </a:p>
        </p:txBody>
      </p:sp>
      <p:sp>
        <p:nvSpPr>
          <p:cNvPr id="23" name="Freeform 9">
            <a:extLst>
              <a:ext uri="{FF2B5EF4-FFF2-40B4-BE49-F238E27FC236}">
                <a16:creationId xmlns:a16="http://schemas.microsoft.com/office/drawing/2014/main" id="{B4EA5727-F713-654B-CAE7-EC62DE9DF4C4}"/>
              </a:ext>
            </a:extLst>
          </p:cNvPr>
          <p:cNvSpPr/>
          <p:nvPr/>
        </p:nvSpPr>
        <p:spPr>
          <a:xfrm>
            <a:off x="2109450" y="0"/>
            <a:ext cx="3122578" cy="1816227"/>
          </a:xfrm>
          <a:custGeom>
            <a:avLst/>
            <a:gdLst/>
            <a:ahLst/>
            <a:cxnLst/>
            <a:rect l="l" t="t" r="r" b="b"/>
            <a:pathLst>
              <a:path w="3122578" h="1969766">
                <a:moveTo>
                  <a:pt x="0" y="0"/>
                </a:moveTo>
                <a:lnTo>
                  <a:pt x="3122579" y="0"/>
                </a:lnTo>
                <a:lnTo>
                  <a:pt x="3122579" y="1969766"/>
                </a:lnTo>
                <a:lnTo>
                  <a:pt x="0" y="196976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uk-UA" dirty="0"/>
          </a:p>
        </p:txBody>
      </p:sp>
      <p:sp>
        <p:nvSpPr>
          <p:cNvPr id="26" name="Місце для номера слайда 43">
            <a:extLst>
              <a:ext uri="{FF2B5EF4-FFF2-40B4-BE49-F238E27FC236}">
                <a16:creationId xmlns:a16="http://schemas.microsoft.com/office/drawing/2014/main" id="{7D3E40E1-9925-D0F5-0CD7-8AF0594E41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5901483" y="9758508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9</a:t>
            </a:fld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A47E171-6943-5022-808E-5B067923448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48772" y="-47663"/>
            <a:ext cx="3810269" cy="1905135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786" y="-15655"/>
            <a:ext cx="1421216" cy="1817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292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15656"/>
            <a:ext cx="18288000" cy="1816244"/>
            <a:chOff x="0" y="0"/>
            <a:chExt cx="24384000" cy="242165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2421636"/>
            </a:xfrm>
            <a:custGeom>
              <a:avLst/>
              <a:gdLst/>
              <a:ahLst/>
              <a:cxnLst/>
              <a:rect l="l" t="t" r="r" b="b"/>
              <a:pathLst>
                <a:path w="24384000" h="2421636">
                  <a:moveTo>
                    <a:pt x="0" y="0"/>
                  </a:moveTo>
                  <a:lnTo>
                    <a:pt x="24384000" y="0"/>
                  </a:lnTo>
                  <a:lnTo>
                    <a:pt x="24384000" y="2421636"/>
                  </a:lnTo>
                  <a:lnTo>
                    <a:pt x="0" y="2421636"/>
                  </a:lnTo>
                  <a:close/>
                </a:path>
              </a:pathLst>
            </a:custGeom>
            <a:solidFill>
              <a:srgbClr val="224D99"/>
            </a:solidFill>
          </p:spPr>
          <p:txBody>
            <a:bodyPr/>
            <a:lstStyle/>
            <a:p>
              <a:endParaRPr lang="uk-UA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6825694" y="219756"/>
            <a:ext cx="1209385" cy="1408189"/>
            <a:chOff x="0" y="0"/>
            <a:chExt cx="1612514" cy="1877586"/>
          </a:xfrm>
        </p:grpSpPr>
        <p:sp>
          <p:nvSpPr>
            <p:cNvPr id="7" name="Freeform 7" descr="Зображення, що містить Шрифт, Графіка, логотип, текст  Вміст на основі ШІ може бути неправильним."/>
            <p:cNvSpPr/>
            <p:nvPr/>
          </p:nvSpPr>
          <p:spPr>
            <a:xfrm>
              <a:off x="0" y="0"/>
              <a:ext cx="1612519" cy="1877568"/>
            </a:xfrm>
            <a:custGeom>
              <a:avLst/>
              <a:gdLst/>
              <a:ahLst/>
              <a:cxnLst/>
              <a:rect l="l" t="t" r="r" b="b"/>
              <a:pathLst>
                <a:path w="1612519" h="1877568">
                  <a:moveTo>
                    <a:pt x="0" y="0"/>
                  </a:moveTo>
                  <a:lnTo>
                    <a:pt x="1612519" y="0"/>
                  </a:lnTo>
                  <a:lnTo>
                    <a:pt x="1612519" y="1877568"/>
                  </a:lnTo>
                  <a:lnTo>
                    <a:pt x="0" y="18775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296822" y="2223393"/>
            <a:ext cx="17198295" cy="99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7200" indent="-457200" algn="just">
              <a:lnSpc>
                <a:spcPts val="4038"/>
              </a:lnSpc>
              <a:buFont typeface="Arial" panose="020B0604020202020204" pitchFamily="34" charset="0"/>
              <a:buChar char="•"/>
            </a:pPr>
            <a:r>
              <a:rPr lang="en-US" sz="2884" b="1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Усього</a:t>
            </a:r>
            <a:r>
              <a:rPr lang="en-US" sz="2884" b="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2884" b="1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на</a:t>
            </a:r>
            <a:r>
              <a:rPr lang="en-US" sz="2884" b="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2884" b="1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відновлення</a:t>
            </a:r>
            <a:r>
              <a:rPr lang="en-US" sz="2884" b="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2884" b="1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рентгенвідділення</a:t>
            </a:r>
            <a:r>
              <a:rPr lang="en-US" sz="2884" b="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2884" b="1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було</a:t>
            </a:r>
            <a:r>
              <a:rPr lang="en-US" sz="2884" b="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2884" b="1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витрачено</a:t>
            </a:r>
            <a:r>
              <a:rPr lang="en-US" sz="2884" b="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– 15 214 926,55 </a:t>
            </a:r>
            <a:r>
              <a:rPr lang="en-US" sz="2884" b="1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млн</a:t>
            </a:r>
            <a:r>
              <a:rPr lang="en-US" sz="2884" b="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. </a:t>
            </a:r>
            <a:r>
              <a:rPr lang="en-US" sz="2884" b="1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грн</a:t>
            </a:r>
            <a:r>
              <a:rPr lang="en-US" sz="2884" b="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.</a:t>
            </a:r>
          </a:p>
          <a:p>
            <a:pPr marL="457200" indent="-457200" algn="just">
              <a:lnSpc>
                <a:spcPts val="4038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884" b="1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на</a:t>
            </a:r>
            <a:r>
              <a:rPr lang="en-US" sz="2884" b="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2884" b="1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відновлення</a:t>
            </a:r>
            <a:r>
              <a:rPr lang="en-US" sz="2884" b="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2884" b="1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вікон</a:t>
            </a:r>
            <a:r>
              <a:rPr lang="en-US" sz="2884" b="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у </a:t>
            </a:r>
            <a:r>
              <a:rPr lang="en-US" sz="2884" b="1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стаціонарі</a:t>
            </a:r>
            <a:r>
              <a:rPr lang="en-US" sz="2884" b="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та </a:t>
            </a:r>
            <a:r>
              <a:rPr lang="en-US" sz="2884" b="1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поліклініці</a:t>
            </a:r>
            <a:r>
              <a:rPr lang="en-US" sz="2884" b="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2884" b="1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було</a:t>
            </a:r>
            <a:r>
              <a:rPr lang="en-US" sz="2884" b="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2884" b="1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виділено</a:t>
            </a:r>
            <a:r>
              <a:rPr lang="en-US" sz="2884" b="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10 320 812 </a:t>
            </a:r>
            <a:r>
              <a:rPr lang="en-US" sz="2884" b="1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грн</a:t>
            </a:r>
            <a:endParaRPr lang="en-US" sz="2884" b="1" dirty="0">
              <a:solidFill>
                <a:srgbClr val="000000"/>
              </a:solidFill>
              <a:latin typeface="Times New Roman" panose="02020603050405020304" pitchFamily="18" charset="0"/>
              <a:ea typeface="Open Sans Bold"/>
              <a:cs typeface="Times New Roman" panose="02020603050405020304" pitchFamily="18" charset="0"/>
              <a:sym typeface="Open Sans Bold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10902116" y="6879894"/>
            <a:ext cx="7132963" cy="3001168"/>
          </a:xfrm>
          <a:custGeom>
            <a:avLst/>
            <a:gdLst/>
            <a:ahLst/>
            <a:cxnLst/>
            <a:rect l="l" t="t" r="r" b="b"/>
            <a:pathLst>
              <a:path w="7132963" h="3001168">
                <a:moveTo>
                  <a:pt x="0" y="0"/>
                </a:moveTo>
                <a:lnTo>
                  <a:pt x="7132963" y="0"/>
                </a:lnTo>
                <a:lnTo>
                  <a:pt x="7132963" y="3001168"/>
                </a:lnTo>
                <a:lnTo>
                  <a:pt x="0" y="30011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15445" b="-199834"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4" name="Freeform 14"/>
          <p:cNvSpPr/>
          <p:nvPr/>
        </p:nvSpPr>
        <p:spPr>
          <a:xfrm>
            <a:off x="10902116" y="3708802"/>
            <a:ext cx="7132963" cy="2869395"/>
          </a:xfrm>
          <a:custGeom>
            <a:avLst/>
            <a:gdLst/>
            <a:ahLst/>
            <a:cxnLst/>
            <a:rect l="l" t="t" r="r" b="b"/>
            <a:pathLst>
              <a:path w="7132963" h="2869395">
                <a:moveTo>
                  <a:pt x="0" y="0"/>
                </a:moveTo>
                <a:lnTo>
                  <a:pt x="7132963" y="0"/>
                </a:lnTo>
                <a:lnTo>
                  <a:pt x="7132963" y="2869396"/>
                </a:lnTo>
                <a:lnTo>
                  <a:pt x="0" y="286939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230710" b="-208233"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5" name="TextBox 15"/>
          <p:cNvSpPr txBox="1"/>
          <p:nvPr/>
        </p:nvSpPr>
        <p:spPr>
          <a:xfrm>
            <a:off x="6862139" y="471687"/>
            <a:ext cx="5249232" cy="7117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40"/>
              </a:lnSpc>
              <a:spcBef>
                <a:spcPct val="0"/>
              </a:spcBef>
            </a:pPr>
            <a:r>
              <a:rPr lang="en-US" sz="3200" b="1" dirty="0" err="1">
                <a:solidFill>
                  <a:srgbClr val="FFFFFF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Завдані</a:t>
            </a:r>
            <a:r>
              <a:rPr lang="en-US" sz="3200" b="1" dirty="0">
                <a:solidFill>
                  <a:srgbClr val="FFFFFF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3200" b="1" dirty="0" err="1">
                <a:solidFill>
                  <a:srgbClr val="FFFFFF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збитки</a:t>
            </a:r>
            <a:r>
              <a:rPr lang="uk-UA" sz="3200" b="1" dirty="0">
                <a:solidFill>
                  <a:srgbClr val="FFFFFF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:</a:t>
            </a:r>
            <a:endParaRPr lang="en-US" sz="3200" b="1" dirty="0">
              <a:solidFill>
                <a:srgbClr val="FFFFFF"/>
              </a:solidFill>
              <a:latin typeface="Times New Roman" panose="02020603050405020304" pitchFamily="18" charset="0"/>
              <a:ea typeface="Open Sans Bold"/>
              <a:cs typeface="Times New Roman" panose="02020603050405020304" pitchFamily="18" charset="0"/>
              <a:sym typeface="Open Sans Bold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118B3E3D-E700-466A-81C3-F9C41F6DF0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9223" y="3492067"/>
            <a:ext cx="4613764" cy="617226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9ABCE5CA-51E1-4F12-AB7E-E33B50FF37A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91200" y="3494072"/>
            <a:ext cx="4613764" cy="6172260"/>
          </a:xfrm>
          <a:prstGeom prst="rect">
            <a:avLst/>
          </a:prstGeom>
        </p:spPr>
      </p:pic>
      <p:sp>
        <p:nvSpPr>
          <p:cNvPr id="18" name="TextBox 15">
            <a:extLst>
              <a:ext uri="{FF2B5EF4-FFF2-40B4-BE49-F238E27FC236}">
                <a16:creationId xmlns:a16="http://schemas.microsoft.com/office/drawing/2014/main" id="{9FA16B80-C585-43E8-9C93-1FA1DE216B3F}"/>
              </a:ext>
            </a:extLst>
          </p:cNvPr>
          <p:cNvSpPr txBox="1"/>
          <p:nvPr/>
        </p:nvSpPr>
        <p:spPr>
          <a:xfrm>
            <a:off x="16383000" y="9072473"/>
            <a:ext cx="1744032" cy="7785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440"/>
              </a:lnSpc>
              <a:spcBef>
                <a:spcPct val="0"/>
              </a:spcBef>
            </a:pPr>
            <a:r>
              <a:rPr lang="uk-UA" sz="46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2022</a:t>
            </a:r>
            <a:endParaRPr lang="en-US" sz="4600" b="1" dirty="0">
              <a:solidFill>
                <a:srgbClr val="FFFFFF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19" name="TextBox 15">
            <a:extLst>
              <a:ext uri="{FF2B5EF4-FFF2-40B4-BE49-F238E27FC236}">
                <a16:creationId xmlns:a16="http://schemas.microsoft.com/office/drawing/2014/main" id="{F7EA11D3-93B3-444E-903E-4D963F0E8ACF}"/>
              </a:ext>
            </a:extLst>
          </p:cNvPr>
          <p:cNvSpPr txBox="1"/>
          <p:nvPr/>
        </p:nvSpPr>
        <p:spPr>
          <a:xfrm>
            <a:off x="3675301" y="3531202"/>
            <a:ext cx="1744032" cy="7785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440"/>
              </a:lnSpc>
              <a:spcBef>
                <a:spcPct val="0"/>
              </a:spcBef>
            </a:pPr>
            <a:r>
              <a:rPr lang="uk-UA" sz="4600" b="1" dirty="0">
                <a:solidFill>
                  <a:srgbClr val="FFFFFF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2026</a:t>
            </a:r>
            <a:endParaRPr lang="en-US" sz="4600" b="1" dirty="0">
              <a:solidFill>
                <a:srgbClr val="FFFFFF"/>
              </a:solidFill>
              <a:latin typeface="Times New Roman" panose="02020603050405020304" pitchFamily="18" charset="0"/>
              <a:ea typeface="Open Sans Bold"/>
              <a:cs typeface="Times New Roman" panose="02020603050405020304" pitchFamily="18" charset="0"/>
              <a:sym typeface="Open Sans Bold"/>
            </a:endParaRPr>
          </a:p>
        </p:txBody>
      </p:sp>
      <p:sp>
        <p:nvSpPr>
          <p:cNvPr id="20" name="Freeform 9">
            <a:extLst>
              <a:ext uri="{FF2B5EF4-FFF2-40B4-BE49-F238E27FC236}">
                <a16:creationId xmlns:a16="http://schemas.microsoft.com/office/drawing/2014/main" id="{3ED2E365-671E-E962-F068-BCADE5DBAC13}"/>
              </a:ext>
            </a:extLst>
          </p:cNvPr>
          <p:cNvSpPr/>
          <p:nvPr/>
        </p:nvSpPr>
        <p:spPr>
          <a:xfrm>
            <a:off x="2109450" y="0"/>
            <a:ext cx="3122578" cy="1816227"/>
          </a:xfrm>
          <a:custGeom>
            <a:avLst/>
            <a:gdLst/>
            <a:ahLst/>
            <a:cxnLst/>
            <a:rect l="l" t="t" r="r" b="b"/>
            <a:pathLst>
              <a:path w="3122578" h="1969766">
                <a:moveTo>
                  <a:pt x="0" y="0"/>
                </a:moveTo>
                <a:lnTo>
                  <a:pt x="3122579" y="0"/>
                </a:lnTo>
                <a:lnTo>
                  <a:pt x="3122579" y="1969766"/>
                </a:lnTo>
                <a:lnTo>
                  <a:pt x="0" y="196976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uk-UA" dirty="0"/>
          </a:p>
        </p:txBody>
      </p:sp>
      <p:grpSp>
        <p:nvGrpSpPr>
          <p:cNvPr id="21" name="Group 21">
            <a:extLst>
              <a:ext uri="{FF2B5EF4-FFF2-40B4-BE49-F238E27FC236}">
                <a16:creationId xmlns:a16="http://schemas.microsoft.com/office/drawing/2014/main" id="{7B1F1FC3-0202-BF5C-02F5-B1550125D2BD}"/>
              </a:ext>
            </a:extLst>
          </p:cNvPr>
          <p:cNvGrpSpPr/>
          <p:nvPr/>
        </p:nvGrpSpPr>
        <p:grpSpPr>
          <a:xfrm>
            <a:off x="521624" y="1354692"/>
            <a:ext cx="17513455" cy="2067404"/>
            <a:chOff x="0" y="-57150"/>
            <a:chExt cx="3197190" cy="259816"/>
          </a:xfrm>
        </p:grpSpPr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0D4E44BC-5A2C-ABC2-A259-DEE5F916CDD4}"/>
                </a:ext>
              </a:extLst>
            </p:cNvPr>
            <p:cNvSpPr/>
            <p:nvPr/>
          </p:nvSpPr>
          <p:spPr>
            <a:xfrm>
              <a:off x="10515" y="22376"/>
              <a:ext cx="3186675" cy="180290"/>
            </a:xfrm>
            <a:custGeom>
              <a:avLst/>
              <a:gdLst/>
              <a:ahLst/>
              <a:cxnLst/>
              <a:rect l="l" t="t" r="r" b="b"/>
              <a:pathLst>
                <a:path w="3186675" h="180290">
                  <a:moveTo>
                    <a:pt x="24071" y="0"/>
                  </a:moveTo>
                  <a:lnTo>
                    <a:pt x="3162604" y="0"/>
                  </a:lnTo>
                  <a:cubicBezTo>
                    <a:pt x="3168988" y="0"/>
                    <a:pt x="3175111" y="2536"/>
                    <a:pt x="3179625" y="7050"/>
                  </a:cubicBezTo>
                  <a:cubicBezTo>
                    <a:pt x="3184139" y="11565"/>
                    <a:pt x="3186675" y="17687"/>
                    <a:pt x="3186675" y="24071"/>
                  </a:cubicBezTo>
                  <a:lnTo>
                    <a:pt x="3186675" y="156219"/>
                  </a:lnTo>
                  <a:cubicBezTo>
                    <a:pt x="3186675" y="162603"/>
                    <a:pt x="3184139" y="168726"/>
                    <a:pt x="3179625" y="173240"/>
                  </a:cubicBezTo>
                  <a:cubicBezTo>
                    <a:pt x="3175111" y="177754"/>
                    <a:pt x="3168988" y="180290"/>
                    <a:pt x="3162604" y="180290"/>
                  </a:cubicBezTo>
                  <a:lnTo>
                    <a:pt x="24071" y="180290"/>
                  </a:lnTo>
                  <a:cubicBezTo>
                    <a:pt x="17687" y="180290"/>
                    <a:pt x="11565" y="177754"/>
                    <a:pt x="7050" y="173240"/>
                  </a:cubicBezTo>
                  <a:cubicBezTo>
                    <a:pt x="2536" y="168726"/>
                    <a:pt x="0" y="162603"/>
                    <a:pt x="0" y="156219"/>
                  </a:cubicBezTo>
                  <a:lnTo>
                    <a:pt x="0" y="24071"/>
                  </a:lnTo>
                  <a:cubicBezTo>
                    <a:pt x="0" y="17687"/>
                    <a:pt x="2536" y="11565"/>
                    <a:pt x="7050" y="7050"/>
                  </a:cubicBezTo>
                  <a:cubicBezTo>
                    <a:pt x="11565" y="2536"/>
                    <a:pt x="17687" y="0"/>
                    <a:pt x="24071" y="0"/>
                  </a:cubicBezTo>
                  <a:close/>
                </a:path>
              </a:pathLst>
            </a:custGeom>
            <a:solidFill>
              <a:srgbClr val="0866FF">
                <a:alpha val="19608"/>
              </a:srgbClr>
            </a:solidFill>
          </p:spPr>
          <p:txBody>
            <a:bodyPr/>
            <a:lstStyle/>
            <a:p>
              <a:endParaRPr lang="uk-UA" dirty="0"/>
            </a:p>
          </p:txBody>
        </p:sp>
        <p:sp>
          <p:nvSpPr>
            <p:cNvPr id="23" name="TextBox 23">
              <a:extLst>
                <a:ext uri="{FF2B5EF4-FFF2-40B4-BE49-F238E27FC236}">
                  <a16:creationId xmlns:a16="http://schemas.microsoft.com/office/drawing/2014/main" id="{DFAA729C-AA5A-BE1E-ABCD-18D77093CB31}"/>
                </a:ext>
              </a:extLst>
            </p:cNvPr>
            <p:cNvSpPr txBox="1"/>
            <p:nvPr/>
          </p:nvSpPr>
          <p:spPr>
            <a:xfrm>
              <a:off x="0" y="-57150"/>
              <a:ext cx="3186675" cy="2374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7"/>
                </a:lnSpc>
              </a:pPr>
              <a:endParaRPr/>
            </a:p>
          </p:txBody>
        </p:sp>
      </p:grpSp>
      <p:sp>
        <p:nvSpPr>
          <p:cNvPr id="26" name="Місце для номера слайда 43">
            <a:extLst>
              <a:ext uri="{FF2B5EF4-FFF2-40B4-BE49-F238E27FC236}">
                <a16:creationId xmlns:a16="http://schemas.microsoft.com/office/drawing/2014/main" id="{E695104E-B019-9CDE-0EF4-D90BE213A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5901479" y="9858202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10</a:t>
            </a:fld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E01F2E6-1780-C1B4-9380-10DCACCEA76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48772" y="-47663"/>
            <a:ext cx="3810269" cy="1905135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786" y="-15655"/>
            <a:ext cx="1421216" cy="1817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347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15656"/>
            <a:ext cx="18288000" cy="1816244"/>
            <a:chOff x="0" y="0"/>
            <a:chExt cx="24384000" cy="242165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2421636"/>
            </a:xfrm>
            <a:custGeom>
              <a:avLst/>
              <a:gdLst/>
              <a:ahLst/>
              <a:cxnLst/>
              <a:rect l="l" t="t" r="r" b="b"/>
              <a:pathLst>
                <a:path w="24384000" h="2421636">
                  <a:moveTo>
                    <a:pt x="0" y="0"/>
                  </a:moveTo>
                  <a:lnTo>
                    <a:pt x="24384000" y="0"/>
                  </a:lnTo>
                  <a:lnTo>
                    <a:pt x="24384000" y="2421636"/>
                  </a:lnTo>
                  <a:lnTo>
                    <a:pt x="0" y="2421636"/>
                  </a:lnTo>
                  <a:close/>
                </a:path>
              </a:pathLst>
            </a:custGeom>
            <a:solidFill>
              <a:srgbClr val="224D99"/>
            </a:solidFill>
          </p:spPr>
          <p:txBody>
            <a:bodyPr/>
            <a:lstStyle/>
            <a:p>
              <a:endParaRPr lang="uk-UA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6825694" y="219756"/>
            <a:ext cx="1209385" cy="1408189"/>
            <a:chOff x="0" y="0"/>
            <a:chExt cx="1612514" cy="1877586"/>
          </a:xfrm>
        </p:grpSpPr>
        <p:sp>
          <p:nvSpPr>
            <p:cNvPr id="7" name="Freeform 7" descr="Зображення, що містить Шрифт, Графіка, логотип, текст  Вміст на основі ШІ може бути неправильним."/>
            <p:cNvSpPr/>
            <p:nvPr/>
          </p:nvSpPr>
          <p:spPr>
            <a:xfrm>
              <a:off x="0" y="0"/>
              <a:ext cx="1612519" cy="1877568"/>
            </a:xfrm>
            <a:custGeom>
              <a:avLst/>
              <a:gdLst/>
              <a:ahLst/>
              <a:cxnLst/>
              <a:rect l="l" t="t" r="r" b="b"/>
              <a:pathLst>
                <a:path w="1612519" h="1877568">
                  <a:moveTo>
                    <a:pt x="0" y="0"/>
                  </a:moveTo>
                  <a:lnTo>
                    <a:pt x="1612519" y="0"/>
                  </a:lnTo>
                  <a:lnTo>
                    <a:pt x="1612519" y="1877568"/>
                  </a:lnTo>
                  <a:lnTo>
                    <a:pt x="0" y="18775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uk-UA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451434" y="2209558"/>
            <a:ext cx="10777970" cy="2150251"/>
            <a:chOff x="0" y="0"/>
            <a:chExt cx="3186675" cy="27785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186675" cy="277853"/>
            </a:xfrm>
            <a:custGeom>
              <a:avLst/>
              <a:gdLst/>
              <a:ahLst/>
              <a:cxnLst/>
              <a:rect l="l" t="t" r="r" b="b"/>
              <a:pathLst>
                <a:path w="3186675" h="277853">
                  <a:moveTo>
                    <a:pt x="24071" y="0"/>
                  </a:moveTo>
                  <a:lnTo>
                    <a:pt x="3162604" y="0"/>
                  </a:lnTo>
                  <a:cubicBezTo>
                    <a:pt x="3168988" y="0"/>
                    <a:pt x="3175111" y="2536"/>
                    <a:pt x="3179625" y="7050"/>
                  </a:cubicBezTo>
                  <a:cubicBezTo>
                    <a:pt x="3184139" y="11565"/>
                    <a:pt x="3186675" y="17687"/>
                    <a:pt x="3186675" y="24071"/>
                  </a:cubicBezTo>
                  <a:lnTo>
                    <a:pt x="3186675" y="253782"/>
                  </a:lnTo>
                  <a:cubicBezTo>
                    <a:pt x="3186675" y="260166"/>
                    <a:pt x="3184139" y="266288"/>
                    <a:pt x="3179625" y="270803"/>
                  </a:cubicBezTo>
                  <a:cubicBezTo>
                    <a:pt x="3175111" y="275317"/>
                    <a:pt x="3168988" y="277853"/>
                    <a:pt x="3162604" y="277853"/>
                  </a:cubicBezTo>
                  <a:lnTo>
                    <a:pt x="24071" y="277853"/>
                  </a:lnTo>
                  <a:cubicBezTo>
                    <a:pt x="17687" y="277853"/>
                    <a:pt x="11565" y="275317"/>
                    <a:pt x="7050" y="270803"/>
                  </a:cubicBezTo>
                  <a:cubicBezTo>
                    <a:pt x="2536" y="266288"/>
                    <a:pt x="0" y="260166"/>
                    <a:pt x="0" y="253782"/>
                  </a:cubicBezTo>
                  <a:lnTo>
                    <a:pt x="0" y="24071"/>
                  </a:lnTo>
                  <a:cubicBezTo>
                    <a:pt x="0" y="17687"/>
                    <a:pt x="2536" y="11565"/>
                    <a:pt x="7050" y="7050"/>
                  </a:cubicBezTo>
                  <a:cubicBezTo>
                    <a:pt x="11565" y="2536"/>
                    <a:pt x="17687" y="0"/>
                    <a:pt x="24071" y="0"/>
                  </a:cubicBezTo>
                  <a:close/>
                </a:path>
              </a:pathLst>
            </a:custGeom>
            <a:solidFill>
              <a:srgbClr val="0866FF">
                <a:alpha val="19608"/>
              </a:srgbClr>
            </a:solidFill>
          </p:spPr>
          <p:txBody>
            <a:bodyPr/>
            <a:lstStyle/>
            <a:p>
              <a:endParaRPr lang="uk-UA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57150"/>
              <a:ext cx="3186675" cy="3350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7"/>
                </a:lnSpc>
              </a:pPr>
              <a:endParaRPr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451433" y="4647150"/>
            <a:ext cx="10777969" cy="1930085"/>
            <a:chOff x="0" y="0"/>
            <a:chExt cx="3186675" cy="26365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186675" cy="263655"/>
            </a:xfrm>
            <a:custGeom>
              <a:avLst/>
              <a:gdLst/>
              <a:ahLst/>
              <a:cxnLst/>
              <a:rect l="l" t="t" r="r" b="b"/>
              <a:pathLst>
                <a:path w="3186675" h="263655">
                  <a:moveTo>
                    <a:pt x="24071" y="0"/>
                  </a:moveTo>
                  <a:lnTo>
                    <a:pt x="3162604" y="0"/>
                  </a:lnTo>
                  <a:cubicBezTo>
                    <a:pt x="3168988" y="0"/>
                    <a:pt x="3175111" y="2536"/>
                    <a:pt x="3179625" y="7050"/>
                  </a:cubicBezTo>
                  <a:cubicBezTo>
                    <a:pt x="3184139" y="11565"/>
                    <a:pt x="3186675" y="17687"/>
                    <a:pt x="3186675" y="24071"/>
                  </a:cubicBezTo>
                  <a:lnTo>
                    <a:pt x="3186675" y="239584"/>
                  </a:lnTo>
                  <a:cubicBezTo>
                    <a:pt x="3186675" y="245968"/>
                    <a:pt x="3184139" y="252090"/>
                    <a:pt x="3179625" y="256604"/>
                  </a:cubicBezTo>
                  <a:cubicBezTo>
                    <a:pt x="3175111" y="261119"/>
                    <a:pt x="3168988" y="263655"/>
                    <a:pt x="3162604" y="263655"/>
                  </a:cubicBezTo>
                  <a:lnTo>
                    <a:pt x="24071" y="263655"/>
                  </a:lnTo>
                  <a:cubicBezTo>
                    <a:pt x="17687" y="263655"/>
                    <a:pt x="11565" y="261119"/>
                    <a:pt x="7050" y="256604"/>
                  </a:cubicBezTo>
                  <a:cubicBezTo>
                    <a:pt x="2536" y="252090"/>
                    <a:pt x="0" y="245968"/>
                    <a:pt x="0" y="239584"/>
                  </a:cubicBezTo>
                  <a:lnTo>
                    <a:pt x="0" y="24071"/>
                  </a:lnTo>
                  <a:cubicBezTo>
                    <a:pt x="0" y="17687"/>
                    <a:pt x="2536" y="11565"/>
                    <a:pt x="7050" y="7050"/>
                  </a:cubicBezTo>
                  <a:cubicBezTo>
                    <a:pt x="11565" y="2536"/>
                    <a:pt x="17687" y="0"/>
                    <a:pt x="24071" y="0"/>
                  </a:cubicBezTo>
                  <a:close/>
                </a:path>
              </a:pathLst>
            </a:custGeom>
            <a:solidFill>
              <a:srgbClr val="0866FF">
                <a:alpha val="19608"/>
              </a:srgbClr>
            </a:solidFill>
          </p:spPr>
          <p:txBody>
            <a:bodyPr/>
            <a:lstStyle/>
            <a:p>
              <a:endParaRPr lang="uk-UA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57150"/>
              <a:ext cx="3186675" cy="3208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7"/>
                </a:lnSpc>
              </a:pPr>
              <a:endParaRPr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51433" y="6837990"/>
            <a:ext cx="10777968" cy="1930085"/>
            <a:chOff x="0" y="0"/>
            <a:chExt cx="3186675" cy="191155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3186675" cy="191155"/>
            </a:xfrm>
            <a:custGeom>
              <a:avLst/>
              <a:gdLst/>
              <a:ahLst/>
              <a:cxnLst/>
              <a:rect l="l" t="t" r="r" b="b"/>
              <a:pathLst>
                <a:path w="3186675" h="191155">
                  <a:moveTo>
                    <a:pt x="24071" y="0"/>
                  </a:moveTo>
                  <a:lnTo>
                    <a:pt x="3162604" y="0"/>
                  </a:lnTo>
                  <a:cubicBezTo>
                    <a:pt x="3168988" y="0"/>
                    <a:pt x="3175111" y="2536"/>
                    <a:pt x="3179625" y="7050"/>
                  </a:cubicBezTo>
                  <a:cubicBezTo>
                    <a:pt x="3184139" y="11565"/>
                    <a:pt x="3186675" y="17687"/>
                    <a:pt x="3186675" y="24071"/>
                  </a:cubicBezTo>
                  <a:lnTo>
                    <a:pt x="3186675" y="167084"/>
                  </a:lnTo>
                  <a:cubicBezTo>
                    <a:pt x="3186675" y="173468"/>
                    <a:pt x="3184139" y="179591"/>
                    <a:pt x="3179625" y="184105"/>
                  </a:cubicBezTo>
                  <a:cubicBezTo>
                    <a:pt x="3175111" y="188619"/>
                    <a:pt x="3168988" y="191155"/>
                    <a:pt x="3162604" y="191155"/>
                  </a:cubicBezTo>
                  <a:lnTo>
                    <a:pt x="24071" y="191155"/>
                  </a:lnTo>
                  <a:cubicBezTo>
                    <a:pt x="17687" y="191155"/>
                    <a:pt x="11565" y="188619"/>
                    <a:pt x="7050" y="184105"/>
                  </a:cubicBezTo>
                  <a:cubicBezTo>
                    <a:pt x="2536" y="179591"/>
                    <a:pt x="0" y="173468"/>
                    <a:pt x="0" y="167084"/>
                  </a:cubicBezTo>
                  <a:lnTo>
                    <a:pt x="0" y="24071"/>
                  </a:lnTo>
                  <a:cubicBezTo>
                    <a:pt x="0" y="17687"/>
                    <a:pt x="2536" y="11565"/>
                    <a:pt x="7050" y="7050"/>
                  </a:cubicBezTo>
                  <a:cubicBezTo>
                    <a:pt x="11565" y="2536"/>
                    <a:pt x="17687" y="0"/>
                    <a:pt x="24071" y="0"/>
                  </a:cubicBezTo>
                  <a:close/>
                </a:path>
              </a:pathLst>
            </a:custGeom>
            <a:solidFill>
              <a:srgbClr val="0866FF">
                <a:alpha val="19608"/>
              </a:srgbClr>
            </a:solidFill>
          </p:spPr>
          <p:txBody>
            <a:bodyPr/>
            <a:lstStyle/>
            <a:p>
              <a:endParaRPr lang="uk-UA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57150"/>
              <a:ext cx="3186675" cy="2483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7"/>
                </a:lnSpc>
              </a:pPr>
              <a:endParaRPr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5" name="Freeform 9">
            <a:extLst>
              <a:ext uri="{FF2B5EF4-FFF2-40B4-BE49-F238E27FC236}">
                <a16:creationId xmlns:a16="http://schemas.microsoft.com/office/drawing/2014/main" id="{BA346023-5BE9-CF21-2567-41D951FA07CC}"/>
              </a:ext>
            </a:extLst>
          </p:cNvPr>
          <p:cNvSpPr/>
          <p:nvPr/>
        </p:nvSpPr>
        <p:spPr>
          <a:xfrm>
            <a:off x="2109450" y="0"/>
            <a:ext cx="3122578" cy="1816227"/>
          </a:xfrm>
          <a:custGeom>
            <a:avLst/>
            <a:gdLst/>
            <a:ahLst/>
            <a:cxnLst/>
            <a:rect l="l" t="t" r="r" b="b"/>
            <a:pathLst>
              <a:path w="3122578" h="1969766">
                <a:moveTo>
                  <a:pt x="0" y="0"/>
                </a:moveTo>
                <a:lnTo>
                  <a:pt x="3122579" y="0"/>
                </a:lnTo>
                <a:lnTo>
                  <a:pt x="3122579" y="1969766"/>
                </a:lnTo>
                <a:lnTo>
                  <a:pt x="0" y="196976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uk-UA" dirty="0"/>
          </a:p>
        </p:txBody>
      </p:sp>
      <p:sp>
        <p:nvSpPr>
          <p:cNvPr id="40" name="TextBox 29">
            <a:extLst>
              <a:ext uri="{FF2B5EF4-FFF2-40B4-BE49-F238E27FC236}">
                <a16:creationId xmlns:a16="http://schemas.microsoft.com/office/drawing/2014/main" id="{96192404-8D6D-27F6-1EA1-3C2BDE1D2495}"/>
              </a:ext>
            </a:extLst>
          </p:cNvPr>
          <p:cNvSpPr txBox="1"/>
          <p:nvPr/>
        </p:nvSpPr>
        <p:spPr>
          <a:xfrm>
            <a:off x="5760047" y="552424"/>
            <a:ext cx="7699279" cy="5890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  <a:spcBef>
                <a:spcPct val="0"/>
              </a:spcBef>
            </a:pPr>
            <a:r>
              <a:rPr lang="en-US" sz="3200" b="1" dirty="0">
                <a:solidFill>
                  <a:srgbClr val="FFFFFF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Соціальна </a:t>
            </a:r>
            <a:r>
              <a:rPr lang="en-US" sz="3200" b="1" dirty="0" err="1">
                <a:solidFill>
                  <a:srgbClr val="FFFFFF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значимість</a:t>
            </a:r>
            <a:r>
              <a:rPr lang="en-US" sz="3200" b="1" dirty="0">
                <a:solidFill>
                  <a:srgbClr val="FFFFFF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3200" b="1" dirty="0" err="1">
                <a:solidFill>
                  <a:srgbClr val="FFFFFF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проєкту</a:t>
            </a:r>
            <a:r>
              <a:rPr lang="uk-UA" sz="3200" b="1" dirty="0">
                <a:solidFill>
                  <a:srgbClr val="FFFFFF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:</a:t>
            </a:r>
            <a:endParaRPr lang="en-US" sz="3200" b="1" dirty="0">
              <a:solidFill>
                <a:srgbClr val="FFFFFF"/>
              </a:solidFill>
              <a:latin typeface="Times New Roman" panose="02020603050405020304" pitchFamily="18" charset="0"/>
              <a:ea typeface="Open Sans Bold"/>
              <a:cs typeface="Times New Roman" panose="02020603050405020304" pitchFamily="18" charset="0"/>
              <a:sym typeface="Open Sans Bold"/>
            </a:endParaRPr>
          </a:p>
        </p:txBody>
      </p:sp>
      <p:sp>
        <p:nvSpPr>
          <p:cNvPr id="43" name="Місце для номера слайда 43">
            <a:extLst>
              <a:ext uri="{FF2B5EF4-FFF2-40B4-BE49-F238E27FC236}">
                <a16:creationId xmlns:a16="http://schemas.microsoft.com/office/drawing/2014/main" id="{86350170-9803-400B-5ACC-221EB43C4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5901483" y="9758508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11</a:t>
            </a:fld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D85F07F-F52B-403C-8619-615D84EB3F80}"/>
              </a:ext>
            </a:extLst>
          </p:cNvPr>
          <p:cNvSpPr/>
          <p:nvPr/>
        </p:nvSpPr>
        <p:spPr>
          <a:xfrm>
            <a:off x="1295400" y="2185199"/>
            <a:ext cx="13868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7C370841-2E20-444A-962C-74706EDD0E7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25401" y="2124627"/>
            <a:ext cx="5285870" cy="7816443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3B5090A-7EF5-43FF-BED9-2DDB7F4C0B4C}"/>
              </a:ext>
            </a:extLst>
          </p:cNvPr>
          <p:cNvSpPr/>
          <p:nvPr/>
        </p:nvSpPr>
        <p:spPr>
          <a:xfrm>
            <a:off x="651684" y="7147694"/>
            <a:ext cx="99821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період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активних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бойових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дій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лікарні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одночасно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перебувало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650 людей з них  121 </a:t>
            </a:r>
            <a:r>
              <a:rPr lang="ru-RU" sz="24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дитина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891F8F7F-0C75-44C9-9D4B-F1D10EC94CA0}"/>
              </a:ext>
            </a:extLst>
          </p:cNvPr>
          <p:cNvSpPr/>
          <p:nvPr/>
        </p:nvSpPr>
        <p:spPr>
          <a:xfrm>
            <a:off x="591731" y="4845274"/>
            <a:ext cx="1045727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умовах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повномасштабної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війни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постійної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загрози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ракетних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артилерійських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обстрілів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безпечного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укриття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не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додатковою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перевагою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 критично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умовою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безпечного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функціонування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медичного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закладу.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F1BF777B-DF89-4BF1-AF25-3BEBC8C2D72B}"/>
              </a:ext>
            </a:extLst>
          </p:cNvPr>
          <p:cNvSpPr/>
          <p:nvPr/>
        </p:nvSpPr>
        <p:spPr>
          <a:xfrm>
            <a:off x="610781" y="2593980"/>
            <a:ext cx="1029894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Лікарня є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об’єктом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критично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важливої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соціальної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інфраструктури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продовжувати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функціонувати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навіть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час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активних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бойових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дій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забезпечуючи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населення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необхідною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медичною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7E850B5-7DE1-5B11-3F42-60749CA05A4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48772" y="-47663"/>
            <a:ext cx="3810269" cy="1905135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786" y="-15655"/>
            <a:ext cx="1421216" cy="1817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493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15655"/>
            <a:ext cx="18288000" cy="1816244"/>
            <a:chOff x="0" y="0"/>
            <a:chExt cx="24384000" cy="242165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2421636"/>
            </a:xfrm>
            <a:custGeom>
              <a:avLst/>
              <a:gdLst/>
              <a:ahLst/>
              <a:cxnLst/>
              <a:rect l="l" t="t" r="r" b="b"/>
              <a:pathLst>
                <a:path w="24384000" h="2421636">
                  <a:moveTo>
                    <a:pt x="0" y="0"/>
                  </a:moveTo>
                  <a:lnTo>
                    <a:pt x="24384000" y="0"/>
                  </a:lnTo>
                  <a:lnTo>
                    <a:pt x="24384000" y="2421636"/>
                  </a:lnTo>
                  <a:lnTo>
                    <a:pt x="0" y="2421636"/>
                  </a:lnTo>
                  <a:close/>
                </a:path>
              </a:pathLst>
            </a:custGeom>
            <a:solidFill>
              <a:srgbClr val="224D99"/>
            </a:solidFill>
          </p:spPr>
          <p:txBody>
            <a:bodyPr/>
            <a:lstStyle/>
            <a:p>
              <a:endParaRPr lang="uk-UA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6825694" y="219756"/>
            <a:ext cx="1209385" cy="1408189"/>
            <a:chOff x="0" y="0"/>
            <a:chExt cx="1612514" cy="1877586"/>
          </a:xfrm>
        </p:grpSpPr>
        <p:sp>
          <p:nvSpPr>
            <p:cNvPr id="7" name="Freeform 7" descr="Зображення, що містить Шрифт, Графіка, логотип, текст  Вміст на основі ШІ може бути неправильним."/>
            <p:cNvSpPr/>
            <p:nvPr/>
          </p:nvSpPr>
          <p:spPr>
            <a:xfrm>
              <a:off x="0" y="0"/>
              <a:ext cx="1612519" cy="1877568"/>
            </a:xfrm>
            <a:custGeom>
              <a:avLst/>
              <a:gdLst/>
              <a:ahLst/>
              <a:cxnLst/>
              <a:rect l="l" t="t" r="r" b="b"/>
              <a:pathLst>
                <a:path w="1612519" h="1877568">
                  <a:moveTo>
                    <a:pt x="0" y="0"/>
                  </a:moveTo>
                  <a:lnTo>
                    <a:pt x="1612519" y="0"/>
                  </a:lnTo>
                  <a:lnTo>
                    <a:pt x="1612519" y="1877568"/>
                  </a:lnTo>
                  <a:lnTo>
                    <a:pt x="0" y="18775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uk-UA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292504" y="2189362"/>
            <a:ext cx="9491286" cy="3487538"/>
            <a:chOff x="0" y="0"/>
            <a:chExt cx="2448925" cy="57263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448925" cy="572635"/>
            </a:xfrm>
            <a:custGeom>
              <a:avLst/>
              <a:gdLst/>
              <a:ahLst/>
              <a:cxnLst/>
              <a:rect l="l" t="t" r="r" b="b"/>
              <a:pathLst>
                <a:path w="2448925" h="572635">
                  <a:moveTo>
                    <a:pt x="42464" y="0"/>
                  </a:moveTo>
                  <a:lnTo>
                    <a:pt x="2406461" y="0"/>
                  </a:lnTo>
                  <a:cubicBezTo>
                    <a:pt x="2417723" y="0"/>
                    <a:pt x="2428524" y="4474"/>
                    <a:pt x="2436488" y="12437"/>
                  </a:cubicBezTo>
                  <a:cubicBezTo>
                    <a:pt x="2444451" y="20401"/>
                    <a:pt x="2448925" y="31202"/>
                    <a:pt x="2448925" y="42464"/>
                  </a:cubicBezTo>
                  <a:lnTo>
                    <a:pt x="2448925" y="530171"/>
                  </a:lnTo>
                  <a:cubicBezTo>
                    <a:pt x="2448925" y="541433"/>
                    <a:pt x="2444451" y="552234"/>
                    <a:pt x="2436488" y="560198"/>
                  </a:cubicBezTo>
                  <a:cubicBezTo>
                    <a:pt x="2428524" y="568161"/>
                    <a:pt x="2417723" y="572635"/>
                    <a:pt x="2406461" y="572635"/>
                  </a:cubicBezTo>
                  <a:lnTo>
                    <a:pt x="42464" y="572635"/>
                  </a:lnTo>
                  <a:cubicBezTo>
                    <a:pt x="31202" y="572635"/>
                    <a:pt x="20401" y="568161"/>
                    <a:pt x="12437" y="560198"/>
                  </a:cubicBezTo>
                  <a:cubicBezTo>
                    <a:pt x="4474" y="552234"/>
                    <a:pt x="0" y="541433"/>
                    <a:pt x="0" y="530171"/>
                  </a:cubicBezTo>
                  <a:lnTo>
                    <a:pt x="0" y="42464"/>
                  </a:lnTo>
                  <a:cubicBezTo>
                    <a:pt x="0" y="31202"/>
                    <a:pt x="4474" y="20401"/>
                    <a:pt x="12437" y="12437"/>
                  </a:cubicBezTo>
                  <a:cubicBezTo>
                    <a:pt x="20401" y="4474"/>
                    <a:pt x="31202" y="0"/>
                    <a:pt x="42464" y="0"/>
                  </a:cubicBezTo>
                  <a:close/>
                </a:path>
              </a:pathLst>
            </a:custGeom>
            <a:solidFill>
              <a:srgbClr val="0866FF">
                <a:alpha val="19608"/>
              </a:srgbClr>
            </a:solidFill>
          </p:spPr>
          <p:txBody>
            <a:bodyPr/>
            <a:lstStyle/>
            <a:p>
              <a:endParaRPr lang="uk-UA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57150"/>
              <a:ext cx="2448925" cy="6297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7"/>
                </a:lnSpc>
              </a:pPr>
              <a:endParaRPr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287741" y="6106578"/>
            <a:ext cx="9491285" cy="2174223"/>
            <a:chOff x="0" y="0"/>
            <a:chExt cx="2448925" cy="57263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448925" cy="572635"/>
            </a:xfrm>
            <a:custGeom>
              <a:avLst/>
              <a:gdLst/>
              <a:ahLst/>
              <a:cxnLst/>
              <a:rect l="l" t="t" r="r" b="b"/>
              <a:pathLst>
                <a:path w="2448925" h="572635">
                  <a:moveTo>
                    <a:pt x="42464" y="0"/>
                  </a:moveTo>
                  <a:lnTo>
                    <a:pt x="2406461" y="0"/>
                  </a:lnTo>
                  <a:cubicBezTo>
                    <a:pt x="2417723" y="0"/>
                    <a:pt x="2428524" y="4474"/>
                    <a:pt x="2436488" y="12437"/>
                  </a:cubicBezTo>
                  <a:cubicBezTo>
                    <a:pt x="2444451" y="20401"/>
                    <a:pt x="2448925" y="31202"/>
                    <a:pt x="2448925" y="42464"/>
                  </a:cubicBezTo>
                  <a:lnTo>
                    <a:pt x="2448925" y="530171"/>
                  </a:lnTo>
                  <a:cubicBezTo>
                    <a:pt x="2448925" y="541433"/>
                    <a:pt x="2444451" y="552234"/>
                    <a:pt x="2436488" y="560198"/>
                  </a:cubicBezTo>
                  <a:cubicBezTo>
                    <a:pt x="2428524" y="568161"/>
                    <a:pt x="2417723" y="572635"/>
                    <a:pt x="2406461" y="572635"/>
                  </a:cubicBezTo>
                  <a:lnTo>
                    <a:pt x="42464" y="572635"/>
                  </a:lnTo>
                  <a:cubicBezTo>
                    <a:pt x="31202" y="572635"/>
                    <a:pt x="20401" y="568161"/>
                    <a:pt x="12437" y="560198"/>
                  </a:cubicBezTo>
                  <a:cubicBezTo>
                    <a:pt x="4474" y="552234"/>
                    <a:pt x="0" y="541433"/>
                    <a:pt x="0" y="530171"/>
                  </a:cubicBezTo>
                  <a:lnTo>
                    <a:pt x="0" y="42464"/>
                  </a:lnTo>
                  <a:cubicBezTo>
                    <a:pt x="0" y="31202"/>
                    <a:pt x="4474" y="20401"/>
                    <a:pt x="12437" y="12437"/>
                  </a:cubicBezTo>
                  <a:cubicBezTo>
                    <a:pt x="20401" y="4474"/>
                    <a:pt x="31202" y="0"/>
                    <a:pt x="42464" y="0"/>
                  </a:cubicBezTo>
                  <a:close/>
                </a:path>
              </a:pathLst>
            </a:custGeom>
            <a:solidFill>
              <a:srgbClr val="0866FF">
                <a:alpha val="19608"/>
              </a:srgbClr>
            </a:solidFill>
          </p:spPr>
          <p:txBody>
            <a:bodyPr/>
            <a:lstStyle/>
            <a:p>
              <a:endParaRPr lang="uk-UA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57150"/>
              <a:ext cx="2448925" cy="6297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7"/>
                </a:lnSpc>
              </a:pPr>
              <a:endParaRPr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6477000" y="439709"/>
            <a:ext cx="7111835" cy="8388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ru-RU" sz="5000" b="1" dirty="0" err="1">
                <a:solidFill>
                  <a:srgbClr val="FFFFFF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Ключові</a:t>
            </a:r>
            <a:r>
              <a:rPr lang="ru-RU" sz="5000" b="1" dirty="0">
                <a:solidFill>
                  <a:srgbClr val="FFFFFF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ru-RU" sz="5000" b="1" dirty="0" err="1">
                <a:solidFill>
                  <a:srgbClr val="FFFFFF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проблеми</a:t>
            </a:r>
            <a:r>
              <a:rPr lang="ru-RU" sz="5000" b="1" dirty="0">
                <a:solidFill>
                  <a:srgbClr val="FFFFFF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:</a:t>
            </a:r>
            <a:endParaRPr lang="en-US" sz="5000" b="1" dirty="0">
              <a:solidFill>
                <a:srgbClr val="FFFFFF"/>
              </a:solidFill>
              <a:latin typeface="Times New Roman" panose="02020603050405020304" pitchFamily="18" charset="0"/>
              <a:ea typeface="Open Sans Bold"/>
              <a:cs typeface="Times New Roman" panose="02020603050405020304" pitchFamily="18" charset="0"/>
              <a:sym typeface="Open Sans Bold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126015" y="2395656"/>
            <a:ext cx="9491285" cy="24477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55751" lvl="1" indent="-457200">
              <a:lnSpc>
                <a:spcPts val="3871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uk-UA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      Невідповідність наявних </a:t>
            </a:r>
            <a:r>
              <a:rPr lang="uk-UA" sz="28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укриттів</a:t>
            </a:r>
            <a:r>
              <a:rPr lang="uk-UA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:</a:t>
            </a:r>
          </a:p>
          <a:p>
            <a:pPr marL="298551" lvl="1" algn="just">
              <a:lnSpc>
                <a:spcPts val="3871"/>
              </a:lnSpc>
              <a:spcBef>
                <a:spcPct val="0"/>
              </a:spcBef>
            </a:pPr>
            <a:r>
              <a:rPr lang="en-US" sz="2400" dirty="0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Наявні </a:t>
            </a:r>
            <a:r>
              <a:rPr lang="en-US" sz="2400" dirty="0" err="1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укриття</a:t>
            </a:r>
            <a:r>
              <a:rPr lang="en-US" sz="2400" dirty="0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не</a:t>
            </a:r>
            <a:r>
              <a:rPr lang="en-US" sz="2400" dirty="0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дозволяють</a:t>
            </a:r>
            <a:r>
              <a:rPr lang="en-US" sz="2400" dirty="0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проводити</a:t>
            </a:r>
            <a:r>
              <a:rPr lang="en-US" sz="2400" dirty="0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оперативні</a:t>
            </a:r>
            <a:r>
              <a:rPr lang="en-US" sz="2400" dirty="0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втручання</a:t>
            </a:r>
            <a:r>
              <a:rPr lang="en-US" sz="2400" dirty="0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чи</a:t>
            </a:r>
            <a:r>
              <a:rPr lang="en-US" sz="2400" dirty="0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надавати</a:t>
            </a:r>
            <a:r>
              <a:rPr lang="en-US" sz="2400" dirty="0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належну</a:t>
            </a:r>
            <a:r>
              <a:rPr lang="en-US" sz="2400" dirty="0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медичну</a:t>
            </a:r>
            <a:r>
              <a:rPr lang="en-US" sz="2400" dirty="0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допомогу</a:t>
            </a:r>
            <a:r>
              <a:rPr lang="en-US" sz="2400" dirty="0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 в </a:t>
            </a:r>
            <a:r>
              <a:rPr lang="en-US" sz="2400" dirty="0" err="1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умовах</a:t>
            </a:r>
            <a:r>
              <a:rPr lang="en-US" sz="2400" dirty="0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 </a:t>
            </a:r>
            <a:r>
              <a:rPr lang="uk-UA" sz="2400" dirty="0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постійних </a:t>
            </a:r>
            <a:r>
              <a:rPr lang="uk-UA" sz="2400" dirty="0" err="1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повятряних</a:t>
            </a:r>
            <a:r>
              <a:rPr lang="uk-UA" sz="2400" dirty="0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тривог</a:t>
            </a:r>
            <a:r>
              <a:rPr lang="uk-UA" sz="2400" dirty="0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 і вибухів .</a:t>
            </a:r>
            <a:r>
              <a:rPr lang="en-US" sz="2400" dirty="0" err="1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Відсутність</a:t>
            </a:r>
            <a:r>
              <a:rPr lang="en-US" sz="2400" dirty="0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операційних</a:t>
            </a:r>
            <a:r>
              <a:rPr lang="en-US" sz="2400" dirty="0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спеціалізованих</a:t>
            </a:r>
            <a:r>
              <a:rPr lang="en-US" sz="2400" dirty="0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ліжок</a:t>
            </a:r>
            <a:r>
              <a:rPr lang="en-US" sz="2400" dirty="0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 і </a:t>
            </a:r>
            <a:r>
              <a:rPr lang="en-US" sz="2400" dirty="0" err="1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зон</a:t>
            </a:r>
            <a:r>
              <a:rPr lang="en-US" sz="2400" dirty="0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лікування</a:t>
            </a:r>
            <a:r>
              <a:rPr lang="en-US" sz="2400" dirty="0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робить</a:t>
            </a:r>
            <a:r>
              <a:rPr lang="en-US" sz="2400" dirty="0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укриття</a:t>
            </a:r>
            <a:r>
              <a:rPr lang="en-US" sz="2400" dirty="0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малоефективним</a:t>
            </a:r>
            <a:r>
              <a:rPr lang="en-US" sz="2400" dirty="0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 у </a:t>
            </a:r>
            <a:r>
              <a:rPr lang="en-US" sz="2400" dirty="0" err="1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надзвичайних</a:t>
            </a:r>
            <a:r>
              <a:rPr lang="en-US" sz="2400" dirty="0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ситуаціях</a:t>
            </a:r>
            <a:r>
              <a:rPr lang="uk-UA" sz="2400" dirty="0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;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225927" y="6443483"/>
            <a:ext cx="9291459" cy="9473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55751" lvl="1" indent="-457200">
              <a:lnSpc>
                <a:spcPts val="3871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uk-UA" sz="3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Inconsolata Bold" pitchFamily="34" charset="-122"/>
                <a:cs typeface="Times New Roman" panose="02020603050405020304" pitchFamily="18" charset="0"/>
              </a:rPr>
              <a:t>    </a:t>
            </a:r>
            <a:r>
              <a:rPr lang="en-US" sz="28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Inconsolata Bold" pitchFamily="34" charset="-122"/>
                <a:cs typeface="Times New Roman" panose="02020603050405020304" pitchFamily="18" charset="0"/>
              </a:rPr>
              <a:t>Небезпека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Inconsolata Bold" pitchFamily="34" charset="-122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Inconsolata Bold" pitchFamily="34" charset="-122"/>
                <a:cs typeface="Times New Roman" panose="02020603050405020304" pitchFamily="18" charset="0"/>
              </a:rPr>
              <a:t>для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Inconsolata Bold" pitchFamily="34" charset="-122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Inconsolata Bold" pitchFamily="34" charset="-122"/>
                <a:cs typeface="Times New Roman" panose="02020603050405020304" pitchFamily="18" charset="0"/>
              </a:rPr>
              <a:t>пацієнтів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Inconsolata Bold" pitchFamily="34" charset="-122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Inconsolata Bold" pitchFamily="34" charset="-122"/>
                <a:cs typeface="Times New Roman" panose="02020603050405020304" pitchFamily="18" charset="0"/>
              </a:rPr>
              <a:t>та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Inconsolata Bold" pitchFamily="34" charset="-122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Inconsolata Bold" pitchFamily="34" charset="-122"/>
                <a:cs typeface="Times New Roman" panose="02020603050405020304" pitchFamily="18" charset="0"/>
              </a:rPr>
              <a:t>персоналу</a:t>
            </a:r>
            <a:r>
              <a:rPr lang="uk-UA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Inconsolata Bold" pitchFamily="34" charset="-122"/>
                <a:cs typeface="Times New Roman" panose="02020603050405020304" pitchFamily="18" charset="0"/>
              </a:rPr>
              <a:t>:</a:t>
            </a:r>
            <a:endParaRPr lang="en-US" sz="28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8551" lvl="1" algn="just">
              <a:lnSpc>
                <a:spcPts val="3871"/>
              </a:lnSpc>
              <a:spcBef>
                <a:spcPct val="0"/>
              </a:spcBef>
            </a:pPr>
            <a:r>
              <a:rPr lang="uk-UA" sz="2400" dirty="0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Невідповідність наявного укриття будівельним нормам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44AE0085-1882-924F-8241-A97C3FC9792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48772" y="-47663"/>
            <a:ext cx="3810269" cy="1905135"/>
          </a:xfrm>
          <a:prstGeom prst="rect">
            <a:avLst/>
          </a:prstGeom>
        </p:spPr>
      </p:pic>
      <p:sp>
        <p:nvSpPr>
          <p:cNvPr id="5" name="Freeform 9">
            <a:extLst>
              <a:ext uri="{FF2B5EF4-FFF2-40B4-BE49-F238E27FC236}">
                <a16:creationId xmlns:a16="http://schemas.microsoft.com/office/drawing/2014/main" id="{3FAC095A-246B-9E93-6BBD-32F308B20E56}"/>
              </a:ext>
            </a:extLst>
          </p:cNvPr>
          <p:cNvSpPr/>
          <p:nvPr/>
        </p:nvSpPr>
        <p:spPr>
          <a:xfrm>
            <a:off x="2109450" y="0"/>
            <a:ext cx="3122578" cy="1816227"/>
          </a:xfrm>
          <a:custGeom>
            <a:avLst/>
            <a:gdLst/>
            <a:ahLst/>
            <a:cxnLst/>
            <a:rect l="l" t="t" r="r" b="b"/>
            <a:pathLst>
              <a:path w="3122578" h="1969766">
                <a:moveTo>
                  <a:pt x="0" y="0"/>
                </a:moveTo>
                <a:lnTo>
                  <a:pt x="3122579" y="0"/>
                </a:lnTo>
                <a:lnTo>
                  <a:pt x="3122579" y="1969766"/>
                </a:lnTo>
                <a:lnTo>
                  <a:pt x="0" y="196976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uk-UA" dirty="0"/>
          </a:p>
        </p:txBody>
      </p:sp>
      <p:sp>
        <p:nvSpPr>
          <p:cNvPr id="30" name="Місце для номера слайда 43">
            <a:extLst>
              <a:ext uri="{FF2B5EF4-FFF2-40B4-BE49-F238E27FC236}">
                <a16:creationId xmlns:a16="http://schemas.microsoft.com/office/drawing/2014/main" id="{EFBE256A-457B-590C-B4E9-78C585D4A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002000" y="8752797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12</a:t>
            </a:fld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703CBD1C-0A86-46A0-AC58-735D908636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34600" y="2104044"/>
            <a:ext cx="5410200" cy="405765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387A9C42-A0CC-478B-AF34-0B58B7A9AA2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3399" y="6408266"/>
            <a:ext cx="3537336" cy="2899619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D653740F-3A6B-4283-A30F-2289C568D4F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80344" y="6403503"/>
            <a:ext cx="4086415" cy="2119754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786" y="-15655"/>
            <a:ext cx="1421216" cy="1817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77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>
            <a:off x="11771247" y="1291379"/>
            <a:ext cx="6709593" cy="5746644"/>
          </a:xfrm>
          <a:custGeom>
            <a:avLst/>
            <a:gdLst/>
            <a:ahLst/>
            <a:cxnLst/>
            <a:rect l="l" t="t" r="r" b="b"/>
            <a:pathLst>
              <a:path w="6134690" h="5003617">
                <a:moveTo>
                  <a:pt x="0" y="0"/>
                </a:moveTo>
                <a:lnTo>
                  <a:pt x="6134689" y="0"/>
                </a:lnTo>
                <a:lnTo>
                  <a:pt x="6134689" y="5003617"/>
                </a:lnTo>
                <a:lnTo>
                  <a:pt x="0" y="5003617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">
              <a:alphaModFix amt="18000"/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grpSp>
        <p:nvGrpSpPr>
          <p:cNvPr id="2" name="Group 2"/>
          <p:cNvGrpSpPr/>
          <p:nvPr/>
        </p:nvGrpSpPr>
        <p:grpSpPr>
          <a:xfrm>
            <a:off x="0" y="-15656"/>
            <a:ext cx="18288000" cy="1816244"/>
            <a:chOff x="0" y="0"/>
            <a:chExt cx="24384000" cy="242165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2421636"/>
            </a:xfrm>
            <a:custGeom>
              <a:avLst/>
              <a:gdLst/>
              <a:ahLst/>
              <a:cxnLst/>
              <a:rect l="l" t="t" r="r" b="b"/>
              <a:pathLst>
                <a:path w="24384000" h="2421636">
                  <a:moveTo>
                    <a:pt x="0" y="0"/>
                  </a:moveTo>
                  <a:lnTo>
                    <a:pt x="24384000" y="0"/>
                  </a:lnTo>
                  <a:lnTo>
                    <a:pt x="24384000" y="2421636"/>
                  </a:lnTo>
                  <a:lnTo>
                    <a:pt x="0" y="2421636"/>
                  </a:lnTo>
                  <a:close/>
                </a:path>
              </a:pathLst>
            </a:custGeom>
            <a:solidFill>
              <a:srgbClr val="224D99"/>
            </a:solidFill>
          </p:spPr>
          <p:txBody>
            <a:bodyPr/>
            <a:lstStyle/>
            <a:p>
              <a:endParaRPr lang="uk-UA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825694" y="219756"/>
            <a:ext cx="1209385" cy="1408189"/>
            <a:chOff x="0" y="0"/>
            <a:chExt cx="1612514" cy="1877586"/>
          </a:xfrm>
        </p:grpSpPr>
        <p:sp>
          <p:nvSpPr>
            <p:cNvPr id="8" name="Freeform 8" descr="Зображення, що містить Шрифт, Графіка, логотип, текст  Вміст на основі ШІ може бути неправильним."/>
            <p:cNvSpPr/>
            <p:nvPr/>
          </p:nvSpPr>
          <p:spPr>
            <a:xfrm>
              <a:off x="0" y="0"/>
              <a:ext cx="1612519" cy="1877568"/>
            </a:xfrm>
            <a:custGeom>
              <a:avLst/>
              <a:gdLst/>
              <a:ahLst/>
              <a:cxnLst/>
              <a:rect l="l" t="t" r="r" b="b"/>
              <a:pathLst>
                <a:path w="1612519" h="1877568">
                  <a:moveTo>
                    <a:pt x="0" y="0"/>
                  </a:moveTo>
                  <a:lnTo>
                    <a:pt x="1612519" y="0"/>
                  </a:lnTo>
                  <a:lnTo>
                    <a:pt x="1612519" y="1877568"/>
                  </a:lnTo>
                  <a:lnTo>
                    <a:pt x="0" y="18775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11" name="Freeform 11"/>
          <p:cNvSpPr/>
          <p:nvPr/>
        </p:nvSpPr>
        <p:spPr>
          <a:xfrm flipH="1">
            <a:off x="12161274" y="6992039"/>
            <a:ext cx="5269114" cy="3171049"/>
          </a:xfrm>
          <a:custGeom>
            <a:avLst/>
            <a:gdLst/>
            <a:ahLst/>
            <a:cxnLst/>
            <a:rect l="l" t="t" r="r" b="b"/>
            <a:pathLst>
              <a:path w="5269114" h="3171049">
                <a:moveTo>
                  <a:pt x="5269114" y="0"/>
                </a:moveTo>
                <a:lnTo>
                  <a:pt x="0" y="0"/>
                </a:lnTo>
                <a:lnTo>
                  <a:pt x="0" y="3171049"/>
                </a:lnTo>
                <a:lnTo>
                  <a:pt x="5269114" y="3171049"/>
                </a:lnTo>
                <a:lnTo>
                  <a:pt x="5269114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2" name="TextBox 12"/>
          <p:cNvSpPr txBox="1"/>
          <p:nvPr/>
        </p:nvSpPr>
        <p:spPr>
          <a:xfrm>
            <a:off x="6690335" y="408279"/>
            <a:ext cx="6252713" cy="8235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  <a:spcBef>
                <a:spcPct val="0"/>
              </a:spcBef>
            </a:pPr>
            <a:r>
              <a:rPr lang="en-US" sz="5000" b="1" dirty="0" err="1">
                <a:solidFill>
                  <a:srgbClr val="FFFFFF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Завдання</a:t>
            </a:r>
            <a:r>
              <a:rPr lang="en-US" sz="5000" b="1" dirty="0">
                <a:solidFill>
                  <a:srgbClr val="FFFFFF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5000" b="1" dirty="0" err="1">
                <a:solidFill>
                  <a:srgbClr val="FFFFFF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проєкту</a:t>
            </a:r>
            <a:r>
              <a:rPr lang="uk-UA" sz="5000" b="1" dirty="0">
                <a:solidFill>
                  <a:srgbClr val="FFFFFF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:</a:t>
            </a:r>
            <a:endParaRPr lang="en-US" sz="5000" b="1" dirty="0">
              <a:solidFill>
                <a:srgbClr val="FFFFFF"/>
              </a:solidFill>
              <a:latin typeface="Times New Roman" panose="02020603050405020304" pitchFamily="18" charset="0"/>
              <a:ea typeface="Open Sans Bold"/>
              <a:cs typeface="Times New Roman" panose="02020603050405020304" pitchFamily="18" charset="0"/>
              <a:sym typeface="Open Sans Bold"/>
            </a:endParaRPr>
          </a:p>
        </p:txBody>
      </p:sp>
      <p:grpSp>
        <p:nvGrpSpPr>
          <p:cNvPr id="13" name="Group 13"/>
          <p:cNvGrpSpPr/>
          <p:nvPr/>
        </p:nvGrpSpPr>
        <p:grpSpPr>
          <a:xfrm>
            <a:off x="101448" y="4050033"/>
            <a:ext cx="11572392" cy="2094850"/>
            <a:chOff x="0" y="0"/>
            <a:chExt cx="2333669" cy="340769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333669" cy="340769"/>
            </a:xfrm>
            <a:custGeom>
              <a:avLst/>
              <a:gdLst/>
              <a:ahLst/>
              <a:cxnLst/>
              <a:rect l="l" t="t" r="r" b="b"/>
              <a:pathLst>
                <a:path w="2333669" h="340769">
                  <a:moveTo>
                    <a:pt x="32870" y="0"/>
                  </a:moveTo>
                  <a:lnTo>
                    <a:pt x="2300800" y="0"/>
                  </a:lnTo>
                  <a:cubicBezTo>
                    <a:pt x="2318953" y="0"/>
                    <a:pt x="2333669" y="14716"/>
                    <a:pt x="2333669" y="32870"/>
                  </a:cubicBezTo>
                  <a:lnTo>
                    <a:pt x="2333669" y="307899"/>
                  </a:lnTo>
                  <a:cubicBezTo>
                    <a:pt x="2333669" y="326053"/>
                    <a:pt x="2318953" y="340769"/>
                    <a:pt x="2300800" y="340769"/>
                  </a:cubicBezTo>
                  <a:lnTo>
                    <a:pt x="32870" y="340769"/>
                  </a:lnTo>
                  <a:cubicBezTo>
                    <a:pt x="14716" y="340769"/>
                    <a:pt x="0" y="326053"/>
                    <a:pt x="0" y="307899"/>
                  </a:cubicBezTo>
                  <a:lnTo>
                    <a:pt x="0" y="32870"/>
                  </a:lnTo>
                  <a:cubicBezTo>
                    <a:pt x="0" y="14716"/>
                    <a:pt x="14716" y="0"/>
                    <a:pt x="32870" y="0"/>
                  </a:cubicBezTo>
                  <a:close/>
                </a:path>
              </a:pathLst>
            </a:custGeom>
            <a:solidFill>
              <a:srgbClr val="0866FF">
                <a:alpha val="19608"/>
              </a:srgbClr>
            </a:solidFill>
          </p:spPr>
          <p:txBody>
            <a:bodyPr/>
            <a:lstStyle/>
            <a:p>
              <a:pPr marL="285750" indent="-285750" algn="just">
                <a:buFont typeface="Wingdings" panose="05000000000000000000" pitchFamily="2" charset="2"/>
                <a:buChar char="ü"/>
              </a:pPr>
              <a:endParaRPr lang="uk-UA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57150"/>
              <a:ext cx="2333669" cy="39791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285750" indent="-285750" algn="just">
                <a:lnSpc>
                  <a:spcPts val="3507"/>
                </a:lnSpc>
                <a:buFont typeface="Wingdings" panose="05000000000000000000" pitchFamily="2" charset="2"/>
                <a:buChar char="ü"/>
              </a:pPr>
              <a:endParaRPr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6686" y="2164918"/>
            <a:ext cx="11577154" cy="1705631"/>
            <a:chOff x="0" y="0"/>
            <a:chExt cx="2333669" cy="346964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333669" cy="346964"/>
            </a:xfrm>
            <a:custGeom>
              <a:avLst/>
              <a:gdLst/>
              <a:ahLst/>
              <a:cxnLst/>
              <a:rect l="l" t="t" r="r" b="b"/>
              <a:pathLst>
                <a:path w="2333669" h="346964">
                  <a:moveTo>
                    <a:pt x="32870" y="0"/>
                  </a:moveTo>
                  <a:lnTo>
                    <a:pt x="2300800" y="0"/>
                  </a:lnTo>
                  <a:cubicBezTo>
                    <a:pt x="2318953" y="0"/>
                    <a:pt x="2333669" y="14716"/>
                    <a:pt x="2333669" y="32870"/>
                  </a:cubicBezTo>
                  <a:lnTo>
                    <a:pt x="2333669" y="314094"/>
                  </a:lnTo>
                  <a:cubicBezTo>
                    <a:pt x="2333669" y="332247"/>
                    <a:pt x="2318953" y="346964"/>
                    <a:pt x="2300800" y="346964"/>
                  </a:cubicBezTo>
                  <a:lnTo>
                    <a:pt x="32870" y="346964"/>
                  </a:lnTo>
                  <a:cubicBezTo>
                    <a:pt x="14716" y="346964"/>
                    <a:pt x="0" y="332247"/>
                    <a:pt x="0" y="314094"/>
                  </a:cubicBezTo>
                  <a:lnTo>
                    <a:pt x="0" y="32870"/>
                  </a:lnTo>
                  <a:cubicBezTo>
                    <a:pt x="0" y="14716"/>
                    <a:pt x="14716" y="0"/>
                    <a:pt x="32870" y="0"/>
                  </a:cubicBezTo>
                  <a:close/>
                </a:path>
              </a:pathLst>
            </a:custGeom>
            <a:solidFill>
              <a:srgbClr val="0866FF">
                <a:alpha val="19608"/>
              </a:srgbClr>
            </a:solidFill>
          </p:spPr>
          <p:txBody>
            <a:bodyPr/>
            <a:lstStyle/>
            <a:p>
              <a:pPr marL="285750" indent="-285750" algn="just">
                <a:buFont typeface="Wingdings" panose="05000000000000000000" pitchFamily="2" charset="2"/>
                <a:buChar char="ü"/>
              </a:pPr>
              <a:endParaRPr lang="uk-UA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57150"/>
              <a:ext cx="2333669" cy="4041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285750" indent="-285750" algn="just">
                <a:lnSpc>
                  <a:spcPts val="3507"/>
                </a:lnSpc>
                <a:buFont typeface="Wingdings" panose="05000000000000000000" pitchFamily="2" charset="2"/>
                <a:buChar char="ü"/>
              </a:pPr>
              <a:endParaRPr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209550" y="2210312"/>
            <a:ext cx="11023535" cy="17543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Капітальний ремонт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вхідної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групи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сходів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бомбосховища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встановленням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ліфта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підйомника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безпечного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безперешкодного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транспортування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пацієнтів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зокрема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важких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маломобільних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пацієнтів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супроводжуючих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осіб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/>
              <a:t>.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77386" y="4748437"/>
            <a:ext cx="10876415" cy="4596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03340" lvl="1" algn="just">
              <a:lnSpc>
                <a:spcPts val="3934"/>
              </a:lnSpc>
              <a:spcBef>
                <a:spcPct val="0"/>
              </a:spcBef>
            </a:pPr>
            <a:endParaRPr lang="en-US" sz="2810" b="1" dirty="0">
              <a:solidFill>
                <a:srgbClr val="224D99"/>
              </a:solidFill>
              <a:latin typeface="Times New Roman" panose="02020603050405020304" pitchFamily="18" charset="0"/>
              <a:ea typeface="Open Sans Bold"/>
              <a:cs typeface="Times New Roman" panose="02020603050405020304" pitchFamily="18" charset="0"/>
              <a:sym typeface="Open Sans Bold"/>
            </a:endParaRPr>
          </a:p>
        </p:txBody>
      </p:sp>
      <p:sp>
        <p:nvSpPr>
          <p:cNvPr id="26" name="Freeform 26"/>
          <p:cNvSpPr/>
          <p:nvPr/>
        </p:nvSpPr>
        <p:spPr>
          <a:xfrm>
            <a:off x="-38225" y="6830683"/>
            <a:ext cx="11572392" cy="3811823"/>
          </a:xfrm>
          <a:custGeom>
            <a:avLst/>
            <a:gdLst/>
            <a:ahLst/>
            <a:cxnLst/>
            <a:rect l="l" t="t" r="r" b="b"/>
            <a:pathLst>
              <a:path w="2333669" h="257588">
                <a:moveTo>
                  <a:pt x="32870" y="0"/>
                </a:moveTo>
                <a:lnTo>
                  <a:pt x="2300800" y="0"/>
                </a:lnTo>
                <a:cubicBezTo>
                  <a:pt x="2318953" y="0"/>
                  <a:pt x="2333669" y="14716"/>
                  <a:pt x="2333669" y="32870"/>
                </a:cubicBezTo>
                <a:lnTo>
                  <a:pt x="2333669" y="224718"/>
                </a:lnTo>
                <a:cubicBezTo>
                  <a:pt x="2333669" y="242872"/>
                  <a:pt x="2318953" y="257588"/>
                  <a:pt x="2300800" y="257588"/>
                </a:cubicBezTo>
                <a:lnTo>
                  <a:pt x="32870" y="257588"/>
                </a:lnTo>
                <a:cubicBezTo>
                  <a:pt x="14716" y="257588"/>
                  <a:pt x="0" y="242872"/>
                  <a:pt x="0" y="224718"/>
                </a:cubicBezTo>
                <a:lnTo>
                  <a:pt x="0" y="32870"/>
                </a:lnTo>
                <a:cubicBezTo>
                  <a:pt x="0" y="14716"/>
                  <a:pt x="14716" y="0"/>
                  <a:pt x="32870" y="0"/>
                </a:cubicBezTo>
                <a:close/>
              </a:path>
            </a:pathLst>
          </a:custGeom>
          <a:solidFill>
            <a:srgbClr val="0866FF">
              <a:alpha val="19608"/>
            </a:srgbClr>
          </a:solidFill>
        </p:spPr>
        <p:txBody>
          <a:bodyPr/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endParaRPr lang="uk-UA"/>
          </a:p>
        </p:txBody>
      </p:sp>
      <p:sp>
        <p:nvSpPr>
          <p:cNvPr id="35" name="Freeform 9">
            <a:extLst>
              <a:ext uri="{FF2B5EF4-FFF2-40B4-BE49-F238E27FC236}">
                <a16:creationId xmlns:a16="http://schemas.microsoft.com/office/drawing/2014/main" id="{75FC047E-B57F-0903-833D-4A9421F06590}"/>
              </a:ext>
            </a:extLst>
          </p:cNvPr>
          <p:cNvSpPr/>
          <p:nvPr/>
        </p:nvSpPr>
        <p:spPr>
          <a:xfrm>
            <a:off x="2109450" y="0"/>
            <a:ext cx="3122578" cy="1816227"/>
          </a:xfrm>
          <a:custGeom>
            <a:avLst/>
            <a:gdLst/>
            <a:ahLst/>
            <a:cxnLst/>
            <a:rect l="l" t="t" r="r" b="b"/>
            <a:pathLst>
              <a:path w="3122578" h="1969766">
                <a:moveTo>
                  <a:pt x="0" y="0"/>
                </a:moveTo>
                <a:lnTo>
                  <a:pt x="3122579" y="0"/>
                </a:lnTo>
                <a:lnTo>
                  <a:pt x="3122579" y="1969766"/>
                </a:lnTo>
                <a:lnTo>
                  <a:pt x="0" y="196976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uk-UA" dirty="0"/>
          </a:p>
        </p:txBody>
      </p:sp>
      <p:sp>
        <p:nvSpPr>
          <p:cNvPr id="38" name="Місце для номера слайда 43">
            <a:extLst>
              <a:ext uri="{FF2B5EF4-FFF2-40B4-BE49-F238E27FC236}">
                <a16:creationId xmlns:a16="http://schemas.microsoft.com/office/drawing/2014/main" id="{7606400C-AE16-F598-5629-93E3447A1A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5901483" y="9758508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13</a:t>
            </a:fld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DA12E93-15EA-4E1F-90A2-84E023EA31CE}"/>
              </a:ext>
            </a:extLst>
          </p:cNvPr>
          <p:cNvSpPr/>
          <p:nvPr/>
        </p:nvSpPr>
        <p:spPr>
          <a:xfrm>
            <a:off x="142141" y="4032815"/>
            <a:ext cx="1121166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D0D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 та </a:t>
            </a:r>
            <a:r>
              <a:rPr lang="ru-RU" sz="2400" dirty="0" err="1">
                <a:solidFill>
                  <a:srgbClr val="0D0D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облаштування</a:t>
            </a:r>
            <a:r>
              <a:rPr lang="ru-RU" sz="2400" dirty="0">
                <a:solidFill>
                  <a:srgbClr val="0D0D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D0D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функціональних</a:t>
            </a:r>
            <a:r>
              <a:rPr lang="ru-RU" sz="2400" dirty="0">
                <a:solidFill>
                  <a:srgbClr val="0D0D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D0D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медичних</a:t>
            </a:r>
            <a:r>
              <a:rPr lang="ru-RU" sz="2400" dirty="0">
                <a:solidFill>
                  <a:srgbClr val="0D0D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зон </a:t>
            </a:r>
            <a:r>
              <a:rPr lang="ru-RU" sz="2400" dirty="0" err="1">
                <a:solidFill>
                  <a:srgbClr val="0D0D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</a:t>
            </a:r>
            <a:r>
              <a:rPr lang="ru-RU" sz="2400" dirty="0">
                <a:solidFill>
                  <a:srgbClr val="0D0D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потреб закладу, </a:t>
            </a:r>
            <a:r>
              <a:rPr lang="ru-RU" sz="2400" dirty="0" err="1">
                <a:solidFill>
                  <a:srgbClr val="0D0D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зокрема</a:t>
            </a:r>
            <a:r>
              <a:rPr lang="ru-RU" sz="2400" dirty="0">
                <a:solidFill>
                  <a:srgbClr val="0D0D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2400" dirty="0" err="1">
                <a:solidFill>
                  <a:srgbClr val="0D0D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операційної</a:t>
            </a:r>
            <a:r>
              <a:rPr lang="ru-RU" sz="2400" dirty="0">
                <a:solidFill>
                  <a:srgbClr val="0D0D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зони;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2400" dirty="0" err="1">
                <a:solidFill>
                  <a:srgbClr val="0D0D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палати</a:t>
            </a:r>
            <a:r>
              <a:rPr lang="ru-RU" sz="2400" dirty="0">
                <a:solidFill>
                  <a:srgbClr val="0D0D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D0D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інтенсивної</a:t>
            </a:r>
            <a:r>
              <a:rPr lang="ru-RU" sz="2400" dirty="0">
                <a:solidFill>
                  <a:srgbClr val="0D0D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D0D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терапії</a:t>
            </a:r>
            <a:r>
              <a:rPr lang="ru-RU" sz="2400" dirty="0">
                <a:solidFill>
                  <a:srgbClr val="0D0D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(ІТ);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2400" dirty="0" err="1">
                <a:solidFill>
                  <a:srgbClr val="0D0D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допоміжних</a:t>
            </a:r>
            <a:r>
              <a:rPr lang="ru-RU" sz="2400" dirty="0">
                <a:solidFill>
                  <a:srgbClr val="0D0D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D0D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медичних</a:t>
            </a:r>
            <a:r>
              <a:rPr lang="ru-RU" sz="2400" dirty="0">
                <a:solidFill>
                  <a:srgbClr val="0D0D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solidFill>
                  <a:srgbClr val="0D0D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технічних</a:t>
            </a:r>
            <a:r>
              <a:rPr lang="ru-RU" sz="2400" dirty="0">
                <a:solidFill>
                  <a:srgbClr val="0D0D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D0D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приміщень</a:t>
            </a:r>
            <a:r>
              <a:rPr lang="ru-RU" sz="2400" dirty="0">
                <a:solidFill>
                  <a:srgbClr val="0D0D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0D0D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зони </a:t>
            </a:r>
            <a:r>
              <a:rPr lang="ru-RU" sz="2400" dirty="0" err="1">
                <a:solidFill>
                  <a:srgbClr val="0D0D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очікування</a:t>
            </a:r>
            <a:r>
              <a:rPr lang="ru-RU" sz="2400" dirty="0">
                <a:solidFill>
                  <a:srgbClr val="0D0D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D0D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пацієнтів</a:t>
            </a:r>
            <a:r>
              <a:rPr lang="ru-RU" sz="2400" dirty="0">
                <a:solidFill>
                  <a:srgbClr val="0D0D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solidFill>
                  <a:srgbClr val="0D0D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медичного</a:t>
            </a:r>
            <a:r>
              <a:rPr lang="ru-RU" sz="2400" dirty="0">
                <a:solidFill>
                  <a:srgbClr val="0D0D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персоналу.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12C374F2-1E37-4330-9774-E86CA6B49A1F}"/>
              </a:ext>
            </a:extLst>
          </p:cNvPr>
          <p:cNvSpPr/>
          <p:nvPr/>
        </p:nvSpPr>
        <p:spPr>
          <a:xfrm>
            <a:off x="177692" y="8150683"/>
            <a:ext cx="113788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D0D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Покращення </a:t>
            </a:r>
            <a:r>
              <a:rPr lang="ru-RU" sz="2400" dirty="0" err="1">
                <a:solidFill>
                  <a:srgbClr val="0D0D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візуального</a:t>
            </a:r>
            <a:r>
              <a:rPr lang="ru-RU" sz="2400" dirty="0">
                <a:solidFill>
                  <a:srgbClr val="0D0D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solidFill>
                  <a:srgbClr val="0D0D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психологічного</a:t>
            </a:r>
            <a:r>
              <a:rPr lang="ru-RU" sz="2400" dirty="0">
                <a:solidFill>
                  <a:srgbClr val="0D0D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комфорту </a:t>
            </a:r>
            <a:r>
              <a:rPr lang="ru-RU" sz="2400" dirty="0" err="1">
                <a:solidFill>
                  <a:srgbClr val="0D0D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пацієнтів</a:t>
            </a:r>
            <a:r>
              <a:rPr lang="ru-RU" sz="2400" dirty="0">
                <a:solidFill>
                  <a:srgbClr val="0D0D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solidFill>
                  <a:srgbClr val="0D0D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медичного</a:t>
            </a:r>
            <a:r>
              <a:rPr lang="ru-RU" sz="2400" dirty="0">
                <a:solidFill>
                  <a:srgbClr val="0D0D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персоналу шляхом </a:t>
            </a:r>
            <a:r>
              <a:rPr lang="ru-RU" sz="2400" dirty="0" err="1">
                <a:solidFill>
                  <a:srgbClr val="0D0D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облаштування</a:t>
            </a:r>
            <a:r>
              <a:rPr lang="ru-RU" sz="2400" dirty="0">
                <a:solidFill>
                  <a:srgbClr val="0D0D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D0D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сучасного</a:t>
            </a:r>
            <a:r>
              <a:rPr lang="ru-RU" sz="2400" dirty="0">
                <a:solidFill>
                  <a:srgbClr val="0D0D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rgbClr val="0D0D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світлого</a:t>
            </a:r>
            <a:r>
              <a:rPr lang="ru-RU" sz="2400" dirty="0">
                <a:solidFill>
                  <a:srgbClr val="0D0D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solidFill>
                  <a:srgbClr val="0D0D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функціонального</a:t>
            </a:r>
            <a:r>
              <a:rPr lang="ru-RU" sz="2400" dirty="0">
                <a:solidFill>
                  <a:srgbClr val="0D0D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D0D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інтер’єру</a:t>
            </a:r>
            <a:r>
              <a:rPr lang="ru-RU" sz="2400" dirty="0">
                <a:solidFill>
                  <a:srgbClr val="0D0D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72C8FD-ED33-C995-F1B1-65D879370BE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48772" y="-47663"/>
            <a:ext cx="3810269" cy="1905135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786" y="-15655"/>
            <a:ext cx="1421216" cy="18173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37E445D7-AA17-FB3C-55E6-A3C3303E3CC0}"/>
              </a:ext>
            </a:extLst>
          </p:cNvPr>
          <p:cNvSpPr/>
          <p:nvPr/>
        </p:nvSpPr>
        <p:spPr>
          <a:xfrm>
            <a:off x="5629576" y="2108893"/>
            <a:ext cx="10744137" cy="3383727"/>
          </a:xfrm>
          <a:prstGeom prst="rect">
            <a:avLst/>
          </a:prstGeom>
          <a:solidFill>
            <a:srgbClr val="0866FF">
              <a:alpha val="19608"/>
            </a:srgbClr>
          </a:solidFill>
        </p:spPr>
        <p:txBody>
          <a:bodyPr/>
          <a:lstStyle/>
          <a:p>
            <a: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емонт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вхідної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групи та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сходів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бомбосховища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встановленням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спеціального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ліфта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підйомника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безпечного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безперешкодного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транспортування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пацієнтів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зокрема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важких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маломобільних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пацієнтів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супроводжуючих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осіб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0" y="-15656"/>
            <a:ext cx="18288000" cy="1816244"/>
            <a:chOff x="0" y="0"/>
            <a:chExt cx="24384000" cy="242165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384000" cy="2421636"/>
            </a:xfrm>
            <a:custGeom>
              <a:avLst/>
              <a:gdLst/>
              <a:ahLst/>
              <a:cxnLst/>
              <a:rect l="l" t="t" r="r" b="b"/>
              <a:pathLst>
                <a:path w="24384000" h="2421636">
                  <a:moveTo>
                    <a:pt x="0" y="0"/>
                  </a:moveTo>
                  <a:lnTo>
                    <a:pt x="24384000" y="0"/>
                  </a:lnTo>
                  <a:lnTo>
                    <a:pt x="24384000" y="2421636"/>
                  </a:lnTo>
                  <a:lnTo>
                    <a:pt x="0" y="2421636"/>
                  </a:lnTo>
                  <a:close/>
                </a:path>
              </a:pathLst>
            </a:custGeom>
            <a:solidFill>
              <a:srgbClr val="224D99"/>
            </a:solidFill>
          </p:spPr>
          <p:txBody>
            <a:bodyPr/>
            <a:lstStyle/>
            <a:p>
              <a:endParaRPr lang="uk-UA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825694" y="219756"/>
            <a:ext cx="1209385" cy="1408189"/>
            <a:chOff x="0" y="0"/>
            <a:chExt cx="1612514" cy="1877586"/>
          </a:xfrm>
        </p:grpSpPr>
        <p:sp>
          <p:nvSpPr>
            <p:cNvPr id="8" name="Freeform 8" descr="Зображення, що містить Шрифт, Графіка, логотип, текст  Вміст на основі ШІ може бути неправильним."/>
            <p:cNvSpPr/>
            <p:nvPr/>
          </p:nvSpPr>
          <p:spPr>
            <a:xfrm>
              <a:off x="0" y="0"/>
              <a:ext cx="1612519" cy="1877568"/>
            </a:xfrm>
            <a:custGeom>
              <a:avLst/>
              <a:gdLst/>
              <a:ahLst/>
              <a:cxnLst/>
              <a:rect l="l" t="t" r="r" b="b"/>
              <a:pathLst>
                <a:path w="1612519" h="1877568">
                  <a:moveTo>
                    <a:pt x="0" y="0"/>
                  </a:moveTo>
                  <a:lnTo>
                    <a:pt x="1612519" y="0"/>
                  </a:lnTo>
                  <a:lnTo>
                    <a:pt x="1612519" y="1877568"/>
                  </a:lnTo>
                  <a:lnTo>
                    <a:pt x="0" y="18775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5486400" y="133020"/>
            <a:ext cx="7145721" cy="14811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909"/>
              </a:lnSpc>
              <a:spcBef>
                <a:spcPct val="0"/>
              </a:spcBef>
            </a:pPr>
            <a:r>
              <a:rPr lang="en-US" sz="3200" b="1" dirty="0">
                <a:solidFill>
                  <a:srgbClr val="FFFFFF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Архітектурний </a:t>
            </a:r>
            <a:r>
              <a:rPr lang="en-US" sz="3200" b="1" dirty="0" err="1">
                <a:solidFill>
                  <a:srgbClr val="FFFFFF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план</a:t>
            </a:r>
            <a:r>
              <a:rPr lang="en-US" sz="3200" b="1" dirty="0">
                <a:solidFill>
                  <a:srgbClr val="FFFFFF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3200" b="1" dirty="0" err="1">
                <a:solidFill>
                  <a:srgbClr val="FFFFFF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відбудови</a:t>
            </a:r>
            <a:r>
              <a:rPr lang="en-US" sz="3200" b="1" dirty="0">
                <a:solidFill>
                  <a:srgbClr val="FFFFFF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3200" b="1" dirty="0" err="1">
                <a:solidFill>
                  <a:srgbClr val="FFFFFF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та</a:t>
            </a:r>
            <a:r>
              <a:rPr lang="en-US" sz="3200" b="1" dirty="0">
                <a:solidFill>
                  <a:srgbClr val="FFFFFF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3200" b="1" dirty="0" err="1">
                <a:solidFill>
                  <a:srgbClr val="FFFFFF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реконструкції</a:t>
            </a:r>
            <a:r>
              <a:rPr lang="uk-UA" sz="3200" b="1" dirty="0">
                <a:solidFill>
                  <a:srgbClr val="FFFFFF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:</a:t>
            </a:r>
            <a:r>
              <a:rPr lang="ru-RU" sz="3200" b="1" dirty="0">
                <a:solidFill>
                  <a:schemeClr val="bg1"/>
                </a:solidFill>
              </a:rPr>
              <a:t>ремонт </a:t>
            </a:r>
            <a:r>
              <a:rPr lang="ru-RU" sz="3200" b="1" dirty="0" err="1">
                <a:solidFill>
                  <a:schemeClr val="bg1"/>
                </a:solidFill>
              </a:rPr>
              <a:t>вхідної</a:t>
            </a:r>
            <a:r>
              <a:rPr lang="ru-RU" sz="3200" b="1" dirty="0">
                <a:solidFill>
                  <a:schemeClr val="bg1"/>
                </a:solidFill>
              </a:rPr>
              <a:t> </a:t>
            </a:r>
            <a:r>
              <a:rPr lang="ru-RU" sz="3200" b="1" dirty="0" err="1">
                <a:solidFill>
                  <a:schemeClr val="bg1"/>
                </a:solidFill>
              </a:rPr>
              <a:t>групи</a:t>
            </a:r>
            <a:r>
              <a:rPr lang="ru-RU" sz="3200" b="1" dirty="0">
                <a:solidFill>
                  <a:schemeClr val="bg1"/>
                </a:solidFill>
              </a:rPr>
              <a:t> та </a:t>
            </a:r>
            <a:r>
              <a:rPr lang="ru-RU" sz="3200" b="1" dirty="0" err="1">
                <a:solidFill>
                  <a:schemeClr val="bg1"/>
                </a:solidFill>
              </a:rPr>
              <a:t>сходів</a:t>
            </a:r>
            <a:r>
              <a:rPr lang="ru-RU" sz="3200" b="1" dirty="0">
                <a:solidFill>
                  <a:schemeClr val="bg1"/>
                </a:solidFill>
              </a:rPr>
              <a:t> до </a:t>
            </a:r>
            <a:r>
              <a:rPr lang="ru-RU" sz="3200" b="1" dirty="0" err="1">
                <a:solidFill>
                  <a:schemeClr val="bg1"/>
                </a:solidFill>
              </a:rPr>
              <a:t>бомбосховища</a:t>
            </a:r>
            <a:r>
              <a:rPr lang="ru-RU" sz="3200" dirty="0">
                <a:solidFill>
                  <a:schemeClr val="bg1"/>
                </a:solidFill>
              </a:rPr>
              <a:t> </a:t>
            </a:r>
            <a:endParaRPr lang="en-US" sz="3200" b="1" dirty="0">
              <a:solidFill>
                <a:srgbClr val="FFFFFF"/>
              </a:solidFill>
              <a:latin typeface="Times New Roman" panose="02020603050405020304" pitchFamily="18" charset="0"/>
              <a:ea typeface="Open Sans Bold"/>
              <a:cs typeface="Times New Roman" panose="02020603050405020304" pitchFamily="18" charset="0"/>
              <a:sym typeface="Open Sans Bold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2FB62B8-2D16-407C-94DF-D2C9DDF3FDAC}"/>
              </a:ext>
            </a:extLst>
          </p:cNvPr>
          <p:cNvSpPr txBox="1"/>
          <p:nvPr/>
        </p:nvSpPr>
        <p:spPr>
          <a:xfrm>
            <a:off x="10836824" y="5545365"/>
            <a:ext cx="73152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373063" algn="just">
              <a:buFont typeface="Wingdings" panose="05000000000000000000" pitchFamily="2" charset="2"/>
              <a:buChar char="ü"/>
            </a:pPr>
            <a:endParaRPr lang="uk-UA" sz="2000" dirty="0">
              <a:latin typeface="Times New Roman" panose="02020603050405020304" pitchFamily="18" charset="0"/>
              <a:ea typeface="Fira Sans" pitchFamily="34" charset="-122"/>
              <a:cs typeface="Times New Roman" panose="02020603050405020304" pitchFamily="18" charset="0"/>
            </a:endParaRPr>
          </a:p>
          <a:p>
            <a:pPr lvl="0" indent="373063" algn="just">
              <a:buFont typeface="Wingdings" panose="05000000000000000000" pitchFamily="2" charset="2"/>
              <a:buChar char="ü"/>
            </a:pPr>
            <a:endParaRPr lang="uk-UA" sz="2000" dirty="0">
              <a:latin typeface="Times New Roman" panose="02020603050405020304" pitchFamily="18" charset="0"/>
              <a:ea typeface="Fira Sans" pitchFamily="34" charset="-122"/>
              <a:cs typeface="Times New Roman" panose="02020603050405020304" pitchFamily="18" charset="0"/>
            </a:endParaRPr>
          </a:p>
        </p:txBody>
      </p:sp>
      <p:sp>
        <p:nvSpPr>
          <p:cNvPr id="18" name="Freeform 9">
            <a:extLst>
              <a:ext uri="{FF2B5EF4-FFF2-40B4-BE49-F238E27FC236}">
                <a16:creationId xmlns:a16="http://schemas.microsoft.com/office/drawing/2014/main" id="{9E256D64-EB85-5AAB-CEDE-F597498CCF54}"/>
              </a:ext>
            </a:extLst>
          </p:cNvPr>
          <p:cNvSpPr/>
          <p:nvPr/>
        </p:nvSpPr>
        <p:spPr>
          <a:xfrm>
            <a:off x="2109450" y="0"/>
            <a:ext cx="3122578" cy="1816227"/>
          </a:xfrm>
          <a:custGeom>
            <a:avLst/>
            <a:gdLst/>
            <a:ahLst/>
            <a:cxnLst/>
            <a:rect l="l" t="t" r="r" b="b"/>
            <a:pathLst>
              <a:path w="3122578" h="1969766">
                <a:moveTo>
                  <a:pt x="0" y="0"/>
                </a:moveTo>
                <a:lnTo>
                  <a:pt x="3122579" y="0"/>
                </a:lnTo>
                <a:lnTo>
                  <a:pt x="3122579" y="1969766"/>
                </a:lnTo>
                <a:lnTo>
                  <a:pt x="0" y="196976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uk-UA" dirty="0"/>
          </a:p>
        </p:txBody>
      </p:sp>
      <p:sp>
        <p:nvSpPr>
          <p:cNvPr id="22" name="Місце для номера слайда 43">
            <a:extLst>
              <a:ext uri="{FF2B5EF4-FFF2-40B4-BE49-F238E27FC236}">
                <a16:creationId xmlns:a16="http://schemas.microsoft.com/office/drawing/2014/main" id="{EEE95FFC-CFC6-7648-763E-E6BBD557B5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139160" y="9998075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14</a:t>
            </a:fld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85CEF57-A779-4174-886E-D316A83862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637" y="2428445"/>
            <a:ext cx="3888936" cy="3383727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DB223970-B861-411D-B298-394FBDE35B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6102502"/>
            <a:ext cx="3894573" cy="3777736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E8057C6B-9BE8-4C8A-A731-55E50102477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9576" y="6102502"/>
            <a:ext cx="10744137" cy="377773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DD16A34-4C5D-E2FD-B507-4937568C1B2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48772" y="-47663"/>
            <a:ext cx="3810269" cy="1905135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D512AFF-E140-B769-D32F-500282556440}"/>
              </a:ext>
            </a:extLst>
          </p:cNvPr>
          <p:cNvSpPr/>
          <p:nvPr/>
        </p:nvSpPr>
        <p:spPr>
          <a:xfrm>
            <a:off x="1046796" y="1756271"/>
            <a:ext cx="2549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До ремонту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42ADDB0-32AF-D756-5D03-BC32F26144B0}"/>
              </a:ext>
            </a:extLst>
          </p:cNvPr>
          <p:cNvSpPr/>
          <p:nvPr/>
        </p:nvSpPr>
        <p:spPr>
          <a:xfrm>
            <a:off x="5629576" y="5570277"/>
            <a:ext cx="306186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Після</a:t>
            </a:r>
            <a:r>
              <a:rPr lang="ru-RU" sz="3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ремонту</a:t>
            </a: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786" y="-15655"/>
            <a:ext cx="1421216" cy="1817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599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37E445D7-AA17-FB3C-55E6-A3C3303E3CC0}"/>
              </a:ext>
            </a:extLst>
          </p:cNvPr>
          <p:cNvSpPr/>
          <p:nvPr/>
        </p:nvSpPr>
        <p:spPr>
          <a:xfrm>
            <a:off x="4994352" y="3048774"/>
            <a:ext cx="9026448" cy="2912378"/>
          </a:xfrm>
          <a:prstGeom prst="rect">
            <a:avLst/>
          </a:prstGeom>
          <a:solidFill>
            <a:srgbClr val="0866FF">
              <a:alpha val="19608"/>
            </a:srgbClr>
          </a:solidFill>
        </p:spPr>
        <p:txBody>
          <a:bodyPr/>
          <a:lstStyle/>
          <a:p>
            <a:endParaRPr lang="uk-UA" dirty="0">
              <a:solidFill>
                <a:schemeClr val="tx1"/>
              </a:solidFill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0" y="-15656"/>
            <a:ext cx="18288000" cy="1816244"/>
            <a:chOff x="0" y="0"/>
            <a:chExt cx="24384000" cy="242165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384000" cy="2421636"/>
            </a:xfrm>
            <a:custGeom>
              <a:avLst/>
              <a:gdLst/>
              <a:ahLst/>
              <a:cxnLst/>
              <a:rect l="l" t="t" r="r" b="b"/>
              <a:pathLst>
                <a:path w="24384000" h="2421636">
                  <a:moveTo>
                    <a:pt x="0" y="0"/>
                  </a:moveTo>
                  <a:lnTo>
                    <a:pt x="24384000" y="0"/>
                  </a:lnTo>
                  <a:lnTo>
                    <a:pt x="24384000" y="2421636"/>
                  </a:lnTo>
                  <a:lnTo>
                    <a:pt x="0" y="2421636"/>
                  </a:lnTo>
                  <a:close/>
                </a:path>
              </a:pathLst>
            </a:custGeom>
            <a:solidFill>
              <a:srgbClr val="224D99"/>
            </a:solidFill>
          </p:spPr>
          <p:txBody>
            <a:bodyPr/>
            <a:lstStyle/>
            <a:p>
              <a:endParaRPr lang="uk-UA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825694" y="219756"/>
            <a:ext cx="1209385" cy="1408189"/>
            <a:chOff x="0" y="0"/>
            <a:chExt cx="1612514" cy="1877586"/>
          </a:xfrm>
        </p:grpSpPr>
        <p:sp>
          <p:nvSpPr>
            <p:cNvPr id="8" name="Freeform 8" descr="Зображення, що містить Шрифт, Графіка, логотип, текст  Вміст на основі ШІ може бути неправильним."/>
            <p:cNvSpPr/>
            <p:nvPr/>
          </p:nvSpPr>
          <p:spPr>
            <a:xfrm>
              <a:off x="0" y="0"/>
              <a:ext cx="1612519" cy="1877568"/>
            </a:xfrm>
            <a:custGeom>
              <a:avLst/>
              <a:gdLst/>
              <a:ahLst/>
              <a:cxnLst/>
              <a:rect l="l" t="t" r="r" b="b"/>
              <a:pathLst>
                <a:path w="1612519" h="1877568">
                  <a:moveTo>
                    <a:pt x="0" y="0"/>
                  </a:moveTo>
                  <a:lnTo>
                    <a:pt x="1612519" y="0"/>
                  </a:lnTo>
                  <a:lnTo>
                    <a:pt x="1612519" y="1877568"/>
                  </a:lnTo>
                  <a:lnTo>
                    <a:pt x="0" y="18775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5791200" y="468136"/>
            <a:ext cx="6840921" cy="9763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909"/>
              </a:lnSpc>
              <a:spcBef>
                <a:spcPct val="0"/>
              </a:spcBef>
            </a:pPr>
            <a:r>
              <a:rPr lang="en-US" sz="3200" b="1" dirty="0">
                <a:solidFill>
                  <a:srgbClr val="FFFFFF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Архітектурний </a:t>
            </a:r>
            <a:r>
              <a:rPr lang="en-US" sz="3200" b="1" dirty="0" err="1">
                <a:solidFill>
                  <a:srgbClr val="FFFFFF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план</a:t>
            </a:r>
            <a:r>
              <a:rPr lang="en-US" sz="3200" b="1" dirty="0">
                <a:solidFill>
                  <a:srgbClr val="FFFFFF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3200" b="1" dirty="0" err="1">
                <a:solidFill>
                  <a:srgbClr val="FFFFFF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відбудови</a:t>
            </a:r>
            <a:r>
              <a:rPr lang="en-US" sz="3200" b="1" dirty="0">
                <a:solidFill>
                  <a:srgbClr val="FFFFFF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3200" b="1" dirty="0" err="1">
                <a:solidFill>
                  <a:srgbClr val="FFFFFF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та</a:t>
            </a:r>
            <a:r>
              <a:rPr lang="en-US" sz="3200" b="1" dirty="0">
                <a:solidFill>
                  <a:srgbClr val="FFFFFF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3200" b="1" dirty="0" err="1">
                <a:solidFill>
                  <a:srgbClr val="FFFFFF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реконструкції</a:t>
            </a:r>
            <a:r>
              <a:rPr lang="uk-UA" sz="3200" b="1" dirty="0">
                <a:solidFill>
                  <a:srgbClr val="FFFFFF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:операційна зала</a:t>
            </a:r>
            <a:endParaRPr lang="en-US" sz="3200" b="1" dirty="0">
              <a:solidFill>
                <a:srgbClr val="FFFFFF"/>
              </a:solidFill>
              <a:latin typeface="Times New Roman" panose="02020603050405020304" pitchFamily="18" charset="0"/>
              <a:ea typeface="Open Sans Bold"/>
              <a:cs typeface="Times New Roman" panose="02020603050405020304" pitchFamily="18" charset="0"/>
              <a:sym typeface="Open Sans Bold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2FB62B8-2D16-407C-94DF-D2C9DDF3FDAC}"/>
              </a:ext>
            </a:extLst>
          </p:cNvPr>
          <p:cNvSpPr txBox="1"/>
          <p:nvPr/>
        </p:nvSpPr>
        <p:spPr>
          <a:xfrm>
            <a:off x="5032063" y="3257692"/>
            <a:ext cx="813374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373063" algn="just">
              <a:buFont typeface="Wingdings" panose="05000000000000000000" pitchFamily="2" charset="2"/>
              <a:buChar char="ü"/>
            </a:pPr>
            <a:r>
              <a:rPr lang="uk-UA" sz="2800" dirty="0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Ремонт приміщення та наповнення обладнанням операційної зали (на 2 операційні столи)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373063" algn="just">
              <a:buFont typeface="Wingdings" panose="05000000000000000000" pitchFamily="2" charset="2"/>
              <a:buChar char="ü"/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373063" algn="just">
              <a:buFont typeface="Wingdings" panose="05000000000000000000" pitchFamily="2" charset="2"/>
              <a:buChar char="ü"/>
            </a:pP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Нові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інженерні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мережі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будівельних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норм;</a:t>
            </a:r>
          </a:p>
          <a:p>
            <a:pPr lvl="0" indent="373063" algn="just">
              <a:buFont typeface="Wingdings" panose="05000000000000000000" pitchFamily="2" charset="2"/>
              <a:buChar char="ü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Freeform 9">
            <a:extLst>
              <a:ext uri="{FF2B5EF4-FFF2-40B4-BE49-F238E27FC236}">
                <a16:creationId xmlns:a16="http://schemas.microsoft.com/office/drawing/2014/main" id="{9E256D64-EB85-5AAB-CEDE-F597498CCF54}"/>
              </a:ext>
            </a:extLst>
          </p:cNvPr>
          <p:cNvSpPr/>
          <p:nvPr/>
        </p:nvSpPr>
        <p:spPr>
          <a:xfrm>
            <a:off x="2109450" y="0"/>
            <a:ext cx="3122578" cy="1816227"/>
          </a:xfrm>
          <a:custGeom>
            <a:avLst/>
            <a:gdLst/>
            <a:ahLst/>
            <a:cxnLst/>
            <a:rect l="l" t="t" r="r" b="b"/>
            <a:pathLst>
              <a:path w="3122578" h="1969766">
                <a:moveTo>
                  <a:pt x="0" y="0"/>
                </a:moveTo>
                <a:lnTo>
                  <a:pt x="3122579" y="0"/>
                </a:lnTo>
                <a:lnTo>
                  <a:pt x="3122579" y="1969766"/>
                </a:lnTo>
                <a:lnTo>
                  <a:pt x="0" y="196976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uk-UA" dirty="0"/>
          </a:p>
        </p:txBody>
      </p:sp>
      <p:sp>
        <p:nvSpPr>
          <p:cNvPr id="22" name="Місце для номера слайда 43">
            <a:extLst>
              <a:ext uri="{FF2B5EF4-FFF2-40B4-BE49-F238E27FC236}">
                <a16:creationId xmlns:a16="http://schemas.microsoft.com/office/drawing/2014/main" id="{EEE95FFC-CFC6-7648-763E-E6BBD557B5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139160" y="9998075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15</a:t>
            </a:fld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3A805CA-5CA0-4E07-B5FE-2C3995FED8C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562" y="6894394"/>
            <a:ext cx="7143521" cy="2954088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7800D4D4-D097-4ACB-8EE9-1B7895C5BD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6497" y="6894394"/>
            <a:ext cx="5873718" cy="294351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4D3EF05-1311-4245-9F23-C94803C863E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917" y="3084513"/>
            <a:ext cx="4362233" cy="327167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260A3C5-A7FF-4041-A222-E2DAC1C3767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917" y="6566238"/>
            <a:ext cx="4362233" cy="3271675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81D81D24-0FAD-49B3-B940-977271AF09B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3906" y="2171712"/>
            <a:ext cx="3171825" cy="42291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40BAC49-0718-3C3F-172B-96966AB466E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48772" y="-47663"/>
            <a:ext cx="3810269" cy="1905135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A6DC2A7-081E-6CC0-9D0E-A00B7202CF0D}"/>
              </a:ext>
            </a:extLst>
          </p:cNvPr>
          <p:cNvSpPr/>
          <p:nvPr/>
        </p:nvSpPr>
        <p:spPr>
          <a:xfrm>
            <a:off x="252917" y="2356285"/>
            <a:ext cx="2549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До ремонту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7BB4E78-736D-E45C-B989-622B33A1FC43}"/>
              </a:ext>
            </a:extLst>
          </p:cNvPr>
          <p:cNvSpPr/>
          <p:nvPr/>
        </p:nvSpPr>
        <p:spPr>
          <a:xfrm>
            <a:off x="4816497" y="5919907"/>
            <a:ext cx="306186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Після</a:t>
            </a:r>
            <a:r>
              <a:rPr lang="ru-RU" sz="3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ремонту</a:t>
            </a: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786" y="-15655"/>
            <a:ext cx="1421216" cy="1817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049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"/>
          <p:cNvSpPr/>
          <p:nvPr/>
        </p:nvSpPr>
        <p:spPr>
          <a:xfrm>
            <a:off x="11963382" y="6540836"/>
            <a:ext cx="5943618" cy="3172883"/>
          </a:xfrm>
          <a:prstGeom prst="roundRect">
            <a:avLst>
              <a:gd name="adj" fmla="val 1431"/>
            </a:avLst>
          </a:prstGeom>
          <a:solidFill>
            <a:schemeClr val="tx2">
              <a:lumMod val="20000"/>
              <a:lumOff val="80000"/>
            </a:schemeClr>
          </a:solidFill>
          <a:ln w="19050">
            <a:noFill/>
            <a:prstDash val="solid"/>
          </a:ln>
        </p:spPr>
        <p:txBody>
          <a:bodyPr/>
          <a:lstStyle/>
          <a:p>
            <a:endParaRPr lang="uk-UA" dirty="0">
              <a:latin typeface="Times New Roman" panose="02020603050405020304" pitchFamily="18" charset="0"/>
              <a:ea typeface="Fira Sans" pitchFamily="34" charset="-122"/>
              <a:cs typeface="Times New Roman" panose="02020603050405020304" pitchFamily="18" charset="0"/>
            </a:endParaRPr>
          </a:p>
          <a:p>
            <a:endParaRPr lang="uk-UA" dirty="0">
              <a:latin typeface="Times New Roman" panose="02020603050405020304" pitchFamily="18" charset="0"/>
              <a:ea typeface="Fira Sans" pitchFamily="34" charset="-122"/>
              <a:cs typeface="Times New Roman" panose="02020603050405020304" pitchFamily="18" charset="0"/>
            </a:endParaRPr>
          </a:p>
          <a:p>
            <a:endParaRPr lang="uk-UA" dirty="0">
              <a:latin typeface="Times New Roman" panose="02020603050405020304" pitchFamily="18" charset="0"/>
              <a:ea typeface="Fira Sans" pitchFamily="34" charset="-122"/>
              <a:cs typeface="Times New Roman" panose="02020603050405020304" pitchFamily="18" charset="0"/>
            </a:endParaRPr>
          </a:p>
          <a:p>
            <a:r>
              <a:rPr lang="en-US" sz="2800" dirty="0" err="1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Ліжка</a:t>
            </a:r>
            <a:r>
              <a:rPr lang="en-US" sz="2800" dirty="0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для</a:t>
            </a:r>
            <a:r>
              <a:rPr lang="en-US" sz="2800" dirty="0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пацієнтів</a:t>
            </a:r>
            <a:r>
              <a:rPr lang="uk-UA" sz="2800" dirty="0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 та </a:t>
            </a:r>
            <a:r>
              <a:rPr lang="en-US" sz="2800" dirty="0" err="1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обладнання</a:t>
            </a:r>
            <a:r>
              <a:rPr lang="en-US" sz="2800" dirty="0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для</a:t>
            </a:r>
            <a:r>
              <a:rPr lang="en-US" sz="2800" dirty="0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 </a:t>
            </a:r>
            <a:r>
              <a:rPr lang="uk-UA" sz="2800" dirty="0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надання безперервної інтенсивної терапії (апарати ШВЛ, кардіомонітори, </a:t>
            </a:r>
            <a:r>
              <a:rPr lang="uk-UA" sz="2800" dirty="0" err="1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інфузоматори</a:t>
            </a:r>
            <a:r>
              <a:rPr lang="uk-UA" sz="2800" dirty="0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 та ін.)</a:t>
            </a:r>
            <a:endParaRPr lang="uk-UA" sz="2800" dirty="0"/>
          </a:p>
        </p:txBody>
      </p:sp>
      <p:sp>
        <p:nvSpPr>
          <p:cNvPr id="22" name="Shape 1">
            <a:extLst>
              <a:ext uri="{FF2B5EF4-FFF2-40B4-BE49-F238E27FC236}">
                <a16:creationId xmlns:a16="http://schemas.microsoft.com/office/drawing/2014/main" id="{B1834CE2-415E-362F-8B03-07B1BBAF5B22}"/>
              </a:ext>
            </a:extLst>
          </p:cNvPr>
          <p:cNvSpPr/>
          <p:nvPr/>
        </p:nvSpPr>
        <p:spPr>
          <a:xfrm>
            <a:off x="12379051" y="6695738"/>
            <a:ext cx="4918049" cy="630429"/>
          </a:xfrm>
          <a:prstGeom prst="roundRect">
            <a:avLst>
              <a:gd name="adj" fmla="val 1431"/>
            </a:avLst>
          </a:prstGeom>
          <a:solidFill>
            <a:schemeClr val="tx2">
              <a:lumMod val="60000"/>
              <a:lumOff val="40000"/>
            </a:schemeClr>
          </a:solidFill>
          <a:ln w="19050">
            <a:noFill/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5" name="Text 2"/>
          <p:cNvSpPr/>
          <p:nvPr/>
        </p:nvSpPr>
        <p:spPr>
          <a:xfrm>
            <a:off x="12434488" y="6840306"/>
            <a:ext cx="4807178" cy="3668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ct val="104000"/>
              </a:lnSpc>
            </a:pPr>
            <a:r>
              <a:rPr lang="en-US" sz="2250" b="1" dirty="0">
                <a:solidFill>
                  <a:schemeClr val="bg1"/>
                </a:solidFill>
                <a:latin typeface="Times New Roman" panose="02020603050405020304" pitchFamily="18" charset="0"/>
                <a:ea typeface="Inconsolata Bold" pitchFamily="34" charset="-122"/>
                <a:cs typeface="Times New Roman" panose="02020603050405020304" pitchFamily="18" charset="0"/>
              </a:rPr>
              <a:t>МЕДИЧНЕ ОБЛАДНАННЯ</a:t>
            </a:r>
            <a:r>
              <a:rPr lang="uk-UA" sz="2250" b="1" dirty="0">
                <a:solidFill>
                  <a:schemeClr val="bg1"/>
                </a:solidFill>
                <a:latin typeface="Times New Roman" panose="02020603050405020304" pitchFamily="18" charset="0"/>
                <a:ea typeface="Inconsolata Bold" pitchFamily="34" charset="-122"/>
                <a:cs typeface="Times New Roman" panose="02020603050405020304" pitchFamily="18" charset="0"/>
              </a:rPr>
              <a:t>:</a:t>
            </a:r>
            <a:endParaRPr lang="en-US" sz="225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hape 4"/>
          <p:cNvSpPr/>
          <p:nvPr/>
        </p:nvSpPr>
        <p:spPr>
          <a:xfrm>
            <a:off x="11935312" y="2848208"/>
            <a:ext cx="5971688" cy="3172883"/>
          </a:xfrm>
          <a:prstGeom prst="roundRect">
            <a:avLst>
              <a:gd name="adj" fmla="val 1663"/>
            </a:avLst>
          </a:prstGeom>
          <a:solidFill>
            <a:schemeClr val="tx2">
              <a:lumMod val="20000"/>
              <a:lumOff val="80000"/>
            </a:schemeClr>
          </a:solidFill>
          <a:ln w="19050">
            <a:noFill/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24" name="Shape 1">
            <a:extLst>
              <a:ext uri="{FF2B5EF4-FFF2-40B4-BE49-F238E27FC236}">
                <a16:creationId xmlns:a16="http://schemas.microsoft.com/office/drawing/2014/main" id="{9F33230C-3DD7-E252-B127-D5BC4A6DB383}"/>
              </a:ext>
            </a:extLst>
          </p:cNvPr>
          <p:cNvSpPr/>
          <p:nvPr/>
        </p:nvSpPr>
        <p:spPr>
          <a:xfrm>
            <a:off x="12379051" y="2969897"/>
            <a:ext cx="4918049" cy="630429"/>
          </a:xfrm>
          <a:prstGeom prst="roundRect">
            <a:avLst>
              <a:gd name="adj" fmla="val 1431"/>
            </a:avLst>
          </a:prstGeom>
          <a:solidFill>
            <a:schemeClr val="tx2">
              <a:lumMod val="60000"/>
              <a:lumOff val="40000"/>
            </a:schemeClr>
          </a:solidFill>
          <a:ln w="19050">
            <a:noFill/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8" name="Text 5"/>
          <p:cNvSpPr/>
          <p:nvPr/>
        </p:nvSpPr>
        <p:spPr>
          <a:xfrm>
            <a:off x="12434488" y="3101682"/>
            <a:ext cx="4807178" cy="3668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ct val="104000"/>
              </a:lnSpc>
            </a:pPr>
            <a:r>
              <a:rPr lang="en-US" sz="2250" b="1" dirty="0">
                <a:solidFill>
                  <a:schemeClr val="bg1"/>
                </a:solidFill>
                <a:latin typeface="Times New Roman" panose="02020603050405020304" pitchFamily="18" charset="0"/>
                <a:ea typeface="Inconsolata Bold" pitchFamily="34" charset="-122"/>
                <a:cs typeface="Times New Roman" panose="02020603050405020304" pitchFamily="18" charset="0"/>
              </a:rPr>
              <a:t>ЗОНА ПЕРСОНАЛУ</a:t>
            </a:r>
            <a:r>
              <a:rPr lang="uk-UA" sz="2250" b="1" dirty="0">
                <a:solidFill>
                  <a:schemeClr val="bg1"/>
                </a:solidFill>
                <a:latin typeface="Times New Roman" panose="02020603050405020304" pitchFamily="18" charset="0"/>
                <a:ea typeface="Inconsolata Bold" pitchFamily="34" charset="-122"/>
                <a:cs typeface="Times New Roman" panose="02020603050405020304" pitchFamily="18" charset="0"/>
              </a:rPr>
              <a:t>:</a:t>
            </a:r>
            <a:endParaRPr lang="en-US" sz="225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6"/>
          <p:cNvSpPr/>
          <p:nvPr/>
        </p:nvSpPr>
        <p:spPr>
          <a:xfrm>
            <a:off x="11963382" y="3722014"/>
            <a:ext cx="5715017" cy="210728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just">
              <a:lnSpc>
                <a:spcPct val="122000"/>
              </a:lnSpc>
            </a:pPr>
            <a:r>
              <a:rPr lang="en-US" sz="2800" dirty="0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П</a:t>
            </a:r>
            <a:r>
              <a:rPr lang="uk-UA" sz="2800" dirty="0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ост чергової  медичної сестри та п</a:t>
            </a:r>
            <a:r>
              <a:rPr lang="en-US" sz="2800" dirty="0" err="1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ростір</a:t>
            </a:r>
            <a:r>
              <a:rPr lang="en-US" sz="2800" dirty="0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 д</a:t>
            </a:r>
            <a:r>
              <a:rPr lang="uk-UA" sz="2800" dirty="0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ля</a:t>
            </a:r>
            <a:r>
              <a:rPr lang="en-US" sz="2800" dirty="0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 зберігання медикаментів і медичних інструментів у безпечних умовах.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3" name="Group 2">
            <a:extLst>
              <a:ext uri="{FF2B5EF4-FFF2-40B4-BE49-F238E27FC236}">
                <a16:creationId xmlns:a16="http://schemas.microsoft.com/office/drawing/2014/main" id="{571D16DB-7D8E-2DE9-56CE-096039B9F28E}"/>
              </a:ext>
            </a:extLst>
          </p:cNvPr>
          <p:cNvGrpSpPr/>
          <p:nvPr/>
        </p:nvGrpSpPr>
        <p:grpSpPr>
          <a:xfrm>
            <a:off x="0" y="106651"/>
            <a:ext cx="18288000" cy="1816244"/>
            <a:chOff x="0" y="0"/>
            <a:chExt cx="24384000" cy="2421658"/>
          </a:xfrm>
        </p:grpSpPr>
        <p:sp>
          <p:nvSpPr>
            <p:cNvPr id="14" name="Freeform 3">
              <a:extLst>
                <a:ext uri="{FF2B5EF4-FFF2-40B4-BE49-F238E27FC236}">
                  <a16:creationId xmlns:a16="http://schemas.microsoft.com/office/drawing/2014/main" id="{A3314D4D-6A69-901F-5712-86BD76760254}"/>
                </a:ext>
              </a:extLst>
            </p:cNvPr>
            <p:cNvSpPr/>
            <p:nvPr/>
          </p:nvSpPr>
          <p:spPr>
            <a:xfrm>
              <a:off x="0" y="0"/>
              <a:ext cx="24384000" cy="2421636"/>
            </a:xfrm>
            <a:custGeom>
              <a:avLst/>
              <a:gdLst/>
              <a:ahLst/>
              <a:cxnLst/>
              <a:rect l="l" t="t" r="r" b="b"/>
              <a:pathLst>
                <a:path w="24384000" h="2421636">
                  <a:moveTo>
                    <a:pt x="0" y="0"/>
                  </a:moveTo>
                  <a:lnTo>
                    <a:pt x="24384000" y="0"/>
                  </a:lnTo>
                  <a:lnTo>
                    <a:pt x="24384000" y="2421636"/>
                  </a:lnTo>
                  <a:lnTo>
                    <a:pt x="0" y="2421636"/>
                  </a:lnTo>
                  <a:close/>
                </a:path>
              </a:pathLst>
            </a:custGeom>
            <a:solidFill>
              <a:srgbClr val="224D99"/>
            </a:solidFill>
          </p:spPr>
          <p:txBody>
            <a:bodyPr/>
            <a:lstStyle/>
            <a:p>
              <a:endParaRPr lang="uk-UA" dirty="0"/>
            </a:p>
          </p:txBody>
        </p:sp>
      </p:grpSp>
      <p:grpSp>
        <p:nvGrpSpPr>
          <p:cNvPr id="15" name="Group 6">
            <a:extLst>
              <a:ext uri="{FF2B5EF4-FFF2-40B4-BE49-F238E27FC236}">
                <a16:creationId xmlns:a16="http://schemas.microsoft.com/office/drawing/2014/main" id="{52BEE7D9-9F5E-0898-68F1-935551EC2DCE}"/>
              </a:ext>
            </a:extLst>
          </p:cNvPr>
          <p:cNvGrpSpPr/>
          <p:nvPr/>
        </p:nvGrpSpPr>
        <p:grpSpPr>
          <a:xfrm>
            <a:off x="16825694" y="219756"/>
            <a:ext cx="1209385" cy="1408189"/>
            <a:chOff x="0" y="0"/>
            <a:chExt cx="1612514" cy="1877586"/>
          </a:xfrm>
        </p:grpSpPr>
        <p:sp>
          <p:nvSpPr>
            <p:cNvPr id="16" name="Freeform 7" descr="Зображення, що містить Шрифт, Графіка, логотип, текст  Вміст на основі ШІ може бути неправильним.">
              <a:extLst>
                <a:ext uri="{FF2B5EF4-FFF2-40B4-BE49-F238E27FC236}">
                  <a16:creationId xmlns:a16="http://schemas.microsoft.com/office/drawing/2014/main" id="{55BF3869-C4A4-ABE8-B66C-D1A887D244B9}"/>
                </a:ext>
              </a:extLst>
            </p:cNvPr>
            <p:cNvSpPr/>
            <p:nvPr/>
          </p:nvSpPr>
          <p:spPr>
            <a:xfrm>
              <a:off x="0" y="0"/>
              <a:ext cx="1612519" cy="1877568"/>
            </a:xfrm>
            <a:custGeom>
              <a:avLst/>
              <a:gdLst/>
              <a:ahLst/>
              <a:cxnLst/>
              <a:rect l="l" t="t" r="r" b="b"/>
              <a:pathLst>
                <a:path w="1612519" h="1877568">
                  <a:moveTo>
                    <a:pt x="0" y="0"/>
                  </a:moveTo>
                  <a:lnTo>
                    <a:pt x="1612519" y="0"/>
                  </a:lnTo>
                  <a:lnTo>
                    <a:pt x="1612519" y="1877568"/>
                  </a:lnTo>
                  <a:lnTo>
                    <a:pt x="0" y="18775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uk-UA" dirty="0"/>
            </a:p>
          </p:txBody>
        </p:sp>
      </p:grpSp>
      <p:sp>
        <p:nvSpPr>
          <p:cNvPr id="18" name="TextBox 16">
            <a:extLst>
              <a:ext uri="{FF2B5EF4-FFF2-40B4-BE49-F238E27FC236}">
                <a16:creationId xmlns:a16="http://schemas.microsoft.com/office/drawing/2014/main" id="{82BED423-BF33-B146-A78A-46624E5D6C34}"/>
              </a:ext>
            </a:extLst>
          </p:cNvPr>
          <p:cNvSpPr txBox="1"/>
          <p:nvPr/>
        </p:nvSpPr>
        <p:spPr>
          <a:xfrm>
            <a:off x="5475538" y="405498"/>
            <a:ext cx="7539887" cy="20288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04000"/>
              </a:lnSpc>
            </a:pPr>
            <a:r>
              <a:rPr lang="en-US" sz="3200" b="1" dirty="0" err="1">
                <a:solidFill>
                  <a:srgbClr val="FFFFFF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Архітектурний</a:t>
            </a:r>
            <a:r>
              <a:rPr lang="en-US" sz="3200" b="1" dirty="0">
                <a:solidFill>
                  <a:srgbClr val="FFFFFF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3200" b="1" dirty="0" err="1">
                <a:solidFill>
                  <a:srgbClr val="FFFFFF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план</a:t>
            </a:r>
            <a:r>
              <a:rPr lang="en-US" sz="3200" b="1" dirty="0">
                <a:solidFill>
                  <a:srgbClr val="FFFFFF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3200" b="1" dirty="0" err="1">
                <a:solidFill>
                  <a:srgbClr val="FFFFFF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відбудови</a:t>
            </a:r>
            <a:r>
              <a:rPr lang="en-US" sz="3200" b="1" dirty="0">
                <a:solidFill>
                  <a:srgbClr val="FFFFFF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3200" b="1" dirty="0" err="1">
                <a:solidFill>
                  <a:srgbClr val="FFFFFF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та</a:t>
            </a:r>
            <a:r>
              <a:rPr lang="en-US" sz="3200" b="1" dirty="0">
                <a:solidFill>
                  <a:srgbClr val="FFFFFF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3200" b="1" dirty="0" err="1">
                <a:solidFill>
                  <a:srgbClr val="FFFFFF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реконструкції</a:t>
            </a:r>
            <a:r>
              <a:rPr lang="uk-UA" sz="3200" b="1" dirty="0">
                <a:solidFill>
                  <a:srgbClr val="FFFFFF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:</a:t>
            </a:r>
            <a:r>
              <a:rPr lang="ru-RU" sz="3200" dirty="0">
                <a:solidFill>
                  <a:srgbClr val="0D0D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ea typeface="Inconsolata Bold" pitchFamily="34" charset="-122"/>
                <a:cs typeface="Times New Roman" panose="02020603050405020304" pitchFamily="18" charset="0"/>
              </a:rPr>
              <a:t>п</a:t>
            </a:r>
            <a:r>
              <a:rPr lang="ru-RU" sz="3200" b="1" dirty="0">
                <a:solidFill>
                  <a:schemeClr val="bg1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алата </a:t>
            </a:r>
            <a:r>
              <a:rPr lang="ru-RU" sz="3200" b="1" dirty="0" err="1">
                <a:solidFill>
                  <a:schemeClr val="bg1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інтенсивної</a:t>
            </a:r>
            <a:r>
              <a:rPr lang="ru-RU" sz="3200" b="1" dirty="0">
                <a:solidFill>
                  <a:schemeClr val="bg1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 </a:t>
            </a:r>
            <a:r>
              <a:rPr lang="ru-RU" sz="3200" b="1" dirty="0" err="1">
                <a:solidFill>
                  <a:schemeClr val="bg1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терапії</a:t>
            </a:r>
            <a:r>
              <a:rPr lang="ru-RU" sz="3200" b="1" dirty="0">
                <a:solidFill>
                  <a:schemeClr val="bg1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  </a:t>
            </a:r>
          </a:p>
          <a:p>
            <a:pPr>
              <a:lnSpc>
                <a:spcPct val="104000"/>
              </a:lnSpc>
            </a:pP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28" name="Freeform 9">
            <a:extLst>
              <a:ext uri="{FF2B5EF4-FFF2-40B4-BE49-F238E27FC236}">
                <a16:creationId xmlns:a16="http://schemas.microsoft.com/office/drawing/2014/main" id="{33688A7F-141A-127E-BB38-354CCB590A2F}"/>
              </a:ext>
            </a:extLst>
          </p:cNvPr>
          <p:cNvSpPr/>
          <p:nvPr/>
        </p:nvSpPr>
        <p:spPr>
          <a:xfrm>
            <a:off x="2109450" y="0"/>
            <a:ext cx="3122578" cy="1816227"/>
          </a:xfrm>
          <a:custGeom>
            <a:avLst/>
            <a:gdLst/>
            <a:ahLst/>
            <a:cxnLst/>
            <a:rect l="l" t="t" r="r" b="b"/>
            <a:pathLst>
              <a:path w="3122578" h="1969766">
                <a:moveTo>
                  <a:pt x="0" y="0"/>
                </a:moveTo>
                <a:lnTo>
                  <a:pt x="3122579" y="0"/>
                </a:lnTo>
                <a:lnTo>
                  <a:pt x="3122579" y="1969766"/>
                </a:lnTo>
                <a:lnTo>
                  <a:pt x="0" y="196976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uk-UA" dirty="0"/>
          </a:p>
        </p:txBody>
      </p:sp>
      <p:sp>
        <p:nvSpPr>
          <p:cNvPr id="31" name="Місце для номера слайда 43">
            <a:extLst>
              <a:ext uri="{FF2B5EF4-FFF2-40B4-BE49-F238E27FC236}">
                <a16:creationId xmlns:a16="http://schemas.microsoft.com/office/drawing/2014/main" id="{9B1EA991-FF6F-D1B4-A8FA-2B4C5DF1AD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5901483" y="9758508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16</a:t>
            </a:fld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866FFDD-259C-43DA-BC07-63759E53AE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7233" y="6540837"/>
            <a:ext cx="6245076" cy="3179570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44D8FEB1-D6B9-4C8A-9760-046837FD388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2862497"/>
            <a:ext cx="4267200" cy="3200400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494D31B3-0C00-4B96-8906-65C31F09D1C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7233" y="2862496"/>
            <a:ext cx="6245076" cy="3158595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F898CA53-7D01-4807-A6F1-4605401FC76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6553345"/>
            <a:ext cx="4267200" cy="3200400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AF22858-E1CB-1CD5-88F0-1CF3D8F2FA1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48772" y="-47663"/>
            <a:ext cx="3810269" cy="1905135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21D9A1F-338D-AC22-1FDA-416A7681484A}"/>
              </a:ext>
            </a:extLst>
          </p:cNvPr>
          <p:cNvSpPr/>
          <p:nvPr/>
        </p:nvSpPr>
        <p:spPr>
          <a:xfrm>
            <a:off x="762000" y="2142068"/>
            <a:ext cx="2549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До ремонту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B8D5AC0-1DBB-C3B1-CC4B-FBBD20638598}"/>
              </a:ext>
            </a:extLst>
          </p:cNvPr>
          <p:cNvSpPr/>
          <p:nvPr/>
        </p:nvSpPr>
        <p:spPr>
          <a:xfrm>
            <a:off x="5297233" y="2144726"/>
            <a:ext cx="306186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Після</a:t>
            </a:r>
            <a:r>
              <a:rPr lang="ru-RU" sz="3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ремонту</a:t>
            </a: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74" y="106651"/>
            <a:ext cx="1421216" cy="1817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200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37E445D7-AA17-FB3C-55E6-A3C3303E3CC0}"/>
              </a:ext>
            </a:extLst>
          </p:cNvPr>
          <p:cNvSpPr/>
          <p:nvPr/>
        </p:nvSpPr>
        <p:spPr>
          <a:xfrm>
            <a:off x="10357774" y="3128981"/>
            <a:ext cx="7473026" cy="5468901"/>
          </a:xfrm>
          <a:prstGeom prst="rect">
            <a:avLst/>
          </a:prstGeom>
          <a:solidFill>
            <a:srgbClr val="0866FF">
              <a:alpha val="19608"/>
            </a:srgbClr>
          </a:solidFill>
        </p:spPr>
        <p:txBody>
          <a:bodyPr/>
          <a:lstStyle/>
          <a:p>
            <a:endParaRPr lang="uk-UA" dirty="0">
              <a:solidFill>
                <a:schemeClr val="tx1"/>
              </a:solidFill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0" y="-15656"/>
            <a:ext cx="18288000" cy="1816244"/>
            <a:chOff x="0" y="0"/>
            <a:chExt cx="24384000" cy="242165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384000" cy="2421636"/>
            </a:xfrm>
            <a:custGeom>
              <a:avLst/>
              <a:gdLst/>
              <a:ahLst/>
              <a:cxnLst/>
              <a:rect l="l" t="t" r="r" b="b"/>
              <a:pathLst>
                <a:path w="24384000" h="2421636">
                  <a:moveTo>
                    <a:pt x="0" y="0"/>
                  </a:moveTo>
                  <a:lnTo>
                    <a:pt x="24384000" y="0"/>
                  </a:lnTo>
                  <a:lnTo>
                    <a:pt x="24384000" y="2421636"/>
                  </a:lnTo>
                  <a:lnTo>
                    <a:pt x="0" y="2421636"/>
                  </a:lnTo>
                  <a:close/>
                </a:path>
              </a:pathLst>
            </a:custGeom>
            <a:solidFill>
              <a:srgbClr val="224D99"/>
            </a:solidFill>
          </p:spPr>
          <p:txBody>
            <a:bodyPr/>
            <a:lstStyle/>
            <a:p>
              <a:endParaRPr lang="uk-UA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825694" y="219756"/>
            <a:ext cx="1209385" cy="1408189"/>
            <a:chOff x="0" y="0"/>
            <a:chExt cx="1612514" cy="1877586"/>
          </a:xfrm>
        </p:grpSpPr>
        <p:sp>
          <p:nvSpPr>
            <p:cNvPr id="8" name="Freeform 8" descr="Зображення, що містить Шрифт, Графіка, логотип, текст  Вміст на основі ШІ може бути неправильним."/>
            <p:cNvSpPr/>
            <p:nvPr/>
          </p:nvSpPr>
          <p:spPr>
            <a:xfrm>
              <a:off x="0" y="0"/>
              <a:ext cx="1612519" cy="1877568"/>
            </a:xfrm>
            <a:custGeom>
              <a:avLst/>
              <a:gdLst/>
              <a:ahLst/>
              <a:cxnLst/>
              <a:rect l="l" t="t" r="r" b="b"/>
              <a:pathLst>
                <a:path w="1612519" h="1877568">
                  <a:moveTo>
                    <a:pt x="0" y="0"/>
                  </a:moveTo>
                  <a:lnTo>
                    <a:pt x="1612519" y="0"/>
                  </a:lnTo>
                  <a:lnTo>
                    <a:pt x="1612519" y="1877568"/>
                  </a:lnTo>
                  <a:lnTo>
                    <a:pt x="0" y="18775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10" name="Freeform 10"/>
          <p:cNvSpPr/>
          <p:nvPr/>
        </p:nvSpPr>
        <p:spPr>
          <a:xfrm rot="10800000">
            <a:off x="184047" y="1845024"/>
            <a:ext cx="10093717" cy="8441976"/>
          </a:xfrm>
          <a:custGeom>
            <a:avLst/>
            <a:gdLst/>
            <a:ahLst/>
            <a:cxnLst/>
            <a:rect l="l" t="t" r="r" b="b"/>
            <a:pathLst>
              <a:path w="10806566" h="8185316">
                <a:moveTo>
                  <a:pt x="0" y="0"/>
                </a:moveTo>
                <a:lnTo>
                  <a:pt x="10806566" y="0"/>
                </a:lnTo>
                <a:lnTo>
                  <a:pt x="10806566" y="8185316"/>
                </a:lnTo>
                <a:lnTo>
                  <a:pt x="0" y="8185316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>
              <a:alphaModFix amt="32000"/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5" name="TextBox 15"/>
          <p:cNvSpPr txBox="1"/>
          <p:nvPr/>
        </p:nvSpPr>
        <p:spPr>
          <a:xfrm>
            <a:off x="5791200" y="468136"/>
            <a:ext cx="6840921" cy="14715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909"/>
              </a:lnSpc>
              <a:spcBef>
                <a:spcPct val="0"/>
              </a:spcBef>
            </a:pPr>
            <a:r>
              <a:rPr lang="en-US" sz="3200" b="1" dirty="0">
                <a:solidFill>
                  <a:srgbClr val="FFFFFF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Архітектурний </a:t>
            </a:r>
            <a:r>
              <a:rPr lang="en-US" sz="3200" b="1" dirty="0" err="1">
                <a:solidFill>
                  <a:srgbClr val="FFFFFF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план</a:t>
            </a:r>
            <a:r>
              <a:rPr lang="en-US" sz="3200" b="1" dirty="0">
                <a:solidFill>
                  <a:srgbClr val="FFFFFF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3200" b="1" dirty="0" err="1">
                <a:solidFill>
                  <a:srgbClr val="FFFFFF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відбудови</a:t>
            </a:r>
            <a:r>
              <a:rPr lang="en-US" sz="3200" b="1" dirty="0">
                <a:solidFill>
                  <a:srgbClr val="FFFFFF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3200" b="1" dirty="0" err="1">
                <a:solidFill>
                  <a:srgbClr val="FFFFFF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та</a:t>
            </a:r>
            <a:r>
              <a:rPr lang="en-US" sz="3200" b="1" dirty="0">
                <a:solidFill>
                  <a:srgbClr val="FFFFFF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3200" b="1" dirty="0" err="1">
                <a:solidFill>
                  <a:srgbClr val="FFFFFF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реконструкції</a:t>
            </a:r>
            <a:r>
              <a:rPr lang="uk-UA" sz="3200" b="1" dirty="0">
                <a:solidFill>
                  <a:srgbClr val="FFFFFF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:</a:t>
            </a:r>
            <a:r>
              <a:rPr lang="ru-RU" sz="3200" dirty="0">
                <a:solidFill>
                  <a:srgbClr val="0D0D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зони </a:t>
            </a:r>
            <a:r>
              <a:rPr lang="ru-RU" sz="3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очікування</a:t>
            </a:r>
            <a: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пацієнтів</a:t>
            </a:r>
            <a: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3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медичного</a:t>
            </a:r>
            <a: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персоналу</a:t>
            </a:r>
            <a:endParaRPr lang="en-US" sz="3200" b="1" dirty="0">
              <a:solidFill>
                <a:schemeClr val="bg1"/>
              </a:solidFill>
              <a:latin typeface="Times New Roman" panose="02020603050405020304" pitchFamily="18" charset="0"/>
              <a:ea typeface="Open Sans Bold"/>
              <a:cs typeface="Times New Roman" panose="02020603050405020304" pitchFamily="18" charset="0"/>
              <a:sym typeface="Open Sans Bold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2FB62B8-2D16-407C-94DF-D2C9DDF3FDAC}"/>
              </a:ext>
            </a:extLst>
          </p:cNvPr>
          <p:cNvSpPr txBox="1"/>
          <p:nvPr/>
        </p:nvSpPr>
        <p:spPr>
          <a:xfrm>
            <a:off x="10357774" y="3037353"/>
            <a:ext cx="7315201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373063" algn="just">
              <a:buFont typeface="Wingdings" panose="05000000000000000000" pitchFamily="2" charset="2"/>
              <a:buChar char="ü"/>
            </a:pPr>
            <a:r>
              <a:rPr lang="uk-UA" sz="3200" dirty="0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Ремонт </a:t>
            </a:r>
            <a:r>
              <a:rPr lang="uk-UA" sz="3200" dirty="0" err="1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приміщень:в</a:t>
            </a:r>
            <a:r>
              <a:rPr lang="en-US" sz="3200" dirty="0" err="1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ідновлення</a:t>
            </a:r>
            <a:r>
              <a:rPr lang="en-US" sz="3200" dirty="0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стін</a:t>
            </a:r>
            <a:r>
              <a:rPr lang="en-US" sz="3200" dirty="0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підлоги</a:t>
            </a:r>
            <a:r>
              <a:rPr lang="en-US" sz="3200" dirty="0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та</a:t>
            </a:r>
            <a:r>
              <a:rPr lang="en-US" sz="3200" dirty="0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інженерії</a:t>
            </a:r>
            <a:r>
              <a:rPr lang="en-US" sz="3200" dirty="0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. </a:t>
            </a:r>
            <a:r>
              <a:rPr lang="en-US" sz="3200" dirty="0" err="1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Облаштування</a:t>
            </a:r>
            <a:r>
              <a:rPr lang="en-US" sz="3200" dirty="0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комфортних</a:t>
            </a:r>
            <a:r>
              <a:rPr lang="en-US" sz="3200" dirty="0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місць</a:t>
            </a:r>
            <a:r>
              <a:rPr lang="en-US" sz="3200" dirty="0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для</a:t>
            </a:r>
            <a:r>
              <a:rPr lang="en-US" sz="3200" dirty="0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пацієнтів</a:t>
            </a:r>
            <a:r>
              <a:rPr lang="uk-UA" sz="3200" dirty="0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 та персоналу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373063" algn="just">
              <a:buFont typeface="Wingdings" panose="05000000000000000000" pitchFamily="2" charset="2"/>
              <a:buChar char="ü"/>
            </a:pP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373063" algn="just">
              <a:buFont typeface="Wingdings" panose="05000000000000000000" pitchFamily="2" charset="2"/>
              <a:buChar char="ü"/>
            </a:pP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Нові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інженерні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мережі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державних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будівельних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норм;</a:t>
            </a:r>
          </a:p>
          <a:p>
            <a:pPr lvl="0" indent="373063" algn="just">
              <a:buFont typeface="Wingdings" panose="05000000000000000000" pitchFamily="2" charset="2"/>
              <a:buChar char="ü"/>
            </a:pP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73063" algn="just">
              <a:buFont typeface="Wingdings" panose="05000000000000000000" pitchFamily="2" charset="2"/>
              <a:buChar char="ü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Сучасний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інтер’єр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створений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урахуванням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принципів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візуального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психологічного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комфорту.</a:t>
            </a:r>
          </a:p>
        </p:txBody>
      </p:sp>
      <p:sp>
        <p:nvSpPr>
          <p:cNvPr id="18" name="Freeform 9">
            <a:extLst>
              <a:ext uri="{FF2B5EF4-FFF2-40B4-BE49-F238E27FC236}">
                <a16:creationId xmlns:a16="http://schemas.microsoft.com/office/drawing/2014/main" id="{9E256D64-EB85-5AAB-CEDE-F597498CCF54}"/>
              </a:ext>
            </a:extLst>
          </p:cNvPr>
          <p:cNvSpPr/>
          <p:nvPr/>
        </p:nvSpPr>
        <p:spPr>
          <a:xfrm>
            <a:off x="2109450" y="0"/>
            <a:ext cx="3122578" cy="1816227"/>
          </a:xfrm>
          <a:custGeom>
            <a:avLst/>
            <a:gdLst/>
            <a:ahLst/>
            <a:cxnLst/>
            <a:rect l="l" t="t" r="r" b="b"/>
            <a:pathLst>
              <a:path w="3122578" h="1969766">
                <a:moveTo>
                  <a:pt x="0" y="0"/>
                </a:moveTo>
                <a:lnTo>
                  <a:pt x="3122579" y="0"/>
                </a:lnTo>
                <a:lnTo>
                  <a:pt x="3122579" y="1969766"/>
                </a:lnTo>
                <a:lnTo>
                  <a:pt x="0" y="196976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uk-UA" dirty="0"/>
          </a:p>
        </p:txBody>
      </p:sp>
      <p:sp>
        <p:nvSpPr>
          <p:cNvPr id="22" name="Місце для номера слайда 43">
            <a:extLst>
              <a:ext uri="{FF2B5EF4-FFF2-40B4-BE49-F238E27FC236}">
                <a16:creationId xmlns:a16="http://schemas.microsoft.com/office/drawing/2014/main" id="{EEE95FFC-CFC6-7648-763E-E6BBD557B5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139160" y="9998075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17</a:t>
            </a:fld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10218B6C-21CD-4FA1-9C39-134FA124981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109" y="3130783"/>
            <a:ext cx="10069655" cy="546890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CB365A8-4044-6403-A6FF-ABCAB6C5C19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48772" y="-47663"/>
            <a:ext cx="3810269" cy="1905135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2B53BAD-0551-68C2-FA8A-8A189427A8D7}"/>
              </a:ext>
            </a:extLst>
          </p:cNvPr>
          <p:cNvSpPr/>
          <p:nvPr/>
        </p:nvSpPr>
        <p:spPr>
          <a:xfrm>
            <a:off x="4572000" y="2474927"/>
            <a:ext cx="306186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Після</a:t>
            </a:r>
            <a:r>
              <a:rPr lang="ru-RU" sz="3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ремонту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5735FDD-4A4D-4CD7-208B-B53A41B1D96F}"/>
              </a:ext>
            </a:extLst>
          </p:cNvPr>
          <p:cNvSpPr/>
          <p:nvPr/>
        </p:nvSpPr>
        <p:spPr>
          <a:xfrm>
            <a:off x="208109" y="2399519"/>
            <a:ext cx="254941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До ремонту</a:t>
            </a: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786" y="-15655"/>
            <a:ext cx="1421216" cy="1817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404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37E445D7-AA17-FB3C-55E6-A3C3303E3CC0}"/>
              </a:ext>
            </a:extLst>
          </p:cNvPr>
          <p:cNvSpPr/>
          <p:nvPr/>
        </p:nvSpPr>
        <p:spPr>
          <a:xfrm>
            <a:off x="5623845" y="2680459"/>
            <a:ext cx="8781097" cy="2955713"/>
          </a:xfrm>
          <a:prstGeom prst="rect">
            <a:avLst/>
          </a:prstGeom>
          <a:solidFill>
            <a:srgbClr val="0866FF">
              <a:alpha val="19608"/>
            </a:srgbClr>
          </a:solidFill>
        </p:spPr>
        <p:txBody>
          <a:bodyPr/>
          <a:lstStyle/>
          <a:p>
            <a:endParaRPr lang="uk-UA" dirty="0">
              <a:solidFill>
                <a:schemeClr val="tx1"/>
              </a:solidFill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0" y="-15656"/>
            <a:ext cx="18288000" cy="1816244"/>
            <a:chOff x="0" y="0"/>
            <a:chExt cx="24384000" cy="242165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384000" cy="2421636"/>
            </a:xfrm>
            <a:custGeom>
              <a:avLst/>
              <a:gdLst/>
              <a:ahLst/>
              <a:cxnLst/>
              <a:rect l="l" t="t" r="r" b="b"/>
              <a:pathLst>
                <a:path w="24384000" h="2421636">
                  <a:moveTo>
                    <a:pt x="0" y="0"/>
                  </a:moveTo>
                  <a:lnTo>
                    <a:pt x="24384000" y="0"/>
                  </a:lnTo>
                  <a:lnTo>
                    <a:pt x="24384000" y="2421636"/>
                  </a:lnTo>
                  <a:lnTo>
                    <a:pt x="0" y="2421636"/>
                  </a:lnTo>
                  <a:close/>
                </a:path>
              </a:pathLst>
            </a:custGeom>
            <a:solidFill>
              <a:srgbClr val="224D99"/>
            </a:solidFill>
          </p:spPr>
          <p:txBody>
            <a:bodyPr/>
            <a:lstStyle/>
            <a:p>
              <a:endParaRPr lang="uk-UA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825694" y="219756"/>
            <a:ext cx="1209385" cy="1408189"/>
            <a:chOff x="0" y="0"/>
            <a:chExt cx="1612514" cy="1877586"/>
          </a:xfrm>
        </p:grpSpPr>
        <p:sp>
          <p:nvSpPr>
            <p:cNvPr id="8" name="Freeform 8" descr="Зображення, що містить Шрифт, Графіка, логотип, текст  Вміст на основі ШІ може бути неправильним."/>
            <p:cNvSpPr/>
            <p:nvPr/>
          </p:nvSpPr>
          <p:spPr>
            <a:xfrm>
              <a:off x="0" y="0"/>
              <a:ext cx="1612519" cy="1877568"/>
            </a:xfrm>
            <a:custGeom>
              <a:avLst/>
              <a:gdLst/>
              <a:ahLst/>
              <a:cxnLst/>
              <a:rect l="l" t="t" r="r" b="b"/>
              <a:pathLst>
                <a:path w="1612519" h="1877568">
                  <a:moveTo>
                    <a:pt x="0" y="0"/>
                  </a:moveTo>
                  <a:lnTo>
                    <a:pt x="1612519" y="0"/>
                  </a:lnTo>
                  <a:lnTo>
                    <a:pt x="1612519" y="1877568"/>
                  </a:lnTo>
                  <a:lnTo>
                    <a:pt x="0" y="18775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5614320" y="219756"/>
            <a:ext cx="6501480" cy="14715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909"/>
              </a:lnSpc>
              <a:spcBef>
                <a:spcPct val="0"/>
              </a:spcBef>
            </a:pPr>
            <a:r>
              <a:rPr lang="en-US" sz="3200" b="1" dirty="0">
                <a:solidFill>
                  <a:srgbClr val="FFFFFF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Архітектурний </a:t>
            </a:r>
            <a:r>
              <a:rPr lang="en-US" sz="3200" b="1" dirty="0" err="1">
                <a:solidFill>
                  <a:srgbClr val="FFFFFF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план</a:t>
            </a:r>
            <a:r>
              <a:rPr lang="en-US" sz="3200" b="1" dirty="0">
                <a:solidFill>
                  <a:srgbClr val="FFFFFF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3200" b="1" dirty="0" err="1">
                <a:solidFill>
                  <a:srgbClr val="FFFFFF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відбудови</a:t>
            </a:r>
            <a:r>
              <a:rPr lang="en-US" sz="3200" b="1" dirty="0">
                <a:solidFill>
                  <a:srgbClr val="FFFFFF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3200" b="1" dirty="0" err="1">
                <a:solidFill>
                  <a:srgbClr val="FFFFFF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та</a:t>
            </a:r>
            <a:r>
              <a:rPr lang="en-US" sz="3200" b="1" dirty="0">
                <a:solidFill>
                  <a:srgbClr val="FFFFFF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3200" b="1" dirty="0" err="1">
                <a:solidFill>
                  <a:srgbClr val="FFFFFF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реконструкції</a:t>
            </a:r>
            <a:r>
              <a:rPr lang="uk-UA" sz="3200" b="1" dirty="0">
                <a:solidFill>
                  <a:srgbClr val="FFFFFF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:	</a:t>
            </a:r>
          </a:p>
          <a:p>
            <a:pPr algn="just">
              <a:lnSpc>
                <a:spcPts val="3909"/>
              </a:lnSpc>
              <a:spcBef>
                <a:spcPct val="0"/>
              </a:spcBef>
            </a:pPr>
            <a:r>
              <a:rPr lang="uk-UA" sz="3200" b="1" dirty="0">
                <a:solidFill>
                  <a:srgbClr val="FFFFFF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допоміжні приміщення</a:t>
            </a:r>
            <a:endParaRPr lang="en-US" sz="3200" b="1" dirty="0">
              <a:solidFill>
                <a:srgbClr val="FFFFFF"/>
              </a:solidFill>
              <a:latin typeface="Times New Roman" panose="02020603050405020304" pitchFamily="18" charset="0"/>
              <a:ea typeface="Open Sans Bold"/>
              <a:cs typeface="Times New Roman" panose="02020603050405020304" pitchFamily="18" charset="0"/>
              <a:sym typeface="Open Sans Bold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2FB62B8-2D16-407C-94DF-D2C9DDF3FDAC}"/>
              </a:ext>
            </a:extLst>
          </p:cNvPr>
          <p:cNvSpPr txBox="1"/>
          <p:nvPr/>
        </p:nvSpPr>
        <p:spPr>
          <a:xfrm>
            <a:off x="5757145" y="2644593"/>
            <a:ext cx="8505634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b="1" dirty="0">
                <a:latin typeface="Times New Roman" panose="02020603050405020304" pitchFamily="18" charset="0"/>
                <a:ea typeface="Inconsolata Bold" pitchFamily="34" charset="-122"/>
                <a:cs typeface="Times New Roman" panose="02020603050405020304" pitchFamily="18" charset="0"/>
              </a:rPr>
              <a:t>РЕЗЕРВНІ СИСТЕМИ</a:t>
            </a:r>
            <a:r>
              <a:rPr lang="uk-UA" sz="2800" b="1" dirty="0">
                <a:latin typeface="Times New Roman" panose="02020603050405020304" pitchFamily="18" charset="0"/>
                <a:ea typeface="Inconsolata Bold" pitchFamily="34" charset="-122"/>
                <a:cs typeface="Times New Roman" panose="02020603050405020304" pitchFamily="18" charset="0"/>
              </a:rPr>
              <a:t>: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373063" algn="just">
              <a:buFont typeface="Wingdings" panose="05000000000000000000" pitchFamily="2" charset="2"/>
              <a:buChar char="ü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373063" algn="just">
              <a:buFont typeface="Wingdings" panose="05000000000000000000" pitchFamily="2" charset="2"/>
              <a:buChar char="ü"/>
            </a:pP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Нові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інженерні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мережі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будівельних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норм;</a:t>
            </a:r>
          </a:p>
          <a:p>
            <a:pPr indent="373063" algn="just">
              <a:buFont typeface="Wingdings" panose="05000000000000000000" pitchFamily="2" charset="2"/>
              <a:buChar char="ü"/>
            </a:pPr>
            <a:r>
              <a:rPr lang="en-US" sz="2800" dirty="0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Енергопостачання, </a:t>
            </a:r>
            <a:r>
              <a:rPr lang="en-US" sz="2800" dirty="0" err="1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водопостачання</a:t>
            </a:r>
            <a:r>
              <a:rPr lang="en-US" sz="2800" dirty="0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та</a:t>
            </a:r>
            <a:r>
              <a:rPr lang="en-US" sz="2800" dirty="0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опалення</a:t>
            </a:r>
            <a:r>
              <a:rPr lang="en-US" sz="2800" dirty="0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для</a:t>
            </a:r>
            <a:r>
              <a:rPr lang="en-US" sz="2800" dirty="0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автономної</a:t>
            </a:r>
            <a:r>
              <a:rPr lang="en-US" sz="2800" dirty="0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роботи</a:t>
            </a:r>
            <a:r>
              <a:rPr lang="en-US" sz="2800" dirty="0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лікарні</a:t>
            </a:r>
            <a:r>
              <a:rPr lang="en-US" sz="2800" dirty="0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під</a:t>
            </a:r>
            <a:r>
              <a:rPr lang="en-US" sz="2800" dirty="0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час</a:t>
            </a:r>
            <a:r>
              <a:rPr lang="en-US" sz="2800" dirty="0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тривалих</a:t>
            </a:r>
            <a:r>
              <a:rPr lang="en-US" sz="2800" dirty="0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обстрілів</a:t>
            </a:r>
            <a:r>
              <a:rPr lang="en-US" sz="2800" dirty="0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.</a:t>
            </a:r>
            <a:endParaRPr lang="uk-UA" sz="2800" dirty="0">
              <a:latin typeface="Times New Roman" panose="02020603050405020304" pitchFamily="18" charset="0"/>
              <a:ea typeface="Fira Sans" pitchFamily="34" charset="-122"/>
              <a:cs typeface="Times New Roman" panose="02020603050405020304" pitchFamily="18" charset="0"/>
            </a:endParaRPr>
          </a:p>
          <a:p>
            <a:pPr indent="373063" algn="just">
              <a:buFont typeface="Wingdings" panose="05000000000000000000" pitchFamily="2" charset="2"/>
              <a:buChar char="ü"/>
            </a:pPr>
            <a:r>
              <a:rPr lang="uk-UA" sz="2800" dirty="0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Допоміжні </a:t>
            </a:r>
            <a:r>
              <a:rPr lang="uk-UA" sz="2800" dirty="0" err="1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приміщення:процедурна,аптечна</a:t>
            </a:r>
            <a:r>
              <a:rPr lang="uk-UA" sz="2800" dirty="0">
                <a:latin typeface="Times New Roman" panose="02020603050405020304" pitchFamily="18" charset="0"/>
                <a:ea typeface="Fira Sans" pitchFamily="34" charset="-122"/>
                <a:cs typeface="Times New Roman" panose="02020603050405020304" pitchFamily="18" charset="0"/>
              </a:rPr>
              <a:t> комора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373063" algn="just">
              <a:buFont typeface="Wingdings" panose="05000000000000000000" pitchFamily="2" charset="2"/>
              <a:buChar char="ü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Freeform 9">
            <a:extLst>
              <a:ext uri="{FF2B5EF4-FFF2-40B4-BE49-F238E27FC236}">
                <a16:creationId xmlns:a16="http://schemas.microsoft.com/office/drawing/2014/main" id="{9E256D64-EB85-5AAB-CEDE-F597498CCF54}"/>
              </a:ext>
            </a:extLst>
          </p:cNvPr>
          <p:cNvSpPr/>
          <p:nvPr/>
        </p:nvSpPr>
        <p:spPr>
          <a:xfrm>
            <a:off x="2109450" y="0"/>
            <a:ext cx="3122578" cy="1816227"/>
          </a:xfrm>
          <a:custGeom>
            <a:avLst/>
            <a:gdLst/>
            <a:ahLst/>
            <a:cxnLst/>
            <a:rect l="l" t="t" r="r" b="b"/>
            <a:pathLst>
              <a:path w="3122578" h="1969766">
                <a:moveTo>
                  <a:pt x="0" y="0"/>
                </a:moveTo>
                <a:lnTo>
                  <a:pt x="3122579" y="0"/>
                </a:lnTo>
                <a:lnTo>
                  <a:pt x="3122579" y="1969766"/>
                </a:lnTo>
                <a:lnTo>
                  <a:pt x="0" y="196976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uk-UA" dirty="0"/>
          </a:p>
        </p:txBody>
      </p:sp>
      <p:sp>
        <p:nvSpPr>
          <p:cNvPr id="22" name="Місце для номера слайда 43">
            <a:extLst>
              <a:ext uri="{FF2B5EF4-FFF2-40B4-BE49-F238E27FC236}">
                <a16:creationId xmlns:a16="http://schemas.microsoft.com/office/drawing/2014/main" id="{EEE95FFC-CFC6-7648-763E-E6BBD557B5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139160" y="9998075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18</a:t>
            </a:fld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EE4C839-590A-4888-8E36-0857FC0520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973" y="6090980"/>
            <a:ext cx="3882991" cy="3501059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256B215E-69C7-4745-A95C-D95136069C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973" y="2714303"/>
            <a:ext cx="4696750" cy="2955713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ECB24D3A-2819-4E57-BF0F-E1A8671679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6033892"/>
            <a:ext cx="4267200" cy="355814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D253EB2-6683-9619-49A0-0ABAF23E396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48772" y="-47663"/>
            <a:ext cx="3810269" cy="1905135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C9FBCBF-D304-94AC-9475-FBD23A26A2A5}"/>
              </a:ext>
            </a:extLst>
          </p:cNvPr>
          <p:cNvSpPr/>
          <p:nvPr/>
        </p:nvSpPr>
        <p:spPr>
          <a:xfrm>
            <a:off x="369902" y="2019829"/>
            <a:ext cx="306186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Після</a:t>
            </a:r>
            <a:r>
              <a:rPr lang="ru-RU" sz="3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ремонту</a:t>
            </a: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786" y="-15655"/>
            <a:ext cx="1421216" cy="1817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119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">
            <a:extLst>
              <a:ext uri="{FF2B5EF4-FFF2-40B4-BE49-F238E27FC236}">
                <a16:creationId xmlns:a16="http://schemas.microsoft.com/office/drawing/2014/main" id="{82C8253C-2351-23CA-ED31-2A62E4F4CFF8}"/>
              </a:ext>
            </a:extLst>
          </p:cNvPr>
          <p:cNvGrpSpPr/>
          <p:nvPr/>
        </p:nvGrpSpPr>
        <p:grpSpPr>
          <a:xfrm>
            <a:off x="0" y="-15656"/>
            <a:ext cx="18288000" cy="1816244"/>
            <a:chOff x="0" y="0"/>
            <a:chExt cx="24384000" cy="2421658"/>
          </a:xfrm>
        </p:grpSpPr>
        <p:sp>
          <p:nvSpPr>
            <p:cNvPr id="22" name="Freeform 3">
              <a:extLst>
                <a:ext uri="{FF2B5EF4-FFF2-40B4-BE49-F238E27FC236}">
                  <a16:creationId xmlns:a16="http://schemas.microsoft.com/office/drawing/2014/main" id="{2F9ED2DC-231C-12B6-D42F-03B20A35A2CC}"/>
                </a:ext>
              </a:extLst>
            </p:cNvPr>
            <p:cNvSpPr/>
            <p:nvPr/>
          </p:nvSpPr>
          <p:spPr>
            <a:xfrm>
              <a:off x="0" y="0"/>
              <a:ext cx="24384000" cy="2421636"/>
            </a:xfrm>
            <a:custGeom>
              <a:avLst/>
              <a:gdLst/>
              <a:ahLst/>
              <a:cxnLst/>
              <a:rect l="l" t="t" r="r" b="b"/>
              <a:pathLst>
                <a:path w="24384000" h="2421636">
                  <a:moveTo>
                    <a:pt x="0" y="0"/>
                  </a:moveTo>
                  <a:lnTo>
                    <a:pt x="24384000" y="0"/>
                  </a:lnTo>
                  <a:lnTo>
                    <a:pt x="24384000" y="2421636"/>
                  </a:lnTo>
                  <a:lnTo>
                    <a:pt x="0" y="2421636"/>
                  </a:lnTo>
                  <a:close/>
                </a:path>
              </a:pathLst>
            </a:custGeom>
            <a:solidFill>
              <a:srgbClr val="224D99"/>
            </a:solidFill>
          </p:spPr>
          <p:txBody>
            <a:bodyPr/>
            <a:lstStyle/>
            <a:p>
              <a:endParaRPr lang="uk-UA" dirty="0"/>
            </a:p>
          </p:txBody>
        </p:sp>
      </p:grpSp>
      <p:grpSp>
        <p:nvGrpSpPr>
          <p:cNvPr id="23" name="Group 6">
            <a:extLst>
              <a:ext uri="{FF2B5EF4-FFF2-40B4-BE49-F238E27FC236}">
                <a16:creationId xmlns:a16="http://schemas.microsoft.com/office/drawing/2014/main" id="{52AE7367-3810-4505-71AE-123F1FA8E087}"/>
              </a:ext>
            </a:extLst>
          </p:cNvPr>
          <p:cNvGrpSpPr/>
          <p:nvPr/>
        </p:nvGrpSpPr>
        <p:grpSpPr>
          <a:xfrm>
            <a:off x="16825694" y="219756"/>
            <a:ext cx="1209385" cy="1408189"/>
            <a:chOff x="0" y="0"/>
            <a:chExt cx="1612514" cy="1877586"/>
          </a:xfrm>
        </p:grpSpPr>
        <p:sp>
          <p:nvSpPr>
            <p:cNvPr id="24" name="Freeform 7" descr="Зображення, що містить Шрифт, Графіка, логотип, текст  Вміст на основі ШІ може бути неправильним.">
              <a:extLst>
                <a:ext uri="{FF2B5EF4-FFF2-40B4-BE49-F238E27FC236}">
                  <a16:creationId xmlns:a16="http://schemas.microsoft.com/office/drawing/2014/main" id="{01BE56A2-BB74-1B6E-4222-B590211FDC01}"/>
                </a:ext>
              </a:extLst>
            </p:cNvPr>
            <p:cNvSpPr/>
            <p:nvPr/>
          </p:nvSpPr>
          <p:spPr>
            <a:xfrm>
              <a:off x="0" y="0"/>
              <a:ext cx="1612519" cy="1877568"/>
            </a:xfrm>
            <a:custGeom>
              <a:avLst/>
              <a:gdLst/>
              <a:ahLst/>
              <a:cxnLst/>
              <a:rect l="l" t="t" r="r" b="b"/>
              <a:pathLst>
                <a:path w="1612519" h="1877568">
                  <a:moveTo>
                    <a:pt x="0" y="0"/>
                  </a:moveTo>
                  <a:lnTo>
                    <a:pt x="1612519" y="0"/>
                  </a:lnTo>
                  <a:lnTo>
                    <a:pt x="1612519" y="1877568"/>
                  </a:lnTo>
                  <a:lnTo>
                    <a:pt x="0" y="18775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uk-UA" dirty="0"/>
            </a:p>
          </p:txBody>
        </p:sp>
      </p:grpSp>
      <p:sp>
        <p:nvSpPr>
          <p:cNvPr id="26" name="TextBox 16">
            <a:extLst>
              <a:ext uri="{FF2B5EF4-FFF2-40B4-BE49-F238E27FC236}">
                <a16:creationId xmlns:a16="http://schemas.microsoft.com/office/drawing/2014/main" id="{AC960E57-E8A5-CC6B-E707-9FE90F4E9E34}"/>
              </a:ext>
            </a:extLst>
          </p:cNvPr>
          <p:cNvSpPr txBox="1"/>
          <p:nvPr/>
        </p:nvSpPr>
        <p:spPr>
          <a:xfrm>
            <a:off x="5469685" y="648223"/>
            <a:ext cx="8565553" cy="4884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04000"/>
              </a:lnSpc>
            </a:pPr>
            <a:r>
              <a:rPr lang="en-US" sz="3200" b="1" dirty="0" err="1">
                <a:solidFill>
                  <a:schemeClr val="bg1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Результати</a:t>
            </a:r>
            <a:r>
              <a:rPr lang="en-US" sz="3200" b="1" dirty="0">
                <a:solidFill>
                  <a:schemeClr val="bg1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для</a:t>
            </a:r>
            <a:r>
              <a:rPr lang="en-US" sz="3200" b="1" dirty="0">
                <a:solidFill>
                  <a:schemeClr val="bg1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громади</a:t>
            </a:r>
            <a:r>
              <a:rPr lang="en-US" sz="3200" b="1" dirty="0">
                <a:solidFill>
                  <a:schemeClr val="bg1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та</a:t>
            </a:r>
            <a:r>
              <a:rPr lang="en-US" sz="3200" b="1" dirty="0">
                <a:solidFill>
                  <a:schemeClr val="bg1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лікарні</a:t>
            </a:r>
            <a:r>
              <a:rPr lang="uk-UA" sz="3200" b="1" dirty="0">
                <a:solidFill>
                  <a:schemeClr val="bg1"/>
                </a:solidFill>
                <a:latin typeface="Inconsolata Bold" pitchFamily="34" charset="0"/>
                <a:ea typeface="Inconsolata Bold" pitchFamily="34" charset="-122"/>
                <a:cs typeface="Inconsolata Bold" pitchFamily="34" charset="-120"/>
              </a:rPr>
              <a:t>:</a:t>
            </a:r>
            <a:endParaRPr lang="en-US" sz="3200" dirty="0">
              <a:solidFill>
                <a:schemeClr val="bg1"/>
              </a:solidFill>
            </a:endParaRPr>
          </a:p>
        </p:txBody>
      </p:sp>
      <p:grpSp>
        <p:nvGrpSpPr>
          <p:cNvPr id="29" name="Group 10">
            <a:extLst>
              <a:ext uri="{FF2B5EF4-FFF2-40B4-BE49-F238E27FC236}">
                <a16:creationId xmlns:a16="http://schemas.microsoft.com/office/drawing/2014/main" id="{D6D29532-8231-08A9-8C48-5BEC0FB1BD54}"/>
              </a:ext>
            </a:extLst>
          </p:cNvPr>
          <p:cNvGrpSpPr/>
          <p:nvPr/>
        </p:nvGrpSpPr>
        <p:grpSpPr>
          <a:xfrm>
            <a:off x="387744" y="2345739"/>
            <a:ext cx="10424894" cy="5013338"/>
            <a:chOff x="0" y="0"/>
            <a:chExt cx="2448925" cy="572635"/>
          </a:xfrm>
        </p:grpSpPr>
        <p:sp>
          <p:nvSpPr>
            <p:cNvPr id="30" name="Freeform 11">
              <a:extLst>
                <a:ext uri="{FF2B5EF4-FFF2-40B4-BE49-F238E27FC236}">
                  <a16:creationId xmlns:a16="http://schemas.microsoft.com/office/drawing/2014/main" id="{E546BC73-5AF8-BA7F-53EF-D292E0A5AC46}"/>
                </a:ext>
              </a:extLst>
            </p:cNvPr>
            <p:cNvSpPr/>
            <p:nvPr/>
          </p:nvSpPr>
          <p:spPr>
            <a:xfrm>
              <a:off x="0" y="0"/>
              <a:ext cx="2448925" cy="572635"/>
            </a:xfrm>
            <a:custGeom>
              <a:avLst/>
              <a:gdLst/>
              <a:ahLst/>
              <a:cxnLst/>
              <a:rect l="l" t="t" r="r" b="b"/>
              <a:pathLst>
                <a:path w="2448925" h="572635">
                  <a:moveTo>
                    <a:pt x="42464" y="0"/>
                  </a:moveTo>
                  <a:lnTo>
                    <a:pt x="2406461" y="0"/>
                  </a:lnTo>
                  <a:cubicBezTo>
                    <a:pt x="2417723" y="0"/>
                    <a:pt x="2428524" y="4474"/>
                    <a:pt x="2436488" y="12437"/>
                  </a:cubicBezTo>
                  <a:cubicBezTo>
                    <a:pt x="2444451" y="20401"/>
                    <a:pt x="2448925" y="31202"/>
                    <a:pt x="2448925" y="42464"/>
                  </a:cubicBezTo>
                  <a:lnTo>
                    <a:pt x="2448925" y="530171"/>
                  </a:lnTo>
                  <a:cubicBezTo>
                    <a:pt x="2448925" y="541433"/>
                    <a:pt x="2444451" y="552234"/>
                    <a:pt x="2436488" y="560198"/>
                  </a:cubicBezTo>
                  <a:cubicBezTo>
                    <a:pt x="2428524" y="568161"/>
                    <a:pt x="2417723" y="572635"/>
                    <a:pt x="2406461" y="572635"/>
                  </a:cubicBezTo>
                  <a:lnTo>
                    <a:pt x="42464" y="572635"/>
                  </a:lnTo>
                  <a:cubicBezTo>
                    <a:pt x="31202" y="572635"/>
                    <a:pt x="20401" y="568161"/>
                    <a:pt x="12437" y="560198"/>
                  </a:cubicBezTo>
                  <a:cubicBezTo>
                    <a:pt x="4474" y="552234"/>
                    <a:pt x="0" y="541433"/>
                    <a:pt x="0" y="530171"/>
                  </a:cubicBezTo>
                  <a:lnTo>
                    <a:pt x="0" y="42464"/>
                  </a:lnTo>
                  <a:cubicBezTo>
                    <a:pt x="0" y="31202"/>
                    <a:pt x="4474" y="20401"/>
                    <a:pt x="12437" y="12437"/>
                  </a:cubicBezTo>
                  <a:cubicBezTo>
                    <a:pt x="20401" y="4474"/>
                    <a:pt x="31202" y="0"/>
                    <a:pt x="42464" y="0"/>
                  </a:cubicBezTo>
                  <a:close/>
                </a:path>
              </a:pathLst>
            </a:custGeom>
            <a:solidFill>
              <a:srgbClr val="0866FF">
                <a:alpha val="19608"/>
              </a:srgbClr>
            </a:solidFill>
          </p:spPr>
          <p:txBody>
            <a:bodyPr/>
            <a:lstStyle/>
            <a:p>
              <a:endParaRPr lang="uk-UA"/>
            </a:p>
          </p:txBody>
        </p:sp>
        <p:sp>
          <p:nvSpPr>
            <p:cNvPr id="31" name="TextBox 12">
              <a:extLst>
                <a:ext uri="{FF2B5EF4-FFF2-40B4-BE49-F238E27FC236}">
                  <a16:creationId xmlns:a16="http://schemas.microsoft.com/office/drawing/2014/main" id="{DE82DA36-1162-4B4D-D0DD-EF5C8AEFE90C}"/>
                </a:ext>
              </a:extLst>
            </p:cNvPr>
            <p:cNvSpPr txBox="1"/>
            <p:nvPr/>
          </p:nvSpPr>
          <p:spPr>
            <a:xfrm>
              <a:off x="0" y="-57150"/>
              <a:ext cx="2448925" cy="6297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7"/>
                </a:lnSpc>
              </a:pPr>
              <a:endParaRPr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2" name="TextBox 25">
            <a:extLst>
              <a:ext uri="{FF2B5EF4-FFF2-40B4-BE49-F238E27FC236}">
                <a16:creationId xmlns:a16="http://schemas.microsoft.com/office/drawing/2014/main" id="{ECF71FC4-9F6A-8C6A-D9EB-FC4BC34F9405}"/>
              </a:ext>
            </a:extLst>
          </p:cNvPr>
          <p:cNvSpPr txBox="1"/>
          <p:nvPr/>
        </p:nvSpPr>
        <p:spPr>
          <a:xfrm>
            <a:off x="243851" y="2661504"/>
            <a:ext cx="10424894" cy="39601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55751" lvl="1" indent="-457200">
              <a:lnSpc>
                <a:spcPts val="3871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ru-RU" dirty="0"/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Лікарня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отримає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функціональне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укриття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інтегроване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систему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надання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медичної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дозволить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підвищити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безпеку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пацієнтів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персоналу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забезпечити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стабільність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закладу в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умовах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кризових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ситуацій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755751" lvl="1" indent="-457200">
              <a:lnSpc>
                <a:spcPts val="3871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громади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означатиме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підвищення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безперервності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медичної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посилення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спроможності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місцевої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охорони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здоров’я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реагувати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надзвичайні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ситуації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755751" lvl="1" indent="-457200">
              <a:lnSpc>
                <a:spcPts val="3871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endParaRPr lang="uk-UA" sz="28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Fira Sans" pitchFamily="34" charset="-122"/>
              <a:cs typeface="Times New Roman" panose="02020603050405020304" pitchFamily="18" charset="0"/>
            </a:endParaRPr>
          </a:p>
        </p:txBody>
      </p:sp>
      <p:sp>
        <p:nvSpPr>
          <p:cNvPr id="41" name="TextBox 12">
            <a:extLst>
              <a:ext uri="{FF2B5EF4-FFF2-40B4-BE49-F238E27FC236}">
                <a16:creationId xmlns:a16="http://schemas.microsoft.com/office/drawing/2014/main" id="{36DDB8C8-8777-DDC9-1D6E-B78FE0D830D8}"/>
              </a:ext>
            </a:extLst>
          </p:cNvPr>
          <p:cNvSpPr txBox="1"/>
          <p:nvPr/>
        </p:nvSpPr>
        <p:spPr>
          <a:xfrm>
            <a:off x="862367" y="5430191"/>
            <a:ext cx="9298261" cy="1928886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3507"/>
              </a:lnSpc>
            </a:pPr>
            <a:endParaRPr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EA4171CB-E8AC-4789-9843-570E8734BC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49000" y="2685317"/>
            <a:ext cx="6462494" cy="5719946"/>
          </a:xfrm>
          <a:prstGeom prst="rect">
            <a:avLst/>
          </a:prstGeom>
        </p:spPr>
      </p:pic>
      <p:sp>
        <p:nvSpPr>
          <p:cNvPr id="51" name="Freeform 9">
            <a:extLst>
              <a:ext uri="{FF2B5EF4-FFF2-40B4-BE49-F238E27FC236}">
                <a16:creationId xmlns:a16="http://schemas.microsoft.com/office/drawing/2014/main" id="{61920296-0A28-4673-3D46-9BC6D7FD4F0F}"/>
              </a:ext>
            </a:extLst>
          </p:cNvPr>
          <p:cNvSpPr/>
          <p:nvPr/>
        </p:nvSpPr>
        <p:spPr>
          <a:xfrm>
            <a:off x="2109450" y="0"/>
            <a:ext cx="3122578" cy="1816227"/>
          </a:xfrm>
          <a:custGeom>
            <a:avLst/>
            <a:gdLst/>
            <a:ahLst/>
            <a:cxnLst/>
            <a:rect l="l" t="t" r="r" b="b"/>
            <a:pathLst>
              <a:path w="3122578" h="1969766">
                <a:moveTo>
                  <a:pt x="0" y="0"/>
                </a:moveTo>
                <a:lnTo>
                  <a:pt x="3122579" y="0"/>
                </a:lnTo>
                <a:lnTo>
                  <a:pt x="3122579" y="1969766"/>
                </a:lnTo>
                <a:lnTo>
                  <a:pt x="0" y="196976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uk-UA" dirty="0"/>
          </a:p>
        </p:txBody>
      </p:sp>
      <p:sp>
        <p:nvSpPr>
          <p:cNvPr id="54" name="Місце для номера слайда 43">
            <a:extLst>
              <a:ext uri="{FF2B5EF4-FFF2-40B4-BE49-F238E27FC236}">
                <a16:creationId xmlns:a16="http://schemas.microsoft.com/office/drawing/2014/main" id="{9252FC08-716F-819F-C5FF-6CD61ED0F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5901483" y="9758508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19</a:t>
            </a:fld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EF7C026-D5B2-103B-0B80-0B0F3FE2EBD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48772" y="-47663"/>
            <a:ext cx="3810269" cy="1905135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786" y="-15655"/>
            <a:ext cx="1421216" cy="18173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2"/>
          <p:cNvSpPr/>
          <p:nvPr/>
        </p:nvSpPr>
        <p:spPr>
          <a:xfrm>
            <a:off x="1122979" y="766916"/>
            <a:ext cx="4954646" cy="2873694"/>
          </a:xfrm>
          <a:custGeom>
            <a:avLst/>
            <a:gdLst/>
            <a:ahLst/>
            <a:cxnLst/>
            <a:rect l="l" t="t" r="r" b="b"/>
            <a:pathLst>
              <a:path w="4954646" h="2873694">
                <a:moveTo>
                  <a:pt x="0" y="0"/>
                </a:moveTo>
                <a:lnTo>
                  <a:pt x="4954645" y="0"/>
                </a:lnTo>
                <a:lnTo>
                  <a:pt x="4954645" y="2873694"/>
                </a:lnTo>
                <a:lnTo>
                  <a:pt x="0" y="287369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grpSp>
        <p:nvGrpSpPr>
          <p:cNvPr id="2" name="Group 2"/>
          <p:cNvGrpSpPr/>
          <p:nvPr/>
        </p:nvGrpSpPr>
        <p:grpSpPr>
          <a:xfrm>
            <a:off x="0" y="-15656"/>
            <a:ext cx="18288000" cy="1816244"/>
            <a:chOff x="0" y="0"/>
            <a:chExt cx="24384000" cy="242165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2421636"/>
            </a:xfrm>
            <a:custGeom>
              <a:avLst/>
              <a:gdLst/>
              <a:ahLst/>
              <a:cxnLst/>
              <a:rect l="l" t="t" r="r" b="b"/>
              <a:pathLst>
                <a:path w="24384000" h="2421636">
                  <a:moveTo>
                    <a:pt x="0" y="0"/>
                  </a:moveTo>
                  <a:lnTo>
                    <a:pt x="24384000" y="0"/>
                  </a:lnTo>
                  <a:lnTo>
                    <a:pt x="24384000" y="2421636"/>
                  </a:lnTo>
                  <a:lnTo>
                    <a:pt x="0" y="2421636"/>
                  </a:lnTo>
                  <a:close/>
                </a:path>
              </a:pathLst>
            </a:custGeom>
            <a:solidFill>
              <a:srgbClr val="224D99"/>
            </a:solidFill>
          </p:spPr>
          <p:txBody>
            <a:bodyPr/>
            <a:lstStyle/>
            <a:p>
              <a:endParaRPr lang="uk-UA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6825694" y="219756"/>
            <a:ext cx="1209385" cy="1408189"/>
            <a:chOff x="0" y="0"/>
            <a:chExt cx="1612514" cy="1877586"/>
          </a:xfrm>
        </p:grpSpPr>
        <p:sp>
          <p:nvSpPr>
            <p:cNvPr id="7" name="Freeform 7" descr="Зображення, що містить Шрифт, Графіка, логотип, текст  Вміст на основі ШІ може бути неправильним."/>
            <p:cNvSpPr/>
            <p:nvPr/>
          </p:nvSpPr>
          <p:spPr>
            <a:xfrm>
              <a:off x="0" y="0"/>
              <a:ext cx="1612519" cy="1877568"/>
            </a:xfrm>
            <a:custGeom>
              <a:avLst/>
              <a:gdLst/>
              <a:ahLst/>
              <a:cxnLst/>
              <a:rect l="l" t="t" r="r" b="b"/>
              <a:pathLst>
                <a:path w="1612519" h="1877568">
                  <a:moveTo>
                    <a:pt x="0" y="0"/>
                  </a:moveTo>
                  <a:lnTo>
                    <a:pt x="1612519" y="0"/>
                  </a:lnTo>
                  <a:lnTo>
                    <a:pt x="1612519" y="1877568"/>
                  </a:lnTo>
                  <a:lnTo>
                    <a:pt x="0" y="18775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9" name="Freeform 9"/>
          <p:cNvSpPr/>
          <p:nvPr/>
        </p:nvSpPr>
        <p:spPr>
          <a:xfrm>
            <a:off x="4633475" y="1800571"/>
            <a:ext cx="13654525" cy="8486429"/>
          </a:xfrm>
          <a:custGeom>
            <a:avLst/>
            <a:gdLst/>
            <a:ahLst/>
            <a:cxnLst/>
            <a:rect l="l" t="t" r="r" b="b"/>
            <a:pathLst>
              <a:path w="15534336" h="8898336">
                <a:moveTo>
                  <a:pt x="0" y="0"/>
                </a:moveTo>
                <a:lnTo>
                  <a:pt x="15534336" y="0"/>
                </a:lnTo>
                <a:lnTo>
                  <a:pt x="15534336" y="8898336"/>
                </a:lnTo>
                <a:lnTo>
                  <a:pt x="0" y="889833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9999"/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 l="1" t="-8051" r="-19106" b="-2619"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3" name="TextBox 13"/>
          <p:cNvSpPr txBox="1"/>
          <p:nvPr/>
        </p:nvSpPr>
        <p:spPr>
          <a:xfrm>
            <a:off x="5722231" y="564771"/>
            <a:ext cx="6843538" cy="718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5400" b="1" dirty="0" err="1">
                <a:solidFill>
                  <a:srgbClr val="FFFFFF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Кошторис</a:t>
            </a:r>
            <a:r>
              <a:rPr lang="en-US" sz="5400" b="1" dirty="0">
                <a:solidFill>
                  <a:srgbClr val="FFFFFF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5400" b="1" dirty="0" err="1">
                <a:solidFill>
                  <a:srgbClr val="FFFFFF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проєкту</a:t>
            </a:r>
            <a:r>
              <a:rPr lang="uk-UA" sz="5400" b="1" dirty="0">
                <a:solidFill>
                  <a:srgbClr val="FFFFFF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:</a:t>
            </a:r>
            <a:endParaRPr lang="en-US" sz="5400" b="1" dirty="0">
              <a:solidFill>
                <a:srgbClr val="FFFFFF"/>
              </a:solidFill>
              <a:latin typeface="Times New Roman" panose="02020603050405020304" pitchFamily="18" charset="0"/>
              <a:ea typeface="Open Sans Bold"/>
              <a:cs typeface="Times New Roman" panose="02020603050405020304" pitchFamily="18" charset="0"/>
              <a:sym typeface="Open Sans 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547639" y="1826390"/>
            <a:ext cx="4880503" cy="7655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39"/>
              </a:lnSpc>
              <a:spcBef>
                <a:spcPct val="0"/>
              </a:spcBef>
            </a:pPr>
            <a:r>
              <a:rPr lang="uk-UA" sz="4671" b="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20 </a:t>
            </a:r>
            <a:r>
              <a:rPr lang="en-US" sz="4671" b="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uk-UA" sz="4671" b="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273</a:t>
            </a:r>
            <a:r>
              <a:rPr lang="en-US" sz="4671" b="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uk-UA" sz="4671" b="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913</a:t>
            </a:r>
            <a:r>
              <a:rPr lang="en-US" sz="4671" b="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4671" b="1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грн</a:t>
            </a:r>
            <a:endParaRPr lang="en-US" sz="4671" b="1" dirty="0">
              <a:solidFill>
                <a:srgbClr val="000000"/>
              </a:solidFill>
              <a:latin typeface="Times New Roman" panose="02020603050405020304" pitchFamily="18" charset="0"/>
              <a:ea typeface="Open Sans Bold"/>
              <a:cs typeface="Times New Roman" panose="02020603050405020304" pitchFamily="18" charset="0"/>
              <a:sym typeface="Open Sans Bold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6149908" y="1942748"/>
            <a:ext cx="12138092" cy="5180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421"/>
              </a:lnSpc>
              <a:spcBef>
                <a:spcPct val="0"/>
              </a:spcBef>
            </a:pPr>
            <a:r>
              <a:rPr lang="en-US" sz="3157" b="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(≈ </a:t>
            </a:r>
            <a:r>
              <a:rPr lang="uk-UA" sz="3157" b="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454 325 </a:t>
            </a:r>
            <a:r>
              <a:rPr lang="en-US" sz="3157" b="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3157" b="1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доларів</a:t>
            </a:r>
            <a:r>
              <a:rPr lang="en-US" sz="3157" b="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США </a:t>
            </a:r>
            <a:r>
              <a:rPr lang="en-US" sz="3157" b="1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або</a:t>
            </a:r>
            <a:r>
              <a:rPr lang="en-US" sz="3157" b="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≈ </a:t>
            </a:r>
            <a:r>
              <a:rPr lang="uk-UA" sz="3157" b="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394 362</a:t>
            </a:r>
            <a:r>
              <a:rPr lang="en-US" sz="3157" b="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 </a:t>
            </a:r>
            <a:r>
              <a:rPr lang="en-US" sz="3157" b="1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євро</a:t>
            </a:r>
            <a:r>
              <a:rPr lang="en-US" sz="3157" b="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3157" b="1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за</a:t>
            </a:r>
            <a:r>
              <a:rPr lang="en-US" sz="3157" b="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3157" b="1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курсом</a:t>
            </a:r>
            <a:r>
              <a:rPr lang="en-US" sz="3157" b="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3157" b="1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на</a:t>
            </a:r>
            <a:r>
              <a:rPr lang="en-US" sz="3157" b="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09.202</a:t>
            </a:r>
            <a:r>
              <a:rPr lang="uk-UA" sz="3157" b="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6</a:t>
            </a:r>
            <a:r>
              <a:rPr lang="en-US" sz="3157" b="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)</a:t>
            </a:r>
          </a:p>
        </p:txBody>
      </p:sp>
      <p:sp>
        <p:nvSpPr>
          <p:cNvPr id="18" name="Freeform 9">
            <a:extLst>
              <a:ext uri="{FF2B5EF4-FFF2-40B4-BE49-F238E27FC236}">
                <a16:creationId xmlns:a16="http://schemas.microsoft.com/office/drawing/2014/main" id="{E651BE21-DBBE-E2EA-E4F9-7E6146F4FDD0}"/>
              </a:ext>
            </a:extLst>
          </p:cNvPr>
          <p:cNvSpPr/>
          <p:nvPr/>
        </p:nvSpPr>
        <p:spPr>
          <a:xfrm>
            <a:off x="2109450" y="0"/>
            <a:ext cx="3122578" cy="1816227"/>
          </a:xfrm>
          <a:custGeom>
            <a:avLst/>
            <a:gdLst/>
            <a:ahLst/>
            <a:cxnLst/>
            <a:rect l="l" t="t" r="r" b="b"/>
            <a:pathLst>
              <a:path w="3122578" h="1969766">
                <a:moveTo>
                  <a:pt x="0" y="0"/>
                </a:moveTo>
                <a:lnTo>
                  <a:pt x="3122579" y="0"/>
                </a:lnTo>
                <a:lnTo>
                  <a:pt x="3122579" y="1969766"/>
                </a:lnTo>
                <a:lnTo>
                  <a:pt x="0" y="196976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uk-UA" dirty="0"/>
          </a:p>
        </p:txBody>
      </p:sp>
      <p:sp>
        <p:nvSpPr>
          <p:cNvPr id="21" name="Місце для номера слайда 43">
            <a:extLst>
              <a:ext uri="{FF2B5EF4-FFF2-40B4-BE49-F238E27FC236}">
                <a16:creationId xmlns:a16="http://schemas.microsoft.com/office/drawing/2014/main" id="{40255DA0-D700-3786-C177-BE2932220C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5901483" y="9758508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20</a:t>
            </a:fld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EB7E8CA-B3A8-48C2-82B0-4AA9CE80698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3400" y="2649055"/>
            <a:ext cx="14656354" cy="758087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29CA4C5-51C6-88B8-539D-904F2AB8545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48772" y="-47663"/>
            <a:ext cx="3810269" cy="1905135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786" y="-15655"/>
            <a:ext cx="1421216" cy="1817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4993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15656"/>
            <a:ext cx="18288000" cy="1816244"/>
            <a:chOff x="0" y="0"/>
            <a:chExt cx="24384000" cy="242165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2421636"/>
            </a:xfrm>
            <a:custGeom>
              <a:avLst/>
              <a:gdLst/>
              <a:ahLst/>
              <a:cxnLst/>
              <a:rect l="l" t="t" r="r" b="b"/>
              <a:pathLst>
                <a:path w="24384000" h="2421636">
                  <a:moveTo>
                    <a:pt x="0" y="0"/>
                  </a:moveTo>
                  <a:lnTo>
                    <a:pt x="24384000" y="0"/>
                  </a:lnTo>
                  <a:lnTo>
                    <a:pt x="24384000" y="2421636"/>
                  </a:lnTo>
                  <a:lnTo>
                    <a:pt x="0" y="2421636"/>
                  </a:lnTo>
                  <a:close/>
                </a:path>
              </a:pathLst>
            </a:custGeom>
            <a:solidFill>
              <a:srgbClr val="224D99"/>
            </a:solidFill>
          </p:spPr>
          <p:txBody>
            <a:bodyPr/>
            <a:lstStyle/>
            <a:p>
              <a:endParaRPr lang="uk-UA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6825694" y="219756"/>
            <a:ext cx="1209385" cy="1408189"/>
            <a:chOff x="0" y="0"/>
            <a:chExt cx="1612514" cy="1877586"/>
          </a:xfrm>
        </p:grpSpPr>
        <p:sp>
          <p:nvSpPr>
            <p:cNvPr id="7" name="Freeform 7" descr="Зображення, що містить Шрифт, Графіка, логотип, текст  Вміст на основі ШІ може бути неправильним."/>
            <p:cNvSpPr/>
            <p:nvPr/>
          </p:nvSpPr>
          <p:spPr>
            <a:xfrm>
              <a:off x="0" y="0"/>
              <a:ext cx="1612519" cy="1877568"/>
            </a:xfrm>
            <a:custGeom>
              <a:avLst/>
              <a:gdLst/>
              <a:ahLst/>
              <a:cxnLst/>
              <a:rect l="l" t="t" r="r" b="b"/>
              <a:pathLst>
                <a:path w="1612519" h="1877568">
                  <a:moveTo>
                    <a:pt x="0" y="0"/>
                  </a:moveTo>
                  <a:lnTo>
                    <a:pt x="1612519" y="0"/>
                  </a:lnTo>
                  <a:lnTo>
                    <a:pt x="1612519" y="1877568"/>
                  </a:lnTo>
                  <a:lnTo>
                    <a:pt x="0" y="18775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uk-UA"/>
            </a:p>
          </p:txBody>
        </p:sp>
      </p:grpSp>
      <p:sp>
        <p:nvSpPr>
          <p:cNvPr id="10" name="Freeform 10"/>
          <p:cNvSpPr/>
          <p:nvPr/>
        </p:nvSpPr>
        <p:spPr>
          <a:xfrm>
            <a:off x="10339157" y="2393679"/>
            <a:ext cx="5944752" cy="4346053"/>
          </a:xfrm>
          <a:custGeom>
            <a:avLst/>
            <a:gdLst/>
            <a:ahLst/>
            <a:cxnLst/>
            <a:rect l="l" t="t" r="r" b="b"/>
            <a:pathLst>
              <a:path w="5944752" h="4346053">
                <a:moveTo>
                  <a:pt x="0" y="0"/>
                </a:moveTo>
                <a:lnTo>
                  <a:pt x="5944752" y="0"/>
                </a:lnTo>
                <a:lnTo>
                  <a:pt x="5944752" y="4346054"/>
                </a:lnTo>
                <a:lnTo>
                  <a:pt x="0" y="434605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2563" t="-32491" r="-60392" b="-15972"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>
          <a:xfrm>
            <a:off x="10046499" y="2393679"/>
            <a:ext cx="1210980" cy="1210980"/>
          </a:xfrm>
          <a:custGeom>
            <a:avLst/>
            <a:gdLst/>
            <a:ahLst/>
            <a:cxnLst/>
            <a:rect l="l" t="t" r="r" b="b"/>
            <a:pathLst>
              <a:path w="1210980" h="1210980">
                <a:moveTo>
                  <a:pt x="0" y="0"/>
                </a:moveTo>
                <a:lnTo>
                  <a:pt x="1210980" y="0"/>
                </a:lnTo>
                <a:lnTo>
                  <a:pt x="1210980" y="1210981"/>
                </a:lnTo>
                <a:lnTo>
                  <a:pt x="0" y="121098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2" name="Freeform 12"/>
          <p:cNvSpPr/>
          <p:nvPr/>
        </p:nvSpPr>
        <p:spPr>
          <a:xfrm>
            <a:off x="1028700" y="2393679"/>
            <a:ext cx="7186667" cy="2990468"/>
          </a:xfrm>
          <a:custGeom>
            <a:avLst/>
            <a:gdLst/>
            <a:ahLst/>
            <a:cxnLst/>
            <a:rect l="l" t="t" r="r" b="b"/>
            <a:pathLst>
              <a:path w="7186667" h="2990468">
                <a:moveTo>
                  <a:pt x="0" y="0"/>
                </a:moveTo>
                <a:lnTo>
                  <a:pt x="7186667" y="0"/>
                </a:lnTo>
                <a:lnTo>
                  <a:pt x="7186667" y="2990468"/>
                </a:lnTo>
                <a:lnTo>
                  <a:pt x="0" y="299046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9235" t="-24986" r="-17065" b="-45747"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3" name="Freeform 13"/>
          <p:cNvSpPr/>
          <p:nvPr/>
        </p:nvSpPr>
        <p:spPr>
          <a:xfrm>
            <a:off x="992212" y="3352581"/>
            <a:ext cx="2609018" cy="2609018"/>
          </a:xfrm>
          <a:custGeom>
            <a:avLst/>
            <a:gdLst/>
            <a:ahLst/>
            <a:cxnLst/>
            <a:rect l="l" t="t" r="r" b="b"/>
            <a:pathLst>
              <a:path w="2609018" h="2609018">
                <a:moveTo>
                  <a:pt x="0" y="0"/>
                </a:moveTo>
                <a:lnTo>
                  <a:pt x="2609018" y="0"/>
                </a:lnTo>
                <a:lnTo>
                  <a:pt x="2609018" y="2609018"/>
                </a:lnTo>
                <a:lnTo>
                  <a:pt x="0" y="260901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4" name="Freeform 14"/>
          <p:cNvSpPr/>
          <p:nvPr/>
        </p:nvSpPr>
        <p:spPr>
          <a:xfrm>
            <a:off x="15031203" y="2300151"/>
            <a:ext cx="2609018" cy="2609018"/>
          </a:xfrm>
          <a:custGeom>
            <a:avLst/>
            <a:gdLst/>
            <a:ahLst/>
            <a:cxnLst/>
            <a:rect l="l" t="t" r="r" b="b"/>
            <a:pathLst>
              <a:path w="2609018" h="2609018">
                <a:moveTo>
                  <a:pt x="0" y="0"/>
                </a:moveTo>
                <a:lnTo>
                  <a:pt x="2609018" y="0"/>
                </a:lnTo>
                <a:lnTo>
                  <a:pt x="2609018" y="2609018"/>
                </a:lnTo>
                <a:lnTo>
                  <a:pt x="0" y="260901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uk-UA"/>
          </a:p>
        </p:txBody>
      </p:sp>
      <p:sp>
        <p:nvSpPr>
          <p:cNvPr id="15" name="TextBox 15"/>
          <p:cNvSpPr txBox="1"/>
          <p:nvPr/>
        </p:nvSpPr>
        <p:spPr>
          <a:xfrm>
            <a:off x="6445126" y="549040"/>
            <a:ext cx="5397748" cy="718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5400" b="1" dirty="0" err="1">
                <a:solidFill>
                  <a:srgbClr val="FFFFFF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Контактні</a:t>
            </a:r>
            <a:r>
              <a:rPr lang="en-US" sz="5400" b="1" dirty="0">
                <a:solidFill>
                  <a:srgbClr val="FFFFFF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5400" b="1" dirty="0" err="1">
                <a:solidFill>
                  <a:srgbClr val="FFFFFF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дані</a:t>
            </a:r>
            <a:r>
              <a:rPr lang="uk-UA" sz="5400" b="1" dirty="0">
                <a:solidFill>
                  <a:srgbClr val="FFFFFF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:</a:t>
            </a:r>
            <a:endParaRPr lang="en-US" sz="5400" b="1" dirty="0">
              <a:solidFill>
                <a:srgbClr val="FFFFFF"/>
              </a:solidFill>
              <a:latin typeface="Times New Roman" panose="02020603050405020304" pitchFamily="18" charset="0"/>
              <a:ea typeface="Open Sans Bold"/>
              <a:cs typeface="Times New Roman" panose="02020603050405020304" pitchFamily="18" charset="0"/>
              <a:sym typeface="Open Sans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228600" y="6562824"/>
            <a:ext cx="9398162" cy="31944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80671" lvl="1" algn="l">
              <a:lnSpc>
                <a:spcPts val="3640"/>
              </a:lnSpc>
            </a:pPr>
            <a:r>
              <a:rPr lang="en-US" sz="2600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Назва</a:t>
            </a:r>
            <a:r>
              <a:rPr lang="en-US" sz="2600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організації</a:t>
            </a:r>
            <a:r>
              <a:rPr lang="en-US" sz="2600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: </a:t>
            </a:r>
            <a:r>
              <a:rPr lang="en-US" sz="2600" b="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КНП "</a:t>
            </a:r>
            <a:r>
              <a:rPr lang="en-US" sz="2600" b="1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Чернігівська</a:t>
            </a:r>
            <a:r>
              <a:rPr lang="en-US" sz="2600" b="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2600" b="1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міська</a:t>
            </a:r>
            <a:r>
              <a:rPr lang="en-US" sz="2600" b="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2600" b="1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лікарня</a:t>
            </a:r>
            <a:r>
              <a:rPr lang="en-US" sz="2600" b="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№3" ЧМР</a:t>
            </a:r>
          </a:p>
          <a:p>
            <a:pPr marL="280671" lvl="1" algn="l">
              <a:lnSpc>
                <a:spcPts val="3640"/>
              </a:lnSpc>
            </a:pPr>
            <a:r>
              <a:rPr lang="en-US" sz="2600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Адреса</a:t>
            </a:r>
            <a:r>
              <a:rPr lang="en-US" sz="2600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: </a:t>
            </a:r>
            <a:r>
              <a:rPr lang="en-US" sz="2600" b="1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проспект</a:t>
            </a:r>
            <a:r>
              <a:rPr lang="en-US" sz="2600" b="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2600" b="1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Михайла</a:t>
            </a:r>
            <a:r>
              <a:rPr lang="en-US" sz="2600" b="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2600" b="1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Грушевського</a:t>
            </a:r>
            <a:r>
              <a:rPr lang="en-US" sz="2600" b="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, 170, м. </a:t>
            </a:r>
            <a:r>
              <a:rPr lang="en-US" sz="2600" b="1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Чернігів</a:t>
            </a:r>
            <a:r>
              <a:rPr lang="en-US" sz="2600" b="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, 14034</a:t>
            </a:r>
          </a:p>
          <a:p>
            <a:pPr marL="280671" lvl="1" algn="l">
              <a:lnSpc>
                <a:spcPts val="3640"/>
              </a:lnSpc>
            </a:pPr>
            <a:r>
              <a:rPr lang="en-US" sz="2600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Телефон</a:t>
            </a:r>
            <a:r>
              <a:rPr lang="en-US" sz="2600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: </a:t>
            </a:r>
            <a:r>
              <a:rPr lang="en-US" sz="2600" b="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(0462) 95-19-16 (</a:t>
            </a:r>
            <a:r>
              <a:rPr lang="en-US" sz="2600" b="1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довідкове</a:t>
            </a:r>
            <a:r>
              <a:rPr lang="en-US" sz="2600" b="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, </a:t>
            </a:r>
            <a:r>
              <a:rPr lang="en-US" sz="2600" b="1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приймальня</a:t>
            </a:r>
            <a:r>
              <a:rPr lang="en-US" sz="2600" b="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)</a:t>
            </a:r>
          </a:p>
          <a:p>
            <a:pPr marL="280671" lvl="1" algn="l">
              <a:lnSpc>
                <a:spcPts val="3640"/>
              </a:lnSpc>
            </a:pPr>
            <a:r>
              <a:rPr lang="en-US" sz="2600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Call-</a:t>
            </a:r>
            <a:r>
              <a:rPr lang="en-US" sz="2600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центр</a:t>
            </a:r>
            <a:r>
              <a:rPr lang="en-US" sz="2600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: </a:t>
            </a:r>
            <a:r>
              <a:rPr lang="en-US" sz="2600" b="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0462 94-25-25</a:t>
            </a:r>
          </a:p>
          <a:p>
            <a:pPr marL="280671" lvl="1" algn="l">
              <a:lnSpc>
                <a:spcPts val="3640"/>
              </a:lnSpc>
            </a:pPr>
            <a:r>
              <a:rPr lang="en-US" sz="2600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Email: </a:t>
            </a:r>
            <a:r>
              <a:rPr lang="en-US" sz="2600" b="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3ml@chernigiv-rada.gov.ua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046499" y="6978859"/>
            <a:ext cx="8696979" cy="13102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73004" lvl="1" algn="l">
              <a:lnSpc>
                <a:spcPts val="3540"/>
              </a:lnSpc>
            </a:pPr>
            <a:r>
              <a:rPr lang="ru-RU" sz="2528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Керівник</a:t>
            </a:r>
            <a:r>
              <a:rPr lang="ru-RU" sz="2528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2528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2528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проєкту</a:t>
            </a:r>
            <a:r>
              <a:rPr lang="en-US" sz="2528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:</a:t>
            </a:r>
          </a:p>
          <a:p>
            <a:pPr marL="273004" lvl="1" algn="l">
              <a:lnSpc>
                <a:spcPts val="3540"/>
              </a:lnSpc>
            </a:pPr>
            <a:r>
              <a:rPr lang="en-US" sz="2528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Медичний</a:t>
            </a:r>
            <a:r>
              <a:rPr lang="en-US" sz="2528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</a:t>
            </a:r>
            <a:r>
              <a:rPr lang="en-US" sz="2528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директор</a:t>
            </a:r>
            <a:r>
              <a:rPr lang="en-US" sz="2528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 Наталія </a:t>
            </a:r>
            <a:r>
              <a:rPr lang="en-US" sz="2528" dirty="0" err="1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Бабкіна</a:t>
            </a:r>
            <a:r>
              <a:rPr lang="en-US" sz="2528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:  </a:t>
            </a:r>
            <a:r>
              <a:rPr lang="en-US" sz="2528" b="1" dirty="0">
                <a:solidFill>
                  <a:srgbClr val="000000"/>
                </a:solidFill>
                <a:latin typeface="Times New Roman" panose="02020603050405020304" pitchFamily="18" charset="0"/>
                <a:ea typeface="Open Sans Bold"/>
                <a:cs typeface="Times New Roman" panose="02020603050405020304" pitchFamily="18" charset="0"/>
                <a:sym typeface="Open Sans Bold"/>
              </a:rPr>
              <a:t>+380662036626; babkina-natali@ukr.net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1E67A77D-DA2C-D1F5-F511-D3BBAC93CF7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76778" y="-60111"/>
            <a:ext cx="3810269" cy="1905135"/>
          </a:xfrm>
          <a:prstGeom prst="rect">
            <a:avLst/>
          </a:prstGeom>
        </p:spPr>
      </p:pic>
      <p:sp>
        <p:nvSpPr>
          <p:cNvPr id="20" name="Freeform 9">
            <a:extLst>
              <a:ext uri="{FF2B5EF4-FFF2-40B4-BE49-F238E27FC236}">
                <a16:creationId xmlns:a16="http://schemas.microsoft.com/office/drawing/2014/main" id="{D96BF81B-BB07-14B5-CE13-6C59BB1EB963}"/>
              </a:ext>
            </a:extLst>
          </p:cNvPr>
          <p:cNvSpPr/>
          <p:nvPr/>
        </p:nvSpPr>
        <p:spPr>
          <a:xfrm>
            <a:off x="2109450" y="0"/>
            <a:ext cx="3122578" cy="1816227"/>
          </a:xfrm>
          <a:custGeom>
            <a:avLst/>
            <a:gdLst/>
            <a:ahLst/>
            <a:cxnLst/>
            <a:rect l="l" t="t" r="r" b="b"/>
            <a:pathLst>
              <a:path w="3122578" h="1969766">
                <a:moveTo>
                  <a:pt x="0" y="0"/>
                </a:moveTo>
                <a:lnTo>
                  <a:pt x="3122579" y="0"/>
                </a:lnTo>
                <a:lnTo>
                  <a:pt x="3122579" y="1969766"/>
                </a:lnTo>
                <a:lnTo>
                  <a:pt x="0" y="196976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uk-UA" dirty="0"/>
          </a:p>
        </p:txBody>
      </p:sp>
      <p:sp>
        <p:nvSpPr>
          <p:cNvPr id="23" name="Місце для номера слайда 43">
            <a:extLst>
              <a:ext uri="{FF2B5EF4-FFF2-40B4-BE49-F238E27FC236}">
                <a16:creationId xmlns:a16="http://schemas.microsoft.com/office/drawing/2014/main" id="{0D77137A-CD5E-33EB-0CBF-87872F1D6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5901483" y="9758508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21</a:t>
            </a:fld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786" y="-15655"/>
            <a:ext cx="1421216" cy="181738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1" name="Google Shape;271;p18"/>
          <p:cNvPicPr preferRelativeResize="0"/>
          <p:nvPr/>
        </p:nvPicPr>
        <p:blipFill rotWithShape="1">
          <a:blip r:embed="rId3">
            <a:alphaModFix/>
          </a:blip>
          <a:srcRect t="9700" b="5569"/>
          <a:stretch/>
        </p:blipFill>
        <p:spPr>
          <a:xfrm>
            <a:off x="0" y="-108284"/>
            <a:ext cx="18288000" cy="10287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Группа 1"/>
          <p:cNvGrpSpPr/>
          <p:nvPr/>
        </p:nvGrpSpPr>
        <p:grpSpPr>
          <a:xfrm>
            <a:off x="587963" y="509625"/>
            <a:ext cx="10571268" cy="3295350"/>
            <a:chOff x="391975" y="339750"/>
            <a:chExt cx="6826500" cy="2196900"/>
          </a:xfrm>
        </p:grpSpPr>
        <p:sp>
          <p:nvSpPr>
            <p:cNvPr id="272" name="Google Shape;272;p18"/>
            <p:cNvSpPr/>
            <p:nvPr/>
          </p:nvSpPr>
          <p:spPr>
            <a:xfrm>
              <a:off x="391975" y="339750"/>
              <a:ext cx="6826500" cy="2196900"/>
            </a:xfrm>
            <a:prstGeom prst="rect">
              <a:avLst/>
            </a:prstGeom>
            <a:solidFill>
              <a:srgbClr val="3C2213">
                <a:alpha val="28930"/>
              </a:srgbClr>
            </a:solidFill>
            <a:ln w="28575" cap="flat" cmpd="sng">
              <a:solidFill>
                <a:srgbClr val="F1C23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37138" tIns="137138" rIns="137138" bIns="137138" anchor="ctr" anchorCtr="0">
              <a:noAutofit/>
            </a:bodyPr>
            <a:lstStyle/>
            <a:p>
              <a:endParaRPr sz="2700"/>
            </a:p>
          </p:txBody>
        </p:sp>
        <p:sp>
          <p:nvSpPr>
            <p:cNvPr id="273" name="Google Shape;273;p18"/>
            <p:cNvSpPr/>
            <p:nvPr/>
          </p:nvSpPr>
          <p:spPr>
            <a:xfrm>
              <a:off x="391975" y="495992"/>
              <a:ext cx="6826500" cy="1754286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137138" tIns="68550" rIns="137138" bIns="68550" anchor="t" anchorCtr="0">
              <a:spAutoFit/>
            </a:bodyPr>
            <a:lstStyle/>
            <a:p>
              <a:pPr algn="ctr"/>
              <a:r>
                <a:rPr lang="en-US" sz="5400" b="1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Thank you for great support and solidarity!</a:t>
              </a:r>
            </a:p>
            <a:p>
              <a:pPr algn="ctr"/>
              <a:r>
                <a:rPr lang="en-US" sz="5400" b="1" dirty="0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Hope for a fruitful partnership!</a:t>
              </a:r>
              <a:endParaRPr sz="54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" name="Номер слайда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1717</TotalTime>
  <Words>793</Words>
  <Application>Microsoft Office PowerPoint</Application>
  <PresentationFormat>Произвольный</PresentationFormat>
  <Paragraphs>148</Paragraphs>
  <Slides>22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31" baseType="lpstr">
      <vt:lpstr>Inconsolata Bold</vt:lpstr>
      <vt:lpstr>Calibri</vt:lpstr>
      <vt:lpstr>Times New Roman</vt:lpstr>
      <vt:lpstr>Century Gothic</vt:lpstr>
      <vt:lpstr>Fira Sans</vt:lpstr>
      <vt:lpstr>Open Sans Bold</vt:lpstr>
      <vt:lpstr>Arial</vt:lpstr>
      <vt:lpstr>Wingdings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 проєкту. Мета проєкту. Завдання проєкту.</dc:title>
  <dc:creator>Пользователь</dc:creator>
  <cp:lastModifiedBy>Олена Р. Варавва</cp:lastModifiedBy>
  <cp:revision>84</cp:revision>
  <cp:lastPrinted>2025-09-29T13:21:28Z</cp:lastPrinted>
  <dcterms:created xsi:type="dcterms:W3CDTF">2006-08-16T00:00:00Z</dcterms:created>
  <dcterms:modified xsi:type="dcterms:W3CDTF">2026-09-22T09:14:26Z</dcterms:modified>
  <dc:identifier>DAGza6QmHlM</dc:identifier>
</cp:coreProperties>
</file>