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4"/>
  </p:notesMasterIdLst>
  <p:sldIdLst>
    <p:sldId id="257" r:id="rId4"/>
    <p:sldId id="267" r:id="rId5"/>
    <p:sldId id="266" r:id="rId6"/>
    <p:sldId id="287" r:id="rId7"/>
    <p:sldId id="288" r:id="rId8"/>
    <p:sldId id="268" r:id="rId9"/>
    <p:sldId id="259" r:id="rId10"/>
    <p:sldId id="271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65" r:id="rId25"/>
    <p:sldId id="270" r:id="rId26"/>
    <p:sldId id="264" r:id="rId27"/>
    <p:sldId id="272" r:id="rId28"/>
    <p:sldId id="263" r:id="rId29"/>
    <p:sldId id="261" r:id="rId30"/>
    <p:sldId id="262" r:id="rId31"/>
    <p:sldId id="269" r:id="rId32"/>
    <p:sldId id="273" r:id="rId33"/>
  </p:sldIdLst>
  <p:sldSz cx="12192000" cy="6858000"/>
  <p:notesSz cx="6858000" cy="9144000"/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Помірний стиль 2 –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3" name="Місце для дати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F74D3A-8EDE-4817-98CF-E397B09B3B5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4" name="Місце для зображення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uk-UA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08EDC-4F36-42AD-A44B-79C83E30A177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65052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08EDC-4F36-42AD-A44B-79C83E30A177}" type="slidenum">
              <a:rPr lang="uk-UA" smtClean="0"/>
              <a:t>1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16532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9908EDC-4F36-42AD-A44B-79C83E30A177}" type="slidenum">
              <a:rPr kumimoji="0" lang="uk-U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uk-UA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7016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Пі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 smtClean="0"/>
              <a:t>Клацніть, щоб редагувати стиль зразка підзаголовка</a:t>
            </a:r>
            <a:endParaRPr lang="uk-UA"/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520340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і об’є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269508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тексту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 smtClean="0"/>
              <a:t>Редагувати стиль зразка тексту</a:t>
            </a:r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98616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4" name="Місце для вмісту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5" name="Місце для дати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141866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тексту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 smtClean="0"/>
              <a:t>Редагувати стиль зразка тексту</a:t>
            </a:r>
          </a:p>
        </p:txBody>
      </p:sp>
      <p:sp>
        <p:nvSpPr>
          <p:cNvPr id="4" name="Місце для вмісту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5" name="Місце для тексту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 smtClean="0"/>
              <a:t>Редагувати стиль зразка тексту</a:t>
            </a:r>
          </a:p>
        </p:txBody>
      </p:sp>
      <p:sp>
        <p:nvSpPr>
          <p:cNvPr id="6" name="Місце для вмісту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7" name="Місце для дати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8" name="Місце для нижнього колонтитула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Місце для номера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49001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дати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4" name="Місце для нижнього колонтитула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Місце для номера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904428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3" name="Місце для нижнього колонтитула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875781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4" name="Місце для тексту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 smtClean="0"/>
              <a:t>Редагувати стиль зразка тексту</a:t>
            </a:r>
          </a:p>
        </p:txBody>
      </p:sp>
      <p:sp>
        <p:nvSpPr>
          <p:cNvPr id="5" name="Місце для дати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890099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Зображення 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зображення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Місце для тексту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 smtClean="0"/>
              <a:t>Редагувати стиль зразка тексту</a:t>
            </a:r>
          </a:p>
        </p:txBody>
      </p:sp>
      <p:sp>
        <p:nvSpPr>
          <p:cNvPr id="5" name="Місце для дати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800303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вертикального тексту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627260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вертикального тексту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5613955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62B2F65-50F6-42C1-8239-59457DD97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545BA998-C3B7-4398-A99B-DFEFBA55A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B8D42259-0643-4DAF-BFAE-5F022920F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BE140154-3FB8-4342-BDB0-C0A4E11EA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10BE8C2B-8749-4AE4-B555-613B8DBE7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540259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ADE15B3-A38F-498E-841C-92FA342C7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52AF153D-9BE7-4145-BCEB-84D42A94D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21EB9175-4366-4CFA-8E17-4F80D95A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B10FCA58-6398-4B45-96C4-BDD2FC2B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4D741B65-F071-426A-A55A-ADC937C71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23494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1B128E4-9062-4AC1-8FA2-CCC862F1F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EA8CCDCC-8F24-4349-BC32-EB43B22594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E4A0F06E-A928-423C-B06F-7F9CFF246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59526ADE-A067-4633-B0BF-DD9E34EB2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39AD8A4B-C4C5-467A-93E7-984D81238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308144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C16B49D-2643-4841-AC72-2A4C38600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ADE92DE3-781E-4409-98C2-F19DB7A9DE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A49713E7-C866-4B8F-9EAE-49F212A1F0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32916D87-77EB-43D3-97F1-F58B6FDC8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881C565E-0289-45FF-AD95-CEA1ED350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CD822AFB-2D42-4B68-BEA8-7200AEF42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631259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4871F00-0FBA-44EA-A146-6582CF9D9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A99B8662-0FBA-4420-88CE-DDD2C2072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5F807070-C398-42F6-B38F-6B40C26E0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тексту 4">
            <a:extLst>
              <a:ext uri="{FF2B5EF4-FFF2-40B4-BE49-F238E27FC236}">
                <a16:creationId xmlns:a16="http://schemas.microsoft.com/office/drawing/2014/main" id="{028F3410-4637-4C69-A862-59BEFCCFD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 5">
            <a:extLst>
              <a:ext uri="{FF2B5EF4-FFF2-40B4-BE49-F238E27FC236}">
                <a16:creationId xmlns:a16="http://schemas.microsoft.com/office/drawing/2014/main" id="{48E58452-903D-4E45-94E6-901B9D9151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7" name="Місце для дати 6">
            <a:extLst>
              <a:ext uri="{FF2B5EF4-FFF2-40B4-BE49-F238E27FC236}">
                <a16:creationId xmlns:a16="http://schemas.microsoft.com/office/drawing/2014/main" id="{A5C26F93-FDFC-4F7C-A639-704C9CBC8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8" name="Місце для нижнього колонтитула 7">
            <a:extLst>
              <a:ext uri="{FF2B5EF4-FFF2-40B4-BE49-F238E27FC236}">
                <a16:creationId xmlns:a16="http://schemas.microsoft.com/office/drawing/2014/main" id="{BB896856-BF81-4F0C-8B8D-F2A471A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Місце для номера слайда 8">
            <a:extLst>
              <a:ext uri="{FF2B5EF4-FFF2-40B4-BE49-F238E27FC236}">
                <a16:creationId xmlns:a16="http://schemas.microsoft.com/office/drawing/2014/main" id="{76209504-ABA0-4786-8CBE-A847182FA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8697546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2211EF5-00FD-4C42-B280-27E43072B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дати 2">
            <a:extLst>
              <a:ext uri="{FF2B5EF4-FFF2-40B4-BE49-F238E27FC236}">
                <a16:creationId xmlns:a16="http://schemas.microsoft.com/office/drawing/2014/main" id="{4AF772FA-8096-4A12-9FA0-BE95569DE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4" name="Місце для нижнього колонтитула 3">
            <a:extLst>
              <a:ext uri="{FF2B5EF4-FFF2-40B4-BE49-F238E27FC236}">
                <a16:creationId xmlns:a16="http://schemas.microsoft.com/office/drawing/2014/main" id="{99473837-A62E-4A78-9243-47E03930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Місце для номера слайда 4">
            <a:extLst>
              <a:ext uri="{FF2B5EF4-FFF2-40B4-BE49-F238E27FC236}">
                <a16:creationId xmlns:a16="http://schemas.microsoft.com/office/drawing/2014/main" id="{6B370BD1-9DE2-41F6-BEAC-1C2A05DF3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2096161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>
            <a:extLst>
              <a:ext uri="{FF2B5EF4-FFF2-40B4-BE49-F238E27FC236}">
                <a16:creationId xmlns:a16="http://schemas.microsoft.com/office/drawing/2014/main" id="{F594C86D-7199-4178-8796-3D7501A70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3" name="Місце для нижнього колонтитула 2">
            <a:extLst>
              <a:ext uri="{FF2B5EF4-FFF2-40B4-BE49-F238E27FC236}">
                <a16:creationId xmlns:a16="http://schemas.microsoft.com/office/drawing/2014/main" id="{C00A87B1-DD17-484C-98F6-77FF101A1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1CA563EE-1A15-4CC8-BC65-94A657588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074541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D53B936-79C1-420A-B69E-5768B0530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F426A4E1-CFFA-4F12-9F04-E5FD62454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121CA7CD-8A64-4B8E-869C-877462B993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7FAF0C5F-E375-4860-B160-4B954BE08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9A683445-8759-4BEF-9E33-756F7DD15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C15C94E7-4D15-48D1-A06F-8854AE487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66454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4A44E62-C0A0-46A8-AF78-E440D32C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зображення 2">
            <a:extLst>
              <a:ext uri="{FF2B5EF4-FFF2-40B4-BE49-F238E27FC236}">
                <a16:creationId xmlns:a16="http://schemas.microsoft.com/office/drawing/2014/main" id="{C952B5D1-740D-49EC-8634-37FBE737E5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85DB8A1C-BE45-44F9-9B74-B3E451B3F6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88EC2625-D673-48D3-A4F1-166C4B703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32200A56-0011-4BB8-B822-03EF1ED3D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C9E2CDFE-E041-47F1-9773-BAEA59E47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4798076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3A0761C-3EBE-43F6-8FFD-1628178FB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6F35AF9E-F87C-4EF7-AD2E-AECBC0DD50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6A6942F1-CF84-4C7E-8CAD-EC688D493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E59316C4-E4E6-48ED-99B8-338EAC8F0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25F5B728-CF86-40B0-A58D-3CDB2DCA8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31785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>
            <a:extLst>
              <a:ext uri="{FF2B5EF4-FFF2-40B4-BE49-F238E27FC236}">
                <a16:creationId xmlns:a16="http://schemas.microsoft.com/office/drawing/2014/main" id="{018225CE-76AF-423C-9C32-BDFFC81230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31971BBC-D5A9-451E-96E5-21CB6EED4F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8E379D8F-C903-4696-9405-58A471229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2D16CD2B-171D-488F-809D-58852A674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654A2B1E-11E3-451A-A156-986CDA6ED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6393784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7020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8883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9123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6391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0377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8389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0076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1421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7209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6799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450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 smtClean="0"/>
              <a:t>Зразок заголовка</a:t>
            </a:r>
            <a:endParaRPr lang="uk-UA"/>
          </a:p>
        </p:txBody>
      </p:sp>
      <p:sp>
        <p:nvSpPr>
          <p:cNvPr id="3" name="Місце для тексту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 smtClean="0"/>
              <a:t>Редагувати стиль зразка тексту</a:t>
            </a:r>
          </a:p>
          <a:p>
            <a:pPr lvl="1"/>
            <a:r>
              <a:rPr lang="uk-UA" smtClean="0"/>
              <a:t>Другий рівень</a:t>
            </a:r>
          </a:p>
          <a:p>
            <a:pPr lvl="2"/>
            <a:r>
              <a:rPr lang="uk-UA" smtClean="0"/>
              <a:t>Третій рівень</a:t>
            </a:r>
          </a:p>
          <a:p>
            <a:pPr lvl="3"/>
            <a:r>
              <a:rPr lang="uk-UA" smtClean="0"/>
              <a:t>Четвертий рівень</a:t>
            </a:r>
          </a:p>
          <a:p>
            <a:pPr lvl="4"/>
            <a:r>
              <a:rPr lang="uk-UA" smtClean="0"/>
              <a:t>П’ятий рівень</a:t>
            </a:r>
            <a:endParaRPr lang="uk-UA"/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67534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>
            <a:extLst>
              <a:ext uri="{FF2B5EF4-FFF2-40B4-BE49-F238E27FC236}">
                <a16:creationId xmlns:a16="http://schemas.microsoft.com/office/drawing/2014/main" id="{C443D5C3-0740-4404-B994-2BD07CBC3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A06623A6-B1A1-499D-95E8-09F668BEF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12596EC9-8AB5-4714-AD7F-E3B4BA0CAA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AF47D8B8-0B12-4F48-842A-D00B5C0D2F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CD11BED1-E88A-4420-A9BB-F6E7B5DB27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97040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26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24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24.png"/><Relationship Id="rId7" Type="http://schemas.openxmlformats.org/officeDocument/2006/relationships/image" Target="../media/image62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5" name="Місце для вмісту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925" y="1825625"/>
            <a:ext cx="4288150" cy="4351338"/>
          </a:xfr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247" y="1323354"/>
            <a:ext cx="3362631" cy="341218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243855" y="5032044"/>
            <a:ext cx="5992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/>
            <a:r>
              <a:rPr lang="uk-UA" sz="20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Директор Центру – Людмила Давиденко,</a:t>
            </a:r>
            <a:r>
              <a:rPr lang="ru-RU" sz="20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defTabSz="457200"/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Грамота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Верховної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ради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України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Відмінник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України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Нагрудний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знак "Василь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Сухомлинський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",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Обласна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Премія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імені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О.А. Захаренка </a:t>
            </a:r>
            <a:endParaRPr lang="uk-UA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31906">
            <a:off x="1240482" y="644729"/>
            <a:ext cx="6000177" cy="416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70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20890710">
            <a:off x="-275537" y="208869"/>
            <a:ext cx="6700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2024-2025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«Рік </a:t>
            </a:r>
            <a:r>
              <a:rPr kumimoji="0" lang="uk-UA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змін, рік </a:t>
            </a:r>
            <a:r>
              <a:rPr kumimoji="0" lang="uk-UA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перемог</a:t>
            </a:r>
            <a:r>
              <a:rPr kumimoji="0" lang="uk-UA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»</a:t>
            </a:r>
            <a:endParaRPr kumimoji="0" lang="uk-UA" sz="4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981127">
            <a:off x="308778" y="1932859"/>
            <a:ext cx="3659767" cy="2923239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88857">
            <a:off x="4201797" y="1119074"/>
            <a:ext cx="1768876" cy="2432204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7284" y="130306"/>
            <a:ext cx="1609956" cy="2414934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434052">
            <a:off x="9443748" y="2739069"/>
            <a:ext cx="2046489" cy="289048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692579">
            <a:off x="3677181" y="3682408"/>
            <a:ext cx="2818106" cy="2822896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166289">
            <a:off x="6680899" y="3177004"/>
            <a:ext cx="2099855" cy="2966674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955054">
            <a:off x="8342163" y="318127"/>
            <a:ext cx="1855474" cy="262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2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graphicFrame>
        <p:nvGraphicFramePr>
          <p:cNvPr id="8" name="Місце для вмісту 7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66757993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122697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uk-U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1401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418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0166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10681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249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5071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598816"/>
                  </a:ext>
                </a:extLst>
              </a:tr>
            </a:tbl>
          </a:graphicData>
        </a:graphic>
      </p:graphicFrame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7" y="0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58182" y="182563"/>
            <a:ext cx="75216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Результативність роботи комунального закладу «Черкаський обласний центр роботи з обдарованими дітьми Черкаської обласної ради»</a:t>
            </a:r>
            <a:endParaRPr kumimoji="0" lang="uk-UA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aphicFrame>
        <p:nvGraphicFramePr>
          <p:cNvPr id="9" name="Таблиця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758259"/>
              </p:ext>
            </p:extLst>
          </p:nvPr>
        </p:nvGraphicFramePr>
        <p:xfrm>
          <a:off x="872612" y="1375185"/>
          <a:ext cx="10481188" cy="5300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0297">
                  <a:extLst>
                    <a:ext uri="{9D8B030D-6E8A-4147-A177-3AD203B41FA5}">
                      <a16:colId xmlns:a16="http://schemas.microsoft.com/office/drawing/2014/main" val="1396271182"/>
                    </a:ext>
                  </a:extLst>
                </a:gridCol>
                <a:gridCol w="2620297">
                  <a:extLst>
                    <a:ext uri="{9D8B030D-6E8A-4147-A177-3AD203B41FA5}">
                      <a16:colId xmlns:a16="http://schemas.microsoft.com/office/drawing/2014/main" val="2539424083"/>
                    </a:ext>
                  </a:extLst>
                </a:gridCol>
                <a:gridCol w="2620297">
                  <a:extLst>
                    <a:ext uri="{9D8B030D-6E8A-4147-A177-3AD203B41FA5}">
                      <a16:colId xmlns:a16="http://schemas.microsoft.com/office/drawing/2014/main" val="2142820112"/>
                    </a:ext>
                  </a:extLst>
                </a:gridCol>
                <a:gridCol w="2620297">
                  <a:extLst>
                    <a:ext uri="{9D8B030D-6E8A-4147-A177-3AD203B41FA5}">
                      <a16:colId xmlns:a16="http://schemas.microsoft.com/office/drawing/2014/main" val="2946169290"/>
                    </a:ext>
                  </a:extLst>
                </a:gridCol>
              </a:tblGrid>
              <a:tr h="715711">
                <a:tc gridSpan="2">
                  <a:txBody>
                    <a:bodyPr/>
                    <a:lstStyle/>
                    <a:p>
                      <a:pPr algn="ctr"/>
                      <a:r>
                        <a:rPr lang="uk-UA" sz="3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2023-2024</a:t>
                      </a:r>
                      <a:endParaRPr lang="uk-UA" sz="3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uk-UA" sz="3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2024-2025</a:t>
                      </a:r>
                      <a:endParaRPr lang="uk-UA" sz="3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772785"/>
                  </a:ext>
                </a:extLst>
              </a:tr>
              <a:tr h="715711">
                <a:tc gridSpan="4">
                  <a:txBody>
                    <a:bodyPr/>
                    <a:lstStyle/>
                    <a:p>
                      <a:pPr algn="ctr"/>
                      <a:r>
                        <a:rPr lang="uk-UA" sz="3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Міжнародний рівень</a:t>
                      </a:r>
                      <a:endParaRPr lang="uk-UA" sz="3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uk-UA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0055706"/>
                  </a:ext>
                </a:extLst>
              </a:tr>
              <a:tr h="715711">
                <a:tc gridSpan="2">
                  <a:txBody>
                    <a:bodyPr/>
                    <a:lstStyle/>
                    <a:p>
                      <a:pPr algn="ctr"/>
                      <a:r>
                        <a:rPr lang="uk-UA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61</a:t>
                      </a:r>
                      <a:endParaRPr lang="uk-UA" sz="3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uk-UA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66</a:t>
                      </a:r>
                      <a:endParaRPr lang="uk-UA" sz="3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942961"/>
                  </a:ext>
                </a:extLst>
              </a:tr>
              <a:tr h="715711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Вихованці Центру – 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Педагогічні працівники - 12</a:t>
                      </a:r>
                    </a:p>
                    <a:p>
                      <a:pPr algn="ctr"/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uk-UA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Вихованці Центру – 53</a:t>
                      </a:r>
                    </a:p>
                    <a:p>
                      <a:pPr algn="ctr"/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uk-UA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Педагогічні працівники - 13</a:t>
                      </a:r>
                    </a:p>
                    <a:p>
                      <a:pPr algn="ctr"/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782526"/>
                  </a:ext>
                </a:extLst>
              </a:tr>
              <a:tr h="715711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 -8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 - 5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 - 12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 3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84714"/>
                  </a:ext>
                </a:extLst>
              </a:tr>
              <a:tr h="715711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</a:t>
                      </a:r>
                      <a:r>
                        <a:rPr lang="uk-UA" sz="2000" b="1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- 15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 - 4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 - 16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 – 4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474419"/>
                  </a:ext>
                </a:extLst>
              </a:tr>
              <a:tr h="715711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 місце - 26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 місце - 3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</a:t>
                      </a:r>
                      <a:r>
                        <a:rPr lang="uk-UA" sz="2000" b="1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місце - 25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</a:t>
                      </a:r>
                      <a:r>
                        <a:rPr lang="uk-UA" sz="2000" b="1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місце - 6</a:t>
                      </a:r>
                      <a:endParaRPr lang="uk-UA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67495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158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graphicFrame>
        <p:nvGraphicFramePr>
          <p:cNvPr id="5" name="Місце для вмісту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120757"/>
              </p:ext>
            </p:extLst>
          </p:nvPr>
        </p:nvGraphicFramePr>
        <p:xfrm>
          <a:off x="838200" y="1825625"/>
          <a:ext cx="10515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5548155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37360633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27969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uk-U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056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2311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9954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489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8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0874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8461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021894"/>
                  </a:ext>
                </a:extLst>
              </a:tr>
            </a:tbl>
          </a:graphicData>
        </a:graphic>
      </p:graphicFrame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graphicFrame>
        <p:nvGraphicFramePr>
          <p:cNvPr id="6" name="Таблиця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385951"/>
              </p:ext>
            </p:extLst>
          </p:nvPr>
        </p:nvGraphicFramePr>
        <p:xfrm>
          <a:off x="1163483" y="664898"/>
          <a:ext cx="9166941" cy="5974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5647">
                  <a:extLst>
                    <a:ext uri="{9D8B030D-6E8A-4147-A177-3AD203B41FA5}">
                      <a16:colId xmlns:a16="http://schemas.microsoft.com/office/drawing/2014/main" val="4118073404"/>
                    </a:ext>
                  </a:extLst>
                </a:gridCol>
                <a:gridCol w="3055647">
                  <a:extLst>
                    <a:ext uri="{9D8B030D-6E8A-4147-A177-3AD203B41FA5}">
                      <a16:colId xmlns:a16="http://schemas.microsoft.com/office/drawing/2014/main" val="2948525066"/>
                    </a:ext>
                  </a:extLst>
                </a:gridCol>
                <a:gridCol w="3055647">
                  <a:extLst>
                    <a:ext uri="{9D8B030D-6E8A-4147-A177-3AD203B41FA5}">
                      <a16:colId xmlns:a16="http://schemas.microsoft.com/office/drawing/2014/main" val="3364693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2023-2024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2024-2025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20489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Всього заходів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73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Всього учасників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295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486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994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Всього </a:t>
                      </a:r>
                      <a:r>
                        <a:rPr lang="uk-UA" sz="20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перемог</a:t>
                      </a:r>
                      <a:endParaRPr lang="uk-UA" sz="2000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Із</a:t>
                      </a:r>
                      <a:r>
                        <a:rPr lang="uk-UA" sz="20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них:</a:t>
                      </a:r>
                      <a:endParaRPr lang="uk-UA" sz="2000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220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296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9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Учасників</a:t>
                      </a:r>
                      <a:r>
                        <a:rPr lang="uk-UA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конкурсів з області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177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239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80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45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102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53021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499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</a:t>
                      </a:r>
                      <a:r>
                        <a:rPr lang="uk-UA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місце 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64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69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023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Учасників конкурсів з Центру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43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57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66180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8951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018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 місце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261680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526890" y="9135"/>
            <a:ext cx="64401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Заходи всеукраїнського рівня</a:t>
            </a:r>
            <a:endParaRPr lang="uk-UA" sz="3600" b="1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30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graphicFrame>
        <p:nvGraphicFramePr>
          <p:cNvPr id="6" name="Місце для вмісту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2558081"/>
              </p:ext>
            </p:extLst>
          </p:nvPr>
        </p:nvGraphicFramePr>
        <p:xfrm>
          <a:off x="838200" y="1825625"/>
          <a:ext cx="10515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96215462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97716241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1533920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uk-U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9098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6393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098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28932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94860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08355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52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uk-U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5809807"/>
                  </a:ext>
                </a:extLst>
              </a:tr>
            </a:tbl>
          </a:graphicData>
        </a:graphic>
      </p:graphicFrame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31923" y="103515"/>
            <a:ext cx="7108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200" b="1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Заходи обласного рівня</a:t>
            </a:r>
            <a:endParaRPr lang="uk-UA" sz="3200" b="1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Таблиця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4038167"/>
              </p:ext>
            </p:extLst>
          </p:nvPr>
        </p:nvGraphicFramePr>
        <p:xfrm>
          <a:off x="2032000" y="719666"/>
          <a:ext cx="8127999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86586873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54843852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9249047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2023-2024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2024-2025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0310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Всього заходів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2722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Всього учасників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4015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4072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9895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Всього </a:t>
                      </a:r>
                      <a:r>
                        <a:rPr lang="uk-UA" sz="20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перемог</a:t>
                      </a:r>
                      <a:endParaRPr lang="uk-UA" sz="2000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Із них: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2659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3226</a:t>
                      </a:r>
                      <a:endParaRPr lang="uk-UA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4481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Учасників конкурсів з області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2594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3108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09574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854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983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62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835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1157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1679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</a:t>
                      </a:r>
                      <a:r>
                        <a:rPr lang="uk-UA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місце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905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968</a:t>
                      </a:r>
                      <a:endParaRPr lang="uk-UA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7999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Учасників конкурсів з Центру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65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118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55219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 місце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1420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 місце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6527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ІІІ місце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</a:t>
                      </a:r>
                      <a:endParaRPr lang="uk-UA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4441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7218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" y="0"/>
            <a:ext cx="12193057" cy="6858594"/>
          </a:xfrm>
          <a:prstGeom prst="rect">
            <a:avLst/>
          </a:prstGeom>
        </p:spPr>
      </p:pic>
      <p:sp>
        <p:nvSpPr>
          <p:cNvPr id="6" name="Прямокутник із двома вирізаними протилежними кутами 5"/>
          <p:cNvSpPr/>
          <p:nvPr/>
        </p:nvSpPr>
        <p:spPr>
          <a:xfrm>
            <a:off x="241465" y="53002"/>
            <a:ext cx="7214856" cy="1500726"/>
          </a:xfrm>
          <a:prstGeom prst="snip2Diag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41465" y="203200"/>
            <a:ext cx="69268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+mn-cs"/>
              </a:rPr>
              <a:t>Співпраця комунального закладу  «Черкаський обласний центр роботи з обдарованими дітьми Черкаської обласної ради»</a:t>
            </a:r>
            <a:endParaRPr kumimoji="0" lang="uk-UA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Стрілка вправо 7"/>
          <p:cNvSpPr/>
          <p:nvPr/>
        </p:nvSpPr>
        <p:spPr>
          <a:xfrm>
            <a:off x="838200" y="1620019"/>
            <a:ext cx="1297858" cy="435794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8494" y="3144870"/>
            <a:ext cx="1310754" cy="469433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6925" y="2675437"/>
            <a:ext cx="1310754" cy="469433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094" y="2055813"/>
            <a:ext cx="1310754" cy="46943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5074" y="4137431"/>
            <a:ext cx="1310754" cy="46943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248" y="4759414"/>
            <a:ext cx="1310754" cy="469433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139" y="3614303"/>
            <a:ext cx="1310754" cy="469433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4625" y="5518140"/>
            <a:ext cx="1310754" cy="469433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7733" y="6025657"/>
            <a:ext cx="1310754" cy="46943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77378A7-C5AA-450E-B082-0726665FD911}"/>
              </a:ext>
            </a:extLst>
          </p:cNvPr>
          <p:cNvSpPr txBox="1"/>
          <p:nvPr/>
        </p:nvSpPr>
        <p:spPr>
          <a:xfrm>
            <a:off x="2392302" y="1535452"/>
            <a:ext cx="6491241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Національний еколого-натуралістичний центр учнівської молоді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170939-D1A0-4FCB-8F2B-27124D9419E3}"/>
              </a:ext>
            </a:extLst>
          </p:cNvPr>
          <p:cNvSpPr txBox="1"/>
          <p:nvPr/>
        </p:nvSpPr>
        <p:spPr>
          <a:xfrm>
            <a:off x="2703871" y="2001540"/>
            <a:ext cx="5477523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Національний центр «Мала академія наук України»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FA2764-3571-442A-848F-5DA7EFC46883}"/>
              </a:ext>
            </a:extLst>
          </p:cNvPr>
          <p:cNvSpPr txBox="1"/>
          <p:nvPr/>
        </p:nvSpPr>
        <p:spPr>
          <a:xfrm>
            <a:off x="3263164" y="2618243"/>
            <a:ext cx="4918230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Інститут проблем виховання НАПН України 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CEE17FF-62E7-48C5-BF75-A495463FD58F}"/>
              </a:ext>
            </a:extLst>
          </p:cNvPr>
          <p:cNvSpPr txBox="1"/>
          <p:nvPr/>
        </p:nvSpPr>
        <p:spPr>
          <a:xfrm>
            <a:off x="3756697" y="2960600"/>
            <a:ext cx="742173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Національний університет біоресурсів і </a:t>
            </a:r>
          </a:p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природокористування України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868C260-0C37-4476-91BD-5ED78E0CD6E3}"/>
              </a:ext>
            </a:extLst>
          </p:cNvPr>
          <p:cNvSpPr txBox="1"/>
          <p:nvPr/>
        </p:nvSpPr>
        <p:spPr>
          <a:xfrm>
            <a:off x="3878069" y="3588870"/>
            <a:ext cx="5539666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Черкаський державний технологічний університет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005AC0-07B9-4FC8-A9AA-1A722031F45D}"/>
              </a:ext>
            </a:extLst>
          </p:cNvPr>
          <p:cNvSpPr txBox="1"/>
          <p:nvPr/>
        </p:nvSpPr>
        <p:spPr>
          <a:xfrm>
            <a:off x="4145828" y="3980752"/>
            <a:ext cx="578824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Черкаський національний університет імені Богдана Хмельницького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27B828D-1DBA-4A65-9D4E-0879955C719E}"/>
              </a:ext>
            </a:extLst>
          </p:cNvPr>
          <p:cNvSpPr txBox="1"/>
          <p:nvPr/>
        </p:nvSpPr>
        <p:spPr>
          <a:xfrm>
            <a:off x="4716399" y="4651192"/>
            <a:ext cx="494930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Уманський державний педагогічний університет імені Павла Тичини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5E91251-6E62-41D6-9608-EFD21468CFD8}"/>
              </a:ext>
            </a:extLst>
          </p:cNvPr>
          <p:cNvSpPr txBox="1"/>
          <p:nvPr/>
        </p:nvSpPr>
        <p:spPr>
          <a:xfrm>
            <a:off x="5411010" y="5269557"/>
            <a:ext cx="506027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Центрально-західне міжрегіональне управління лісового та мисливського господарства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47F90F7-237D-4BCB-AE08-49EE6A697237}"/>
              </a:ext>
            </a:extLst>
          </p:cNvPr>
          <p:cNvSpPr txBox="1"/>
          <p:nvPr/>
        </p:nvSpPr>
        <p:spPr>
          <a:xfrm>
            <a:off x="6060957" y="6101160"/>
            <a:ext cx="4980373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Об’єднані територіальні громади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41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Блок-схема: вузол 4">
            <a:extLst>
              <a:ext uri="{FF2B5EF4-FFF2-40B4-BE49-F238E27FC236}">
                <a16:creationId xmlns:a16="http://schemas.microsoft.com/office/drawing/2014/main" id="{3D1DE616-9909-401B-A5EA-C6D2885AF474}"/>
              </a:ext>
            </a:extLst>
          </p:cNvPr>
          <p:cNvSpPr/>
          <p:nvPr/>
        </p:nvSpPr>
        <p:spPr>
          <a:xfrm>
            <a:off x="4433655" y="125207"/>
            <a:ext cx="3324687" cy="2644404"/>
          </a:xfrm>
          <a:prstGeom prst="flowChartConnector">
            <a:avLst/>
          </a:prstGeom>
          <a:solidFill>
            <a:srgbClr val="ED7D31">
              <a:lumMod val="40000"/>
              <a:lumOff val="60000"/>
            </a:srgbClr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223886" y="434935"/>
            <a:ext cx="19959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Напрямки навчально-виховного процесу</a:t>
            </a:r>
          </a:p>
        </p:txBody>
      </p:sp>
      <p:sp>
        <p:nvSpPr>
          <p:cNvPr id="7" name="Овал 6">
            <a:extLst>
              <a:ext uri="{FF2B5EF4-FFF2-40B4-BE49-F238E27FC236}">
                <a16:creationId xmlns:a16="http://schemas.microsoft.com/office/drawing/2014/main" id="{7B6D0B77-E78B-4320-A8F8-7D202275E369}"/>
              </a:ext>
            </a:extLst>
          </p:cNvPr>
          <p:cNvSpPr/>
          <p:nvPr/>
        </p:nvSpPr>
        <p:spPr>
          <a:xfrm>
            <a:off x="1912001" y="83315"/>
            <a:ext cx="2490638" cy="18457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4898" y="2535818"/>
            <a:ext cx="2847779" cy="235624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7067" y="81994"/>
            <a:ext cx="2567802" cy="212459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436079" y="393999"/>
            <a:ext cx="34424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4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Еколого-</a:t>
            </a:r>
          </a:p>
          <a:p>
            <a:pPr lvl="0" algn="ctr" defTabSz="457200"/>
            <a:r>
              <a:rPr lang="uk-UA" sz="24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натуралістичний</a:t>
            </a:r>
            <a:endParaRPr lang="uk-UA" sz="2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830819" y="3018183"/>
            <a:ext cx="31381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Дослідно-експериментальний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67402" y="590692"/>
            <a:ext cx="29671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Художньо-естетичний</a:t>
            </a:r>
          </a:p>
        </p:txBody>
      </p:sp>
      <p:sp>
        <p:nvSpPr>
          <p:cNvPr id="13" name="Стрілка вниз 12"/>
          <p:cNvSpPr/>
          <p:nvPr/>
        </p:nvSpPr>
        <p:spPr>
          <a:xfrm rot="558389">
            <a:off x="887988" y="1323683"/>
            <a:ext cx="2447539" cy="1690603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775252">
            <a:off x="4392805" y="3951051"/>
            <a:ext cx="2499577" cy="1713124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94873">
            <a:off x="8957316" y="1502966"/>
            <a:ext cx="2499577" cy="1657472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282722" y="1487847"/>
            <a:ext cx="1668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</a:t>
            </a:r>
          </a:p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917424" y="4154501"/>
            <a:ext cx="12970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</a:t>
            </a:r>
          </a:p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45651" y="1666015"/>
            <a:ext cx="16920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</a:t>
            </a:r>
          </a:p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</a:p>
        </p:txBody>
      </p:sp>
      <p:sp>
        <p:nvSpPr>
          <p:cNvPr id="19" name="Багетна рамка 18"/>
          <p:cNvSpPr/>
          <p:nvPr/>
        </p:nvSpPr>
        <p:spPr>
          <a:xfrm>
            <a:off x="762958" y="3008671"/>
            <a:ext cx="2045109" cy="1798942"/>
          </a:xfrm>
          <a:prstGeom prst="beve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20" name="Рисунок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5265" y="4969438"/>
            <a:ext cx="2060627" cy="1810669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8420" y="3140314"/>
            <a:ext cx="2060627" cy="1810669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106535" y="3307977"/>
            <a:ext cx="13371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dirty="0" smtClean="0"/>
              <a:t>Дітей </a:t>
            </a:r>
          </a:p>
          <a:p>
            <a:pPr algn="ctr"/>
            <a:r>
              <a:rPr lang="uk-UA" sz="3600" b="1" dirty="0" smtClean="0"/>
              <a:t>466</a:t>
            </a:r>
            <a:endParaRPr lang="uk-UA" sz="3600" b="1" dirty="0"/>
          </a:p>
        </p:txBody>
      </p:sp>
      <p:sp>
        <p:nvSpPr>
          <p:cNvPr id="23" name="TextBox 22"/>
          <p:cNvSpPr txBox="1"/>
          <p:nvPr/>
        </p:nvSpPr>
        <p:spPr>
          <a:xfrm>
            <a:off x="6581916" y="5427406"/>
            <a:ext cx="1445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uk-UA" sz="3600" b="1" dirty="0">
                <a:solidFill>
                  <a:prstClr val="black"/>
                </a:solidFill>
              </a:rPr>
              <a:t>Дітей </a:t>
            </a:r>
          </a:p>
          <a:p>
            <a:pPr lvl="0" algn="ctr"/>
            <a:r>
              <a:rPr lang="uk-UA" sz="3600" b="1" dirty="0" smtClean="0">
                <a:solidFill>
                  <a:prstClr val="black"/>
                </a:solidFill>
              </a:rPr>
              <a:t>130</a:t>
            </a:r>
            <a:endParaRPr lang="uk-UA" sz="3600" b="1" dirty="0">
              <a:solidFill>
                <a:prstClr val="black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9310474" y="3472547"/>
            <a:ext cx="13765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uk-UA" sz="3600" b="1" dirty="0" smtClean="0">
                <a:solidFill>
                  <a:prstClr val="black"/>
                </a:solidFill>
              </a:rPr>
              <a:t>Дітей</a:t>
            </a:r>
          </a:p>
          <a:p>
            <a:pPr lvl="0" algn="ctr"/>
            <a:r>
              <a:rPr lang="uk-UA" sz="3600" b="1" dirty="0" smtClean="0">
                <a:solidFill>
                  <a:prstClr val="black"/>
                </a:solidFill>
              </a:rPr>
              <a:t>299</a:t>
            </a:r>
            <a:endParaRPr lang="uk-UA" sz="36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5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06674F5-F92B-4CA1-A60F-A3E6B7E7E92A}"/>
              </a:ext>
            </a:extLst>
          </p:cNvPr>
          <p:cNvSpPr txBox="1"/>
          <p:nvPr/>
        </p:nvSpPr>
        <p:spPr>
          <a:xfrm>
            <a:off x="287779" y="1"/>
            <a:ext cx="1415772" cy="6238630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Напрями роботи закладу під час воєнного стану</a:t>
            </a:r>
          </a:p>
        </p:txBody>
      </p:sp>
      <p:sp>
        <p:nvSpPr>
          <p:cNvPr id="14" name="Стрілка: смугаста вправо 13">
            <a:extLst>
              <a:ext uri="{FF2B5EF4-FFF2-40B4-BE49-F238E27FC236}">
                <a16:creationId xmlns:a16="http://schemas.microsoft.com/office/drawing/2014/main" id="{25614A26-ACC7-42C5-9E6B-8252FCA4FFCE}"/>
              </a:ext>
            </a:extLst>
          </p:cNvPr>
          <p:cNvSpPr/>
          <p:nvPr/>
        </p:nvSpPr>
        <p:spPr>
          <a:xfrm>
            <a:off x="1815904" y="416891"/>
            <a:ext cx="3134751" cy="1364567"/>
          </a:xfrm>
          <a:prstGeom prst="striped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Стрілка: смугаста вправо 14">
            <a:extLst>
              <a:ext uri="{FF2B5EF4-FFF2-40B4-BE49-F238E27FC236}">
                <a16:creationId xmlns:a16="http://schemas.microsoft.com/office/drawing/2014/main" id="{6477048D-3100-4D11-83EF-E75557C18A25}"/>
              </a:ext>
            </a:extLst>
          </p:cNvPr>
          <p:cNvSpPr/>
          <p:nvPr/>
        </p:nvSpPr>
        <p:spPr>
          <a:xfrm>
            <a:off x="3535679" y="2619515"/>
            <a:ext cx="3134751" cy="1364568"/>
          </a:xfrm>
          <a:prstGeom prst="stripedRightArrow">
            <a:avLst/>
          </a:prstGeom>
          <a:solidFill>
            <a:srgbClr val="33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Стрілка: смугаста вправо 15">
            <a:extLst>
              <a:ext uri="{FF2B5EF4-FFF2-40B4-BE49-F238E27FC236}">
                <a16:creationId xmlns:a16="http://schemas.microsoft.com/office/drawing/2014/main" id="{155D00A3-546B-4553-AFE2-BF3A57E255B1}"/>
              </a:ext>
            </a:extLst>
          </p:cNvPr>
          <p:cNvSpPr/>
          <p:nvPr/>
        </p:nvSpPr>
        <p:spPr>
          <a:xfrm>
            <a:off x="5469528" y="4945185"/>
            <a:ext cx="3526302" cy="1364568"/>
          </a:xfrm>
          <a:prstGeom prst="strip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EE16E1-85B1-48DA-AE8D-D26DFB227D30}"/>
              </a:ext>
            </a:extLst>
          </p:cNvPr>
          <p:cNvSpPr txBox="1"/>
          <p:nvPr/>
        </p:nvSpPr>
        <p:spPr>
          <a:xfrm>
            <a:off x="2192554" y="788646"/>
            <a:ext cx="2381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Освітній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51723A-7705-4D45-A32C-125A24C717DC}"/>
              </a:ext>
            </a:extLst>
          </p:cNvPr>
          <p:cNvSpPr txBox="1"/>
          <p:nvPr/>
        </p:nvSpPr>
        <p:spPr>
          <a:xfrm>
            <a:off x="3984672" y="3009411"/>
            <a:ext cx="22367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Виховний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8BB0F1-854A-4598-816F-6152678353D6}"/>
              </a:ext>
            </a:extLst>
          </p:cNvPr>
          <p:cNvSpPr txBox="1"/>
          <p:nvPr/>
        </p:nvSpPr>
        <p:spPr>
          <a:xfrm>
            <a:off x="5701645" y="5335081"/>
            <a:ext cx="306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Волонтерський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69EBB16-7AE2-4B6E-9DD2-ECDE5DCB4656}"/>
              </a:ext>
            </a:extLst>
          </p:cNvPr>
          <p:cNvSpPr txBox="1"/>
          <p:nvPr/>
        </p:nvSpPr>
        <p:spPr>
          <a:xfrm>
            <a:off x="5248610" y="619369"/>
            <a:ext cx="19927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Семінари, </a:t>
            </a:r>
            <a:r>
              <a:rPr kumimoji="0" lang="uk-UA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вебінари</a:t>
            </a: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майстер-класи, робота  гуртків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ECFF344-32D0-4F86-AA11-05C1C27AC276}"/>
              </a:ext>
            </a:extLst>
          </p:cNvPr>
          <p:cNvSpPr txBox="1"/>
          <p:nvPr/>
        </p:nvSpPr>
        <p:spPr>
          <a:xfrm>
            <a:off x="6363284" y="2503801"/>
            <a:ext cx="27549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Навчально-виховні , національно-патріотичні заходи з учнівською молоддю,  онлайн-екскурсії, онлайн-виставки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2B54B1A-478A-436E-A40D-04358D74DD5D}"/>
              </a:ext>
            </a:extLst>
          </p:cNvPr>
          <p:cNvSpPr txBox="1"/>
          <p:nvPr/>
        </p:nvSpPr>
        <p:spPr>
          <a:xfrm>
            <a:off x="8996898" y="4917159"/>
            <a:ext cx="30620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Плетіння маскувальних сіток для ЗСУ, виготовлення дитячих малюнків, поробок для воїнів, закупівля солодощів та медикаментів для військових</a:t>
            </a: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A3302927-C820-4F28-928E-37CBBA3484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9461" y="3594186"/>
            <a:ext cx="2091410" cy="156855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030DAD89-BA7B-4C35-A44C-A0D3E8F1A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2336" y="4306163"/>
            <a:ext cx="1941134" cy="258817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8515" y="2489398"/>
            <a:ext cx="2505604" cy="187920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3142" y="173938"/>
            <a:ext cx="3423223" cy="19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3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93268" y="526921"/>
            <a:ext cx="9930126" cy="1405994"/>
            <a:chOff x="0" y="0"/>
            <a:chExt cx="3923013" cy="5554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3012" cy="555454"/>
            </a:xfrm>
            <a:custGeom>
              <a:avLst/>
              <a:gdLst/>
              <a:ahLst/>
              <a:cxnLst/>
              <a:rect l="l" t="t" r="r" b="b"/>
              <a:pathLst>
                <a:path w="3923012" h="555454">
                  <a:moveTo>
                    <a:pt x="26508" y="0"/>
                  </a:moveTo>
                  <a:lnTo>
                    <a:pt x="3896505" y="0"/>
                  </a:lnTo>
                  <a:cubicBezTo>
                    <a:pt x="3903535" y="0"/>
                    <a:pt x="3910277" y="2793"/>
                    <a:pt x="3915249" y="7764"/>
                  </a:cubicBezTo>
                  <a:cubicBezTo>
                    <a:pt x="3920220" y="12735"/>
                    <a:pt x="3923012" y="19477"/>
                    <a:pt x="3923012" y="26508"/>
                  </a:cubicBezTo>
                  <a:lnTo>
                    <a:pt x="3923012" y="528947"/>
                  </a:lnTo>
                  <a:cubicBezTo>
                    <a:pt x="3923012" y="535977"/>
                    <a:pt x="3920220" y="542719"/>
                    <a:pt x="3915249" y="547691"/>
                  </a:cubicBezTo>
                  <a:cubicBezTo>
                    <a:pt x="3910277" y="552662"/>
                    <a:pt x="3903535" y="555454"/>
                    <a:pt x="3896505" y="555454"/>
                  </a:cubicBezTo>
                  <a:lnTo>
                    <a:pt x="26508" y="555454"/>
                  </a:lnTo>
                  <a:cubicBezTo>
                    <a:pt x="19477" y="555454"/>
                    <a:pt x="12735" y="552662"/>
                    <a:pt x="7764" y="547691"/>
                  </a:cubicBezTo>
                  <a:cubicBezTo>
                    <a:pt x="2793" y="542719"/>
                    <a:pt x="0" y="535977"/>
                    <a:pt x="0" y="528947"/>
                  </a:cubicBezTo>
                  <a:lnTo>
                    <a:pt x="0" y="26508"/>
                  </a:lnTo>
                  <a:cubicBezTo>
                    <a:pt x="0" y="19477"/>
                    <a:pt x="2793" y="12735"/>
                    <a:pt x="7764" y="7764"/>
                  </a:cubicBezTo>
                  <a:cubicBezTo>
                    <a:pt x="12735" y="2793"/>
                    <a:pt x="19477" y="0"/>
                    <a:pt x="2650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3013" cy="61260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300641" y="4752383"/>
            <a:ext cx="1983027" cy="1990109"/>
          </a:xfrm>
          <a:custGeom>
            <a:avLst/>
            <a:gdLst/>
            <a:ahLst/>
            <a:cxnLst/>
            <a:rect l="l" t="t" r="r" b="b"/>
            <a:pathLst>
              <a:path w="2974540" h="2985163">
                <a:moveTo>
                  <a:pt x="0" y="0"/>
                </a:moveTo>
                <a:lnTo>
                  <a:pt x="2974540" y="0"/>
                </a:lnTo>
                <a:lnTo>
                  <a:pt x="2974540" y="2985163"/>
                </a:lnTo>
                <a:lnTo>
                  <a:pt x="0" y="29851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199815" y="5946763"/>
            <a:ext cx="1743867" cy="653458"/>
          </a:xfrm>
          <a:custGeom>
            <a:avLst/>
            <a:gdLst/>
            <a:ahLst/>
            <a:cxnLst/>
            <a:rect l="l" t="t" r="r" b="b"/>
            <a:pathLst>
              <a:path w="2615801" h="980187">
                <a:moveTo>
                  <a:pt x="0" y="0"/>
                </a:moveTo>
                <a:lnTo>
                  <a:pt x="2615801" y="0"/>
                </a:lnTo>
                <a:lnTo>
                  <a:pt x="2615801" y="980188"/>
                </a:lnTo>
                <a:lnTo>
                  <a:pt x="0" y="9801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428041" y="2244972"/>
            <a:ext cx="1644453" cy="1996837"/>
          </a:xfrm>
          <a:custGeom>
            <a:avLst/>
            <a:gdLst/>
            <a:ahLst/>
            <a:cxnLst/>
            <a:rect l="l" t="t" r="r" b="b"/>
            <a:pathLst>
              <a:path w="2466680" h="2995255">
                <a:moveTo>
                  <a:pt x="0" y="0"/>
                </a:moveTo>
                <a:lnTo>
                  <a:pt x="2466680" y="0"/>
                </a:lnTo>
                <a:lnTo>
                  <a:pt x="2466680" y="2995255"/>
                </a:lnTo>
                <a:lnTo>
                  <a:pt x="0" y="299525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2521762" y="2244972"/>
            <a:ext cx="1574193" cy="1996837"/>
          </a:xfrm>
          <a:custGeom>
            <a:avLst/>
            <a:gdLst/>
            <a:ahLst/>
            <a:cxnLst/>
            <a:rect l="l" t="t" r="r" b="b"/>
            <a:pathLst>
              <a:path w="2361290" h="2995255">
                <a:moveTo>
                  <a:pt x="0" y="0"/>
                </a:moveTo>
                <a:lnTo>
                  <a:pt x="2361289" y="0"/>
                </a:lnTo>
                <a:lnTo>
                  <a:pt x="2361289" y="2995255"/>
                </a:lnTo>
                <a:lnTo>
                  <a:pt x="0" y="299525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0458861" y="2244972"/>
            <a:ext cx="1608843" cy="1998866"/>
          </a:xfrm>
          <a:custGeom>
            <a:avLst/>
            <a:gdLst/>
            <a:ahLst/>
            <a:cxnLst/>
            <a:rect l="l" t="t" r="r" b="b"/>
            <a:pathLst>
              <a:path w="2413265" h="2998299">
                <a:moveTo>
                  <a:pt x="0" y="0"/>
                </a:moveTo>
                <a:lnTo>
                  <a:pt x="2413265" y="0"/>
                </a:lnTo>
                <a:lnTo>
                  <a:pt x="2413265" y="2998299"/>
                </a:lnTo>
                <a:lnTo>
                  <a:pt x="0" y="299829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4482518" y="2244972"/>
            <a:ext cx="1603709" cy="1996837"/>
          </a:xfrm>
          <a:custGeom>
            <a:avLst/>
            <a:gdLst/>
            <a:ahLst/>
            <a:cxnLst/>
            <a:rect l="l" t="t" r="r" b="b"/>
            <a:pathLst>
              <a:path w="2405564" h="2995255">
                <a:moveTo>
                  <a:pt x="0" y="0"/>
                </a:moveTo>
                <a:lnTo>
                  <a:pt x="2405564" y="0"/>
                </a:lnTo>
                <a:lnTo>
                  <a:pt x="2405564" y="2995255"/>
                </a:lnTo>
                <a:lnTo>
                  <a:pt x="0" y="29952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6472472" y="2244972"/>
            <a:ext cx="1569203" cy="1998866"/>
          </a:xfrm>
          <a:custGeom>
            <a:avLst/>
            <a:gdLst/>
            <a:ahLst/>
            <a:cxnLst/>
            <a:rect l="l" t="t" r="r" b="b"/>
            <a:pathLst>
              <a:path w="2353805" h="2998299">
                <a:moveTo>
                  <a:pt x="0" y="0"/>
                </a:moveTo>
                <a:lnTo>
                  <a:pt x="2353804" y="0"/>
                </a:lnTo>
                <a:lnTo>
                  <a:pt x="2353804" y="2998299"/>
                </a:lnTo>
                <a:lnTo>
                  <a:pt x="0" y="299829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759395" y="573185"/>
            <a:ext cx="8397868" cy="1243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480"/>
              </a:lnSpc>
              <a:spcBef>
                <a:spcPct val="0"/>
              </a:spcBef>
            </a:pPr>
            <a:r>
              <a:rPr lang="en-US" sz="3200" b="1">
                <a:solidFill>
                  <a:srgbClr val="163D7C"/>
                </a:solidFill>
                <a:latin typeface="Tex Gyre Adventor Bold"/>
                <a:ea typeface="Tex Gyre Adventor Bold"/>
                <a:cs typeface="Tex Gyre Adventor Bold"/>
                <a:sym typeface="Tex Gyre Adventor Bold"/>
              </a:rPr>
              <a:t>«Черкаське територіальне відділення </a:t>
            </a:r>
          </a:p>
          <a:p>
            <a:pPr algn="ctr" defTabSz="609630">
              <a:lnSpc>
                <a:spcPts val="5227"/>
              </a:lnSpc>
              <a:spcBef>
                <a:spcPct val="0"/>
              </a:spcBef>
            </a:pPr>
            <a:r>
              <a:rPr lang="en-US" sz="3734" b="1">
                <a:solidFill>
                  <a:srgbClr val="163D7C"/>
                </a:solidFill>
                <a:latin typeface="Tex Gyre Adventor Bold"/>
                <a:ea typeface="Tex Gyre Adventor Bold"/>
                <a:cs typeface="Tex Gyre Adventor Bold"/>
                <a:sym typeface="Tex Gyre Adventor Bold"/>
              </a:rPr>
              <a:t>МАН України у 2024-2025 н.р.»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521762" y="4268703"/>
            <a:ext cx="157419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199"/>
              </a:lnSpc>
              <a:spcBef>
                <a:spcPct val="0"/>
              </a:spcBef>
            </a:pPr>
            <a:r>
              <a:rPr lang="en-US" sz="157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Валентина Власенко,</a:t>
            </a:r>
          </a:p>
          <a:p>
            <a:pPr algn="ctr" defTabSz="609630">
              <a:lnSpc>
                <a:spcPts val="1649"/>
              </a:lnSpc>
              <a:spcBef>
                <a:spcPct val="0"/>
              </a:spcBef>
            </a:pPr>
            <a:r>
              <a:rPr lang="en-US" sz="1177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фізики та астрономії, математики, економіки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03944" y="4268703"/>
            <a:ext cx="1795870" cy="1372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599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Сергій Пасічник,</a:t>
            </a:r>
          </a:p>
          <a:p>
            <a:pPr algn="ctr" defTabSz="609630">
              <a:lnSpc>
                <a:spcPts val="1679"/>
              </a:lnSpc>
              <a:spcBef>
                <a:spcPct val="0"/>
              </a:spcBef>
            </a:pPr>
            <a:r>
              <a:rPr lang="en-US" sz="1199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філології і літературознавства, фольклористики та мистецтвознавства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88965" y="4373479"/>
            <a:ext cx="1990272" cy="1154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Ростислав Джуган,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інформаційних технологій, інженерії та матеріалознавства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272248" y="4408403"/>
            <a:ext cx="1945674" cy="1154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Тетяна Нераденко,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к.і.н., методист відділень історії, філософії та сус-пільствознавства, наук про Землю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95064" y="4308463"/>
            <a:ext cx="1772640" cy="936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Tex Gyre Adventor Bold"/>
                <a:ea typeface="Tex Gyre Adventor Bold"/>
                <a:cs typeface="Tex Gyre Adventor Bold"/>
                <a:sym typeface="Tex Gyre Adventor Bold"/>
              </a:rPr>
              <a:t>Тетяна Пустовіт,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хімії та біології,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екології та аграрних наук</a:t>
            </a:r>
            <a:r>
              <a:rPr lang="en-US" sz="12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171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494958" y="3082169"/>
            <a:ext cx="3202085" cy="1956992"/>
            <a:chOff x="0" y="0"/>
            <a:chExt cx="1265021" cy="7731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65021" cy="773133"/>
            </a:xfrm>
            <a:custGeom>
              <a:avLst/>
              <a:gdLst/>
              <a:ahLst/>
              <a:cxnLst/>
              <a:rect l="l" t="t" r="r" b="b"/>
              <a:pathLst>
                <a:path w="1265021" h="773133">
                  <a:moveTo>
                    <a:pt x="82204" y="0"/>
                  </a:moveTo>
                  <a:lnTo>
                    <a:pt x="1182817" y="0"/>
                  </a:lnTo>
                  <a:cubicBezTo>
                    <a:pt x="1228217" y="0"/>
                    <a:pt x="1265021" y="36804"/>
                    <a:pt x="1265021" y="82204"/>
                  </a:cubicBezTo>
                  <a:lnTo>
                    <a:pt x="1265021" y="690928"/>
                  </a:lnTo>
                  <a:cubicBezTo>
                    <a:pt x="1265021" y="736329"/>
                    <a:pt x="1228217" y="773133"/>
                    <a:pt x="1182817" y="773133"/>
                  </a:cubicBezTo>
                  <a:lnTo>
                    <a:pt x="82204" y="773133"/>
                  </a:lnTo>
                  <a:cubicBezTo>
                    <a:pt x="60402" y="773133"/>
                    <a:pt x="39493" y="764472"/>
                    <a:pt x="24077" y="749056"/>
                  </a:cubicBezTo>
                  <a:cubicBezTo>
                    <a:pt x="8661" y="733639"/>
                    <a:pt x="0" y="712730"/>
                    <a:pt x="0" y="690928"/>
                  </a:cubicBezTo>
                  <a:lnTo>
                    <a:pt x="0" y="82204"/>
                  </a:lnTo>
                  <a:cubicBezTo>
                    <a:pt x="0" y="60402"/>
                    <a:pt x="8661" y="39493"/>
                    <a:pt x="24077" y="24077"/>
                  </a:cubicBezTo>
                  <a:cubicBezTo>
                    <a:pt x="39493" y="8661"/>
                    <a:pt x="60402" y="0"/>
                    <a:pt x="82204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265021" cy="83028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9" name="Freeform 9"/>
          <p:cNvSpPr/>
          <p:nvPr/>
        </p:nvSpPr>
        <p:spPr>
          <a:xfrm>
            <a:off x="2976833" y="1200282"/>
            <a:ext cx="6588238" cy="5483717"/>
          </a:xfrm>
          <a:custGeom>
            <a:avLst/>
            <a:gdLst/>
            <a:ahLst/>
            <a:cxnLst/>
            <a:rect l="l" t="t" r="r" b="b"/>
            <a:pathLst>
              <a:path w="9882357" h="8225576">
                <a:moveTo>
                  <a:pt x="0" y="0"/>
                </a:moveTo>
                <a:lnTo>
                  <a:pt x="9882357" y="0"/>
                </a:lnTo>
                <a:lnTo>
                  <a:pt x="9882357" y="8225576"/>
                </a:lnTo>
                <a:lnTo>
                  <a:pt x="0" y="82255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4216" r="-26236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270000" y="40121"/>
            <a:ext cx="6241454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7220"/>
              </a:lnSpc>
              <a:spcBef>
                <a:spcPct val="0"/>
              </a:spcBef>
            </a:pPr>
            <a:r>
              <a:rPr lang="en-US" sz="515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Діяльність</a:t>
            </a:r>
            <a:r>
              <a:rPr lang="uk-UA" sz="515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М</a:t>
            </a:r>
            <a:r>
              <a:rPr lang="en-US" sz="515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АНУ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65071" y="3044070"/>
            <a:ext cx="2160037" cy="2821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Черкаське територіальне відділення МАН України виконує загальнодержавну функцію з пошуку, розвитку та підтримки обдарованих і талановитих учнів.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94958" y="3378200"/>
            <a:ext cx="3202085" cy="1333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Науково-освітні проєкти і заходи для обдарованої учнівської молоді та педагогів</a:t>
            </a:r>
          </a:p>
        </p:txBody>
      </p:sp>
      <p:sp>
        <p:nvSpPr>
          <p:cNvPr id="13" name="Freeform 13"/>
          <p:cNvSpPr/>
          <p:nvPr/>
        </p:nvSpPr>
        <p:spPr>
          <a:xfrm>
            <a:off x="9354740" y="1768548"/>
            <a:ext cx="2580699" cy="967034"/>
          </a:xfrm>
          <a:custGeom>
            <a:avLst/>
            <a:gdLst/>
            <a:ahLst/>
            <a:cxnLst/>
            <a:rect l="l" t="t" r="r" b="b"/>
            <a:pathLst>
              <a:path w="3871049" h="1450551">
                <a:moveTo>
                  <a:pt x="0" y="0"/>
                </a:moveTo>
                <a:lnTo>
                  <a:pt x="3871049" y="0"/>
                </a:lnTo>
                <a:lnTo>
                  <a:pt x="3871049" y="1450551"/>
                </a:lnTo>
                <a:lnTo>
                  <a:pt x="0" y="14505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41996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224978" y="1067860"/>
            <a:ext cx="498521" cy="520314"/>
          </a:xfrm>
          <a:custGeom>
            <a:avLst/>
            <a:gdLst/>
            <a:ahLst/>
            <a:cxnLst/>
            <a:rect l="l" t="t" r="r" b="b"/>
            <a:pathLst>
              <a:path w="747781" h="780471">
                <a:moveTo>
                  <a:pt x="0" y="0"/>
                </a:moveTo>
                <a:lnTo>
                  <a:pt x="747781" y="0"/>
                </a:lnTo>
                <a:lnTo>
                  <a:pt x="747781" y="780471"/>
                </a:lnTo>
                <a:lnTo>
                  <a:pt x="0" y="7804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3669103" y="1045230"/>
            <a:ext cx="501245" cy="520314"/>
          </a:xfrm>
          <a:custGeom>
            <a:avLst/>
            <a:gdLst/>
            <a:ahLst/>
            <a:cxnLst/>
            <a:rect l="l" t="t" r="r" b="b"/>
            <a:pathLst>
              <a:path w="751867" h="780471">
                <a:moveTo>
                  <a:pt x="0" y="0"/>
                </a:moveTo>
                <a:lnTo>
                  <a:pt x="751868" y="0"/>
                </a:lnTo>
                <a:lnTo>
                  <a:pt x="751868" y="780471"/>
                </a:lnTo>
                <a:lnTo>
                  <a:pt x="0" y="7804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678517" y="2330399"/>
            <a:ext cx="516117" cy="535751"/>
          </a:xfrm>
          <a:custGeom>
            <a:avLst/>
            <a:gdLst/>
            <a:ahLst/>
            <a:cxnLst/>
            <a:rect l="l" t="t" r="r" b="b"/>
            <a:pathLst>
              <a:path w="774175" h="803627">
                <a:moveTo>
                  <a:pt x="0" y="0"/>
                </a:moveTo>
                <a:lnTo>
                  <a:pt x="774174" y="0"/>
                </a:lnTo>
                <a:lnTo>
                  <a:pt x="774174" y="803627"/>
                </a:lnTo>
                <a:lnTo>
                  <a:pt x="0" y="8036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5067746" y="5878404"/>
            <a:ext cx="536466" cy="560990"/>
          </a:xfrm>
          <a:custGeom>
            <a:avLst/>
            <a:gdLst/>
            <a:ahLst/>
            <a:cxnLst/>
            <a:rect l="l" t="t" r="r" b="b"/>
            <a:pathLst>
              <a:path w="804699" h="841485">
                <a:moveTo>
                  <a:pt x="0" y="0"/>
                </a:moveTo>
                <a:lnTo>
                  <a:pt x="804698" y="0"/>
                </a:lnTo>
                <a:lnTo>
                  <a:pt x="804698" y="841485"/>
                </a:lnTo>
                <a:lnTo>
                  <a:pt x="0" y="84148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3899819" y="2543656"/>
            <a:ext cx="541059" cy="561643"/>
          </a:xfrm>
          <a:custGeom>
            <a:avLst/>
            <a:gdLst/>
            <a:ahLst/>
            <a:cxnLst/>
            <a:rect l="l" t="t" r="r" b="b"/>
            <a:pathLst>
              <a:path w="811588" h="842464">
                <a:moveTo>
                  <a:pt x="0" y="0"/>
                </a:moveTo>
                <a:lnTo>
                  <a:pt x="811588" y="0"/>
                </a:lnTo>
                <a:lnTo>
                  <a:pt x="811588" y="842464"/>
                </a:lnTo>
                <a:lnTo>
                  <a:pt x="0" y="84246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6696566" y="2180497"/>
            <a:ext cx="529737" cy="552769"/>
          </a:xfrm>
          <a:custGeom>
            <a:avLst/>
            <a:gdLst/>
            <a:ahLst/>
            <a:cxnLst/>
            <a:rect l="l" t="t" r="r" b="b"/>
            <a:pathLst>
              <a:path w="794606" h="829154">
                <a:moveTo>
                  <a:pt x="0" y="0"/>
                </a:moveTo>
                <a:lnTo>
                  <a:pt x="794605" y="0"/>
                </a:lnTo>
                <a:lnTo>
                  <a:pt x="794605" y="829154"/>
                </a:lnTo>
                <a:lnTo>
                  <a:pt x="0" y="8291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2129788" y="3555574"/>
            <a:ext cx="658075" cy="640095"/>
          </a:xfrm>
          <a:custGeom>
            <a:avLst/>
            <a:gdLst/>
            <a:ahLst/>
            <a:cxnLst/>
            <a:rect l="l" t="t" r="r" b="b"/>
            <a:pathLst>
              <a:path w="987112" h="960142">
                <a:moveTo>
                  <a:pt x="0" y="0"/>
                </a:moveTo>
                <a:lnTo>
                  <a:pt x="987112" y="0"/>
                </a:lnTo>
                <a:lnTo>
                  <a:pt x="987112" y="960141"/>
                </a:lnTo>
                <a:lnTo>
                  <a:pt x="0" y="96014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6096000" y="3674167"/>
            <a:ext cx="606780" cy="626675"/>
          </a:xfrm>
          <a:custGeom>
            <a:avLst/>
            <a:gdLst/>
            <a:ahLst/>
            <a:cxnLst/>
            <a:rect l="l" t="t" r="r" b="b"/>
            <a:pathLst>
              <a:path w="910170" h="940012">
                <a:moveTo>
                  <a:pt x="0" y="0"/>
                </a:moveTo>
                <a:lnTo>
                  <a:pt x="910170" y="0"/>
                </a:lnTo>
                <a:lnTo>
                  <a:pt x="910170" y="940012"/>
                </a:lnTo>
                <a:lnTo>
                  <a:pt x="0" y="94001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4291032" y="950865"/>
            <a:ext cx="4734985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Літературознавства, фольклористики </a:t>
            </a:r>
          </a:p>
        </p:txBody>
      </p:sp>
      <p:sp>
        <p:nvSpPr>
          <p:cNvPr id="15" name="Freeform 15"/>
          <p:cNvSpPr/>
          <p:nvPr/>
        </p:nvSpPr>
        <p:spPr>
          <a:xfrm>
            <a:off x="8866215" y="1076130"/>
            <a:ext cx="514175" cy="536653"/>
          </a:xfrm>
          <a:custGeom>
            <a:avLst/>
            <a:gdLst/>
            <a:ahLst/>
            <a:cxnLst/>
            <a:rect l="l" t="t" r="r" b="b"/>
            <a:pathLst>
              <a:path w="771263" h="804979">
                <a:moveTo>
                  <a:pt x="0" y="0"/>
                </a:moveTo>
                <a:lnTo>
                  <a:pt x="771263" y="0"/>
                </a:lnTo>
                <a:lnTo>
                  <a:pt x="771263" y="804979"/>
                </a:lnTo>
                <a:lnTo>
                  <a:pt x="0" y="80497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8413256" y="3668100"/>
            <a:ext cx="612761" cy="632742"/>
          </a:xfrm>
          <a:custGeom>
            <a:avLst/>
            <a:gdLst/>
            <a:ahLst/>
            <a:cxnLst/>
            <a:rect l="l" t="t" r="r" b="b"/>
            <a:pathLst>
              <a:path w="919141" h="949113">
                <a:moveTo>
                  <a:pt x="0" y="0"/>
                </a:moveTo>
                <a:lnTo>
                  <a:pt x="919141" y="0"/>
                </a:lnTo>
                <a:lnTo>
                  <a:pt x="919141" y="949113"/>
                </a:lnTo>
                <a:lnTo>
                  <a:pt x="0" y="94911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2687393" y="4964004"/>
            <a:ext cx="559738" cy="577990"/>
          </a:xfrm>
          <a:custGeom>
            <a:avLst/>
            <a:gdLst/>
            <a:ahLst/>
            <a:cxnLst/>
            <a:rect l="l" t="t" r="r" b="b"/>
            <a:pathLst>
              <a:path w="839607" h="866985">
                <a:moveTo>
                  <a:pt x="0" y="0"/>
                </a:moveTo>
                <a:lnTo>
                  <a:pt x="839607" y="0"/>
                </a:lnTo>
                <a:lnTo>
                  <a:pt x="839607" y="866985"/>
                </a:lnTo>
                <a:lnTo>
                  <a:pt x="0" y="86698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6273773" y="4817954"/>
            <a:ext cx="584337" cy="600216"/>
          </a:xfrm>
          <a:custGeom>
            <a:avLst/>
            <a:gdLst/>
            <a:ahLst/>
            <a:cxnLst/>
            <a:rect l="l" t="t" r="r" b="b"/>
            <a:pathLst>
              <a:path w="876505" h="900324">
                <a:moveTo>
                  <a:pt x="0" y="0"/>
                </a:moveTo>
                <a:lnTo>
                  <a:pt x="876505" y="0"/>
                </a:lnTo>
                <a:lnTo>
                  <a:pt x="876505" y="900323"/>
                </a:lnTo>
                <a:lnTo>
                  <a:pt x="0" y="900323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9470054" y="1233651"/>
            <a:ext cx="2540213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суспільствознавства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-270306" y="313185"/>
            <a:ext cx="10347758" cy="474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733"/>
              </a:lnSpc>
              <a:spcBef>
                <a:spcPct val="0"/>
              </a:spcBef>
            </a:pPr>
            <a:r>
              <a:rPr lang="en-US" sz="2666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Наукові відділення і секції Малої академії наук України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912" y="994431"/>
            <a:ext cx="109220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Філології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05913" y="1312706"/>
            <a:ext cx="2555240" cy="15004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1.Українська мова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2.Англійська мова та англомовна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3.Німецька мова та німецькомовна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4.Французька мова та франкомовна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5.Іспанська мова та іспаномовна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6.Польська мова та польськомовна література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283533" y="2264689"/>
            <a:ext cx="8077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Іcтopiї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470053" y="987162"/>
            <a:ext cx="1897391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Філософії та </a:t>
            </a:r>
          </a:p>
          <a:p>
            <a:pPr algn="just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481991" y="1535487"/>
            <a:ext cx="1190923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1.Філософія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2.Соціологія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3.Правознавство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4.Релігієзнавство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endParaRPr lang="en-US" sz="933">
              <a:solidFill>
                <a:srgbClr val="163D7C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283533" y="2572875"/>
            <a:ext cx="1599474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1.Всесвітня істopiя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2.Історія України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3.Археологія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4.Історичне краєзнавство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5.Етнологія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560773" y="1581032"/>
            <a:ext cx="838200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5.Педагогіка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6.Журналістика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7.Психологія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57473" y="5759447"/>
            <a:ext cx="300228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Екології та aграрних наук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764338" y="6089298"/>
            <a:ext cx="2203754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4.Технологія виробництва продукції тваринництва та ветеринарна медицина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 Лісове i садово-паркове господарство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 Селекція та генетика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03847" y="2456361"/>
            <a:ext cx="193040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Наук про Землю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503848" y="2770774"/>
            <a:ext cx="3539850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1.Географія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2.Геологія, гідрогеологія га геофізика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 Метеорологія та кліматологія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4.Гідрологія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5.Геоінформаційні системи та дистанційне зондування Землі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315202" y="2119156"/>
            <a:ext cx="3846486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Інженерії та матеріалознавства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288955" y="2448981"/>
            <a:ext cx="2953555" cy="116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5.Інформаційно-телекомунікаційні системи та технології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6.Екологічно безпечні технології та ресурсозбереження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7.Прикладна механіка та машинобудування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8.Автоматизація та робототехніка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Енергетика та електротехніка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50571" y="2465442"/>
            <a:ext cx="2325370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1.Технології виробництва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2.Електроніка та приладобудування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3.Матеріали та адитивні технології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4.Аерокосмічна техніка та оборонні технології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278298" y="1445017"/>
            <a:ext cx="2491588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1.Українська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2.Зарубіжна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3.Фольклористика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4.Теорія, історія мистецтв та арткритика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5.Літературна творчість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6.Кримськотатарська гуманітаристика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840955" y="3504775"/>
            <a:ext cx="3325785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Інформаційних технологій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902020" y="3819311"/>
            <a:ext cx="3193981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1.Комп’ютерна інженерія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2.Кібербезпека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3.Програмна інженерія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4.Системи та технології штучного інтелекту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5.Інтернет-технологіі та вебдизайн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6.Навчальні, ігрові програми та віртуальна реальність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60385" y="3553518"/>
            <a:ext cx="14173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Математики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60385" y="3871018"/>
            <a:ext cx="1440679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 Математика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 Прикладна математика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 Статистика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73061" y="3561925"/>
            <a:ext cx="23063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Фізики i астрономії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123302" y="3863761"/>
            <a:ext cx="2223770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1.Теоретична фізика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2.Прикладна фізика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3.Астрономія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4.Аерофізика та космічні дослідження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291031" y="1155881"/>
            <a:ext cx="262636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та мистецтвознавства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757473" y="6061284"/>
            <a:ext cx="2060296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1.Екологія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2.Охорона довкілля та раціональне природокористування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3.Агрономія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310125" y="4805255"/>
            <a:ext cx="121920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Економіки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310125" y="5145191"/>
            <a:ext cx="2580640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1.Прикладна мікроекономіка та підприємництво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2.Макроекономіка та економічна політика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3.Міжнародна економіка та аналітика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4.Фінанси, банківська справа та страхування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Менеджмент та маркетинг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961433" y="4663861"/>
            <a:ext cx="17983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Хімії та біології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917392" y="4985523"/>
            <a:ext cx="1199429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1.Загальна біологія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2.Біологія людини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3.Ботаніка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4.Зоологія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endParaRPr lang="en-US" sz="933">
              <a:solidFill>
                <a:srgbClr val="163D7C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8177705" y="5010148"/>
            <a:ext cx="1681480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5.Медицина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6.Охорона здоров’я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7.Загальна та неорганічна хімія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8.Органічна хімія та біохімія</a:t>
            </a:r>
          </a:p>
        </p:txBody>
      </p:sp>
      <p:sp>
        <p:nvSpPr>
          <p:cNvPr id="49" name="Freeform 49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45431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461796" y="231451"/>
            <a:ext cx="8277808" cy="1575319"/>
            <a:chOff x="0" y="0"/>
            <a:chExt cx="3270245" cy="6223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270245" cy="622348"/>
            </a:xfrm>
            <a:custGeom>
              <a:avLst/>
              <a:gdLst/>
              <a:ahLst/>
              <a:cxnLst/>
              <a:rect l="l" t="t" r="r" b="b"/>
              <a:pathLst>
                <a:path w="3270245" h="622348">
                  <a:moveTo>
                    <a:pt x="31799" y="0"/>
                  </a:moveTo>
                  <a:lnTo>
                    <a:pt x="3238447" y="0"/>
                  </a:lnTo>
                  <a:cubicBezTo>
                    <a:pt x="3246880" y="0"/>
                    <a:pt x="3254968" y="3350"/>
                    <a:pt x="3260932" y="9314"/>
                  </a:cubicBezTo>
                  <a:cubicBezTo>
                    <a:pt x="3266895" y="15277"/>
                    <a:pt x="3270245" y="23365"/>
                    <a:pt x="3270245" y="31799"/>
                  </a:cubicBezTo>
                  <a:lnTo>
                    <a:pt x="3270245" y="590549"/>
                  </a:lnTo>
                  <a:cubicBezTo>
                    <a:pt x="3270245" y="608111"/>
                    <a:pt x="3256009" y="622348"/>
                    <a:pt x="3238447" y="622348"/>
                  </a:cubicBezTo>
                  <a:lnTo>
                    <a:pt x="31799" y="622348"/>
                  </a:lnTo>
                  <a:cubicBezTo>
                    <a:pt x="23365" y="622348"/>
                    <a:pt x="15277" y="618998"/>
                    <a:pt x="9314" y="613034"/>
                  </a:cubicBezTo>
                  <a:cubicBezTo>
                    <a:pt x="3350" y="607071"/>
                    <a:pt x="0" y="598983"/>
                    <a:pt x="0" y="590549"/>
                  </a:cubicBezTo>
                  <a:lnTo>
                    <a:pt x="0" y="31799"/>
                  </a:lnTo>
                  <a:cubicBezTo>
                    <a:pt x="0" y="23365"/>
                    <a:pt x="3350" y="15277"/>
                    <a:pt x="9314" y="9314"/>
                  </a:cubicBezTo>
                  <a:cubicBezTo>
                    <a:pt x="15277" y="3350"/>
                    <a:pt x="23365" y="0"/>
                    <a:pt x="31799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270245" cy="67949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2497401" y="2182800"/>
            <a:ext cx="5848184" cy="2740618"/>
          </a:xfrm>
          <a:custGeom>
            <a:avLst/>
            <a:gdLst/>
            <a:ahLst/>
            <a:cxnLst/>
            <a:rect l="l" t="t" r="r" b="b"/>
            <a:pathLst>
              <a:path w="8772276" h="4110927">
                <a:moveTo>
                  <a:pt x="0" y="0"/>
                </a:moveTo>
                <a:lnTo>
                  <a:pt x="8772276" y="0"/>
                </a:lnTo>
                <a:lnTo>
                  <a:pt x="8772276" y="4110927"/>
                </a:lnTo>
                <a:lnTo>
                  <a:pt x="0" y="41109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190" r="-2415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8547476" y="3353548"/>
            <a:ext cx="3478417" cy="3076289"/>
          </a:xfrm>
          <a:custGeom>
            <a:avLst/>
            <a:gdLst/>
            <a:ahLst/>
            <a:cxnLst/>
            <a:rect l="l" t="t" r="r" b="b"/>
            <a:pathLst>
              <a:path w="5217626" h="4614433">
                <a:moveTo>
                  <a:pt x="0" y="0"/>
                </a:moveTo>
                <a:lnTo>
                  <a:pt x="5217626" y="0"/>
                </a:lnTo>
                <a:lnTo>
                  <a:pt x="5217626" y="4614432"/>
                </a:lnTo>
                <a:lnTo>
                  <a:pt x="0" y="46144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569720" y="541694"/>
            <a:ext cx="8061960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Всеукраїнський конкурс-захист науково-дослідницьких робіт учнів </a:t>
            </a:r>
          </a:p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‒ один з наймасовіших інтелектуальних змагань старшокласників </a:t>
            </a:r>
          </a:p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(проходить під егідою Міністерства освіти і науки України)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48363" y="5105401"/>
            <a:ext cx="5760137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 і ІІ етапи</a:t>
            </a: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здійснюють місцеві органи управління освітою, координує їх проведення </a:t>
            </a: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Черкаське обласне відділення МАНУ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47476" y="1842248"/>
            <a:ext cx="3357984" cy="1436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Оператором </a:t>
            </a: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ІІІ етапу</a:t>
            </a: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є </a:t>
            </a:r>
          </a:p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Національний центр </a:t>
            </a:r>
          </a:p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«Мала академія наук України»</a:t>
            </a:r>
          </a:p>
        </p:txBody>
      </p:sp>
    </p:spTree>
    <p:extLst>
      <p:ext uri="{BB962C8B-B14F-4D97-AF65-F5344CB8AC3E}">
        <p14:creationId xmlns:p14="http://schemas.microsoft.com/office/powerpoint/2010/main" val="136234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2061573" y="3228496"/>
            <a:ext cx="1335025" cy="1554614"/>
          </a:xfrm>
          <a:custGeom>
            <a:avLst/>
            <a:gdLst/>
            <a:ahLst/>
            <a:cxnLst/>
            <a:rect l="l" t="t" r="r" b="b"/>
            <a:pathLst>
              <a:path w="2002537" h="2331921">
                <a:moveTo>
                  <a:pt x="0" y="0"/>
                </a:moveTo>
                <a:lnTo>
                  <a:pt x="2002537" y="0"/>
                </a:lnTo>
                <a:lnTo>
                  <a:pt x="2002537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506593" y="1155607"/>
            <a:ext cx="1517987" cy="1554614"/>
          </a:xfrm>
          <a:custGeom>
            <a:avLst/>
            <a:gdLst/>
            <a:ahLst/>
            <a:cxnLst/>
            <a:rect l="l" t="t" r="r" b="b"/>
            <a:pathLst>
              <a:path w="2276980" h="2331921">
                <a:moveTo>
                  <a:pt x="0" y="0"/>
                </a:moveTo>
                <a:lnTo>
                  <a:pt x="2276981" y="0"/>
                </a:lnTo>
                <a:lnTo>
                  <a:pt x="2276981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983494" y="3180028"/>
            <a:ext cx="1450973" cy="1554614"/>
          </a:xfrm>
          <a:custGeom>
            <a:avLst/>
            <a:gdLst/>
            <a:ahLst/>
            <a:cxnLst/>
            <a:rect l="l" t="t" r="r" b="b"/>
            <a:pathLst>
              <a:path w="2176460" h="2331921">
                <a:moveTo>
                  <a:pt x="0" y="0"/>
                </a:moveTo>
                <a:lnTo>
                  <a:pt x="2176459" y="0"/>
                </a:lnTo>
                <a:lnTo>
                  <a:pt x="2176459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213588" y="1179841"/>
            <a:ext cx="1380982" cy="1554614"/>
          </a:xfrm>
          <a:custGeom>
            <a:avLst/>
            <a:gdLst/>
            <a:ahLst/>
            <a:cxnLst/>
            <a:rect l="l" t="t" r="r" b="b"/>
            <a:pathLst>
              <a:path w="2071473" h="2331921">
                <a:moveTo>
                  <a:pt x="0" y="0"/>
                </a:moveTo>
                <a:lnTo>
                  <a:pt x="2071473" y="0"/>
                </a:lnTo>
                <a:lnTo>
                  <a:pt x="2071473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4851919" y="4963242"/>
            <a:ext cx="1422307" cy="1554614"/>
          </a:xfrm>
          <a:custGeom>
            <a:avLst/>
            <a:gdLst/>
            <a:ahLst/>
            <a:cxnLst/>
            <a:rect l="l" t="t" r="r" b="b"/>
            <a:pathLst>
              <a:path w="2133460" h="2331921">
                <a:moveTo>
                  <a:pt x="0" y="0"/>
                </a:moveTo>
                <a:lnTo>
                  <a:pt x="2133459" y="0"/>
                </a:lnTo>
                <a:lnTo>
                  <a:pt x="2133459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371307" y="301837"/>
            <a:ext cx="8961224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920"/>
              </a:lnSpc>
              <a:spcBef>
                <a:spcPct val="0"/>
              </a:spcBef>
            </a:pPr>
            <a:r>
              <a:rPr lang="en-US" sz="28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Лауреати стипендії Президента України – 2025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2594570" y="1179841"/>
            <a:ext cx="3698381" cy="1554614"/>
            <a:chOff x="0" y="0"/>
            <a:chExt cx="1461089" cy="61416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1089" cy="614168"/>
            </a:xfrm>
            <a:custGeom>
              <a:avLst/>
              <a:gdLst/>
              <a:ahLst/>
              <a:cxnLst/>
              <a:rect l="l" t="t" r="r" b="b"/>
              <a:pathLst>
                <a:path w="1461089" h="614168">
                  <a:moveTo>
                    <a:pt x="71173" y="0"/>
                  </a:moveTo>
                  <a:lnTo>
                    <a:pt x="1389916" y="0"/>
                  </a:lnTo>
                  <a:cubicBezTo>
                    <a:pt x="1429223" y="0"/>
                    <a:pt x="1461089" y="31865"/>
                    <a:pt x="1461089" y="71173"/>
                  </a:cubicBezTo>
                  <a:lnTo>
                    <a:pt x="1461089" y="542995"/>
                  </a:lnTo>
                  <a:cubicBezTo>
                    <a:pt x="1461089" y="561872"/>
                    <a:pt x="1453590" y="579975"/>
                    <a:pt x="1440243" y="593322"/>
                  </a:cubicBezTo>
                  <a:cubicBezTo>
                    <a:pt x="1426895" y="606670"/>
                    <a:pt x="1408792" y="614168"/>
                    <a:pt x="1389916" y="614168"/>
                  </a:cubicBezTo>
                  <a:lnTo>
                    <a:pt x="71173" y="614168"/>
                  </a:lnTo>
                  <a:cubicBezTo>
                    <a:pt x="31865" y="614168"/>
                    <a:pt x="0" y="582303"/>
                    <a:pt x="0" y="542995"/>
                  </a:cubicBezTo>
                  <a:lnTo>
                    <a:pt x="0" y="71173"/>
                  </a:lnTo>
                  <a:cubicBezTo>
                    <a:pt x="0" y="31865"/>
                    <a:pt x="31865" y="0"/>
                    <a:pt x="71173" y="0"/>
                  </a:cubicBezTo>
                  <a:close/>
                </a:path>
              </a:pathLst>
            </a:custGeom>
            <a:solidFill>
              <a:srgbClr val="C9D727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461089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668612" y="1243196"/>
            <a:ext cx="3550298" cy="1423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Васильєв Матвій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учень 11 класу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Смілянської спеціалізованої школи І–ІІІ ступенів № 12 Смілянської міської ради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«Загальна та неорганічна хімія»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274225" y="5014182"/>
            <a:ext cx="3791951" cy="1554614"/>
            <a:chOff x="0" y="0"/>
            <a:chExt cx="1498055" cy="61416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98055" cy="614168"/>
            </a:xfrm>
            <a:custGeom>
              <a:avLst/>
              <a:gdLst/>
              <a:ahLst/>
              <a:cxnLst/>
              <a:rect l="l" t="t" r="r" b="b"/>
              <a:pathLst>
                <a:path w="1498055" h="614168">
                  <a:moveTo>
                    <a:pt x="69417" y="0"/>
                  </a:moveTo>
                  <a:lnTo>
                    <a:pt x="1428638" y="0"/>
                  </a:lnTo>
                  <a:cubicBezTo>
                    <a:pt x="1447048" y="0"/>
                    <a:pt x="1464705" y="7314"/>
                    <a:pt x="1477723" y="20332"/>
                  </a:cubicBezTo>
                  <a:cubicBezTo>
                    <a:pt x="1490741" y="33350"/>
                    <a:pt x="1498055" y="51006"/>
                    <a:pt x="1498055" y="69417"/>
                  </a:cubicBezTo>
                  <a:lnTo>
                    <a:pt x="1498055" y="544752"/>
                  </a:lnTo>
                  <a:cubicBezTo>
                    <a:pt x="1498055" y="583090"/>
                    <a:pt x="1466976" y="614168"/>
                    <a:pt x="1428638" y="614168"/>
                  </a:cubicBezTo>
                  <a:lnTo>
                    <a:pt x="69417" y="614168"/>
                  </a:lnTo>
                  <a:cubicBezTo>
                    <a:pt x="31079" y="614168"/>
                    <a:pt x="0" y="583090"/>
                    <a:pt x="0" y="544752"/>
                  </a:cubicBezTo>
                  <a:lnTo>
                    <a:pt x="0" y="69417"/>
                  </a:lnTo>
                  <a:cubicBezTo>
                    <a:pt x="0" y="31079"/>
                    <a:pt x="31079" y="0"/>
                    <a:pt x="69417" y="0"/>
                  </a:cubicBezTo>
                  <a:close/>
                </a:path>
              </a:pathLst>
            </a:custGeom>
            <a:solidFill>
              <a:srgbClr val="E9CC7B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1498055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406446" y="3180028"/>
            <a:ext cx="3550298" cy="1554614"/>
            <a:chOff x="0" y="0"/>
            <a:chExt cx="1402587" cy="61416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402587" cy="614168"/>
            </a:xfrm>
            <a:custGeom>
              <a:avLst/>
              <a:gdLst/>
              <a:ahLst/>
              <a:cxnLst/>
              <a:rect l="l" t="t" r="r" b="b"/>
              <a:pathLst>
                <a:path w="1402587" h="614168">
                  <a:moveTo>
                    <a:pt x="74142" y="0"/>
                  </a:moveTo>
                  <a:lnTo>
                    <a:pt x="1328445" y="0"/>
                  </a:lnTo>
                  <a:cubicBezTo>
                    <a:pt x="1348109" y="0"/>
                    <a:pt x="1366967" y="7811"/>
                    <a:pt x="1380871" y="21716"/>
                  </a:cubicBezTo>
                  <a:cubicBezTo>
                    <a:pt x="1394776" y="35620"/>
                    <a:pt x="1402587" y="54478"/>
                    <a:pt x="1402587" y="74142"/>
                  </a:cubicBezTo>
                  <a:lnTo>
                    <a:pt x="1402587" y="540027"/>
                  </a:lnTo>
                  <a:cubicBezTo>
                    <a:pt x="1402587" y="559690"/>
                    <a:pt x="1394776" y="578549"/>
                    <a:pt x="1380871" y="592453"/>
                  </a:cubicBezTo>
                  <a:cubicBezTo>
                    <a:pt x="1366967" y="606357"/>
                    <a:pt x="1348109" y="614168"/>
                    <a:pt x="1328445" y="614168"/>
                  </a:cubicBezTo>
                  <a:lnTo>
                    <a:pt x="74142" y="614168"/>
                  </a:lnTo>
                  <a:cubicBezTo>
                    <a:pt x="54478" y="614168"/>
                    <a:pt x="35620" y="606357"/>
                    <a:pt x="21716" y="592453"/>
                  </a:cubicBezTo>
                  <a:cubicBezTo>
                    <a:pt x="7811" y="578549"/>
                    <a:pt x="0" y="559690"/>
                    <a:pt x="0" y="540027"/>
                  </a:cubicBezTo>
                  <a:lnTo>
                    <a:pt x="0" y="74142"/>
                  </a:lnTo>
                  <a:cubicBezTo>
                    <a:pt x="0" y="54478"/>
                    <a:pt x="7811" y="35620"/>
                    <a:pt x="21716" y="21716"/>
                  </a:cubicBezTo>
                  <a:cubicBezTo>
                    <a:pt x="35620" y="7811"/>
                    <a:pt x="54478" y="0"/>
                    <a:pt x="74142" y="0"/>
                  </a:cubicBezTo>
                  <a:close/>
                </a:path>
              </a:pathLst>
            </a:custGeom>
            <a:solidFill>
              <a:srgbClr val="F3F722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1402587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8024581" y="1179841"/>
            <a:ext cx="3842421" cy="1554614"/>
            <a:chOff x="0" y="0"/>
            <a:chExt cx="1517993" cy="61416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517993" cy="614168"/>
            </a:xfrm>
            <a:custGeom>
              <a:avLst/>
              <a:gdLst/>
              <a:ahLst/>
              <a:cxnLst/>
              <a:rect l="l" t="t" r="r" b="b"/>
              <a:pathLst>
                <a:path w="1517993" h="614168">
                  <a:moveTo>
                    <a:pt x="68505" y="0"/>
                  </a:moveTo>
                  <a:lnTo>
                    <a:pt x="1449488" y="0"/>
                  </a:lnTo>
                  <a:cubicBezTo>
                    <a:pt x="1487323" y="0"/>
                    <a:pt x="1517993" y="30671"/>
                    <a:pt x="1517993" y="68505"/>
                  </a:cubicBezTo>
                  <a:lnTo>
                    <a:pt x="1517993" y="545663"/>
                  </a:lnTo>
                  <a:cubicBezTo>
                    <a:pt x="1517993" y="583498"/>
                    <a:pt x="1487323" y="614168"/>
                    <a:pt x="1449488" y="614168"/>
                  </a:cubicBezTo>
                  <a:lnTo>
                    <a:pt x="68505" y="614168"/>
                  </a:lnTo>
                  <a:cubicBezTo>
                    <a:pt x="30671" y="614168"/>
                    <a:pt x="0" y="583498"/>
                    <a:pt x="0" y="545663"/>
                  </a:cubicBezTo>
                  <a:lnTo>
                    <a:pt x="0" y="68505"/>
                  </a:lnTo>
                  <a:cubicBezTo>
                    <a:pt x="0" y="30671"/>
                    <a:pt x="30671" y="0"/>
                    <a:pt x="68505" y="0"/>
                  </a:cubicBezTo>
                  <a:close/>
                </a:path>
              </a:pathLst>
            </a:custGeom>
            <a:solidFill>
              <a:srgbClr val="E9175C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0" y="-57150"/>
              <a:ext cx="1517993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8459866" y="3180028"/>
            <a:ext cx="3550298" cy="1554614"/>
            <a:chOff x="0" y="0"/>
            <a:chExt cx="1402587" cy="614168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402587" cy="614168"/>
            </a:xfrm>
            <a:custGeom>
              <a:avLst/>
              <a:gdLst/>
              <a:ahLst/>
              <a:cxnLst/>
              <a:rect l="l" t="t" r="r" b="b"/>
              <a:pathLst>
                <a:path w="1402587" h="614168">
                  <a:moveTo>
                    <a:pt x="74142" y="0"/>
                  </a:moveTo>
                  <a:lnTo>
                    <a:pt x="1328445" y="0"/>
                  </a:lnTo>
                  <a:cubicBezTo>
                    <a:pt x="1348109" y="0"/>
                    <a:pt x="1366967" y="7811"/>
                    <a:pt x="1380871" y="21716"/>
                  </a:cubicBezTo>
                  <a:cubicBezTo>
                    <a:pt x="1394776" y="35620"/>
                    <a:pt x="1402587" y="54478"/>
                    <a:pt x="1402587" y="74142"/>
                  </a:cubicBezTo>
                  <a:lnTo>
                    <a:pt x="1402587" y="540027"/>
                  </a:lnTo>
                  <a:cubicBezTo>
                    <a:pt x="1402587" y="559690"/>
                    <a:pt x="1394776" y="578549"/>
                    <a:pt x="1380871" y="592453"/>
                  </a:cubicBezTo>
                  <a:cubicBezTo>
                    <a:pt x="1366967" y="606357"/>
                    <a:pt x="1348109" y="614168"/>
                    <a:pt x="1328445" y="614168"/>
                  </a:cubicBezTo>
                  <a:lnTo>
                    <a:pt x="74142" y="614168"/>
                  </a:lnTo>
                  <a:cubicBezTo>
                    <a:pt x="54478" y="614168"/>
                    <a:pt x="35620" y="606357"/>
                    <a:pt x="21716" y="592453"/>
                  </a:cubicBezTo>
                  <a:cubicBezTo>
                    <a:pt x="7811" y="578549"/>
                    <a:pt x="0" y="559690"/>
                    <a:pt x="0" y="540027"/>
                  </a:cubicBezTo>
                  <a:lnTo>
                    <a:pt x="0" y="74142"/>
                  </a:lnTo>
                  <a:cubicBezTo>
                    <a:pt x="0" y="54478"/>
                    <a:pt x="7811" y="35620"/>
                    <a:pt x="21716" y="21716"/>
                  </a:cubicBezTo>
                  <a:cubicBezTo>
                    <a:pt x="35620" y="7811"/>
                    <a:pt x="54478" y="0"/>
                    <a:pt x="74142" y="0"/>
                  </a:cubicBezTo>
                  <a:close/>
                </a:path>
              </a:pathLst>
            </a:custGeom>
            <a:solidFill>
              <a:srgbClr val="52E540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1402587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3584237" y="3278583"/>
            <a:ext cx="3194719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Гордієнко Вероніка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учениця 11 класу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Черкаського гуманітарно-правового ліцею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Черкаської міської ради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«Всесвітня історія»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968903" y="1199674"/>
            <a:ext cx="3953776" cy="1526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Лукашенко Назар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учень 11 класу опорного закладу освіти «Чорнобаївський ліцей Чорнобаївської селищної ради Черкаської області»;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«Прикладна мікроекономіка та підприємництво»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671650" y="5077537"/>
            <a:ext cx="3254566" cy="1423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Мазурець Ярослава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учениця 10 класу опорного закладу освіти «Христинівський ліцей»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Христинівської міської ради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«Педагогіка»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702521" y="3243383"/>
            <a:ext cx="3136537" cy="1423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Пристайло Орест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здобувач освіти І курсу Державного навчального закладу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«Іркліївський професійний аграрний ліцей»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«Агрономія»</a:t>
            </a:r>
          </a:p>
        </p:txBody>
      </p:sp>
    </p:spTree>
    <p:extLst>
      <p:ext uri="{BB962C8B-B14F-4D97-AF65-F5344CB8AC3E}">
        <p14:creationId xmlns:p14="http://schemas.microsoft.com/office/powerpoint/2010/main" val="327337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71062" y="146958"/>
            <a:ext cx="4001277" cy="1077686"/>
            <a:chOff x="0" y="0"/>
            <a:chExt cx="1580752" cy="4257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80752" cy="425752"/>
            </a:xfrm>
            <a:custGeom>
              <a:avLst/>
              <a:gdLst/>
              <a:ahLst/>
              <a:cxnLst/>
              <a:rect l="l" t="t" r="r" b="b"/>
              <a:pathLst>
                <a:path w="1580752" h="425752">
                  <a:moveTo>
                    <a:pt x="65785" y="0"/>
                  </a:moveTo>
                  <a:lnTo>
                    <a:pt x="1514966" y="0"/>
                  </a:lnTo>
                  <a:cubicBezTo>
                    <a:pt x="1551299" y="0"/>
                    <a:pt x="1580752" y="29453"/>
                    <a:pt x="1580752" y="65785"/>
                  </a:cubicBezTo>
                  <a:lnTo>
                    <a:pt x="1580752" y="359967"/>
                  </a:lnTo>
                  <a:cubicBezTo>
                    <a:pt x="1580752" y="396299"/>
                    <a:pt x="1551299" y="425752"/>
                    <a:pt x="1514966" y="425752"/>
                  </a:cubicBezTo>
                  <a:lnTo>
                    <a:pt x="65785" y="425752"/>
                  </a:lnTo>
                  <a:cubicBezTo>
                    <a:pt x="29453" y="425752"/>
                    <a:pt x="0" y="396299"/>
                    <a:pt x="0" y="359967"/>
                  </a:cubicBezTo>
                  <a:lnTo>
                    <a:pt x="0" y="65785"/>
                  </a:lnTo>
                  <a:cubicBezTo>
                    <a:pt x="0" y="29453"/>
                    <a:pt x="29453" y="0"/>
                    <a:pt x="65785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580752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7312" y="-5080"/>
            <a:ext cx="10641915" cy="725317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561392" y="156761"/>
            <a:ext cx="3291840" cy="974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ІІ етап - </a:t>
            </a:r>
          </a:p>
          <a:p>
            <a:pPr defTabSz="609630">
              <a:lnSpc>
                <a:spcPts val="3066"/>
              </a:lnSpc>
              <a:spcBef>
                <a:spcPct val="0"/>
              </a:spcBef>
            </a:pPr>
            <a:r>
              <a:rPr lang="en-US" sz="219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14-16 лютого  2025 року</a:t>
            </a:r>
          </a:p>
        </p:txBody>
      </p:sp>
      <p:grpSp>
        <p:nvGrpSpPr>
          <p:cNvPr id="9" name="Group 4">
            <a:extLst>
              <a:ext uri="{FF2B5EF4-FFF2-40B4-BE49-F238E27FC236}">
                <a16:creationId xmlns:a16="http://schemas.microsoft.com/office/drawing/2014/main" id="{645FBB0E-9235-4D8F-BDBA-D0611A902F10}"/>
              </a:ext>
            </a:extLst>
          </p:cNvPr>
          <p:cNvGrpSpPr/>
          <p:nvPr/>
        </p:nvGrpSpPr>
        <p:grpSpPr>
          <a:xfrm>
            <a:off x="1320800" y="1455540"/>
            <a:ext cx="2682240" cy="957461"/>
            <a:chOff x="0" y="0"/>
            <a:chExt cx="1580752" cy="425752"/>
          </a:xfrm>
          <a:solidFill>
            <a:schemeClr val="accent1">
              <a:lumMod val="75000"/>
            </a:schemeClr>
          </a:solidFill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8B4D1C51-7C72-4F1B-BAEB-203401006F1B}"/>
                </a:ext>
              </a:extLst>
            </p:cNvPr>
            <p:cNvSpPr/>
            <p:nvPr/>
          </p:nvSpPr>
          <p:spPr>
            <a:xfrm>
              <a:off x="0" y="0"/>
              <a:ext cx="1580752" cy="425752"/>
            </a:xfrm>
            <a:custGeom>
              <a:avLst/>
              <a:gdLst/>
              <a:ahLst/>
              <a:cxnLst/>
              <a:rect l="l" t="t" r="r" b="b"/>
              <a:pathLst>
                <a:path w="1580752" h="425752">
                  <a:moveTo>
                    <a:pt x="65785" y="0"/>
                  </a:moveTo>
                  <a:lnTo>
                    <a:pt x="1514966" y="0"/>
                  </a:lnTo>
                  <a:cubicBezTo>
                    <a:pt x="1551299" y="0"/>
                    <a:pt x="1580752" y="29453"/>
                    <a:pt x="1580752" y="65785"/>
                  </a:cubicBezTo>
                  <a:lnTo>
                    <a:pt x="1580752" y="359967"/>
                  </a:lnTo>
                  <a:cubicBezTo>
                    <a:pt x="1580752" y="396299"/>
                    <a:pt x="1551299" y="425752"/>
                    <a:pt x="1514966" y="425752"/>
                  </a:cubicBezTo>
                  <a:lnTo>
                    <a:pt x="65785" y="425752"/>
                  </a:lnTo>
                  <a:cubicBezTo>
                    <a:pt x="29453" y="425752"/>
                    <a:pt x="0" y="396299"/>
                    <a:pt x="0" y="359967"/>
                  </a:cubicBezTo>
                  <a:lnTo>
                    <a:pt x="0" y="65785"/>
                  </a:lnTo>
                  <a:cubicBezTo>
                    <a:pt x="0" y="29453"/>
                    <a:pt x="29453" y="0"/>
                    <a:pt x="65785" y="0"/>
                  </a:cubicBezTo>
                  <a:close/>
                </a:path>
              </a:pathLst>
            </a:custGeom>
            <a:grpFill/>
          </p:spPr>
        </p:sp>
        <p:sp>
          <p:nvSpPr>
            <p:cNvPr id="11" name="TextBox 6">
              <a:extLst>
                <a:ext uri="{FF2B5EF4-FFF2-40B4-BE49-F238E27FC236}">
                  <a16:creationId xmlns:a16="http://schemas.microsoft.com/office/drawing/2014/main" id="{FBA5E2EA-834F-4F67-A568-6D04151E0FB7}"/>
                </a:ext>
              </a:extLst>
            </p:cNvPr>
            <p:cNvSpPr txBox="1"/>
            <p:nvPr/>
          </p:nvSpPr>
          <p:spPr>
            <a:xfrm>
              <a:off x="0" y="-57150"/>
              <a:ext cx="1580752" cy="482902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2" name="TextBox 8">
            <a:extLst>
              <a:ext uri="{FF2B5EF4-FFF2-40B4-BE49-F238E27FC236}">
                <a16:creationId xmlns:a16="http://schemas.microsoft.com/office/drawing/2014/main" id="{618AF309-1D91-4E1A-8FC3-BF900E997207}"/>
              </a:ext>
            </a:extLst>
          </p:cNvPr>
          <p:cNvSpPr txBox="1"/>
          <p:nvPr/>
        </p:nvSpPr>
        <p:spPr>
          <a:xfrm>
            <a:off x="1397000" y="1250607"/>
            <a:ext cx="2529840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480"/>
              </a:lnSpc>
            </a:pPr>
            <a:r>
              <a:rPr lang="uk-UA" sz="1867" b="1">
                <a:solidFill>
                  <a:srgbClr val="FFC000"/>
                </a:solidFill>
                <a:latin typeface="Arimo Bold"/>
                <a:ea typeface="Arimo Bold"/>
                <a:cs typeface="Arimo Bold"/>
                <a:sym typeface="Arimo Bold"/>
              </a:rPr>
              <a:t>Кількість поданих заявок - 390</a:t>
            </a:r>
            <a:endParaRPr lang="en-US" sz="1867" b="1">
              <a:solidFill>
                <a:srgbClr val="FFC000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</p:spTree>
    <p:extLst>
      <p:ext uri="{BB962C8B-B14F-4D97-AF65-F5344CB8AC3E}">
        <p14:creationId xmlns:p14="http://schemas.microsoft.com/office/powerpoint/2010/main" val="9057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519121" y="0"/>
            <a:ext cx="8987079" cy="6672906"/>
          </a:xfrm>
          <a:custGeom>
            <a:avLst/>
            <a:gdLst/>
            <a:ahLst/>
            <a:cxnLst/>
            <a:rect l="l" t="t" r="r" b="b"/>
            <a:pathLst>
              <a:path w="13480618" h="10009359">
                <a:moveTo>
                  <a:pt x="0" y="0"/>
                </a:moveTo>
                <a:lnTo>
                  <a:pt x="13480618" y="0"/>
                </a:lnTo>
                <a:lnTo>
                  <a:pt x="13480618" y="10009359"/>
                </a:lnTo>
                <a:lnTo>
                  <a:pt x="0" y="100093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2777" b="-12777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12229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556547" y="447954"/>
            <a:ext cx="3570664" cy="5724246"/>
            <a:chOff x="0" y="0"/>
            <a:chExt cx="1410633" cy="226143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10633" cy="2261431"/>
            </a:xfrm>
            <a:custGeom>
              <a:avLst/>
              <a:gdLst/>
              <a:ahLst/>
              <a:cxnLst/>
              <a:rect l="l" t="t" r="r" b="b"/>
              <a:pathLst>
                <a:path w="1410633" h="2261431">
                  <a:moveTo>
                    <a:pt x="73719" y="0"/>
                  </a:moveTo>
                  <a:lnTo>
                    <a:pt x="1336914" y="0"/>
                  </a:lnTo>
                  <a:cubicBezTo>
                    <a:pt x="1377628" y="0"/>
                    <a:pt x="1410633" y="33005"/>
                    <a:pt x="1410633" y="73719"/>
                  </a:cubicBezTo>
                  <a:lnTo>
                    <a:pt x="1410633" y="2187712"/>
                  </a:lnTo>
                  <a:cubicBezTo>
                    <a:pt x="1410633" y="2207263"/>
                    <a:pt x="1402866" y="2226014"/>
                    <a:pt x="1389041" y="2239839"/>
                  </a:cubicBezTo>
                  <a:cubicBezTo>
                    <a:pt x="1375216" y="2253664"/>
                    <a:pt x="1356465" y="2261431"/>
                    <a:pt x="1336914" y="2261431"/>
                  </a:cubicBezTo>
                  <a:lnTo>
                    <a:pt x="73719" y="2261431"/>
                  </a:lnTo>
                  <a:cubicBezTo>
                    <a:pt x="54167" y="2261431"/>
                    <a:pt x="35417" y="2253664"/>
                    <a:pt x="21592" y="2239839"/>
                  </a:cubicBezTo>
                  <a:cubicBezTo>
                    <a:pt x="7767" y="2226014"/>
                    <a:pt x="0" y="2207263"/>
                    <a:pt x="0" y="2187712"/>
                  </a:cubicBezTo>
                  <a:lnTo>
                    <a:pt x="0" y="73719"/>
                  </a:lnTo>
                  <a:cubicBezTo>
                    <a:pt x="0" y="54167"/>
                    <a:pt x="7767" y="35417"/>
                    <a:pt x="21592" y="21592"/>
                  </a:cubicBezTo>
                  <a:cubicBezTo>
                    <a:pt x="35417" y="7767"/>
                    <a:pt x="54167" y="0"/>
                    <a:pt x="73719" y="0"/>
                  </a:cubicBezTo>
                  <a:close/>
                </a:path>
              </a:pathLst>
            </a:custGeom>
            <a:solidFill>
              <a:srgbClr val="E9CC7B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410633" cy="231858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3343469" y="318019"/>
            <a:ext cx="4052892" cy="5967879"/>
            <a:chOff x="0" y="0"/>
            <a:chExt cx="1601142" cy="235768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01142" cy="2357681"/>
            </a:xfrm>
            <a:custGeom>
              <a:avLst/>
              <a:gdLst/>
              <a:ahLst/>
              <a:cxnLst/>
              <a:rect l="l" t="t" r="r" b="b"/>
              <a:pathLst>
                <a:path w="1601142" h="2357681">
                  <a:moveTo>
                    <a:pt x="64948" y="0"/>
                  </a:moveTo>
                  <a:lnTo>
                    <a:pt x="1536195" y="0"/>
                  </a:lnTo>
                  <a:cubicBezTo>
                    <a:pt x="1572065" y="0"/>
                    <a:pt x="1601142" y="29078"/>
                    <a:pt x="1601142" y="64948"/>
                  </a:cubicBezTo>
                  <a:lnTo>
                    <a:pt x="1601142" y="2292733"/>
                  </a:lnTo>
                  <a:cubicBezTo>
                    <a:pt x="1601142" y="2328602"/>
                    <a:pt x="1572065" y="2357681"/>
                    <a:pt x="1536195" y="2357681"/>
                  </a:cubicBezTo>
                  <a:lnTo>
                    <a:pt x="64948" y="2357681"/>
                  </a:lnTo>
                  <a:cubicBezTo>
                    <a:pt x="47722" y="2357681"/>
                    <a:pt x="31203" y="2350838"/>
                    <a:pt x="19023" y="2338658"/>
                  </a:cubicBezTo>
                  <a:cubicBezTo>
                    <a:pt x="6843" y="2326478"/>
                    <a:pt x="0" y="2309958"/>
                    <a:pt x="0" y="2292733"/>
                  </a:cubicBezTo>
                  <a:lnTo>
                    <a:pt x="0" y="64948"/>
                  </a:lnTo>
                  <a:cubicBezTo>
                    <a:pt x="0" y="47722"/>
                    <a:pt x="6843" y="31203"/>
                    <a:pt x="19023" y="19023"/>
                  </a:cubicBezTo>
                  <a:cubicBezTo>
                    <a:pt x="31203" y="6843"/>
                    <a:pt x="47722" y="0"/>
                    <a:pt x="64948" y="0"/>
                  </a:cubicBezTo>
                  <a:close/>
                </a:path>
              </a:pathLst>
            </a:custGeom>
            <a:solidFill>
              <a:srgbClr val="E9CC7B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1601142" cy="241483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3503655" y="397338"/>
            <a:ext cx="3892707" cy="6412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Черкаська ТГ                         84  /  78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Смілянська ТГ                     46  /  34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Тальнівська ТГ                    33  /  31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Чорнобаївська ТГ                 28  /  25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Кам’янська ТГ                       25  /  21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Уманська ТГ                          24  /  21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Лисянська ТГ                        20  /  12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Корсунь-Шевченківська ТГ   19 / 15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Золотоніська  ТГ                    16 / 14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Христинівська ТГ                  13 / 11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Чигиринська ТГ                     10 / 10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Городищенська ТГ                  8 /  7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Звенигородська ТГ                 6 /  6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Багачевська ТГ       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Дмитрушківська ТГ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Драбівська ТГ                         4 /  4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Іркліївська ТГ          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Михайлівська ТГ     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Жашківська ТГ                        3 /  2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endParaRPr lang="en-US" sz="1757" b="1">
              <a:solidFill>
                <a:srgbClr val="163D7C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752252" y="403505"/>
            <a:ext cx="3374959" cy="5770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Катеринопільська ТГ     3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Ладижинська ТГ             3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Маньківська ТГ               3 / 3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Монастирищенська ТГ  3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Руськополянська ТГ     3 / 3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Шполянська ТГ              3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Єрківська ТГ          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Канівська ТГ                   2 / 0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Ротмістрівська ТГ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Степанецька ТГ    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Бабанська ТГ        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Бужанська ТГ                1 / 0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Великохутірська ТГ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Леськівська ТГ         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Новодмитрівська ТГ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Паланська ТГ           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Тернівська ТГ          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Шевченківська ТГ        1 / 1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71062" y="146958"/>
            <a:ext cx="3013658" cy="1077686"/>
            <a:chOff x="0" y="0"/>
            <a:chExt cx="1190581" cy="42575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90581" cy="425752"/>
            </a:xfrm>
            <a:custGeom>
              <a:avLst/>
              <a:gdLst/>
              <a:ahLst/>
              <a:cxnLst/>
              <a:rect l="l" t="t" r="r" b="b"/>
              <a:pathLst>
                <a:path w="1190581" h="425752">
                  <a:moveTo>
                    <a:pt x="87344" y="0"/>
                  </a:moveTo>
                  <a:lnTo>
                    <a:pt x="1103237" y="0"/>
                  </a:lnTo>
                  <a:cubicBezTo>
                    <a:pt x="1151476" y="0"/>
                    <a:pt x="1190581" y="39105"/>
                    <a:pt x="1190581" y="87344"/>
                  </a:cubicBezTo>
                  <a:lnTo>
                    <a:pt x="1190581" y="338408"/>
                  </a:lnTo>
                  <a:cubicBezTo>
                    <a:pt x="1190581" y="361573"/>
                    <a:pt x="1181379" y="383790"/>
                    <a:pt x="1164999" y="400170"/>
                  </a:cubicBezTo>
                  <a:cubicBezTo>
                    <a:pt x="1148618" y="416550"/>
                    <a:pt x="1126402" y="425752"/>
                    <a:pt x="1103237" y="425752"/>
                  </a:cubicBezTo>
                  <a:lnTo>
                    <a:pt x="87344" y="425752"/>
                  </a:lnTo>
                  <a:cubicBezTo>
                    <a:pt x="64179" y="425752"/>
                    <a:pt x="41963" y="416550"/>
                    <a:pt x="25582" y="400170"/>
                  </a:cubicBezTo>
                  <a:cubicBezTo>
                    <a:pt x="9202" y="383790"/>
                    <a:pt x="0" y="361573"/>
                    <a:pt x="0" y="338408"/>
                  </a:cubicBezTo>
                  <a:lnTo>
                    <a:pt x="0" y="87344"/>
                  </a:lnTo>
                  <a:cubicBezTo>
                    <a:pt x="0" y="64179"/>
                    <a:pt x="9202" y="41963"/>
                    <a:pt x="25582" y="25582"/>
                  </a:cubicBezTo>
                  <a:cubicBezTo>
                    <a:pt x="41963" y="9202"/>
                    <a:pt x="64179" y="0"/>
                    <a:pt x="87344" y="0"/>
                  </a:cubicBezTo>
                  <a:close/>
                </a:path>
              </a:pathLst>
            </a:custGeom>
            <a:solidFill>
              <a:srgbClr val="163D7C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190581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447413" y="216419"/>
            <a:ext cx="2365085" cy="73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5670"/>
              </a:lnSpc>
              <a:spcBef>
                <a:spcPct val="0"/>
              </a:spcBef>
            </a:pPr>
            <a:r>
              <a:rPr lang="en-US" sz="405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ІІ етап </a:t>
            </a:r>
          </a:p>
        </p:txBody>
      </p:sp>
    </p:spTree>
    <p:extLst>
      <p:ext uri="{BB962C8B-B14F-4D97-AF65-F5344CB8AC3E}">
        <p14:creationId xmlns:p14="http://schemas.microsoft.com/office/powerpoint/2010/main" val="340110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71062" y="146958"/>
            <a:ext cx="4001277" cy="1077686"/>
            <a:chOff x="0" y="0"/>
            <a:chExt cx="1580752" cy="4257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80752" cy="425752"/>
            </a:xfrm>
            <a:custGeom>
              <a:avLst/>
              <a:gdLst/>
              <a:ahLst/>
              <a:cxnLst/>
              <a:rect l="l" t="t" r="r" b="b"/>
              <a:pathLst>
                <a:path w="1580752" h="425752">
                  <a:moveTo>
                    <a:pt x="65785" y="0"/>
                  </a:moveTo>
                  <a:lnTo>
                    <a:pt x="1514966" y="0"/>
                  </a:lnTo>
                  <a:cubicBezTo>
                    <a:pt x="1551299" y="0"/>
                    <a:pt x="1580752" y="29453"/>
                    <a:pt x="1580752" y="65785"/>
                  </a:cubicBezTo>
                  <a:lnTo>
                    <a:pt x="1580752" y="359967"/>
                  </a:lnTo>
                  <a:cubicBezTo>
                    <a:pt x="1580752" y="396299"/>
                    <a:pt x="1551299" y="425752"/>
                    <a:pt x="1514966" y="425752"/>
                  </a:cubicBezTo>
                  <a:lnTo>
                    <a:pt x="65785" y="425752"/>
                  </a:lnTo>
                  <a:cubicBezTo>
                    <a:pt x="29453" y="425752"/>
                    <a:pt x="0" y="396299"/>
                    <a:pt x="0" y="359967"/>
                  </a:cubicBezTo>
                  <a:lnTo>
                    <a:pt x="0" y="65785"/>
                  </a:lnTo>
                  <a:cubicBezTo>
                    <a:pt x="0" y="29453"/>
                    <a:pt x="29453" y="0"/>
                    <a:pt x="65785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580752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61392" y="156761"/>
            <a:ext cx="3103880" cy="974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ІІІ етап - </a:t>
            </a:r>
          </a:p>
          <a:p>
            <a:pPr defTabSz="609630">
              <a:lnSpc>
                <a:spcPts val="3066"/>
              </a:lnSpc>
              <a:spcBef>
                <a:spcPct val="0"/>
              </a:spcBef>
            </a:pPr>
            <a:r>
              <a:rPr lang="en-US" sz="219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7-12 травня  2025 року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5938" y="-114949"/>
            <a:ext cx="11076019" cy="7329384"/>
          </a:xfrm>
          <a:prstGeom prst="rect">
            <a:avLst/>
          </a:prstGeom>
        </p:spPr>
      </p:pic>
      <p:sp>
        <p:nvSpPr>
          <p:cNvPr id="9" name="TextBox 6">
            <a:extLst>
              <a:ext uri="{FF2B5EF4-FFF2-40B4-BE49-F238E27FC236}">
                <a16:creationId xmlns:a16="http://schemas.microsoft.com/office/drawing/2014/main" id="{690333A7-2A9B-4083-8FE5-4B4C1676B75E}"/>
              </a:ext>
            </a:extLst>
          </p:cNvPr>
          <p:cNvSpPr txBox="1"/>
          <p:nvPr/>
        </p:nvSpPr>
        <p:spPr>
          <a:xfrm>
            <a:off x="1320800" y="1327017"/>
            <a:ext cx="2682240" cy="10859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lIns="33867" tIns="33867" rIns="33867" bIns="33867" rtlCol="0" anchor="ctr"/>
          <a:lstStyle/>
          <a:p>
            <a:pPr algn="ctr" defTabSz="609630">
              <a:lnSpc>
                <a:spcPts val="1680"/>
              </a:lnSpc>
            </a:pPr>
            <a:endParaRPr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1E67ECBD-8FB0-421E-9286-922246FF3329}"/>
              </a:ext>
            </a:extLst>
          </p:cNvPr>
          <p:cNvSpPr txBox="1"/>
          <p:nvPr/>
        </p:nvSpPr>
        <p:spPr>
          <a:xfrm>
            <a:off x="1397000" y="1250607"/>
            <a:ext cx="2529840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480"/>
              </a:lnSpc>
            </a:pPr>
            <a:r>
              <a:rPr lang="uk-UA" sz="1867" b="1">
                <a:solidFill>
                  <a:srgbClr val="FFC000"/>
                </a:solidFill>
                <a:latin typeface="Arimo Bold"/>
                <a:ea typeface="Arimo Bold"/>
                <a:cs typeface="Arimo Bold"/>
                <a:sym typeface="Arimo Bold"/>
              </a:rPr>
              <a:t>Кількість поданих заявок – 45 </a:t>
            </a:r>
            <a:endParaRPr lang="en-US" sz="1867" b="1">
              <a:solidFill>
                <a:srgbClr val="FFC000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</p:spTree>
    <p:extLst>
      <p:ext uri="{BB962C8B-B14F-4D97-AF65-F5344CB8AC3E}">
        <p14:creationId xmlns:p14="http://schemas.microsoft.com/office/powerpoint/2010/main" val="387462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71062" y="146958"/>
            <a:ext cx="3013658" cy="1077686"/>
            <a:chOff x="0" y="0"/>
            <a:chExt cx="1190581" cy="42575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90581" cy="425752"/>
            </a:xfrm>
            <a:custGeom>
              <a:avLst/>
              <a:gdLst/>
              <a:ahLst/>
              <a:cxnLst/>
              <a:rect l="l" t="t" r="r" b="b"/>
              <a:pathLst>
                <a:path w="1190581" h="425752">
                  <a:moveTo>
                    <a:pt x="87344" y="0"/>
                  </a:moveTo>
                  <a:lnTo>
                    <a:pt x="1103237" y="0"/>
                  </a:lnTo>
                  <a:cubicBezTo>
                    <a:pt x="1151476" y="0"/>
                    <a:pt x="1190581" y="39105"/>
                    <a:pt x="1190581" y="87344"/>
                  </a:cubicBezTo>
                  <a:lnTo>
                    <a:pt x="1190581" y="338408"/>
                  </a:lnTo>
                  <a:cubicBezTo>
                    <a:pt x="1190581" y="361573"/>
                    <a:pt x="1181379" y="383790"/>
                    <a:pt x="1164999" y="400170"/>
                  </a:cubicBezTo>
                  <a:cubicBezTo>
                    <a:pt x="1148618" y="416550"/>
                    <a:pt x="1126402" y="425752"/>
                    <a:pt x="1103237" y="425752"/>
                  </a:cubicBezTo>
                  <a:lnTo>
                    <a:pt x="87344" y="425752"/>
                  </a:lnTo>
                  <a:cubicBezTo>
                    <a:pt x="64179" y="425752"/>
                    <a:pt x="41963" y="416550"/>
                    <a:pt x="25582" y="400170"/>
                  </a:cubicBezTo>
                  <a:cubicBezTo>
                    <a:pt x="9202" y="383790"/>
                    <a:pt x="0" y="361573"/>
                    <a:pt x="0" y="338408"/>
                  </a:cubicBezTo>
                  <a:lnTo>
                    <a:pt x="0" y="87344"/>
                  </a:lnTo>
                  <a:cubicBezTo>
                    <a:pt x="0" y="64179"/>
                    <a:pt x="9202" y="41963"/>
                    <a:pt x="25582" y="25582"/>
                  </a:cubicBezTo>
                  <a:cubicBezTo>
                    <a:pt x="41963" y="9202"/>
                    <a:pt x="64179" y="0"/>
                    <a:pt x="87344" y="0"/>
                  </a:cubicBezTo>
                  <a:close/>
                </a:path>
              </a:pathLst>
            </a:custGeom>
            <a:solidFill>
              <a:srgbClr val="163D7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190581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22475" y="2111318"/>
            <a:ext cx="4994967" cy="1250194"/>
            <a:chOff x="0" y="0"/>
            <a:chExt cx="1973321" cy="49390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73320" cy="493904"/>
            </a:xfrm>
            <a:custGeom>
              <a:avLst/>
              <a:gdLst/>
              <a:ahLst/>
              <a:cxnLst/>
              <a:rect l="l" t="t" r="r" b="b"/>
              <a:pathLst>
                <a:path w="1973320" h="493904">
                  <a:moveTo>
                    <a:pt x="52698" y="0"/>
                  </a:moveTo>
                  <a:lnTo>
                    <a:pt x="1920622" y="0"/>
                  </a:lnTo>
                  <a:cubicBezTo>
                    <a:pt x="1934599" y="0"/>
                    <a:pt x="1948003" y="5552"/>
                    <a:pt x="1957886" y="15435"/>
                  </a:cubicBezTo>
                  <a:cubicBezTo>
                    <a:pt x="1967768" y="25318"/>
                    <a:pt x="1973320" y="38722"/>
                    <a:pt x="1973320" y="52698"/>
                  </a:cubicBezTo>
                  <a:lnTo>
                    <a:pt x="1973320" y="441206"/>
                  </a:lnTo>
                  <a:cubicBezTo>
                    <a:pt x="1973320" y="455182"/>
                    <a:pt x="1967768" y="468586"/>
                    <a:pt x="1957886" y="478469"/>
                  </a:cubicBezTo>
                  <a:cubicBezTo>
                    <a:pt x="1948003" y="488352"/>
                    <a:pt x="1934599" y="493904"/>
                    <a:pt x="1920622" y="493904"/>
                  </a:cubicBezTo>
                  <a:lnTo>
                    <a:pt x="52698" y="493904"/>
                  </a:lnTo>
                  <a:cubicBezTo>
                    <a:pt x="23594" y="493904"/>
                    <a:pt x="0" y="470310"/>
                    <a:pt x="0" y="441206"/>
                  </a:cubicBezTo>
                  <a:lnTo>
                    <a:pt x="0" y="52698"/>
                  </a:lnTo>
                  <a:cubicBezTo>
                    <a:pt x="0" y="38722"/>
                    <a:pt x="5552" y="25318"/>
                    <a:pt x="15435" y="15435"/>
                  </a:cubicBezTo>
                  <a:cubicBezTo>
                    <a:pt x="25318" y="5552"/>
                    <a:pt x="38722" y="0"/>
                    <a:pt x="52698" y="0"/>
                  </a:cubicBezTo>
                  <a:close/>
                </a:path>
              </a:pathLst>
            </a:custGeom>
            <a:solidFill>
              <a:srgbClr val="2D8BBA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973321" cy="55105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184720" y="624732"/>
            <a:ext cx="7674209" cy="1208746"/>
            <a:chOff x="0" y="0"/>
            <a:chExt cx="2870125" cy="47752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70125" cy="477529"/>
            </a:xfrm>
            <a:custGeom>
              <a:avLst/>
              <a:gdLst/>
              <a:ahLst/>
              <a:cxnLst/>
              <a:rect l="l" t="t" r="r" b="b"/>
              <a:pathLst>
                <a:path w="2870125" h="477529">
                  <a:moveTo>
                    <a:pt x="36232" y="0"/>
                  </a:moveTo>
                  <a:lnTo>
                    <a:pt x="2833893" y="0"/>
                  </a:lnTo>
                  <a:cubicBezTo>
                    <a:pt x="2853903" y="0"/>
                    <a:pt x="2870125" y="16222"/>
                    <a:pt x="2870125" y="36232"/>
                  </a:cubicBezTo>
                  <a:lnTo>
                    <a:pt x="2870125" y="441297"/>
                  </a:lnTo>
                  <a:cubicBezTo>
                    <a:pt x="2870125" y="461308"/>
                    <a:pt x="2853903" y="477529"/>
                    <a:pt x="2833893" y="477529"/>
                  </a:cubicBezTo>
                  <a:lnTo>
                    <a:pt x="36232" y="477529"/>
                  </a:lnTo>
                  <a:cubicBezTo>
                    <a:pt x="16222" y="477529"/>
                    <a:pt x="0" y="461308"/>
                    <a:pt x="0" y="441297"/>
                  </a:cubicBezTo>
                  <a:lnTo>
                    <a:pt x="0" y="36232"/>
                  </a:lnTo>
                  <a:cubicBezTo>
                    <a:pt x="0" y="16222"/>
                    <a:pt x="16222" y="0"/>
                    <a:pt x="36232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2870125" cy="53467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622729" y="2111319"/>
            <a:ext cx="4418039" cy="4550695"/>
            <a:chOff x="0" y="0"/>
            <a:chExt cx="1745398" cy="179780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45398" cy="1797805"/>
            </a:xfrm>
            <a:custGeom>
              <a:avLst/>
              <a:gdLst/>
              <a:ahLst/>
              <a:cxnLst/>
              <a:rect l="l" t="t" r="r" b="b"/>
              <a:pathLst>
                <a:path w="1745398" h="1797805">
                  <a:moveTo>
                    <a:pt x="59580" y="0"/>
                  </a:moveTo>
                  <a:lnTo>
                    <a:pt x="1685818" y="0"/>
                  </a:lnTo>
                  <a:cubicBezTo>
                    <a:pt x="1718723" y="0"/>
                    <a:pt x="1745398" y="26675"/>
                    <a:pt x="1745398" y="59580"/>
                  </a:cubicBezTo>
                  <a:lnTo>
                    <a:pt x="1745398" y="1738226"/>
                  </a:lnTo>
                  <a:cubicBezTo>
                    <a:pt x="1745398" y="1771131"/>
                    <a:pt x="1718723" y="1797805"/>
                    <a:pt x="1685818" y="1797805"/>
                  </a:cubicBezTo>
                  <a:lnTo>
                    <a:pt x="59580" y="1797805"/>
                  </a:lnTo>
                  <a:cubicBezTo>
                    <a:pt x="26675" y="1797805"/>
                    <a:pt x="0" y="1771131"/>
                    <a:pt x="0" y="1738226"/>
                  </a:cubicBezTo>
                  <a:lnTo>
                    <a:pt x="0" y="59580"/>
                  </a:lnTo>
                  <a:cubicBezTo>
                    <a:pt x="0" y="26675"/>
                    <a:pt x="26675" y="0"/>
                    <a:pt x="59580" y="0"/>
                  </a:cubicBezTo>
                  <a:close/>
                </a:path>
              </a:pathLst>
            </a:custGeom>
            <a:solidFill>
              <a:srgbClr val="2D8BBA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745398" cy="185495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Freeform 15"/>
          <p:cNvSpPr/>
          <p:nvPr/>
        </p:nvSpPr>
        <p:spPr>
          <a:xfrm>
            <a:off x="447413" y="5978870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3322162" y="3640912"/>
            <a:ext cx="4090499" cy="2556562"/>
          </a:xfrm>
          <a:custGeom>
            <a:avLst/>
            <a:gdLst/>
            <a:ahLst/>
            <a:cxnLst/>
            <a:rect l="l" t="t" r="r" b="b"/>
            <a:pathLst>
              <a:path w="6135749" h="3834843">
                <a:moveTo>
                  <a:pt x="0" y="0"/>
                </a:moveTo>
                <a:lnTo>
                  <a:pt x="6135749" y="0"/>
                </a:lnTo>
                <a:lnTo>
                  <a:pt x="6135749" y="3834843"/>
                </a:lnTo>
                <a:lnTo>
                  <a:pt x="0" y="38348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447413" y="216419"/>
            <a:ext cx="2365085" cy="73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5670"/>
              </a:lnSpc>
              <a:spcBef>
                <a:spcPct val="0"/>
              </a:spcBef>
            </a:pPr>
            <a:r>
              <a:rPr lang="en-US" sz="405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ІІІ етап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184720" y="567582"/>
            <a:ext cx="7674209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987"/>
              </a:lnSpc>
              <a:spcBef>
                <a:spcPct val="0"/>
              </a:spcBef>
            </a:pP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 фіналі Всеукраїнського конкурсу-захисту науково-дослідних робіт учнів-членів МАН (2025) за наказом брали участь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45</a:t>
            </a:r>
            <a:r>
              <a:rPr lang="uk-UA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учнів,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з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них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- 24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стали переможцями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(54,5 %)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812497" y="2246452"/>
            <a:ext cx="1935480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 u="sng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Учасники за віком: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8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кл.-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особа,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9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кл.-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13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осіб,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endParaRPr lang="en-US" sz="1600">
              <a:solidFill>
                <a:srgbClr val="EEAF2C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919330" y="2213272"/>
            <a:ext cx="3912041" cy="433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Черкаси                            22 / 10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Кам’янка                            5 (-1) /1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Тальне                                4 / 3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Умань                                  3 / 2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Чорнобай                            2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Золотоноша                        2 /1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Сміла              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Христинівка  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Іркліїв             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Михайлівка                          1 / 1 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Звенигородка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Корсунь-Шевченківський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Лисянка                                 1 / 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779340" y="2525853"/>
            <a:ext cx="2633321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10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 –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20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осіб,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11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 –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11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осіб ( -1плагіат).</a:t>
            </a:r>
          </a:p>
        </p:txBody>
      </p:sp>
    </p:spTree>
    <p:extLst>
      <p:ext uri="{BB962C8B-B14F-4D97-AF65-F5344CB8AC3E}">
        <p14:creationId xmlns:p14="http://schemas.microsoft.com/office/powerpoint/2010/main" val="112765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90920" y="0"/>
            <a:ext cx="8622159" cy="6897727"/>
          </a:xfrm>
          <a:custGeom>
            <a:avLst/>
            <a:gdLst/>
            <a:ahLst/>
            <a:cxnLst/>
            <a:rect l="l" t="t" r="r" b="b"/>
            <a:pathLst>
              <a:path w="12933238" h="10346590">
                <a:moveTo>
                  <a:pt x="0" y="0"/>
                </a:moveTo>
                <a:lnTo>
                  <a:pt x="12933238" y="0"/>
                </a:lnTo>
                <a:lnTo>
                  <a:pt x="12933238" y="10346590"/>
                </a:lnTo>
                <a:lnTo>
                  <a:pt x="0" y="103465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2777" b="-12777"/>
            </a:stretch>
          </a:blipFill>
        </p:spPr>
      </p:sp>
    </p:spTree>
    <p:extLst>
      <p:ext uri="{BB962C8B-B14F-4D97-AF65-F5344CB8AC3E}">
        <p14:creationId xmlns:p14="http://schemas.microsoft.com/office/powerpoint/2010/main" val="75776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5752016" y="6093712"/>
            <a:ext cx="4840845" cy="526442"/>
          </a:xfrm>
          <a:custGeom>
            <a:avLst/>
            <a:gdLst/>
            <a:ahLst/>
            <a:cxnLst/>
            <a:rect l="l" t="t" r="r" b="b"/>
            <a:pathLst>
              <a:path w="7261268" h="789663">
                <a:moveTo>
                  <a:pt x="0" y="0"/>
                </a:moveTo>
                <a:lnTo>
                  <a:pt x="7261268" y="0"/>
                </a:lnTo>
                <a:lnTo>
                  <a:pt x="7261268" y="789663"/>
                </a:lnTo>
                <a:lnTo>
                  <a:pt x="0" y="7896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591399" y="2978743"/>
            <a:ext cx="3807964" cy="2832173"/>
          </a:xfrm>
          <a:custGeom>
            <a:avLst/>
            <a:gdLst/>
            <a:ahLst/>
            <a:cxnLst/>
            <a:rect l="l" t="t" r="r" b="b"/>
            <a:pathLst>
              <a:path w="5711946" h="4248260">
                <a:moveTo>
                  <a:pt x="0" y="0"/>
                </a:moveTo>
                <a:lnTo>
                  <a:pt x="5711947" y="0"/>
                </a:lnTo>
                <a:lnTo>
                  <a:pt x="5711947" y="4248260"/>
                </a:lnTo>
                <a:lnTo>
                  <a:pt x="0" y="42482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177714" y="2978743"/>
            <a:ext cx="3769948" cy="2832173"/>
          </a:xfrm>
          <a:custGeom>
            <a:avLst/>
            <a:gdLst/>
            <a:ahLst/>
            <a:cxnLst/>
            <a:rect l="l" t="t" r="r" b="b"/>
            <a:pathLst>
              <a:path w="5654922" h="4248260">
                <a:moveTo>
                  <a:pt x="0" y="0"/>
                </a:moveTo>
                <a:lnTo>
                  <a:pt x="5654922" y="0"/>
                </a:lnTo>
                <a:lnTo>
                  <a:pt x="5654922" y="4248260"/>
                </a:lnTo>
                <a:lnTo>
                  <a:pt x="0" y="42482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224097" y="299328"/>
            <a:ext cx="944972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784"/>
              </a:lnSpc>
              <a:spcBef>
                <a:spcPct val="0"/>
              </a:spcBef>
            </a:pPr>
            <a:r>
              <a:rPr lang="en-US" sz="270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Діяльність МАН на міжнародному рівні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12145" y="1102530"/>
            <a:ext cx="10907089" cy="153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987"/>
              </a:lnSpc>
              <a:spcBef>
                <a:spcPct val="0"/>
              </a:spcBef>
            </a:pP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Ми працюємо під егідою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ЮНЕСКО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, маємо статус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Академії Copernicus 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і членство у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IFIA, ASPAC, ASTC, ECSITE та WCGTC.</a:t>
            </a:r>
          </a:p>
          <a:p>
            <a:pPr algn="ctr" defTabSz="609630">
              <a:lnSpc>
                <a:spcPts val="2987"/>
              </a:lnSpc>
              <a:spcBef>
                <a:spcPct val="0"/>
              </a:spcBef>
            </a:pP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Також Мала академія наук України співпрацює з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NASA, CERN, Argonne National Laboratory, Francis Crick Institute,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закордонними ЗВО та іншими організаціями</a:t>
            </a:r>
          </a:p>
        </p:txBody>
      </p:sp>
    </p:spTree>
    <p:extLst>
      <p:ext uri="{BB962C8B-B14F-4D97-AF65-F5344CB8AC3E}">
        <p14:creationId xmlns:p14="http://schemas.microsoft.com/office/powerpoint/2010/main" val="290253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685800" y="153697"/>
            <a:ext cx="9240416" cy="1366435"/>
            <a:chOff x="0" y="0"/>
            <a:chExt cx="3650535" cy="5398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650535" cy="539826"/>
            </a:xfrm>
            <a:custGeom>
              <a:avLst/>
              <a:gdLst/>
              <a:ahLst/>
              <a:cxnLst/>
              <a:rect l="l" t="t" r="r" b="b"/>
              <a:pathLst>
                <a:path w="3650535" h="539826">
                  <a:moveTo>
                    <a:pt x="28486" y="0"/>
                  </a:moveTo>
                  <a:lnTo>
                    <a:pt x="3622049" y="0"/>
                  </a:lnTo>
                  <a:cubicBezTo>
                    <a:pt x="3629604" y="0"/>
                    <a:pt x="3636849" y="3001"/>
                    <a:pt x="3642192" y="8343"/>
                  </a:cubicBezTo>
                  <a:cubicBezTo>
                    <a:pt x="3647534" y="13686"/>
                    <a:pt x="3650535" y="20931"/>
                    <a:pt x="3650535" y="28486"/>
                  </a:cubicBezTo>
                  <a:lnTo>
                    <a:pt x="3650535" y="511340"/>
                  </a:lnTo>
                  <a:cubicBezTo>
                    <a:pt x="3650535" y="527073"/>
                    <a:pt x="3637781" y="539826"/>
                    <a:pt x="3622049" y="539826"/>
                  </a:cubicBezTo>
                  <a:lnTo>
                    <a:pt x="28486" y="539826"/>
                  </a:lnTo>
                  <a:cubicBezTo>
                    <a:pt x="20931" y="539826"/>
                    <a:pt x="13686" y="536825"/>
                    <a:pt x="8343" y="531483"/>
                  </a:cubicBezTo>
                  <a:cubicBezTo>
                    <a:pt x="3001" y="526141"/>
                    <a:pt x="0" y="518895"/>
                    <a:pt x="0" y="511340"/>
                  </a:cubicBezTo>
                  <a:lnTo>
                    <a:pt x="0" y="28486"/>
                  </a:lnTo>
                  <a:cubicBezTo>
                    <a:pt x="0" y="12754"/>
                    <a:pt x="12754" y="0"/>
                    <a:pt x="28486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3650535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7" name="Freeform 7"/>
          <p:cNvSpPr/>
          <p:nvPr/>
        </p:nvSpPr>
        <p:spPr>
          <a:xfrm>
            <a:off x="2415412" y="3546819"/>
            <a:ext cx="1537139" cy="1728201"/>
          </a:xfrm>
          <a:custGeom>
            <a:avLst/>
            <a:gdLst/>
            <a:ahLst/>
            <a:cxnLst/>
            <a:rect l="l" t="t" r="r" b="b"/>
            <a:pathLst>
              <a:path w="2305708" h="2592301">
                <a:moveTo>
                  <a:pt x="0" y="0"/>
                </a:moveTo>
                <a:lnTo>
                  <a:pt x="2305709" y="0"/>
                </a:lnTo>
                <a:lnTo>
                  <a:pt x="2305709" y="2592302"/>
                </a:lnTo>
                <a:lnTo>
                  <a:pt x="0" y="25923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9480" r="-17845" b="-31249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4159981" y="5080830"/>
            <a:ext cx="1528824" cy="1741621"/>
          </a:xfrm>
          <a:custGeom>
            <a:avLst/>
            <a:gdLst/>
            <a:ahLst/>
            <a:cxnLst/>
            <a:rect l="l" t="t" r="r" b="b"/>
            <a:pathLst>
              <a:path w="2293236" h="2612432">
                <a:moveTo>
                  <a:pt x="0" y="0"/>
                </a:moveTo>
                <a:lnTo>
                  <a:pt x="2293236" y="0"/>
                </a:lnTo>
                <a:lnTo>
                  <a:pt x="2293236" y="2612431"/>
                </a:lnTo>
                <a:lnTo>
                  <a:pt x="0" y="2612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735" r="-9827" b="-12939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7180943" y="1852479"/>
            <a:ext cx="1459113" cy="1741621"/>
          </a:xfrm>
          <a:custGeom>
            <a:avLst/>
            <a:gdLst/>
            <a:ahLst/>
            <a:cxnLst/>
            <a:rect l="l" t="t" r="r" b="b"/>
            <a:pathLst>
              <a:path w="2188670" h="2612432">
                <a:moveTo>
                  <a:pt x="0" y="0"/>
                </a:moveTo>
                <a:lnTo>
                  <a:pt x="2188670" y="0"/>
                </a:lnTo>
                <a:lnTo>
                  <a:pt x="2188670" y="2612432"/>
                </a:lnTo>
                <a:lnTo>
                  <a:pt x="0" y="26124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5879" b="-5600"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3405594" y="1874973"/>
            <a:ext cx="2283211" cy="1366435"/>
            <a:chOff x="0" y="0"/>
            <a:chExt cx="902009" cy="53982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02009" cy="539826"/>
            </a:xfrm>
            <a:custGeom>
              <a:avLst/>
              <a:gdLst/>
              <a:ahLst/>
              <a:cxnLst/>
              <a:rect l="l" t="t" r="r" b="b"/>
              <a:pathLst>
                <a:path w="902009" h="539826">
                  <a:moveTo>
                    <a:pt x="115287" y="0"/>
                  </a:moveTo>
                  <a:lnTo>
                    <a:pt x="786722" y="0"/>
                  </a:lnTo>
                  <a:cubicBezTo>
                    <a:pt x="817298" y="0"/>
                    <a:pt x="846622" y="12146"/>
                    <a:pt x="868243" y="33767"/>
                  </a:cubicBezTo>
                  <a:cubicBezTo>
                    <a:pt x="889863" y="55387"/>
                    <a:pt x="902009" y="84711"/>
                    <a:pt x="902009" y="115287"/>
                  </a:cubicBezTo>
                  <a:lnTo>
                    <a:pt x="902009" y="424539"/>
                  </a:lnTo>
                  <a:cubicBezTo>
                    <a:pt x="902009" y="488210"/>
                    <a:pt x="850394" y="539826"/>
                    <a:pt x="786722" y="539826"/>
                  </a:cubicBezTo>
                  <a:lnTo>
                    <a:pt x="115287" y="539826"/>
                  </a:lnTo>
                  <a:cubicBezTo>
                    <a:pt x="84711" y="539826"/>
                    <a:pt x="55387" y="527680"/>
                    <a:pt x="33767" y="506059"/>
                  </a:cubicBezTo>
                  <a:cubicBezTo>
                    <a:pt x="12146" y="484439"/>
                    <a:pt x="0" y="455115"/>
                    <a:pt x="0" y="424539"/>
                  </a:cubicBezTo>
                  <a:lnTo>
                    <a:pt x="0" y="115287"/>
                  </a:lnTo>
                  <a:cubicBezTo>
                    <a:pt x="0" y="84711"/>
                    <a:pt x="12146" y="55387"/>
                    <a:pt x="33767" y="33767"/>
                  </a:cubicBezTo>
                  <a:cubicBezTo>
                    <a:pt x="55387" y="12146"/>
                    <a:pt x="84711" y="0"/>
                    <a:pt x="115287" y="0"/>
                  </a:cubicBezTo>
                  <a:close/>
                </a:path>
              </a:pathLst>
            </a:custGeom>
            <a:solidFill>
              <a:srgbClr val="52E540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902009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Freeform 13"/>
          <p:cNvSpPr/>
          <p:nvPr/>
        </p:nvSpPr>
        <p:spPr>
          <a:xfrm>
            <a:off x="1823927" y="1687379"/>
            <a:ext cx="1333815" cy="1741621"/>
          </a:xfrm>
          <a:custGeom>
            <a:avLst/>
            <a:gdLst/>
            <a:ahLst/>
            <a:cxnLst/>
            <a:rect l="l" t="t" r="r" b="b"/>
            <a:pathLst>
              <a:path w="2000722" h="2612432">
                <a:moveTo>
                  <a:pt x="0" y="0"/>
                </a:moveTo>
                <a:lnTo>
                  <a:pt x="2000722" y="0"/>
                </a:lnTo>
                <a:lnTo>
                  <a:pt x="2000722" y="2612432"/>
                </a:lnTo>
                <a:lnTo>
                  <a:pt x="0" y="261243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7641" r="-22384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7910499" y="3941006"/>
            <a:ext cx="1525435" cy="1741621"/>
          </a:xfrm>
          <a:custGeom>
            <a:avLst/>
            <a:gdLst/>
            <a:ahLst/>
            <a:cxnLst/>
            <a:rect l="l" t="t" r="r" b="b"/>
            <a:pathLst>
              <a:path w="2288152" h="2612432">
                <a:moveTo>
                  <a:pt x="0" y="0"/>
                </a:moveTo>
                <a:lnTo>
                  <a:pt x="2288152" y="0"/>
                </a:lnTo>
                <a:lnTo>
                  <a:pt x="2288152" y="2612432"/>
                </a:lnTo>
                <a:lnTo>
                  <a:pt x="0" y="261243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8375" t="-7859" b="-18890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529253" y="159916"/>
            <a:ext cx="9889931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5388"/>
              </a:lnSpc>
              <a:spcBef>
                <a:spcPct val="0"/>
              </a:spcBef>
            </a:pPr>
            <a:r>
              <a:rPr lang="en-US" sz="384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Переможці  Національного відбору</a:t>
            </a:r>
          </a:p>
          <a:p>
            <a:pPr algn="ctr" defTabSz="609630">
              <a:lnSpc>
                <a:spcPts val="5388"/>
              </a:lnSpc>
              <a:spcBef>
                <a:spcPct val="0"/>
              </a:spcBef>
            </a:pPr>
            <a:r>
              <a:rPr lang="en-US" sz="384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учасників міжнародних заходів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537535" y="3962011"/>
            <a:ext cx="2481699" cy="1720616"/>
            <a:chOff x="0" y="0"/>
            <a:chExt cx="980424" cy="67975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80424" cy="679750"/>
            </a:xfrm>
            <a:custGeom>
              <a:avLst/>
              <a:gdLst/>
              <a:ahLst/>
              <a:cxnLst/>
              <a:rect l="l" t="t" r="r" b="b"/>
              <a:pathLst>
                <a:path w="980424" h="679750">
                  <a:moveTo>
                    <a:pt x="106067" y="0"/>
                  </a:moveTo>
                  <a:lnTo>
                    <a:pt x="874358" y="0"/>
                  </a:lnTo>
                  <a:cubicBezTo>
                    <a:pt x="902488" y="0"/>
                    <a:pt x="929467" y="11175"/>
                    <a:pt x="949358" y="31066"/>
                  </a:cubicBezTo>
                  <a:cubicBezTo>
                    <a:pt x="969249" y="50958"/>
                    <a:pt x="980424" y="77936"/>
                    <a:pt x="980424" y="106067"/>
                  </a:cubicBezTo>
                  <a:lnTo>
                    <a:pt x="980424" y="573683"/>
                  </a:lnTo>
                  <a:cubicBezTo>
                    <a:pt x="980424" y="601814"/>
                    <a:pt x="969249" y="628792"/>
                    <a:pt x="949358" y="648683"/>
                  </a:cubicBezTo>
                  <a:cubicBezTo>
                    <a:pt x="929467" y="668575"/>
                    <a:pt x="902488" y="679750"/>
                    <a:pt x="874358" y="679750"/>
                  </a:cubicBezTo>
                  <a:lnTo>
                    <a:pt x="106067" y="679750"/>
                  </a:lnTo>
                  <a:cubicBezTo>
                    <a:pt x="77936" y="679750"/>
                    <a:pt x="50958" y="668575"/>
                    <a:pt x="31066" y="648683"/>
                  </a:cubicBezTo>
                  <a:cubicBezTo>
                    <a:pt x="11175" y="628792"/>
                    <a:pt x="0" y="601814"/>
                    <a:pt x="0" y="573683"/>
                  </a:cubicBezTo>
                  <a:lnTo>
                    <a:pt x="0" y="106067"/>
                  </a:lnTo>
                  <a:cubicBezTo>
                    <a:pt x="0" y="77936"/>
                    <a:pt x="11175" y="50958"/>
                    <a:pt x="31066" y="31066"/>
                  </a:cubicBezTo>
                  <a:cubicBezTo>
                    <a:pt x="50958" y="11175"/>
                    <a:pt x="77936" y="0"/>
                    <a:pt x="106067" y="0"/>
                  </a:cubicBezTo>
                  <a:close/>
                </a:path>
              </a:pathLst>
            </a:custGeom>
            <a:solidFill>
              <a:srgbClr val="F7664C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980424" cy="73690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747084" y="4047065"/>
            <a:ext cx="2130619" cy="1526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Полінко Ольга,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11 клас, Черкаський фізико-математичний ліцей (ФІМЛІ),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“Інженерії та матеріалознавства“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8742228" y="2013783"/>
            <a:ext cx="2763973" cy="1366435"/>
            <a:chOff x="0" y="0"/>
            <a:chExt cx="1091940" cy="53982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91940" cy="539826"/>
            </a:xfrm>
            <a:custGeom>
              <a:avLst/>
              <a:gdLst/>
              <a:ahLst/>
              <a:cxnLst/>
              <a:rect l="l" t="t" r="r" b="b"/>
              <a:pathLst>
                <a:path w="1091940" h="539826">
                  <a:moveTo>
                    <a:pt x="95234" y="0"/>
                  </a:moveTo>
                  <a:lnTo>
                    <a:pt x="996705" y="0"/>
                  </a:lnTo>
                  <a:cubicBezTo>
                    <a:pt x="1021963" y="0"/>
                    <a:pt x="1046186" y="10034"/>
                    <a:pt x="1064046" y="27894"/>
                  </a:cubicBezTo>
                  <a:cubicBezTo>
                    <a:pt x="1081906" y="45753"/>
                    <a:pt x="1091940" y="69977"/>
                    <a:pt x="1091940" y="95234"/>
                  </a:cubicBezTo>
                  <a:lnTo>
                    <a:pt x="1091940" y="444592"/>
                  </a:lnTo>
                  <a:cubicBezTo>
                    <a:pt x="1091940" y="469850"/>
                    <a:pt x="1081906" y="494073"/>
                    <a:pt x="1064046" y="511933"/>
                  </a:cubicBezTo>
                  <a:cubicBezTo>
                    <a:pt x="1046186" y="529793"/>
                    <a:pt x="1021963" y="539826"/>
                    <a:pt x="996705" y="539826"/>
                  </a:cubicBezTo>
                  <a:lnTo>
                    <a:pt x="95234" y="539826"/>
                  </a:lnTo>
                  <a:cubicBezTo>
                    <a:pt x="69977" y="539826"/>
                    <a:pt x="45753" y="529793"/>
                    <a:pt x="27894" y="511933"/>
                  </a:cubicBezTo>
                  <a:cubicBezTo>
                    <a:pt x="10034" y="494073"/>
                    <a:pt x="0" y="469850"/>
                    <a:pt x="0" y="444592"/>
                  </a:cubicBezTo>
                  <a:lnTo>
                    <a:pt x="0" y="95234"/>
                  </a:lnTo>
                  <a:cubicBezTo>
                    <a:pt x="0" y="69977"/>
                    <a:pt x="10034" y="45753"/>
                    <a:pt x="27894" y="27894"/>
                  </a:cubicBezTo>
                  <a:cubicBezTo>
                    <a:pt x="45753" y="10034"/>
                    <a:pt x="69977" y="0"/>
                    <a:pt x="95234" y="0"/>
                  </a:cubicBezTo>
                  <a:close/>
                </a:path>
              </a:pathLst>
            </a:custGeom>
            <a:solidFill>
              <a:srgbClr val="F7664C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1091940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8742228" y="2059517"/>
            <a:ext cx="2832983" cy="1397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Подакіна Вероніка,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10 клас,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Перша міська гімназія м.Черкаси,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“Інженерії та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матеріалознавства”</a:t>
            </a:r>
          </a:p>
          <a:p>
            <a:pPr algn="ctr" defTabSz="609630">
              <a:lnSpc>
                <a:spcPts val="1307"/>
              </a:lnSpc>
              <a:spcBef>
                <a:spcPct val="0"/>
              </a:spcBef>
            </a:pPr>
            <a:endParaRPr lang="en-US" sz="1333" b="1">
              <a:solidFill>
                <a:srgbClr val="163D7C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3484484" y="1969333"/>
            <a:ext cx="1989735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Кузява Анна 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11 клас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Кам'янський ліцей №1 , </a:t>
            </a: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“Хімії та біології“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159981" y="3512098"/>
            <a:ext cx="2297442" cy="1366435"/>
            <a:chOff x="0" y="0"/>
            <a:chExt cx="907631" cy="53982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907631" cy="539826"/>
            </a:xfrm>
            <a:custGeom>
              <a:avLst/>
              <a:gdLst/>
              <a:ahLst/>
              <a:cxnLst/>
              <a:rect l="l" t="t" r="r" b="b"/>
              <a:pathLst>
                <a:path w="907631" h="539826">
                  <a:moveTo>
                    <a:pt x="114573" y="0"/>
                  </a:moveTo>
                  <a:lnTo>
                    <a:pt x="793058" y="0"/>
                  </a:lnTo>
                  <a:cubicBezTo>
                    <a:pt x="823445" y="0"/>
                    <a:pt x="852587" y="12071"/>
                    <a:pt x="874074" y="33558"/>
                  </a:cubicBezTo>
                  <a:cubicBezTo>
                    <a:pt x="895560" y="55044"/>
                    <a:pt x="907631" y="84186"/>
                    <a:pt x="907631" y="114573"/>
                  </a:cubicBezTo>
                  <a:lnTo>
                    <a:pt x="907631" y="425253"/>
                  </a:lnTo>
                  <a:cubicBezTo>
                    <a:pt x="907631" y="488530"/>
                    <a:pt x="856335" y="539826"/>
                    <a:pt x="793058" y="539826"/>
                  </a:cubicBezTo>
                  <a:lnTo>
                    <a:pt x="114573" y="539826"/>
                  </a:lnTo>
                  <a:cubicBezTo>
                    <a:pt x="51296" y="539826"/>
                    <a:pt x="0" y="488530"/>
                    <a:pt x="0" y="425253"/>
                  </a:cubicBezTo>
                  <a:lnTo>
                    <a:pt x="0" y="114573"/>
                  </a:lnTo>
                  <a:cubicBezTo>
                    <a:pt x="0" y="51296"/>
                    <a:pt x="51296" y="0"/>
                    <a:pt x="114573" y="0"/>
                  </a:cubicBezTo>
                  <a:close/>
                </a:path>
              </a:pathLst>
            </a:custGeom>
            <a:solidFill>
              <a:srgbClr val="6CE5E8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907631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3974657" y="3566859"/>
            <a:ext cx="2718837" cy="1397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Лисак Максим,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 курс, приватний університет "Київська школа економіки”,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“Інформаційних технологій”</a:t>
            </a:r>
          </a:p>
          <a:p>
            <a:pPr algn="ctr" defTabSz="609630">
              <a:lnSpc>
                <a:spcPts val="1337"/>
              </a:lnSpc>
              <a:spcBef>
                <a:spcPct val="0"/>
              </a:spcBef>
            </a:pPr>
            <a:endParaRPr lang="en-US" sz="1333" b="1">
              <a:solidFill>
                <a:srgbClr val="163D7C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grpSp>
        <p:nvGrpSpPr>
          <p:cNvPr id="29" name="Group 29"/>
          <p:cNvGrpSpPr/>
          <p:nvPr/>
        </p:nvGrpSpPr>
        <p:grpSpPr>
          <a:xfrm>
            <a:off x="5711883" y="4999409"/>
            <a:ext cx="2097017" cy="1750624"/>
            <a:chOff x="0" y="0"/>
            <a:chExt cx="828451" cy="69160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28451" cy="691605"/>
            </a:xfrm>
            <a:custGeom>
              <a:avLst/>
              <a:gdLst/>
              <a:ahLst/>
              <a:cxnLst/>
              <a:rect l="l" t="t" r="r" b="b"/>
              <a:pathLst>
                <a:path w="828451" h="691605">
                  <a:moveTo>
                    <a:pt x="125524" y="0"/>
                  </a:moveTo>
                  <a:lnTo>
                    <a:pt x="702927" y="0"/>
                  </a:lnTo>
                  <a:cubicBezTo>
                    <a:pt x="772252" y="0"/>
                    <a:pt x="828451" y="56199"/>
                    <a:pt x="828451" y="125524"/>
                  </a:cubicBezTo>
                  <a:lnTo>
                    <a:pt x="828451" y="566081"/>
                  </a:lnTo>
                  <a:cubicBezTo>
                    <a:pt x="828451" y="635406"/>
                    <a:pt x="772252" y="691605"/>
                    <a:pt x="702927" y="691605"/>
                  </a:cubicBezTo>
                  <a:lnTo>
                    <a:pt x="125524" y="691605"/>
                  </a:lnTo>
                  <a:cubicBezTo>
                    <a:pt x="56199" y="691605"/>
                    <a:pt x="0" y="635406"/>
                    <a:pt x="0" y="566081"/>
                  </a:cubicBezTo>
                  <a:lnTo>
                    <a:pt x="0" y="125524"/>
                  </a:lnTo>
                  <a:cubicBezTo>
                    <a:pt x="0" y="56199"/>
                    <a:pt x="56199" y="0"/>
                    <a:pt x="125524" y="0"/>
                  </a:cubicBezTo>
                  <a:close/>
                </a:path>
              </a:pathLst>
            </a:custGeom>
            <a:solidFill>
              <a:srgbClr val="41B8D5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0" y="-57150"/>
              <a:ext cx="828451" cy="74875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5789022" y="4954959"/>
            <a:ext cx="2021262" cy="1756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Маладика Владислава,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10 клас,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Перша міська гімназія м.Черкаси,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"Фізики і астрономії"</a:t>
            </a:r>
          </a:p>
        </p:txBody>
      </p:sp>
    </p:spTree>
    <p:extLst>
      <p:ext uri="{BB962C8B-B14F-4D97-AF65-F5344CB8AC3E}">
        <p14:creationId xmlns:p14="http://schemas.microsoft.com/office/powerpoint/2010/main" val="118561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9432" y="174794"/>
            <a:ext cx="52602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2024-2025 навчальний рік для еколого-натуралістичного </a:t>
            </a:r>
            <a:r>
              <a:rPr lang="uk-UA" sz="2000" b="1" dirty="0" err="1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відділлу</a:t>
            </a:r>
            <a:r>
              <a:rPr lang="uk-UA" sz="2000" b="1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пройшов під гаслом 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Світло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знань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крізь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100 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років</a:t>
            </a:r>
            <a:r>
              <a:rPr lang="ru-RU" sz="2000" b="1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 -  </a:t>
            </a:r>
            <a:r>
              <a:rPr lang="uk-UA" sz="2000" b="1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100-річчя від дня заснування НЕНЦ та позашкільної </a:t>
            </a:r>
            <a:r>
              <a:rPr lang="uk-UA" sz="2000" b="1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еколого-біологічної, </a:t>
            </a:r>
            <a:r>
              <a:rPr lang="uk-UA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агрономічної освіти в Україні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13" y="29694"/>
            <a:ext cx="3965117" cy="5266251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505" y="2168379"/>
            <a:ext cx="4887772" cy="366582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5497" y="3607850"/>
            <a:ext cx="5173744" cy="3131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71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3057" cy="685859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44" y="2918028"/>
            <a:ext cx="5086732" cy="38150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660" y="2905926"/>
            <a:ext cx="5102869" cy="38271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594741" y="238884"/>
            <a:ext cx="1100251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виконання Плану семінарів-практикумів для педагогічних працівників закладів позашкільної освіти на 2024 рік, затвердженого наказом Міністерства освіти і науки України від 13.12.2023 № 1527 Національним еколого-натуралістичним центром учнівської молоді МОН України та Комунальним закладом «Черкаський обласний центр роботи з обдарованими дітьми Черкаської обласної ради» з метою упровадження в закладах позашкільної освіти </a:t>
            </a:r>
            <a:r>
              <a:rPr lang="en-US" sz="2000" b="1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STEM-</a:t>
            </a:r>
            <a:r>
              <a:rPr lang="uk-UA" sz="2000" b="1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орієнтованого навчання </a:t>
            </a:r>
            <a:endParaRPr lang="uk-UA" sz="2000" b="1" dirty="0" smtClean="0">
              <a:solidFill>
                <a:srgbClr val="08080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uk-UA" sz="2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 </a:t>
            </a:r>
            <a:r>
              <a:rPr lang="uk-UA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жовтня 2024 року проведено авторську педагогічну майстерню «</a:t>
            </a:r>
            <a:r>
              <a:rPr lang="en-US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STEM – </a:t>
            </a:r>
            <a:r>
              <a:rPr lang="uk-UA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світ інноваційних можливостей: досвід роботи закладів позашкільної освіти Черкаської області»</a:t>
            </a:r>
          </a:p>
        </p:txBody>
      </p:sp>
    </p:spTree>
    <p:extLst>
      <p:ext uri="{BB962C8B-B14F-4D97-AF65-F5344CB8AC3E}">
        <p14:creationId xmlns:p14="http://schemas.microsoft.com/office/powerpoint/2010/main" val="80420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7" y="29200"/>
            <a:ext cx="12193057" cy="685859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993" y="1206691"/>
            <a:ext cx="8957506" cy="5589205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946787">
            <a:off x="113523" y="349617"/>
            <a:ext cx="3987146" cy="299035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41239">
            <a:off x="239252" y="3409431"/>
            <a:ext cx="3735689" cy="280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93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9768" y="108155"/>
            <a:ext cx="84459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uk-UA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У  комунальному закладі «Черкаський обласний центр роботи з обдарованими дітьми Черкаської обласної ради» продовжує діяти екологічний музей 5 «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uk-UA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». Концепція </a:t>
            </a:r>
            <a:r>
              <a:rPr lang="uk-UA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Екомузею</a:t>
            </a:r>
            <a:r>
              <a:rPr lang="uk-UA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передбачає функціонування п’яти експозицій і покликана привернути увагу учнів, вихованців, педагогів та населення нашого міста і області  до питання вирішення проблеми накопичення сміття та запобігання створення міфів навколо сортування  різноманітних відходів та їх переробки.</a:t>
            </a:r>
            <a:endParaRPr lang="uk-UA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89126">
            <a:off x="8299052" y="2280852"/>
            <a:ext cx="3319647" cy="442619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74062">
            <a:off x="436490" y="3049872"/>
            <a:ext cx="2756824" cy="3675764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6023" y="2594112"/>
            <a:ext cx="2923263" cy="389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19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279" y="109509"/>
            <a:ext cx="5114987" cy="3846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388073" y="109509"/>
            <a:ext cx="42573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4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Зразковий  Музей Хліба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1161" y="1556059"/>
            <a:ext cx="5065204" cy="2841263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48233">
            <a:off x="1426717" y="3487575"/>
            <a:ext cx="2495714" cy="332761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59934">
            <a:off x="4911907" y="3131162"/>
            <a:ext cx="2572615" cy="343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01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594"/>
            <a:ext cx="12193057" cy="68585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1D21D1-20E0-4482-B3BE-9029C720C5E9}"/>
              </a:ext>
            </a:extLst>
          </p:cNvPr>
          <p:cNvSpPr txBox="1"/>
          <p:nvPr/>
        </p:nvSpPr>
        <p:spPr>
          <a:xfrm rot="21257880">
            <a:off x="1101525" y="365125"/>
            <a:ext cx="5513370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 defTabSz="457200"/>
            <a:r>
              <a:rPr lang="uk-UA" sz="28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Світ живої природи Центру</a:t>
            </a:r>
            <a:endParaRPr lang="uk-UA" sz="28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5C33157-6B45-4A2A-8C79-7214172C4D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29984">
            <a:off x="6356308" y="343878"/>
            <a:ext cx="5268433" cy="2963494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17FA1A6-CBC5-49BD-B2FE-D836B3FC3B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04385">
            <a:off x="1481912" y="3807973"/>
            <a:ext cx="5275027" cy="2967202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38644">
            <a:off x="7610587" y="3422795"/>
            <a:ext cx="4161138" cy="312085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63275">
            <a:off x="733042" y="1119494"/>
            <a:ext cx="3744315" cy="280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03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40236" y="166702"/>
            <a:ext cx="62041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Життя закладу після </a:t>
            </a:r>
          </a:p>
          <a:p>
            <a:pPr lvl="0" algn="ctr" defTabSz="457200"/>
            <a:r>
              <a:rPr lang="uk-UA" sz="32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 лютого 2022 року…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0284" y="517334"/>
            <a:ext cx="2276351" cy="302804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716" y="3887689"/>
            <a:ext cx="4645002" cy="261018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1209" y="3887688"/>
            <a:ext cx="4642591" cy="261018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08133" y="1511897"/>
            <a:ext cx="67452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 Черкащині набрав обертів волонтерський </a:t>
            </a:r>
            <a:r>
              <a:rPr lang="uk-UA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проєкт</a:t>
            </a:r>
            <a:r>
              <a:rPr lang="uk-UA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«Наша підтримка – запорука Перемоги», який стартував силами освітянської спільноти та за сприяння обласної військової адміністрації. </a:t>
            </a:r>
            <a:r>
              <a:rPr lang="uk-UA" sz="2400" b="1" dirty="0">
                <a:solidFill>
                  <a:srgbClr val="050505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Наш заклад активно </a:t>
            </a:r>
            <a:r>
              <a:rPr lang="uk-UA" sz="2400" b="1" dirty="0" smtClean="0">
                <a:solidFill>
                  <a:srgbClr val="050505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долучається до даного </a:t>
            </a:r>
            <a:r>
              <a:rPr lang="uk-UA" sz="2400" b="1" dirty="0" err="1" smtClean="0">
                <a:solidFill>
                  <a:srgbClr val="050505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проєкту</a:t>
            </a:r>
            <a:r>
              <a:rPr lang="uk-UA" sz="2400" b="1" dirty="0" smtClean="0">
                <a:solidFill>
                  <a:srgbClr val="050505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245355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94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8929" y="230713"/>
            <a:ext cx="86720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dirty="0" smtClean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Продовжуємо реалізацію всеукраїнських заходів на 2025-2026 навчальний рік</a:t>
            </a:r>
            <a:endParaRPr lang="uk-UA" sz="3600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46787" y="1565454"/>
            <a:ext cx="79149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uk-UA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Вересень 2025 року:</a:t>
            </a:r>
          </a:p>
          <a:p>
            <a:pPr algn="just"/>
            <a:r>
              <a:rPr lang="uk-UA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«Стажування «Топ-менеджер </a:t>
            </a:r>
            <a:r>
              <a:rPr lang="uk-UA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позашкілля</a:t>
            </a:r>
            <a:r>
              <a:rPr lang="uk-UA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 на базі освітніх закладів за напрямом «Формування національних і моральних цінностей здобувачів освіти в сучасних умовах»</a:t>
            </a:r>
            <a:endParaRPr lang="uk-UA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487562" y="4149213"/>
            <a:ext cx="85049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uk-UA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Травень 2026 року:</a:t>
            </a:r>
          </a:p>
          <a:p>
            <a:r>
              <a:rPr lang="ru-RU" sz="2800" dirty="0" err="1" smtClean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Всеукраїнський</a:t>
            </a:r>
            <a:r>
              <a:rPr lang="ru-RU" sz="2800" dirty="0" smtClean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конкурс</a:t>
            </a:r>
          </a:p>
          <a:p>
            <a:r>
              <a:rPr lang="ru-RU" sz="2800" dirty="0" smtClean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«Земля – наш </a:t>
            </a:r>
            <a:r>
              <a:rPr lang="ru-RU" sz="2800" dirty="0" err="1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спільний</a:t>
            </a:r>
            <a:r>
              <a:rPr lang="ru-RU" sz="2800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 err="1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дім</a:t>
            </a:r>
            <a:r>
              <a:rPr lang="ru-RU" sz="2800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endParaRPr lang="uk-UA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558" y="3994936"/>
            <a:ext cx="3542085" cy="2696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56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42778">
            <a:off x="2442120" y="3382302"/>
            <a:ext cx="3949354" cy="29734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1146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1631</Words>
  <Application>Microsoft Office PowerPoint</Application>
  <PresentationFormat>Широкий екран</PresentationFormat>
  <Paragraphs>369</Paragraphs>
  <Slides>30</Slides>
  <Notes>2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8</vt:i4>
      </vt:variant>
      <vt:variant>
        <vt:lpstr>Тема</vt:lpstr>
      </vt:variant>
      <vt:variant>
        <vt:i4>3</vt:i4>
      </vt:variant>
      <vt:variant>
        <vt:lpstr>Заголовки слайдів</vt:lpstr>
      </vt:variant>
      <vt:variant>
        <vt:i4>30</vt:i4>
      </vt:variant>
    </vt:vector>
  </HeadingPairs>
  <TitlesOfParts>
    <vt:vector size="41" baseType="lpstr">
      <vt:lpstr>Arial</vt:lpstr>
      <vt:lpstr>Arimo</vt:lpstr>
      <vt:lpstr>Arimo Bold</vt:lpstr>
      <vt:lpstr>Calibri</vt:lpstr>
      <vt:lpstr>Calibri Light</vt:lpstr>
      <vt:lpstr>Google Sans</vt:lpstr>
      <vt:lpstr>Tex Gyre Adventor Bold</vt:lpstr>
      <vt:lpstr>Times New Roman</vt:lpstr>
      <vt:lpstr>Тема Office</vt:lpstr>
      <vt:lpstr>1_Тема Office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Презентація PowerPoint</dc:title>
  <dc:creator>User</dc:creator>
  <cp:lastModifiedBy>User</cp:lastModifiedBy>
  <cp:revision>31</cp:revision>
  <dcterms:created xsi:type="dcterms:W3CDTF">2025-08-14T11:32:57Z</dcterms:created>
  <dcterms:modified xsi:type="dcterms:W3CDTF">2025-08-19T12:34:48Z</dcterms:modified>
</cp:coreProperties>
</file>