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3" r:id="rId3"/>
    <p:sldId id="259" r:id="rId4"/>
    <p:sldId id="261" r:id="rId5"/>
    <p:sldId id="264" r:id="rId6"/>
    <p:sldId id="265" r:id="rId7"/>
    <p:sldId id="266" r:id="rId8"/>
    <p:sldId id="267" r:id="rId9"/>
    <p:sldId id="268" r:id="rId10"/>
    <p:sldId id="274" r:id="rId11"/>
    <p:sldId id="270" r:id="rId12"/>
    <p:sldId id="269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1DEA-09FB-4410-A252-C54173764C5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53B-1B5B-473C-B2E1-438D9712F4B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608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1DEA-09FB-4410-A252-C54173764C5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53B-1B5B-473C-B2E1-438D9712F4B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699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1DEA-09FB-4410-A252-C54173764C5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53B-1B5B-473C-B2E1-438D9712F4B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688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1DEA-09FB-4410-A252-C54173764C5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53B-1B5B-473C-B2E1-438D9712F4B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267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1DEA-09FB-4410-A252-C54173764C5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53B-1B5B-473C-B2E1-438D9712F4B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25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1DEA-09FB-4410-A252-C54173764C5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53B-1B5B-473C-B2E1-438D9712F4B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438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1DEA-09FB-4410-A252-C54173764C5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53B-1B5B-473C-B2E1-438D9712F4B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770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1DEA-09FB-4410-A252-C54173764C5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53B-1B5B-473C-B2E1-438D9712F4B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922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1DEA-09FB-4410-A252-C54173764C5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53B-1B5B-473C-B2E1-438D9712F4B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404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1DEA-09FB-4410-A252-C54173764C5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53B-1B5B-473C-B2E1-438D9712F4B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98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1DEA-09FB-4410-A252-C54173764C5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53B-1B5B-473C-B2E1-438D9712F4B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494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C1DEA-09FB-4410-A252-C54173764C58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E53B-1B5B-473C-B2E1-438D9712F4B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053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00B0F0"/>
            </a:gs>
            <a:gs pos="68000">
              <a:srgbClr val="AABC84"/>
            </a:gs>
            <a:gs pos="10000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8D328-BA90-404D-AA21-9C311F8EE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633" y="403168"/>
            <a:ext cx="11737571" cy="4220701"/>
          </a:xfrm>
        </p:spPr>
        <p:txBody>
          <a:bodyPr>
            <a:normAutofit fontScale="90000"/>
          </a:bodyPr>
          <a:lstStyle/>
          <a:p>
            <a:br>
              <a:rPr lang="ru-RU" b="0" i="1" dirty="0">
                <a:solidFill>
                  <a:srgbClr val="323331"/>
                </a:solidFill>
                <a:effectLst/>
                <a:latin typeface="Montserrat" panose="00000500000000000000" pitchFamily="2" charset="-52"/>
              </a:rPr>
            </a:br>
            <a:br>
              <a:rPr lang="ru-RU" b="0" i="1" dirty="0">
                <a:solidFill>
                  <a:srgbClr val="323331"/>
                </a:solidFill>
                <a:effectLst/>
                <a:latin typeface="Montserrat" panose="00000500000000000000" pitchFamily="2" charset="-52"/>
              </a:rPr>
            </a:br>
            <a:br>
              <a:rPr lang="ru-RU" b="0" i="1" dirty="0">
                <a:solidFill>
                  <a:srgbClr val="323331"/>
                </a:solidFill>
                <a:effectLst/>
                <a:latin typeface="Montserrat" panose="00000500000000000000" pitchFamily="2" charset="-52"/>
              </a:rPr>
            </a:br>
            <a:r>
              <a:rPr lang="uk-UA" i="1" dirty="0">
                <a:solidFill>
                  <a:srgbClr val="32333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Як Томас Сааті передбачив розвиток food ритейлу України </a:t>
            </a:r>
            <a:br>
              <a:rPr lang="uk-UA" i="1" dirty="0">
                <a:solidFill>
                  <a:srgbClr val="32333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uk-UA" i="1" dirty="0">
                <a:solidFill>
                  <a:srgbClr val="32333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в умовах надзвичайної невизначеності»</a:t>
            </a:r>
            <a:br>
              <a:rPr lang="uk-UA" i="1" dirty="0">
                <a:solidFill>
                  <a:srgbClr val="32333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uk-UA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17F407-6E81-42EF-84C8-873D43DA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0" y="5029200"/>
            <a:ext cx="7486650" cy="1425632"/>
          </a:xfrm>
        </p:spPr>
        <p:txBody>
          <a:bodyPr>
            <a:normAutofit lnSpcReduction="10000"/>
          </a:bodyPr>
          <a:lstStyle/>
          <a:p>
            <a:pPr algn="r"/>
            <a:r>
              <a:rPr lang="uk-UA" sz="2400" b="0" dirty="0">
                <a:solidFill>
                  <a:srgbClr val="323331"/>
                </a:solidFill>
                <a:effectLst/>
                <a:latin typeface="Montserrat" panose="00000500000000000000" pitchFamily="2" charset="-52"/>
              </a:rPr>
              <a:t>Доповідач: Данкеєва Оксана, к.е.н., доцент кафедри маркетингу, </a:t>
            </a:r>
          </a:p>
          <a:p>
            <a:pPr algn="r"/>
            <a:r>
              <a:rPr lang="uk-UA" dirty="0">
                <a:solidFill>
                  <a:srgbClr val="323331"/>
                </a:solidFill>
                <a:latin typeface="Montserrat" panose="00000500000000000000" pitchFamily="2" charset="-52"/>
              </a:rPr>
              <a:t>                  Національний університет харчових       технологій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103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727FE-61BE-49B7-9714-0FAE9DBE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0" y="134937"/>
            <a:ext cx="11604567" cy="1092200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Ієрархічна структура сценаріїв розвитку </a:t>
            </a:r>
            <a:b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food ритейлу України на наступі 5 років</a:t>
            </a:r>
            <a:br>
              <a:rPr lang="ru-UA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UA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EB582622-1FFA-49A9-ADAC-AE4104BF3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360" y="1304926"/>
            <a:ext cx="8006080" cy="5557636"/>
          </a:xfrm>
        </p:spPr>
      </p:pic>
    </p:spTree>
    <p:extLst>
      <p:ext uri="{BB962C8B-B14F-4D97-AF65-F5344CB8AC3E}">
        <p14:creationId xmlns:p14="http://schemas.microsoft.com/office/powerpoint/2010/main" val="1772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6C804-F0EB-41D8-BBC0-5C7CFACD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79"/>
            <a:ext cx="10515600" cy="1059556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Впливові</a:t>
            </a:r>
            <a:r>
              <a:rPr lang="uk-UA" dirty="0"/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пріоритети на фокус проблеми</a:t>
            </a:r>
            <a:endParaRPr lang="ru-UA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Місце для вмісту 7">
            <a:extLst>
              <a:ext uri="{FF2B5EF4-FFF2-40B4-BE49-F238E27FC236}">
                <a16:creationId xmlns:a16="http://schemas.microsoft.com/office/drawing/2014/main" id="{7EFDCE4F-FE71-41B0-BBE0-7FC24CA5F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1" y="1057275"/>
            <a:ext cx="8246224" cy="5718145"/>
          </a:xfrm>
        </p:spPr>
      </p:pic>
    </p:spTree>
    <p:extLst>
      <p:ext uri="{BB962C8B-B14F-4D97-AF65-F5344CB8AC3E}">
        <p14:creationId xmlns:p14="http://schemas.microsoft.com/office/powerpoint/2010/main" val="212536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8B78A-34D7-4DF4-ACD6-91D2CF8B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6" y="365125"/>
            <a:ext cx="117209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 альтернативних сценаріїв розвитку </a:t>
            </a:r>
            <a:b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</a:t>
            </a:r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ритейлу</a:t>
            </a:r>
            <a:br>
              <a:rPr lang="ru-U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dirty="0"/>
          </a:p>
        </p:txBody>
      </p:sp>
      <p:pic>
        <p:nvPicPr>
          <p:cNvPr id="4" name="Місце для вмісту 7">
            <a:extLst>
              <a:ext uri="{FF2B5EF4-FFF2-40B4-BE49-F238E27FC236}">
                <a16:creationId xmlns:a16="http://schemas.microsoft.com/office/drawing/2014/main" id="{86FE5366-2440-411B-9537-2DC45EA04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757" y="1379912"/>
            <a:ext cx="7945404" cy="5315527"/>
          </a:xfrm>
        </p:spPr>
      </p:pic>
    </p:spTree>
    <p:extLst>
      <p:ext uri="{BB962C8B-B14F-4D97-AF65-F5344CB8AC3E}">
        <p14:creationId xmlns:p14="http://schemas.microsoft.com/office/powerpoint/2010/main" val="493593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9D374C-CC66-419A-8049-21CDB5947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844551"/>
            <a:ext cx="9925050" cy="746124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b="1" dirty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Дякую за увагу!</a:t>
            </a:r>
          </a:p>
          <a:p>
            <a:pPr marL="0" indent="0" algn="ctr">
              <a:buNone/>
            </a:pPr>
            <a:endParaRPr lang="ru-UA" sz="4400" b="1" dirty="0"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EB456D-8193-43DE-96FB-27722C20B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590674"/>
            <a:ext cx="7886700" cy="50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6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0000">
              <a:srgbClr val="00B0F0"/>
            </a:gs>
            <a:gs pos="100000">
              <a:srgbClr val="FFFF00"/>
            </a:gs>
            <a:gs pos="5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7E7B7-AF49-4ADE-825A-55C69B02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Притаманні ознаки поділу територій</a:t>
            </a:r>
            <a:endParaRPr lang="ru-UA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EEFDC3-5A22-483B-91EB-181C1F4DD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3" y="1825625"/>
            <a:ext cx="11371810" cy="4351338"/>
          </a:xfrm>
        </p:spPr>
        <p:txBody>
          <a:bodyPr>
            <a:normAutofit/>
          </a:bodyPr>
          <a:lstStyle/>
          <a:p>
            <a:pPr marL="1800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перебіг бойових дій на певній території, їх тривалість, інтенсивність;</a:t>
            </a:r>
          </a:p>
          <a:p>
            <a:pPr marL="1800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ступінь руйнування цих територій; </a:t>
            </a:r>
            <a:endParaRPr lang="ru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 окупації;</a:t>
            </a:r>
            <a:endParaRPr lang="ru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обсяг покриття територій ритейлом. </a:t>
            </a:r>
            <a:endParaRPr lang="ru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861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EA8697-1239-492B-B874-7A44E2D54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94" y="581025"/>
            <a:ext cx="8858844" cy="61912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E4A71-320D-44E9-8BC9-AF0CD0FA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6"/>
            <a:ext cx="10515600" cy="1000124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Територія А – область постійної небезпеки</a:t>
            </a:r>
            <a:b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Херсонська, Запорізька, Донецька</a:t>
            </a:r>
            <a:br>
              <a:rPr lang="uk-UA" dirty="0"/>
            </a:b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3C7FE6-6121-4546-9772-D17C4C333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35" y="1109345"/>
            <a:ext cx="11815329" cy="5600699"/>
          </a:xfrm>
        </p:spPr>
        <p:txBody>
          <a:bodyPr/>
          <a:lstStyle/>
          <a:p>
            <a:pPr marL="1800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постійні обстріли, загроза наступу ворога;</a:t>
            </a:r>
            <a:endParaRPr lang="ru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сильно пошкоджена критична та цивільна інфраструктура;</a:t>
            </a:r>
            <a:endParaRPr lang="ru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 не працюють більшість життєво необхідних закладів;</a:t>
            </a:r>
            <a:endParaRPr lang="ru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місцеві жителі виїхали до більш безпечних регіонів</a:t>
            </a: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6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65F89E-F630-4269-BECD-2E112F357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0" y="792480"/>
            <a:ext cx="7294879" cy="60655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1AF74-BAB6-44DD-BC4B-40CE518A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59" y="158752"/>
            <a:ext cx="11488188" cy="7270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Територія Б. Області ризику: Дніпропетровська та Одеська</a:t>
            </a:r>
            <a:endParaRPr lang="ru-UA" sz="3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AC7BC5-0AD5-4383-B753-1E8C9BB4E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1576"/>
            <a:ext cx="11787447" cy="5527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постійні масовані обстріли території;</a:t>
            </a:r>
          </a:p>
          <a:p>
            <a:pPr marL="0" indent="0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найпотужніший аграрно-промисловий комплекс України, порти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зосередженість великої кількості внутрішніх переселенців.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52983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F9FB5-1158-4F67-9129-D8B788EE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64" y="72621"/>
            <a:ext cx="11934136" cy="1136517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Територія В. Області сталої загрози: Миколаївська, Харківська, Сумська, Чернігівська, Київська та м. Київ</a:t>
            </a:r>
            <a:endParaRPr lang="ru-UA" sz="4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804759A5-85DC-435A-B3E4-D345E28FFF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028700"/>
            <a:ext cx="6706294" cy="5840883"/>
          </a:xfr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5CC611-091A-46DF-91C4-77F46DE1A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63897"/>
            <a:ext cx="6172894" cy="4683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серйозні руйнування інфраструктури;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ракетні обстріли та загроза повторного наступу;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повільне відбудовування інфраструктури;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поступове повернення мешканців;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прихисток для ВПО з територій ризику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та територій постійної небезпеки.</a:t>
            </a: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3961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727FE-61BE-49B7-9714-0FAE9DBE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0" y="134937"/>
            <a:ext cx="11604567" cy="972503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Ієрархічна структура сценаріїв розвитку </a:t>
            </a:r>
            <a:b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food ритейлу України на наступі 5 років</a:t>
            </a:r>
            <a:br>
              <a:rPr lang="ru-UA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UA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EB582622-1FFA-49A9-ADAC-AE4104BF3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080" y="1107441"/>
            <a:ext cx="7741920" cy="5817120"/>
          </a:xfrm>
        </p:spPr>
      </p:pic>
    </p:spTree>
    <p:extLst>
      <p:ext uri="{BB962C8B-B14F-4D97-AF65-F5344CB8AC3E}">
        <p14:creationId xmlns:p14="http://schemas.microsoft.com/office/powerpoint/2010/main" val="380467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8B4D7-852D-4AC0-9AE1-DBECF2A0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512"/>
            <a:ext cx="10515600" cy="912813"/>
          </a:xfrm>
        </p:spPr>
        <p:txBody>
          <a:bodyPr/>
          <a:lstStyle/>
          <a:p>
            <a:pPr algn="ctr"/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Сценарій 1. «Людиноцентричність»</a:t>
            </a: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F848B1-634D-41A7-BB93-1832EDB1B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54075"/>
            <a:ext cx="11597640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Пошук креативних ідей комфортного зонування: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зручні зони для купівлі товарів, дозвілля, відпочинку, навчання, роботи; </a:t>
            </a:r>
          </a:p>
          <a:p>
            <a:pPr marL="0" indent="0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Розвиток гнучкості у відносинах з партнерами та споживачами: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розширення нових посередників вибору, співпраця з компаніями, які надають якісні послуги з доставки; 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Створення позитивного досвіду та емоцій: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дизайнерські рішення, експерименти щодо проектування та оформлення торговельного простору.</a:t>
            </a:r>
            <a:endParaRPr lang="ru-UA" sz="2400" dirty="0"/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82975C-6224-4273-AB05-0EEA94CB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40" y="3494976"/>
            <a:ext cx="7277610" cy="33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4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F9A47-C60A-4BA6-8982-2715D70A4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958850"/>
          </a:xfrm>
        </p:spPr>
        <p:txBody>
          <a:bodyPr/>
          <a:lstStyle/>
          <a:p>
            <a:pPr algn="ctr"/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Сценарій 2. Розвиток омнікальності</a:t>
            </a:r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E97FEE-A1A0-436D-9D49-0E512EB76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79" y="3800476"/>
            <a:ext cx="4758262" cy="2981324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7ACD17-908A-459E-833E-285A6ADD3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901699"/>
            <a:ext cx="11931736" cy="58039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Споживачі завжди шукають найкращі умови покупки: 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високу якість, доступну ціну, зручність купівлі, супутні сервіси які економлять час, програми лояльності; </a:t>
            </a:r>
          </a:p>
          <a:p>
            <a:pPr marL="514350" indent="-514350">
              <a:buAutoNum type="arabicPeriod"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uk-UA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ритейлу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важливо залишатися сильним у непередбачуваних обставинах, які вимагають збереження гнучкості, адаптивності та оперативного прийняття важливих рішень.</a:t>
            </a:r>
            <a:endParaRPr lang="ru-UA" dirty="0"/>
          </a:p>
          <a:p>
            <a:endParaRPr lang="ru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AA5DBC-232F-4281-98F6-4A51B88B1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676" y="2981325"/>
            <a:ext cx="3235410" cy="19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A06A2-8213-432D-977C-868043E4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63600"/>
          </a:xfrm>
        </p:spPr>
        <p:txBody>
          <a:bodyPr/>
          <a:lstStyle/>
          <a:p>
            <a:pPr algn="ctr"/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Сценарій 3. Прозорість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F80501-3659-4C00-9CC5-B2EB97109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2532945"/>
            <a:ext cx="4929639" cy="4058354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20D101A-4D70-4575-84F7-DA3F67356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0126"/>
            <a:ext cx="11268075" cy="572134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Охорона природи (еко-тренд); </a:t>
            </a:r>
          </a:p>
          <a:p>
            <a:pPr marL="514350" indent="-514350">
              <a:buAutoNum type="arabicPeriod"/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Асортимент - 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забезпечення стійкого асортименту продукції, відповідного до потреб споживачів; </a:t>
            </a:r>
          </a:p>
          <a:p>
            <a:pPr marL="0" indent="0">
              <a:buNone/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Чесність та прозорість в роботі з співробітниками, </a:t>
            </a:r>
          </a:p>
          <a:p>
            <a:pPr marL="0" indent="0">
              <a:buNone/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постачальниками, покупцями.</a:t>
            </a:r>
            <a:endParaRPr lang="ru-UA" b="1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95048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406</Words>
  <Application>Microsoft Office PowerPoint</Application>
  <PresentationFormat>Широкий екран</PresentationFormat>
  <Paragraphs>42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Montserrat</vt:lpstr>
      <vt:lpstr>Times New Roman</vt:lpstr>
      <vt:lpstr>Office Theme</vt:lpstr>
      <vt:lpstr>   Як Томас Сааті передбачив розвиток food ритейлу України  в умовах надзвичайної невизначеності» </vt:lpstr>
      <vt:lpstr>Притаманні ознаки поділу територій</vt:lpstr>
      <vt:lpstr> Територія А – область постійної небезпеки Херсонська, Запорізька, Донецька </vt:lpstr>
      <vt:lpstr>Територія Б. Області ризику: Дніпропетровська та Одеська</vt:lpstr>
      <vt:lpstr>Територія В. Області сталої загрози: Миколаївська, Харківська, Сумська, Чернігівська, Київська та м. Київ</vt:lpstr>
      <vt:lpstr> Ієрархічна структура сценаріїв розвитку  food ритейлу України на наступі 5 років </vt:lpstr>
      <vt:lpstr>Сценарій 1. «Людиноцентричність»</vt:lpstr>
      <vt:lpstr>Сценарій 2. Розвиток омнікальності</vt:lpstr>
      <vt:lpstr>Сценарій 3. Прозорість</vt:lpstr>
      <vt:lpstr> Ієрархічна структура сценаріїв розвитку  food ритейлу України на наступі 5 років </vt:lpstr>
      <vt:lpstr>Впливові пріоритети на фокус проблеми</vt:lpstr>
      <vt:lpstr>Оцінка альтернативних сценаріїв розвитку  food ритейлу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Томас Сааті передбачив розвиток food-ритейлу України в умовах надзвичайної невизначеності»</dc:title>
  <dc:creator>Оксана Данкеева</dc:creator>
  <cp:lastModifiedBy>Оксана Данкеева</cp:lastModifiedBy>
  <cp:revision>27</cp:revision>
  <dcterms:created xsi:type="dcterms:W3CDTF">2024-10-15T10:09:17Z</dcterms:created>
  <dcterms:modified xsi:type="dcterms:W3CDTF">2024-10-23T10:16:29Z</dcterms:modified>
</cp:coreProperties>
</file>