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82" r:id="rId3"/>
    <p:sldId id="313" r:id="rId4"/>
    <p:sldId id="328" r:id="rId5"/>
    <p:sldId id="314" r:id="rId6"/>
    <p:sldId id="316" r:id="rId7"/>
    <p:sldId id="317" r:id="rId8"/>
    <p:sldId id="320" r:id="rId9"/>
    <p:sldId id="321" r:id="rId10"/>
    <p:sldId id="315" r:id="rId11"/>
    <p:sldId id="329" r:id="rId12"/>
    <p:sldId id="330" r:id="rId13"/>
    <p:sldId id="331" r:id="rId14"/>
    <p:sldId id="332" r:id="rId15"/>
    <p:sldId id="333" r:id="rId16"/>
    <p:sldId id="334" r:id="rId17"/>
    <p:sldId id="322" r:id="rId18"/>
    <p:sldId id="336" r:id="rId19"/>
    <p:sldId id="323" r:id="rId20"/>
    <p:sldId id="324" r:id="rId21"/>
    <p:sldId id="337" r:id="rId22"/>
    <p:sldId id="307" r:id="rId23"/>
    <p:sldId id="296" r:id="rId24"/>
  </p:sldIdLst>
  <p:sldSz cx="6858000" cy="5143500"/>
  <p:notesSz cx="6858000" cy="9144000"/>
  <p:embeddedFontLst>
    <p:embeddedFont>
      <p:font typeface="Geometria" panose="020B0503020204020204" pitchFamily="34" charset="-52"/>
      <p:regular r:id="rId26"/>
      <p:bold r:id="rId27"/>
    </p:embeddedFont>
    <p:embeddedFont>
      <p:font typeface="Roboto Mono Medium"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A88"/>
    <a:srgbClr val="FAA61A"/>
    <a:srgbClr val="0095DA"/>
    <a:srgbClr val="79B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450" y="67"/>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997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F189554A-893A-40FA-86A0-020D372FD2B7}" type="datetimeFigureOut">
              <a:rPr lang="uk-UA" smtClean="0"/>
              <a:t>27.10.2024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E09A1204-B942-4986-9617-8A59F85E5B2B}" type="slidenum">
              <a:rPr lang="uk-UA" smtClean="0"/>
              <a:t>‹#›</a:t>
            </a:fld>
            <a:endParaRPr lang="uk-UA"/>
          </a:p>
        </p:txBody>
      </p:sp>
    </p:spTree>
    <p:extLst>
      <p:ext uri="{BB962C8B-B14F-4D97-AF65-F5344CB8AC3E}">
        <p14:creationId xmlns:p14="http://schemas.microsoft.com/office/powerpoint/2010/main" val="109873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771525" y="1714500"/>
            <a:ext cx="250188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670539" y="1714500"/>
            <a:ext cx="250188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49662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Autofit/>
          </a:bodyPr>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ust.market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60.jpg"/><Relationship Id="rId4" Type="http://schemas.openxmlformats.org/officeDocument/2006/relationships/image" Target="../media/image59.jp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slideLayout" Target="../slideLayouts/slideLayout10.xml"/><Relationship Id="rId7" Type="http://schemas.openxmlformats.org/officeDocument/2006/relationships/image" Target="../media/image6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3.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80.jp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84.jpg"/><Relationship Id="rId4" Type="http://schemas.openxmlformats.org/officeDocument/2006/relationships/image" Target="../media/image83.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jp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3.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3.jp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0.xml"/><Relationship Id="rId4" Type="http://schemas.openxmlformats.org/officeDocument/2006/relationships/image" Target="../media/image47.jpg"/></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g"/><Relationship Id="rId1" Type="http://schemas.openxmlformats.org/officeDocument/2006/relationships/slideLayout" Target="../slideLayouts/slideLayout10.xml"/><Relationship Id="rId5" Type="http://schemas.openxmlformats.org/officeDocument/2006/relationships/image" Target="../media/image53.jpg"/><Relationship Id="rId4" Type="http://schemas.openxmlformats.org/officeDocument/2006/relationships/image" Target="../media/image52.jpg"/></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5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4A88"/>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246184" y="4572503"/>
            <a:ext cx="1514993" cy="281401"/>
          </a:xfrm>
          <a:prstGeom prst="rect">
            <a:avLst/>
          </a:prstGeom>
          <a:noFill/>
          <a:ln>
            <a:noFill/>
          </a:ln>
        </p:spPr>
        <p:txBody>
          <a:bodyPr spcFirstLastPara="1" wrap="square" lIns="68569" tIns="68569" rIns="68569" bIns="68569" anchor="t" anchorCtr="0">
            <a:noAutofit/>
          </a:bodyPr>
          <a:lstStyle/>
          <a:p>
            <a:r>
              <a:rPr lang="en" sz="1050" dirty="0">
                <a:solidFill>
                  <a:srgbClr val="0095DA"/>
                </a:solidFill>
                <a:latin typeface="Geometria" panose="020B0503020204020204" pitchFamily="34" charset="-52"/>
                <a:hlinkClick r:id="rId3"/>
              </a:rPr>
              <a:t>www.must.marketing</a:t>
            </a:r>
            <a:endParaRPr sz="1050" dirty="0">
              <a:solidFill>
                <a:srgbClr val="0095DA"/>
              </a:solidFill>
              <a:latin typeface="Geometria" panose="020B0503020204020204" pitchFamily="34" charset="-52"/>
            </a:endParaRPr>
          </a:p>
        </p:txBody>
      </p:sp>
      <p:sp>
        <p:nvSpPr>
          <p:cNvPr id="56" name="Google Shape;56;p13"/>
          <p:cNvSpPr txBox="1"/>
          <p:nvPr/>
        </p:nvSpPr>
        <p:spPr>
          <a:xfrm>
            <a:off x="193378" y="407577"/>
            <a:ext cx="2595768" cy="2862300"/>
          </a:xfrm>
          <a:prstGeom prst="rect">
            <a:avLst/>
          </a:prstGeom>
          <a:noFill/>
          <a:ln>
            <a:noFill/>
          </a:ln>
        </p:spPr>
        <p:txBody>
          <a:bodyPr spcFirstLastPara="1" wrap="square" lIns="68569" tIns="68569" rIns="68569" bIns="68569" anchor="t" anchorCtr="0">
            <a:spAutoFit/>
          </a:bodyPr>
          <a:lstStyle/>
          <a:p>
            <a:pPr lvl="0"/>
            <a:r>
              <a:rPr lang="ru-RU" sz="1800" b="1" dirty="0" err="1">
                <a:solidFill>
                  <a:schemeClr val="bg1"/>
                </a:solidFill>
                <a:latin typeface="Geometria" panose="020B0503020204020204" pitchFamily="34" charset="-52"/>
                <a:ea typeface="Roboto Mono Medium"/>
                <a:cs typeface="Roboto Mono Medium"/>
                <a:sym typeface="Roboto Mono Medium"/>
              </a:rPr>
              <a:t>Стратегії</a:t>
            </a:r>
            <a:r>
              <a:rPr lang="ru-RU" sz="1800" b="1" dirty="0">
                <a:solidFill>
                  <a:schemeClr val="bg1"/>
                </a:solidFill>
                <a:latin typeface="Geometria" panose="020B0503020204020204" pitchFamily="34" charset="-52"/>
                <a:ea typeface="Roboto Mono Medium"/>
                <a:cs typeface="Roboto Mono Medium"/>
                <a:sym typeface="Roboto Mono Medium"/>
              </a:rPr>
              <a:t> </a:t>
            </a:r>
            <a:r>
              <a:rPr lang="ru-RU" sz="1800" b="1" dirty="0" err="1">
                <a:solidFill>
                  <a:schemeClr val="bg1"/>
                </a:solidFill>
                <a:latin typeface="Geometria" panose="020B0503020204020204" pitchFamily="34" charset="-52"/>
                <a:ea typeface="Roboto Mono Medium"/>
                <a:cs typeface="Roboto Mono Medium"/>
                <a:sym typeface="Roboto Mono Medium"/>
              </a:rPr>
              <a:t>регіонального</a:t>
            </a:r>
            <a:r>
              <a:rPr lang="ru-RU" sz="1800" b="1" dirty="0">
                <a:solidFill>
                  <a:schemeClr val="bg1"/>
                </a:solidFill>
                <a:latin typeface="Geometria" panose="020B0503020204020204" pitchFamily="34" charset="-52"/>
                <a:ea typeface="Roboto Mono Medium"/>
                <a:cs typeface="Roboto Mono Medium"/>
                <a:sym typeface="Roboto Mono Medium"/>
              </a:rPr>
              <a:t> </a:t>
            </a:r>
            <a:r>
              <a:rPr lang="ru-RU" sz="1800" b="1" dirty="0" smtClean="0">
                <a:solidFill>
                  <a:schemeClr val="bg1"/>
                </a:solidFill>
                <a:latin typeface="Geometria" panose="020B0503020204020204" pitchFamily="34" charset="-52"/>
                <a:ea typeface="Roboto Mono Medium"/>
                <a:cs typeface="Roboto Mono Medium"/>
                <a:sym typeface="Roboto Mono Medium"/>
              </a:rPr>
              <a:t>ритейлу</a:t>
            </a:r>
            <a:r>
              <a:rPr lang="ru-RU" sz="1800" b="1" dirty="0">
                <a:solidFill>
                  <a:schemeClr val="bg1"/>
                </a:solidFill>
                <a:latin typeface="Geometria" panose="020B0503020204020204" pitchFamily="34" charset="-52"/>
                <a:ea typeface="Roboto Mono Medium"/>
                <a:cs typeface="Roboto Mono Medium"/>
                <a:sym typeface="Roboto Mono Medium"/>
              </a:rPr>
              <a:t>: </a:t>
            </a:r>
            <a:r>
              <a:rPr lang="ru-RU" sz="1800" b="1" dirty="0" err="1">
                <a:solidFill>
                  <a:schemeClr val="bg1"/>
                </a:solidFill>
                <a:latin typeface="Geometria" panose="020B0503020204020204" pitchFamily="34" charset="-52"/>
                <a:ea typeface="Roboto Mono Medium"/>
                <a:cs typeface="Roboto Mono Medium"/>
                <a:sym typeface="Roboto Mono Medium"/>
              </a:rPr>
              <a:t>диференціація</a:t>
            </a:r>
            <a:r>
              <a:rPr lang="ru-RU" sz="1800" b="1" dirty="0">
                <a:solidFill>
                  <a:schemeClr val="bg1"/>
                </a:solidFill>
                <a:latin typeface="Geometria" panose="020B0503020204020204" pitchFamily="34" charset="-52"/>
                <a:ea typeface="Roboto Mono Medium"/>
                <a:cs typeface="Roboto Mono Medium"/>
                <a:sym typeface="Roboto Mono Medium"/>
              </a:rPr>
              <a:t> </a:t>
            </a:r>
            <a:endParaRPr lang="ru-RU" sz="1800" b="1" dirty="0" smtClean="0">
              <a:solidFill>
                <a:schemeClr val="bg1"/>
              </a:solidFill>
              <a:latin typeface="Geometria" panose="020B0503020204020204" pitchFamily="34" charset="-52"/>
              <a:ea typeface="Roboto Mono Medium"/>
              <a:cs typeface="Roboto Mono Medium"/>
              <a:sym typeface="Roboto Mono Medium"/>
            </a:endParaRPr>
          </a:p>
          <a:p>
            <a:pPr lvl="0"/>
            <a:r>
              <a:rPr lang="ru-RU" sz="1800" b="1" dirty="0" smtClean="0">
                <a:solidFill>
                  <a:schemeClr val="bg1"/>
                </a:solidFill>
                <a:latin typeface="Geometria" panose="020B0503020204020204" pitchFamily="34" charset="-52"/>
                <a:ea typeface="Roboto Mono Medium"/>
                <a:cs typeface="Roboto Mono Medium"/>
                <a:sym typeface="Roboto Mono Medium"/>
              </a:rPr>
              <a:t>як </a:t>
            </a:r>
            <a:r>
              <a:rPr lang="ru-RU" sz="1800" b="1" dirty="0" err="1" smtClean="0">
                <a:solidFill>
                  <a:schemeClr val="bg1"/>
                </a:solidFill>
                <a:latin typeface="Geometria" panose="020B0503020204020204" pitchFamily="34" charset="-52"/>
                <a:ea typeface="Roboto Mono Medium"/>
                <a:cs typeface="Roboto Mono Medium"/>
                <a:sym typeface="Roboto Mono Medium"/>
              </a:rPr>
              <a:t>умова</a:t>
            </a:r>
            <a:r>
              <a:rPr lang="ru-RU" sz="1800" b="1" dirty="0" smtClean="0">
                <a:solidFill>
                  <a:schemeClr val="bg1"/>
                </a:solidFill>
                <a:latin typeface="Geometria" panose="020B0503020204020204" pitchFamily="34" charset="-52"/>
                <a:ea typeface="Roboto Mono Medium"/>
                <a:cs typeface="Roboto Mono Medium"/>
                <a:sym typeface="Roboto Mono Medium"/>
              </a:rPr>
              <a:t> </a:t>
            </a:r>
            <a:r>
              <a:rPr lang="ru-RU" sz="1800" b="1" dirty="0" err="1" smtClean="0">
                <a:solidFill>
                  <a:schemeClr val="bg1"/>
                </a:solidFill>
                <a:latin typeface="Geometria" panose="020B0503020204020204" pitchFamily="34" charset="-52"/>
                <a:ea typeface="Roboto Mono Medium"/>
                <a:cs typeface="Roboto Mono Medium"/>
                <a:sym typeface="Roboto Mono Medium"/>
              </a:rPr>
              <a:t>виживання</a:t>
            </a:r>
            <a:endParaRPr lang="ru-RU" sz="1800" b="1" dirty="0">
              <a:solidFill>
                <a:schemeClr val="bg1"/>
              </a:solidFill>
              <a:latin typeface="Geometria" panose="020B0503020204020204" pitchFamily="34" charset="-52"/>
              <a:ea typeface="Roboto Mono Medium"/>
              <a:cs typeface="Roboto Mono Medium"/>
              <a:sym typeface="Roboto Mono Medium"/>
            </a:endParaRPr>
          </a:p>
          <a:p>
            <a:pPr lvl="0"/>
            <a:endParaRPr lang="ru-RU" sz="1800" b="1" dirty="0">
              <a:solidFill>
                <a:schemeClr val="bg1"/>
              </a:solidFill>
              <a:latin typeface="Geometria" panose="020B0503020204020204" pitchFamily="34" charset="-52"/>
              <a:ea typeface="Roboto Mono Medium"/>
              <a:cs typeface="Roboto Mono Medium"/>
              <a:sym typeface="Roboto Mono Medium"/>
            </a:endParaRPr>
          </a:p>
          <a:p>
            <a:pPr lvl="0"/>
            <a:endParaRPr lang="ru-RU" sz="1500" b="1" dirty="0" smtClean="0">
              <a:solidFill>
                <a:schemeClr val="bg1"/>
              </a:solidFill>
              <a:latin typeface="Geometria" panose="020B0503020204020204" pitchFamily="34" charset="-52"/>
              <a:ea typeface="Roboto Mono Medium"/>
              <a:cs typeface="Roboto Mono Medium"/>
              <a:sym typeface="Roboto Mono Medium"/>
            </a:endParaRPr>
          </a:p>
          <a:p>
            <a:pPr lvl="0"/>
            <a:endParaRPr lang="ru-RU" sz="1500" b="1" dirty="0">
              <a:solidFill>
                <a:schemeClr val="bg1"/>
              </a:solidFill>
              <a:latin typeface="Geometria" panose="020B0503020204020204" pitchFamily="34" charset="-52"/>
              <a:ea typeface="Roboto Mono Medium"/>
              <a:cs typeface="Roboto Mono Medium"/>
              <a:sym typeface="Roboto Mono Medium"/>
            </a:endParaRPr>
          </a:p>
          <a:p>
            <a:pPr lvl="0"/>
            <a:r>
              <a:rPr lang="ru-RU" sz="1500" b="1" dirty="0" err="1" smtClean="0">
                <a:solidFill>
                  <a:schemeClr val="bg1"/>
                </a:solidFill>
                <a:latin typeface="Geometria" panose="020B0503020204020204" pitchFamily="34" charset="-52"/>
                <a:ea typeface="Roboto Mono Medium"/>
                <a:cs typeface="Roboto Mono Medium"/>
                <a:sym typeface="Roboto Mono Medium"/>
              </a:rPr>
              <a:t>Володимир</a:t>
            </a:r>
            <a:r>
              <a:rPr lang="ru-RU" sz="1500" b="1" dirty="0" smtClean="0">
                <a:solidFill>
                  <a:schemeClr val="bg1"/>
                </a:solidFill>
                <a:latin typeface="Geometria" panose="020B0503020204020204" pitchFamily="34" charset="-52"/>
                <a:ea typeface="Roboto Mono Medium"/>
                <a:cs typeface="Roboto Mono Medium"/>
                <a:sym typeface="Roboto Mono Medium"/>
              </a:rPr>
              <a:t> </a:t>
            </a:r>
            <a:r>
              <a:rPr lang="ru-RU" sz="1500" b="1" dirty="0" err="1">
                <a:solidFill>
                  <a:schemeClr val="bg1"/>
                </a:solidFill>
                <a:latin typeface="Geometria" panose="020B0503020204020204" pitchFamily="34" charset="-52"/>
                <a:ea typeface="Roboto Mono Medium"/>
                <a:cs typeface="Roboto Mono Medium"/>
                <a:sym typeface="Roboto Mono Medium"/>
              </a:rPr>
              <a:t>Поліщук</a:t>
            </a:r>
            <a:endParaRPr lang="ru-RU" sz="1500" b="1" dirty="0">
              <a:solidFill>
                <a:schemeClr val="bg1"/>
              </a:solidFill>
              <a:latin typeface="Geometria" panose="020B0503020204020204" pitchFamily="34" charset="-52"/>
              <a:ea typeface="Roboto Mono Medium"/>
              <a:cs typeface="Roboto Mono Medium"/>
              <a:sym typeface="Roboto Mono Medium"/>
            </a:endParaRPr>
          </a:p>
          <a:p>
            <a:pPr lvl="0"/>
            <a:r>
              <a:rPr lang="en-US" sz="1200" dirty="0">
                <a:solidFill>
                  <a:schemeClr val="bg1"/>
                </a:solidFill>
                <a:latin typeface="Geometria" panose="020B0503020204020204" pitchFamily="34" charset="-52"/>
                <a:ea typeface="Roboto Mono Medium"/>
                <a:cs typeface="Roboto Mono Medium"/>
                <a:sym typeface="Roboto Mono Medium"/>
              </a:rPr>
              <a:t>Co-founder </a:t>
            </a:r>
            <a:endParaRPr lang="uk-UA" sz="1200" dirty="0" smtClean="0">
              <a:solidFill>
                <a:schemeClr val="bg1"/>
              </a:solidFill>
              <a:latin typeface="Geometria" panose="020B0503020204020204" pitchFamily="34" charset="-52"/>
              <a:ea typeface="Roboto Mono Medium"/>
              <a:cs typeface="Roboto Mono Medium"/>
              <a:sym typeface="Roboto Mono Medium"/>
            </a:endParaRPr>
          </a:p>
          <a:p>
            <a:pPr lvl="0"/>
            <a:r>
              <a:rPr lang="en-US" sz="1200" dirty="0" smtClean="0">
                <a:solidFill>
                  <a:schemeClr val="bg1"/>
                </a:solidFill>
                <a:latin typeface="Geometria" panose="020B0503020204020204" pitchFamily="34" charset="-52"/>
                <a:ea typeface="Roboto Mono Medium"/>
                <a:cs typeface="Roboto Mono Medium"/>
                <a:sym typeface="Roboto Mono Medium"/>
              </a:rPr>
              <a:t>MUST </a:t>
            </a:r>
            <a:r>
              <a:rPr lang="en-US" sz="1200" dirty="0">
                <a:solidFill>
                  <a:schemeClr val="bg1"/>
                </a:solidFill>
                <a:latin typeface="Geometria" panose="020B0503020204020204" pitchFamily="34" charset="-52"/>
                <a:ea typeface="Roboto Mono Medium"/>
                <a:cs typeface="Roboto Mono Medium"/>
                <a:sym typeface="Roboto Mono Medium"/>
              </a:rPr>
              <a:t>marketing agency</a:t>
            </a:r>
            <a:endParaRPr lang="uk-UA" sz="1200" dirty="0">
              <a:solidFill>
                <a:schemeClr val="bg1"/>
              </a:solidFill>
              <a:latin typeface="Geometria" panose="020B0503020204020204" pitchFamily="34" charset="-52"/>
              <a:ea typeface="Roboto Mono Medium"/>
              <a:cs typeface="Roboto Mono Medium"/>
              <a:sym typeface="Roboto Mono Medium"/>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145" y="3648"/>
            <a:ext cx="3449532" cy="5170259"/>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63" y="4280452"/>
            <a:ext cx="1479488" cy="343981"/>
          </a:xfrm>
          <a:prstGeom prst="rect">
            <a:avLst/>
          </a:prstGeom>
        </p:spPr>
      </p:pic>
      <p:pic>
        <p:nvPicPr>
          <p:cNvPr id="8" name="Рисунок 7"/>
          <p:cNvPicPr>
            <a:picLocks noChangeAspect="1"/>
          </p:cNvPicPr>
          <p:nvPr/>
        </p:nvPicPr>
        <p:blipFill rotWithShape="1">
          <a:blip r:embed="rId6">
            <a:extLst>
              <a:ext uri="{28A0092B-C50C-407E-A947-70E740481C1C}">
                <a14:useLocalDpi xmlns:a14="http://schemas.microsoft.com/office/drawing/2010/main" val="0"/>
              </a:ext>
            </a:extLst>
          </a:blip>
          <a:srcRect l="57216"/>
          <a:stretch/>
        </p:blipFill>
        <p:spPr>
          <a:xfrm rot="5400000">
            <a:off x="603135" y="2367224"/>
            <a:ext cx="5170259" cy="443107"/>
          </a:xfrm>
          <a:prstGeom prst="rect">
            <a:avLst/>
          </a:prstGeom>
        </p:spPr>
      </p:pic>
      <p:sp>
        <p:nvSpPr>
          <p:cNvPr id="4" name="Прямоугольник 3"/>
          <p:cNvSpPr/>
          <p:nvPr/>
        </p:nvSpPr>
        <p:spPr>
          <a:xfrm>
            <a:off x="273078" y="2486913"/>
            <a:ext cx="2407534" cy="45719"/>
          </a:xfrm>
          <a:prstGeom prst="rect">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3" y="-17009"/>
            <a:ext cx="6875264" cy="5165998"/>
          </a:xfrm>
          <a:prstGeom prst="rect">
            <a:avLst/>
          </a:prstGeom>
        </p:spPr>
      </p:pic>
      <p:sp>
        <p:nvSpPr>
          <p:cNvPr id="3" name="Прямоугольник 2"/>
          <p:cNvSpPr/>
          <p:nvPr/>
        </p:nvSpPr>
        <p:spPr>
          <a:xfrm>
            <a:off x="1"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1" r="24095" b="-7664"/>
          <a:stretch/>
        </p:blipFill>
        <p:spPr>
          <a:xfrm>
            <a:off x="58937" y="49149"/>
            <a:ext cx="6872542" cy="357433"/>
          </a:xfrm>
          <a:prstGeom prst="rect">
            <a:avLst/>
          </a:prstGeom>
        </p:spPr>
      </p:pic>
    </p:spTree>
    <p:extLst>
      <p:ext uri="{BB962C8B-B14F-4D97-AF65-F5344CB8AC3E}">
        <p14:creationId xmlns:p14="http://schemas.microsoft.com/office/powerpoint/2010/main" val="297656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 r="24095" b="-7664"/>
          <a:stretch/>
        </p:blipFill>
        <p:spPr>
          <a:xfrm>
            <a:off x="58937" y="49149"/>
            <a:ext cx="6872542" cy="357433"/>
          </a:xfrm>
          <a:prstGeom prst="rect">
            <a:avLst/>
          </a:prstGeom>
        </p:spPr>
      </p:pic>
      <p:pic>
        <p:nvPicPr>
          <p:cNvPr id="5" name="Рисунок 4"/>
          <p:cNvPicPr>
            <a:picLocks noChangeAspect="1"/>
          </p:cNvPicPr>
          <p:nvPr/>
        </p:nvPicPr>
        <p:blipFill rotWithShape="1">
          <a:blip r:embed="rId3"/>
          <a:srcRect l="4576" t="11124" r="5692" b="8321"/>
          <a:stretch/>
        </p:blipFill>
        <p:spPr>
          <a:xfrm>
            <a:off x="0" y="429068"/>
            <a:ext cx="6858000" cy="346312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206" y="3742915"/>
            <a:ext cx="3057993" cy="1400584"/>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60" y="3736330"/>
            <a:ext cx="3095469" cy="1407169"/>
          </a:xfrm>
          <a:prstGeom prst="rect">
            <a:avLst/>
          </a:prstGeom>
        </p:spPr>
      </p:pic>
    </p:spTree>
    <p:extLst>
      <p:ext uri="{BB962C8B-B14F-4D97-AF65-F5344CB8AC3E}">
        <p14:creationId xmlns:p14="http://schemas.microsoft.com/office/powerpoint/2010/main" val="3975768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11218"/>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 r="24095" b="-7664"/>
          <a:stretch/>
        </p:blipFill>
        <p:spPr>
          <a:xfrm>
            <a:off x="58937" y="56641"/>
            <a:ext cx="6872542" cy="357433"/>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491" y="748222"/>
            <a:ext cx="1761054" cy="44963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843" y="2821083"/>
            <a:ext cx="1841223" cy="2217068"/>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4" y="435236"/>
            <a:ext cx="2445504" cy="3449411"/>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8390" y="440573"/>
            <a:ext cx="3193641" cy="3857625"/>
          </a:xfrm>
          <a:prstGeom prst="rect">
            <a:avLst/>
          </a:prstGeom>
        </p:spPr>
      </p:pic>
    </p:spTree>
    <p:extLst>
      <p:ext uri="{BB962C8B-B14F-4D97-AF65-F5344CB8AC3E}">
        <p14:creationId xmlns:p14="http://schemas.microsoft.com/office/powerpoint/2010/main" val="2448178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11221"/>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 r="24095" b="-7664"/>
          <a:stretch/>
        </p:blipFill>
        <p:spPr>
          <a:xfrm>
            <a:off x="58937" y="56644"/>
            <a:ext cx="6872542" cy="357433"/>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28" y="1786366"/>
            <a:ext cx="1607344" cy="1607344"/>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831" y="434056"/>
            <a:ext cx="7881291" cy="3481884"/>
          </a:xfrm>
          <a:prstGeom prst="rect">
            <a:avLst/>
          </a:prstGeom>
        </p:spPr>
      </p:pic>
    </p:spTree>
    <p:extLst>
      <p:ext uri="{BB962C8B-B14F-4D97-AF65-F5344CB8AC3E}">
        <p14:creationId xmlns:p14="http://schemas.microsoft.com/office/powerpoint/2010/main" val="3898538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11220"/>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 r="24095" b="-7664"/>
          <a:stretch/>
        </p:blipFill>
        <p:spPr>
          <a:xfrm>
            <a:off x="58937" y="56643"/>
            <a:ext cx="6872542" cy="357433"/>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337" y="616149"/>
            <a:ext cx="2077059" cy="2077059"/>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3650" y="2770870"/>
            <a:ext cx="2072971" cy="2072971"/>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269" y="2763375"/>
            <a:ext cx="2072971" cy="2072971"/>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268" y="622284"/>
            <a:ext cx="2072971" cy="2078420"/>
          </a:xfrm>
          <a:prstGeom prst="rect">
            <a:avLst/>
          </a:prstGeom>
        </p:spPr>
      </p:pic>
      <p:pic>
        <p:nvPicPr>
          <p:cNvPr id="10" name="792 ЩОДНЯ з 8_00 – 21_00 ☎️ 0 800 33 41 41 ☎️ 050 914 14 14 📍Житомир вул. Б. Тена, 83 # Співучіадміни  #бутищасливими  #житомир #магазинпродуктів #житомирмагазин #umaksmarket #umaks_market #umaks #umaksukraine #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4890" y="632683"/>
            <a:ext cx="2287303" cy="4194034"/>
          </a:xfrm>
          <a:prstGeom prst="rect">
            <a:avLst/>
          </a:prstGeom>
        </p:spPr>
      </p:pic>
    </p:spTree>
    <p:extLst>
      <p:ext uri="{BB962C8B-B14F-4D97-AF65-F5344CB8AC3E}">
        <p14:creationId xmlns:p14="http://schemas.microsoft.com/office/powerpoint/2010/main" val="420553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11221"/>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1" r="24095" b="-7664"/>
          <a:stretch/>
        </p:blipFill>
        <p:spPr>
          <a:xfrm>
            <a:off x="58937" y="56644"/>
            <a:ext cx="6872542" cy="35743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648" y="777850"/>
            <a:ext cx="4303159" cy="3872359"/>
          </a:xfrm>
          <a:prstGeom prst="rect">
            <a:avLst/>
          </a:prstGeom>
        </p:spPr>
      </p:pic>
    </p:spTree>
    <p:extLst>
      <p:ext uri="{BB962C8B-B14F-4D97-AF65-F5344CB8AC3E}">
        <p14:creationId xmlns:p14="http://schemas.microsoft.com/office/powerpoint/2010/main" val="106764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11220"/>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 r="24095" b="-7664"/>
          <a:stretch/>
        </p:blipFill>
        <p:spPr>
          <a:xfrm>
            <a:off x="58937" y="56643"/>
            <a:ext cx="6872542" cy="357433"/>
          </a:xfrm>
          <a:prstGeom prst="rect">
            <a:avLst/>
          </a:prstGeom>
        </p:spPr>
      </p:pic>
      <p:pic>
        <p:nvPicPr>
          <p:cNvPr id="2" name="Рисунок 1"/>
          <p:cNvPicPr>
            <a:picLocks noChangeAspect="1"/>
          </p:cNvPicPr>
          <p:nvPr/>
        </p:nvPicPr>
        <p:blipFill rotWithShape="1">
          <a:blip r:embed="rId5">
            <a:extLst>
              <a:ext uri="{28A0092B-C50C-407E-A947-70E740481C1C}">
                <a14:useLocalDpi xmlns:a14="http://schemas.microsoft.com/office/drawing/2010/main" val="0"/>
              </a:ext>
            </a:extLst>
          </a:blip>
          <a:srcRect l="17900" r="20986"/>
          <a:stretch/>
        </p:blipFill>
        <p:spPr>
          <a:xfrm>
            <a:off x="59961" y="479478"/>
            <a:ext cx="3942413" cy="4607814"/>
          </a:xfrm>
          <a:prstGeom prst="rect">
            <a:avLst/>
          </a:prstGeom>
        </p:spPr>
      </p:pic>
      <p:pic>
        <p:nvPicPr>
          <p:cNvPr id="6" name="Друзі, наш десятий, ювілейний Каферинок вже відкрився Чекаємо вас на справжню каву зі Svit kavy, смачні готові страви власного виробництва, на ті самі особливі сендвічі (знаємо, що про них ви точно чули, а більшіст">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77324" y="479478"/>
            <a:ext cx="2592607" cy="4607814"/>
          </a:xfrm>
          <a:prstGeom prst="rect">
            <a:avLst/>
          </a:prstGeom>
        </p:spPr>
      </p:pic>
    </p:spTree>
    <p:extLst>
      <p:ext uri="{BB962C8B-B14F-4D97-AF65-F5344CB8AC3E}">
        <p14:creationId xmlns:p14="http://schemas.microsoft.com/office/powerpoint/2010/main" val="74834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0114" y="471984"/>
            <a:ext cx="5833984" cy="4375488"/>
          </a:xfrm>
          <a:prstGeom prst="rect">
            <a:avLst/>
          </a:prstGeom>
        </p:spPr>
      </p:pic>
      <p:sp>
        <p:nvSpPr>
          <p:cNvPr id="3" name="Прямоугольник 2"/>
          <p:cNvSpPr/>
          <p:nvPr/>
        </p:nvSpPr>
        <p:spPr>
          <a:xfrm>
            <a:off x="0"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1" r="24095" b="-7664"/>
          <a:stretch/>
        </p:blipFill>
        <p:spPr>
          <a:xfrm>
            <a:off x="58936" y="49149"/>
            <a:ext cx="6872542" cy="357433"/>
          </a:xfrm>
          <a:prstGeom prst="rect">
            <a:avLst/>
          </a:prstGeom>
        </p:spPr>
      </p:pic>
    </p:spTree>
    <p:extLst>
      <p:ext uri="{BB962C8B-B14F-4D97-AF65-F5344CB8AC3E}">
        <p14:creationId xmlns:p14="http://schemas.microsoft.com/office/powerpoint/2010/main" val="1386726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8717"/>
          <a:stretch/>
        </p:blipFill>
        <p:spPr>
          <a:xfrm>
            <a:off x="397849" y="498764"/>
            <a:ext cx="6118514" cy="4188836"/>
          </a:xfrm>
          <a:prstGeom prst="rect">
            <a:avLst/>
          </a:prstGeom>
        </p:spPr>
      </p:pic>
      <p:sp>
        <p:nvSpPr>
          <p:cNvPr id="5" name="Прямоугольник 4"/>
          <p:cNvSpPr/>
          <p:nvPr/>
        </p:nvSpPr>
        <p:spPr>
          <a:xfrm>
            <a:off x="0"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 r="24095" b="-7664"/>
          <a:stretch/>
        </p:blipFill>
        <p:spPr>
          <a:xfrm>
            <a:off x="58936" y="49149"/>
            <a:ext cx="6872542" cy="357433"/>
          </a:xfrm>
          <a:prstGeom prst="rect">
            <a:avLst/>
          </a:prstGeom>
        </p:spPr>
      </p:pic>
    </p:spTree>
    <p:extLst>
      <p:ext uri="{BB962C8B-B14F-4D97-AF65-F5344CB8AC3E}">
        <p14:creationId xmlns:p14="http://schemas.microsoft.com/office/powerpoint/2010/main" val="1150840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15" y="550704"/>
            <a:ext cx="3200813" cy="2133875"/>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732" y="548830"/>
            <a:ext cx="3203623" cy="213574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34" y="2761878"/>
            <a:ext cx="3201294" cy="2134196"/>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278" y="2761878"/>
            <a:ext cx="3208529" cy="2139019"/>
          </a:xfrm>
          <a:prstGeom prst="rect">
            <a:avLst/>
          </a:prstGeom>
        </p:spPr>
      </p:pic>
      <p:sp>
        <p:nvSpPr>
          <p:cNvPr id="8" name="Прямоугольник 7"/>
          <p:cNvSpPr/>
          <p:nvPr/>
        </p:nvSpPr>
        <p:spPr>
          <a:xfrm>
            <a:off x="0"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Рисунок 8"/>
          <p:cNvPicPr>
            <a:picLocks noChangeAspect="1"/>
          </p:cNvPicPr>
          <p:nvPr/>
        </p:nvPicPr>
        <p:blipFill rotWithShape="1">
          <a:blip r:embed="rId6">
            <a:extLst>
              <a:ext uri="{28A0092B-C50C-407E-A947-70E740481C1C}">
                <a14:useLocalDpi xmlns:a14="http://schemas.microsoft.com/office/drawing/2010/main" val="0"/>
              </a:ext>
            </a:extLst>
          </a:blip>
          <a:srcRect t="-1" r="24095" b="-7664"/>
          <a:stretch/>
        </p:blipFill>
        <p:spPr>
          <a:xfrm>
            <a:off x="58936" y="49149"/>
            <a:ext cx="6872542" cy="357433"/>
          </a:xfrm>
          <a:prstGeom prst="rect">
            <a:avLst/>
          </a:prstGeom>
        </p:spPr>
      </p:pic>
    </p:spTree>
    <p:extLst>
      <p:ext uri="{BB962C8B-B14F-4D97-AF65-F5344CB8AC3E}">
        <p14:creationId xmlns:p14="http://schemas.microsoft.com/office/powerpoint/2010/main" val="213216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55" y="1558978"/>
            <a:ext cx="6627327" cy="3571168"/>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948" y="392638"/>
            <a:ext cx="3171870" cy="4750861"/>
          </a:xfrm>
          <a:prstGeom prst="rect">
            <a:avLst/>
          </a:prstGeom>
        </p:spPr>
      </p:pic>
      <p:sp>
        <p:nvSpPr>
          <p:cNvPr id="6" name="Прямокутник 5"/>
          <p:cNvSpPr/>
          <p:nvPr/>
        </p:nvSpPr>
        <p:spPr>
          <a:xfrm>
            <a:off x="174985" y="1305784"/>
            <a:ext cx="3317723" cy="1183081"/>
          </a:xfrm>
          <a:prstGeom prst="rect">
            <a:avLst/>
          </a:prstGeom>
        </p:spPr>
        <p:txBody>
          <a:bodyPr wrap="square">
            <a:spAutoFit/>
          </a:bodyPr>
          <a:lstStyle/>
          <a:p>
            <a:r>
              <a:rPr lang="uk-UA" sz="1050" dirty="0"/>
              <a:t>Засновані у 2011 році, працюємо з малим та середнім бізнесом по всій Україні та за кордон. Ще тоді ми зрозуміли, що будь-який бізнес </a:t>
            </a:r>
            <a:r>
              <a:rPr lang="en-US" sz="1050" dirty="0"/>
              <a:t>must have marketing!</a:t>
            </a:r>
            <a:r>
              <a:rPr lang="uk-UA" sz="1050" dirty="0"/>
              <a:t/>
            </a:r>
            <a:br>
              <a:rPr lang="uk-UA" sz="1050" dirty="0"/>
            </a:br>
            <a:r>
              <a:rPr lang="ru-RU" sz="1050" dirty="0"/>
              <a:t/>
            </a:r>
            <a:br>
              <a:rPr lang="ru-RU" sz="1050" dirty="0"/>
            </a:br>
            <a:r>
              <a:rPr lang="ru-RU" sz="1050" b="1" dirty="0"/>
              <a:t>13 </a:t>
            </a:r>
            <a:r>
              <a:rPr lang="ru-RU" sz="1050" b="1" dirty="0" err="1"/>
              <a:t>років</a:t>
            </a:r>
            <a:r>
              <a:rPr lang="ru-RU" sz="1050" b="1" dirty="0"/>
              <a:t> на ринку – 650 </a:t>
            </a:r>
            <a:r>
              <a:rPr lang="ru-RU" sz="1050" b="1" dirty="0" err="1"/>
              <a:t>клієнтів</a:t>
            </a:r>
            <a:r>
              <a:rPr lang="ru-RU" sz="1050" b="1" dirty="0"/>
              <a:t> – 18 </a:t>
            </a:r>
            <a:r>
              <a:rPr lang="ru-RU" sz="1050" b="1" dirty="0" err="1"/>
              <a:t>країн</a:t>
            </a:r>
            <a:endParaRPr lang="ru-RU" sz="1050" dirty="0"/>
          </a:p>
          <a:p>
            <a:endParaRPr lang="uk-UA" sz="788" dirty="0">
              <a:latin typeface="Geometria" panose="020B0503020204020204" pitchFamily="34" charset="-52"/>
            </a:endParaRPr>
          </a:p>
        </p:txBody>
      </p:sp>
      <p:sp>
        <p:nvSpPr>
          <p:cNvPr id="7" name="Прямокутник 6"/>
          <p:cNvSpPr/>
          <p:nvPr/>
        </p:nvSpPr>
        <p:spPr>
          <a:xfrm>
            <a:off x="160082" y="734440"/>
            <a:ext cx="1661032" cy="438582"/>
          </a:xfrm>
          <a:prstGeom prst="rect">
            <a:avLst/>
          </a:prstGeom>
        </p:spPr>
        <p:txBody>
          <a:bodyPr wrap="none">
            <a:spAutoFit/>
          </a:bodyPr>
          <a:lstStyle/>
          <a:p>
            <a:r>
              <a:rPr lang="uk-UA" sz="2250" b="1" dirty="0">
                <a:latin typeface="Geometria" panose="020B0503020204020204" pitchFamily="34" charset="-52"/>
              </a:rPr>
              <a:t>Про </a:t>
            </a:r>
            <a:r>
              <a:rPr lang="en-US" sz="2250" b="1" dirty="0">
                <a:latin typeface="Geometria" panose="020B0503020204020204" pitchFamily="34" charset="-52"/>
              </a:rPr>
              <a:t>MUST</a:t>
            </a:r>
            <a:endParaRPr lang="uk-UA" sz="2250" b="1" dirty="0"/>
          </a:p>
        </p:txBody>
      </p:sp>
      <p:cxnSp>
        <p:nvCxnSpPr>
          <p:cNvPr id="9" name="Пряма сполучна лінія 8"/>
          <p:cNvCxnSpPr/>
          <p:nvPr/>
        </p:nvCxnSpPr>
        <p:spPr>
          <a:xfrm flipV="1">
            <a:off x="0" y="1127643"/>
            <a:ext cx="1625750" cy="4983"/>
          </a:xfrm>
          <a:prstGeom prst="line">
            <a:avLst/>
          </a:prstGeom>
          <a:ln w="28575">
            <a:solidFill>
              <a:srgbClr val="0095DA"/>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1" y="11219"/>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 r="24095" b="-7664"/>
          <a:stretch/>
        </p:blipFill>
        <p:spPr>
          <a:xfrm>
            <a:off x="58937" y="56642"/>
            <a:ext cx="6872542" cy="35743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07" y="4624461"/>
            <a:ext cx="1103548" cy="267890"/>
          </a:xfrm>
          <a:prstGeom prst="rect">
            <a:avLst/>
          </a:prstGeom>
        </p:spPr>
      </p:pic>
      <p:sp>
        <p:nvSpPr>
          <p:cNvPr id="12" name="Прямокутник 8"/>
          <p:cNvSpPr/>
          <p:nvPr/>
        </p:nvSpPr>
        <p:spPr>
          <a:xfrm>
            <a:off x="160312" y="3808574"/>
            <a:ext cx="800467" cy="215444"/>
          </a:xfrm>
          <a:prstGeom prst="rect">
            <a:avLst/>
          </a:prstGeom>
        </p:spPr>
        <p:txBody>
          <a:bodyPr wrap="square">
            <a:spAutoFit/>
          </a:bodyPr>
          <a:lstStyle/>
          <a:p>
            <a:r>
              <a:rPr lang="uk-UA" sz="800" b="1" dirty="0">
                <a:latin typeface="Geometria" panose="020B0503020204020204" pitchFamily="34" charset="-52"/>
              </a:rPr>
              <a:t>БРЕНДИНГ</a:t>
            </a:r>
            <a:endParaRPr lang="en-US" sz="800" b="1" dirty="0">
              <a:latin typeface="Geometria" panose="020B0503020204020204" pitchFamily="34" charset="-52"/>
            </a:endParaRPr>
          </a:p>
        </p:txBody>
      </p:sp>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347" y="3375833"/>
            <a:ext cx="358933" cy="358933"/>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575" y="3375833"/>
            <a:ext cx="358933" cy="358933"/>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7531" y="3375833"/>
            <a:ext cx="358933" cy="358933"/>
          </a:xfrm>
          <a:prstGeom prst="rect">
            <a:avLst/>
          </a:prstGeom>
        </p:spPr>
      </p:pic>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094" y="3375833"/>
            <a:ext cx="358933" cy="358933"/>
          </a:xfrm>
          <a:prstGeom prst="rect">
            <a:avLst/>
          </a:prstGeom>
        </p:spPr>
      </p:pic>
      <p:sp>
        <p:nvSpPr>
          <p:cNvPr id="17" name="Прямокутник 8"/>
          <p:cNvSpPr/>
          <p:nvPr/>
        </p:nvSpPr>
        <p:spPr>
          <a:xfrm>
            <a:off x="1090833" y="3808574"/>
            <a:ext cx="901920" cy="215444"/>
          </a:xfrm>
          <a:prstGeom prst="rect">
            <a:avLst/>
          </a:prstGeom>
        </p:spPr>
        <p:txBody>
          <a:bodyPr wrap="square">
            <a:spAutoFit/>
          </a:bodyPr>
          <a:lstStyle/>
          <a:p>
            <a:r>
              <a:rPr lang="uk-UA" sz="800" b="1" dirty="0">
                <a:latin typeface="Geometria" panose="020B0503020204020204" pitchFamily="34" charset="-52"/>
              </a:rPr>
              <a:t>МАРКЕТИНГ</a:t>
            </a:r>
            <a:endParaRPr lang="en-US" sz="800" b="1" dirty="0">
              <a:latin typeface="Geometria" panose="020B0503020204020204" pitchFamily="34" charset="-52"/>
            </a:endParaRPr>
          </a:p>
        </p:txBody>
      </p:sp>
      <p:sp>
        <p:nvSpPr>
          <p:cNvPr id="18" name="Прямокутник 8"/>
          <p:cNvSpPr/>
          <p:nvPr/>
        </p:nvSpPr>
        <p:spPr>
          <a:xfrm>
            <a:off x="2094113" y="3808573"/>
            <a:ext cx="796387" cy="215444"/>
          </a:xfrm>
          <a:prstGeom prst="rect">
            <a:avLst/>
          </a:prstGeom>
        </p:spPr>
        <p:txBody>
          <a:bodyPr wrap="square">
            <a:spAutoFit/>
          </a:bodyPr>
          <a:lstStyle/>
          <a:p>
            <a:r>
              <a:rPr lang="uk-UA" sz="800" b="1" dirty="0">
                <a:latin typeface="Geometria" panose="020B0503020204020204" pitchFamily="34" charset="-52"/>
              </a:rPr>
              <a:t>РЕКЛАМА</a:t>
            </a:r>
            <a:endParaRPr lang="en-US" sz="800" b="1" dirty="0">
              <a:latin typeface="Geometria" panose="020B0503020204020204" pitchFamily="34" charset="-52"/>
            </a:endParaRPr>
          </a:p>
        </p:txBody>
      </p:sp>
      <p:sp>
        <p:nvSpPr>
          <p:cNvPr id="19" name="Прямокутник 8"/>
          <p:cNvSpPr/>
          <p:nvPr/>
        </p:nvSpPr>
        <p:spPr>
          <a:xfrm>
            <a:off x="2926801" y="3772740"/>
            <a:ext cx="844480" cy="338554"/>
          </a:xfrm>
          <a:prstGeom prst="rect">
            <a:avLst/>
          </a:prstGeom>
        </p:spPr>
        <p:txBody>
          <a:bodyPr wrap="square">
            <a:spAutoFit/>
          </a:bodyPr>
          <a:lstStyle/>
          <a:p>
            <a:pPr algn="ctr"/>
            <a:r>
              <a:rPr lang="uk-UA" sz="800" b="1" dirty="0">
                <a:latin typeface="Geometria" panose="020B0503020204020204" pitchFamily="34" charset="-52"/>
              </a:rPr>
              <a:t>ДИЗАЙН</a:t>
            </a:r>
          </a:p>
          <a:p>
            <a:pPr algn="ctr"/>
            <a:r>
              <a:rPr lang="uk-UA" sz="800" b="1" dirty="0">
                <a:latin typeface="Geometria" panose="020B0503020204020204" pitchFamily="34" charset="-52"/>
              </a:rPr>
              <a:t>УПАКОВКИ</a:t>
            </a:r>
            <a:endParaRPr lang="uk-UA" sz="800" dirty="0">
              <a:latin typeface="Geometria" panose="020B0503020204020204" pitchFamily="34" charset="-52"/>
            </a:endParaRPr>
          </a:p>
        </p:txBody>
      </p:sp>
    </p:spTree>
    <p:extLst>
      <p:ext uri="{BB962C8B-B14F-4D97-AF65-F5344CB8AC3E}">
        <p14:creationId xmlns:p14="http://schemas.microsoft.com/office/powerpoint/2010/main" val="1298053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41" y="711231"/>
            <a:ext cx="3015951" cy="2010634"/>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136" y="709467"/>
            <a:ext cx="3018598" cy="2012398"/>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26" y="2796675"/>
            <a:ext cx="3016405" cy="2010937"/>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513" y="2796675"/>
            <a:ext cx="3023221" cy="2015480"/>
          </a:xfrm>
          <a:prstGeom prst="rect">
            <a:avLst/>
          </a:prstGeom>
        </p:spPr>
      </p:pic>
      <p:sp>
        <p:nvSpPr>
          <p:cNvPr id="12" name="Прямоугольник 11"/>
          <p:cNvSpPr/>
          <p:nvPr/>
        </p:nvSpPr>
        <p:spPr>
          <a:xfrm>
            <a:off x="0"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13" name="Рисунок 12"/>
          <p:cNvPicPr>
            <a:picLocks noChangeAspect="1"/>
          </p:cNvPicPr>
          <p:nvPr/>
        </p:nvPicPr>
        <p:blipFill rotWithShape="1">
          <a:blip r:embed="rId6">
            <a:extLst>
              <a:ext uri="{28A0092B-C50C-407E-A947-70E740481C1C}">
                <a14:useLocalDpi xmlns:a14="http://schemas.microsoft.com/office/drawing/2010/main" val="0"/>
              </a:ext>
            </a:extLst>
          </a:blip>
          <a:srcRect t="-1" r="24095" b="-7664"/>
          <a:stretch/>
        </p:blipFill>
        <p:spPr>
          <a:xfrm>
            <a:off x="58936" y="49149"/>
            <a:ext cx="6872542" cy="357433"/>
          </a:xfrm>
          <a:prstGeom prst="rect">
            <a:avLst/>
          </a:prstGeom>
        </p:spPr>
      </p:pic>
    </p:spTree>
    <p:extLst>
      <p:ext uri="{BB962C8B-B14F-4D97-AF65-F5344CB8AC3E}">
        <p14:creationId xmlns:p14="http://schemas.microsoft.com/office/powerpoint/2010/main" val="1272962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1" y="391803"/>
            <a:ext cx="7127546" cy="4751697"/>
          </a:xfrm>
          <a:prstGeom prst="rect">
            <a:avLst/>
          </a:prstGeom>
        </p:spPr>
      </p:pic>
      <p:sp>
        <p:nvSpPr>
          <p:cNvPr id="5" name="Прямоугольник 4"/>
          <p:cNvSpPr/>
          <p:nvPr/>
        </p:nvSpPr>
        <p:spPr>
          <a:xfrm>
            <a:off x="0" y="3726"/>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 r="24095" b="-7664"/>
          <a:stretch/>
        </p:blipFill>
        <p:spPr>
          <a:xfrm>
            <a:off x="58936" y="49149"/>
            <a:ext cx="6872542" cy="357433"/>
          </a:xfrm>
          <a:prstGeom prst="rect">
            <a:avLst/>
          </a:prstGeom>
        </p:spPr>
      </p:pic>
    </p:spTree>
    <p:extLst>
      <p:ext uri="{BB962C8B-B14F-4D97-AF65-F5344CB8AC3E}">
        <p14:creationId xmlns:p14="http://schemas.microsoft.com/office/powerpoint/2010/main" val="1987887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723" t="-1" r="24095" b="-7664"/>
          <a:stretch/>
        </p:blipFill>
        <p:spPr>
          <a:xfrm>
            <a:off x="26789" y="4709892"/>
            <a:ext cx="6636339" cy="357994"/>
          </a:xfrm>
          <a:prstGeom prst="rect">
            <a:avLst/>
          </a:prstGeom>
        </p:spPr>
      </p:pic>
      <p:pic>
        <p:nvPicPr>
          <p:cNvPr id="32" name="Рисунок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056" y="18590"/>
            <a:ext cx="3419276" cy="5124910"/>
          </a:xfrm>
          <a:prstGeom prst="rect">
            <a:avLst/>
          </a:prstGeom>
        </p:spPr>
      </p:pic>
      <p:sp>
        <p:nvSpPr>
          <p:cNvPr id="7" name="Прямокутник 6"/>
          <p:cNvSpPr/>
          <p:nvPr/>
        </p:nvSpPr>
        <p:spPr>
          <a:xfrm>
            <a:off x="160081" y="533285"/>
            <a:ext cx="2797561" cy="438582"/>
          </a:xfrm>
          <a:prstGeom prst="rect">
            <a:avLst/>
          </a:prstGeom>
        </p:spPr>
        <p:txBody>
          <a:bodyPr wrap="none">
            <a:spAutoFit/>
          </a:bodyPr>
          <a:lstStyle/>
          <a:p>
            <a:r>
              <a:rPr lang="uk-UA" sz="2250" b="1" dirty="0" smtClean="0">
                <a:latin typeface="Akzidenz-Grotesk Pro Super" panose="02000503050000020004" pitchFamily="50" charset="0"/>
              </a:rPr>
              <a:t>5 простих порад:</a:t>
            </a:r>
            <a:endParaRPr lang="uk-UA" sz="2250" b="1" dirty="0">
              <a:latin typeface="Akzidenz-Grotesk Pro Super" panose="02000503050000020004" pitchFamily="50" charset="0"/>
            </a:endParaRPr>
          </a:p>
        </p:txBody>
      </p:sp>
      <p:pic>
        <p:nvPicPr>
          <p:cNvPr id="12" name="Рисунок 11"/>
          <p:cNvPicPr>
            <a:picLocks noChangeAspect="1"/>
          </p:cNvPicPr>
          <p:nvPr/>
        </p:nvPicPr>
        <p:blipFill rotWithShape="1">
          <a:blip r:embed="rId4">
            <a:extLst>
              <a:ext uri="{28A0092B-C50C-407E-A947-70E740481C1C}">
                <a14:useLocalDpi xmlns:a14="http://schemas.microsoft.com/office/drawing/2010/main" val="0"/>
              </a:ext>
            </a:extLst>
          </a:blip>
          <a:srcRect l="5435" t="31591" b="1"/>
          <a:stretch/>
        </p:blipFill>
        <p:spPr>
          <a:xfrm>
            <a:off x="-1" y="935419"/>
            <a:ext cx="2712025" cy="47092"/>
          </a:xfrm>
          <a:prstGeom prst="rect">
            <a:avLst/>
          </a:prstGeom>
        </p:spPr>
      </p:pic>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07" y="2075503"/>
            <a:ext cx="276239" cy="458913"/>
          </a:xfrm>
          <a:prstGeom prst="rect">
            <a:avLst/>
          </a:prstGeom>
        </p:spPr>
      </p:pic>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07" y="1550763"/>
            <a:ext cx="276239" cy="458913"/>
          </a:xfrm>
          <a:prstGeom prst="rect">
            <a:avLst/>
          </a:prstGeom>
        </p:spPr>
      </p:pic>
      <p:pic>
        <p:nvPicPr>
          <p:cNvPr id="18" name="Рисунок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07" y="2600243"/>
            <a:ext cx="276239" cy="458913"/>
          </a:xfrm>
          <a:prstGeom prst="rect">
            <a:avLst/>
          </a:prstGeom>
        </p:spPr>
      </p:pic>
      <p:sp>
        <p:nvSpPr>
          <p:cNvPr id="19" name="Прямокутник 5"/>
          <p:cNvSpPr/>
          <p:nvPr/>
        </p:nvSpPr>
        <p:spPr>
          <a:xfrm>
            <a:off x="523463" y="1524689"/>
            <a:ext cx="2608589" cy="507831"/>
          </a:xfrm>
          <a:prstGeom prst="rect">
            <a:avLst/>
          </a:prstGeom>
        </p:spPr>
        <p:txBody>
          <a:bodyPr wrap="square">
            <a:spAutoFit/>
          </a:bodyPr>
          <a:lstStyle/>
          <a:p>
            <a:r>
              <a:rPr lang="uk-UA" sz="1350" b="1" dirty="0" smtClean="0">
                <a:latin typeface="Akzidenz-Grotesk Pro Super" panose="02000503050000020004" pitchFamily="50" charset="0"/>
              </a:rPr>
              <a:t>Будьте людяними та </a:t>
            </a:r>
            <a:r>
              <a:rPr lang="uk-UA" sz="1350" b="1" dirty="0" err="1" smtClean="0">
                <a:latin typeface="Akzidenz-Grotesk Pro Super" panose="02000503050000020004" pitchFamily="50" charset="0"/>
              </a:rPr>
              <a:t>емпатичними</a:t>
            </a:r>
            <a:endParaRPr lang="uk-UA" sz="1350" dirty="0">
              <a:latin typeface="Akzidenz-Grotesk Pro Super" panose="02000503050000020004" pitchFamily="50" charset="0"/>
            </a:endParaRPr>
          </a:p>
        </p:txBody>
      </p:sp>
      <p:pic>
        <p:nvPicPr>
          <p:cNvPr id="20" name="Рисунок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07" y="3124982"/>
            <a:ext cx="276239" cy="458913"/>
          </a:xfrm>
          <a:prstGeom prst="rect">
            <a:avLst/>
          </a:prstGeom>
        </p:spPr>
      </p:pic>
      <p:sp>
        <p:nvSpPr>
          <p:cNvPr id="23" name="Прямокутник 5"/>
          <p:cNvSpPr/>
          <p:nvPr/>
        </p:nvSpPr>
        <p:spPr>
          <a:xfrm>
            <a:off x="519546" y="2067118"/>
            <a:ext cx="2608589" cy="507831"/>
          </a:xfrm>
          <a:prstGeom prst="rect">
            <a:avLst/>
          </a:prstGeom>
        </p:spPr>
        <p:txBody>
          <a:bodyPr wrap="square">
            <a:spAutoFit/>
          </a:bodyPr>
          <a:lstStyle/>
          <a:p>
            <a:r>
              <a:rPr lang="uk-UA" sz="1350" b="1" dirty="0" smtClean="0">
                <a:latin typeface="Akzidenz-Grotesk Pro Super" panose="02000503050000020004" pitchFamily="50" charset="0"/>
              </a:rPr>
              <a:t>Звужуйте ЦА для позиціонування</a:t>
            </a:r>
            <a:endParaRPr lang="uk-UA" sz="1350" dirty="0">
              <a:latin typeface="Akzidenz-Grotesk Pro Super" panose="02000503050000020004" pitchFamily="50" charset="0"/>
            </a:endParaRPr>
          </a:p>
        </p:txBody>
      </p:sp>
      <p:sp>
        <p:nvSpPr>
          <p:cNvPr id="26" name="Прямокутник 5"/>
          <p:cNvSpPr/>
          <p:nvPr/>
        </p:nvSpPr>
        <p:spPr>
          <a:xfrm>
            <a:off x="519546" y="2591857"/>
            <a:ext cx="2608589" cy="507831"/>
          </a:xfrm>
          <a:prstGeom prst="rect">
            <a:avLst/>
          </a:prstGeom>
        </p:spPr>
        <p:txBody>
          <a:bodyPr wrap="square">
            <a:spAutoFit/>
          </a:bodyPr>
          <a:lstStyle/>
          <a:p>
            <a:r>
              <a:rPr lang="uk-UA" sz="1350" b="1" dirty="0" smtClean="0">
                <a:latin typeface="Akzidenz-Grotesk Pro Super" panose="02000503050000020004" pitchFamily="50" charset="0"/>
              </a:rPr>
              <a:t>Розумійте</a:t>
            </a:r>
          </a:p>
          <a:p>
            <a:r>
              <a:rPr lang="uk-UA" sz="1350" b="1" dirty="0">
                <a:latin typeface="Akzidenz-Grotesk Pro Super" panose="02000503050000020004" pitchFamily="50" charset="0"/>
              </a:rPr>
              <a:t>з</a:t>
            </a:r>
            <a:r>
              <a:rPr lang="uk-UA" sz="1350" b="1" dirty="0" smtClean="0">
                <a:latin typeface="Akzidenz-Grotesk Pro Super" panose="02000503050000020004" pitchFamily="50" charset="0"/>
              </a:rPr>
              <a:t>адачі клієнтів</a:t>
            </a:r>
            <a:endParaRPr lang="uk-UA" sz="1350" dirty="0">
              <a:latin typeface="Akzidenz-Grotesk Pro Super" panose="02000503050000020004" pitchFamily="50" charset="0"/>
            </a:endParaRPr>
          </a:p>
        </p:txBody>
      </p:sp>
      <p:sp>
        <p:nvSpPr>
          <p:cNvPr id="29" name="Прямокутник 5"/>
          <p:cNvSpPr/>
          <p:nvPr/>
        </p:nvSpPr>
        <p:spPr>
          <a:xfrm>
            <a:off x="519546" y="3213591"/>
            <a:ext cx="2608589" cy="300082"/>
          </a:xfrm>
          <a:prstGeom prst="rect">
            <a:avLst/>
          </a:prstGeom>
        </p:spPr>
        <p:txBody>
          <a:bodyPr wrap="square">
            <a:spAutoFit/>
          </a:bodyPr>
          <a:lstStyle/>
          <a:p>
            <a:r>
              <a:rPr lang="uk-UA" sz="1350" b="1" dirty="0" smtClean="0">
                <a:latin typeface="Akzidenz-Grotesk Pro Super" panose="02000503050000020004" pitchFamily="50" charset="0"/>
              </a:rPr>
              <a:t>Не живіть минулим</a:t>
            </a:r>
            <a:endParaRPr lang="uk-UA" sz="1350" dirty="0">
              <a:latin typeface="Akzidenz-Grotesk Pro Super" panose="02000503050000020004" pitchFamily="50" charset="0"/>
            </a:endParaRPr>
          </a:p>
        </p:txBody>
      </p:sp>
      <p:pic>
        <p:nvPicPr>
          <p:cNvPr id="33" name="Рисунок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07" y="3652049"/>
            <a:ext cx="276239" cy="458913"/>
          </a:xfrm>
          <a:prstGeom prst="rect">
            <a:avLst/>
          </a:prstGeom>
        </p:spPr>
      </p:pic>
      <p:sp>
        <p:nvSpPr>
          <p:cNvPr id="34" name="Прямокутник 5"/>
          <p:cNvSpPr/>
          <p:nvPr/>
        </p:nvSpPr>
        <p:spPr>
          <a:xfrm>
            <a:off x="522046" y="3733603"/>
            <a:ext cx="2608589" cy="300082"/>
          </a:xfrm>
          <a:prstGeom prst="rect">
            <a:avLst/>
          </a:prstGeom>
        </p:spPr>
        <p:txBody>
          <a:bodyPr wrap="square">
            <a:spAutoFit/>
          </a:bodyPr>
          <a:lstStyle/>
          <a:p>
            <a:r>
              <a:rPr lang="uk-UA" sz="1350" b="1" dirty="0" smtClean="0">
                <a:latin typeface="Akzidenz-Grotesk Pro Super" panose="02000503050000020004" pitchFamily="50" charset="0"/>
              </a:rPr>
              <a:t>Диференціюйтеся!</a:t>
            </a:r>
            <a:endParaRPr lang="uk-UA" sz="1350" dirty="0">
              <a:latin typeface="Akzidenz-Grotesk Pro Super" panose="02000503050000020004" pitchFamily="50" charset="0"/>
            </a:endParaRPr>
          </a:p>
        </p:txBody>
      </p:sp>
    </p:spTree>
    <p:extLst>
      <p:ext uri="{BB962C8B-B14F-4D97-AF65-F5344CB8AC3E}">
        <p14:creationId xmlns:p14="http://schemas.microsoft.com/office/powerpoint/2010/main" val="41004470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74A88"/>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517391" y="3321806"/>
            <a:ext cx="2829443" cy="571725"/>
          </a:xfrm>
          <a:prstGeom prst="rect">
            <a:avLst/>
          </a:prstGeom>
          <a:noFill/>
          <a:ln>
            <a:noFill/>
          </a:ln>
        </p:spPr>
        <p:txBody>
          <a:bodyPr spcFirstLastPara="1" wrap="square" lIns="68569" tIns="68569" rIns="68569" bIns="68569" anchor="t" anchorCtr="0">
            <a:noAutofit/>
          </a:bodyPr>
          <a:lstStyle/>
          <a:p>
            <a:r>
              <a:rPr lang="uk-UA" sz="1050" dirty="0">
                <a:solidFill>
                  <a:srgbClr val="0095DA"/>
                </a:solidFill>
                <a:latin typeface="Geometria" panose="020B0503020204020204" pitchFamily="34" charset="-52"/>
              </a:rPr>
              <a:t>Володимир Поліщук</a:t>
            </a:r>
            <a:r>
              <a:rPr lang="uk-UA" sz="1050" dirty="0">
                <a:solidFill>
                  <a:schemeClr val="bg1"/>
                </a:solidFill>
                <a:latin typeface="Geometria" panose="020B0503020204020204" pitchFamily="34" charset="-52"/>
              </a:rPr>
              <a:t/>
            </a:r>
            <a:br>
              <a:rPr lang="uk-UA" sz="1050" dirty="0">
                <a:solidFill>
                  <a:schemeClr val="bg1"/>
                </a:solidFill>
                <a:latin typeface="Geometria" panose="020B0503020204020204" pitchFamily="34" charset="-52"/>
              </a:rPr>
            </a:br>
            <a:r>
              <a:rPr lang="en" sz="1050" dirty="0">
                <a:solidFill>
                  <a:schemeClr val="bg1"/>
                </a:solidFill>
                <a:latin typeface="Geometria" panose="020B0503020204020204" pitchFamily="34" charset="-52"/>
              </a:rPr>
              <a:t>+380 </a:t>
            </a:r>
            <a:r>
              <a:rPr lang="uk-UA" sz="1050" dirty="0">
                <a:solidFill>
                  <a:schemeClr val="bg1"/>
                </a:solidFill>
                <a:latin typeface="Geometria" panose="020B0503020204020204" pitchFamily="34" charset="-52"/>
              </a:rPr>
              <a:t>99</a:t>
            </a:r>
            <a:r>
              <a:rPr lang="en" sz="1050" dirty="0">
                <a:solidFill>
                  <a:schemeClr val="bg1"/>
                </a:solidFill>
                <a:latin typeface="Geometria" panose="020B0503020204020204" pitchFamily="34" charset="-52"/>
              </a:rPr>
              <a:t> </a:t>
            </a:r>
            <a:r>
              <a:rPr lang="uk-UA" sz="1050" dirty="0">
                <a:solidFill>
                  <a:schemeClr val="bg1"/>
                </a:solidFill>
                <a:latin typeface="Geometria" panose="020B0503020204020204" pitchFamily="34" charset="-52"/>
              </a:rPr>
              <a:t>16 19 512</a:t>
            </a:r>
            <a:r>
              <a:rPr lang="en" sz="1050" dirty="0">
                <a:solidFill>
                  <a:schemeClr val="bg1"/>
                </a:solidFill>
                <a:latin typeface="Geometria" panose="020B0503020204020204" pitchFamily="34" charset="-52"/>
              </a:rPr>
              <a:t/>
            </a:r>
            <a:br>
              <a:rPr lang="en" sz="1050" dirty="0">
                <a:solidFill>
                  <a:schemeClr val="bg1"/>
                </a:solidFill>
                <a:latin typeface="Geometria" panose="020B0503020204020204" pitchFamily="34" charset="-52"/>
              </a:rPr>
            </a:br>
            <a:r>
              <a:rPr lang="en" sz="1050" dirty="0">
                <a:solidFill>
                  <a:schemeClr val="bg1"/>
                </a:solidFill>
                <a:latin typeface="Geometria" panose="020B0503020204020204" pitchFamily="34" charset="-52"/>
              </a:rPr>
              <a:t>marketing@studio-must.com</a:t>
            </a:r>
            <a:endParaRPr sz="1050" dirty="0">
              <a:solidFill>
                <a:schemeClr val="bg1"/>
              </a:solidFill>
              <a:latin typeface="Geometria" panose="020B0503020204020204" pitchFamily="34" charset="-52"/>
            </a:endParaRPr>
          </a:p>
        </p:txBody>
      </p:sp>
      <p:sp>
        <p:nvSpPr>
          <p:cNvPr id="56" name="Google Shape;56;p13"/>
          <p:cNvSpPr txBox="1"/>
          <p:nvPr/>
        </p:nvSpPr>
        <p:spPr>
          <a:xfrm>
            <a:off x="528809" y="1041919"/>
            <a:ext cx="3897075" cy="1800471"/>
          </a:xfrm>
          <a:prstGeom prst="rect">
            <a:avLst/>
          </a:prstGeom>
          <a:noFill/>
          <a:ln>
            <a:noFill/>
          </a:ln>
        </p:spPr>
        <p:txBody>
          <a:bodyPr spcFirstLastPara="1" wrap="square" lIns="68569" tIns="68569" rIns="68569" bIns="68569" anchor="t" anchorCtr="0">
            <a:spAutoFit/>
          </a:bodyPr>
          <a:lstStyle/>
          <a:p>
            <a:pPr lvl="0"/>
            <a:r>
              <a:rPr lang="uk-UA" sz="3600" b="1" dirty="0">
                <a:solidFill>
                  <a:schemeClr val="bg1"/>
                </a:solidFill>
                <a:latin typeface="Geometria" panose="020B0503020204020204" pitchFamily="34" charset="-52"/>
                <a:ea typeface="Roboto Mono Medium"/>
                <a:cs typeface="Roboto Mono Medium"/>
                <a:sym typeface="Roboto Mono Medium"/>
              </a:rPr>
              <a:t>Дякую,</a:t>
            </a:r>
            <a:br>
              <a:rPr lang="uk-UA" sz="3600" b="1" dirty="0">
                <a:solidFill>
                  <a:schemeClr val="bg1"/>
                </a:solidFill>
                <a:latin typeface="Geometria" panose="020B0503020204020204" pitchFamily="34" charset="-52"/>
                <a:ea typeface="Roboto Mono Medium"/>
                <a:cs typeface="Roboto Mono Medium"/>
                <a:sym typeface="Roboto Mono Medium"/>
              </a:rPr>
            </a:br>
            <a:r>
              <a:rPr lang="uk-UA" sz="3600" b="1" dirty="0">
                <a:solidFill>
                  <a:schemeClr val="bg1"/>
                </a:solidFill>
                <a:latin typeface="Geometria" panose="020B0503020204020204" pitchFamily="34" charset="-52"/>
                <a:ea typeface="Roboto Mono Medium"/>
                <a:cs typeface="Roboto Mono Medium"/>
                <a:sym typeface="Roboto Mono Medium"/>
              </a:rPr>
              <a:t>все буде </a:t>
            </a:r>
          </a:p>
          <a:p>
            <a:pPr lvl="0"/>
            <a:r>
              <a:rPr lang="uk-UA" sz="3600" b="1" dirty="0">
                <a:solidFill>
                  <a:schemeClr val="bg1"/>
                </a:solidFill>
                <a:latin typeface="Geometria" panose="020B0503020204020204" pitchFamily="34" charset="-52"/>
                <a:ea typeface="Roboto Mono Medium"/>
                <a:cs typeface="Roboto Mono Medium"/>
                <a:sym typeface="Roboto Mono Medium"/>
              </a:rPr>
              <a:t>добре!</a:t>
            </a:r>
          </a:p>
        </p:txBody>
      </p:sp>
      <p:cxnSp>
        <p:nvCxnSpPr>
          <p:cNvPr id="5" name="Пряма сполучна лінія 8"/>
          <p:cNvCxnSpPr/>
          <p:nvPr/>
        </p:nvCxnSpPr>
        <p:spPr>
          <a:xfrm>
            <a:off x="605945" y="3278710"/>
            <a:ext cx="1795806" cy="0"/>
          </a:xfrm>
          <a:prstGeom prst="line">
            <a:avLst/>
          </a:prstGeom>
          <a:ln w="28575">
            <a:solidFill>
              <a:srgbClr val="0095DA"/>
            </a:solidFill>
          </a:ln>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441" y="0"/>
            <a:ext cx="3433559" cy="5143500"/>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57157" t="-1" r="1" b="-7701"/>
          <a:stretch/>
        </p:blipFill>
        <p:spPr>
          <a:xfrm rot="5400000">
            <a:off x="520384" y="2227930"/>
            <a:ext cx="5276799" cy="486393"/>
          </a:xfrm>
          <a:prstGeom prst="rect">
            <a:avLst/>
          </a:prstGeom>
        </p:spPr>
      </p:pic>
    </p:spTree>
    <p:extLst>
      <p:ext uri="{BB962C8B-B14F-4D97-AF65-F5344CB8AC3E}">
        <p14:creationId xmlns:p14="http://schemas.microsoft.com/office/powerpoint/2010/main" val="3792679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1" y="-174680"/>
            <a:ext cx="6858000" cy="2513690"/>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58" name="Рисунок 57"/>
          <p:cNvPicPr>
            <a:picLocks noChangeAspect="1"/>
          </p:cNvPicPr>
          <p:nvPr/>
        </p:nvPicPr>
        <p:blipFill rotWithShape="1">
          <a:blip r:embed="rId2">
            <a:extLst>
              <a:ext uri="{28A0092B-C50C-407E-A947-70E740481C1C}">
                <a14:useLocalDpi xmlns:a14="http://schemas.microsoft.com/office/drawing/2010/main" val="0"/>
              </a:ext>
            </a:extLst>
          </a:blip>
          <a:srcRect t="-1" r="24095" b="-7664"/>
          <a:stretch/>
        </p:blipFill>
        <p:spPr>
          <a:xfrm>
            <a:off x="-7237" y="56642"/>
            <a:ext cx="6872542" cy="357433"/>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634" y="2539214"/>
            <a:ext cx="916749" cy="550049"/>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041" y="2607473"/>
            <a:ext cx="849635" cy="509781"/>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94" y="4168188"/>
            <a:ext cx="957263" cy="574358"/>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970" y="2539214"/>
            <a:ext cx="844729" cy="506837"/>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01" y="3257390"/>
            <a:ext cx="1021919" cy="613151"/>
          </a:xfrm>
          <a:prstGeom prst="rect">
            <a:avLst/>
          </a:prstGeom>
        </p:spPr>
      </p:pic>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3433" y="3420258"/>
            <a:ext cx="937715" cy="375231"/>
          </a:xfrm>
          <a:prstGeom prst="rect">
            <a:avLst/>
          </a:prstGeom>
        </p:spPr>
      </p:pic>
      <p:pic>
        <p:nvPicPr>
          <p:cNvPr id="35" name="Рисунок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5828" y="4200037"/>
            <a:ext cx="571595" cy="573348"/>
          </a:xfrm>
          <a:prstGeom prst="rect">
            <a:avLst/>
          </a:prstGeom>
        </p:spPr>
      </p:pic>
      <p:pic>
        <p:nvPicPr>
          <p:cNvPr id="36" name="Рисунок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8229" y="3503490"/>
            <a:ext cx="936463" cy="194910"/>
          </a:xfrm>
          <a:prstGeom prst="rect">
            <a:avLst/>
          </a:prstGeom>
        </p:spPr>
      </p:pic>
      <p:pic>
        <p:nvPicPr>
          <p:cNvPr id="38" name="Рисунок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7683" y="4113515"/>
            <a:ext cx="956503" cy="695639"/>
          </a:xfrm>
          <a:prstGeom prst="rect">
            <a:avLst/>
          </a:prstGeom>
        </p:spPr>
      </p:pic>
      <p:pic>
        <p:nvPicPr>
          <p:cNvPr id="12" name="Рисунок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389" y="2379757"/>
            <a:ext cx="1139970" cy="759980"/>
          </a:xfrm>
          <a:prstGeom prst="rect">
            <a:avLst/>
          </a:prstGeom>
        </p:spPr>
      </p:pic>
      <p:pic>
        <p:nvPicPr>
          <p:cNvPr id="40" name="Рисунок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2319" y="2702010"/>
            <a:ext cx="745289" cy="354053"/>
          </a:xfrm>
          <a:prstGeom prst="rect">
            <a:avLst/>
          </a:prstGeom>
        </p:spPr>
      </p:pic>
      <p:pic>
        <p:nvPicPr>
          <p:cNvPr id="41" name="Рисунок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75396" y="3374314"/>
            <a:ext cx="1003103" cy="372396"/>
          </a:xfrm>
          <a:prstGeom prst="rect">
            <a:avLst/>
          </a:prstGeom>
        </p:spPr>
      </p:pic>
      <p:pic>
        <p:nvPicPr>
          <p:cNvPr id="42" name="Рисунок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8860" y="4136036"/>
            <a:ext cx="512207" cy="638662"/>
          </a:xfrm>
          <a:prstGeom prst="rect">
            <a:avLst/>
          </a:prstGeom>
        </p:spPr>
      </p:pic>
      <p:pic>
        <p:nvPicPr>
          <p:cNvPr id="46" name="Рисунок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82914" y="4089764"/>
            <a:ext cx="740843" cy="740843"/>
          </a:xfrm>
          <a:prstGeom prst="rect">
            <a:avLst/>
          </a:prstGeom>
        </p:spPr>
      </p:pic>
      <p:pic>
        <p:nvPicPr>
          <p:cNvPr id="47" name="Рисунок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52503" y="4113516"/>
            <a:ext cx="681515" cy="689004"/>
          </a:xfrm>
          <a:prstGeom prst="rect">
            <a:avLst/>
          </a:prstGeom>
        </p:spPr>
      </p:pic>
      <p:pic>
        <p:nvPicPr>
          <p:cNvPr id="48" name="Рисунок 4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68207" y="3386346"/>
            <a:ext cx="857143" cy="409524"/>
          </a:xfrm>
          <a:prstGeom prst="rect">
            <a:avLst/>
          </a:prstGeom>
        </p:spPr>
      </p:pic>
      <p:pic>
        <p:nvPicPr>
          <p:cNvPr id="49" name="Рисунок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66614" y="2641854"/>
            <a:ext cx="1040804" cy="494438"/>
          </a:xfrm>
          <a:prstGeom prst="rect">
            <a:avLst/>
          </a:prstGeom>
        </p:spPr>
      </p:pic>
      <p:pic>
        <p:nvPicPr>
          <p:cNvPr id="50" name="Рисунок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48081" y="3485442"/>
            <a:ext cx="900623" cy="282468"/>
          </a:xfrm>
          <a:prstGeom prst="rect">
            <a:avLst/>
          </a:prstGeom>
        </p:spPr>
      </p:pic>
      <p:sp>
        <p:nvSpPr>
          <p:cNvPr id="56" name="Google Shape;56;p13"/>
          <p:cNvSpPr txBox="1"/>
          <p:nvPr/>
        </p:nvSpPr>
        <p:spPr>
          <a:xfrm>
            <a:off x="1135928" y="1032260"/>
            <a:ext cx="4718558" cy="600142"/>
          </a:xfrm>
          <a:prstGeom prst="rect">
            <a:avLst/>
          </a:prstGeom>
          <a:noFill/>
          <a:ln>
            <a:noFill/>
          </a:ln>
        </p:spPr>
        <p:txBody>
          <a:bodyPr spcFirstLastPara="1" wrap="square" lIns="68569" tIns="68569" rIns="68569" bIns="68569" anchor="t" anchorCtr="0">
            <a:spAutoFit/>
          </a:bodyPr>
          <a:lstStyle/>
          <a:p>
            <a:pPr lvl="0" algn="ctr"/>
            <a:r>
              <a:rPr lang="ru-RU" sz="3000" b="1" dirty="0" err="1">
                <a:solidFill>
                  <a:schemeClr val="bg1"/>
                </a:solidFill>
                <a:latin typeface="Geometria" panose="020B0503020204020204" pitchFamily="34" charset="-52"/>
                <a:ea typeface="Roboto Mono Medium"/>
                <a:cs typeface="Roboto Mono Medium"/>
                <a:sym typeface="Roboto Mono Medium"/>
              </a:rPr>
              <a:t>Деякі</a:t>
            </a:r>
            <a:r>
              <a:rPr lang="ru-RU" sz="3000" b="1" dirty="0">
                <a:solidFill>
                  <a:schemeClr val="bg1"/>
                </a:solidFill>
                <a:latin typeface="Geometria" panose="020B0503020204020204" pitchFamily="34" charset="-52"/>
                <a:ea typeface="Roboto Mono Medium"/>
                <a:cs typeface="Roboto Mono Medium"/>
                <a:sym typeface="Roboto Mono Medium"/>
              </a:rPr>
              <a:t> </a:t>
            </a:r>
            <a:r>
              <a:rPr lang="en-US" sz="3000" b="1" dirty="0">
                <a:solidFill>
                  <a:schemeClr val="bg1"/>
                </a:solidFill>
                <a:latin typeface="Geometria" panose="020B0503020204020204" pitchFamily="34" charset="-52"/>
                <a:ea typeface="Roboto Mono Medium"/>
                <a:cs typeface="Roboto Mono Medium"/>
                <a:sym typeface="Roboto Mono Medium"/>
              </a:rPr>
              <a:t>food-</a:t>
            </a:r>
            <a:r>
              <a:rPr lang="uk-UA" sz="3000" b="1" dirty="0">
                <a:solidFill>
                  <a:schemeClr val="bg1"/>
                </a:solidFill>
                <a:latin typeface="Geometria" panose="020B0503020204020204" pitchFamily="34" charset="-52"/>
                <a:ea typeface="Roboto Mono Medium"/>
                <a:cs typeface="Roboto Mono Medium"/>
                <a:sym typeface="Roboto Mono Medium"/>
              </a:rPr>
              <a:t>виробники</a:t>
            </a:r>
            <a:endParaRPr lang="ru-RU" sz="3000" b="1" dirty="0">
              <a:solidFill>
                <a:schemeClr val="bg1"/>
              </a:solidFill>
              <a:latin typeface="Geometria" panose="020B0503020204020204" pitchFamily="34" charset="-52"/>
              <a:ea typeface="Roboto Mono Medium"/>
              <a:cs typeface="Roboto Mono Medium"/>
              <a:sym typeface="Roboto Mono Medium"/>
            </a:endParaRPr>
          </a:p>
        </p:txBody>
      </p:sp>
    </p:spTree>
    <p:extLst>
      <p:ext uri="{BB962C8B-B14F-4D97-AF65-F5344CB8AC3E}">
        <p14:creationId xmlns:p14="http://schemas.microsoft.com/office/powerpoint/2010/main" val="3295180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7" y="2561303"/>
            <a:ext cx="736664" cy="550420"/>
          </a:xfrm>
          <a:prstGeom prst="rect">
            <a:avLst/>
          </a:prstGeom>
        </p:spPr>
      </p:pic>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194" y="3515150"/>
            <a:ext cx="1116852" cy="402067"/>
          </a:xfrm>
          <a:prstGeom prst="rect">
            <a:avLst/>
          </a:prstGeom>
        </p:spPr>
      </p:pic>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963" y="3362797"/>
            <a:ext cx="1161989" cy="697193"/>
          </a:xfrm>
          <a:prstGeom prst="rect">
            <a:avLst/>
          </a:prstGeom>
        </p:spPr>
      </p:pic>
      <p:pic>
        <p:nvPicPr>
          <p:cNvPr id="33" name="Рисунок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82" y="2698952"/>
            <a:ext cx="1387971" cy="328337"/>
          </a:xfrm>
          <a:prstGeom prst="rect">
            <a:avLst/>
          </a:prstGeom>
        </p:spPr>
      </p:pic>
      <p:pic>
        <p:nvPicPr>
          <p:cNvPr id="34" name="Рисунок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5103" y="3461188"/>
            <a:ext cx="526301" cy="526301"/>
          </a:xfrm>
          <a:prstGeom prst="rect">
            <a:avLst/>
          </a:prstGeom>
        </p:spPr>
      </p:pic>
      <p:pic>
        <p:nvPicPr>
          <p:cNvPr id="31" name="Рисунок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4104" y="4340760"/>
            <a:ext cx="930076" cy="333982"/>
          </a:xfrm>
          <a:prstGeom prst="rect">
            <a:avLst/>
          </a:prstGeo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565" y="3602449"/>
            <a:ext cx="1026605" cy="227467"/>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0765" y="2743133"/>
            <a:ext cx="1153824" cy="284156"/>
          </a:xfrm>
          <a:prstGeom prst="rect">
            <a:avLst/>
          </a:prstGeom>
        </p:spPr>
      </p:pic>
      <p:pic>
        <p:nvPicPr>
          <p:cNvPr id="37" name="Рисунок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9356" y="3424140"/>
            <a:ext cx="973472" cy="584083"/>
          </a:xfrm>
          <a:prstGeom prst="rect">
            <a:avLst/>
          </a:prstGeom>
        </p:spPr>
      </p:pic>
      <p:pic>
        <p:nvPicPr>
          <p:cNvPr id="39" name="Рисунок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1183" y="2692726"/>
            <a:ext cx="794142" cy="445764"/>
          </a:xfrm>
          <a:prstGeom prst="rect">
            <a:avLst/>
          </a:prstGeom>
        </p:spPr>
      </p:pic>
      <p:pic>
        <p:nvPicPr>
          <p:cNvPr id="43" name="Рисунок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0701" y="4194900"/>
            <a:ext cx="1090550" cy="479842"/>
          </a:xfrm>
          <a:prstGeom prst="rect">
            <a:avLst/>
          </a:prstGeom>
        </p:spPr>
      </p:pic>
      <p:pic>
        <p:nvPicPr>
          <p:cNvPr id="44" name="Рисунок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83063" y="4194900"/>
            <a:ext cx="848715" cy="565810"/>
          </a:xfrm>
          <a:prstGeom prst="rect">
            <a:avLst/>
          </a:prstGeom>
        </p:spPr>
      </p:pic>
      <p:pic>
        <p:nvPicPr>
          <p:cNvPr id="45" name="Рисунок 44"/>
          <p:cNvPicPr>
            <a:picLocks noChangeAspect="1"/>
          </p:cNvPicPr>
          <p:nvPr/>
        </p:nvPicPr>
        <p:blipFill rotWithShape="1">
          <a:blip r:embed="rId14">
            <a:extLst>
              <a:ext uri="{28A0092B-C50C-407E-A947-70E740481C1C}">
                <a14:useLocalDpi xmlns:a14="http://schemas.microsoft.com/office/drawing/2010/main" val="0"/>
              </a:ext>
            </a:extLst>
          </a:blip>
          <a:srcRect l="11737" t="29896" r="11014" b="21609"/>
          <a:stretch/>
        </p:blipFill>
        <p:spPr>
          <a:xfrm>
            <a:off x="313565" y="4194899"/>
            <a:ext cx="909483" cy="570954"/>
          </a:xfrm>
          <a:prstGeom prst="rect">
            <a:avLst/>
          </a:prstGeom>
        </p:spPr>
      </p:pic>
      <p:pic>
        <p:nvPicPr>
          <p:cNvPr id="51" name="Рисунок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01858" y="2635268"/>
            <a:ext cx="1117345" cy="392021"/>
          </a:xfrm>
          <a:prstGeom prst="rect">
            <a:avLst/>
          </a:prstGeom>
        </p:spPr>
      </p:pic>
      <p:pic>
        <p:nvPicPr>
          <p:cNvPr id="52" name="Рисунок 51"/>
          <p:cNvPicPr>
            <a:picLocks noChangeAspect="1"/>
          </p:cNvPicPr>
          <p:nvPr/>
        </p:nvPicPr>
        <p:blipFill rotWithShape="1">
          <a:blip r:embed="rId16">
            <a:extLst>
              <a:ext uri="{28A0092B-C50C-407E-A947-70E740481C1C}">
                <a14:useLocalDpi xmlns:a14="http://schemas.microsoft.com/office/drawing/2010/main" val="0"/>
              </a:ext>
            </a:extLst>
          </a:blip>
          <a:srcRect t="22455" b="23496"/>
          <a:stretch/>
        </p:blipFill>
        <p:spPr>
          <a:xfrm>
            <a:off x="3140048" y="4232399"/>
            <a:ext cx="1115258" cy="450380"/>
          </a:xfrm>
          <a:prstGeom prst="rect">
            <a:avLst/>
          </a:prstGeom>
        </p:spPr>
      </p:pic>
      <p:sp>
        <p:nvSpPr>
          <p:cNvPr id="54" name="Прямоугольник 53"/>
          <p:cNvSpPr/>
          <p:nvPr/>
        </p:nvSpPr>
        <p:spPr>
          <a:xfrm>
            <a:off x="1" y="-204661"/>
            <a:ext cx="6858000" cy="2494153"/>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55" name="Рисунок 54"/>
          <p:cNvPicPr>
            <a:picLocks noChangeAspect="1"/>
          </p:cNvPicPr>
          <p:nvPr/>
        </p:nvPicPr>
        <p:blipFill rotWithShape="1">
          <a:blip r:embed="rId17">
            <a:extLst>
              <a:ext uri="{28A0092B-C50C-407E-A947-70E740481C1C}">
                <a14:useLocalDpi xmlns:a14="http://schemas.microsoft.com/office/drawing/2010/main" val="0"/>
              </a:ext>
            </a:extLst>
          </a:blip>
          <a:srcRect t="-1" r="24095" b="-7664"/>
          <a:stretch/>
        </p:blipFill>
        <p:spPr>
          <a:xfrm>
            <a:off x="-7237" y="41651"/>
            <a:ext cx="6872542" cy="357433"/>
          </a:xfrm>
          <a:prstGeom prst="rect">
            <a:avLst/>
          </a:prstGeom>
        </p:spPr>
      </p:pic>
      <p:sp>
        <p:nvSpPr>
          <p:cNvPr id="56" name="Google Shape;56;p13"/>
          <p:cNvSpPr txBox="1"/>
          <p:nvPr/>
        </p:nvSpPr>
        <p:spPr>
          <a:xfrm>
            <a:off x="1135928" y="1048245"/>
            <a:ext cx="4718558" cy="600142"/>
          </a:xfrm>
          <a:prstGeom prst="rect">
            <a:avLst/>
          </a:prstGeom>
          <a:noFill/>
          <a:ln>
            <a:noFill/>
          </a:ln>
        </p:spPr>
        <p:txBody>
          <a:bodyPr spcFirstLastPara="1" wrap="square" lIns="68569" tIns="68569" rIns="68569" bIns="68569" anchor="t" anchorCtr="0">
            <a:spAutoFit/>
          </a:bodyPr>
          <a:lstStyle/>
          <a:p>
            <a:pPr lvl="0" algn="ctr"/>
            <a:r>
              <a:rPr lang="ru-RU" sz="3000" b="1" dirty="0" err="1">
                <a:solidFill>
                  <a:schemeClr val="bg1"/>
                </a:solidFill>
                <a:latin typeface="Geometria" panose="020B0503020204020204" pitchFamily="34" charset="-52"/>
                <a:ea typeface="Roboto Mono Medium"/>
                <a:cs typeface="Roboto Mono Medium"/>
                <a:sym typeface="Roboto Mono Medium"/>
              </a:rPr>
              <a:t>Деякі</a:t>
            </a:r>
            <a:r>
              <a:rPr lang="ru-RU" sz="3000" b="1" dirty="0">
                <a:solidFill>
                  <a:schemeClr val="bg1"/>
                </a:solidFill>
                <a:latin typeface="Geometria" panose="020B0503020204020204" pitchFamily="34" charset="-52"/>
                <a:ea typeface="Roboto Mono Medium"/>
                <a:cs typeface="Roboto Mono Medium"/>
                <a:sym typeface="Roboto Mono Medium"/>
              </a:rPr>
              <a:t> </a:t>
            </a:r>
            <a:r>
              <a:rPr lang="en-US" sz="3000" b="1" dirty="0">
                <a:solidFill>
                  <a:schemeClr val="bg1"/>
                </a:solidFill>
                <a:latin typeface="Geometria" panose="020B0503020204020204" pitchFamily="34" charset="-52"/>
                <a:ea typeface="Roboto Mono Medium"/>
                <a:cs typeface="Roboto Mono Medium"/>
                <a:sym typeface="Roboto Mono Medium"/>
              </a:rPr>
              <a:t>food-</a:t>
            </a:r>
            <a:r>
              <a:rPr lang="uk-UA" sz="3000" b="1" dirty="0" err="1">
                <a:solidFill>
                  <a:schemeClr val="bg1"/>
                </a:solidFill>
                <a:latin typeface="Geometria" panose="020B0503020204020204" pitchFamily="34" charset="-52"/>
                <a:ea typeface="Roboto Mono Medium"/>
                <a:cs typeface="Roboto Mono Medium"/>
                <a:sym typeface="Roboto Mono Medium"/>
              </a:rPr>
              <a:t>ритейлери</a:t>
            </a:r>
            <a:endParaRPr lang="ru-RU" sz="3000" b="1" dirty="0">
              <a:solidFill>
                <a:schemeClr val="bg1"/>
              </a:solidFill>
              <a:latin typeface="Geometria" panose="020B0503020204020204" pitchFamily="34" charset="-52"/>
              <a:ea typeface="Roboto Mono Medium"/>
              <a:cs typeface="Roboto Mono Medium"/>
              <a:sym typeface="Roboto Mono Medium"/>
            </a:endParaRPr>
          </a:p>
        </p:txBody>
      </p:sp>
    </p:spTree>
    <p:extLst>
      <p:ext uri="{BB962C8B-B14F-4D97-AF65-F5344CB8AC3E}">
        <p14:creationId xmlns:p14="http://schemas.microsoft.com/office/powerpoint/2010/main" val="307134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93" y="642938"/>
            <a:ext cx="5779214" cy="3857625"/>
          </a:xfrm>
          <a:prstGeom prst="rect">
            <a:avLst/>
          </a:prstGeom>
        </p:spPr>
      </p:pic>
      <p:sp>
        <p:nvSpPr>
          <p:cNvPr id="7" name="Заголовок 6"/>
          <p:cNvSpPr>
            <a:spLocks noGrp="1"/>
          </p:cNvSpPr>
          <p:nvPr>
            <p:ph type="title"/>
          </p:nvPr>
        </p:nvSpPr>
        <p:spPr/>
        <p:txBody>
          <a:bodyPr/>
          <a:lstStyle/>
          <a:p>
            <a:endParaRPr lang="uk-UA"/>
          </a:p>
        </p:txBody>
      </p:sp>
      <p:sp>
        <p:nvSpPr>
          <p:cNvPr id="2" name="Объект 1"/>
          <p:cNvSpPr>
            <a:spLocks noGrp="1"/>
          </p:cNvSpPr>
          <p:nvPr>
            <p:ph sz="half" idx="1"/>
          </p:nvPr>
        </p:nvSpPr>
        <p:spPr/>
        <p:txBody>
          <a:bodyPr/>
          <a:lstStyle/>
          <a:p>
            <a:endParaRPr lang="uk-UA"/>
          </a:p>
        </p:txBody>
      </p:sp>
      <p:sp>
        <p:nvSpPr>
          <p:cNvPr id="9" name="Текст 2"/>
          <p:cNvSpPr txBox="1">
            <a:spLocks/>
          </p:cNvSpPr>
          <p:nvPr/>
        </p:nvSpPr>
        <p:spPr>
          <a:xfrm>
            <a:off x="1701218" y="3316347"/>
            <a:ext cx="3765002" cy="1053638"/>
          </a:xfrm>
          <a:prstGeom prst="rect">
            <a:avLst/>
          </a:prstGeom>
        </p:spPr>
        <p:txBody>
          <a:bodyPr vert="horz" lIns="68580" tIns="34290" rIns="68580" bIns="34290" rtlCol="0" anchor="b">
            <a:noAutofit/>
          </a:bodyPr>
          <a:lstStyle>
            <a:lvl1pPr marL="0" indent="0" algn="l" defTabSz="914400" rtl="0" eaLnBrk="1" latinLnBrk="0" hangingPunct="1">
              <a:lnSpc>
                <a:spcPct val="84000"/>
              </a:lnSpc>
              <a:spcBef>
                <a:spcPts val="0"/>
              </a:spcBef>
              <a:spcAft>
                <a:spcPts val="0"/>
              </a:spcAft>
              <a:buFont typeface="Arial" pitchFamily="34" charset="0"/>
              <a:buNone/>
              <a:defRPr sz="2250" b="0" kern="1200" baseline="0">
                <a:solidFill>
                  <a:schemeClr val="tx2"/>
                </a:solidFill>
                <a:latin typeface="+mn-lt"/>
                <a:ea typeface="+mn-ea"/>
                <a:cs typeface="+mn-cs"/>
              </a:defRPr>
            </a:lvl1pPr>
            <a:lvl2pPr marL="342900" indent="0" algn="l" defTabSz="914400" rtl="0" eaLnBrk="1" latinLnBrk="0" hangingPunct="1">
              <a:spcBef>
                <a:spcPct val="20000"/>
              </a:spcBef>
              <a:buFont typeface="Arial" pitchFamily="34" charset="0"/>
              <a:buNone/>
              <a:defRPr sz="1500" b="1"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1350" b="1"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5pPr>
            <a:lvl6pPr marL="17145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6pPr>
            <a:lvl7pPr marL="20574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7pPr>
            <a:lvl8pPr marL="24003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8pPr>
            <a:lvl9pPr marL="2743200" indent="0" algn="l" defTabSz="914400" rtl="0" eaLnBrk="1" latinLnBrk="0" hangingPunct="1">
              <a:spcBef>
                <a:spcPct val="20000"/>
              </a:spcBef>
              <a:buFont typeface="Arial" pitchFamily="34" charset="0"/>
              <a:buNone/>
              <a:defRPr sz="1200" b="1" kern="1200">
                <a:solidFill>
                  <a:schemeClr val="tx1"/>
                </a:solidFill>
                <a:latin typeface="+mn-lt"/>
                <a:ea typeface="+mn-ea"/>
                <a:cs typeface="+mn-cs"/>
              </a:defRPr>
            </a:lvl9pPr>
          </a:lstStyle>
          <a:p>
            <a:pPr algn="ctr"/>
            <a:r>
              <a:rPr lang="ru-RU" sz="2400" dirty="0">
                <a:solidFill>
                  <a:schemeClr val="bg1"/>
                </a:solidFill>
              </a:rPr>
              <a:t>Ну починай </a:t>
            </a:r>
            <a:r>
              <a:rPr lang="ru-RU" sz="2400" dirty="0" err="1">
                <a:solidFill>
                  <a:schemeClr val="bg1"/>
                </a:solidFill>
              </a:rPr>
              <a:t>вже</a:t>
            </a:r>
            <a:endParaRPr lang="uk-UA" sz="2400" dirty="0">
              <a:solidFill>
                <a:schemeClr val="bg1"/>
              </a:solidFill>
            </a:endParaRPr>
          </a:p>
        </p:txBody>
      </p:sp>
    </p:spTree>
    <p:extLst>
      <p:ext uri="{BB962C8B-B14F-4D97-AF65-F5344CB8AC3E}">
        <p14:creationId xmlns:p14="http://schemas.microsoft.com/office/powerpoint/2010/main" val="3391484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b="11519"/>
          <a:stretch/>
        </p:blipFill>
        <p:spPr>
          <a:xfrm>
            <a:off x="2533338" y="0"/>
            <a:ext cx="4324662" cy="2551009"/>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408" y="2534797"/>
            <a:ext cx="3898999" cy="259933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216" y="0"/>
            <a:ext cx="3857625" cy="5143500"/>
          </a:xfrm>
          <a:prstGeom prst="rect">
            <a:avLst/>
          </a:prstGeom>
        </p:spPr>
      </p:pic>
    </p:spTree>
    <p:extLst>
      <p:ext uri="{BB962C8B-B14F-4D97-AF65-F5344CB8AC3E}">
        <p14:creationId xmlns:p14="http://schemas.microsoft.com/office/powerpoint/2010/main" val="213827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 y="2133205"/>
            <a:ext cx="6862757" cy="4575170"/>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 y="459"/>
            <a:ext cx="3473284" cy="2315522"/>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030" y="1"/>
            <a:ext cx="3473970" cy="2315980"/>
          </a:xfrm>
          <a:prstGeom prst="rect">
            <a:avLst/>
          </a:prstGeom>
        </p:spPr>
      </p:pic>
    </p:spTree>
    <p:extLst>
      <p:ext uri="{BB962C8B-B14F-4D97-AF65-F5344CB8AC3E}">
        <p14:creationId xmlns:p14="http://schemas.microsoft.com/office/powerpoint/2010/main" val="216637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25288" r="13081"/>
          <a:stretch/>
        </p:blipFill>
        <p:spPr>
          <a:xfrm>
            <a:off x="0" y="948332"/>
            <a:ext cx="2914650" cy="3546872"/>
          </a:xfrm>
          <a:prstGeom prst="rect">
            <a:avLst/>
          </a:prstGeom>
        </p:spPr>
      </p:pic>
      <p:sp>
        <p:nvSpPr>
          <p:cNvPr id="6" name="Прямоугольник 5"/>
          <p:cNvSpPr/>
          <p:nvPr/>
        </p:nvSpPr>
        <p:spPr>
          <a:xfrm>
            <a:off x="1" y="11221"/>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t="-1" r="24095" b="-7664"/>
          <a:stretch/>
        </p:blipFill>
        <p:spPr>
          <a:xfrm>
            <a:off x="58937" y="56644"/>
            <a:ext cx="6872542" cy="357433"/>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509" y="2668450"/>
            <a:ext cx="3858491" cy="1826754"/>
          </a:xfrm>
          <a:prstGeom prst="rect">
            <a:avLst/>
          </a:prstGeom>
        </p:spPr>
      </p:pic>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t="17383" b="31116"/>
          <a:stretch/>
        </p:blipFill>
        <p:spPr>
          <a:xfrm>
            <a:off x="2994368" y="1115722"/>
            <a:ext cx="3873862" cy="1496292"/>
          </a:xfrm>
          <a:prstGeom prst="rect">
            <a:avLst/>
          </a:prstGeom>
        </p:spPr>
      </p:pic>
    </p:spTree>
    <p:extLst>
      <p:ext uri="{BB962C8B-B14F-4D97-AF65-F5344CB8AC3E}">
        <p14:creationId xmlns:p14="http://schemas.microsoft.com/office/powerpoint/2010/main" val="2406989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12000"/>
          <a:stretch/>
        </p:blipFill>
        <p:spPr>
          <a:xfrm>
            <a:off x="-1" y="636427"/>
            <a:ext cx="3255380" cy="2148551"/>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8692" r="6877"/>
          <a:stretch/>
        </p:blipFill>
        <p:spPr>
          <a:xfrm>
            <a:off x="3255380" y="642938"/>
            <a:ext cx="4342677" cy="3857625"/>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23066"/>
          <a:stretch/>
        </p:blipFill>
        <p:spPr>
          <a:xfrm>
            <a:off x="0" y="2622210"/>
            <a:ext cx="3255379" cy="1878353"/>
          </a:xfrm>
          <a:prstGeom prst="rect">
            <a:avLst/>
          </a:prstGeom>
        </p:spPr>
      </p:pic>
      <p:sp>
        <p:nvSpPr>
          <p:cNvPr id="6" name="Прямоугольник 5"/>
          <p:cNvSpPr/>
          <p:nvPr/>
        </p:nvSpPr>
        <p:spPr>
          <a:xfrm>
            <a:off x="1" y="11221"/>
            <a:ext cx="6914213" cy="422835"/>
          </a:xfrm>
          <a:prstGeom prst="rect">
            <a:avLst/>
          </a:prstGeom>
          <a:solidFill>
            <a:srgbClr val="174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050"/>
          </a:p>
        </p:txBody>
      </p:sp>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t="-1" r="24095" b="-7664"/>
          <a:stretch/>
        </p:blipFill>
        <p:spPr>
          <a:xfrm>
            <a:off x="58937" y="56644"/>
            <a:ext cx="6872542" cy="357433"/>
          </a:xfrm>
          <a:prstGeom prst="rect">
            <a:avLst/>
          </a:prstGeom>
        </p:spPr>
      </p:pic>
    </p:spTree>
    <p:extLst>
      <p:ext uri="{BB962C8B-B14F-4D97-AF65-F5344CB8AC3E}">
        <p14:creationId xmlns:p14="http://schemas.microsoft.com/office/powerpoint/2010/main" val="1741914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4032</TotalTime>
  <Words>81</Words>
  <Application>Microsoft Office PowerPoint</Application>
  <PresentationFormat>Произвольный</PresentationFormat>
  <Paragraphs>29</Paragraphs>
  <Slides>23</Slides>
  <Notes>2</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Akzidenz-Grotesk Pro Super</vt:lpstr>
      <vt:lpstr>Geometria</vt:lpstr>
      <vt:lpstr>Roboto Mono Medium</vt:lpstr>
      <vt:lpstr>Arial</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115</cp:revision>
  <dcterms:modified xsi:type="dcterms:W3CDTF">2024-10-27T16:44:25Z</dcterms:modified>
</cp:coreProperties>
</file>