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8" r:id="rId6"/>
    <p:sldId id="275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</p:sldIdLst>
  <p:sldSz cx="12188825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C96"/>
    <a:srgbClr val="30504D"/>
    <a:srgbClr val="E5EFEE"/>
    <a:srgbClr val="CAE0DE"/>
    <a:srgbClr val="F1FBFF"/>
    <a:srgbClr val="3D6763"/>
    <a:srgbClr val="A1C4DE"/>
    <a:srgbClr val="896A49"/>
    <a:srgbClr val="D9BB84"/>
    <a:srgbClr val="FFE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8" autoAdjust="0"/>
    <p:restoredTop sz="94706" autoAdjust="0"/>
  </p:normalViewPr>
  <p:slideViewPr>
    <p:cSldViewPr showGuides="1">
      <p:cViewPr varScale="1">
        <p:scale>
          <a:sx n="111" d="100"/>
          <a:sy n="111" d="100"/>
        </p:scale>
        <p:origin x="354" y="1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6D3186A-9ECD-4E3E-AF58-32E2FFB9810B}" type="datetime1">
              <a:rPr lang="uk-UA" smtClean="0"/>
              <a:t>29.10.2024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AF6198-9EC1-44D2-8112-100108D56542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988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7866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uk-UA" noProof="0"/>
              <a:t>Клацніть, щоб редагувати стиль зразка підзаголовка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8B5E9D-B199-47EB-A5C8-3D4C726523F4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F74C2C-6E2D-406A-8179-8BA6A9501D45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930DAE-E17C-48FD-9A0B-E17336683ACC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ACFA60-8057-431E-A12B-4B8B4185F414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C847CA-0208-4D1B-A092-6B493D1EC122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A13D29-34F3-47A6-B080-89B7E78930E5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00ADE1-5949-422F-AFDB-956EF55F5896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23E3F6-AACD-473A-A7DB-A488FF1FC95F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97EDE-8638-42D2-BCF9-24C217BAB675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A1697B-B37A-4BAF-AB6D-FD0F10EE0BFE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 2" descr="Пустий покажчик місця заповнення для зображення.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4BC0183-BFBF-4CE9-BCFA-97A9D207D2AB}" type="datetime1">
              <a:rPr lang="uk-UA" noProof="0" smtClean="0"/>
              <a:t>29.10.2024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AEAE4A8-A6E5-453E-B946-FB774B73F48C}" type="slidenum">
              <a:rPr lang="uk-UA" noProof="0" smtClean="0"/>
              <a:pPr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7.png"/><Relationship Id="rId10" Type="http://schemas.openxmlformats.org/officeDocument/2006/relationships/image" Target="../media/image14.jpg"/><Relationship Id="rId4" Type="http://schemas.microsoft.com/office/2007/relationships/hdphoto" Target="../media/hdphoto1.wdp"/><Relationship Id="rId9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7.png"/><Relationship Id="rId9" Type="http://schemas.openxmlformats.org/officeDocument/2006/relationships/image" Target="../media/image14.jp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7.png"/><Relationship Id="rId10" Type="http://schemas.openxmlformats.org/officeDocument/2006/relationships/image" Target="../media/image14.jpg"/><Relationship Id="rId4" Type="http://schemas.microsoft.com/office/2007/relationships/hdphoto" Target="../media/hdphoto1.wdp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олілінія: фігура 36">
            <a:extLst>
              <a:ext uri="{FF2B5EF4-FFF2-40B4-BE49-F238E27FC236}">
                <a16:creationId xmlns:a16="http://schemas.microsoft.com/office/drawing/2014/main" id="{4768818A-D49D-4BB6-97A6-855224A59C9E}"/>
              </a:ext>
            </a:extLst>
          </p:cNvPr>
          <p:cNvSpPr/>
          <p:nvPr/>
        </p:nvSpPr>
        <p:spPr>
          <a:xfrm>
            <a:off x="-18676340" y="-4945704"/>
            <a:ext cx="8823996" cy="12335144"/>
          </a:xfrm>
          <a:custGeom>
            <a:avLst/>
            <a:gdLst>
              <a:gd name="connsiteX0" fmla="*/ 8229913 w 8968012"/>
              <a:gd name="connsiteY0" fmla="*/ 933065 h 8436292"/>
              <a:gd name="connsiteX1" fmla="*/ 7493313 w 8968012"/>
              <a:gd name="connsiteY1" fmla="*/ 1974465 h 8436292"/>
              <a:gd name="connsiteX2" fmla="*/ 7480613 w 8968012"/>
              <a:gd name="connsiteY2" fmla="*/ 3727065 h 8436292"/>
              <a:gd name="connsiteX3" fmla="*/ 8941113 w 8968012"/>
              <a:gd name="connsiteY3" fmla="*/ 5263765 h 8436292"/>
              <a:gd name="connsiteX4" fmla="*/ 8318813 w 8968012"/>
              <a:gd name="connsiteY4" fmla="*/ 6711565 h 8436292"/>
              <a:gd name="connsiteX5" fmla="*/ 6972613 w 8968012"/>
              <a:gd name="connsiteY5" fmla="*/ 7943465 h 8436292"/>
              <a:gd name="connsiteX6" fmla="*/ 673413 w 8968012"/>
              <a:gd name="connsiteY6" fmla="*/ 7791065 h 8436292"/>
              <a:gd name="connsiteX7" fmla="*/ 1029013 w 8968012"/>
              <a:gd name="connsiteY7" fmla="*/ 450465 h 8436292"/>
              <a:gd name="connsiteX8" fmla="*/ 8229913 w 8968012"/>
              <a:gd name="connsiteY8" fmla="*/ 933065 h 843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8012" h="8436292">
                <a:moveTo>
                  <a:pt x="8229913" y="933065"/>
                </a:moveTo>
                <a:cubicBezTo>
                  <a:pt x="9307296" y="1187065"/>
                  <a:pt x="7618196" y="1508798"/>
                  <a:pt x="7493313" y="1974465"/>
                </a:cubicBezTo>
                <a:cubicBezTo>
                  <a:pt x="7368430" y="2440132"/>
                  <a:pt x="7239313" y="3178848"/>
                  <a:pt x="7480613" y="3727065"/>
                </a:cubicBezTo>
                <a:cubicBezTo>
                  <a:pt x="7721913" y="4275282"/>
                  <a:pt x="8801413" y="4766348"/>
                  <a:pt x="8941113" y="5263765"/>
                </a:cubicBezTo>
                <a:cubicBezTo>
                  <a:pt x="9080813" y="5761182"/>
                  <a:pt x="8646896" y="6264948"/>
                  <a:pt x="8318813" y="6711565"/>
                </a:cubicBezTo>
                <a:cubicBezTo>
                  <a:pt x="7990730" y="7158182"/>
                  <a:pt x="8246846" y="7763548"/>
                  <a:pt x="6972613" y="7943465"/>
                </a:cubicBezTo>
                <a:cubicBezTo>
                  <a:pt x="5698380" y="8123382"/>
                  <a:pt x="1664013" y="9039898"/>
                  <a:pt x="673413" y="7791065"/>
                </a:cubicBezTo>
                <a:cubicBezTo>
                  <a:pt x="-317187" y="6542232"/>
                  <a:pt x="-228287" y="1597698"/>
                  <a:pt x="1029013" y="450465"/>
                </a:cubicBezTo>
                <a:cubicBezTo>
                  <a:pt x="2286313" y="-696768"/>
                  <a:pt x="7152530" y="679065"/>
                  <a:pt x="8229913" y="9330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99ED6B-A3F7-4AC1-882C-914BB957C30E}"/>
              </a:ext>
            </a:extLst>
          </p:cNvPr>
          <p:cNvSpPr txBox="1"/>
          <p:nvPr/>
        </p:nvSpPr>
        <p:spPr>
          <a:xfrm>
            <a:off x="-6441622" y="2278941"/>
            <a:ext cx="33820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Плоска</a:t>
            </a:r>
          </a:p>
          <a:p>
            <a:pPr marL="342900" indent="-342900">
              <a:buFontTx/>
              <a:buChar char="-"/>
            </a:pP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Ієрархічна</a:t>
            </a:r>
          </a:p>
          <a:p>
            <a:pPr marL="342900" indent="-342900">
              <a:buFontTx/>
              <a:buChar char="-"/>
            </a:pP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Матрична</a:t>
            </a:r>
          </a:p>
          <a:p>
            <a:pPr marL="342900" indent="-3429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Мережева</a:t>
            </a: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uk-UA" sz="2800" dirty="0"/>
          </a:p>
        </p:txBody>
      </p:sp>
      <p:pic>
        <p:nvPicPr>
          <p:cNvPr id="34" name="Picture 2" descr="man and woman sitting on table">
            <a:extLst>
              <a:ext uri="{FF2B5EF4-FFF2-40B4-BE49-F238E27FC236}">
                <a16:creationId xmlns:a16="http://schemas.microsoft.com/office/drawing/2014/main" id="{69AB1497-F3BE-4FD1-87E5-5CFBF1373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30504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r="21067"/>
          <a:stretch/>
        </p:blipFill>
        <p:spPr bwMode="auto">
          <a:xfrm>
            <a:off x="-6786031" y="1450788"/>
            <a:ext cx="2882142" cy="3750166"/>
          </a:xfrm>
          <a:prstGeom prst="roundRect">
            <a:avLst>
              <a:gd name="adj" fmla="val 22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33078598-7A4F-426B-921D-E21FF96F5426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30504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533BB20-D2EA-4CFB-90F4-6D9109A08390}"/>
              </a:ext>
            </a:extLst>
          </p:cNvPr>
          <p:cNvSpPr txBox="1">
            <a:spLocks/>
          </p:cNvSpPr>
          <p:nvPr/>
        </p:nvSpPr>
        <p:spPr>
          <a:xfrm>
            <a:off x="1950430" y="1644583"/>
            <a:ext cx="4824536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ІЄРАРХІЧНОГО    </a:t>
            </a: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uk-UA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46BC59B-147E-4515-AC66-DC91C0EA1B8E}"/>
              </a:ext>
            </a:extLst>
          </p:cNvPr>
          <p:cNvSpPr txBox="1">
            <a:spLocks/>
          </p:cNvSpPr>
          <p:nvPr/>
        </p:nvSpPr>
        <p:spPr>
          <a:xfrm>
            <a:off x="3891124" y="2409136"/>
            <a:ext cx="4824536" cy="9478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УПРАВЛІННЯ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8674608-FCA6-4AA2-8E20-6A80E448CEDC}"/>
              </a:ext>
            </a:extLst>
          </p:cNvPr>
          <p:cNvSpPr txBox="1">
            <a:spLocks/>
          </p:cNvSpPr>
          <p:nvPr/>
        </p:nvSpPr>
        <p:spPr>
          <a:xfrm>
            <a:off x="5799336" y="1619726"/>
            <a:ext cx="532859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       МАТРИЧНОГО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7394AE2-7D5F-4045-96A7-528EC29266D6}"/>
              </a:ext>
            </a:extLst>
          </p:cNvPr>
          <p:cNvSpPr txBox="1">
            <a:spLocks/>
          </p:cNvSpPr>
          <p:nvPr/>
        </p:nvSpPr>
        <p:spPr>
          <a:xfrm>
            <a:off x="4143152" y="807818"/>
            <a:ext cx="4320480" cy="996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ПРИНЦИПИ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414EA4B-D506-4BA5-AD1B-2ACB9151294B}"/>
              </a:ext>
            </a:extLst>
          </p:cNvPr>
          <p:cNvSpPr txBox="1">
            <a:spLocks/>
          </p:cNvSpPr>
          <p:nvPr/>
        </p:nvSpPr>
        <p:spPr>
          <a:xfrm>
            <a:off x="621804" y="4060419"/>
            <a:ext cx="11161240" cy="639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ВІДМІННОСТІ, ПЕРЕВАГИ ТА НЕДОЛКІИ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C734C-AC30-4404-9BC5-DAF2D45DB06D}"/>
              </a:ext>
            </a:extLst>
          </p:cNvPr>
          <p:cNvSpPr txBox="1"/>
          <p:nvPr/>
        </p:nvSpPr>
        <p:spPr>
          <a:xfrm>
            <a:off x="7606580" y="2838639"/>
            <a:ext cx="3382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ПІД ЧАС КРИЗИ: </a:t>
            </a:r>
            <a:endParaRPr lang="uk-UA" sz="2400" dirty="0"/>
          </a:p>
        </p:txBody>
      </p: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C50C5501-C6B7-48B4-8AF7-0A6A04C25CA6}"/>
              </a:ext>
            </a:extLst>
          </p:cNvPr>
          <p:cNvCxnSpPr/>
          <p:nvPr/>
        </p:nvCxnSpPr>
        <p:spPr>
          <a:xfrm>
            <a:off x="0" y="4700228"/>
            <a:ext cx="6886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212BF147-55B8-4993-945E-CD0D66F90484}"/>
              </a:ext>
            </a:extLst>
          </p:cNvPr>
          <p:cNvCxnSpPr/>
          <p:nvPr/>
        </p:nvCxnSpPr>
        <p:spPr>
          <a:xfrm flipH="1">
            <a:off x="4362698" y="4869160"/>
            <a:ext cx="78261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C6BB8D43-D402-41D8-B0FA-9B6BAB34AC11}"/>
              </a:ext>
            </a:extLst>
          </p:cNvPr>
          <p:cNvSpPr txBox="1">
            <a:spLocks/>
          </p:cNvSpPr>
          <p:nvPr/>
        </p:nvSpPr>
        <p:spPr>
          <a:xfrm>
            <a:off x="-318334" y="-4635896"/>
            <a:ext cx="4981046" cy="307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0" dirty="0">
                <a:solidFill>
                  <a:schemeClr val="bg1"/>
                </a:solidFill>
                <a:latin typeface="Impact" panose="020B0806030902050204" pitchFamily="34" charset="0"/>
              </a:rPr>
              <a:t>ОСНОВНІ </a:t>
            </a:r>
            <a:endParaRPr lang="en-US" sz="4800" b="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uk-UA" sz="4800" b="0" dirty="0">
                <a:solidFill>
                  <a:schemeClr val="bg1"/>
                </a:solidFill>
                <a:latin typeface="Impact" panose="020B0806030902050204" pitchFamily="34" charset="0"/>
              </a:rPr>
              <a:t>ТИПИ </a:t>
            </a:r>
            <a:endParaRPr lang="en-US" sz="4800" b="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uk-UA" sz="4800" b="0" dirty="0">
                <a:solidFill>
                  <a:schemeClr val="bg1"/>
                </a:solidFill>
                <a:latin typeface="Impact" panose="020B0806030902050204" pitchFamily="34" charset="0"/>
              </a:rPr>
              <a:t>ОРГАНІЗАЦІЙНИХ СТРУКТУР</a:t>
            </a:r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AE0DE"/>
            </a:gs>
            <a:gs pos="0">
              <a:srgbClr val="5E9C96"/>
            </a:gs>
            <a:gs pos="100000">
              <a:srgbClr val="3050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-269168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16516099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3746" y="2215022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1030" y="1982833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4761" y="1803993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E30ECB6-1FDC-4053-8528-399A396555A4}"/>
              </a:ext>
            </a:extLst>
          </p:cNvPr>
          <p:cNvSpPr txBox="1">
            <a:spLocks/>
          </p:cNvSpPr>
          <p:nvPr/>
        </p:nvSpPr>
        <p:spPr>
          <a:xfrm>
            <a:off x="1045356" y="-4347864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ОСОБЛИВОСТІ КОМУНІКАЦІЙ В КОМПАНІЇ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5766AF1-D36D-48D8-A00F-3EF754468B7B}"/>
              </a:ext>
            </a:extLst>
          </p:cNvPr>
          <p:cNvSpPr/>
          <p:nvPr/>
        </p:nvSpPr>
        <p:spPr>
          <a:xfrm>
            <a:off x="-5627739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C127612-9550-46FF-B9B8-B7B2AF8E558F}"/>
              </a:ext>
            </a:extLst>
          </p:cNvPr>
          <p:cNvSpPr/>
          <p:nvPr/>
        </p:nvSpPr>
        <p:spPr>
          <a:xfrm>
            <a:off x="-672301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FC4D1D5-2DF9-45B1-8D93-B166B0C0748D}"/>
              </a:ext>
            </a:extLst>
          </p:cNvPr>
          <p:cNvSpPr/>
          <p:nvPr/>
        </p:nvSpPr>
        <p:spPr>
          <a:xfrm>
            <a:off x="14076223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90DA9CA4-7CC7-44D0-A62A-FADA35C0F4C1}"/>
              </a:ext>
            </a:extLst>
          </p:cNvPr>
          <p:cNvSpPr/>
          <p:nvPr/>
        </p:nvSpPr>
        <p:spPr>
          <a:xfrm>
            <a:off x="1545545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33F238A-8AA0-4D6C-9935-3A3F80AFD836}"/>
              </a:ext>
            </a:extLst>
          </p:cNvPr>
          <p:cNvSpPr/>
          <p:nvPr/>
        </p:nvSpPr>
        <p:spPr>
          <a:xfrm>
            <a:off x="4582244" y="9942818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Місце для вмісту 8">
            <a:extLst>
              <a:ext uri="{FF2B5EF4-FFF2-40B4-BE49-F238E27FC236}">
                <a16:creationId xmlns:a16="http://schemas.microsoft.com/office/drawing/2014/main" id="{449C046E-43B2-4B31-AD6F-803ABB6D5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074940" y="2549943"/>
            <a:ext cx="4251325" cy="2341771"/>
          </a:xfrm>
          <a:prstGeom prst="roundRect">
            <a:avLst/>
          </a:prstGeom>
        </p:spPr>
      </p:pic>
      <p:pic>
        <p:nvPicPr>
          <p:cNvPr id="35" name="Місце для вмісту 7">
            <a:extLst>
              <a:ext uri="{FF2B5EF4-FFF2-40B4-BE49-F238E27FC236}">
                <a16:creationId xmlns:a16="http://schemas.microsoft.com/office/drawing/2014/main" id="{539F685A-070C-4B5B-BF5D-EC3BB41BD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9327" y="-4923928"/>
            <a:ext cx="3362117" cy="2229694"/>
          </a:xfrm>
          <a:prstGeom prst="roundRect">
            <a:avLst/>
          </a:prstGeom>
        </p:spPr>
      </p:pic>
      <p:pic>
        <p:nvPicPr>
          <p:cNvPr id="36" name="Місце для вмісту 11">
            <a:extLst>
              <a:ext uri="{FF2B5EF4-FFF2-40B4-BE49-F238E27FC236}">
                <a16:creationId xmlns:a16="http://schemas.microsoft.com/office/drawing/2014/main" id="{2B201F1A-AD25-4F83-8D56-4C3E883C83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70668" y="415499"/>
            <a:ext cx="3429000" cy="3429000"/>
          </a:xfrm>
          <a:prstGeom prst="round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1B0A1887-9A5A-4589-A366-591F897F14E6}"/>
              </a:ext>
            </a:extLst>
          </p:cNvPr>
          <p:cNvSpPr/>
          <p:nvPr/>
        </p:nvSpPr>
        <p:spPr>
          <a:xfrm>
            <a:off x="-4735218" y="1689252"/>
            <a:ext cx="3529133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ВЕРТИКАЛЬНІ КОМУНІКАЦІЇ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085CDE86-45B3-496F-9AE5-A1410C3A4CE4}"/>
              </a:ext>
            </a:extLst>
          </p:cNvPr>
          <p:cNvSpPr/>
          <p:nvPr/>
        </p:nvSpPr>
        <p:spPr>
          <a:xfrm>
            <a:off x="13682079" y="1578563"/>
            <a:ext cx="3789597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ГОРИЗОНТАЛЬНІ КОМУНІКАЦІЇ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D51BC-4312-4754-BCC1-9CE1C3C03B42}"/>
              </a:ext>
            </a:extLst>
          </p:cNvPr>
          <p:cNvSpPr txBox="1"/>
          <p:nvPr/>
        </p:nvSpPr>
        <p:spPr>
          <a:xfrm>
            <a:off x="1408421" y="11018871"/>
            <a:ext cx="44293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вгору й униз у ієрархічній структурі організації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мають бути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двонаправленими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, але часто носять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однонаправлений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 характер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для точної передачі далі повинні бути максимально чіткими і конкретними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A06D1-52EA-4ACE-805D-7D11EAE0E8F0}"/>
              </a:ext>
            </a:extLst>
          </p:cNvPr>
          <p:cNvSpPr txBox="1"/>
          <p:nvPr/>
        </p:nvSpPr>
        <p:spPr>
          <a:xfrm>
            <a:off x="6690358" y="11032166"/>
            <a:ext cx="50291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між одним рівнем підрозділів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різні підрозділи можуть запропонувати різні рішення одної проблеми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співробітники починають розмовляти однаковими термінами)</a:t>
            </a:r>
          </a:p>
          <a:p>
            <a:pPr marL="285750" indent="-285750">
              <a:buFontTx/>
              <a:buChar char="-"/>
            </a:pPr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5D0EFA42-CA25-4689-A77A-834EE607086A}"/>
              </a:ext>
            </a:extLst>
          </p:cNvPr>
          <p:cNvSpPr txBox="1">
            <a:spLocks/>
          </p:cNvSpPr>
          <p:nvPr/>
        </p:nvSpPr>
        <p:spPr>
          <a:xfrm>
            <a:off x="945840" y="91105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КРИЗОВІ ПРОБЛЕМИ ТИЛУ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131EBC-EB9F-46D5-A64D-B4CC1997C57E}"/>
              </a:ext>
            </a:extLst>
          </p:cNvPr>
          <p:cNvSpPr txBox="1"/>
          <p:nvPr/>
        </p:nvSpPr>
        <p:spPr>
          <a:xfrm>
            <a:off x="3273289" y="1221744"/>
            <a:ext cx="576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ОКРІМ ПРИЛЬОТІВ/НАСЛІДКІВ ЗБИТТЯ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D920D8A-F918-48C8-A951-7D3DFD43B8E4}"/>
              </a:ext>
            </a:extLst>
          </p:cNvPr>
          <p:cNvSpPr/>
          <p:nvPr/>
        </p:nvSpPr>
        <p:spPr>
          <a:xfrm>
            <a:off x="506138" y="1735852"/>
            <a:ext cx="2419922" cy="2045940"/>
          </a:xfrm>
          <a:prstGeom prst="roundRect">
            <a:avLst/>
          </a:prstGeom>
          <a:solidFill>
            <a:srgbClr val="30504D">
              <a:alpha val="4000"/>
            </a:srgbClr>
          </a:solidFill>
          <a:ln>
            <a:noFill/>
          </a:ln>
          <a:effectLst>
            <a:glow rad="571500">
              <a:srgbClr val="30504D">
                <a:alpha val="8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512FAD-63D9-4B8B-BE27-8B1AF8311441}"/>
              </a:ext>
            </a:extLst>
          </p:cNvPr>
          <p:cNvSpPr txBox="1"/>
          <p:nvPr/>
        </p:nvSpPr>
        <p:spPr>
          <a:xfrm>
            <a:off x="754185" y="1992020"/>
            <a:ext cx="2171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Нестача персоналу: 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Виїхали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В 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Збройних Силах України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С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трес/хвороби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EDDBD98-98FD-422A-BFDB-A6CC71BB5CA3}"/>
              </a:ext>
            </a:extLst>
          </p:cNvPr>
          <p:cNvSpPr txBox="1">
            <a:spLocks/>
          </p:cNvSpPr>
          <p:nvPr/>
        </p:nvSpPr>
        <p:spPr>
          <a:xfrm>
            <a:off x="7976549" y="1830311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50E23A-5499-489C-8C18-0FC6A7A7B439}"/>
              </a:ext>
            </a:extLst>
          </p:cNvPr>
          <p:cNvSpPr txBox="1"/>
          <p:nvPr/>
        </p:nvSpPr>
        <p:spPr>
          <a:xfrm>
            <a:off x="7802093" y="2398888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ІЄРАРХІЯ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18EF28-6FC3-4900-9A7E-86050CB5B7CE}"/>
              </a:ext>
            </a:extLst>
          </p:cNvPr>
          <p:cNvSpPr txBox="1"/>
          <p:nvPr/>
        </p:nvSpPr>
        <p:spPr>
          <a:xfrm>
            <a:off x="6669784" y="2823103"/>
            <a:ext cx="5370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- Вибита ланка – розрив, втрата керованості нижчим елементом ланцюга</a:t>
            </a:r>
          </a:p>
          <a:p>
            <a:pPr algn="ctr"/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- Пошук – заміна – налаштування – втрата часу…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F280702B-1935-4C29-847F-0CA75F6AA71A}"/>
              </a:ext>
            </a:extLst>
          </p:cNvPr>
          <p:cNvSpPr txBox="1">
            <a:spLocks/>
          </p:cNvSpPr>
          <p:nvPr/>
        </p:nvSpPr>
        <p:spPr>
          <a:xfrm>
            <a:off x="3719555" y="3650812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148ED-441C-4777-8F1F-81F6A6CB5AC5}"/>
              </a:ext>
            </a:extLst>
          </p:cNvPr>
          <p:cNvSpPr txBox="1"/>
          <p:nvPr/>
        </p:nvSpPr>
        <p:spPr>
          <a:xfrm>
            <a:off x="3545099" y="4203439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МАТРИЦЯ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77716F-7F59-44F4-B419-153816A96AA2}"/>
              </a:ext>
            </a:extLst>
          </p:cNvPr>
          <p:cNvSpPr txBox="1"/>
          <p:nvPr/>
        </p:nvSpPr>
        <p:spPr>
          <a:xfrm>
            <a:off x="1966534" y="4594347"/>
            <a:ext cx="57055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- Вибита ланка – горизонтальне перепідпорядкування проектному менеджеру</a:t>
            </a:r>
          </a:p>
          <a:p>
            <a:pPr algn="ctr" rtl="0"/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- Швидкість прийняття оперативних рішень на рівні горизонталі</a:t>
            </a:r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2809EC7E-AD59-421C-B2EB-48F81D117831}"/>
              </a:ext>
            </a:extLst>
          </p:cNvPr>
          <p:cNvCxnSpPr>
            <a:stCxn id="47" idx="2"/>
            <a:endCxn id="49" idx="3"/>
          </p:cNvCxnSpPr>
          <p:nvPr/>
        </p:nvCxnSpPr>
        <p:spPr>
          <a:xfrm flipH="1">
            <a:off x="6476368" y="4023432"/>
            <a:ext cx="2878473" cy="3800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2986244-F875-403E-936A-BBF83F9ACBF2}"/>
              </a:ext>
            </a:extLst>
          </p:cNvPr>
          <p:cNvSpPr txBox="1"/>
          <p:nvPr/>
        </p:nvSpPr>
        <p:spPr>
          <a:xfrm>
            <a:off x="-6867028" y="1714290"/>
            <a:ext cx="54673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Різноманітний досвід: </a:t>
            </a:r>
          </a:p>
          <a:p>
            <a:pPr lvl="1" algn="ctr"/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об’єднують різноманітні навички та знання з різних областей, що дозволяє комплексно вирішувати проблеми та створювати нестандартні рішення.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2237D5-CB15-4DC4-9F3C-6688AD44FAEC}"/>
              </a:ext>
            </a:extLst>
          </p:cNvPr>
          <p:cNvSpPr txBox="1"/>
          <p:nvPr/>
        </p:nvSpPr>
        <p:spPr>
          <a:xfrm>
            <a:off x="13955508" y="1666621"/>
            <a:ext cx="49563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Комплексне прийняття рішень: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Такі команди враховують ширші наслідки рішень, що призводить до більш комплексних рішень, які враховують всю організацію.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B5ECA8-F386-4D7C-B7E2-7B97ABFF94DC}"/>
              </a:ext>
            </a:extLst>
          </p:cNvPr>
          <p:cNvSpPr txBox="1"/>
          <p:nvPr/>
        </p:nvSpPr>
        <p:spPr>
          <a:xfrm>
            <a:off x="-212584" y="9161764"/>
            <a:ext cx="63790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комунікація між підрозділами: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Ці команди сприяють покращенню комунікації між різними організаційними підрозділами, сприяючи кращій співпраці та єдності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703D05-80DA-4234-A332-A9D90DCFCF53}"/>
              </a:ext>
            </a:extLst>
          </p:cNvPr>
          <p:cNvSpPr txBox="1"/>
          <p:nvPr/>
        </p:nvSpPr>
        <p:spPr>
          <a:xfrm>
            <a:off x="6204361" y="9760475"/>
            <a:ext cx="547007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algn="ctr">
              <a:lnSpc>
                <a:spcPct val="100000"/>
              </a:lnSpc>
              <a:spcBef>
                <a:spcPts val="1800"/>
              </a:spcBef>
            </a:pPr>
            <a:r>
              <a:rPr lang="uk-U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адаптивність: </a:t>
            </a:r>
          </a:p>
          <a:p>
            <a:pPr lvl="1" algn="ctr">
              <a:lnSpc>
                <a:spcPct val="100000"/>
              </a:lnSpc>
            </a:pP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 період постійних змін </a:t>
            </a:r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пропонують підвищену адаптивність, дозволяючи швидко реагувати на зміни на ринку, нові можливості та непередбачені виклики, зрештою забезпечуючи гнучкість організації.</a:t>
            </a:r>
          </a:p>
        </p:txBody>
      </p:sp>
    </p:spTree>
    <p:extLst>
      <p:ext uri="{BB962C8B-B14F-4D97-AF65-F5344CB8AC3E}">
        <p14:creationId xmlns:p14="http://schemas.microsoft.com/office/powerpoint/2010/main" val="4247654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-269168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16516099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3746" y="2215022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1030" y="1982833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94761" y="1803993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E30ECB6-1FDC-4053-8528-399A396555A4}"/>
              </a:ext>
            </a:extLst>
          </p:cNvPr>
          <p:cNvSpPr txBox="1">
            <a:spLocks/>
          </p:cNvSpPr>
          <p:nvPr/>
        </p:nvSpPr>
        <p:spPr>
          <a:xfrm>
            <a:off x="1045356" y="-4347864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ОСОБЛИВОСТІ КОМУНІКАЦІЙ В КОМПАНІЇ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5766AF1-D36D-48D8-A00F-3EF754468B7B}"/>
              </a:ext>
            </a:extLst>
          </p:cNvPr>
          <p:cNvSpPr/>
          <p:nvPr/>
        </p:nvSpPr>
        <p:spPr>
          <a:xfrm>
            <a:off x="-5627739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C127612-9550-46FF-B9B8-B7B2AF8E558F}"/>
              </a:ext>
            </a:extLst>
          </p:cNvPr>
          <p:cNvSpPr/>
          <p:nvPr/>
        </p:nvSpPr>
        <p:spPr>
          <a:xfrm>
            <a:off x="-672301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FC4D1D5-2DF9-45B1-8D93-B166B0C0748D}"/>
              </a:ext>
            </a:extLst>
          </p:cNvPr>
          <p:cNvSpPr/>
          <p:nvPr/>
        </p:nvSpPr>
        <p:spPr>
          <a:xfrm>
            <a:off x="14076223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90DA9CA4-7CC7-44D0-A62A-FADA35C0F4C1}"/>
              </a:ext>
            </a:extLst>
          </p:cNvPr>
          <p:cNvSpPr/>
          <p:nvPr/>
        </p:nvSpPr>
        <p:spPr>
          <a:xfrm>
            <a:off x="1545545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33F238A-8AA0-4D6C-9935-3A3F80AFD836}"/>
              </a:ext>
            </a:extLst>
          </p:cNvPr>
          <p:cNvSpPr/>
          <p:nvPr/>
        </p:nvSpPr>
        <p:spPr>
          <a:xfrm>
            <a:off x="4582244" y="9942818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Місце для вмісту 8">
            <a:extLst>
              <a:ext uri="{FF2B5EF4-FFF2-40B4-BE49-F238E27FC236}">
                <a16:creationId xmlns:a16="http://schemas.microsoft.com/office/drawing/2014/main" id="{449C046E-43B2-4B31-AD6F-803ABB6D5F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074940" y="2549943"/>
            <a:ext cx="4251325" cy="2341771"/>
          </a:xfrm>
          <a:prstGeom prst="roundRect">
            <a:avLst/>
          </a:prstGeom>
        </p:spPr>
      </p:pic>
      <p:pic>
        <p:nvPicPr>
          <p:cNvPr id="35" name="Місце для вмісту 7">
            <a:extLst>
              <a:ext uri="{FF2B5EF4-FFF2-40B4-BE49-F238E27FC236}">
                <a16:creationId xmlns:a16="http://schemas.microsoft.com/office/drawing/2014/main" id="{539F685A-070C-4B5B-BF5D-EC3BB41BDF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9327" y="-4923928"/>
            <a:ext cx="3362117" cy="2229694"/>
          </a:xfrm>
          <a:prstGeom prst="roundRect">
            <a:avLst/>
          </a:prstGeom>
        </p:spPr>
      </p:pic>
      <p:pic>
        <p:nvPicPr>
          <p:cNvPr id="36" name="Місце для вмісту 11">
            <a:extLst>
              <a:ext uri="{FF2B5EF4-FFF2-40B4-BE49-F238E27FC236}">
                <a16:creationId xmlns:a16="http://schemas.microsoft.com/office/drawing/2014/main" id="{2B201F1A-AD25-4F83-8D56-4C3E883C83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70668" y="415499"/>
            <a:ext cx="3429000" cy="3429000"/>
          </a:xfrm>
          <a:prstGeom prst="round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1B0A1887-9A5A-4589-A366-591F897F14E6}"/>
              </a:ext>
            </a:extLst>
          </p:cNvPr>
          <p:cNvSpPr/>
          <p:nvPr/>
        </p:nvSpPr>
        <p:spPr>
          <a:xfrm>
            <a:off x="-4735218" y="1689252"/>
            <a:ext cx="3529133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ВЕРТИКАЛЬНІ КОМУНІКАЦІЇ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085CDE86-45B3-496F-9AE5-A1410C3A4CE4}"/>
              </a:ext>
            </a:extLst>
          </p:cNvPr>
          <p:cNvSpPr/>
          <p:nvPr/>
        </p:nvSpPr>
        <p:spPr>
          <a:xfrm>
            <a:off x="13682079" y="1578563"/>
            <a:ext cx="3789597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ГОРИЗОНТАЛЬНІ КОМУНІКАЦІЇ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D51BC-4312-4754-BCC1-9CE1C3C03B42}"/>
              </a:ext>
            </a:extLst>
          </p:cNvPr>
          <p:cNvSpPr txBox="1"/>
          <p:nvPr/>
        </p:nvSpPr>
        <p:spPr>
          <a:xfrm>
            <a:off x="1408421" y="11018871"/>
            <a:ext cx="44293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вгору й униз у ієрархічній структурі організації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мають бути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двонаправленими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, але часто носять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однонаправлений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 характер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для точної передачі далі повинні бути максимально чіткими і конкретними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A06D1-52EA-4ACE-805D-7D11EAE0E8F0}"/>
              </a:ext>
            </a:extLst>
          </p:cNvPr>
          <p:cNvSpPr txBox="1"/>
          <p:nvPr/>
        </p:nvSpPr>
        <p:spPr>
          <a:xfrm>
            <a:off x="6690358" y="11032166"/>
            <a:ext cx="50291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між одним рівнем підрозділів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різні підрозділи можуть запропонувати різні рішення одної проблеми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співробітники починають розмовляти однаковими термінами)</a:t>
            </a:r>
          </a:p>
          <a:p>
            <a:pPr marL="285750" indent="-285750">
              <a:buFontTx/>
              <a:buChar char="-"/>
            </a:pPr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5D0EFA42-CA25-4689-A77A-834EE607086A}"/>
              </a:ext>
            </a:extLst>
          </p:cNvPr>
          <p:cNvSpPr txBox="1">
            <a:spLocks/>
          </p:cNvSpPr>
          <p:nvPr/>
        </p:nvSpPr>
        <p:spPr>
          <a:xfrm>
            <a:off x="945840" y="-4635896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КРИЗОВІ ПРОБЛЕМИ ТИЛУ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131EBC-EB9F-46D5-A64D-B4CC1997C57E}"/>
              </a:ext>
            </a:extLst>
          </p:cNvPr>
          <p:cNvSpPr txBox="1"/>
          <p:nvPr/>
        </p:nvSpPr>
        <p:spPr>
          <a:xfrm>
            <a:off x="3273289" y="-3505257"/>
            <a:ext cx="576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ОКРІМ ПРИЛЬОТІВ/НАСЛІДКІВ ЗБИТТЯ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D920D8A-F918-48C8-A951-7D3DFD43B8E4}"/>
              </a:ext>
            </a:extLst>
          </p:cNvPr>
          <p:cNvSpPr/>
          <p:nvPr/>
        </p:nvSpPr>
        <p:spPr>
          <a:xfrm>
            <a:off x="477788" y="9519964"/>
            <a:ext cx="2419922" cy="2045940"/>
          </a:xfrm>
          <a:prstGeom prst="roundRect">
            <a:avLst/>
          </a:prstGeom>
          <a:solidFill>
            <a:srgbClr val="30504D">
              <a:alpha val="4000"/>
            </a:srgbClr>
          </a:solidFill>
          <a:ln>
            <a:noFill/>
          </a:ln>
          <a:effectLst>
            <a:glow rad="571500">
              <a:srgbClr val="30504D">
                <a:alpha val="8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512FAD-63D9-4B8B-BE27-8B1AF8311441}"/>
              </a:ext>
            </a:extLst>
          </p:cNvPr>
          <p:cNvSpPr txBox="1"/>
          <p:nvPr/>
        </p:nvSpPr>
        <p:spPr>
          <a:xfrm>
            <a:off x="725835" y="9776132"/>
            <a:ext cx="2171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Нестача персоналу: 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Виїхали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В 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Збройних Силах України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С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трес/хвороби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EDDBD98-98FD-422A-BFDB-A6CC71BB5CA3}"/>
              </a:ext>
            </a:extLst>
          </p:cNvPr>
          <p:cNvSpPr txBox="1">
            <a:spLocks/>
          </p:cNvSpPr>
          <p:nvPr/>
        </p:nvSpPr>
        <p:spPr>
          <a:xfrm>
            <a:off x="13493683" y="1801729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50E23A-5499-489C-8C18-0FC6A7A7B439}"/>
              </a:ext>
            </a:extLst>
          </p:cNvPr>
          <p:cNvSpPr txBox="1"/>
          <p:nvPr/>
        </p:nvSpPr>
        <p:spPr>
          <a:xfrm>
            <a:off x="13316271" y="2368503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ІЄРАРХІЯ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F280702B-1935-4C29-847F-0CA75F6AA71A}"/>
              </a:ext>
            </a:extLst>
          </p:cNvPr>
          <p:cNvSpPr txBox="1">
            <a:spLocks/>
          </p:cNvSpPr>
          <p:nvPr/>
        </p:nvSpPr>
        <p:spPr>
          <a:xfrm>
            <a:off x="-3524220" y="3650812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148ED-441C-4777-8F1F-81F6A6CB5AC5}"/>
              </a:ext>
            </a:extLst>
          </p:cNvPr>
          <p:cNvSpPr txBox="1"/>
          <p:nvPr/>
        </p:nvSpPr>
        <p:spPr>
          <a:xfrm>
            <a:off x="-3698676" y="4203439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МАТРИЦЯ</a:t>
            </a:r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2809EC7E-AD59-421C-B2EB-48F81D117831}"/>
              </a:ext>
            </a:extLst>
          </p:cNvPr>
          <p:cNvCxnSpPr>
            <a:cxnSpLocks/>
          </p:cNvCxnSpPr>
          <p:nvPr/>
        </p:nvCxnSpPr>
        <p:spPr>
          <a:xfrm flipH="1">
            <a:off x="6476368" y="9025602"/>
            <a:ext cx="2878473" cy="3800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FD3FDFC2-4A00-4AF0-88D1-4D805FDC8E18}"/>
              </a:ext>
            </a:extLst>
          </p:cNvPr>
          <p:cNvSpPr/>
          <p:nvPr/>
        </p:nvSpPr>
        <p:spPr>
          <a:xfrm>
            <a:off x="-6188" y="-20836"/>
            <a:ext cx="12188825" cy="6878835"/>
          </a:xfrm>
          <a:prstGeom prst="rect">
            <a:avLst/>
          </a:prstGeom>
          <a:solidFill>
            <a:srgbClr val="30504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3C7DED07-AC87-4628-BC14-335543D10304}"/>
              </a:ext>
            </a:extLst>
          </p:cNvPr>
          <p:cNvSpPr txBox="1">
            <a:spLocks/>
          </p:cNvSpPr>
          <p:nvPr/>
        </p:nvSpPr>
        <p:spPr>
          <a:xfrm>
            <a:off x="194136" y="67796"/>
            <a:ext cx="2703574" cy="7453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МАТРИЦЯ.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120CF9-8DD4-42C5-A002-8FDA37791F36}"/>
              </a:ext>
            </a:extLst>
          </p:cNvPr>
          <p:cNvSpPr txBox="1"/>
          <p:nvPr/>
        </p:nvSpPr>
        <p:spPr>
          <a:xfrm>
            <a:off x="-357162" y="1714290"/>
            <a:ext cx="54673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Різноманітний досвід: </a:t>
            </a:r>
          </a:p>
          <a:p>
            <a:pPr lvl="1" algn="ctr"/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об’єднують різноманітні навички та знання з різних областей, що дозволяє комплексно вирішувати проблеми та створювати нестандартні рішення.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F2C521-BDCD-44B3-90A1-74F1FCA236EE}"/>
              </a:ext>
            </a:extLst>
          </p:cNvPr>
          <p:cNvSpPr txBox="1"/>
          <p:nvPr/>
        </p:nvSpPr>
        <p:spPr>
          <a:xfrm>
            <a:off x="6550656" y="1666621"/>
            <a:ext cx="49563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Комплексне прийняття рішень: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Такі команди враховують ширші наслідки рішень, що призводить до більш комплексних рішень, які враховують всю організацію.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458AB2-403C-42BB-9DFB-BD60ACA52B11}"/>
              </a:ext>
            </a:extLst>
          </p:cNvPr>
          <p:cNvSpPr txBox="1"/>
          <p:nvPr/>
        </p:nvSpPr>
        <p:spPr>
          <a:xfrm>
            <a:off x="-248112" y="3900226"/>
            <a:ext cx="63790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комунікація між підрозділами: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Ці команди сприяють покращенню комунікації між різними організаційними підрозділами, сприяючи кращій співпраці та єдності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AF0F74-6751-43A1-9EFE-7398EB10528C}"/>
              </a:ext>
            </a:extLst>
          </p:cNvPr>
          <p:cNvSpPr txBox="1"/>
          <p:nvPr/>
        </p:nvSpPr>
        <p:spPr>
          <a:xfrm>
            <a:off x="6204361" y="3561869"/>
            <a:ext cx="547007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algn="ctr">
              <a:lnSpc>
                <a:spcPct val="100000"/>
              </a:lnSpc>
              <a:spcBef>
                <a:spcPts val="1800"/>
              </a:spcBef>
            </a:pPr>
            <a:r>
              <a:rPr lang="uk-U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адаптивність: </a:t>
            </a:r>
          </a:p>
          <a:p>
            <a:pPr lvl="1" algn="ctr">
              <a:lnSpc>
                <a:spcPct val="100000"/>
              </a:lnSpc>
            </a:pP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 період постійних змін </a:t>
            </a:r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пропонують підвищену адаптивність, дозволяючи швидко реагувати на зміни на ринку, нові можливості та непередбачені виклики, зрештою забезпечуючи гнучкість організації.</a:t>
            </a:r>
          </a:p>
        </p:txBody>
      </p: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0260F138-DDA3-4340-B3BB-CE8100FD36CE}"/>
              </a:ext>
            </a:extLst>
          </p:cNvPr>
          <p:cNvCxnSpPr/>
          <p:nvPr/>
        </p:nvCxnSpPr>
        <p:spPr>
          <a:xfrm>
            <a:off x="6476368" y="1363940"/>
            <a:ext cx="58107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CAEAC365-07DC-4C7A-BE56-6C3BA8EAF8AF}"/>
              </a:ext>
            </a:extLst>
          </p:cNvPr>
          <p:cNvSpPr txBox="1">
            <a:spLocks/>
          </p:cNvSpPr>
          <p:nvPr/>
        </p:nvSpPr>
        <p:spPr>
          <a:xfrm>
            <a:off x="186697" y="5976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МІЖФУНКЦІОНАЛЬНІ КОМАНДИ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13668EB-9C27-4754-9DA0-14E9E0C69C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549" y="11934422"/>
            <a:ext cx="9505056" cy="3375898"/>
          </a:xfrm>
          <a:prstGeom prst="rect">
            <a:avLst/>
          </a:prstGeom>
          <a:effectLst>
            <a:glow rad="609600">
              <a:srgbClr val="5E9C9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69279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-269168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16516099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3746" y="2215022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1030" y="1982833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4761" y="1803993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E30ECB6-1FDC-4053-8528-399A396555A4}"/>
              </a:ext>
            </a:extLst>
          </p:cNvPr>
          <p:cNvSpPr txBox="1">
            <a:spLocks/>
          </p:cNvSpPr>
          <p:nvPr/>
        </p:nvSpPr>
        <p:spPr>
          <a:xfrm>
            <a:off x="1045356" y="-4347864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ОСОБЛИВОСТІ КОМУНІКАЦІЙ В КОМПАНІЇ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5766AF1-D36D-48D8-A00F-3EF754468B7B}"/>
              </a:ext>
            </a:extLst>
          </p:cNvPr>
          <p:cNvSpPr/>
          <p:nvPr/>
        </p:nvSpPr>
        <p:spPr>
          <a:xfrm>
            <a:off x="-5627739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C127612-9550-46FF-B9B8-B7B2AF8E558F}"/>
              </a:ext>
            </a:extLst>
          </p:cNvPr>
          <p:cNvSpPr/>
          <p:nvPr/>
        </p:nvSpPr>
        <p:spPr>
          <a:xfrm>
            <a:off x="-672301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FC4D1D5-2DF9-45B1-8D93-B166B0C0748D}"/>
              </a:ext>
            </a:extLst>
          </p:cNvPr>
          <p:cNvSpPr/>
          <p:nvPr/>
        </p:nvSpPr>
        <p:spPr>
          <a:xfrm>
            <a:off x="14076223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90DA9CA4-7CC7-44D0-A62A-FADA35C0F4C1}"/>
              </a:ext>
            </a:extLst>
          </p:cNvPr>
          <p:cNvSpPr/>
          <p:nvPr/>
        </p:nvSpPr>
        <p:spPr>
          <a:xfrm>
            <a:off x="1545545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33F238A-8AA0-4D6C-9935-3A3F80AFD836}"/>
              </a:ext>
            </a:extLst>
          </p:cNvPr>
          <p:cNvSpPr/>
          <p:nvPr/>
        </p:nvSpPr>
        <p:spPr>
          <a:xfrm>
            <a:off x="4582244" y="9942818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Місце для вмісту 8">
            <a:extLst>
              <a:ext uri="{FF2B5EF4-FFF2-40B4-BE49-F238E27FC236}">
                <a16:creationId xmlns:a16="http://schemas.microsoft.com/office/drawing/2014/main" id="{449C046E-43B2-4B31-AD6F-803ABB6D5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074940" y="2549943"/>
            <a:ext cx="4251325" cy="2341771"/>
          </a:xfrm>
          <a:prstGeom prst="roundRect">
            <a:avLst/>
          </a:prstGeom>
        </p:spPr>
      </p:pic>
      <p:pic>
        <p:nvPicPr>
          <p:cNvPr id="35" name="Місце для вмісту 7">
            <a:extLst>
              <a:ext uri="{FF2B5EF4-FFF2-40B4-BE49-F238E27FC236}">
                <a16:creationId xmlns:a16="http://schemas.microsoft.com/office/drawing/2014/main" id="{539F685A-070C-4B5B-BF5D-EC3BB41BD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9327" y="-4923928"/>
            <a:ext cx="3362117" cy="2229694"/>
          </a:xfrm>
          <a:prstGeom prst="roundRect">
            <a:avLst/>
          </a:prstGeom>
        </p:spPr>
      </p:pic>
      <p:pic>
        <p:nvPicPr>
          <p:cNvPr id="36" name="Місце для вмісту 11">
            <a:extLst>
              <a:ext uri="{FF2B5EF4-FFF2-40B4-BE49-F238E27FC236}">
                <a16:creationId xmlns:a16="http://schemas.microsoft.com/office/drawing/2014/main" id="{2B201F1A-AD25-4F83-8D56-4C3E883C83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70668" y="415499"/>
            <a:ext cx="3429000" cy="3429000"/>
          </a:xfrm>
          <a:prstGeom prst="round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1B0A1887-9A5A-4589-A366-591F897F14E6}"/>
              </a:ext>
            </a:extLst>
          </p:cNvPr>
          <p:cNvSpPr/>
          <p:nvPr/>
        </p:nvSpPr>
        <p:spPr>
          <a:xfrm>
            <a:off x="-4735218" y="1689252"/>
            <a:ext cx="3529133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ВЕРТИКАЛЬНІ КОМУНІКАЦІЇ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085CDE86-45B3-496F-9AE5-A1410C3A4CE4}"/>
              </a:ext>
            </a:extLst>
          </p:cNvPr>
          <p:cNvSpPr/>
          <p:nvPr/>
        </p:nvSpPr>
        <p:spPr>
          <a:xfrm>
            <a:off x="13682079" y="1578563"/>
            <a:ext cx="3789597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ГОРИЗОНТАЛЬНІ КОМУНІКАЦІЇ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D51BC-4312-4754-BCC1-9CE1C3C03B42}"/>
              </a:ext>
            </a:extLst>
          </p:cNvPr>
          <p:cNvSpPr txBox="1"/>
          <p:nvPr/>
        </p:nvSpPr>
        <p:spPr>
          <a:xfrm>
            <a:off x="1408421" y="11018871"/>
            <a:ext cx="44293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вгору й униз у ієрархічній структурі організації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мають бути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двонаправленими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, але часто носять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однонаправлений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 характер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для точної передачі далі повинні бути максимально чіткими і конкретними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A06D1-52EA-4ACE-805D-7D11EAE0E8F0}"/>
              </a:ext>
            </a:extLst>
          </p:cNvPr>
          <p:cNvSpPr txBox="1"/>
          <p:nvPr/>
        </p:nvSpPr>
        <p:spPr>
          <a:xfrm>
            <a:off x="6690358" y="11032166"/>
            <a:ext cx="50291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між одним рівнем підрозділів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різні підрозділи можуть запропонувати різні рішення одної проблеми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співробітники починають розмовляти однаковими термінами)</a:t>
            </a:r>
          </a:p>
          <a:p>
            <a:pPr marL="285750" indent="-285750">
              <a:buFontTx/>
              <a:buChar char="-"/>
            </a:pPr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5D0EFA42-CA25-4689-A77A-834EE607086A}"/>
              </a:ext>
            </a:extLst>
          </p:cNvPr>
          <p:cNvSpPr txBox="1">
            <a:spLocks/>
          </p:cNvSpPr>
          <p:nvPr/>
        </p:nvSpPr>
        <p:spPr>
          <a:xfrm>
            <a:off x="945840" y="-4635896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КРИЗОВІ ПРОБЛЕМИ ТИЛУ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131EBC-EB9F-46D5-A64D-B4CC1997C57E}"/>
              </a:ext>
            </a:extLst>
          </p:cNvPr>
          <p:cNvSpPr txBox="1"/>
          <p:nvPr/>
        </p:nvSpPr>
        <p:spPr>
          <a:xfrm>
            <a:off x="3273289" y="-3505257"/>
            <a:ext cx="576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ОКРІМ ПРИЛЬОТІВ/НАСЛІДКІВ ЗБИТТЯ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D920D8A-F918-48C8-A951-7D3DFD43B8E4}"/>
              </a:ext>
            </a:extLst>
          </p:cNvPr>
          <p:cNvSpPr/>
          <p:nvPr/>
        </p:nvSpPr>
        <p:spPr>
          <a:xfrm>
            <a:off x="477788" y="9519964"/>
            <a:ext cx="2419922" cy="2045940"/>
          </a:xfrm>
          <a:prstGeom prst="roundRect">
            <a:avLst/>
          </a:prstGeom>
          <a:solidFill>
            <a:srgbClr val="30504D">
              <a:alpha val="4000"/>
            </a:srgbClr>
          </a:solidFill>
          <a:ln>
            <a:noFill/>
          </a:ln>
          <a:effectLst>
            <a:glow rad="571500">
              <a:srgbClr val="30504D">
                <a:alpha val="8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512FAD-63D9-4B8B-BE27-8B1AF8311441}"/>
              </a:ext>
            </a:extLst>
          </p:cNvPr>
          <p:cNvSpPr txBox="1"/>
          <p:nvPr/>
        </p:nvSpPr>
        <p:spPr>
          <a:xfrm>
            <a:off x="725835" y="9776132"/>
            <a:ext cx="2171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Нестача персоналу: 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Виїхали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В 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Збройних Силах України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С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трес/хвороби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EDDBD98-98FD-422A-BFDB-A6CC71BB5CA3}"/>
              </a:ext>
            </a:extLst>
          </p:cNvPr>
          <p:cNvSpPr txBox="1">
            <a:spLocks/>
          </p:cNvSpPr>
          <p:nvPr/>
        </p:nvSpPr>
        <p:spPr>
          <a:xfrm>
            <a:off x="13493683" y="1801729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50E23A-5499-489C-8C18-0FC6A7A7B439}"/>
              </a:ext>
            </a:extLst>
          </p:cNvPr>
          <p:cNvSpPr txBox="1"/>
          <p:nvPr/>
        </p:nvSpPr>
        <p:spPr>
          <a:xfrm>
            <a:off x="13316271" y="2368503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ІЄРАРХІЯ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F280702B-1935-4C29-847F-0CA75F6AA71A}"/>
              </a:ext>
            </a:extLst>
          </p:cNvPr>
          <p:cNvSpPr txBox="1">
            <a:spLocks/>
          </p:cNvSpPr>
          <p:nvPr/>
        </p:nvSpPr>
        <p:spPr>
          <a:xfrm>
            <a:off x="-3524220" y="3650812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148ED-441C-4777-8F1F-81F6A6CB5AC5}"/>
              </a:ext>
            </a:extLst>
          </p:cNvPr>
          <p:cNvSpPr txBox="1"/>
          <p:nvPr/>
        </p:nvSpPr>
        <p:spPr>
          <a:xfrm>
            <a:off x="-3698676" y="4203439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МАТРИЦЯ</a:t>
            </a:r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2809EC7E-AD59-421C-B2EB-48F81D117831}"/>
              </a:ext>
            </a:extLst>
          </p:cNvPr>
          <p:cNvCxnSpPr>
            <a:cxnSpLocks/>
          </p:cNvCxnSpPr>
          <p:nvPr/>
        </p:nvCxnSpPr>
        <p:spPr>
          <a:xfrm flipH="1">
            <a:off x="6476368" y="9025602"/>
            <a:ext cx="2878473" cy="3800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3C7DED07-AC87-4628-BC14-335543D10304}"/>
              </a:ext>
            </a:extLst>
          </p:cNvPr>
          <p:cNvSpPr txBox="1">
            <a:spLocks/>
          </p:cNvSpPr>
          <p:nvPr/>
        </p:nvSpPr>
        <p:spPr>
          <a:xfrm>
            <a:off x="194136" y="74213"/>
            <a:ext cx="2703574" cy="804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МАТРИЦЯ.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120CF9-8DD4-42C5-A002-8FDA37791F36}"/>
              </a:ext>
            </a:extLst>
          </p:cNvPr>
          <p:cNvSpPr txBox="1"/>
          <p:nvPr/>
        </p:nvSpPr>
        <p:spPr>
          <a:xfrm>
            <a:off x="-7227068" y="1645264"/>
            <a:ext cx="54673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Різноманітний досвід: </a:t>
            </a:r>
          </a:p>
          <a:p>
            <a:pPr lvl="1" algn="ctr"/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об’єднують різноманітні навички та знання з різних областей, що дозволяє комплексно вирішувати проблеми та створювати нестандартні рішення.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F2C521-BDCD-44B3-90A1-74F1FCA236EE}"/>
              </a:ext>
            </a:extLst>
          </p:cNvPr>
          <p:cNvSpPr txBox="1"/>
          <p:nvPr/>
        </p:nvSpPr>
        <p:spPr>
          <a:xfrm>
            <a:off x="12947396" y="1666621"/>
            <a:ext cx="49563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Комплексне прийняття рішень: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Такі команди враховують ширші наслідки рішень, що призводить до більш комплексних рішень, які враховують всю організацію.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458AB2-403C-42BB-9DFB-BD60ACA52B11}"/>
              </a:ext>
            </a:extLst>
          </p:cNvPr>
          <p:cNvSpPr txBox="1"/>
          <p:nvPr/>
        </p:nvSpPr>
        <p:spPr>
          <a:xfrm>
            <a:off x="-248112" y="8585700"/>
            <a:ext cx="63790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комунікація між підрозділами: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Ці команди сприяють покращенню комунікації між різними організаційними підрозділами, сприяючи кращій співпраці та єдності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AF0F74-6751-43A1-9EFE-7398EB10528C}"/>
              </a:ext>
            </a:extLst>
          </p:cNvPr>
          <p:cNvSpPr txBox="1"/>
          <p:nvPr/>
        </p:nvSpPr>
        <p:spPr>
          <a:xfrm>
            <a:off x="6204361" y="7888267"/>
            <a:ext cx="547007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algn="ctr">
              <a:lnSpc>
                <a:spcPct val="100000"/>
              </a:lnSpc>
              <a:spcBef>
                <a:spcPts val="1800"/>
              </a:spcBef>
            </a:pPr>
            <a:r>
              <a:rPr lang="uk-U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адаптивність: </a:t>
            </a:r>
          </a:p>
          <a:p>
            <a:pPr lvl="1" algn="ctr">
              <a:lnSpc>
                <a:spcPct val="100000"/>
              </a:lnSpc>
            </a:pP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 період постійних змін </a:t>
            </a:r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пропонують підвищену адаптивність, дозволяючи швидко реагувати на зміни на ринку, нові можливості та непередбачені виклики, зрештою забезпечуючи гнучкість організації.</a:t>
            </a:r>
          </a:p>
        </p:txBody>
      </p: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0260F138-DDA3-4340-B3BB-CE8100FD36CE}"/>
              </a:ext>
            </a:extLst>
          </p:cNvPr>
          <p:cNvCxnSpPr>
            <a:cxnSpLocks/>
          </p:cNvCxnSpPr>
          <p:nvPr/>
        </p:nvCxnSpPr>
        <p:spPr>
          <a:xfrm>
            <a:off x="3790156" y="1363940"/>
            <a:ext cx="84969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2EBD8154-4F99-4ED0-B967-E005F2D033BE}"/>
              </a:ext>
            </a:extLst>
          </p:cNvPr>
          <p:cNvSpPr txBox="1">
            <a:spLocks/>
          </p:cNvSpPr>
          <p:nvPr/>
        </p:nvSpPr>
        <p:spPr>
          <a:xfrm>
            <a:off x="186697" y="5976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РОЗДРІБНІ МЕРЕЖІ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1AD81C3-48CE-495B-8383-9011E4AC6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549" y="2063639"/>
            <a:ext cx="9505056" cy="3375898"/>
          </a:xfrm>
          <a:prstGeom prst="rect">
            <a:avLst/>
          </a:prstGeom>
          <a:effectLst>
            <a:glow rad="609600">
              <a:srgbClr val="5E9C9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80660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AE0DE"/>
            </a:gs>
            <a:gs pos="0">
              <a:srgbClr val="5E9C96"/>
            </a:gs>
            <a:gs pos="100000">
              <a:srgbClr val="30504D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-269168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16516099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3746" y="2215022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1030" y="1982833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4761" y="1803993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E30ECB6-1FDC-4053-8528-399A396555A4}"/>
              </a:ext>
            </a:extLst>
          </p:cNvPr>
          <p:cNvSpPr txBox="1">
            <a:spLocks/>
          </p:cNvSpPr>
          <p:nvPr/>
        </p:nvSpPr>
        <p:spPr>
          <a:xfrm>
            <a:off x="1045356" y="-4347864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ОСОБЛИВОСТІ КОМУНІКАЦІЙ В КОМПАНІЇ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5766AF1-D36D-48D8-A00F-3EF754468B7B}"/>
              </a:ext>
            </a:extLst>
          </p:cNvPr>
          <p:cNvSpPr/>
          <p:nvPr/>
        </p:nvSpPr>
        <p:spPr>
          <a:xfrm>
            <a:off x="-5627739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C127612-9550-46FF-B9B8-B7B2AF8E558F}"/>
              </a:ext>
            </a:extLst>
          </p:cNvPr>
          <p:cNvSpPr/>
          <p:nvPr/>
        </p:nvSpPr>
        <p:spPr>
          <a:xfrm>
            <a:off x="-672301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FC4D1D5-2DF9-45B1-8D93-B166B0C0748D}"/>
              </a:ext>
            </a:extLst>
          </p:cNvPr>
          <p:cNvSpPr/>
          <p:nvPr/>
        </p:nvSpPr>
        <p:spPr>
          <a:xfrm>
            <a:off x="14076223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90DA9CA4-7CC7-44D0-A62A-FADA35C0F4C1}"/>
              </a:ext>
            </a:extLst>
          </p:cNvPr>
          <p:cNvSpPr/>
          <p:nvPr/>
        </p:nvSpPr>
        <p:spPr>
          <a:xfrm>
            <a:off x="1545545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33F238A-8AA0-4D6C-9935-3A3F80AFD836}"/>
              </a:ext>
            </a:extLst>
          </p:cNvPr>
          <p:cNvSpPr/>
          <p:nvPr/>
        </p:nvSpPr>
        <p:spPr>
          <a:xfrm>
            <a:off x="4582244" y="9942818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Місце для вмісту 8">
            <a:extLst>
              <a:ext uri="{FF2B5EF4-FFF2-40B4-BE49-F238E27FC236}">
                <a16:creationId xmlns:a16="http://schemas.microsoft.com/office/drawing/2014/main" id="{449C046E-43B2-4B31-AD6F-803ABB6D5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074940" y="2549943"/>
            <a:ext cx="4251325" cy="2341771"/>
          </a:xfrm>
          <a:prstGeom prst="roundRect">
            <a:avLst/>
          </a:prstGeom>
        </p:spPr>
      </p:pic>
      <p:pic>
        <p:nvPicPr>
          <p:cNvPr id="35" name="Місце для вмісту 7">
            <a:extLst>
              <a:ext uri="{FF2B5EF4-FFF2-40B4-BE49-F238E27FC236}">
                <a16:creationId xmlns:a16="http://schemas.microsoft.com/office/drawing/2014/main" id="{539F685A-070C-4B5B-BF5D-EC3BB41BD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9327" y="-4923928"/>
            <a:ext cx="3362117" cy="2229694"/>
          </a:xfrm>
          <a:prstGeom prst="roundRect">
            <a:avLst/>
          </a:prstGeom>
        </p:spPr>
      </p:pic>
      <p:pic>
        <p:nvPicPr>
          <p:cNvPr id="36" name="Місце для вмісту 11">
            <a:extLst>
              <a:ext uri="{FF2B5EF4-FFF2-40B4-BE49-F238E27FC236}">
                <a16:creationId xmlns:a16="http://schemas.microsoft.com/office/drawing/2014/main" id="{2B201F1A-AD25-4F83-8D56-4C3E883C83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70668" y="415499"/>
            <a:ext cx="3429000" cy="3429000"/>
          </a:xfrm>
          <a:prstGeom prst="round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1B0A1887-9A5A-4589-A366-591F897F14E6}"/>
              </a:ext>
            </a:extLst>
          </p:cNvPr>
          <p:cNvSpPr/>
          <p:nvPr/>
        </p:nvSpPr>
        <p:spPr>
          <a:xfrm>
            <a:off x="-4735218" y="1689252"/>
            <a:ext cx="3529133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ВЕРТИКАЛЬНІ КОМУНІКАЦІЇ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085CDE86-45B3-496F-9AE5-A1410C3A4CE4}"/>
              </a:ext>
            </a:extLst>
          </p:cNvPr>
          <p:cNvSpPr/>
          <p:nvPr/>
        </p:nvSpPr>
        <p:spPr>
          <a:xfrm>
            <a:off x="13682079" y="1578563"/>
            <a:ext cx="3789597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ГОРИЗОНТАЛЬНІ КОМУНІКАЦІЇ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D51BC-4312-4754-BCC1-9CE1C3C03B42}"/>
              </a:ext>
            </a:extLst>
          </p:cNvPr>
          <p:cNvSpPr txBox="1"/>
          <p:nvPr/>
        </p:nvSpPr>
        <p:spPr>
          <a:xfrm>
            <a:off x="1408421" y="11018871"/>
            <a:ext cx="44293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вгору й униз у ієрархічній структурі організації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мають бути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двонаправленими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, але часто носять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однонаправлений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 характер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для точної передачі далі повинні бути максимально чіткими і конкретними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A06D1-52EA-4ACE-805D-7D11EAE0E8F0}"/>
              </a:ext>
            </a:extLst>
          </p:cNvPr>
          <p:cNvSpPr txBox="1"/>
          <p:nvPr/>
        </p:nvSpPr>
        <p:spPr>
          <a:xfrm>
            <a:off x="6690358" y="11032166"/>
            <a:ext cx="50291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між одним рівнем підрозділів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різні підрозділи можуть запропонувати різні рішення одної проблеми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співробітники починають розмовляти однаковими термінами)</a:t>
            </a:r>
          </a:p>
          <a:p>
            <a:pPr marL="285750" indent="-285750">
              <a:buFontTx/>
              <a:buChar char="-"/>
            </a:pPr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5D0EFA42-CA25-4689-A77A-834EE607086A}"/>
              </a:ext>
            </a:extLst>
          </p:cNvPr>
          <p:cNvSpPr txBox="1">
            <a:spLocks/>
          </p:cNvSpPr>
          <p:nvPr/>
        </p:nvSpPr>
        <p:spPr>
          <a:xfrm>
            <a:off x="945840" y="-4635896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КРИЗОВІ ПРОБЛЕМИ ТИЛУ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131EBC-EB9F-46D5-A64D-B4CC1997C57E}"/>
              </a:ext>
            </a:extLst>
          </p:cNvPr>
          <p:cNvSpPr txBox="1"/>
          <p:nvPr/>
        </p:nvSpPr>
        <p:spPr>
          <a:xfrm>
            <a:off x="3273289" y="-3505257"/>
            <a:ext cx="576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ОКРІМ ПРИЛЬОТІВ/НАСЛІДКІВ ЗБИТТЯ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D920D8A-F918-48C8-A951-7D3DFD43B8E4}"/>
              </a:ext>
            </a:extLst>
          </p:cNvPr>
          <p:cNvSpPr/>
          <p:nvPr/>
        </p:nvSpPr>
        <p:spPr>
          <a:xfrm>
            <a:off x="477788" y="9519964"/>
            <a:ext cx="2419922" cy="2045940"/>
          </a:xfrm>
          <a:prstGeom prst="roundRect">
            <a:avLst/>
          </a:prstGeom>
          <a:solidFill>
            <a:srgbClr val="30504D">
              <a:alpha val="4000"/>
            </a:srgbClr>
          </a:solidFill>
          <a:ln>
            <a:noFill/>
          </a:ln>
          <a:effectLst>
            <a:glow rad="571500">
              <a:srgbClr val="30504D">
                <a:alpha val="8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512FAD-63D9-4B8B-BE27-8B1AF8311441}"/>
              </a:ext>
            </a:extLst>
          </p:cNvPr>
          <p:cNvSpPr txBox="1"/>
          <p:nvPr/>
        </p:nvSpPr>
        <p:spPr>
          <a:xfrm>
            <a:off x="725835" y="9776132"/>
            <a:ext cx="2171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Нестача персоналу: 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Виїхали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В 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Збройних Силах України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С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трес/хвороби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EDDBD98-98FD-422A-BFDB-A6CC71BB5CA3}"/>
              </a:ext>
            </a:extLst>
          </p:cNvPr>
          <p:cNvSpPr txBox="1">
            <a:spLocks/>
          </p:cNvSpPr>
          <p:nvPr/>
        </p:nvSpPr>
        <p:spPr>
          <a:xfrm>
            <a:off x="13493683" y="1801729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50E23A-5499-489C-8C18-0FC6A7A7B439}"/>
              </a:ext>
            </a:extLst>
          </p:cNvPr>
          <p:cNvSpPr txBox="1"/>
          <p:nvPr/>
        </p:nvSpPr>
        <p:spPr>
          <a:xfrm>
            <a:off x="13316271" y="2368503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ІЄРАРХІЯ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F280702B-1935-4C29-847F-0CA75F6AA71A}"/>
              </a:ext>
            </a:extLst>
          </p:cNvPr>
          <p:cNvSpPr txBox="1">
            <a:spLocks/>
          </p:cNvSpPr>
          <p:nvPr/>
        </p:nvSpPr>
        <p:spPr>
          <a:xfrm>
            <a:off x="-3524220" y="3650812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148ED-441C-4777-8F1F-81F6A6CB5AC5}"/>
              </a:ext>
            </a:extLst>
          </p:cNvPr>
          <p:cNvSpPr txBox="1"/>
          <p:nvPr/>
        </p:nvSpPr>
        <p:spPr>
          <a:xfrm>
            <a:off x="-3698676" y="4203439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МАТРИЦЯ</a:t>
            </a:r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2809EC7E-AD59-421C-B2EB-48F81D117831}"/>
              </a:ext>
            </a:extLst>
          </p:cNvPr>
          <p:cNvCxnSpPr>
            <a:cxnSpLocks/>
          </p:cNvCxnSpPr>
          <p:nvPr/>
        </p:nvCxnSpPr>
        <p:spPr>
          <a:xfrm flipH="1">
            <a:off x="6476368" y="9025602"/>
            <a:ext cx="2878473" cy="3800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3C7DED07-AC87-4628-BC14-335543D10304}"/>
              </a:ext>
            </a:extLst>
          </p:cNvPr>
          <p:cNvSpPr txBox="1">
            <a:spLocks/>
          </p:cNvSpPr>
          <p:nvPr/>
        </p:nvSpPr>
        <p:spPr>
          <a:xfrm>
            <a:off x="-3410644" y="74213"/>
            <a:ext cx="2703574" cy="804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МАТРИЦЯ.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120CF9-8DD4-42C5-A002-8FDA37791F36}"/>
              </a:ext>
            </a:extLst>
          </p:cNvPr>
          <p:cNvSpPr txBox="1"/>
          <p:nvPr/>
        </p:nvSpPr>
        <p:spPr>
          <a:xfrm>
            <a:off x="-7227068" y="1645264"/>
            <a:ext cx="54673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Різноманітний досвід: </a:t>
            </a:r>
          </a:p>
          <a:p>
            <a:pPr lvl="1" algn="ctr"/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об’єднують різноманітні навички та знання з різних областей, що дозволяє комплексно вирішувати проблеми та створювати нестандартні рішення.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F2C521-BDCD-44B3-90A1-74F1FCA236EE}"/>
              </a:ext>
            </a:extLst>
          </p:cNvPr>
          <p:cNvSpPr txBox="1"/>
          <p:nvPr/>
        </p:nvSpPr>
        <p:spPr>
          <a:xfrm>
            <a:off x="12947396" y="1666621"/>
            <a:ext cx="49563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Комплексне прийняття рішень: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Такі команди враховують ширші наслідки рішень, що призводить до більш комплексних рішень, які враховують всю організацію.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458AB2-403C-42BB-9DFB-BD60ACA52B11}"/>
              </a:ext>
            </a:extLst>
          </p:cNvPr>
          <p:cNvSpPr txBox="1"/>
          <p:nvPr/>
        </p:nvSpPr>
        <p:spPr>
          <a:xfrm>
            <a:off x="-248112" y="8585700"/>
            <a:ext cx="63790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комунікація між підрозділами:</a:t>
            </a:r>
          </a:p>
          <a:p>
            <a:pPr lvl="1" algn="ctr"/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Ці команди сприяють покращенню комунікації між різними організаційними підрозділами, сприяючи кращій співпраці та єдності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AF0F74-6751-43A1-9EFE-7398EB10528C}"/>
              </a:ext>
            </a:extLst>
          </p:cNvPr>
          <p:cNvSpPr txBox="1"/>
          <p:nvPr/>
        </p:nvSpPr>
        <p:spPr>
          <a:xfrm>
            <a:off x="6204361" y="7888267"/>
            <a:ext cx="547007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algn="ctr">
              <a:lnSpc>
                <a:spcPct val="100000"/>
              </a:lnSpc>
              <a:spcBef>
                <a:spcPts val="1800"/>
              </a:spcBef>
            </a:pPr>
            <a:r>
              <a:rPr lang="uk-U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Покращена адаптивність: </a:t>
            </a:r>
          </a:p>
          <a:p>
            <a:pPr lvl="1" algn="ctr">
              <a:lnSpc>
                <a:spcPct val="100000"/>
              </a:lnSpc>
            </a:pP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 період постійних змін </a:t>
            </a:r>
            <a:r>
              <a:rPr lang="uk-UA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міжфункціональні</a:t>
            </a:r>
            <a:r>
              <a:rPr lang="uk-UA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команди пропонують підвищену адаптивність, дозволяючи швидко реагувати на зміни на ринку, нові можливості та непередбачені виклики, зрештою забезпечуючи гнучкість організації.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2EBD8154-4F99-4ED0-B967-E005F2D033BE}"/>
              </a:ext>
            </a:extLst>
          </p:cNvPr>
          <p:cNvSpPr txBox="1">
            <a:spLocks/>
          </p:cNvSpPr>
          <p:nvPr/>
        </p:nvSpPr>
        <p:spPr>
          <a:xfrm>
            <a:off x="186697" y="-2547664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РОЗДРІБНІ МЕРЕЖІ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1AD81C3-48CE-495B-8383-9011E4AC6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549" y="10350246"/>
            <a:ext cx="9505056" cy="3375898"/>
          </a:xfrm>
          <a:prstGeom prst="rect">
            <a:avLst/>
          </a:prstGeom>
          <a:effectLst>
            <a:glow rad="609600">
              <a:srgbClr val="5E9C96">
                <a:alpha val="40000"/>
              </a:srgbClr>
            </a:glo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2794817-59DE-4DD4-87D1-EBC3C255BC26}"/>
              </a:ext>
            </a:extLst>
          </p:cNvPr>
          <p:cNvSpPr txBox="1"/>
          <p:nvPr/>
        </p:nvSpPr>
        <p:spPr>
          <a:xfrm>
            <a:off x="7110057" y="1434181"/>
            <a:ext cx="3802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ДЯКУЮ ЗА УВАГУ!</a:t>
            </a:r>
            <a:endParaRPr lang="uk-UA" sz="4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7" name="Місце для зображення 22">
            <a:extLst>
              <a:ext uri="{FF2B5EF4-FFF2-40B4-BE49-F238E27FC236}">
                <a16:creationId xmlns:a16="http://schemas.microsoft.com/office/drawing/2014/main" id="{33D4C142-1D22-4D56-A2AA-15BEE7F586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5392" y="636109"/>
            <a:ext cx="3802040" cy="5699695"/>
          </a:xfrm>
          <a:prstGeom prst="rect">
            <a:avLst/>
          </a:prstGeom>
        </p:spPr>
      </p:pic>
      <p:sp>
        <p:nvSpPr>
          <p:cNvPr id="58" name="Rectangle 2">
            <a:extLst>
              <a:ext uri="{FF2B5EF4-FFF2-40B4-BE49-F238E27FC236}">
                <a16:creationId xmlns:a16="http://schemas.microsoft.com/office/drawing/2014/main" id="{0FB65C7A-B843-4066-B3A5-9AB0173F9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240" y="2192092"/>
            <a:ext cx="359408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ru-RU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en-US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mail</a:t>
            </a:r>
            <a:r>
              <a:rPr kumimoji="0" lang="ru-RU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i.dudenkova@nedles.com.ua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uk-UA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тел.: 067 236 44 27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ТОВ</a:t>
            </a:r>
            <a:r>
              <a:rPr kumimoji="0" lang="ru-RU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Недлес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kumimoji="0" lang="ru-RU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ул. Центральна</a:t>
            </a: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ru-RU" altLang="uk-UA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12,а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9" name="x_Рисунок 1_0" descr="cid:276cce2f-89ba-406a-a6b8-144741247492">
            <a:extLst>
              <a:ext uri="{FF2B5EF4-FFF2-40B4-BE49-F238E27FC236}">
                <a16:creationId xmlns:a16="http://schemas.microsoft.com/office/drawing/2014/main" id="{C41A4EF4-EB56-451A-996A-88715AA15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55" y="5150157"/>
            <a:ext cx="3300081" cy="11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88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CAE0DE"/>
            </a:gs>
            <a:gs pos="26000">
              <a:srgbClr val="5E9C96"/>
            </a:gs>
            <a:gs pos="100000">
              <a:srgbClr val="30504D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533BB20-D2EA-4CFB-90F4-6D9109A08390}"/>
              </a:ext>
            </a:extLst>
          </p:cNvPr>
          <p:cNvSpPr txBox="1">
            <a:spLocks/>
          </p:cNvSpPr>
          <p:nvPr/>
        </p:nvSpPr>
        <p:spPr>
          <a:xfrm>
            <a:off x="-5930924" y="1644583"/>
            <a:ext cx="4824536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ІЄРАРХІЧНОГО    </a:t>
            </a: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uk-UA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46BC59B-147E-4515-AC66-DC91C0EA1B8E}"/>
              </a:ext>
            </a:extLst>
          </p:cNvPr>
          <p:cNvSpPr txBox="1">
            <a:spLocks/>
          </p:cNvSpPr>
          <p:nvPr/>
        </p:nvSpPr>
        <p:spPr>
          <a:xfrm>
            <a:off x="3891124" y="9249896"/>
            <a:ext cx="4824536" cy="9478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УПРАВЛІННЯ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8674608-FCA6-4AA2-8E20-6A80E448CEDC}"/>
              </a:ext>
            </a:extLst>
          </p:cNvPr>
          <p:cNvSpPr txBox="1">
            <a:spLocks/>
          </p:cNvSpPr>
          <p:nvPr/>
        </p:nvSpPr>
        <p:spPr>
          <a:xfrm>
            <a:off x="13007180" y="1619726"/>
            <a:ext cx="532859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       МАТРИЧНОГО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7394AE2-7D5F-4045-96A7-528EC29266D6}"/>
              </a:ext>
            </a:extLst>
          </p:cNvPr>
          <p:cNvSpPr txBox="1">
            <a:spLocks/>
          </p:cNvSpPr>
          <p:nvPr/>
        </p:nvSpPr>
        <p:spPr>
          <a:xfrm>
            <a:off x="4143152" y="-1539552"/>
            <a:ext cx="4320480" cy="996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ПРИНЦИПИ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414EA4B-D506-4BA5-AD1B-2ACB9151294B}"/>
              </a:ext>
            </a:extLst>
          </p:cNvPr>
          <p:cNvSpPr txBox="1">
            <a:spLocks/>
          </p:cNvSpPr>
          <p:nvPr/>
        </p:nvSpPr>
        <p:spPr>
          <a:xfrm>
            <a:off x="621804" y="-891480"/>
            <a:ext cx="11161240" cy="639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ВІДМІННОСТІ, ПЕРЕВАГИ ТА НЕДОЛКІИ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C734C-AC30-4404-9BC5-DAF2D45DB06D}"/>
              </a:ext>
            </a:extLst>
          </p:cNvPr>
          <p:cNvSpPr txBox="1"/>
          <p:nvPr/>
        </p:nvSpPr>
        <p:spPr>
          <a:xfrm>
            <a:off x="15601778" y="2838639"/>
            <a:ext cx="3382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ПІД ЧАС КРИЗИ: </a:t>
            </a:r>
            <a:endParaRPr lang="uk-UA" sz="2400" dirty="0"/>
          </a:p>
        </p:txBody>
      </p: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C50C5501-C6B7-48B4-8AF7-0A6A04C25CA6}"/>
              </a:ext>
            </a:extLst>
          </p:cNvPr>
          <p:cNvCxnSpPr/>
          <p:nvPr/>
        </p:nvCxnSpPr>
        <p:spPr>
          <a:xfrm>
            <a:off x="0" y="-1827584"/>
            <a:ext cx="6886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333A57F8-4040-4F1F-8A50-9C68F039D614}"/>
              </a:ext>
            </a:extLst>
          </p:cNvPr>
          <p:cNvSpPr/>
          <p:nvPr/>
        </p:nvSpPr>
        <p:spPr>
          <a:xfrm>
            <a:off x="-2239809" y="-4492667"/>
            <a:ext cx="8823996" cy="12335144"/>
          </a:xfrm>
          <a:custGeom>
            <a:avLst/>
            <a:gdLst>
              <a:gd name="connsiteX0" fmla="*/ 8229913 w 8968012"/>
              <a:gd name="connsiteY0" fmla="*/ 933065 h 8436292"/>
              <a:gd name="connsiteX1" fmla="*/ 7493313 w 8968012"/>
              <a:gd name="connsiteY1" fmla="*/ 1974465 h 8436292"/>
              <a:gd name="connsiteX2" fmla="*/ 7480613 w 8968012"/>
              <a:gd name="connsiteY2" fmla="*/ 3727065 h 8436292"/>
              <a:gd name="connsiteX3" fmla="*/ 8941113 w 8968012"/>
              <a:gd name="connsiteY3" fmla="*/ 5263765 h 8436292"/>
              <a:gd name="connsiteX4" fmla="*/ 8318813 w 8968012"/>
              <a:gd name="connsiteY4" fmla="*/ 6711565 h 8436292"/>
              <a:gd name="connsiteX5" fmla="*/ 6972613 w 8968012"/>
              <a:gd name="connsiteY5" fmla="*/ 7943465 h 8436292"/>
              <a:gd name="connsiteX6" fmla="*/ 673413 w 8968012"/>
              <a:gd name="connsiteY6" fmla="*/ 7791065 h 8436292"/>
              <a:gd name="connsiteX7" fmla="*/ 1029013 w 8968012"/>
              <a:gd name="connsiteY7" fmla="*/ 450465 h 8436292"/>
              <a:gd name="connsiteX8" fmla="*/ 8229913 w 8968012"/>
              <a:gd name="connsiteY8" fmla="*/ 933065 h 843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8012" h="8436292">
                <a:moveTo>
                  <a:pt x="8229913" y="933065"/>
                </a:moveTo>
                <a:cubicBezTo>
                  <a:pt x="9307296" y="1187065"/>
                  <a:pt x="7618196" y="1508798"/>
                  <a:pt x="7493313" y="1974465"/>
                </a:cubicBezTo>
                <a:cubicBezTo>
                  <a:pt x="7368430" y="2440132"/>
                  <a:pt x="7239313" y="3178848"/>
                  <a:pt x="7480613" y="3727065"/>
                </a:cubicBezTo>
                <a:cubicBezTo>
                  <a:pt x="7721913" y="4275282"/>
                  <a:pt x="8801413" y="4766348"/>
                  <a:pt x="8941113" y="5263765"/>
                </a:cubicBezTo>
                <a:cubicBezTo>
                  <a:pt x="9080813" y="5761182"/>
                  <a:pt x="8646896" y="6264948"/>
                  <a:pt x="8318813" y="6711565"/>
                </a:cubicBezTo>
                <a:cubicBezTo>
                  <a:pt x="7990730" y="7158182"/>
                  <a:pt x="8246846" y="7763548"/>
                  <a:pt x="6972613" y="7943465"/>
                </a:cubicBezTo>
                <a:cubicBezTo>
                  <a:pt x="5698380" y="8123382"/>
                  <a:pt x="1664013" y="9039898"/>
                  <a:pt x="673413" y="7791065"/>
                </a:cubicBezTo>
                <a:cubicBezTo>
                  <a:pt x="-317187" y="6542232"/>
                  <a:pt x="-228287" y="1597698"/>
                  <a:pt x="1029013" y="450465"/>
                </a:cubicBezTo>
                <a:cubicBezTo>
                  <a:pt x="2286313" y="-696768"/>
                  <a:pt x="7152530" y="679065"/>
                  <a:pt x="8229913" y="9330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212BF147-55B8-4993-945E-CD0D66F90484}"/>
              </a:ext>
            </a:extLst>
          </p:cNvPr>
          <p:cNvCxnSpPr/>
          <p:nvPr/>
        </p:nvCxnSpPr>
        <p:spPr>
          <a:xfrm flipH="1">
            <a:off x="4362698" y="-1658652"/>
            <a:ext cx="78261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42CA2-852C-4CB1-9E8B-64B0AD65FCDB}"/>
              </a:ext>
            </a:extLst>
          </p:cNvPr>
          <p:cNvSpPr txBox="1">
            <a:spLocks/>
          </p:cNvSpPr>
          <p:nvPr/>
        </p:nvSpPr>
        <p:spPr>
          <a:xfrm>
            <a:off x="-318334" y="1447455"/>
            <a:ext cx="4981046" cy="307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0" dirty="0">
                <a:solidFill>
                  <a:srgbClr val="30504D"/>
                </a:solidFill>
                <a:latin typeface="Impact" panose="020B0806030902050204" pitchFamily="34" charset="0"/>
              </a:rPr>
              <a:t>ОСНОВНІ </a:t>
            </a:r>
            <a:endParaRPr lang="en-US" sz="4800" b="0" dirty="0">
              <a:solidFill>
                <a:srgbClr val="30504D"/>
              </a:solidFill>
              <a:latin typeface="Impact" panose="020B0806030902050204" pitchFamily="34" charset="0"/>
            </a:endParaRPr>
          </a:p>
          <a:p>
            <a:pPr algn="ctr"/>
            <a:r>
              <a:rPr lang="uk-UA" sz="4800" b="0" dirty="0">
                <a:solidFill>
                  <a:srgbClr val="30504D"/>
                </a:solidFill>
                <a:latin typeface="Impact" panose="020B0806030902050204" pitchFamily="34" charset="0"/>
              </a:rPr>
              <a:t>ТИПИ </a:t>
            </a:r>
            <a:endParaRPr lang="en-US" sz="4800" b="0" dirty="0">
              <a:solidFill>
                <a:srgbClr val="30504D"/>
              </a:solidFill>
              <a:latin typeface="Impact" panose="020B0806030902050204" pitchFamily="34" charset="0"/>
            </a:endParaRPr>
          </a:p>
          <a:p>
            <a:pPr algn="ctr"/>
            <a:r>
              <a:rPr lang="uk-UA" sz="4800" b="0" dirty="0">
                <a:solidFill>
                  <a:srgbClr val="30504D"/>
                </a:solidFill>
                <a:latin typeface="Impact" panose="020B0806030902050204" pitchFamily="34" charset="0"/>
              </a:rPr>
              <a:t>ОРГАНІЗАЦІЙНИХ СТРУКТУР</a:t>
            </a:r>
          </a:p>
        </p:txBody>
      </p:sp>
      <p:pic>
        <p:nvPicPr>
          <p:cNvPr id="1026" name="Picture 2" descr="man and woman sitting on table">
            <a:extLst>
              <a:ext uri="{FF2B5EF4-FFF2-40B4-BE49-F238E27FC236}">
                <a16:creationId xmlns:a16="http://schemas.microsoft.com/office/drawing/2014/main" id="{1D77AC7C-36C6-4030-B13E-039B075AC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30504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r="21067"/>
          <a:stretch/>
        </p:blipFill>
        <p:spPr bwMode="auto">
          <a:xfrm>
            <a:off x="4392103" y="1380387"/>
            <a:ext cx="2882142" cy="3750166"/>
          </a:xfrm>
          <a:prstGeom prst="roundRect">
            <a:avLst>
              <a:gd name="adj" fmla="val 22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B4E33-2C80-42AF-9BE6-1B3DB3815C1C}"/>
              </a:ext>
            </a:extLst>
          </p:cNvPr>
          <p:cNvSpPr txBox="1"/>
          <p:nvPr/>
        </p:nvSpPr>
        <p:spPr>
          <a:xfrm>
            <a:off x="7444609" y="2450658"/>
            <a:ext cx="33820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Плоска</a:t>
            </a:r>
          </a:p>
          <a:p>
            <a:pPr marL="342900" indent="-342900">
              <a:buFontTx/>
              <a:buChar char="-"/>
            </a:pP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Ієрархічна</a:t>
            </a:r>
          </a:p>
          <a:p>
            <a:pPr marL="342900" indent="-342900">
              <a:buFontTx/>
              <a:buChar char="-"/>
            </a:pP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Матрична</a:t>
            </a:r>
          </a:p>
          <a:p>
            <a:pPr marL="342900" indent="-3429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Мережева</a:t>
            </a: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uk-UA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F3C5BB-56F6-4715-879E-E7AAD84211D1}"/>
              </a:ext>
            </a:extLst>
          </p:cNvPr>
          <p:cNvSpPr txBox="1"/>
          <p:nvPr/>
        </p:nvSpPr>
        <p:spPr>
          <a:xfrm>
            <a:off x="6094412" y="5234728"/>
            <a:ext cx="5838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Абсолютних структур не буває. Зазвичай в компаніях/підрозділах превалює та чи інша в різному співвідношенні</a:t>
            </a:r>
          </a:p>
        </p:txBody>
      </p: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E828DFC4-E398-4B78-BFE6-B78163846050}"/>
              </a:ext>
            </a:extLst>
          </p:cNvPr>
          <p:cNvGrpSpPr/>
          <p:nvPr/>
        </p:nvGrpSpPr>
        <p:grpSpPr>
          <a:xfrm>
            <a:off x="-16372084" y="643160"/>
            <a:ext cx="7848872" cy="2088233"/>
            <a:chOff x="45740" y="764703"/>
            <a:chExt cx="7848872" cy="208823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07C0830-ED7D-4B2E-B786-852F07FD6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230" b="27471"/>
            <a:stretch/>
          </p:blipFill>
          <p:spPr>
            <a:xfrm>
              <a:off x="45740" y="764703"/>
              <a:ext cx="7848872" cy="2088233"/>
            </a:xfrm>
            <a:prstGeom prst="rect">
              <a:avLst/>
            </a:prstGeom>
          </p:spPr>
        </p:pic>
        <p:sp>
          <p:nvSpPr>
            <p:cNvPr id="26" name="Прямокутник 25">
              <a:extLst>
                <a:ext uri="{FF2B5EF4-FFF2-40B4-BE49-F238E27FC236}">
                  <a16:creationId xmlns:a16="http://schemas.microsoft.com/office/drawing/2014/main" id="{8B7451A8-8F1B-40C5-8A84-715D0186F829}"/>
                </a:ext>
              </a:extLst>
            </p:cNvPr>
            <p:cNvSpPr/>
            <p:nvPr/>
          </p:nvSpPr>
          <p:spPr>
            <a:xfrm>
              <a:off x="1269876" y="1512116"/>
              <a:ext cx="5328592" cy="598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36907A25-37EE-4956-A3E7-F1428A3C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09" y="-4635896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9A846285-9CE7-4C9B-B32F-268CE8BFB1A7}"/>
              </a:ext>
            </a:extLst>
          </p:cNvPr>
          <p:cNvGrpSpPr/>
          <p:nvPr/>
        </p:nvGrpSpPr>
        <p:grpSpPr>
          <a:xfrm>
            <a:off x="-16876140" y="643160"/>
            <a:ext cx="7848872" cy="2088233"/>
            <a:chOff x="45740" y="764703"/>
            <a:chExt cx="7848872" cy="2088233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B581B4FB-73AA-4380-A09D-D14CD762226C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57874AC8-FF50-4319-A77E-B63C972D0F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33" name="Прямокутник 32">
                <a:extLst>
                  <a:ext uri="{FF2B5EF4-FFF2-40B4-BE49-F238E27FC236}">
                    <a16:creationId xmlns:a16="http://schemas.microsoft.com/office/drawing/2014/main" id="{B0363B5C-27D6-4AB8-9355-6027A1EDA42B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9C6A69-E4E0-4CBC-917B-04A5182EC536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4" name="Місце для вмісту 3">
            <a:extLst>
              <a:ext uri="{FF2B5EF4-FFF2-40B4-BE49-F238E27FC236}">
                <a16:creationId xmlns:a16="http://schemas.microsoft.com/office/drawing/2014/main" id="{3CE32927-684F-4AA7-9C52-F8B9BC362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440" y="10134155"/>
            <a:ext cx="7704856" cy="3375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909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89DC240-93C3-4A0A-8F87-767A31F0700A}"/>
              </a:ext>
            </a:extLst>
          </p:cNvPr>
          <p:cNvSpPr txBox="1"/>
          <p:nvPr/>
        </p:nvSpPr>
        <p:spPr>
          <a:xfrm>
            <a:off x="15745794" y="2450658"/>
            <a:ext cx="33820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Плоска</a:t>
            </a:r>
          </a:p>
          <a:p>
            <a:pPr marL="342900" indent="-342900">
              <a:buFontTx/>
              <a:buChar char="-"/>
            </a:pP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Ієрархічна</a:t>
            </a:r>
          </a:p>
          <a:p>
            <a:pPr marL="342900" indent="-342900">
              <a:buFontTx/>
              <a:buChar char="-"/>
            </a:pP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Матрична</a:t>
            </a:r>
          </a:p>
          <a:p>
            <a:pPr marL="342900" indent="-3429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Мережева</a:t>
            </a:r>
            <a:r>
              <a:rPr lang="uk-UA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uk-UA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3A31F-4865-4815-9DE4-ED76F9B8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-1066800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Гугл надає десятки зображень оргструктур різного дизайну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C117B087-9E9E-45A6-94CA-A5B113933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440" y="2353121"/>
            <a:ext cx="7704856" cy="3375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09" y="-873409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643160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AC24A429-C829-4F7B-9FE6-0CDFD6A91D04}"/>
              </a:ext>
            </a:extLst>
          </p:cNvPr>
          <p:cNvCxnSpPr>
            <a:cxnSpLocks/>
          </p:cNvCxnSpPr>
          <p:nvPr/>
        </p:nvCxnSpPr>
        <p:spPr>
          <a:xfrm>
            <a:off x="1557908" y="0"/>
            <a:ext cx="0" cy="3429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0279E17C-68EB-4207-8C9C-AFD660586EE0}"/>
              </a:ext>
            </a:extLst>
          </p:cNvPr>
          <p:cNvCxnSpPr/>
          <p:nvPr/>
        </p:nvCxnSpPr>
        <p:spPr>
          <a:xfrm>
            <a:off x="1413892" y="2852936"/>
            <a:ext cx="0" cy="4005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354C4ACA-8762-4F13-9649-2783455F8D09}"/>
              </a:ext>
            </a:extLst>
          </p:cNvPr>
          <p:cNvCxnSpPr/>
          <p:nvPr/>
        </p:nvCxnSpPr>
        <p:spPr>
          <a:xfrm>
            <a:off x="11278988" y="0"/>
            <a:ext cx="0" cy="3933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>
            <a:extLst>
              <a:ext uri="{FF2B5EF4-FFF2-40B4-BE49-F238E27FC236}">
                <a16:creationId xmlns:a16="http://schemas.microsoft.com/office/drawing/2014/main" id="{F2BCE154-A3F2-4F86-BFFD-054D249CEC94}"/>
              </a:ext>
            </a:extLst>
          </p:cNvPr>
          <p:cNvCxnSpPr/>
          <p:nvPr/>
        </p:nvCxnSpPr>
        <p:spPr>
          <a:xfrm>
            <a:off x="11062964" y="2353121"/>
            <a:ext cx="0" cy="45048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man and woman sitting on table">
            <a:extLst>
              <a:ext uri="{FF2B5EF4-FFF2-40B4-BE49-F238E27FC236}">
                <a16:creationId xmlns:a16="http://schemas.microsoft.com/office/drawing/2014/main" id="{40CA341E-60E9-4DB4-8449-658357ABE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30504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r="21067"/>
          <a:stretch/>
        </p:blipFill>
        <p:spPr bwMode="auto">
          <a:xfrm>
            <a:off x="12789334" y="1380387"/>
            <a:ext cx="2882142" cy="3750166"/>
          </a:xfrm>
          <a:prstGeom prst="roundRect">
            <a:avLst>
              <a:gd name="adj" fmla="val 22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6784778-E162-4551-99E7-BF9E590E0D34}"/>
              </a:ext>
            </a:extLst>
          </p:cNvPr>
          <p:cNvSpPr txBox="1">
            <a:spLocks/>
          </p:cNvSpPr>
          <p:nvPr/>
        </p:nvSpPr>
        <p:spPr>
          <a:xfrm>
            <a:off x="837828" y="-1827584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  <a:endParaRPr lang="uk-UA" sz="4000" b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Місце для вмісту 3">
            <a:extLst>
              <a:ext uri="{FF2B5EF4-FFF2-40B4-BE49-F238E27FC236}">
                <a16:creationId xmlns:a16="http://schemas.microsoft.com/office/drawing/2014/main" id="{A005059C-A0F9-4412-B134-296887F5A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964" y="9983778"/>
            <a:ext cx="8218410" cy="3670358"/>
          </a:xfrm>
          <a:prstGeom prst="roundRect">
            <a:avLst>
              <a:gd name="adj" fmla="val 9055"/>
            </a:avLst>
          </a:prstGeom>
        </p:spPr>
      </p:pic>
    </p:spTree>
    <p:extLst>
      <p:ext uri="{BB962C8B-B14F-4D97-AF65-F5344CB8AC3E}">
        <p14:creationId xmlns:p14="http://schemas.microsoft.com/office/powerpoint/2010/main" val="2391554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188640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A204AB17-41D4-4D0D-906B-5B4BCD2FCA81}"/>
              </a:ext>
            </a:extLst>
          </p:cNvPr>
          <p:cNvCxnSpPr/>
          <p:nvPr/>
        </p:nvCxnSpPr>
        <p:spPr>
          <a:xfrm>
            <a:off x="0" y="1772816"/>
            <a:ext cx="65506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2348880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67BA3F5E-7653-4299-81E3-992A79846934}"/>
              </a:ext>
            </a:extLst>
          </p:cNvPr>
          <p:cNvCxnSpPr/>
          <p:nvPr/>
        </p:nvCxnSpPr>
        <p:spPr>
          <a:xfrm>
            <a:off x="5806380" y="1526332"/>
            <a:ext cx="63824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2595364"/>
            <a:ext cx="8218410" cy="3670358"/>
          </a:xfrm>
          <a:prstGeom prst="roundRect">
            <a:avLst>
              <a:gd name="adj" fmla="val 9055"/>
            </a:avLst>
          </a:prstGeom>
        </p:spPr>
      </p:pic>
    </p:spTree>
    <p:extLst>
      <p:ext uri="{BB962C8B-B14F-4D97-AF65-F5344CB8AC3E}">
        <p14:creationId xmlns:p14="http://schemas.microsoft.com/office/powerpoint/2010/main" val="2720018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18864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7B1C74F9-76AC-4CEE-A8B9-265B158A2656}"/>
              </a:ext>
            </a:extLst>
          </p:cNvPr>
          <p:cNvSpPr/>
          <p:nvPr/>
        </p:nvSpPr>
        <p:spPr>
          <a:xfrm>
            <a:off x="1413892" y="1999928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uk-UA" dirty="0">
                <a:latin typeface="Century Gothic" panose="020B0502020202020204" pitchFamily="34" charset="0"/>
              </a:rPr>
              <a:t>Складається з чітких рівнів управління і повноважень.</a:t>
            </a: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5AF34708-5B34-4D64-8F3D-8E3E4422ED2B}"/>
              </a:ext>
            </a:extLst>
          </p:cNvPr>
          <p:cNvSpPr/>
          <p:nvPr/>
        </p:nvSpPr>
        <p:spPr>
          <a:xfrm>
            <a:off x="1413892" y="3187208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uk-UA" dirty="0">
                <a:latin typeface="Century Gothic" panose="020B0502020202020204" pitchFamily="34" charset="0"/>
              </a:rPr>
              <a:t>Має точні лінії звітності, структуру розпоряджень зверху вниз.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EE438BE1-4B94-480E-A34C-25441EB8EF0E}"/>
              </a:ext>
            </a:extLst>
          </p:cNvPr>
          <p:cNvSpPr/>
          <p:nvPr/>
        </p:nvSpPr>
        <p:spPr>
          <a:xfrm>
            <a:off x="6814492" y="3187208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uk-UA" dirty="0">
                <a:latin typeface="Century Gothic" panose="020B0502020202020204" pitchFamily="34" charset="0"/>
              </a:rPr>
              <a:t>Вертикальні канали зв</a:t>
            </a:r>
            <a:r>
              <a:rPr lang="en-US" dirty="0">
                <a:latin typeface="Century Gothic" panose="020B0502020202020204" pitchFamily="34" charset="0"/>
              </a:rPr>
              <a:t>’</a:t>
            </a:r>
            <a:r>
              <a:rPr lang="uk-UA" dirty="0" err="1">
                <a:latin typeface="Century Gothic" panose="020B0502020202020204" pitchFamily="34" charset="0"/>
              </a:rPr>
              <a:t>язку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  <a:endParaRPr lang="uk-UA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307A4A64-825F-40B8-9ABF-6780D69878C2}"/>
              </a:ext>
            </a:extLst>
          </p:cNvPr>
          <p:cNvSpPr/>
          <p:nvPr/>
        </p:nvSpPr>
        <p:spPr>
          <a:xfrm>
            <a:off x="6878004" y="1999927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Централізоване прийняття рішень.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4493670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CFC3F74E-8163-402D-A58B-B3D0F94DE9C4}"/>
              </a:ext>
            </a:extLst>
          </p:cNvPr>
          <p:cNvSpPr/>
          <p:nvPr/>
        </p:nvSpPr>
        <p:spPr>
          <a:xfrm>
            <a:off x="-22204732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0B963636-78EF-49BC-8E8F-EBC7545E6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82712" y="1681401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5" name="Місце для вмісту 7">
            <a:extLst>
              <a:ext uri="{FF2B5EF4-FFF2-40B4-BE49-F238E27FC236}">
                <a16:creationId xmlns:a16="http://schemas.microsoft.com/office/drawing/2014/main" id="{3A416C9D-3E88-46F3-A74D-24CF87698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01864" y="1761521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7" name="Місце для вмісту 8">
            <a:extLst>
              <a:ext uri="{FF2B5EF4-FFF2-40B4-BE49-F238E27FC236}">
                <a16:creationId xmlns:a16="http://schemas.microsoft.com/office/drawing/2014/main" id="{FD644EC6-B080-48DA-B5E5-734471E7F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39836" y="1265201"/>
            <a:ext cx="4864215" cy="3011614"/>
          </a:xfrm>
          <a:prstGeom prst="roundRect">
            <a:avLst>
              <a:gd name="adj" fmla="val 8393"/>
            </a:avLst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87B51114-DC29-4900-919E-DF16660FE508}"/>
              </a:ext>
            </a:extLst>
          </p:cNvPr>
          <p:cNvCxnSpPr/>
          <p:nvPr/>
        </p:nvCxnSpPr>
        <p:spPr>
          <a:xfrm>
            <a:off x="0" y="476672"/>
            <a:ext cx="78946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C5BEEC0D-C6BC-4C31-93EC-B59E1343BDB1}"/>
              </a:ext>
            </a:extLst>
          </p:cNvPr>
          <p:cNvCxnSpPr/>
          <p:nvPr/>
        </p:nvCxnSpPr>
        <p:spPr>
          <a:xfrm>
            <a:off x="6878004" y="332656"/>
            <a:ext cx="53108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005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18864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7B1C74F9-76AC-4CEE-A8B9-265B158A2656}"/>
              </a:ext>
            </a:extLst>
          </p:cNvPr>
          <p:cNvSpPr/>
          <p:nvPr/>
        </p:nvSpPr>
        <p:spPr>
          <a:xfrm>
            <a:off x="-5426868" y="1999928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uk-UA" dirty="0">
                <a:latin typeface="Century Gothic" panose="020B0502020202020204" pitchFamily="34" charset="0"/>
              </a:rPr>
              <a:t>Складається з чітких рівнів управління і повноважень.</a:t>
            </a: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5AF34708-5B34-4D64-8F3D-8E3E4422ED2B}"/>
              </a:ext>
            </a:extLst>
          </p:cNvPr>
          <p:cNvSpPr/>
          <p:nvPr/>
        </p:nvSpPr>
        <p:spPr>
          <a:xfrm>
            <a:off x="-4202732" y="3187208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uk-UA" dirty="0">
                <a:latin typeface="Century Gothic" panose="020B0502020202020204" pitchFamily="34" charset="0"/>
              </a:rPr>
              <a:t>Має точні лінії звітності, структуру розпоряджень зверху вниз.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EE438BE1-4B94-480E-A34C-25441EB8EF0E}"/>
              </a:ext>
            </a:extLst>
          </p:cNvPr>
          <p:cNvSpPr/>
          <p:nvPr/>
        </p:nvSpPr>
        <p:spPr>
          <a:xfrm>
            <a:off x="13583244" y="3187208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uk-UA" dirty="0">
                <a:latin typeface="Century Gothic" panose="020B0502020202020204" pitchFamily="34" charset="0"/>
              </a:rPr>
              <a:t>Вертикальні канали зв</a:t>
            </a:r>
            <a:r>
              <a:rPr lang="en-US" dirty="0">
                <a:latin typeface="Century Gothic" panose="020B0502020202020204" pitchFamily="34" charset="0"/>
              </a:rPr>
              <a:t>’</a:t>
            </a:r>
            <a:r>
              <a:rPr lang="uk-UA" dirty="0" err="1">
                <a:latin typeface="Century Gothic" panose="020B0502020202020204" pitchFamily="34" charset="0"/>
              </a:rPr>
              <a:t>язку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  <a:endParaRPr lang="uk-UA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-1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307A4A64-825F-40B8-9ABF-6780D69878C2}"/>
              </a:ext>
            </a:extLst>
          </p:cNvPr>
          <p:cNvSpPr/>
          <p:nvPr/>
        </p:nvSpPr>
        <p:spPr>
          <a:xfrm>
            <a:off x="14303324" y="1999927"/>
            <a:ext cx="3888432" cy="938945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Централізоване прийняття рішень.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60" y="1726934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663" y="2452306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348" y="1726934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5" name="Місце для тексту 4">
            <a:extLst>
              <a:ext uri="{FF2B5EF4-FFF2-40B4-BE49-F238E27FC236}">
                <a16:creationId xmlns:a16="http://schemas.microsoft.com/office/drawing/2014/main" id="{E19A4346-EDA0-441B-9403-C7EF13149B46}"/>
              </a:ext>
            </a:extLst>
          </p:cNvPr>
          <p:cNvSpPr txBox="1">
            <a:spLocks/>
          </p:cNvSpPr>
          <p:nvPr/>
        </p:nvSpPr>
        <p:spPr>
          <a:xfrm>
            <a:off x="7044348" y="4715330"/>
            <a:ext cx="4251960" cy="694569"/>
          </a:xfrm>
          <a:prstGeom prst="rect">
            <a:avLst/>
          </a:prstGeom>
        </p:spPr>
        <p:txBody>
          <a:bodyPr rtlCol="0"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Роздрібна мережа «Арбат Престиж»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F5F27D7-34C1-423E-BE30-406CE85A441F}"/>
              </a:ext>
            </a:extLst>
          </p:cNvPr>
          <p:cNvSpPr txBox="1">
            <a:spLocks/>
          </p:cNvSpPr>
          <p:nvPr/>
        </p:nvSpPr>
        <p:spPr>
          <a:xfrm>
            <a:off x="1098240" y="-2187624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МАТРИЧНА ОРГАНІЗАЦІЙНА СТРУКТУРА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ED5990CD-CCFF-4ECB-A640-44725F12D9A1}"/>
              </a:ext>
            </a:extLst>
          </p:cNvPr>
          <p:cNvSpPr/>
          <p:nvPr/>
        </p:nvSpPr>
        <p:spPr>
          <a:xfrm>
            <a:off x="-3194620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ACD7BC55-C21B-4A02-8168-D2FE3197BBCD}"/>
              </a:ext>
            </a:extLst>
          </p:cNvPr>
          <p:cNvSpPr/>
          <p:nvPr/>
        </p:nvSpPr>
        <p:spPr>
          <a:xfrm>
            <a:off x="-5498876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A9048411-0601-462E-BFA0-514DBA3C5692}"/>
              </a:ext>
            </a:extLst>
          </p:cNvPr>
          <p:cNvSpPr/>
          <p:nvPr/>
        </p:nvSpPr>
        <p:spPr>
          <a:xfrm>
            <a:off x="12287100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8CFC0849-5222-4E71-9512-79270B9EF559}"/>
              </a:ext>
            </a:extLst>
          </p:cNvPr>
          <p:cNvSpPr/>
          <p:nvPr/>
        </p:nvSpPr>
        <p:spPr>
          <a:xfrm>
            <a:off x="1365525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37CBF2FF-A125-44AC-AF99-8B20A34BA342}"/>
              </a:ext>
            </a:extLst>
          </p:cNvPr>
          <p:cNvSpPr/>
          <p:nvPr/>
        </p:nvSpPr>
        <p:spPr>
          <a:xfrm>
            <a:off x="4582244" y="929474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B91A52AE-C1B3-4935-B433-A735D195A54D}"/>
              </a:ext>
            </a:extLst>
          </p:cNvPr>
          <p:cNvCxnSpPr/>
          <p:nvPr/>
        </p:nvCxnSpPr>
        <p:spPr>
          <a:xfrm>
            <a:off x="-8379196" y="6309320"/>
            <a:ext cx="60944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41FE326F-1EBC-4C8C-BE59-F378CDF0B933}"/>
              </a:ext>
            </a:extLst>
          </p:cNvPr>
          <p:cNvCxnSpPr/>
          <p:nvPr/>
        </p:nvCxnSpPr>
        <p:spPr>
          <a:xfrm>
            <a:off x="14257583" y="6525344"/>
            <a:ext cx="65264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3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-269168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16516099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3746" y="2215022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1030" y="1982833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4761" y="1803993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E30ECB6-1FDC-4053-8528-399A396555A4}"/>
              </a:ext>
            </a:extLst>
          </p:cNvPr>
          <p:cNvSpPr txBox="1">
            <a:spLocks/>
          </p:cNvSpPr>
          <p:nvPr/>
        </p:nvSpPr>
        <p:spPr>
          <a:xfrm>
            <a:off x="945840" y="18864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МАТРИЧНА ОРГАНІЗАЦІЙНА СТРУКТУРА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5766AF1-D36D-48D8-A00F-3EF754468B7B}"/>
              </a:ext>
            </a:extLst>
          </p:cNvPr>
          <p:cNvSpPr/>
          <p:nvPr/>
        </p:nvSpPr>
        <p:spPr>
          <a:xfrm>
            <a:off x="2062705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C127612-9550-46FF-B9B8-B7B2AF8E558F}"/>
              </a:ext>
            </a:extLst>
          </p:cNvPr>
          <p:cNvSpPr/>
          <p:nvPr/>
        </p:nvSpPr>
        <p:spPr>
          <a:xfrm>
            <a:off x="96743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FC4D1D5-2DF9-45B1-8D93-B166B0C0748D}"/>
              </a:ext>
            </a:extLst>
          </p:cNvPr>
          <p:cNvSpPr/>
          <p:nvPr/>
        </p:nvSpPr>
        <p:spPr>
          <a:xfrm>
            <a:off x="6817828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90DA9CA4-7CC7-44D0-A62A-FADA35C0F4C1}"/>
              </a:ext>
            </a:extLst>
          </p:cNvPr>
          <p:cNvSpPr/>
          <p:nvPr/>
        </p:nvSpPr>
        <p:spPr>
          <a:xfrm>
            <a:off x="8197057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33F238A-8AA0-4D6C-9935-3A3F80AFD836}"/>
              </a:ext>
            </a:extLst>
          </p:cNvPr>
          <p:cNvSpPr/>
          <p:nvPr/>
        </p:nvSpPr>
        <p:spPr>
          <a:xfrm>
            <a:off x="4582244" y="37339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C4D2AC-A9AA-42D8-83E1-3E68E833D674}"/>
              </a:ext>
            </a:extLst>
          </p:cNvPr>
          <p:cNvSpPr txBox="1"/>
          <p:nvPr/>
        </p:nvSpPr>
        <p:spPr>
          <a:xfrm>
            <a:off x="880676" y="4933617"/>
            <a:ext cx="10427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2920" lvl="1"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ЦЕЙ ТИП СТРУКТУРИ ПОВ’ЯЗАНИЙ З МАТЕМАТИЧНИМ ПОНЯТТЯМ МАТРИЦІ: ПРОМОКУТНИЙ МАСИВ ДІЙСНИХ ЧИСЕЛ, ЩО ХАРАКТЕРИЗУЄТЬСЯ З’ЄДНАННЯМ СТОВПЦІВ І РЯДКІВ.</a:t>
            </a:r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A1629AA1-ED5D-489B-8184-A30EAD58FF54}"/>
              </a:ext>
            </a:extLst>
          </p:cNvPr>
          <p:cNvCxnSpPr/>
          <p:nvPr/>
        </p:nvCxnSpPr>
        <p:spPr>
          <a:xfrm>
            <a:off x="0" y="6309320"/>
            <a:ext cx="60944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7A66FFBC-3F99-410F-9B7A-EA14597DD95E}"/>
              </a:ext>
            </a:extLst>
          </p:cNvPr>
          <p:cNvCxnSpPr/>
          <p:nvPr/>
        </p:nvCxnSpPr>
        <p:spPr>
          <a:xfrm>
            <a:off x="5662364" y="6525344"/>
            <a:ext cx="65264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Місце для вмісту 8">
            <a:extLst>
              <a:ext uri="{FF2B5EF4-FFF2-40B4-BE49-F238E27FC236}">
                <a16:creationId xmlns:a16="http://schemas.microsoft.com/office/drawing/2014/main" id="{6DFAB09F-F221-421F-BB29-222847580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46948" y="2549943"/>
            <a:ext cx="4251325" cy="2341771"/>
          </a:xfrm>
          <a:prstGeom prst="roundRect">
            <a:avLst/>
          </a:prstGeom>
        </p:spPr>
      </p:pic>
      <p:pic>
        <p:nvPicPr>
          <p:cNvPr id="37" name="Місце для вмісту 7">
            <a:extLst>
              <a:ext uri="{FF2B5EF4-FFF2-40B4-BE49-F238E27FC236}">
                <a16:creationId xmlns:a16="http://schemas.microsoft.com/office/drawing/2014/main" id="{05697B67-64EE-4B97-B670-A9C8C1F740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9327" y="-3771800"/>
            <a:ext cx="3362117" cy="2229694"/>
          </a:xfrm>
          <a:prstGeom prst="roundRect">
            <a:avLst/>
          </a:prstGeom>
        </p:spPr>
      </p:pic>
      <p:pic>
        <p:nvPicPr>
          <p:cNvPr id="38" name="Місце для вмісту 11">
            <a:extLst>
              <a:ext uri="{FF2B5EF4-FFF2-40B4-BE49-F238E27FC236}">
                <a16:creationId xmlns:a16="http://schemas.microsoft.com/office/drawing/2014/main" id="{4BEEA605-DD03-4CF6-9C0B-281365D734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34764" y="415499"/>
            <a:ext cx="3429000" cy="3429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6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-269168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16516099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3746" y="2215022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1030" y="1982833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4761" y="1803993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E30ECB6-1FDC-4053-8528-399A396555A4}"/>
              </a:ext>
            </a:extLst>
          </p:cNvPr>
          <p:cNvSpPr txBox="1">
            <a:spLocks/>
          </p:cNvSpPr>
          <p:nvPr/>
        </p:nvSpPr>
        <p:spPr>
          <a:xfrm>
            <a:off x="832365" y="4718717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МАТРИЧНА ОРГАНІЗАЦІЙНА СТРУКТУРА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5766AF1-D36D-48D8-A00F-3EF754468B7B}"/>
              </a:ext>
            </a:extLst>
          </p:cNvPr>
          <p:cNvSpPr/>
          <p:nvPr/>
        </p:nvSpPr>
        <p:spPr>
          <a:xfrm>
            <a:off x="-5627739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C127612-9550-46FF-B9B8-B7B2AF8E558F}"/>
              </a:ext>
            </a:extLst>
          </p:cNvPr>
          <p:cNvSpPr/>
          <p:nvPr/>
        </p:nvSpPr>
        <p:spPr>
          <a:xfrm>
            <a:off x="-672301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FC4D1D5-2DF9-45B1-8D93-B166B0C0748D}"/>
              </a:ext>
            </a:extLst>
          </p:cNvPr>
          <p:cNvSpPr/>
          <p:nvPr/>
        </p:nvSpPr>
        <p:spPr>
          <a:xfrm>
            <a:off x="14076223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90DA9CA4-7CC7-44D0-A62A-FADA35C0F4C1}"/>
              </a:ext>
            </a:extLst>
          </p:cNvPr>
          <p:cNvSpPr/>
          <p:nvPr/>
        </p:nvSpPr>
        <p:spPr>
          <a:xfrm>
            <a:off x="1545545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33F238A-8AA0-4D6C-9935-3A3F80AFD836}"/>
              </a:ext>
            </a:extLst>
          </p:cNvPr>
          <p:cNvSpPr/>
          <p:nvPr/>
        </p:nvSpPr>
        <p:spPr>
          <a:xfrm>
            <a:off x="4582244" y="9942818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A1629AA1-ED5D-489B-8184-A30EAD58FF54}"/>
              </a:ext>
            </a:extLst>
          </p:cNvPr>
          <p:cNvCxnSpPr/>
          <p:nvPr/>
        </p:nvCxnSpPr>
        <p:spPr>
          <a:xfrm>
            <a:off x="0" y="6165304"/>
            <a:ext cx="60944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7A66FFBC-3F99-410F-9B7A-EA14597DD95E}"/>
              </a:ext>
            </a:extLst>
          </p:cNvPr>
          <p:cNvCxnSpPr/>
          <p:nvPr/>
        </p:nvCxnSpPr>
        <p:spPr>
          <a:xfrm>
            <a:off x="5662364" y="6381328"/>
            <a:ext cx="65264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Місце для вмісту 8">
            <a:extLst>
              <a:ext uri="{FF2B5EF4-FFF2-40B4-BE49-F238E27FC236}">
                <a16:creationId xmlns:a16="http://schemas.microsoft.com/office/drawing/2014/main" id="{449C046E-43B2-4B31-AD6F-803ABB6D5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576" y="2549943"/>
            <a:ext cx="4251325" cy="2341771"/>
          </a:xfrm>
          <a:prstGeom prst="roundRect">
            <a:avLst/>
          </a:prstGeom>
        </p:spPr>
      </p:pic>
      <p:pic>
        <p:nvPicPr>
          <p:cNvPr id="35" name="Місце для вмісту 7">
            <a:extLst>
              <a:ext uri="{FF2B5EF4-FFF2-40B4-BE49-F238E27FC236}">
                <a16:creationId xmlns:a16="http://schemas.microsoft.com/office/drawing/2014/main" id="{539F685A-070C-4B5B-BF5D-EC3BB41BD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9327" y="2099406"/>
            <a:ext cx="3362117" cy="2229694"/>
          </a:xfrm>
          <a:prstGeom prst="roundRect">
            <a:avLst/>
          </a:prstGeom>
        </p:spPr>
      </p:pic>
      <p:pic>
        <p:nvPicPr>
          <p:cNvPr id="36" name="Місце для вмісту 11">
            <a:extLst>
              <a:ext uri="{FF2B5EF4-FFF2-40B4-BE49-F238E27FC236}">
                <a16:creationId xmlns:a16="http://schemas.microsoft.com/office/drawing/2014/main" id="{2B201F1A-AD25-4F83-8D56-4C3E883C83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1790" y="415499"/>
            <a:ext cx="3429000" cy="3429000"/>
          </a:xfrm>
          <a:prstGeom prst="roundRect">
            <a:avLst/>
          </a:prstGeom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D7BBCDE0-9E82-4321-BC5C-1F1C7D136D81}"/>
              </a:ext>
            </a:extLst>
          </p:cNvPr>
          <p:cNvSpPr txBox="1">
            <a:spLocks/>
          </p:cNvSpPr>
          <p:nvPr/>
        </p:nvSpPr>
        <p:spPr>
          <a:xfrm>
            <a:off x="1045356" y="-3339752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ОСОБЛИВОСТІ КОМУНІКАЦІЙ В КОМПАНІЇ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AB150A6B-B084-4C61-A3D4-B060D969F38F}"/>
              </a:ext>
            </a:extLst>
          </p:cNvPr>
          <p:cNvSpPr/>
          <p:nvPr/>
        </p:nvSpPr>
        <p:spPr>
          <a:xfrm>
            <a:off x="1570677" y="-4131840"/>
            <a:ext cx="3529133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ВЕРТИКАЛЬНІ КОМУНІКАЦІЇ</a:t>
            </a:r>
          </a:p>
        </p:txBody>
      </p:sp>
      <p:sp>
        <p:nvSpPr>
          <p:cNvPr id="39" name="Прямокутник: округлені кути 38">
            <a:extLst>
              <a:ext uri="{FF2B5EF4-FFF2-40B4-BE49-F238E27FC236}">
                <a16:creationId xmlns:a16="http://schemas.microsoft.com/office/drawing/2014/main" id="{F18FFC50-F503-4AB5-86D3-C0C90F89E109}"/>
              </a:ext>
            </a:extLst>
          </p:cNvPr>
          <p:cNvSpPr/>
          <p:nvPr/>
        </p:nvSpPr>
        <p:spPr>
          <a:xfrm>
            <a:off x="6794284" y="-4923928"/>
            <a:ext cx="3789597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ГОРИЗОНТАЛЬНІ КОМУНІКАЦІЇ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96595D-AB69-48D0-B54A-721498E8EE73}"/>
              </a:ext>
            </a:extLst>
          </p:cNvPr>
          <p:cNvSpPr txBox="1"/>
          <p:nvPr/>
        </p:nvSpPr>
        <p:spPr>
          <a:xfrm>
            <a:off x="-9027268" y="2246064"/>
            <a:ext cx="44293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вгору й униз у ієрархічній структурі організації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мають бути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двонаправленими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, але часто носять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однонаправлений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 характер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для точної передачі далі повинні бути максимально чіткими і конкретними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9C0D4C-2D77-43F2-BAF3-24900AD2E823}"/>
              </a:ext>
            </a:extLst>
          </p:cNvPr>
          <p:cNvSpPr txBox="1"/>
          <p:nvPr/>
        </p:nvSpPr>
        <p:spPr>
          <a:xfrm>
            <a:off x="19139264" y="2249142"/>
            <a:ext cx="50291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між одним рівнем підрозділів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різні підрозділи можуть запропонувати різні рішення одної проблеми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співробітники починають розмовляти однаковими термінами)</a:t>
            </a:r>
          </a:p>
          <a:p>
            <a:pPr marL="285750" indent="-285750">
              <a:buFontTx/>
              <a:buChar char="-"/>
            </a:pPr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25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39978EF7-72EB-4388-990E-1E7791E1422B}"/>
              </a:ext>
            </a:extLst>
          </p:cNvPr>
          <p:cNvSpPr/>
          <p:nvPr/>
        </p:nvSpPr>
        <p:spPr>
          <a:xfrm>
            <a:off x="-1" y="11712"/>
            <a:ext cx="12188825" cy="6858000"/>
          </a:xfrm>
          <a:prstGeom prst="rect">
            <a:avLst/>
          </a:prstGeom>
          <a:solidFill>
            <a:srgbClr val="30504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8152A17-EB58-4740-B44A-5AB5FE7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631" y1="50446" x2="15631" y2="50446"/>
                        <a14:foregroundMark x1="16696" y1="52455" x2="16696" y2="52455"/>
                        <a14:foregroundMark x1="15453" y1="50670" x2="15453" y2="50670"/>
                        <a14:foregroundMark x1="16163" y1="47991" x2="16163" y2="47991"/>
                        <a14:foregroundMark x1="16163" y1="50446" x2="16163" y2="50446"/>
                        <a14:foregroundMark x1="15986" y1="50446" x2="15453" y2="48884"/>
                        <a14:foregroundMark x1="15453" y1="48884" x2="15631" y2="51339"/>
                        <a14:foregroundMark x1="27886" y1="51116" x2="27886" y2="51116"/>
                        <a14:foregroundMark x1="30214" y1="51116" x2="30728" y2="51116"/>
                        <a14:foregroundMark x1="30373" y1="53125" x2="30373" y2="54911"/>
                        <a14:foregroundMark x1="30835" y1="53125" x2="31261" y2="51116"/>
                        <a14:foregroundMark x1="30551" y1="54464" x2="30835" y2="53125"/>
                        <a14:foregroundMark x1="30728" y1="53125" x2="30728" y2="53348"/>
                        <a14:foregroundMark x1="30728" y1="51546" x2="30728" y2="53125"/>
                        <a14:foregroundMark x1="30728" y1="51116" x2="30728" y2="51054"/>
                        <a14:foregroundMark x1="28064" y1="48884" x2="29307" y2="49777"/>
                        <a14:foregroundMark x1="28248" y1="50619" x2="27886" y2="50670"/>
                        <a14:foregroundMark x1="34103" y1="53795" x2="34103" y2="53795"/>
                        <a14:foregroundMark x1="34103" y1="53795" x2="34458" y2="55357"/>
                        <a14:foregroundMark x1="43796" y1="53348" x2="43694" y2="54241"/>
                        <a14:foregroundMark x1="34991" y1="52009" x2="34991" y2="53348"/>
                        <a14:foregroundMark x1="34991" y1="54464" x2="35346" y2="55357"/>
                        <a14:foregroundMark x1="42629" y1="55580" x2="41918" y2="57143"/>
                        <a14:foregroundMark x1="48262" y1="50223" x2="48135" y2="50446"/>
                        <a14:foregroundMark x1="48135" y1="51116" x2="47691" y2="52009"/>
                        <a14:foregroundMark x1="47323" y1="54241" x2="47425" y2="55134"/>
                        <a14:foregroundMark x1="53641" y1="48438" x2="53286" y2="47098"/>
                        <a14:foregroundMark x1="53286" y1="47098" x2="53107" y2="46948"/>
                        <a14:foregroundMark x1="55586" y1="52455" x2="56077" y2="53432"/>
                        <a14:foregroundMark x1="54352" y1="50000" x2="55586" y2="52455"/>
                        <a14:foregroundMark x1="54213" y1="58498" x2="52398" y2="59375"/>
                        <a14:foregroundMark x1="50622" y1="59821" x2="51865" y2="60491"/>
                        <a14:foregroundMark x1="53464" y1="60045" x2="55278" y2="59285"/>
                        <a14:foregroundMark x1="55257" y1="59270" x2="55062" y2="59375"/>
                        <a14:foregroundMark x1="61634" y1="50446" x2="61101" y2="52679"/>
                        <a14:foregroundMark x1="60613" y1="54241" x2="60391" y2="52009"/>
                        <a14:foregroundMark x1="60568" y1="52009" x2="60746" y2="53125"/>
                        <a14:foregroundMark x1="61606" y1="56027" x2="61962" y2="57043"/>
                        <a14:foregroundMark x1="60746" y1="53571" x2="60981" y2="54241"/>
                        <a14:foregroundMark x1="64631" y1="59729" x2="65364" y2="59821"/>
                        <a14:foregroundMark x1="64898" y1="59653" x2="64632" y2="59609"/>
                        <a14:foregroundMark x1="67762" y1="56250" x2="69272" y2="54911"/>
                        <a14:foregroundMark x1="67227" y1="56725" x2="67762" y2="56250"/>
                        <a14:foregroundMark x1="69094" y1="52232" x2="68739" y2="52232"/>
                        <a14:foregroundMark x1="68739" y1="51786" x2="69449" y2="53125"/>
                        <a14:foregroundMark x1="69449" y1="52455" x2="69982" y2="53571"/>
                        <a14:foregroundMark x1="69414" y1="56696" x2="69078" y2="58809"/>
                        <a14:foregroundMark x1="69449" y1="56473" x2="69414" y2="56696"/>
                        <a14:foregroundMark x1="61319" y1="64520" x2="62345" y2="65625"/>
                        <a14:foregroundMark x1="64817" y1="65650" x2="68384" y2="64286"/>
                        <a14:foregroundMark x1="68028" y1="64286" x2="68739" y2="64063"/>
                        <a14:foregroundMark x1="68561" y1="64063" x2="68561" y2="65402"/>
                        <a14:foregroundMark x1="73535" y1="50670" x2="73357" y2="52009"/>
                        <a14:foregroundMark x1="73712" y1="41295" x2="73179" y2="55804"/>
                        <a14:foregroundMark x1="73179" y1="56250" x2="73712" y2="59375"/>
                        <a14:foregroundMark x1="73890" y1="59598" x2="73535" y2="58705"/>
                        <a14:foregroundMark x1="73890" y1="59152" x2="73890" y2="59375"/>
                        <a14:foregroundMark x1="73890" y1="59598" x2="73890" y2="59598"/>
                        <a14:foregroundMark x1="73890" y1="59598" x2="73890" y2="59598"/>
                        <a14:foregroundMark x1="74067" y1="59598" x2="74067" y2="59598"/>
                        <a14:foregroundMark x1="73535" y1="59375" x2="74245" y2="59152"/>
                        <a14:foregroundMark x1="74067" y1="59152" x2="74067" y2="59598"/>
                        <a14:foregroundMark x1="74067" y1="59598" x2="74067" y2="59598"/>
                        <a14:foregroundMark x1="79478" y1="54691" x2="80817" y2="54018"/>
                        <a14:foregroundMark x1="78153" y1="55357" x2="79143" y2="54859"/>
                        <a14:foregroundMark x1="82416" y1="53125" x2="84014" y2="52455"/>
                        <a14:foregroundMark x1="84369" y1="51563" x2="84902" y2="51116"/>
                        <a14:foregroundMark x1="83304" y1="48661" x2="81883" y2="47991"/>
                        <a14:foregroundMark x1="77442" y1="51563" x2="77798" y2="53571"/>
                        <a14:foregroundMark x1="82416" y1="52232" x2="82948" y2="52232"/>
                        <a14:foregroundMark x1="78712" y1="58036" x2="80107" y2="59152"/>
                        <a14:foregroundMark x1="78153" y1="57589" x2="78712" y2="58036"/>
                        <a14:foregroundMark x1="82060" y1="59375" x2="82650" y2="59301"/>
                        <a14:foregroundMark x1="80639" y1="59375" x2="81499" y2="59510"/>
                        <a14:foregroundMark x1="81094" y1="58711" x2="79218" y2="58482"/>
                        <a14:foregroundMark x1="82280" y1="58855" x2="81542" y2="58765"/>
                        <a14:backgroundMark x1="25577" y1="44420" x2="30068" y2="46234"/>
                        <a14:backgroundMark x1="22380" y1="47545" x2="24156" y2="47545"/>
                        <a14:backgroundMark x1="21018" y1="52455" x2="20959" y2="52902"/>
                        <a14:backgroundMark x1="21670" y1="47545" x2="21018" y2="52455"/>
                        <a14:backgroundMark x1="22025" y1="53795" x2="24512" y2="56250"/>
                        <a14:backgroundMark x1="28571" y1="48213" x2="28419" y2="46875"/>
                        <a14:backgroundMark x1="32603" y1="46417" x2="37123" y2="45313"/>
                        <a14:backgroundMark x1="31679" y1="46643" x2="32556" y2="46429"/>
                        <a14:backgroundMark x1="32835" y1="46958" x2="33393" y2="47098"/>
                        <a14:backgroundMark x1="31663" y1="46663" x2="31889" y2="46720"/>
                        <a14:backgroundMark x1="29840" y1="46205" x2="30050" y2="46258"/>
                        <a14:backgroundMark x1="65845" y1="52621" x2="67635" y2="52601"/>
                        <a14:backgroundMark x1="35874" y1="55049" x2="40312" y2="56095"/>
                        <a14:backgroundMark x1="18663" y1="50994" x2="25286" y2="52554"/>
                        <a14:backgroundMark x1="85662" y1="59245" x2="94849" y2="59152"/>
                        <a14:backgroundMark x1="56873" y1="59537" x2="57882" y2="59527"/>
                        <a14:backgroundMark x1="25933" y1="55804" x2="28419" y2="55134"/>
                        <a14:backgroundMark x1="31083" y1="58705" x2="32327" y2="58705"/>
                        <a14:backgroundMark x1="32327" y1="57366" x2="32282" y2="57142"/>
                        <a14:backgroundMark x1="39076" y1="53795" x2="38366" y2="52679"/>
                        <a14:backgroundMark x1="32149" y1="56696" x2="32327" y2="55804"/>
                        <a14:backgroundMark x1="32504" y1="54688" x2="32504" y2="52679"/>
                        <a14:backgroundMark x1="45471" y1="48661" x2="45471" y2="50223"/>
                        <a14:backgroundMark x1="45471" y1="52009" x2="45471" y2="53348"/>
                        <a14:backgroundMark x1="52043" y1="52455" x2="52043" y2="52455"/>
                        <a14:backgroundMark x1="51332" y1="52455" x2="51332" y2="52455"/>
                        <a14:backgroundMark x1="52220" y1="45313" x2="53641" y2="46205"/>
                        <a14:backgroundMark x1="50622" y1="53125" x2="50622" y2="54241"/>
                        <a14:backgroundMark x1="57016" y1="58705" x2="56306" y2="60045"/>
                        <a14:backgroundMark x1="58437" y1="48661" x2="58437" y2="49330"/>
                        <a14:backgroundMark x1="58437" y1="54018" x2="58259" y2="55134"/>
                        <a14:backgroundMark x1="59147" y1="59821" x2="60036" y2="60938"/>
                        <a14:backgroundMark x1="61456" y1="61830" x2="62700" y2="62277"/>
                        <a14:backgroundMark x1="63943" y1="63170" x2="66252" y2="62277"/>
                        <a14:backgroundMark x1="66963" y1="61607" x2="66963" y2="61607"/>
                        <a14:backgroundMark x1="67496" y1="60714" x2="67496" y2="60714"/>
                        <a14:backgroundMark x1="64121" y1="53348" x2="64831" y2="53348"/>
                        <a14:backgroundMark x1="64654" y1="54241" x2="64654" y2="56027"/>
                        <a14:backgroundMark x1="63943" y1="54911" x2="63410" y2="55804"/>
                        <a14:backgroundMark x1="63410" y1="55804" x2="63410" y2="54911"/>
                        <a14:backgroundMark x1="64121" y1="56473" x2="65187" y2="57589"/>
                        <a14:backgroundMark x1="65897" y1="56696" x2="66785" y2="55580"/>
                        <a14:backgroundMark x1="66607" y1="56027" x2="64831" y2="57813"/>
                        <a14:backgroundMark x1="65187" y1="57813" x2="65542" y2="57813"/>
                        <a14:backgroundMark x1="66785" y1="56920" x2="66963" y2="56696"/>
                        <a14:backgroundMark x1="66963" y1="56696" x2="66963" y2="56696"/>
                        <a14:backgroundMark x1="67140" y1="56696" x2="67140" y2="56696"/>
                        <a14:backgroundMark x1="67318" y1="56250" x2="67318" y2="56250"/>
                        <a14:backgroundMark x1="80639" y1="51116" x2="80639" y2="51116"/>
                        <a14:backgroundMark x1="83304" y1="56250" x2="83304" y2="56250"/>
                        <a14:backgroundMark x1="85968" y1="59598" x2="84192" y2="61161"/>
                        <a14:backgroundMark x1="81172" y1="58036" x2="81172" y2="58036"/>
                        <a14:backgroundMark x1="81172" y1="58036" x2="80995" y2="58036"/>
                        <a14:backgroundMark x1="80817" y1="57813" x2="80639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-5139952"/>
            <a:ext cx="4049439" cy="2934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4A008B1-42CC-455A-BE4B-D0BA5B2B2484}"/>
              </a:ext>
            </a:extLst>
          </p:cNvPr>
          <p:cNvGrpSpPr/>
          <p:nvPr/>
        </p:nvGrpSpPr>
        <p:grpSpPr>
          <a:xfrm>
            <a:off x="2269492" y="10125743"/>
            <a:ext cx="7848872" cy="2088233"/>
            <a:chOff x="45740" y="764703"/>
            <a:chExt cx="7848872" cy="2088233"/>
          </a:xfrm>
        </p:grpSpPr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B7D21B71-1C44-4FC8-8E43-D993041B21A0}"/>
                </a:ext>
              </a:extLst>
            </p:cNvPr>
            <p:cNvGrpSpPr/>
            <p:nvPr/>
          </p:nvGrpSpPr>
          <p:grpSpPr>
            <a:xfrm>
              <a:off x="45740" y="764703"/>
              <a:ext cx="7848872" cy="2088233"/>
              <a:chOff x="45740" y="764703"/>
              <a:chExt cx="7848872" cy="208823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EC5A5CC-5795-4173-B880-A1B27D502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5230" b="27471"/>
              <a:stretch/>
            </p:blipFill>
            <p:spPr>
              <a:xfrm>
                <a:off x="45740" y="764703"/>
                <a:ext cx="7848872" cy="2088233"/>
              </a:xfrm>
              <a:prstGeom prst="rect">
                <a:avLst/>
              </a:prstGeom>
            </p:spPr>
          </p:pic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8138BE8A-631A-4166-96C5-574BAF95D63E}"/>
                  </a:ext>
                </a:extLst>
              </p:cNvPr>
              <p:cNvSpPr/>
              <p:nvPr/>
            </p:nvSpPr>
            <p:spPr>
              <a:xfrm>
                <a:off x="1269876" y="1512116"/>
                <a:ext cx="5328592" cy="598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81263-5916-4EB8-82AF-22F14363C621}"/>
                </a:ext>
              </a:extLst>
            </p:cNvPr>
            <p:cNvSpPr txBox="1"/>
            <p:nvPr/>
          </p:nvSpPr>
          <p:spPr>
            <a:xfrm>
              <a:off x="1278904" y="1536221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0" dirty="0">
                  <a:latin typeface="Century Gothic" panose="020B0502020202020204" pitchFamily="34" charset="0"/>
                </a:rPr>
                <a:t>надає десятки зображень оргструктур різного дизайну</a:t>
              </a:r>
              <a:endParaRPr lang="uk-UA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FD1E95-FED5-4478-A0CF-1EE2EAA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56" y="-2218084"/>
            <a:ext cx="10297144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ПРОСТЕ ГРАФІЧНЕ ЗОБРАЖЕННЯ СТРУКТУР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9DE56A2-84D1-4EBB-AD7C-A7633AFC2283}"/>
              </a:ext>
            </a:extLst>
          </p:cNvPr>
          <p:cNvSpPr/>
          <p:nvPr/>
        </p:nvSpPr>
        <p:spPr>
          <a:xfrm>
            <a:off x="1701924" y="10053737"/>
            <a:ext cx="8856984" cy="4176463"/>
          </a:xfrm>
          <a:prstGeom prst="rect">
            <a:avLst/>
          </a:prstGeom>
          <a:solidFill>
            <a:srgbClr val="5E9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Місце для вмісту 3">
            <a:extLst>
              <a:ext uri="{FF2B5EF4-FFF2-40B4-BE49-F238E27FC236}">
                <a16:creationId xmlns:a16="http://schemas.microsoft.com/office/drawing/2014/main" id="{01A12903-90DC-43D4-80E8-17F07C5B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61964" y="10300221"/>
            <a:ext cx="8218410" cy="3670358"/>
          </a:xfrm>
          <a:prstGeom prst="roundRect">
            <a:avLst>
              <a:gd name="adj" fmla="val 9055"/>
            </a:avLst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CB20B71-17DC-4BCF-9159-6D6D14355EF2}"/>
              </a:ext>
            </a:extLst>
          </p:cNvPr>
          <p:cNvSpPr txBox="1">
            <a:spLocks/>
          </p:cNvSpPr>
          <p:nvPr/>
        </p:nvSpPr>
        <p:spPr>
          <a:xfrm>
            <a:off x="945840" y="-2691680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latin typeface="Impact" panose="020B0806030902050204" pitchFamily="34" charset="0"/>
              </a:rPr>
              <a:t>ІЄРАРХІЧНА ОРГАНІЗАЦІЙНА СТРУКТУРА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2A3312-B272-418C-861A-A7397F570A73}"/>
              </a:ext>
            </a:extLst>
          </p:cNvPr>
          <p:cNvSpPr/>
          <p:nvPr/>
        </p:nvSpPr>
        <p:spPr>
          <a:xfrm>
            <a:off x="16516099" y="1452577"/>
            <a:ext cx="12188825" cy="4536504"/>
          </a:xfrm>
          <a:prstGeom prst="rect">
            <a:avLst/>
          </a:prstGeom>
          <a:solidFill>
            <a:srgbClr val="5E9C96"/>
          </a:solidFill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4976D-26F1-4338-A268-33CFAE1008BF}"/>
              </a:ext>
            </a:extLst>
          </p:cNvPr>
          <p:cNvSpPr txBox="1"/>
          <p:nvPr/>
        </p:nvSpPr>
        <p:spPr>
          <a:xfrm>
            <a:off x="2545692" y="8646675"/>
            <a:ext cx="7296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КЛАСИЧНА СТРУКТУРА УПРАВЛІННЯ, СУВОРИЙ ПОРЯДОК ПІДЛЕГЛОСТІ НИЖЧИХ ЛАНОК ВИЩІМ.</a:t>
            </a:r>
          </a:p>
        </p:txBody>
      </p:sp>
      <p:pic>
        <p:nvPicPr>
          <p:cNvPr id="18" name="Місце для вмісту 8">
            <a:extLst>
              <a:ext uri="{FF2B5EF4-FFF2-40B4-BE49-F238E27FC236}">
                <a16:creationId xmlns:a16="http://schemas.microsoft.com/office/drawing/2014/main" id="{107DCD66-777B-4782-83FF-A58A367C0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3746" y="2215022"/>
            <a:ext cx="3026243" cy="3011614"/>
          </a:xfrm>
          <a:prstGeom prst="roundRect">
            <a:avLst>
              <a:gd name="adj" fmla="val 8193"/>
            </a:avLst>
          </a:prstGeom>
        </p:spPr>
      </p:pic>
      <p:pic>
        <p:nvPicPr>
          <p:cNvPr id="23" name="Місце для вмісту 7">
            <a:extLst>
              <a:ext uri="{FF2B5EF4-FFF2-40B4-BE49-F238E27FC236}">
                <a16:creationId xmlns:a16="http://schemas.microsoft.com/office/drawing/2014/main" id="{26A19BBE-0C8D-4B66-9BC4-D591F7618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1030" y="1982833"/>
            <a:ext cx="2304256" cy="3347694"/>
          </a:xfrm>
          <a:prstGeom prst="roundRect">
            <a:avLst>
              <a:gd name="adj" fmla="val 10053"/>
            </a:avLst>
          </a:prstGeom>
        </p:spPr>
      </p:pic>
      <p:pic>
        <p:nvPicPr>
          <p:cNvPr id="24" name="Місце для вмісту 8">
            <a:extLst>
              <a:ext uri="{FF2B5EF4-FFF2-40B4-BE49-F238E27FC236}">
                <a16:creationId xmlns:a16="http://schemas.microsoft.com/office/drawing/2014/main" id="{24C5E60D-7B09-4D40-9100-AC4C44853E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94761" y="1803993"/>
            <a:ext cx="4864215" cy="3011614"/>
          </a:xfrm>
          <a:prstGeom prst="roundRect">
            <a:avLst>
              <a:gd name="adj" fmla="val 8393"/>
            </a:avLst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E30ECB6-1FDC-4053-8528-399A396555A4}"/>
              </a:ext>
            </a:extLst>
          </p:cNvPr>
          <p:cNvSpPr txBox="1">
            <a:spLocks/>
          </p:cNvSpPr>
          <p:nvPr/>
        </p:nvSpPr>
        <p:spPr>
          <a:xfrm>
            <a:off x="1045356" y="-352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ОСОБЛИВОСТІ КОМУНІКАЦІЙ В КОМПАНІЇ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5766AF1-D36D-48D8-A00F-3EF754468B7B}"/>
              </a:ext>
            </a:extLst>
          </p:cNvPr>
          <p:cNvSpPr/>
          <p:nvPr/>
        </p:nvSpPr>
        <p:spPr>
          <a:xfrm>
            <a:off x="-5627739" y="1791976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Подвійні лінії звітності.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C127612-9550-46FF-B9B8-B7B2AF8E558F}"/>
              </a:ext>
            </a:extLst>
          </p:cNvPr>
          <p:cNvSpPr/>
          <p:nvPr/>
        </p:nvSpPr>
        <p:spPr>
          <a:xfrm>
            <a:off x="-672301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Інтеграція структур.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FC4D1D5-2DF9-45B1-8D93-B166B0C0748D}"/>
              </a:ext>
            </a:extLst>
          </p:cNvPr>
          <p:cNvSpPr/>
          <p:nvPr/>
        </p:nvSpPr>
        <p:spPr>
          <a:xfrm>
            <a:off x="14076223" y="1833643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Спільні повноваження.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90DA9CA4-7CC7-44D0-A62A-FADA35C0F4C1}"/>
              </a:ext>
            </a:extLst>
          </p:cNvPr>
          <p:cNvSpPr/>
          <p:nvPr/>
        </p:nvSpPr>
        <p:spPr>
          <a:xfrm>
            <a:off x="15455452" y="3013501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Децентралізація прийняття рішень.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33F238A-8AA0-4D6C-9935-3A3F80AFD836}"/>
              </a:ext>
            </a:extLst>
          </p:cNvPr>
          <p:cNvSpPr/>
          <p:nvPr/>
        </p:nvSpPr>
        <p:spPr>
          <a:xfrm>
            <a:off x="4582244" y="9942818"/>
            <a:ext cx="3024336" cy="830998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latin typeface="Century Gothic" panose="020B0502020202020204" pitchFamily="34" charset="0"/>
              </a:rPr>
              <a:t>Міжфункціональні</a:t>
            </a:r>
            <a:r>
              <a:rPr lang="uk-UA" b="1" dirty="0">
                <a:latin typeface="Century Gothic" panose="020B0502020202020204" pitchFamily="34" charset="0"/>
              </a:rPr>
              <a:t> команди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Місце для вмісту 8">
            <a:extLst>
              <a:ext uri="{FF2B5EF4-FFF2-40B4-BE49-F238E27FC236}">
                <a16:creationId xmlns:a16="http://schemas.microsoft.com/office/drawing/2014/main" id="{449C046E-43B2-4B31-AD6F-803ABB6D5F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074940" y="2549943"/>
            <a:ext cx="4251325" cy="2341771"/>
          </a:xfrm>
          <a:prstGeom prst="roundRect">
            <a:avLst/>
          </a:prstGeom>
        </p:spPr>
      </p:pic>
      <p:pic>
        <p:nvPicPr>
          <p:cNvPr id="35" name="Місце для вмісту 7">
            <a:extLst>
              <a:ext uri="{FF2B5EF4-FFF2-40B4-BE49-F238E27FC236}">
                <a16:creationId xmlns:a16="http://schemas.microsoft.com/office/drawing/2014/main" id="{539F685A-070C-4B5B-BF5D-EC3BB41BDF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9327" y="-4923928"/>
            <a:ext cx="3362117" cy="2229694"/>
          </a:xfrm>
          <a:prstGeom prst="roundRect">
            <a:avLst/>
          </a:prstGeom>
        </p:spPr>
      </p:pic>
      <p:pic>
        <p:nvPicPr>
          <p:cNvPr id="36" name="Місце для вмісту 11">
            <a:extLst>
              <a:ext uri="{FF2B5EF4-FFF2-40B4-BE49-F238E27FC236}">
                <a16:creationId xmlns:a16="http://schemas.microsoft.com/office/drawing/2014/main" id="{2B201F1A-AD25-4F83-8D56-4C3E883C83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70668" y="415499"/>
            <a:ext cx="3429000" cy="3429000"/>
          </a:xfrm>
          <a:prstGeom prst="round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1B0A1887-9A5A-4589-A366-591F897F14E6}"/>
              </a:ext>
            </a:extLst>
          </p:cNvPr>
          <p:cNvSpPr/>
          <p:nvPr/>
        </p:nvSpPr>
        <p:spPr>
          <a:xfrm>
            <a:off x="1738089" y="1542276"/>
            <a:ext cx="3529133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ВЕРТИКАЛЬНІ КОМУНІКАЦІЇ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085CDE86-45B3-496F-9AE5-A1410C3A4CE4}"/>
              </a:ext>
            </a:extLst>
          </p:cNvPr>
          <p:cNvSpPr/>
          <p:nvPr/>
        </p:nvSpPr>
        <p:spPr>
          <a:xfrm>
            <a:off x="6794284" y="1539224"/>
            <a:ext cx="3789597" cy="628912"/>
          </a:xfrm>
          <a:prstGeom prst="roundRect">
            <a:avLst/>
          </a:prstGeom>
          <a:noFill/>
          <a:ln>
            <a:solidFill>
              <a:srgbClr val="5E9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entury Gothic" panose="020B0502020202020204" pitchFamily="34" charset="0"/>
              </a:rPr>
              <a:t>ГОРИЗОНТАЛЬНІ КОМУНІКАЦІЇ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D51BC-4312-4754-BCC1-9CE1C3C03B42}"/>
              </a:ext>
            </a:extLst>
          </p:cNvPr>
          <p:cNvSpPr txBox="1"/>
          <p:nvPr/>
        </p:nvSpPr>
        <p:spPr>
          <a:xfrm>
            <a:off x="1461888" y="2246064"/>
            <a:ext cx="44293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вгору й униз у ієрархічній структурі організації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мають бути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двонаправленими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, але часто носять </a:t>
            </a:r>
            <a:r>
              <a:rPr lang="uk-U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однонаправлений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 характер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для точної передачі далі повинні бути максимально чіткими і конкретними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A06D1-52EA-4ACE-805D-7D11EAE0E8F0}"/>
              </a:ext>
            </a:extLst>
          </p:cNvPr>
          <p:cNvSpPr txBox="1"/>
          <p:nvPr/>
        </p:nvSpPr>
        <p:spPr>
          <a:xfrm>
            <a:off x="6690358" y="2249142"/>
            <a:ext cx="50291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відбуваються між одним рівнем підрозділів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різні підрозділи можуть запропонувати різні рішення одної проблеми</a:t>
            </a:r>
          </a:p>
          <a:p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співробітники починають розмовляти однаковими термінами)</a:t>
            </a:r>
          </a:p>
          <a:p>
            <a:pPr marL="285750" indent="-285750">
              <a:buFontTx/>
              <a:buChar char="-"/>
            </a:pPr>
            <a:endParaRPr lang="uk-U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Місце для тексту 4">
            <a:extLst>
              <a:ext uri="{FF2B5EF4-FFF2-40B4-BE49-F238E27FC236}">
                <a16:creationId xmlns:a16="http://schemas.microsoft.com/office/drawing/2014/main" id="{0A107BFD-6B18-423E-8FEB-E0A24E48FDAF}"/>
              </a:ext>
            </a:extLst>
          </p:cNvPr>
          <p:cNvSpPr txBox="1">
            <a:spLocks/>
          </p:cNvSpPr>
          <p:nvPr/>
        </p:nvSpPr>
        <p:spPr>
          <a:xfrm>
            <a:off x="757324" y="5397449"/>
            <a:ext cx="10873208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*Неформальні комунікації присутні завжди і всюди. </a:t>
            </a:r>
          </a:p>
          <a:p>
            <a:pPr algn="ctr"/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Важливо, щоб плітки не ставали причиною прийняття управлінських рішень </a:t>
            </a:r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4BA6F938-1143-4AD8-91D2-51CF3E5AB45C}"/>
              </a:ext>
            </a:extLst>
          </p:cNvPr>
          <p:cNvSpPr/>
          <p:nvPr/>
        </p:nvSpPr>
        <p:spPr>
          <a:xfrm>
            <a:off x="-5930924" y="1735852"/>
            <a:ext cx="2419922" cy="2045940"/>
          </a:xfrm>
          <a:prstGeom prst="roundRect">
            <a:avLst/>
          </a:prstGeom>
          <a:solidFill>
            <a:srgbClr val="30504D">
              <a:alpha val="4000"/>
            </a:srgbClr>
          </a:solidFill>
          <a:ln>
            <a:noFill/>
          </a:ln>
          <a:effectLst>
            <a:glow rad="571500">
              <a:srgbClr val="30504D">
                <a:alpha val="8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9C0DEC-312E-48AA-A901-43FF8CDBCA35}"/>
              </a:ext>
            </a:extLst>
          </p:cNvPr>
          <p:cNvSpPr txBox="1"/>
          <p:nvPr/>
        </p:nvSpPr>
        <p:spPr>
          <a:xfrm>
            <a:off x="-5682877" y="1992020"/>
            <a:ext cx="2171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Нестача персоналу: 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Виїхали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В 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Збройних Силах України</a:t>
            </a:r>
          </a:p>
          <a:p>
            <a:pPr marL="342900" indent="-342900">
              <a:buFont typeface="Candara Light" panose="020E0502030303020204" pitchFamily="34" charset="0"/>
              <a:buChar char="–"/>
            </a:pPr>
            <a:r>
              <a:rPr lang="uk-UA" dirty="0">
                <a:solidFill>
                  <a:schemeClr val="bg1"/>
                </a:solidFill>
                <a:latin typeface="Candara Light" panose="020E0502030303020204" pitchFamily="34" charset="0"/>
              </a:rPr>
              <a:t>С</a:t>
            </a:r>
            <a:r>
              <a:rPr lang="uk-UA" sz="1800" dirty="0">
                <a:solidFill>
                  <a:schemeClr val="bg1"/>
                </a:solidFill>
                <a:latin typeface="Candara Light" panose="020E0502030303020204" pitchFamily="34" charset="0"/>
              </a:rPr>
              <a:t>трес/хвороби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EACD5184-1A55-46DC-B18E-87A68252B13E}"/>
              </a:ext>
            </a:extLst>
          </p:cNvPr>
          <p:cNvSpPr txBox="1">
            <a:spLocks/>
          </p:cNvSpPr>
          <p:nvPr/>
        </p:nvSpPr>
        <p:spPr>
          <a:xfrm>
            <a:off x="945840" y="-3915816"/>
            <a:ext cx="102971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КРИЗОВІ ПРОБЛЕМИ ТИЛУ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800454-8621-46A3-A537-5814E37E9E2D}"/>
              </a:ext>
            </a:extLst>
          </p:cNvPr>
          <p:cNvSpPr txBox="1"/>
          <p:nvPr/>
        </p:nvSpPr>
        <p:spPr>
          <a:xfrm>
            <a:off x="3273289" y="9952111"/>
            <a:ext cx="576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ОКРІМ ПРИЛЬОТІВ/НАСЛІДКІВ ЗБИТТЯ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81EE8656-21A0-4A35-B769-45D817C56AD5}"/>
              </a:ext>
            </a:extLst>
          </p:cNvPr>
          <p:cNvSpPr txBox="1">
            <a:spLocks/>
          </p:cNvSpPr>
          <p:nvPr/>
        </p:nvSpPr>
        <p:spPr>
          <a:xfrm>
            <a:off x="14354823" y="1830311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F90C82-9B9B-4184-AF04-4086611DBEFD}"/>
              </a:ext>
            </a:extLst>
          </p:cNvPr>
          <p:cNvSpPr txBox="1"/>
          <p:nvPr/>
        </p:nvSpPr>
        <p:spPr>
          <a:xfrm>
            <a:off x="14180367" y="2398888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ІЄРАРХІЯ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DACBDEC1-BA4F-4FBA-8B62-F4B2DDF79647}"/>
              </a:ext>
            </a:extLst>
          </p:cNvPr>
          <p:cNvSpPr txBox="1">
            <a:spLocks/>
          </p:cNvSpPr>
          <p:nvPr/>
        </p:nvSpPr>
        <p:spPr>
          <a:xfrm>
            <a:off x="3719555" y="9533047"/>
            <a:ext cx="2582359" cy="68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НАСЛІДКИ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6EEE6E-F079-4FE2-9461-23DC6507658F}"/>
              </a:ext>
            </a:extLst>
          </p:cNvPr>
          <p:cNvSpPr txBox="1"/>
          <p:nvPr/>
        </p:nvSpPr>
        <p:spPr>
          <a:xfrm>
            <a:off x="3545099" y="10085674"/>
            <a:ext cx="293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МАТРИЦЯ</a:t>
            </a:r>
          </a:p>
        </p:txBody>
      </p:sp>
    </p:spTree>
    <p:extLst>
      <p:ext uri="{BB962C8B-B14F-4D97-AF65-F5344CB8AC3E}">
        <p14:creationId xmlns:p14="http://schemas.microsoft.com/office/powerpoint/2010/main" val="600936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Ділова контрастна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70686_TF02895266" id="{7F5A2429-C884-4C73-AA6D-753961D7A7FB}" vid="{98B0F7E1-1C82-4320-AF11-DDE89C64CD9D}"/>
    </a:ext>
  </a:extLst>
</a:theme>
</file>

<file path=ppt/theme/theme2.xml><?xml version="1.0" encoding="utf-8"?>
<a:theme xmlns:a="http://schemas.openxmlformats.org/drawingml/2006/main" name="Тема Offic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1DCEE600C7454DBE1A33461B350A98" ma:contentTypeVersion="12" ma:contentTypeDescription="Create a new document." ma:contentTypeScope="" ma:versionID="e048fc5ec5aeddefc3160726ec193b79">
  <xsd:schema xmlns:xsd="http://www.w3.org/2001/XMLSchema" xmlns:xs="http://www.w3.org/2001/XMLSchema" xmlns:p="http://schemas.microsoft.com/office/2006/metadata/properties" xmlns:ns3="41167009-754b-463a-9705-dd2a3f0a513d" targetNamespace="http://schemas.microsoft.com/office/2006/metadata/properties" ma:root="true" ma:fieldsID="5bd2a5584a899daf1c78fa7501f5b20d" ns3:_="">
    <xsd:import namespace="41167009-754b-463a-9705-dd2a3f0a51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67009-754b-463a-9705-dd2a3f0a51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1167009-754b-463a-9705-dd2a3f0a513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21C73E-732E-468B-B386-65A6053383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167009-754b-463a-9705-dd2a3f0a51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220E13-D325-4A9E-AA7A-0D1409275EB9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41167009-754b-463a-9705-dd2a3f0a513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2F2BE50-DDB3-465B-A26E-975A276D43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TM10001115[[fn=Посилка]]</Template>
  <TotalTime>1025</TotalTime>
  <Words>1352</Words>
  <Application>Microsoft Office PowerPoint</Application>
  <PresentationFormat>Довільний</PresentationFormat>
  <Paragraphs>306</Paragraphs>
  <Slides>13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Arial</vt:lpstr>
      <vt:lpstr>Candara Light</vt:lpstr>
      <vt:lpstr>Century Gothic</vt:lpstr>
      <vt:lpstr>Franklin Gothic Medium</vt:lpstr>
      <vt:lpstr>Impact</vt:lpstr>
      <vt:lpstr>Times New Roman</vt:lpstr>
      <vt:lpstr>Ділова контрастна 16x9</vt:lpstr>
      <vt:lpstr>Презентація PowerPoint</vt:lpstr>
      <vt:lpstr>Презентація PowerPoint</vt:lpstr>
      <vt:lpstr>Гугл надає десятки зображень оргструктур різного дизайну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  <vt:lpstr>ПРОСТЕ ГРАФІЧНЕ ЗОБРАЖЕННЯ СТРУКТУР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Ірина Дуденкова</dc:creator>
  <cp:lastModifiedBy>Ірина Дуденкова</cp:lastModifiedBy>
  <cp:revision>28</cp:revision>
  <dcterms:created xsi:type="dcterms:W3CDTF">2024-09-08T05:47:13Z</dcterms:created>
  <dcterms:modified xsi:type="dcterms:W3CDTF">2024-10-29T08:42:17Z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0x0101005E1DCEE600C7454DBE1A33461B350A98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