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9"/>
  </p:notesMasterIdLst>
  <p:sldIdLst>
    <p:sldId id="256" r:id="rId2"/>
    <p:sldId id="326" r:id="rId3"/>
    <p:sldId id="328" r:id="rId4"/>
    <p:sldId id="370" r:id="rId5"/>
    <p:sldId id="323" r:id="rId6"/>
    <p:sldId id="319" r:id="rId7"/>
    <p:sldId id="474" r:id="rId8"/>
    <p:sldId id="461" r:id="rId9"/>
    <p:sldId id="468" r:id="rId10"/>
    <p:sldId id="398" r:id="rId11"/>
    <p:sldId id="399" r:id="rId12"/>
    <p:sldId id="400" r:id="rId13"/>
    <p:sldId id="480" r:id="rId14"/>
    <p:sldId id="462" r:id="rId15"/>
    <p:sldId id="469" r:id="rId16"/>
    <p:sldId id="464" r:id="rId17"/>
    <p:sldId id="470" r:id="rId18"/>
    <p:sldId id="475" r:id="rId19"/>
    <p:sldId id="476" r:id="rId20"/>
    <p:sldId id="465" r:id="rId21"/>
    <p:sldId id="471" r:id="rId22"/>
    <p:sldId id="478" r:id="rId23"/>
    <p:sldId id="479" r:id="rId24"/>
    <p:sldId id="466" r:id="rId25"/>
    <p:sldId id="472" r:id="rId26"/>
    <p:sldId id="477" r:id="rId27"/>
    <p:sldId id="467" r:id="rId28"/>
    <p:sldId id="473" r:id="rId29"/>
    <p:sldId id="446" r:id="rId30"/>
    <p:sldId id="452" r:id="rId31"/>
    <p:sldId id="453" r:id="rId32"/>
    <p:sldId id="367" r:id="rId33"/>
    <p:sldId id="368" r:id="rId34"/>
    <p:sldId id="429" r:id="rId35"/>
    <p:sldId id="395" r:id="rId36"/>
    <p:sldId id="396" r:id="rId37"/>
    <p:sldId id="296" r:id="rId38"/>
  </p:sldIdLst>
  <p:sldSz cx="9144000" cy="5143500" type="screen16x9"/>
  <p:notesSz cx="6858000" cy="9144000"/>
  <p:embeddedFontLst>
    <p:embeddedFont>
      <p:font typeface="Geometria" panose="020B0503020204020204" pitchFamily="34" charset="-52"/>
      <p:regular r:id="rId40"/>
      <p:bold r:id="rId41"/>
    </p:embeddedFont>
    <p:embeddedFont>
      <p:font typeface="Roboto Mono Medium" panose="020B0604020202020204" charset="0"/>
      <p:regular r:id="rId42"/>
      <p:bold r:id="rId43"/>
      <p:italic r:id="rId44"/>
      <p:boldItalic r:id="rId45"/>
    </p:embeddedFont>
    <p:embeddedFont>
      <p:font typeface="Roboto" panose="02000000000000000000" pitchFamily="2" charset="0"/>
      <p:regular r:id="rId46"/>
      <p:bold r:id="rId47"/>
    </p:embeddedFont>
    <p:embeddedFont>
      <p:font typeface="Poppins" panose="00000500000000000000" pitchFamily="2" charset="0"/>
      <p:regular r:id="rId48"/>
      <p:bold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5A"/>
    <a:srgbClr val="003964"/>
    <a:srgbClr val="317BA4"/>
    <a:srgbClr val="303E48"/>
    <a:srgbClr val="004F4F"/>
    <a:srgbClr val="E60004"/>
    <a:srgbClr val="644F43"/>
    <a:srgbClr val="FAA61A"/>
    <a:srgbClr val="D2B5A7"/>
    <a:srgbClr val="654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20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74542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87258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7513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62953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42996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0997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3.png"/><Relationship Id="rId4" Type="http://schemas.openxmlformats.org/officeDocument/2006/relationships/image" Target="../media/image7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9554A-893A-40FA-86A0-020D372FD2B7}" type="datetimeFigureOut">
              <a:rPr lang="uk-UA" smtClean="0"/>
              <a:t>28.10.2025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A1204-B942-4986-9617-8A59F85E5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8733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6_Назва та вміст">
  <p:cSld name="6_Назва та вміст">
    <p:bg>
      <p:bgPr>
        <a:solidFill>
          <a:srgbClr val="00665A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0"/>
          <p:cNvPicPr preferRelativeResize="0"/>
          <p:nvPr/>
        </p:nvPicPr>
        <p:blipFill rotWithShape="1">
          <a:blip r:embed="rId2">
            <a:alphaModFix/>
          </a:blip>
          <a:srcRect l="49478" t="71527" r="16413" b="-37500"/>
          <a:stretch/>
        </p:blipFill>
        <p:spPr>
          <a:xfrm rot="10800000">
            <a:off x="-2" y="1406549"/>
            <a:ext cx="3276601" cy="37163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347076" y="2374290"/>
            <a:ext cx="2473200" cy="1421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/>
          <p:nvPr/>
        </p:nvSpPr>
        <p:spPr>
          <a:xfrm>
            <a:off x="3276600" y="-1"/>
            <a:ext cx="5867400" cy="514350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732925" y="290431"/>
            <a:ext cx="4915872" cy="4430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ftr" idx="11"/>
          </p:nvPr>
        </p:nvSpPr>
        <p:spPr>
          <a:xfrm>
            <a:off x="3732923" y="4821689"/>
            <a:ext cx="4104245" cy="221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accent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8058246" y="4821689"/>
            <a:ext cx="590550" cy="221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E1E952E-4D69-235E-9D7C-AF09DE3FFE39}"/>
              </a:ext>
            </a:extLst>
          </p:cNvPr>
          <p:cNvGrpSpPr/>
          <p:nvPr userDrawn="1"/>
        </p:nvGrpSpPr>
        <p:grpSpPr>
          <a:xfrm>
            <a:off x="336271" y="285115"/>
            <a:ext cx="2084447" cy="369894"/>
            <a:chOff x="336271" y="285114"/>
            <a:chExt cx="2360513" cy="418883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606FA03A-698D-99EC-1920-50BEC6E5D6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336271" y="285114"/>
              <a:ext cx="725231" cy="418883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A6070A64-DEDB-BC41-1406-E1CF228BA2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473657" y="314501"/>
              <a:ext cx="1223127" cy="3601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2371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0" r:id="rId10"/>
    <p:sldLayoutId id="214748366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0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g"/><Relationship Id="rId10" Type="http://schemas.openxmlformats.org/officeDocument/2006/relationships/image" Target="../media/image15.jpg"/><Relationship Id="rId4" Type="http://schemas.openxmlformats.org/officeDocument/2006/relationships/image" Target="../media/image9.jp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7.jp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8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9.jp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jp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image" Target="../media/image4.png"/><Relationship Id="rId16" Type="http://schemas.openxmlformats.org/officeDocument/2006/relationships/image" Target="../media/image30.png"/><Relationship Id="rId20" Type="http://schemas.openxmlformats.org/officeDocument/2006/relationships/image" Target="../media/image34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jp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5" Type="http://schemas.openxmlformats.org/officeDocument/2006/relationships/image" Target="../media/image19.jp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jp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4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7.jpg"/><Relationship Id="rId5" Type="http://schemas.openxmlformats.org/officeDocument/2006/relationships/image" Target="../media/image4.png"/><Relationship Id="rId4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79.png"/><Relationship Id="rId5" Type="http://schemas.openxmlformats.org/officeDocument/2006/relationships/image" Target="../media/image78.jp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4A88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695501" y="4171909"/>
            <a:ext cx="3772590" cy="7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95DA"/>
              </a:solidFill>
              <a:latin typeface="Geometria" panose="020B0503020204020204" pitchFamily="34" charset="-52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668588" y="1234816"/>
            <a:ext cx="4647691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3200" b="1" dirty="0">
                <a:solidFill>
                  <a:schemeClr val="bg1"/>
                </a:solidFill>
                <a:latin typeface="Geometria" panose="020B0503020204020204" pitchFamily="34" charset="-52"/>
                <a:ea typeface="Roboto Mono Medium"/>
                <a:cs typeface="Poppins" panose="00000500000000000000" pitchFamily="2" charset="0"/>
                <a:sym typeface="Roboto Mono Medium"/>
              </a:rPr>
              <a:t>Як </a:t>
            </a:r>
            <a:r>
              <a:rPr lang="ru-RU" sz="3200" b="1" dirty="0" err="1">
                <a:solidFill>
                  <a:schemeClr val="bg1"/>
                </a:solidFill>
                <a:latin typeface="Geometria" panose="020B0503020204020204" pitchFamily="34" charset="-52"/>
                <a:ea typeface="Roboto Mono Medium"/>
                <a:cs typeface="Poppins" panose="00000500000000000000" pitchFamily="2" charset="0"/>
                <a:sym typeface="Roboto Mono Medium"/>
              </a:rPr>
              <a:t>успішно</a:t>
            </a:r>
            <a:r>
              <a:rPr lang="ru-RU" sz="3200" b="1" dirty="0">
                <a:solidFill>
                  <a:schemeClr val="bg1"/>
                </a:solidFill>
                <a:latin typeface="Geometria" panose="020B0503020204020204" pitchFamily="34" charset="-52"/>
                <a:ea typeface="Roboto Mono Medium"/>
                <a:cs typeface="Poppins" panose="00000500000000000000" pitchFamily="2" charset="0"/>
                <a:sym typeface="Roboto Mono Medium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Geometria" panose="020B0503020204020204" pitchFamily="34" charset="-52"/>
                <a:ea typeface="Roboto Mono Medium"/>
                <a:cs typeface="Poppins" panose="00000500000000000000" pitchFamily="2" charset="0"/>
                <a:sym typeface="Roboto Mono Medium"/>
              </a:rPr>
              <a:t>працювати</a:t>
            </a:r>
            <a:r>
              <a:rPr lang="ru-RU" sz="3200" b="1" dirty="0">
                <a:solidFill>
                  <a:schemeClr val="bg1"/>
                </a:solidFill>
                <a:latin typeface="Geometria" panose="020B0503020204020204" pitchFamily="34" charset="-52"/>
                <a:ea typeface="Roboto Mono Medium"/>
                <a:cs typeface="Poppins" panose="00000500000000000000" pitchFamily="2" charset="0"/>
                <a:sym typeface="Roboto Mono Medium"/>
              </a:rPr>
              <a:t> </a:t>
            </a:r>
            <a:endParaRPr lang="ru-RU" sz="3200" b="1" dirty="0" smtClean="0">
              <a:solidFill>
                <a:schemeClr val="bg1"/>
              </a:solidFill>
              <a:latin typeface="Geometria" panose="020B0503020204020204" pitchFamily="34" charset="-52"/>
              <a:ea typeface="Roboto Mono Medium"/>
              <a:cs typeface="Poppins" panose="00000500000000000000" pitchFamily="2" charset="0"/>
              <a:sym typeface="Roboto Mono Medium"/>
            </a:endParaRPr>
          </a:p>
          <a:p>
            <a:pPr lvl="0"/>
            <a:r>
              <a:rPr lang="ru-RU" sz="3200" b="1" dirty="0" smtClean="0">
                <a:solidFill>
                  <a:schemeClr val="bg1"/>
                </a:solidFill>
                <a:latin typeface="Geometria" panose="020B0503020204020204" pitchFamily="34" charset="-52"/>
                <a:ea typeface="Roboto Mono Medium"/>
                <a:cs typeface="Poppins" panose="00000500000000000000" pitchFamily="2" charset="0"/>
                <a:sym typeface="Roboto Mono Medium"/>
              </a:rPr>
              <a:t>в </a:t>
            </a:r>
            <a:r>
              <a:rPr lang="ru-RU" sz="3200" b="1" dirty="0" err="1">
                <a:solidFill>
                  <a:schemeClr val="bg1"/>
                </a:solidFill>
                <a:latin typeface="Geometria" panose="020B0503020204020204" pitchFamily="34" charset="-52"/>
                <a:ea typeface="Roboto Mono Medium"/>
                <a:cs typeface="Poppins" panose="00000500000000000000" pitchFamily="2" charset="0"/>
                <a:sym typeface="Roboto Mono Medium"/>
              </a:rPr>
              <a:t>економ-сегменті</a:t>
            </a:r>
            <a:r>
              <a:rPr lang="ru-RU" sz="3200" b="1" dirty="0">
                <a:solidFill>
                  <a:schemeClr val="bg1"/>
                </a:solidFill>
                <a:latin typeface="Geometria" panose="020B0503020204020204" pitchFamily="34" charset="-52"/>
                <a:ea typeface="Roboto Mono Medium"/>
                <a:cs typeface="Poppins" panose="00000500000000000000" pitchFamily="2" charset="0"/>
                <a:sym typeface="Roboto Mono Medium"/>
              </a:rPr>
              <a:t>?</a:t>
            </a:r>
            <a:endParaRPr lang="uk-UA" sz="3200" b="1" dirty="0" smtClean="0">
              <a:solidFill>
                <a:schemeClr val="bg1"/>
              </a:solidFill>
              <a:latin typeface="Geometria" panose="020B0503020204020204" pitchFamily="34" charset="-52"/>
              <a:ea typeface="Roboto Mono Medium"/>
              <a:cs typeface="Poppins" panose="00000500000000000000" pitchFamily="2" charset="0"/>
              <a:sym typeface="Roboto Mono Medium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33" t="-10137"/>
          <a:stretch/>
        </p:blipFill>
        <p:spPr>
          <a:xfrm rot="5400000">
            <a:off x="2877716" y="2306216"/>
            <a:ext cx="5187043" cy="4875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flipV="1">
            <a:off x="752200" y="3564356"/>
            <a:ext cx="2656018" cy="45719"/>
          </a:xfrm>
          <a:prstGeom prst="rect">
            <a:avLst/>
          </a:prstGeom>
          <a:solidFill>
            <a:srgbClr val="FAA6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Google Shape;56;p13"/>
          <p:cNvSpPr txBox="1"/>
          <p:nvPr/>
        </p:nvSpPr>
        <p:spPr>
          <a:xfrm>
            <a:off x="689853" y="3662099"/>
            <a:ext cx="4536783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uk-UA" sz="2800" b="1" dirty="0" smtClean="0">
                <a:solidFill>
                  <a:schemeClr val="bg1"/>
                </a:solidFill>
                <a:latin typeface="Geometria" panose="020B0503020204020204" pitchFamily="34" charset="-52"/>
                <a:ea typeface="Roboto Mono Medium"/>
                <a:cs typeface="Poppins" panose="00000500000000000000" pitchFamily="2" charset="0"/>
                <a:sym typeface="Roboto Mono Medium"/>
              </a:rPr>
              <a:t>Володимир Поліщук</a:t>
            </a:r>
          </a:p>
          <a:p>
            <a:pPr lvl="0"/>
            <a:r>
              <a:rPr lang="uk-UA" sz="1600" dirty="0" smtClean="0">
                <a:solidFill>
                  <a:schemeClr val="bg1"/>
                </a:solidFill>
                <a:latin typeface="Geometria" panose="020B0503020204020204" pitchFamily="34" charset="-52"/>
                <a:ea typeface="Roboto Mono Medium"/>
                <a:cs typeface="Poppins" panose="00000500000000000000" pitchFamily="2" charset="0"/>
                <a:sym typeface="Roboto Mono Medium"/>
              </a:rPr>
              <a:t>Маркетолог, рекламіст, хороша людина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793" y="0"/>
            <a:ext cx="3433559" cy="5143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00" y="0"/>
            <a:ext cx="1375285" cy="13752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410" y="0"/>
            <a:ext cx="3449532" cy="5170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1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24" y="353843"/>
            <a:ext cx="3595679" cy="23971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109" y="173737"/>
            <a:ext cx="3598835" cy="23992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25" y="2750964"/>
            <a:ext cx="3596220" cy="2397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598" y="2751325"/>
            <a:ext cx="3604346" cy="240289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37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37" y="2543425"/>
            <a:ext cx="3596220" cy="2397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31" y="354124"/>
            <a:ext cx="3595678" cy="23971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15" y="354124"/>
            <a:ext cx="3598835" cy="23992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31" y="2751244"/>
            <a:ext cx="3596220" cy="2397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104" y="2751604"/>
            <a:ext cx="3604346" cy="240289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3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" t="976"/>
          <a:stretch/>
        </p:blipFill>
        <p:spPr>
          <a:xfrm>
            <a:off x="70884" y="616688"/>
            <a:ext cx="5762626" cy="44761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9"/>
          <a:stretch/>
        </p:blipFill>
        <p:spPr>
          <a:xfrm>
            <a:off x="5900694" y="2792819"/>
            <a:ext cx="3170650" cy="23000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02"/>
          <a:stretch/>
        </p:blipFill>
        <p:spPr>
          <a:xfrm>
            <a:off x="5900694" y="612477"/>
            <a:ext cx="3170649" cy="21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6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9218951" cy="514350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1837195" y="1536782"/>
            <a:ext cx="5487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latin typeface="Geometria" panose="020B0503020204020204" pitchFamily="34" charset="-52"/>
              </a:rPr>
              <a:t>Асортимент</a:t>
            </a:r>
            <a:r>
              <a:rPr lang="ru-RU" sz="4000" b="1" dirty="0" smtClean="0">
                <a:solidFill>
                  <a:schemeClr val="bg1"/>
                </a:solidFill>
                <a:latin typeface="Geometria" panose="020B0503020204020204" pitchFamily="34" charset="-52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Geometria" panose="020B0503020204020204" pitchFamily="34" charset="-52"/>
              </a:rPr>
              <a:t>і продукт</a:t>
            </a:r>
            <a:endParaRPr lang="uk-UA" sz="4000" b="1" dirty="0">
              <a:solidFill>
                <a:schemeClr val="bg1"/>
              </a:solidFill>
            </a:endParaRPr>
          </a:p>
        </p:txBody>
      </p:sp>
      <p:cxnSp>
        <p:nvCxnSpPr>
          <p:cNvPr id="7" name="Пряма сполучна лінія 6"/>
          <p:cNvCxnSpPr/>
          <p:nvPr/>
        </p:nvCxnSpPr>
        <p:spPr>
          <a:xfrm>
            <a:off x="3206702" y="3035879"/>
            <a:ext cx="280554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3901"/>
            <a:ext cx="65" cy="27699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86" b="-16656"/>
          <a:stretch/>
        </p:blipFill>
        <p:spPr>
          <a:xfrm>
            <a:off x="78582" y="60565"/>
            <a:ext cx="9152504" cy="51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532096" y="1741800"/>
            <a:ext cx="51315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Скорочення</a:t>
            </a:r>
            <a:r>
              <a:rPr lang="ru-RU" dirty="0" smtClean="0"/>
              <a:t> </a:t>
            </a:r>
            <a:r>
              <a:rPr lang="ru-RU" dirty="0" err="1"/>
              <a:t>дублювань</a:t>
            </a:r>
            <a:r>
              <a:rPr lang="ru-RU" dirty="0"/>
              <a:t>, </a:t>
            </a:r>
            <a:r>
              <a:rPr lang="ru-RU" dirty="0" err="1"/>
              <a:t>чітка</a:t>
            </a:r>
            <a:r>
              <a:rPr lang="ru-RU" dirty="0"/>
              <a:t> структура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Hero-продукти</a:t>
            </a:r>
            <a:r>
              <a:rPr lang="ru-RU" dirty="0" smtClean="0"/>
              <a:t> </a:t>
            </a:r>
            <a:r>
              <a:rPr lang="ru-RU" dirty="0"/>
              <a:t>— “опора” </a:t>
            </a:r>
            <a:r>
              <a:rPr lang="ru-RU" dirty="0" err="1"/>
              <a:t>категорії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/>
              <a:t>ВТМ </a:t>
            </a:r>
            <a:r>
              <a:rPr lang="ru-RU" dirty="0"/>
              <a:t>— </a:t>
            </a:r>
            <a:r>
              <a:rPr lang="ru-RU" dirty="0" err="1"/>
              <a:t>інструмент</a:t>
            </a:r>
            <a:r>
              <a:rPr lang="ru-RU" dirty="0"/>
              <a:t> контролю </a:t>
            </a:r>
            <a:r>
              <a:rPr lang="ru-RU" dirty="0" err="1"/>
              <a:t>маржі</a:t>
            </a:r>
            <a:r>
              <a:rPr lang="ru-RU" dirty="0"/>
              <a:t> та </a:t>
            </a:r>
            <a:r>
              <a:rPr lang="ru-RU" dirty="0" err="1"/>
              <a:t>довіри</a:t>
            </a:r>
            <a:endParaRPr lang="ru-RU" dirty="0"/>
          </a:p>
        </p:txBody>
      </p:sp>
      <p:sp>
        <p:nvSpPr>
          <p:cNvPr id="7" name="Прямокутник 6"/>
          <p:cNvSpPr/>
          <p:nvPr/>
        </p:nvSpPr>
        <p:spPr>
          <a:xfrm>
            <a:off x="532096" y="941458"/>
            <a:ext cx="445346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err="1" smtClean="0">
                <a:latin typeface="Geometria" panose="020B0503020204020204" pitchFamily="34" charset="-52"/>
              </a:rPr>
              <a:t>Асортимент</a:t>
            </a:r>
            <a:r>
              <a:rPr lang="ru-RU" sz="3000" b="1" dirty="0" smtClean="0">
                <a:latin typeface="Geometria" panose="020B0503020204020204" pitchFamily="34" charset="-52"/>
              </a:rPr>
              <a:t> і продукт</a:t>
            </a:r>
            <a:endParaRPr lang="uk-UA" sz="3000" b="1" dirty="0"/>
          </a:p>
        </p:txBody>
      </p:sp>
      <p:cxnSp>
        <p:nvCxnSpPr>
          <p:cNvPr id="9" name="Пряма сполучна лінія 8"/>
          <p:cNvCxnSpPr/>
          <p:nvPr/>
        </p:nvCxnSpPr>
        <p:spPr>
          <a:xfrm>
            <a:off x="0" y="1472373"/>
            <a:ext cx="4841358" cy="23083"/>
          </a:xfrm>
          <a:prstGeom prst="line">
            <a:avLst/>
          </a:prstGeom>
          <a:ln w="28575">
            <a:solidFill>
              <a:srgbClr val="009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09" y="4629150"/>
            <a:ext cx="1471397" cy="35718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9" b="8630"/>
          <a:stretch/>
        </p:blipFill>
        <p:spPr>
          <a:xfrm>
            <a:off x="5286375" y="630865"/>
            <a:ext cx="3857625" cy="450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51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9218951" cy="514350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1837195" y="1536782"/>
            <a:ext cx="5487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latin typeface="Geometria" panose="020B0503020204020204" pitchFamily="34" charset="-52"/>
              </a:rPr>
              <a:t>Ціноутворення</a:t>
            </a:r>
            <a:r>
              <a:rPr lang="ru-RU" sz="4000" b="1" dirty="0" smtClean="0">
                <a:solidFill>
                  <a:schemeClr val="bg1"/>
                </a:solidFill>
                <a:latin typeface="Geometria" panose="020B0503020204020204" pitchFamily="34" charset="-52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Geometria" panose="020B0503020204020204" pitchFamily="34" charset="-52"/>
              </a:rPr>
              <a:t>та промо</a:t>
            </a:r>
            <a:endParaRPr lang="uk-UA" sz="4000" b="1" dirty="0">
              <a:solidFill>
                <a:schemeClr val="bg1"/>
              </a:solidFill>
            </a:endParaRPr>
          </a:p>
        </p:txBody>
      </p:sp>
      <p:cxnSp>
        <p:nvCxnSpPr>
          <p:cNvPr id="7" name="Пряма сполучна лінія 6"/>
          <p:cNvCxnSpPr/>
          <p:nvPr/>
        </p:nvCxnSpPr>
        <p:spPr>
          <a:xfrm>
            <a:off x="3206702" y="3035879"/>
            <a:ext cx="280554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3901"/>
            <a:ext cx="65" cy="27699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86" b="-16656"/>
          <a:stretch/>
        </p:blipFill>
        <p:spPr>
          <a:xfrm>
            <a:off x="78582" y="60565"/>
            <a:ext cx="9152504" cy="51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7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532096" y="1741800"/>
            <a:ext cx="40966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Прозорість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стабільність</a:t>
            </a:r>
            <a:r>
              <a:rPr lang="ru-RU" dirty="0"/>
              <a:t> </a:t>
            </a:r>
            <a:r>
              <a:rPr lang="ru-RU" dirty="0" err="1"/>
              <a:t>цін</a:t>
            </a:r>
            <a:r>
              <a:rPr lang="ru-RU" dirty="0"/>
              <a:t> = </a:t>
            </a:r>
            <a:r>
              <a:rPr lang="ru-RU" dirty="0" err="1"/>
              <a:t>довіра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/>
              <a:t>“</a:t>
            </a:r>
            <a:r>
              <a:rPr lang="ru-RU" dirty="0" err="1"/>
              <a:t>Чесна</a:t>
            </a:r>
            <a:r>
              <a:rPr lang="ru-RU" dirty="0"/>
              <a:t> </a:t>
            </a:r>
            <a:r>
              <a:rPr lang="ru-RU" dirty="0" err="1"/>
              <a:t>ціна</a:t>
            </a:r>
            <a:r>
              <a:rPr lang="ru-RU" dirty="0"/>
              <a:t> </a:t>
            </a:r>
            <a:r>
              <a:rPr lang="ru-RU" dirty="0" err="1"/>
              <a:t>щодня</a:t>
            </a:r>
            <a:r>
              <a:rPr lang="ru-RU" dirty="0"/>
              <a:t>” </a:t>
            </a:r>
            <a:r>
              <a:rPr lang="ru-RU" dirty="0" err="1"/>
              <a:t>замість</a:t>
            </a:r>
            <a:r>
              <a:rPr lang="ru-RU" dirty="0"/>
              <a:t> </a:t>
            </a:r>
            <a:r>
              <a:rPr lang="ru-RU" dirty="0" err="1"/>
              <a:t>постійних</a:t>
            </a:r>
            <a:r>
              <a:rPr lang="ru-RU" dirty="0"/>
              <a:t> </a:t>
            </a:r>
            <a:r>
              <a:rPr lang="ru-RU" dirty="0" err="1"/>
              <a:t>акцій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/>
              <a:t>Промо </a:t>
            </a:r>
            <a:r>
              <a:rPr lang="ru-RU" dirty="0"/>
              <a:t>= </a:t>
            </a:r>
            <a:r>
              <a:rPr lang="ru-RU" dirty="0" err="1"/>
              <a:t>відкриття</a:t>
            </a:r>
            <a:r>
              <a:rPr lang="ru-RU" dirty="0"/>
              <a:t>, а не </a:t>
            </a:r>
            <a:r>
              <a:rPr lang="ru-RU" dirty="0" err="1" smtClean="0"/>
              <a:t>полювання</a:t>
            </a:r>
            <a:endParaRPr lang="ru-RU" dirty="0"/>
          </a:p>
        </p:txBody>
      </p:sp>
      <p:sp>
        <p:nvSpPr>
          <p:cNvPr id="7" name="Прямокутник 6"/>
          <p:cNvSpPr/>
          <p:nvPr/>
        </p:nvSpPr>
        <p:spPr>
          <a:xfrm>
            <a:off x="532096" y="941458"/>
            <a:ext cx="31309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err="1" smtClean="0">
                <a:latin typeface="Geometria" panose="020B0503020204020204" pitchFamily="34" charset="-52"/>
              </a:rPr>
              <a:t>Ціноутворення</a:t>
            </a:r>
            <a:endParaRPr lang="uk-UA" sz="3000" b="1" dirty="0"/>
          </a:p>
        </p:txBody>
      </p:sp>
      <p:cxnSp>
        <p:nvCxnSpPr>
          <p:cNvPr id="9" name="Пряма сполучна лінія 8"/>
          <p:cNvCxnSpPr/>
          <p:nvPr/>
        </p:nvCxnSpPr>
        <p:spPr>
          <a:xfrm>
            <a:off x="0" y="1472373"/>
            <a:ext cx="3778102" cy="23083"/>
          </a:xfrm>
          <a:prstGeom prst="line">
            <a:avLst/>
          </a:prstGeom>
          <a:ln w="28575">
            <a:solidFill>
              <a:srgbClr val="009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09" y="4629150"/>
            <a:ext cx="1471397" cy="3571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9" r="6237"/>
          <a:stretch/>
        </p:blipFill>
        <p:spPr>
          <a:xfrm>
            <a:off x="4664149" y="886101"/>
            <a:ext cx="4472763" cy="410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1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573"/>
            <a:ext cx="9144000" cy="4800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45" y="582573"/>
            <a:ext cx="7419109" cy="4800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1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6096253" y="3623108"/>
            <a:ext cx="2017365" cy="806947"/>
            <a:chOff x="886347" y="3291028"/>
            <a:chExt cx="1484893" cy="593958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923749" y="3292988"/>
              <a:ext cx="1392694" cy="59199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317BA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600"/>
            </a:p>
          </p:txBody>
        </p:sp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347" y="3291028"/>
              <a:ext cx="1484893" cy="593957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934088" y="2588472"/>
            <a:ext cx="1895177" cy="831076"/>
            <a:chOff x="2647855" y="2643865"/>
            <a:chExt cx="1394955" cy="61171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2647855" y="2643865"/>
              <a:ext cx="1394955" cy="611718"/>
            </a:xfrm>
            <a:prstGeom prst="rect">
              <a:avLst/>
            </a:prstGeom>
            <a:solidFill>
              <a:srgbClr val="DA1F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03" t="21057" r="3935" b="25150"/>
            <a:stretch/>
          </p:blipFill>
          <p:spPr>
            <a:xfrm>
              <a:off x="2792787" y="2645824"/>
              <a:ext cx="1105091" cy="607800"/>
            </a:xfrm>
            <a:prstGeom prst="rect">
              <a:avLst/>
            </a:prstGeom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11" b="8405"/>
          <a:stretch/>
        </p:blipFill>
        <p:spPr>
          <a:xfrm>
            <a:off x="3538472" y="2589559"/>
            <a:ext cx="1895176" cy="831346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6140789" y="2585810"/>
            <a:ext cx="1895177" cy="831076"/>
            <a:chOff x="6929770" y="1599998"/>
            <a:chExt cx="1394955" cy="61171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929770" y="1599998"/>
              <a:ext cx="1394955" cy="611718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3508" y="1707944"/>
              <a:ext cx="1187478" cy="395826"/>
            </a:xfrm>
            <a:prstGeom prst="rect">
              <a:avLst/>
            </a:prstGeom>
          </p:spPr>
        </p:pic>
      </p:grpSp>
      <p:grpSp>
        <p:nvGrpSpPr>
          <p:cNvPr id="25" name="Группа 24"/>
          <p:cNvGrpSpPr/>
          <p:nvPr/>
        </p:nvGrpSpPr>
        <p:grpSpPr>
          <a:xfrm>
            <a:off x="6140789" y="1506108"/>
            <a:ext cx="1885766" cy="829500"/>
            <a:chOff x="8247967" y="290432"/>
            <a:chExt cx="1388028" cy="610558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8247967" y="290432"/>
              <a:ext cx="1388028" cy="610558"/>
            </a:xfrm>
            <a:prstGeom prst="rect">
              <a:avLst/>
            </a:prstGeom>
            <a:solidFill>
              <a:srgbClr val="303E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024"/>
            <a:stretch/>
          </p:blipFill>
          <p:spPr>
            <a:xfrm>
              <a:off x="8280220" y="342207"/>
              <a:ext cx="1323523" cy="507009"/>
            </a:xfrm>
            <a:prstGeom prst="rect">
              <a:avLst/>
            </a:prstGeom>
          </p:spPr>
        </p:pic>
      </p:grpSp>
      <p:grpSp>
        <p:nvGrpSpPr>
          <p:cNvPr id="28" name="Группа 27"/>
          <p:cNvGrpSpPr/>
          <p:nvPr/>
        </p:nvGrpSpPr>
        <p:grpSpPr>
          <a:xfrm>
            <a:off x="3543178" y="1504386"/>
            <a:ext cx="1885765" cy="832944"/>
            <a:chOff x="3598757" y="1170441"/>
            <a:chExt cx="1388028" cy="613093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598757" y="1170441"/>
              <a:ext cx="1388028" cy="613093"/>
            </a:xfrm>
            <a:prstGeom prst="rect">
              <a:avLst/>
            </a:prstGeom>
            <a:solidFill>
              <a:srgbClr val="1B6B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736"/>
            <a:stretch/>
          </p:blipFill>
          <p:spPr>
            <a:xfrm>
              <a:off x="3665841" y="1305963"/>
              <a:ext cx="1253860" cy="342049"/>
            </a:xfrm>
            <a:prstGeom prst="rect">
              <a:avLst/>
            </a:prstGeom>
          </p:spPr>
        </p:pic>
      </p:grpSp>
      <p:grpSp>
        <p:nvGrpSpPr>
          <p:cNvPr id="31" name="Группа 30"/>
          <p:cNvGrpSpPr/>
          <p:nvPr/>
        </p:nvGrpSpPr>
        <p:grpSpPr>
          <a:xfrm>
            <a:off x="952101" y="1501241"/>
            <a:ext cx="1879230" cy="839234"/>
            <a:chOff x="6948865" y="260718"/>
            <a:chExt cx="1383218" cy="617723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6948865" y="260718"/>
              <a:ext cx="1383218" cy="617723"/>
            </a:xfrm>
            <a:prstGeom prst="rect">
              <a:avLst/>
            </a:prstGeom>
            <a:solidFill>
              <a:srgbClr val="345F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1790" y="404908"/>
              <a:ext cx="1317368" cy="329342"/>
            </a:xfrm>
            <a:prstGeom prst="rect">
              <a:avLst/>
            </a:prstGeom>
          </p:spPr>
        </p:pic>
      </p:grp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0" b="9214"/>
          <a:stretch/>
        </p:blipFill>
        <p:spPr>
          <a:xfrm>
            <a:off x="3548040" y="3623108"/>
            <a:ext cx="1880903" cy="8378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9635" y="832473"/>
            <a:ext cx="54650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latin typeface="Geometria" panose="020B0503020204020204" pitchFamily="34" charset="-52"/>
              </a:rPr>
              <a:t>ОЧОЛЮВАВ МАРКЕТИНГ ТА ВИКЛАДАЮ</a:t>
            </a:r>
            <a:endParaRPr lang="uk-UA" sz="1600" b="1" dirty="0">
              <a:latin typeface="Geometria" panose="020B0503020204020204" pitchFamily="34" charset="-52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946480" y="3623108"/>
            <a:ext cx="1890471" cy="832017"/>
            <a:chOff x="3538472" y="3667087"/>
            <a:chExt cx="1890471" cy="83201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538472" y="3667087"/>
              <a:ext cx="1890471" cy="832017"/>
            </a:xfrm>
            <a:prstGeom prst="rect">
              <a:avLst/>
            </a:prstGeom>
            <a:solidFill>
              <a:srgbClr val="0066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11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1951" y="3770038"/>
              <a:ext cx="1052137" cy="6068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024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9218951" cy="514350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1837195" y="1536782"/>
            <a:ext cx="5487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latin typeface="Geometria" panose="020B0503020204020204" pitchFamily="34" charset="-52"/>
              </a:rPr>
              <a:t>Комунікація</a:t>
            </a:r>
            <a:endParaRPr lang="ru-RU" sz="4000" b="1" dirty="0" smtClean="0">
              <a:solidFill>
                <a:schemeClr val="bg1"/>
              </a:solidFill>
              <a:latin typeface="Geometria" panose="020B0503020204020204" pitchFamily="34" charset="-52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Geometria" panose="020B0503020204020204" pitchFamily="34" charset="-52"/>
              </a:rPr>
              <a:t>і </a:t>
            </a:r>
            <a:r>
              <a:rPr lang="ru-RU" sz="4000" b="1" dirty="0" err="1" smtClean="0">
                <a:solidFill>
                  <a:schemeClr val="bg1"/>
                </a:solidFill>
                <a:latin typeface="Geometria" panose="020B0503020204020204" pitchFamily="34" charset="-52"/>
              </a:rPr>
              <a:t>позиціонування</a:t>
            </a:r>
            <a:endParaRPr lang="uk-UA" sz="4000" b="1" dirty="0">
              <a:solidFill>
                <a:schemeClr val="bg1"/>
              </a:solidFill>
            </a:endParaRPr>
          </a:p>
        </p:txBody>
      </p:sp>
      <p:cxnSp>
        <p:nvCxnSpPr>
          <p:cNvPr id="7" name="Пряма сполучна лінія 6"/>
          <p:cNvCxnSpPr/>
          <p:nvPr/>
        </p:nvCxnSpPr>
        <p:spPr>
          <a:xfrm>
            <a:off x="3206702" y="3035879"/>
            <a:ext cx="280554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3901"/>
            <a:ext cx="65" cy="27699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86" b="-16656"/>
          <a:stretch/>
        </p:blipFill>
        <p:spPr>
          <a:xfrm>
            <a:off x="78582" y="60565"/>
            <a:ext cx="9152504" cy="51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65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532096" y="1741800"/>
            <a:ext cx="409661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/>
              <a:t>Простота</a:t>
            </a:r>
            <a:r>
              <a:rPr lang="ru-RU" dirty="0"/>
              <a:t>, </a:t>
            </a:r>
            <a:r>
              <a:rPr lang="ru-RU" dirty="0" err="1"/>
              <a:t>людяність</a:t>
            </a:r>
            <a:r>
              <a:rPr lang="ru-RU" dirty="0"/>
              <a:t>, </a:t>
            </a:r>
            <a:r>
              <a:rPr lang="ru-RU" dirty="0" err="1"/>
              <a:t>довіра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/>
              <a:t>Тон</a:t>
            </a:r>
            <a:r>
              <a:rPr lang="ru-RU" dirty="0"/>
              <a:t>: «</a:t>
            </a:r>
            <a:r>
              <a:rPr lang="ru-RU" dirty="0" err="1"/>
              <a:t>по-справжньому</a:t>
            </a:r>
            <a:r>
              <a:rPr lang="ru-RU" dirty="0"/>
              <a:t> про людей»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Меседж</a:t>
            </a:r>
            <a:r>
              <a:rPr lang="ru-RU" dirty="0"/>
              <a:t>: «Ми </a:t>
            </a:r>
            <a:r>
              <a:rPr lang="ru-RU" dirty="0" err="1"/>
              <a:t>дбаємо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гривня</a:t>
            </a:r>
            <a:r>
              <a:rPr lang="ru-RU" dirty="0"/>
              <a:t> мала </a:t>
            </a:r>
            <a:r>
              <a:rPr lang="ru-RU" dirty="0" err="1"/>
              <a:t>сенс</a:t>
            </a:r>
            <a:r>
              <a:rPr lang="ru-RU" dirty="0"/>
              <a:t>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7" name="Прямокутник 6"/>
          <p:cNvSpPr/>
          <p:nvPr/>
        </p:nvSpPr>
        <p:spPr>
          <a:xfrm>
            <a:off x="532096" y="941458"/>
            <a:ext cx="260039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err="1" smtClean="0">
                <a:latin typeface="Geometria" panose="020B0503020204020204" pitchFamily="34" charset="-52"/>
              </a:rPr>
              <a:t>Комунікація</a:t>
            </a:r>
            <a:endParaRPr lang="uk-UA" sz="3000" b="1" dirty="0"/>
          </a:p>
        </p:txBody>
      </p:sp>
      <p:cxnSp>
        <p:nvCxnSpPr>
          <p:cNvPr id="9" name="Пряма сполучна лінія 8"/>
          <p:cNvCxnSpPr/>
          <p:nvPr/>
        </p:nvCxnSpPr>
        <p:spPr>
          <a:xfrm>
            <a:off x="-715924" y="1472373"/>
            <a:ext cx="3778102" cy="23083"/>
          </a:xfrm>
          <a:prstGeom prst="line">
            <a:avLst/>
          </a:prstGeom>
          <a:ln w="28575">
            <a:solidFill>
              <a:srgbClr val="009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09" y="4629150"/>
            <a:ext cx="1471397" cy="35718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0"/>
          <a:stretch/>
        </p:blipFill>
        <p:spPr>
          <a:xfrm>
            <a:off x="4458586" y="832392"/>
            <a:ext cx="4685414" cy="379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1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" y="0"/>
            <a:ext cx="912915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" y="4175"/>
            <a:ext cx="9129156" cy="513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4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9218951" cy="514350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1462891" y="1536782"/>
            <a:ext cx="62931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latin typeface="Geometria" panose="020B0503020204020204" pitchFamily="34" charset="-52"/>
              </a:rPr>
              <a:t>Довіра</a:t>
            </a:r>
            <a:r>
              <a:rPr lang="ru-RU" sz="4000" b="1" dirty="0" smtClean="0">
                <a:solidFill>
                  <a:schemeClr val="bg1"/>
                </a:solidFill>
                <a:latin typeface="Geometria" panose="020B0503020204020204" pitchFamily="34" charset="-52"/>
              </a:rPr>
              <a:t> як</a:t>
            </a:r>
          </a:p>
          <a:p>
            <a:pPr algn="ctr"/>
            <a:r>
              <a:rPr lang="ru-RU" sz="4000" b="1" dirty="0" err="1" smtClean="0">
                <a:solidFill>
                  <a:schemeClr val="bg1"/>
                </a:solidFill>
                <a:latin typeface="Geometria" panose="020B0503020204020204" pitchFamily="34" charset="-52"/>
              </a:rPr>
              <a:t>конкурентна</a:t>
            </a:r>
            <a:r>
              <a:rPr lang="ru-RU" sz="4000" b="1" dirty="0" smtClean="0">
                <a:solidFill>
                  <a:schemeClr val="bg1"/>
                </a:solidFill>
                <a:latin typeface="Geometria" panose="020B0503020204020204" pitchFamily="34" charset="-52"/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latin typeface="Geometria" panose="020B0503020204020204" pitchFamily="34" charset="-52"/>
              </a:rPr>
              <a:t>перевага</a:t>
            </a:r>
            <a:endParaRPr lang="uk-UA" sz="4000" b="1" dirty="0">
              <a:solidFill>
                <a:schemeClr val="bg1"/>
              </a:solidFill>
            </a:endParaRPr>
          </a:p>
        </p:txBody>
      </p:sp>
      <p:cxnSp>
        <p:nvCxnSpPr>
          <p:cNvPr id="7" name="Пряма сполучна лінія 6"/>
          <p:cNvCxnSpPr/>
          <p:nvPr/>
        </p:nvCxnSpPr>
        <p:spPr>
          <a:xfrm>
            <a:off x="3206702" y="3035879"/>
            <a:ext cx="280554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3901"/>
            <a:ext cx="65" cy="27699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86" b="-16656"/>
          <a:stretch/>
        </p:blipFill>
        <p:spPr>
          <a:xfrm>
            <a:off x="78582" y="60565"/>
            <a:ext cx="9152504" cy="51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20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532096" y="1741800"/>
            <a:ext cx="40966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Довіра</a:t>
            </a:r>
            <a:r>
              <a:rPr lang="ru-RU" dirty="0" smtClean="0"/>
              <a:t> </a:t>
            </a:r>
            <a:r>
              <a:rPr lang="ru-RU" dirty="0"/>
              <a:t>&gt; реклама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Передбачуваність</a:t>
            </a:r>
            <a:r>
              <a:rPr lang="ru-RU" dirty="0" smtClean="0"/>
              <a:t> </a:t>
            </a:r>
            <a:r>
              <a:rPr lang="ru-RU" dirty="0"/>
              <a:t>= комфорт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Надійність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стабільність</a:t>
            </a:r>
            <a:r>
              <a:rPr lang="ru-RU" dirty="0"/>
              <a:t> = </a:t>
            </a:r>
            <a:r>
              <a:rPr lang="ru-RU" dirty="0" err="1"/>
              <a:t>лояльність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7" name="Прямокутник 6"/>
          <p:cNvSpPr/>
          <p:nvPr/>
        </p:nvSpPr>
        <p:spPr>
          <a:xfrm>
            <a:off x="532096" y="929916"/>
            <a:ext cx="15472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err="1" smtClean="0">
                <a:latin typeface="Geometria" panose="020B0503020204020204" pitchFamily="34" charset="-52"/>
              </a:rPr>
              <a:t>Довіра</a:t>
            </a:r>
            <a:endParaRPr lang="uk-UA" sz="3000" b="1" dirty="0"/>
          </a:p>
        </p:txBody>
      </p:sp>
      <p:cxnSp>
        <p:nvCxnSpPr>
          <p:cNvPr id="9" name="Пряма сполучна лінія 8"/>
          <p:cNvCxnSpPr/>
          <p:nvPr/>
        </p:nvCxnSpPr>
        <p:spPr>
          <a:xfrm>
            <a:off x="-1474379" y="1472373"/>
            <a:ext cx="3778102" cy="23083"/>
          </a:xfrm>
          <a:prstGeom prst="line">
            <a:avLst/>
          </a:prstGeom>
          <a:ln w="28575">
            <a:solidFill>
              <a:srgbClr val="009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09" y="4629150"/>
            <a:ext cx="1471397" cy="35718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5" r="8522"/>
          <a:stretch/>
        </p:blipFill>
        <p:spPr>
          <a:xfrm>
            <a:off x="4438834" y="783441"/>
            <a:ext cx="4536558" cy="402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3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063" y="570924"/>
            <a:ext cx="6898823" cy="459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3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9218951" cy="514350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1462891" y="1536782"/>
            <a:ext cx="62931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latin typeface="Geometria" panose="020B0503020204020204" pitchFamily="34" charset="-52"/>
              </a:rPr>
              <a:t>Майбутнє</a:t>
            </a:r>
            <a:endParaRPr lang="ru-RU" sz="4000" b="1" dirty="0" smtClean="0">
              <a:solidFill>
                <a:schemeClr val="bg1"/>
              </a:solidFill>
              <a:latin typeface="Geometria" panose="020B0503020204020204" pitchFamily="34" charset="-52"/>
            </a:endParaRPr>
          </a:p>
          <a:p>
            <a:pPr algn="ctr"/>
            <a:r>
              <a:rPr lang="ru-RU" sz="4000" b="1" dirty="0" err="1" smtClean="0">
                <a:solidFill>
                  <a:schemeClr val="bg1"/>
                </a:solidFill>
                <a:latin typeface="Geometria" panose="020B0503020204020204" pitchFamily="34" charset="-52"/>
              </a:rPr>
              <a:t>економ</a:t>
            </a:r>
            <a:r>
              <a:rPr lang="ru-RU" sz="4000" b="1" dirty="0" smtClean="0">
                <a:solidFill>
                  <a:schemeClr val="bg1"/>
                </a:solidFill>
                <a:latin typeface="Geometria" panose="020B0503020204020204" pitchFamily="34" charset="-52"/>
              </a:rPr>
              <a:t>-сегменту</a:t>
            </a:r>
            <a:endParaRPr lang="uk-UA" sz="4000" b="1" dirty="0">
              <a:solidFill>
                <a:schemeClr val="bg1"/>
              </a:solidFill>
            </a:endParaRPr>
          </a:p>
        </p:txBody>
      </p:sp>
      <p:cxnSp>
        <p:nvCxnSpPr>
          <p:cNvPr id="7" name="Пряма сполучна лінія 6"/>
          <p:cNvCxnSpPr/>
          <p:nvPr/>
        </p:nvCxnSpPr>
        <p:spPr>
          <a:xfrm>
            <a:off x="3206702" y="3035879"/>
            <a:ext cx="280554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3901"/>
            <a:ext cx="65" cy="27699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86" b="-16656"/>
          <a:stretch/>
        </p:blipFill>
        <p:spPr>
          <a:xfrm>
            <a:off x="78582" y="60565"/>
            <a:ext cx="9152504" cy="51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15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532096" y="1741800"/>
            <a:ext cx="40966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Економ</a:t>
            </a:r>
            <a:r>
              <a:rPr lang="ru-RU" dirty="0" smtClean="0"/>
              <a:t>-сегмент </a:t>
            </a:r>
            <a:r>
              <a:rPr lang="ru-RU" dirty="0"/>
              <a:t>= нова норма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Перемагає</a:t>
            </a:r>
            <a:r>
              <a:rPr lang="ru-RU" dirty="0" smtClean="0"/>
              <a:t> </a:t>
            </a:r>
            <a:r>
              <a:rPr lang="ru-RU" dirty="0" err="1"/>
              <a:t>чесність</a:t>
            </a:r>
            <a:r>
              <a:rPr lang="ru-RU" dirty="0"/>
              <a:t>, не </a:t>
            </a:r>
            <a:r>
              <a:rPr lang="ru-RU" dirty="0" err="1"/>
              <a:t>знижка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/>
              <a:t>Головна </a:t>
            </a:r>
            <a:r>
              <a:rPr lang="ru-RU" dirty="0" err="1"/>
              <a:t>цінність</a:t>
            </a:r>
            <a:r>
              <a:rPr lang="ru-RU" dirty="0"/>
              <a:t> — </a:t>
            </a:r>
            <a:r>
              <a:rPr lang="ru-RU" dirty="0" err="1"/>
              <a:t>довіра</a:t>
            </a:r>
            <a:r>
              <a:rPr lang="ru-RU" dirty="0"/>
              <a:t> і </a:t>
            </a:r>
            <a:r>
              <a:rPr lang="ru-RU" dirty="0" err="1"/>
              <a:t>турбота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7" name="Прямокутник 6"/>
          <p:cNvSpPr/>
          <p:nvPr/>
        </p:nvSpPr>
        <p:spPr>
          <a:xfrm>
            <a:off x="532096" y="941458"/>
            <a:ext cx="337464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err="1" smtClean="0">
                <a:latin typeface="Geometria" panose="020B0503020204020204" pitchFamily="34" charset="-52"/>
              </a:rPr>
              <a:t>Економ</a:t>
            </a:r>
            <a:r>
              <a:rPr lang="ru-RU" sz="3000" b="1" dirty="0" smtClean="0">
                <a:latin typeface="Geometria" panose="020B0503020204020204" pitchFamily="34" charset="-52"/>
              </a:rPr>
              <a:t>-сегмент</a:t>
            </a:r>
            <a:endParaRPr lang="uk-UA" sz="3000" b="1" dirty="0"/>
          </a:p>
        </p:txBody>
      </p:sp>
      <p:cxnSp>
        <p:nvCxnSpPr>
          <p:cNvPr id="9" name="Пряма сполучна лінія 8"/>
          <p:cNvCxnSpPr/>
          <p:nvPr/>
        </p:nvCxnSpPr>
        <p:spPr>
          <a:xfrm>
            <a:off x="0" y="1472373"/>
            <a:ext cx="3778102" cy="23083"/>
          </a:xfrm>
          <a:prstGeom prst="line">
            <a:avLst/>
          </a:prstGeom>
          <a:ln w="28575">
            <a:solidFill>
              <a:srgbClr val="009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09" y="4629150"/>
            <a:ext cx="1471397" cy="3571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3"/>
          <a:stretch/>
        </p:blipFill>
        <p:spPr>
          <a:xfrm>
            <a:off x="5286375" y="574158"/>
            <a:ext cx="3857625" cy="456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51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83" y="0"/>
            <a:ext cx="3857625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636" y="0"/>
            <a:ext cx="4173825" cy="514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7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992" y="1511109"/>
            <a:ext cx="1275337" cy="927518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050" y="595522"/>
            <a:ext cx="1471330" cy="882798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568" y="1605135"/>
            <a:ext cx="1471330" cy="882798"/>
          </a:xfrm>
          <a:prstGeom prst="rect">
            <a:avLst/>
          </a:prstGeom>
        </p:spPr>
      </p:pic>
      <p:pic>
        <p:nvPicPr>
          <p:cNvPr id="54" name="Объект 19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102" y="1509937"/>
            <a:ext cx="2198288" cy="943642"/>
          </a:xfr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10" y="1629403"/>
            <a:ext cx="1151551" cy="690930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34" y="844036"/>
            <a:ext cx="1369822" cy="4032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648" y="4155019"/>
            <a:ext cx="980409" cy="96577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568" y="3459902"/>
            <a:ext cx="1483709" cy="532786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48" y="896820"/>
            <a:ext cx="1264610" cy="28020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765" y="685936"/>
            <a:ext cx="1398439" cy="839063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02" y="2769025"/>
            <a:ext cx="1261197" cy="31059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324" y="2725565"/>
            <a:ext cx="1780786" cy="421261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362" y="2514461"/>
            <a:ext cx="961000" cy="71803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532" y="2610555"/>
            <a:ext cx="1035112" cy="581024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181" y="3544410"/>
            <a:ext cx="1117345" cy="39202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794" y="3469234"/>
            <a:ext cx="1447843" cy="637051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55" b="23496"/>
          <a:stretch/>
        </p:blipFill>
        <p:spPr>
          <a:xfrm>
            <a:off x="5474789" y="3469234"/>
            <a:ext cx="1343062" cy="542375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127" y="2500140"/>
            <a:ext cx="1152399" cy="691439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877" y="4436129"/>
            <a:ext cx="1653654" cy="344182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959" y="1702032"/>
            <a:ext cx="681515" cy="689004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482" y="4288889"/>
            <a:ext cx="512207" cy="638662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73" y="4288889"/>
            <a:ext cx="1141212" cy="423668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482" y="4213164"/>
            <a:ext cx="1381502" cy="660051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63" y="3247364"/>
            <a:ext cx="1310678" cy="873785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358" y="789240"/>
            <a:ext cx="632457" cy="6324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442" y="1334373"/>
            <a:ext cx="1185178" cy="113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8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30E420-D779-4334-BAC3-D8935D593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46" y="1100097"/>
            <a:ext cx="2217530" cy="1255688"/>
          </a:xfrm>
        </p:spPr>
        <p:txBody>
          <a:bodyPr/>
          <a:lstStyle/>
          <a:p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/>
              <a:t>таке</a:t>
            </a:r>
            <a:r>
              <a:rPr lang="ru-RU" sz="2800" dirty="0"/>
              <a:t> БРЕНД?</a:t>
            </a:r>
            <a:br>
              <a:rPr lang="ru-RU" sz="2800" dirty="0"/>
            </a:br>
            <a:endParaRPr lang="en-US" sz="2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0D643B-8E07-78E8-059E-BFBDF595E8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dirty="0"/>
              <a:t>Бренд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ідея</a:t>
            </a:r>
            <a:r>
              <a:rPr lang="ru-RU" dirty="0"/>
              <a:t>, </a:t>
            </a:r>
            <a:r>
              <a:rPr lang="ru-RU" dirty="0" err="1"/>
              <a:t>спогад</a:t>
            </a:r>
            <a:r>
              <a:rPr lang="ru-RU" dirty="0"/>
              <a:t>, образ, </a:t>
            </a:r>
            <a:r>
              <a:rPr lang="ru-RU" dirty="0" err="1"/>
              <a:t>уявлення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живуть</a:t>
            </a:r>
            <a:r>
              <a:rPr lang="ru-RU" dirty="0"/>
              <a:t> в </a:t>
            </a:r>
            <a:r>
              <a:rPr lang="ru-RU" dirty="0" err="1"/>
              <a:t>голові</a:t>
            </a:r>
            <a:r>
              <a:rPr lang="ru-RU" dirty="0"/>
              <a:t> людей, а в момент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оживають</a:t>
            </a:r>
            <a:r>
              <a:rPr lang="ru-RU" dirty="0"/>
              <a:t> та </a:t>
            </a:r>
            <a:r>
              <a:rPr lang="ru-RU" dirty="0" err="1"/>
              <a:t>схиляють</a:t>
            </a:r>
            <a:r>
              <a:rPr lang="ru-RU" dirty="0"/>
              <a:t> до </a:t>
            </a:r>
            <a:r>
              <a:rPr lang="ru-RU" dirty="0" err="1"/>
              <a:t>потрібних</a:t>
            </a:r>
            <a:r>
              <a:rPr lang="ru-RU" dirty="0"/>
              <a:t> бренду </a:t>
            </a:r>
            <a:r>
              <a:rPr lang="ru-RU" dirty="0" err="1"/>
              <a:t>дій</a:t>
            </a:r>
            <a:r>
              <a:rPr lang="ru-RU" dirty="0"/>
              <a:t>.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EF63BB-7F21-BA6F-D0C5-C8D15C426A3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9C27444-C43E-47F0-B808-19D3389783AD}" type="slidenum">
              <a:rPr lang="uk-UA" smtClean="0"/>
              <a:pPr/>
              <a:t>30</a:t>
            </a:fld>
            <a:endParaRPr lang="uk-UA" dirty="0"/>
          </a:p>
        </p:txBody>
      </p:sp>
      <p:pic>
        <p:nvPicPr>
          <p:cNvPr id="5" name="8ea4a3c5-5f6c-49ef-a8d2-61d09ea82d6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58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43921" y="4236552"/>
            <a:ext cx="299792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err="1">
                <a:latin typeface="Roboto" panose="02000000000000000000" pitchFamily="2" charset="0"/>
              </a:rPr>
              <a:t>Продажі</a:t>
            </a:r>
            <a:r>
              <a:rPr lang="ru-RU" sz="1050" dirty="0">
                <a:latin typeface="Roboto" panose="02000000000000000000" pitchFamily="2" charset="0"/>
              </a:rPr>
              <a:t> </a:t>
            </a:r>
            <a:r>
              <a:rPr lang="ru-RU" sz="1050" dirty="0" err="1">
                <a:latin typeface="Roboto" panose="02000000000000000000" pitchFamily="2" charset="0"/>
              </a:rPr>
              <a:t>фокусуються</a:t>
            </a:r>
            <a:r>
              <a:rPr lang="ru-RU" sz="1050" dirty="0">
                <a:latin typeface="Roboto" panose="02000000000000000000" pitchFamily="2" charset="0"/>
              </a:rPr>
              <a:t> на </a:t>
            </a:r>
            <a:r>
              <a:rPr lang="ru-RU" sz="1050" dirty="0" err="1">
                <a:latin typeface="Roboto" panose="02000000000000000000" pitchFamily="2" charset="0"/>
              </a:rPr>
              <a:t>квадраті</a:t>
            </a:r>
            <a:r>
              <a:rPr lang="ru-RU" sz="1050" dirty="0">
                <a:latin typeface="Roboto" panose="02000000000000000000" pitchFamily="2" charset="0"/>
              </a:rPr>
              <a:t>, </a:t>
            </a:r>
            <a:endParaRPr lang="ru-RU" sz="1050" dirty="0" smtClean="0">
              <a:latin typeface="Roboto" panose="02000000000000000000" pitchFamily="2" charset="0"/>
            </a:endParaRPr>
          </a:p>
          <a:p>
            <a:pPr algn="ctr"/>
            <a:r>
              <a:rPr lang="ru-RU" sz="1050" dirty="0" smtClean="0">
                <a:latin typeface="Roboto" panose="02000000000000000000" pitchFamily="2" charset="0"/>
              </a:rPr>
              <a:t>а бренд-менеджмент </a:t>
            </a:r>
            <a:r>
              <a:rPr lang="ru-RU" sz="1050" dirty="0">
                <a:latin typeface="Roboto" panose="02000000000000000000" pitchFamily="2" charset="0"/>
              </a:rPr>
              <a:t>на </a:t>
            </a:r>
            <a:r>
              <a:rPr lang="ru-RU" sz="1050" dirty="0" err="1">
                <a:latin typeface="Roboto" panose="02000000000000000000" pitchFamily="2" charset="0"/>
              </a:rPr>
              <a:t>тлі</a:t>
            </a:r>
            <a:r>
              <a:rPr lang="ru-RU" sz="1050" dirty="0">
                <a:latin typeface="Roboto" panose="02000000000000000000" pitchFamily="2" charset="0"/>
              </a:rPr>
              <a:t>.</a:t>
            </a:r>
            <a:endParaRPr lang="uk-UA" sz="105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6582" y="4236553"/>
            <a:ext cx="393518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chemeClr val="bg1"/>
                </a:solidFill>
                <a:latin typeface="Roboto" panose="02000000000000000000" pitchFamily="2" charset="0"/>
              </a:rPr>
              <a:t>Бренди </a:t>
            </a:r>
            <a:r>
              <a:rPr lang="ru-RU" sz="1050" dirty="0" err="1">
                <a:solidFill>
                  <a:schemeClr val="bg1"/>
                </a:solidFill>
                <a:latin typeface="Roboto" panose="02000000000000000000" pitchFamily="2" charset="0"/>
              </a:rPr>
              <a:t>функціонують</a:t>
            </a:r>
            <a:r>
              <a:rPr lang="ru-RU" sz="1050" dirty="0">
                <a:solidFill>
                  <a:schemeClr val="bg1"/>
                </a:solidFill>
                <a:latin typeface="Roboto" panose="02000000000000000000" pitchFamily="2" charset="0"/>
              </a:rPr>
              <a:t> як </a:t>
            </a:r>
            <a:r>
              <a:rPr lang="ru-RU" sz="1050" dirty="0" err="1">
                <a:solidFill>
                  <a:schemeClr val="bg1"/>
                </a:solidFill>
                <a:latin typeface="Roboto" panose="02000000000000000000" pitchFamily="2" charset="0"/>
              </a:rPr>
              <a:t>тло</a:t>
            </a:r>
            <a:r>
              <a:rPr lang="ru-RU" sz="1050" dirty="0">
                <a:solidFill>
                  <a:schemeClr val="bg1"/>
                </a:solidFill>
                <a:latin typeface="Roboto" panose="02000000000000000000" pitchFamily="2" charset="0"/>
              </a:rPr>
              <a:t>, </a:t>
            </a:r>
            <a:r>
              <a:rPr lang="ru-RU" sz="1050" dirty="0" err="1">
                <a:solidFill>
                  <a:schemeClr val="bg1"/>
                </a:solidFill>
                <a:latin typeface="Roboto" panose="02000000000000000000" pitchFamily="2" charset="0"/>
              </a:rPr>
              <a:t>що</a:t>
            </a:r>
            <a:r>
              <a:rPr lang="ru-RU" sz="1050" dirty="0">
                <a:solidFill>
                  <a:schemeClr val="bg1"/>
                </a:solidFill>
                <a:latin typeface="Roboto" panose="02000000000000000000" pitchFamily="2" charset="0"/>
              </a:rPr>
              <a:t> </a:t>
            </a:r>
            <a:r>
              <a:rPr lang="ru-RU" sz="1050" dirty="0" err="1">
                <a:solidFill>
                  <a:schemeClr val="bg1"/>
                </a:solidFill>
                <a:latin typeface="Roboto" panose="02000000000000000000" pitchFamily="2" charset="0"/>
              </a:rPr>
              <a:t>визначає</a:t>
            </a:r>
            <a:r>
              <a:rPr lang="ru-RU" sz="1050" dirty="0">
                <a:solidFill>
                  <a:schemeClr val="bg1"/>
                </a:solidFill>
                <a:latin typeface="Roboto" panose="02000000000000000000" pitchFamily="2" charset="0"/>
              </a:rPr>
              <a:t> рамки </a:t>
            </a:r>
            <a:r>
              <a:rPr lang="ru-RU" sz="1050" dirty="0" err="1">
                <a:solidFill>
                  <a:schemeClr val="bg1"/>
                </a:solidFill>
                <a:latin typeface="Roboto" panose="02000000000000000000" pitchFamily="2" charset="0"/>
              </a:rPr>
              <a:t>сприйняття</a:t>
            </a:r>
            <a:r>
              <a:rPr lang="ru-RU" sz="1050" dirty="0">
                <a:solidFill>
                  <a:schemeClr val="bg1"/>
                </a:solidFill>
                <a:latin typeface="Roboto" panose="02000000000000000000" pitchFamily="2" charset="0"/>
              </a:rPr>
              <a:t>, а продукт - квадрат. </a:t>
            </a:r>
            <a:endParaRPr lang="uk-UA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68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532096" y="1658389"/>
            <a:ext cx="41645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chemeClr val="tx1"/>
                </a:solidFill>
              </a:rPr>
              <a:t>- </a:t>
            </a:r>
            <a:r>
              <a:rPr lang="uk-UA" sz="2000" dirty="0">
                <a:solidFill>
                  <a:schemeClr val="tx1"/>
                </a:solidFill>
              </a:rPr>
              <a:t>ідентифікація</a:t>
            </a:r>
            <a:br>
              <a:rPr lang="uk-UA" sz="2000" dirty="0">
                <a:solidFill>
                  <a:schemeClr val="tx1"/>
                </a:solidFill>
              </a:rPr>
            </a:br>
            <a:r>
              <a:rPr lang="uk-UA" sz="2000" dirty="0">
                <a:solidFill>
                  <a:schemeClr val="tx1"/>
                </a:solidFill>
              </a:rPr>
              <a:t>- спонукання до купівлі</a:t>
            </a:r>
            <a:br>
              <a:rPr lang="uk-UA" sz="2000" dirty="0">
                <a:solidFill>
                  <a:schemeClr val="tx1"/>
                </a:solidFill>
              </a:rPr>
            </a:br>
            <a:r>
              <a:rPr lang="uk-UA" sz="2000" dirty="0">
                <a:solidFill>
                  <a:schemeClr val="tx1"/>
                </a:solidFill>
              </a:rPr>
              <a:t>- гарантія</a:t>
            </a:r>
            <a:br>
              <a:rPr lang="uk-UA" sz="2000" dirty="0">
                <a:solidFill>
                  <a:schemeClr val="tx1"/>
                </a:solidFill>
              </a:rPr>
            </a:br>
            <a:r>
              <a:rPr lang="uk-UA" sz="2000" dirty="0">
                <a:solidFill>
                  <a:schemeClr val="tx1"/>
                </a:solidFill>
              </a:rPr>
              <a:t>- індивідуалізація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532096" y="941458"/>
            <a:ext cx="322876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err="1" smtClean="0">
                <a:latin typeface="Geometria" panose="020B0503020204020204" pitchFamily="34" charset="-52"/>
              </a:rPr>
              <a:t>Функції</a:t>
            </a:r>
            <a:r>
              <a:rPr lang="ru-RU" sz="3000" b="1" dirty="0" smtClean="0">
                <a:latin typeface="Geometria" panose="020B0503020204020204" pitchFamily="34" charset="-52"/>
              </a:rPr>
              <a:t> бренду</a:t>
            </a:r>
            <a:endParaRPr lang="uk-UA" sz="3000" b="1" dirty="0"/>
          </a:p>
        </p:txBody>
      </p:sp>
      <p:cxnSp>
        <p:nvCxnSpPr>
          <p:cNvPr id="9" name="Пряма сполучна лінія 8"/>
          <p:cNvCxnSpPr/>
          <p:nvPr/>
        </p:nvCxnSpPr>
        <p:spPr>
          <a:xfrm>
            <a:off x="0" y="1472373"/>
            <a:ext cx="3534137" cy="23083"/>
          </a:xfrm>
          <a:prstGeom prst="line">
            <a:avLst/>
          </a:prstGeom>
          <a:ln w="28575">
            <a:solidFill>
              <a:srgbClr val="009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09" y="4629150"/>
            <a:ext cx="1471397" cy="3571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847" y="941458"/>
            <a:ext cx="4905153" cy="327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6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9218951" cy="514350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2444054" y="2090574"/>
            <a:ext cx="43308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  <a:latin typeface="Geometria" panose="020B0503020204020204" pitchFamily="34" charset="-52"/>
              </a:rPr>
              <a:t>Діяти як бренд</a:t>
            </a:r>
            <a:endParaRPr lang="uk-UA" sz="4000" b="1" dirty="0">
              <a:solidFill>
                <a:schemeClr val="bg1"/>
              </a:solidFill>
            </a:endParaRPr>
          </a:p>
        </p:txBody>
      </p:sp>
      <p:cxnSp>
        <p:nvCxnSpPr>
          <p:cNvPr id="7" name="Пряма сполучна лінія 6"/>
          <p:cNvCxnSpPr/>
          <p:nvPr/>
        </p:nvCxnSpPr>
        <p:spPr>
          <a:xfrm>
            <a:off x="3206702" y="3035879"/>
            <a:ext cx="280554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3901"/>
            <a:ext cx="65" cy="27699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86" b="-16656"/>
          <a:stretch/>
        </p:blipFill>
        <p:spPr>
          <a:xfrm>
            <a:off x="78582" y="60565"/>
            <a:ext cx="9152504" cy="51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6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9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stagram dakkar_official stories 314397082978671398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49987" y="0"/>
            <a:ext cx="2894013" cy="51435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37" y="778031"/>
            <a:ext cx="5993895" cy="399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3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14" y="750321"/>
            <a:ext cx="5993895" cy="3995930"/>
          </a:xfrm>
          <a:prstGeom prst="rect">
            <a:avLst/>
          </a:prstGeom>
        </p:spPr>
      </p:pic>
      <p:pic>
        <p:nvPicPr>
          <p:cNvPr id="3" name="IMG_914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11636" y="632622"/>
            <a:ext cx="2556164" cy="451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6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4A88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695501" y="2842216"/>
            <a:ext cx="3772590" cy="7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solidFill>
                  <a:srgbClr val="0095DA"/>
                </a:solidFill>
                <a:latin typeface="Geometria" panose="020B0503020204020204" pitchFamily="34" charset="-52"/>
              </a:rPr>
              <a:t>Володимир Поліщук</a:t>
            </a:r>
            <a:r>
              <a:rPr lang="uk-UA" dirty="0" smtClean="0">
                <a:solidFill>
                  <a:schemeClr val="bg1"/>
                </a:solidFill>
                <a:latin typeface="Geometria" panose="020B0503020204020204" pitchFamily="34" charset="-52"/>
              </a:rPr>
              <a:t/>
            </a:r>
            <a:br>
              <a:rPr lang="uk-UA" dirty="0" smtClean="0">
                <a:solidFill>
                  <a:schemeClr val="bg1"/>
                </a:solidFill>
                <a:latin typeface="Geometria" panose="020B0503020204020204" pitchFamily="34" charset="-52"/>
              </a:rPr>
            </a:br>
            <a:r>
              <a:rPr lang="uk-UA" dirty="0" smtClean="0">
                <a:solidFill>
                  <a:schemeClr val="bg1"/>
                </a:solidFill>
                <a:latin typeface="Geometria" panose="020B0503020204020204" pitchFamily="34" charset="-52"/>
              </a:rPr>
              <a:t/>
            </a:r>
            <a:br>
              <a:rPr lang="uk-UA" dirty="0" smtClean="0">
                <a:solidFill>
                  <a:schemeClr val="bg1"/>
                </a:solidFill>
                <a:latin typeface="Geometria" panose="020B0503020204020204" pitchFamily="34" charset="-52"/>
              </a:rPr>
            </a:br>
            <a:r>
              <a:rPr lang="en" dirty="0">
                <a:solidFill>
                  <a:schemeClr val="bg1"/>
                </a:solidFill>
                <a:latin typeface="Geometria" panose="020B0503020204020204" pitchFamily="34" charset="-52"/>
              </a:rPr>
              <a:t/>
            </a:r>
            <a:br>
              <a:rPr lang="en" dirty="0">
                <a:solidFill>
                  <a:schemeClr val="bg1"/>
                </a:solidFill>
                <a:latin typeface="Geometria" panose="020B0503020204020204" pitchFamily="34" charset="-52"/>
              </a:rPr>
            </a:br>
            <a:r>
              <a:rPr lang="uk-UA" dirty="0" smtClean="0">
                <a:solidFill>
                  <a:schemeClr val="bg1"/>
                </a:solidFill>
                <a:latin typeface="Geometria" panose="020B0503020204020204" pitchFamily="34" charset="-52"/>
              </a:rPr>
              <a:t/>
            </a:r>
            <a:br>
              <a:rPr lang="uk-UA" dirty="0" smtClean="0">
                <a:solidFill>
                  <a:schemeClr val="bg1"/>
                </a:solidFill>
                <a:latin typeface="Geometria" panose="020B0503020204020204" pitchFamily="34" charset="-52"/>
              </a:rPr>
            </a:br>
            <a:endParaRPr dirty="0">
              <a:solidFill>
                <a:schemeClr val="bg1"/>
              </a:solidFill>
              <a:latin typeface="Geometria" panose="020B0503020204020204" pitchFamily="34" charset="-52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95" y="294342"/>
            <a:ext cx="1582288" cy="93517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695501" y="1451104"/>
            <a:ext cx="3505554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uk-UA" sz="3000" b="1" dirty="0" smtClean="0">
                <a:solidFill>
                  <a:schemeClr val="bg1"/>
                </a:solidFill>
                <a:latin typeface="Geometria" panose="020B0503020204020204" pitchFamily="34" charset="-52"/>
                <a:ea typeface="Roboto Mono Medium"/>
                <a:cs typeface="Roboto Mono Medium"/>
                <a:sym typeface="Roboto Mono Medium"/>
              </a:rPr>
              <a:t>Дякую,</a:t>
            </a:r>
            <a:br>
              <a:rPr lang="uk-UA" sz="3000" b="1" dirty="0" smtClean="0">
                <a:solidFill>
                  <a:schemeClr val="bg1"/>
                </a:solidFill>
                <a:latin typeface="Geometria" panose="020B0503020204020204" pitchFamily="34" charset="-52"/>
                <a:ea typeface="Roboto Mono Medium"/>
                <a:cs typeface="Roboto Mono Medium"/>
                <a:sym typeface="Roboto Mono Medium"/>
              </a:rPr>
            </a:br>
            <a:r>
              <a:rPr lang="uk-UA" sz="3000" b="1" dirty="0" smtClean="0">
                <a:solidFill>
                  <a:schemeClr val="bg1"/>
                </a:solidFill>
                <a:latin typeface="Geometria" panose="020B0503020204020204" pitchFamily="34" charset="-52"/>
                <a:ea typeface="Roboto Mono Medium"/>
                <a:cs typeface="Roboto Mono Medium"/>
                <a:sym typeface="Roboto Mono Medium"/>
              </a:rPr>
              <a:t>питання?</a:t>
            </a:r>
          </a:p>
        </p:txBody>
      </p:sp>
      <p:cxnSp>
        <p:nvCxnSpPr>
          <p:cNvPr id="5" name="Пряма сполучна лінія 8"/>
          <p:cNvCxnSpPr/>
          <p:nvPr/>
        </p:nvCxnSpPr>
        <p:spPr>
          <a:xfrm>
            <a:off x="807926" y="2720180"/>
            <a:ext cx="2394408" cy="0"/>
          </a:xfrm>
          <a:prstGeom prst="line">
            <a:avLst/>
          </a:prstGeom>
          <a:ln w="28575">
            <a:solidFill>
              <a:srgbClr val="009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57" t="-1" r="1" b="-7701"/>
          <a:stretch/>
        </p:blipFill>
        <p:spPr>
          <a:xfrm rot="5400000">
            <a:off x="1324220" y="2319092"/>
            <a:ext cx="5172075" cy="4767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628" y="-541316"/>
            <a:ext cx="4995372" cy="666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7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09" y="4629150"/>
            <a:ext cx="1471397" cy="35718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124" y="1572175"/>
            <a:ext cx="4762500" cy="288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9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9218951" cy="514350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1865547" y="1536782"/>
            <a:ext cx="5487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latin typeface="Geometria" panose="020B0503020204020204" pitchFamily="34" charset="-52"/>
              </a:rPr>
              <a:t>Економ</a:t>
            </a:r>
            <a:r>
              <a:rPr lang="ru-RU" sz="4000" b="1" dirty="0" smtClean="0">
                <a:solidFill>
                  <a:schemeClr val="bg1"/>
                </a:solidFill>
                <a:latin typeface="Geometria" panose="020B0503020204020204" pitchFamily="34" charset="-52"/>
              </a:rPr>
              <a:t>-сегмент </a:t>
            </a:r>
            <a:r>
              <a:rPr lang="ru-RU" sz="4000" b="1" dirty="0">
                <a:solidFill>
                  <a:schemeClr val="bg1"/>
                </a:solidFill>
                <a:latin typeface="Geometria" panose="020B0503020204020204" pitchFamily="34" charset="-52"/>
              </a:rPr>
              <a:t>— </a:t>
            </a:r>
            <a:r>
              <a:rPr lang="ru-RU" sz="4000" b="1" dirty="0" err="1">
                <a:solidFill>
                  <a:schemeClr val="bg1"/>
                </a:solidFill>
                <a:latin typeface="Geometria" panose="020B0503020204020204" pitchFamily="34" charset="-52"/>
              </a:rPr>
              <a:t>це</a:t>
            </a:r>
            <a:r>
              <a:rPr lang="ru-RU" sz="4000" b="1" dirty="0">
                <a:solidFill>
                  <a:schemeClr val="bg1"/>
                </a:solidFill>
                <a:latin typeface="Geometria" panose="020B0503020204020204" pitchFamily="34" charset="-52"/>
              </a:rPr>
              <a:t> не про «дешево»</a:t>
            </a:r>
            <a:endParaRPr lang="uk-UA" sz="4000" b="1" dirty="0">
              <a:solidFill>
                <a:schemeClr val="bg1"/>
              </a:solidFill>
            </a:endParaRPr>
          </a:p>
        </p:txBody>
      </p:sp>
      <p:cxnSp>
        <p:nvCxnSpPr>
          <p:cNvPr id="7" name="Пряма сполучна лінія 6"/>
          <p:cNvCxnSpPr/>
          <p:nvPr/>
        </p:nvCxnSpPr>
        <p:spPr>
          <a:xfrm>
            <a:off x="3206702" y="3035879"/>
            <a:ext cx="280554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3901"/>
            <a:ext cx="65" cy="27699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86" b="-16656"/>
          <a:stretch/>
        </p:blipFill>
        <p:spPr>
          <a:xfrm>
            <a:off x="78582" y="60565"/>
            <a:ext cx="9152504" cy="51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02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532096" y="1812129"/>
            <a:ext cx="43245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Найбільший і </a:t>
            </a:r>
            <a:r>
              <a:rPr lang="uk-UA" dirty="0" err="1"/>
              <a:t>найдинамічніший</a:t>
            </a:r>
            <a:r>
              <a:rPr lang="uk-UA" dirty="0"/>
              <a:t> </a:t>
            </a:r>
            <a:br>
              <a:rPr lang="uk-UA" dirty="0"/>
            </a:br>
            <a:r>
              <a:rPr lang="uk-UA" dirty="0" smtClean="0"/>
              <a:t>сегмент </a:t>
            </a:r>
            <a:r>
              <a:rPr lang="uk-UA" dirty="0"/>
              <a:t>ринку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Покупець не “бідний”, а розумний і прагматичний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/>
              <a:t>“Розумна економія” — нова поведінкова норма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532096" y="941458"/>
            <a:ext cx="337464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err="1" smtClean="0">
                <a:latin typeface="Geometria" panose="020B0503020204020204" pitchFamily="34" charset="-52"/>
              </a:rPr>
              <a:t>Економ</a:t>
            </a:r>
            <a:r>
              <a:rPr lang="ru-RU" sz="3000" b="1" dirty="0" smtClean="0">
                <a:latin typeface="Geometria" panose="020B0503020204020204" pitchFamily="34" charset="-52"/>
              </a:rPr>
              <a:t>-сегмент</a:t>
            </a:r>
            <a:endParaRPr lang="uk-UA" sz="3000" b="1" dirty="0"/>
          </a:p>
        </p:txBody>
      </p:sp>
      <p:cxnSp>
        <p:nvCxnSpPr>
          <p:cNvPr id="9" name="Пряма сполучна лінія 8"/>
          <p:cNvCxnSpPr/>
          <p:nvPr/>
        </p:nvCxnSpPr>
        <p:spPr>
          <a:xfrm>
            <a:off x="0" y="1472373"/>
            <a:ext cx="3778102" cy="23083"/>
          </a:xfrm>
          <a:prstGeom prst="line">
            <a:avLst/>
          </a:prstGeom>
          <a:ln w="28575">
            <a:solidFill>
              <a:srgbClr val="009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09" y="4629150"/>
            <a:ext cx="1471397" cy="3571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875" y="1472372"/>
            <a:ext cx="4686125" cy="367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21"/>
          <a:stretch/>
        </p:blipFill>
        <p:spPr>
          <a:xfrm>
            <a:off x="0" y="1117954"/>
            <a:ext cx="4071257" cy="36711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4"/>
          <a:stretch/>
        </p:blipFill>
        <p:spPr>
          <a:xfrm>
            <a:off x="4125433" y="1117954"/>
            <a:ext cx="5018566" cy="368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23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9218951" cy="514350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1865547" y="1536782"/>
            <a:ext cx="54878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latin typeface="Geometria" panose="020B0503020204020204" pitchFamily="34" charset="-52"/>
              </a:rPr>
              <a:t>Головна стратегія: цінність, а не просто низька ціна</a:t>
            </a:r>
          </a:p>
        </p:txBody>
      </p:sp>
      <p:cxnSp>
        <p:nvCxnSpPr>
          <p:cNvPr id="7" name="Пряма сполучна лінія 6"/>
          <p:cNvCxnSpPr/>
          <p:nvPr/>
        </p:nvCxnSpPr>
        <p:spPr>
          <a:xfrm>
            <a:off x="3206702" y="3645479"/>
            <a:ext cx="280554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3901"/>
            <a:ext cx="65" cy="27699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86" b="-16656"/>
          <a:stretch/>
        </p:blipFill>
        <p:spPr>
          <a:xfrm>
            <a:off x="78582" y="60565"/>
            <a:ext cx="9152504" cy="51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532096" y="1741800"/>
            <a:ext cx="37492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 smtClean="0"/>
              <a:t>Покупець </a:t>
            </a:r>
            <a:r>
              <a:rPr lang="uk-UA" dirty="0"/>
              <a:t>шукає “</a:t>
            </a:r>
            <a:r>
              <a:rPr lang="en-US" dirty="0"/>
              <a:t>value for money”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 smtClean="0"/>
              <a:t>Цінність </a:t>
            </a:r>
            <a:r>
              <a:rPr lang="uk-UA" dirty="0"/>
              <a:t>= якість + зрозумілість + довіра + доступність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 smtClean="0"/>
              <a:t>Головне </a:t>
            </a:r>
            <a:r>
              <a:rPr lang="uk-UA" dirty="0"/>
              <a:t>питання: “За що я плачу?”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532096" y="941458"/>
            <a:ext cx="31229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err="1" smtClean="0">
                <a:latin typeface="Geometria" panose="020B0503020204020204" pitchFamily="34" charset="-52"/>
              </a:rPr>
              <a:t>Цінність</a:t>
            </a:r>
            <a:r>
              <a:rPr lang="ru-RU" sz="3000" b="1" dirty="0" smtClean="0">
                <a:latin typeface="Geometria" panose="020B0503020204020204" pitchFamily="34" charset="-52"/>
              </a:rPr>
              <a:t> </a:t>
            </a:r>
            <a:r>
              <a:rPr lang="en-US" sz="3000" b="1" dirty="0" smtClean="0">
                <a:latin typeface="Geometria" panose="020B0503020204020204" pitchFamily="34" charset="-52"/>
              </a:rPr>
              <a:t>&gt;</a:t>
            </a:r>
            <a:r>
              <a:rPr lang="uk-UA" sz="3000" b="1" dirty="0" smtClean="0">
                <a:latin typeface="Geometria" panose="020B0503020204020204" pitchFamily="34" charset="-52"/>
              </a:rPr>
              <a:t> Ціна</a:t>
            </a:r>
            <a:endParaRPr lang="uk-UA" sz="3000" b="1" dirty="0"/>
          </a:p>
        </p:txBody>
      </p:sp>
      <p:cxnSp>
        <p:nvCxnSpPr>
          <p:cNvPr id="9" name="Пряма сполучна лінія 8"/>
          <p:cNvCxnSpPr/>
          <p:nvPr/>
        </p:nvCxnSpPr>
        <p:spPr>
          <a:xfrm>
            <a:off x="0" y="1472373"/>
            <a:ext cx="3778102" cy="23083"/>
          </a:xfrm>
          <a:prstGeom prst="line">
            <a:avLst/>
          </a:prstGeom>
          <a:ln w="28575">
            <a:solidFill>
              <a:srgbClr val="009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7144"/>
            <a:ext cx="9218951" cy="563780"/>
          </a:xfrm>
          <a:prstGeom prst="rect">
            <a:avLst/>
          </a:prstGeom>
          <a:solidFill>
            <a:srgbClr val="174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4095" b="-7664"/>
          <a:stretch/>
        </p:blipFill>
        <p:spPr>
          <a:xfrm>
            <a:off x="78582" y="67708"/>
            <a:ext cx="9163389" cy="476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09" y="4629150"/>
            <a:ext cx="1471397" cy="3571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1"/>
          <a:stretch/>
        </p:blipFill>
        <p:spPr>
          <a:xfrm>
            <a:off x="3990756" y="878958"/>
            <a:ext cx="5146156" cy="405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3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6528</TotalTime>
  <Words>249</Words>
  <Application>Microsoft Office PowerPoint</Application>
  <PresentationFormat>Экран (16:9)</PresentationFormat>
  <Paragraphs>56</Paragraphs>
  <Slides>37</Slides>
  <Notes>7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3" baseType="lpstr">
      <vt:lpstr>Geometria</vt:lpstr>
      <vt:lpstr>Roboto Mono Medium</vt:lpstr>
      <vt:lpstr>Arial</vt:lpstr>
      <vt:lpstr>Roboto</vt:lpstr>
      <vt:lpstr>Poppins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Що таке БРЕНД?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224</cp:revision>
  <dcterms:modified xsi:type="dcterms:W3CDTF">2025-10-28T07:23:54Z</dcterms:modified>
</cp:coreProperties>
</file>