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326" r:id="rId3"/>
    <p:sldId id="328" r:id="rId4"/>
    <p:sldId id="370" r:id="rId5"/>
    <p:sldId id="323" r:id="rId6"/>
    <p:sldId id="319" r:id="rId7"/>
    <p:sldId id="474" r:id="rId8"/>
    <p:sldId id="461" r:id="rId9"/>
    <p:sldId id="468" r:id="rId10"/>
    <p:sldId id="398" r:id="rId11"/>
    <p:sldId id="399" r:id="rId12"/>
    <p:sldId id="400" r:id="rId13"/>
    <p:sldId id="480" r:id="rId14"/>
    <p:sldId id="462" r:id="rId15"/>
    <p:sldId id="469" r:id="rId16"/>
    <p:sldId id="464" r:id="rId17"/>
    <p:sldId id="470" r:id="rId18"/>
    <p:sldId id="475" r:id="rId19"/>
    <p:sldId id="476" r:id="rId20"/>
    <p:sldId id="465" r:id="rId21"/>
    <p:sldId id="471" r:id="rId22"/>
    <p:sldId id="478" r:id="rId23"/>
    <p:sldId id="479" r:id="rId24"/>
    <p:sldId id="466" r:id="rId25"/>
    <p:sldId id="472" r:id="rId26"/>
    <p:sldId id="477" r:id="rId27"/>
    <p:sldId id="467" r:id="rId28"/>
    <p:sldId id="473" r:id="rId29"/>
    <p:sldId id="446" r:id="rId30"/>
    <p:sldId id="452" r:id="rId31"/>
    <p:sldId id="453" r:id="rId32"/>
    <p:sldId id="367" r:id="rId33"/>
    <p:sldId id="368" r:id="rId34"/>
    <p:sldId id="429" r:id="rId35"/>
    <p:sldId id="395" r:id="rId36"/>
    <p:sldId id="396" r:id="rId37"/>
    <p:sldId id="296" r:id="rId38"/>
  </p:sldIdLst>
  <p:sldSz cx="9144000" cy="5143500" type="screen16x9"/>
  <p:notesSz cx="6858000" cy="9144000"/>
  <p:embeddedFontLst>
    <p:embeddedFont>
      <p:font typeface="Geometria" panose="020B0503020204020204" pitchFamily="34" charset="-52"/>
      <p:regular r:id="rId40"/>
      <p:bold r:id="rId41"/>
    </p:embeddedFont>
    <p:embeddedFont>
      <p:font typeface="Roboto Mono Medium" panose="020B060402020202020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</p:embeddedFont>
    <p:embeddedFont>
      <p:font typeface="Poppins" panose="00000500000000000000" pitchFamily="2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5A"/>
    <a:srgbClr val="003964"/>
    <a:srgbClr val="317BA4"/>
    <a:srgbClr val="303E48"/>
    <a:srgbClr val="004F4F"/>
    <a:srgbClr val="E60004"/>
    <a:srgbClr val="644F43"/>
    <a:srgbClr val="FAA61A"/>
    <a:srgbClr val="D2B5A7"/>
    <a:srgbClr val="654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7454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72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7513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295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299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99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9554A-893A-40FA-86A0-020D372FD2B7}" type="datetimeFigureOut">
              <a:rPr lang="uk-UA" smtClean="0"/>
              <a:t>28.10.2025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1204-B942-4986-9617-8A59F85E5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73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Назва та вміст">
  <p:cSld name="6_Назва та вміст">
    <p:bg>
      <p:bgPr>
        <a:solidFill>
          <a:srgbClr val="00665A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 l="49478" t="71527" r="16413" b="-37500"/>
          <a:stretch/>
        </p:blipFill>
        <p:spPr>
          <a:xfrm rot="10800000">
            <a:off x="-2" y="1406549"/>
            <a:ext cx="3276601" cy="371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47076" y="2374290"/>
            <a:ext cx="2473200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/>
          <p:nvPr/>
        </p:nvSpPr>
        <p:spPr>
          <a:xfrm>
            <a:off x="3276600" y="-1"/>
            <a:ext cx="5867400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732925" y="290431"/>
            <a:ext cx="4915872" cy="44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ftr" idx="11"/>
          </p:nvPr>
        </p:nvSpPr>
        <p:spPr>
          <a:xfrm>
            <a:off x="3732923" y="4821689"/>
            <a:ext cx="4104245" cy="2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058246" y="4821689"/>
            <a:ext cx="590550" cy="221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1E952E-4D69-235E-9D7C-AF09DE3FFE39}"/>
              </a:ext>
            </a:extLst>
          </p:cNvPr>
          <p:cNvGrpSpPr/>
          <p:nvPr userDrawn="1"/>
        </p:nvGrpSpPr>
        <p:grpSpPr>
          <a:xfrm>
            <a:off x="336271" y="285115"/>
            <a:ext cx="2084447" cy="369894"/>
            <a:chOff x="336271" y="285114"/>
            <a:chExt cx="2360513" cy="41888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06FA03A-698D-99EC-1920-50BEC6E5D6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6271" y="285114"/>
              <a:ext cx="725231" cy="418883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6070A64-DEDB-BC41-1406-E1CF228BA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473657" y="314501"/>
              <a:ext cx="1223127" cy="360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37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jp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jp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7.jp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A8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95501" y="4171909"/>
            <a:ext cx="377259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95DA"/>
              </a:solidFill>
              <a:latin typeface="Geometria" panose="020B0503020204020204" pitchFamily="34" charset="-52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68588" y="1234816"/>
            <a:ext cx="4647691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Як </a:t>
            </a:r>
            <a:r>
              <a:rPr lang="ru-RU" sz="3200" b="1" dirty="0" err="1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успішно</a:t>
            </a:r>
            <a:r>
              <a:rPr lang="ru-RU" sz="3200" b="1" dirty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працювати</a:t>
            </a:r>
            <a:r>
              <a:rPr lang="ru-RU" sz="3200" b="1" dirty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 </a:t>
            </a:r>
            <a:endParaRPr lang="ru-RU" sz="3200" b="1" dirty="0" smtClean="0">
              <a:solidFill>
                <a:schemeClr val="bg1"/>
              </a:solidFill>
              <a:latin typeface="Geometria" panose="020B0503020204020204" pitchFamily="34" charset="-52"/>
              <a:ea typeface="Roboto Mono Medium"/>
              <a:cs typeface="Poppins" panose="00000500000000000000" pitchFamily="2" charset="0"/>
              <a:sym typeface="Roboto Mono Medium"/>
            </a:endParaRPr>
          </a:p>
          <a:p>
            <a:pPr lvl="0"/>
            <a:r>
              <a:rPr lang="ru-RU" sz="3200" b="1" dirty="0" smtClean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в </a:t>
            </a:r>
            <a:r>
              <a:rPr lang="ru-RU" sz="3200" b="1" dirty="0" err="1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економ-сегменті</a:t>
            </a:r>
            <a:r>
              <a:rPr lang="ru-RU" sz="3200" b="1" dirty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?</a:t>
            </a:r>
            <a:endParaRPr lang="uk-UA" sz="3200" b="1" dirty="0" smtClean="0">
              <a:solidFill>
                <a:schemeClr val="bg1"/>
              </a:solidFill>
              <a:latin typeface="Geometria" panose="020B0503020204020204" pitchFamily="34" charset="-52"/>
              <a:ea typeface="Roboto Mono Medium"/>
              <a:cs typeface="Poppins" panose="00000500000000000000" pitchFamily="2" charset="0"/>
              <a:sym typeface="Roboto Mono Medium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3" t="-10137"/>
          <a:stretch/>
        </p:blipFill>
        <p:spPr>
          <a:xfrm rot="5400000">
            <a:off x="2877716" y="2306216"/>
            <a:ext cx="5187043" cy="4875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V="1">
            <a:off x="752200" y="3564356"/>
            <a:ext cx="2656018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Google Shape;56;p13"/>
          <p:cNvSpPr txBox="1"/>
          <p:nvPr/>
        </p:nvSpPr>
        <p:spPr>
          <a:xfrm>
            <a:off x="689853" y="3662099"/>
            <a:ext cx="453678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Володимир Поліщук</a:t>
            </a:r>
          </a:p>
          <a:p>
            <a:pPr lvl="0"/>
            <a:r>
              <a:rPr lang="uk-UA" sz="1600" dirty="0" smtClean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Poppins" panose="00000500000000000000" pitchFamily="2" charset="0"/>
                <a:sym typeface="Roboto Mono Medium"/>
              </a:rPr>
              <a:t>Маркетолог, рекламіст, хороша людина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93" y="0"/>
            <a:ext cx="3433559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0" y="0"/>
            <a:ext cx="1375285" cy="1375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10" y="0"/>
            <a:ext cx="3449532" cy="517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24" y="353843"/>
            <a:ext cx="3595679" cy="2397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09" y="173737"/>
            <a:ext cx="3598835" cy="2399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25" y="2750964"/>
            <a:ext cx="3596220" cy="2397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98" y="2751325"/>
            <a:ext cx="3604346" cy="24028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7" y="2543425"/>
            <a:ext cx="3596220" cy="2397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1" y="354124"/>
            <a:ext cx="3595678" cy="239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5" y="354124"/>
            <a:ext cx="3598835" cy="2399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1" y="2751244"/>
            <a:ext cx="3596220" cy="2397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04" y="2751604"/>
            <a:ext cx="3604346" cy="24028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976"/>
          <a:stretch/>
        </p:blipFill>
        <p:spPr>
          <a:xfrm>
            <a:off x="70884" y="616688"/>
            <a:ext cx="5762626" cy="4476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/>
          <a:stretch/>
        </p:blipFill>
        <p:spPr>
          <a:xfrm>
            <a:off x="5900694" y="2792819"/>
            <a:ext cx="3170650" cy="2300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2"/>
          <a:stretch/>
        </p:blipFill>
        <p:spPr>
          <a:xfrm>
            <a:off x="5900694" y="612477"/>
            <a:ext cx="3170649" cy="21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837195" y="1536782"/>
            <a:ext cx="5487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Асортимент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і продукт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741800"/>
            <a:ext cx="51315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/>
              <a:t>дублювань</a:t>
            </a:r>
            <a:r>
              <a:rPr lang="ru-RU" dirty="0"/>
              <a:t>, </a:t>
            </a:r>
            <a:r>
              <a:rPr lang="ru-RU" dirty="0" err="1"/>
              <a:t>чітка</a:t>
            </a:r>
            <a:r>
              <a:rPr lang="ru-RU" dirty="0"/>
              <a:t> структура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Hero-продукти</a:t>
            </a:r>
            <a:r>
              <a:rPr lang="ru-RU" dirty="0" smtClean="0"/>
              <a:t> </a:t>
            </a:r>
            <a:r>
              <a:rPr lang="ru-RU" dirty="0"/>
              <a:t>— “опора” </a:t>
            </a:r>
            <a:r>
              <a:rPr lang="ru-RU" dirty="0" err="1"/>
              <a:t>категорії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ВТМ </a:t>
            </a:r>
            <a:r>
              <a:rPr lang="ru-RU" dirty="0"/>
              <a:t>— </a:t>
            </a:r>
            <a:r>
              <a:rPr lang="ru-RU" dirty="0" err="1"/>
              <a:t>інструмент</a:t>
            </a:r>
            <a:r>
              <a:rPr lang="ru-RU" dirty="0"/>
              <a:t> контролю </a:t>
            </a:r>
            <a:r>
              <a:rPr lang="ru-RU" dirty="0" err="1"/>
              <a:t>маржі</a:t>
            </a:r>
            <a:r>
              <a:rPr lang="ru-RU" dirty="0"/>
              <a:t> та </a:t>
            </a:r>
            <a:r>
              <a:rPr lang="ru-RU" dirty="0" err="1"/>
              <a:t>довіри</a:t>
            </a: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44534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Асортимент</a:t>
            </a:r>
            <a:r>
              <a:rPr lang="ru-RU" sz="3000" b="1" dirty="0" smtClean="0">
                <a:latin typeface="Geometria" panose="020B0503020204020204" pitchFamily="34" charset="-52"/>
              </a:rPr>
              <a:t> і продукт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0" y="1472373"/>
            <a:ext cx="4841358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8630"/>
          <a:stretch/>
        </p:blipFill>
        <p:spPr>
          <a:xfrm>
            <a:off x="5286375" y="630865"/>
            <a:ext cx="3857625" cy="45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837195" y="1536782"/>
            <a:ext cx="5487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Ціноутворення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та промо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741800"/>
            <a:ext cx="4096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Прозорість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стабільність</a:t>
            </a:r>
            <a:r>
              <a:rPr lang="ru-RU" dirty="0"/>
              <a:t> </a:t>
            </a:r>
            <a:r>
              <a:rPr lang="ru-RU" dirty="0" err="1"/>
              <a:t>цін</a:t>
            </a:r>
            <a:r>
              <a:rPr lang="ru-RU" dirty="0"/>
              <a:t> = </a:t>
            </a:r>
            <a:r>
              <a:rPr lang="ru-RU" dirty="0" err="1"/>
              <a:t>довіра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“</a:t>
            </a:r>
            <a:r>
              <a:rPr lang="ru-RU" dirty="0" err="1"/>
              <a:t>Чесна</a:t>
            </a:r>
            <a:r>
              <a:rPr lang="ru-RU" dirty="0"/>
              <a:t> </a:t>
            </a:r>
            <a:r>
              <a:rPr lang="ru-RU" dirty="0" err="1"/>
              <a:t>ціна</a:t>
            </a:r>
            <a:r>
              <a:rPr lang="ru-RU" dirty="0"/>
              <a:t> </a:t>
            </a:r>
            <a:r>
              <a:rPr lang="ru-RU" dirty="0" err="1"/>
              <a:t>щодня</a:t>
            </a:r>
            <a:r>
              <a:rPr lang="ru-RU" dirty="0"/>
              <a:t>”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постійних</a:t>
            </a:r>
            <a:r>
              <a:rPr lang="ru-RU" dirty="0"/>
              <a:t> </a:t>
            </a:r>
            <a:r>
              <a:rPr lang="ru-RU" dirty="0" err="1"/>
              <a:t>акцій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Промо </a:t>
            </a:r>
            <a:r>
              <a:rPr lang="ru-RU" dirty="0"/>
              <a:t>= </a:t>
            </a:r>
            <a:r>
              <a:rPr lang="ru-RU" dirty="0" err="1"/>
              <a:t>відкриття</a:t>
            </a:r>
            <a:r>
              <a:rPr lang="ru-RU" dirty="0"/>
              <a:t>, а не </a:t>
            </a:r>
            <a:r>
              <a:rPr lang="ru-RU" dirty="0" err="1" smtClean="0"/>
              <a:t>полювання</a:t>
            </a: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31309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Ціноутворення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0" y="1472373"/>
            <a:ext cx="3778102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r="6237"/>
          <a:stretch/>
        </p:blipFill>
        <p:spPr>
          <a:xfrm>
            <a:off x="4664149" y="886101"/>
            <a:ext cx="4472763" cy="41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73"/>
            <a:ext cx="9144000" cy="4800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" y="582573"/>
            <a:ext cx="7419109" cy="4800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096253" y="3623108"/>
            <a:ext cx="2017365" cy="806947"/>
            <a:chOff x="886347" y="3291028"/>
            <a:chExt cx="1484893" cy="59395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923749" y="3292988"/>
              <a:ext cx="1392694" cy="5919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17B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600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47" y="3291028"/>
              <a:ext cx="1484893" cy="593957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34088" y="2588472"/>
            <a:ext cx="1895177" cy="831076"/>
            <a:chOff x="2647855" y="2643865"/>
            <a:chExt cx="1394955" cy="61171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647855" y="2643865"/>
              <a:ext cx="1394955" cy="611718"/>
            </a:xfrm>
            <a:prstGeom prst="rect">
              <a:avLst/>
            </a:prstGeom>
            <a:solidFill>
              <a:srgbClr val="DA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" t="21057" r="3935" b="25150"/>
            <a:stretch/>
          </p:blipFill>
          <p:spPr>
            <a:xfrm>
              <a:off x="2792787" y="2645824"/>
              <a:ext cx="1105091" cy="607800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1" b="8405"/>
          <a:stretch/>
        </p:blipFill>
        <p:spPr>
          <a:xfrm>
            <a:off x="3538472" y="2589559"/>
            <a:ext cx="1895176" cy="831346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140789" y="2585810"/>
            <a:ext cx="1895177" cy="831076"/>
            <a:chOff x="6929770" y="1599998"/>
            <a:chExt cx="1394955" cy="611718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929770" y="1599998"/>
              <a:ext cx="1394955" cy="61171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508" y="1707944"/>
              <a:ext cx="1187478" cy="39582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6140789" y="1506108"/>
            <a:ext cx="1885766" cy="829500"/>
            <a:chOff x="8247967" y="290432"/>
            <a:chExt cx="1388028" cy="61055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8247967" y="290432"/>
              <a:ext cx="1388028" cy="610558"/>
            </a:xfrm>
            <a:prstGeom prst="rect">
              <a:avLst/>
            </a:prstGeom>
            <a:solidFill>
              <a:srgbClr val="303E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4"/>
            <a:stretch/>
          </p:blipFill>
          <p:spPr>
            <a:xfrm>
              <a:off x="8280220" y="342207"/>
              <a:ext cx="1323523" cy="507009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3543178" y="1504386"/>
            <a:ext cx="1885765" cy="832944"/>
            <a:chOff x="3598757" y="1170441"/>
            <a:chExt cx="1388028" cy="613093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598757" y="1170441"/>
              <a:ext cx="1388028" cy="613093"/>
            </a:xfrm>
            <a:prstGeom prst="rect">
              <a:avLst/>
            </a:prstGeom>
            <a:solidFill>
              <a:srgbClr val="1B6B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36"/>
            <a:stretch/>
          </p:blipFill>
          <p:spPr>
            <a:xfrm>
              <a:off x="3665841" y="1305963"/>
              <a:ext cx="1253860" cy="342049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952101" y="1501241"/>
            <a:ext cx="1879230" cy="839234"/>
            <a:chOff x="6948865" y="260718"/>
            <a:chExt cx="1383218" cy="61772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948865" y="260718"/>
              <a:ext cx="1383218" cy="617723"/>
            </a:xfrm>
            <a:prstGeom prst="rect">
              <a:avLst/>
            </a:prstGeom>
            <a:solidFill>
              <a:srgbClr val="345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90" y="404908"/>
              <a:ext cx="1317368" cy="329342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9214"/>
          <a:stretch/>
        </p:blipFill>
        <p:spPr>
          <a:xfrm>
            <a:off x="3548040" y="3623108"/>
            <a:ext cx="1880903" cy="837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9635" y="832473"/>
            <a:ext cx="5465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Geometria" panose="020B0503020204020204" pitchFamily="34" charset="-52"/>
              </a:rPr>
              <a:t>ОЧОЛЮВАВ МАРКЕТИНГ ТА ВИКЛАДАЮ</a:t>
            </a:r>
            <a:endParaRPr lang="uk-UA" sz="1600" b="1" dirty="0">
              <a:latin typeface="Geometria" panose="020B0503020204020204" pitchFamily="34" charset="-52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946480" y="3623108"/>
            <a:ext cx="1890471" cy="832017"/>
            <a:chOff x="3538472" y="3667087"/>
            <a:chExt cx="1890471" cy="83201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538472" y="3667087"/>
              <a:ext cx="1890471" cy="832017"/>
            </a:xfrm>
            <a:prstGeom prst="rect">
              <a:avLst/>
            </a:prstGeom>
            <a:solidFill>
              <a:srgbClr val="00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51" y="3770038"/>
              <a:ext cx="1052137" cy="606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2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837195" y="1536782"/>
            <a:ext cx="5487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Комунікація</a:t>
            </a:r>
            <a:endParaRPr lang="ru-RU" sz="4000" b="1" dirty="0" smtClean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і </a:t>
            </a:r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позиціонування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741800"/>
            <a:ext cx="40966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Простота</a:t>
            </a:r>
            <a:r>
              <a:rPr lang="ru-RU" dirty="0"/>
              <a:t>, </a:t>
            </a:r>
            <a:r>
              <a:rPr lang="ru-RU" dirty="0" err="1"/>
              <a:t>людяність</a:t>
            </a:r>
            <a:r>
              <a:rPr lang="ru-RU" dirty="0"/>
              <a:t>, </a:t>
            </a:r>
            <a:r>
              <a:rPr lang="ru-RU" dirty="0" err="1"/>
              <a:t>довіра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Тон</a:t>
            </a:r>
            <a:r>
              <a:rPr lang="ru-RU" dirty="0"/>
              <a:t>: «</a:t>
            </a:r>
            <a:r>
              <a:rPr lang="ru-RU" dirty="0" err="1"/>
              <a:t>по-справжньому</a:t>
            </a:r>
            <a:r>
              <a:rPr lang="ru-RU" dirty="0"/>
              <a:t> про людей»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Меседж</a:t>
            </a:r>
            <a:r>
              <a:rPr lang="ru-RU" dirty="0"/>
              <a:t>: «Ми </a:t>
            </a:r>
            <a:r>
              <a:rPr lang="ru-RU" dirty="0" err="1"/>
              <a:t>дбаємо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гривня</a:t>
            </a:r>
            <a:r>
              <a:rPr lang="ru-RU" dirty="0"/>
              <a:t> мала </a:t>
            </a:r>
            <a:r>
              <a:rPr lang="ru-RU" dirty="0" err="1"/>
              <a:t>сенс</a:t>
            </a:r>
            <a:r>
              <a:rPr lang="ru-RU" dirty="0"/>
              <a:t>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26003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Комунікація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-715924" y="1472373"/>
            <a:ext cx="3778102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/>
          <a:stretch/>
        </p:blipFill>
        <p:spPr>
          <a:xfrm>
            <a:off x="4458586" y="832392"/>
            <a:ext cx="4685414" cy="37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" y="0"/>
            <a:ext cx="9129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" y="4175"/>
            <a:ext cx="9129156" cy="51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462891" y="1536782"/>
            <a:ext cx="6293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Довіра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 як</a:t>
            </a: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конкурентна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перевага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741800"/>
            <a:ext cx="4096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Довіра</a:t>
            </a:r>
            <a:r>
              <a:rPr lang="ru-RU" dirty="0" smtClean="0"/>
              <a:t> </a:t>
            </a:r>
            <a:r>
              <a:rPr lang="ru-RU" dirty="0"/>
              <a:t>&gt; реклама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Передбачуваність</a:t>
            </a:r>
            <a:r>
              <a:rPr lang="ru-RU" dirty="0" smtClean="0"/>
              <a:t> </a:t>
            </a:r>
            <a:r>
              <a:rPr lang="ru-RU" dirty="0"/>
              <a:t>= комфорт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Надійність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стабільність</a:t>
            </a:r>
            <a:r>
              <a:rPr lang="ru-RU" dirty="0"/>
              <a:t> = </a:t>
            </a:r>
            <a:r>
              <a:rPr lang="ru-RU" dirty="0" err="1"/>
              <a:t>лояльність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532096" y="929916"/>
            <a:ext cx="15472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Довіра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-1474379" y="1472373"/>
            <a:ext cx="3778102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8522"/>
          <a:stretch/>
        </p:blipFill>
        <p:spPr>
          <a:xfrm>
            <a:off x="4438834" y="783441"/>
            <a:ext cx="4536558" cy="40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3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3" y="570924"/>
            <a:ext cx="6898823" cy="45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462891" y="1536782"/>
            <a:ext cx="6293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Майбутнє</a:t>
            </a:r>
            <a:endParaRPr lang="ru-RU" sz="4000" b="1" dirty="0" smtClean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економ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-сегменту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741800"/>
            <a:ext cx="4096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Економ</a:t>
            </a:r>
            <a:r>
              <a:rPr lang="ru-RU" dirty="0" smtClean="0"/>
              <a:t>-сегмент </a:t>
            </a:r>
            <a:r>
              <a:rPr lang="ru-RU" dirty="0"/>
              <a:t>= нова норма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Перемагає</a:t>
            </a:r>
            <a:r>
              <a:rPr lang="ru-RU" dirty="0" smtClean="0"/>
              <a:t> </a:t>
            </a:r>
            <a:r>
              <a:rPr lang="ru-RU" dirty="0" err="1"/>
              <a:t>чесність</a:t>
            </a:r>
            <a:r>
              <a:rPr lang="ru-RU" dirty="0"/>
              <a:t>, не </a:t>
            </a:r>
            <a:r>
              <a:rPr lang="ru-RU" dirty="0" err="1"/>
              <a:t>знижка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Головна </a:t>
            </a:r>
            <a:r>
              <a:rPr lang="ru-RU" dirty="0" err="1"/>
              <a:t>цінність</a:t>
            </a:r>
            <a:r>
              <a:rPr lang="ru-RU" dirty="0"/>
              <a:t> — </a:t>
            </a:r>
            <a:r>
              <a:rPr lang="ru-RU" dirty="0" err="1"/>
              <a:t>довіра</a:t>
            </a:r>
            <a:r>
              <a:rPr lang="ru-RU" dirty="0"/>
              <a:t> і </a:t>
            </a:r>
            <a:r>
              <a:rPr lang="ru-RU" dirty="0" err="1"/>
              <a:t>турбота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33746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Економ</a:t>
            </a:r>
            <a:r>
              <a:rPr lang="ru-RU" sz="3000" b="1" dirty="0" smtClean="0">
                <a:latin typeface="Geometria" panose="020B0503020204020204" pitchFamily="34" charset="-52"/>
              </a:rPr>
              <a:t>-сегмент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0" y="1472373"/>
            <a:ext cx="3778102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3"/>
          <a:stretch/>
        </p:blipFill>
        <p:spPr>
          <a:xfrm>
            <a:off x="5286375" y="574158"/>
            <a:ext cx="3857625" cy="45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3" y="0"/>
            <a:ext cx="3857625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36" y="0"/>
            <a:ext cx="4173825" cy="51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2" y="1511109"/>
            <a:ext cx="1275337" cy="92751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50" y="595522"/>
            <a:ext cx="1471330" cy="88279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68" y="1605135"/>
            <a:ext cx="1471330" cy="882798"/>
          </a:xfrm>
          <a:prstGeom prst="rect">
            <a:avLst/>
          </a:prstGeom>
        </p:spPr>
      </p:pic>
      <p:pic>
        <p:nvPicPr>
          <p:cNvPr id="54" name="Объект 1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02" y="1509937"/>
            <a:ext cx="2198288" cy="943642"/>
          </a:xfr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0" y="1629403"/>
            <a:ext cx="1151551" cy="6909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4" y="844036"/>
            <a:ext cx="1369822" cy="403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48" y="4155019"/>
            <a:ext cx="980409" cy="9657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68" y="3459902"/>
            <a:ext cx="1483709" cy="53278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8" y="896820"/>
            <a:ext cx="1264610" cy="28020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65" y="685936"/>
            <a:ext cx="1398439" cy="8390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2" y="2769025"/>
            <a:ext cx="1261197" cy="31059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24" y="2725565"/>
            <a:ext cx="1780786" cy="4212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62" y="2514461"/>
            <a:ext cx="961000" cy="71803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32" y="2610555"/>
            <a:ext cx="1035112" cy="58102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81" y="3544410"/>
            <a:ext cx="1117345" cy="3920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94" y="3469234"/>
            <a:ext cx="1447843" cy="63705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5" b="23496"/>
          <a:stretch/>
        </p:blipFill>
        <p:spPr>
          <a:xfrm>
            <a:off x="5474789" y="3469234"/>
            <a:ext cx="1343062" cy="5423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27" y="2500140"/>
            <a:ext cx="1152399" cy="69143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77" y="4436129"/>
            <a:ext cx="1653654" cy="34418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59" y="1702032"/>
            <a:ext cx="681515" cy="68900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82" y="4288889"/>
            <a:ext cx="512207" cy="63866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" y="4288889"/>
            <a:ext cx="1141212" cy="42366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2" y="4213164"/>
            <a:ext cx="1381502" cy="66005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3" y="3247364"/>
            <a:ext cx="1310678" cy="87378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58" y="789240"/>
            <a:ext cx="632457" cy="632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42" y="1334373"/>
            <a:ext cx="1185178" cy="11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0E420-D779-4334-BAC3-D8935D59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6" y="1100097"/>
            <a:ext cx="2217530" cy="1255688"/>
          </a:xfrm>
        </p:spPr>
        <p:txBody>
          <a:bodyPr/>
          <a:lstStyle/>
          <a:p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/>
              <a:t>таке</a:t>
            </a:r>
            <a:r>
              <a:rPr lang="ru-RU" sz="2800" dirty="0"/>
              <a:t> БРЕНД?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D643B-8E07-78E8-059E-BFBDF595E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Бренд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ідея</a:t>
            </a:r>
            <a:r>
              <a:rPr lang="ru-RU" dirty="0"/>
              <a:t>, </a:t>
            </a:r>
            <a:r>
              <a:rPr lang="ru-RU" dirty="0" err="1"/>
              <a:t>спогад</a:t>
            </a:r>
            <a:r>
              <a:rPr lang="ru-RU" dirty="0"/>
              <a:t>, образ, </a:t>
            </a:r>
            <a:r>
              <a:rPr lang="ru-RU" dirty="0" err="1"/>
              <a:t>уявлення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в </a:t>
            </a:r>
            <a:r>
              <a:rPr lang="ru-RU" dirty="0" err="1"/>
              <a:t>голові</a:t>
            </a:r>
            <a:r>
              <a:rPr lang="ru-RU" dirty="0"/>
              <a:t> людей, а в момент </a:t>
            </a:r>
            <a:r>
              <a:rPr lang="ru-RU" dirty="0" err="1"/>
              <a:t>купівлі</a:t>
            </a:r>
            <a:r>
              <a:rPr lang="ru-RU" dirty="0"/>
              <a:t> </a:t>
            </a:r>
            <a:r>
              <a:rPr lang="ru-RU" dirty="0" err="1"/>
              <a:t>оживають</a:t>
            </a:r>
            <a:r>
              <a:rPr lang="ru-RU" dirty="0"/>
              <a:t> та </a:t>
            </a:r>
            <a:r>
              <a:rPr lang="ru-RU" dirty="0" err="1"/>
              <a:t>схиляють</a:t>
            </a:r>
            <a:r>
              <a:rPr lang="ru-RU" dirty="0"/>
              <a:t> до </a:t>
            </a:r>
            <a:r>
              <a:rPr lang="ru-RU" dirty="0" err="1"/>
              <a:t>потрібних</a:t>
            </a:r>
            <a:r>
              <a:rPr lang="ru-RU" dirty="0"/>
              <a:t> бренду </a:t>
            </a:r>
            <a:r>
              <a:rPr lang="ru-RU" dirty="0" err="1"/>
              <a:t>дій</a:t>
            </a:r>
            <a:r>
              <a:rPr lang="ru-RU" dirty="0"/>
              <a:t>.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EF63BB-7F21-BA6F-D0C5-C8D15C426A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9C27444-C43E-47F0-B808-19D3389783AD}" type="slidenum">
              <a:rPr lang="uk-UA" smtClean="0"/>
              <a:pPr/>
              <a:t>30</a:t>
            </a:fld>
            <a:endParaRPr lang="uk-UA" dirty="0"/>
          </a:p>
        </p:txBody>
      </p:sp>
      <p:pic>
        <p:nvPicPr>
          <p:cNvPr id="5" name="8ea4a3c5-5f6c-49ef-a8d2-61d09ea82d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43921" y="4236552"/>
            <a:ext cx="29979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err="1">
                <a:latin typeface="Roboto" panose="02000000000000000000" pitchFamily="2" charset="0"/>
              </a:rPr>
              <a:t>Продажі</a:t>
            </a:r>
            <a:r>
              <a:rPr lang="ru-RU" sz="1050" dirty="0">
                <a:latin typeface="Roboto" panose="02000000000000000000" pitchFamily="2" charset="0"/>
              </a:rPr>
              <a:t> </a:t>
            </a:r>
            <a:r>
              <a:rPr lang="ru-RU" sz="1050" dirty="0" err="1">
                <a:latin typeface="Roboto" panose="02000000000000000000" pitchFamily="2" charset="0"/>
              </a:rPr>
              <a:t>фокусуються</a:t>
            </a:r>
            <a:r>
              <a:rPr lang="ru-RU" sz="1050" dirty="0">
                <a:latin typeface="Roboto" panose="02000000000000000000" pitchFamily="2" charset="0"/>
              </a:rPr>
              <a:t> на </a:t>
            </a:r>
            <a:r>
              <a:rPr lang="ru-RU" sz="1050" dirty="0" err="1">
                <a:latin typeface="Roboto" panose="02000000000000000000" pitchFamily="2" charset="0"/>
              </a:rPr>
              <a:t>квадраті</a:t>
            </a:r>
            <a:r>
              <a:rPr lang="ru-RU" sz="1050" dirty="0">
                <a:latin typeface="Roboto" panose="02000000000000000000" pitchFamily="2" charset="0"/>
              </a:rPr>
              <a:t>, </a:t>
            </a:r>
            <a:endParaRPr lang="ru-RU" sz="1050" dirty="0" smtClean="0">
              <a:latin typeface="Roboto" panose="02000000000000000000" pitchFamily="2" charset="0"/>
            </a:endParaRPr>
          </a:p>
          <a:p>
            <a:pPr algn="ctr"/>
            <a:r>
              <a:rPr lang="ru-RU" sz="1050" dirty="0" smtClean="0">
                <a:latin typeface="Roboto" panose="02000000000000000000" pitchFamily="2" charset="0"/>
              </a:rPr>
              <a:t>а бренд-менеджмент </a:t>
            </a:r>
            <a:r>
              <a:rPr lang="ru-RU" sz="1050" dirty="0">
                <a:latin typeface="Roboto" panose="02000000000000000000" pitchFamily="2" charset="0"/>
              </a:rPr>
              <a:t>на </a:t>
            </a:r>
            <a:r>
              <a:rPr lang="ru-RU" sz="1050" dirty="0" err="1">
                <a:latin typeface="Roboto" panose="02000000000000000000" pitchFamily="2" charset="0"/>
              </a:rPr>
              <a:t>тлі</a:t>
            </a:r>
            <a:r>
              <a:rPr lang="ru-RU" sz="1050" dirty="0">
                <a:latin typeface="Roboto" panose="02000000000000000000" pitchFamily="2" charset="0"/>
              </a:rPr>
              <a:t>.</a:t>
            </a:r>
            <a:endParaRPr lang="uk-UA" sz="10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582" y="4236553"/>
            <a:ext cx="39351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</a:rPr>
              <a:t>Бренди </a:t>
            </a:r>
            <a:r>
              <a:rPr lang="ru-RU" sz="1050" dirty="0" err="1">
                <a:solidFill>
                  <a:schemeClr val="bg1"/>
                </a:solidFill>
                <a:latin typeface="Roboto" panose="02000000000000000000" pitchFamily="2" charset="0"/>
              </a:rPr>
              <a:t>функціонують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</a:rPr>
              <a:t> як </a:t>
            </a:r>
            <a:r>
              <a:rPr lang="ru-RU" sz="1050" dirty="0" err="1">
                <a:solidFill>
                  <a:schemeClr val="bg1"/>
                </a:solidFill>
                <a:latin typeface="Roboto" panose="02000000000000000000" pitchFamily="2" charset="0"/>
              </a:rPr>
              <a:t>тло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</a:rPr>
              <a:t>, </a:t>
            </a:r>
            <a:r>
              <a:rPr lang="ru-RU" sz="1050" dirty="0" err="1">
                <a:solidFill>
                  <a:schemeClr val="bg1"/>
                </a:solidFill>
                <a:latin typeface="Roboto" panose="02000000000000000000" pitchFamily="2" charset="0"/>
              </a:rPr>
              <a:t>що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ru-RU" sz="1050" dirty="0" err="1">
                <a:solidFill>
                  <a:schemeClr val="bg1"/>
                </a:solidFill>
                <a:latin typeface="Roboto" panose="02000000000000000000" pitchFamily="2" charset="0"/>
              </a:rPr>
              <a:t>визначає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</a:rPr>
              <a:t> рамки </a:t>
            </a:r>
            <a:r>
              <a:rPr lang="ru-RU" sz="1050" dirty="0" err="1">
                <a:solidFill>
                  <a:schemeClr val="bg1"/>
                </a:solidFill>
                <a:latin typeface="Roboto" panose="02000000000000000000" pitchFamily="2" charset="0"/>
              </a:rPr>
              <a:t>сприйняття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</a:rPr>
              <a:t>, а продукт - квадрат. </a:t>
            </a:r>
            <a:endParaRPr lang="uk-UA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658389"/>
            <a:ext cx="41645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/>
                </a:solidFill>
              </a:rPr>
              <a:t>- </a:t>
            </a:r>
            <a:r>
              <a:rPr lang="uk-UA" sz="2000" dirty="0">
                <a:solidFill>
                  <a:schemeClr val="tx1"/>
                </a:solidFill>
              </a:rPr>
              <a:t>ідентифікація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- спонукання до купівлі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- гарантія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- індивідуалізація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32287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Функції</a:t>
            </a:r>
            <a:r>
              <a:rPr lang="ru-RU" sz="3000" b="1" dirty="0" smtClean="0">
                <a:latin typeface="Geometria" panose="020B0503020204020204" pitchFamily="34" charset="-52"/>
              </a:rPr>
              <a:t> бренду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0" y="1472373"/>
            <a:ext cx="3534137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47" y="941458"/>
            <a:ext cx="4905153" cy="327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2444054" y="2090574"/>
            <a:ext cx="4330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Діяти як бренд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9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stagram dakkar_official stories 31439708297867139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9987" y="0"/>
            <a:ext cx="2894013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7" y="778031"/>
            <a:ext cx="5993895" cy="3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4" y="750321"/>
            <a:ext cx="5993895" cy="3995930"/>
          </a:xfrm>
          <a:prstGeom prst="rect">
            <a:avLst/>
          </a:prstGeom>
        </p:spPr>
      </p:pic>
      <p:pic>
        <p:nvPicPr>
          <p:cNvPr id="3" name="IMG_91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1636" y="632622"/>
            <a:ext cx="2556164" cy="451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A8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95501" y="2842216"/>
            <a:ext cx="377259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0095DA"/>
                </a:solidFill>
                <a:latin typeface="Geometria" panose="020B0503020204020204" pitchFamily="34" charset="-52"/>
              </a:rPr>
              <a:t>Володимир Поліщук</a:t>
            </a:r>
            <a:r>
              <a:rPr lang="uk-UA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Geometria" panose="020B0503020204020204" pitchFamily="34" charset="-52"/>
              </a:rPr>
            </a:br>
            <a:r>
              <a:rPr lang="uk-UA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Geometria" panose="020B0503020204020204" pitchFamily="34" charset="-52"/>
              </a:rPr>
            </a:br>
            <a:r>
              <a:rPr lang="en" dirty="0">
                <a:solidFill>
                  <a:schemeClr val="bg1"/>
                </a:solidFill>
                <a:latin typeface="Geometria" panose="020B0503020204020204" pitchFamily="34" charset="-52"/>
              </a:rPr>
              <a:t/>
            </a:r>
            <a:br>
              <a:rPr lang="en" dirty="0">
                <a:solidFill>
                  <a:schemeClr val="bg1"/>
                </a:solidFill>
                <a:latin typeface="Geometria" panose="020B0503020204020204" pitchFamily="34" charset="-52"/>
              </a:rPr>
            </a:br>
            <a:r>
              <a:rPr lang="uk-UA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Geometria" panose="020B0503020204020204" pitchFamily="34" charset="-52"/>
              </a:rPr>
            </a:br>
            <a:endParaRPr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5" y="294342"/>
            <a:ext cx="1582288" cy="93517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95501" y="1451104"/>
            <a:ext cx="3505554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uk-UA" sz="3000" b="1" dirty="0" smtClean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Roboto Mono Medium"/>
                <a:sym typeface="Roboto Mono Medium"/>
              </a:rPr>
              <a:t>Дякую,</a:t>
            </a:r>
            <a:br>
              <a:rPr lang="uk-UA" sz="3000" b="1" dirty="0" smtClean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Roboto Mono Medium"/>
                <a:sym typeface="Roboto Mono Medium"/>
              </a:rPr>
            </a:br>
            <a:r>
              <a:rPr lang="uk-UA" sz="3000" b="1" dirty="0" smtClean="0">
                <a:solidFill>
                  <a:schemeClr val="bg1"/>
                </a:solidFill>
                <a:latin typeface="Geometria" panose="020B0503020204020204" pitchFamily="34" charset="-52"/>
                <a:ea typeface="Roboto Mono Medium"/>
                <a:cs typeface="Roboto Mono Medium"/>
                <a:sym typeface="Roboto Mono Medium"/>
              </a:rPr>
              <a:t>питання?</a:t>
            </a:r>
          </a:p>
        </p:txBody>
      </p:sp>
      <p:cxnSp>
        <p:nvCxnSpPr>
          <p:cNvPr id="5" name="Пряма сполучна лінія 8"/>
          <p:cNvCxnSpPr/>
          <p:nvPr/>
        </p:nvCxnSpPr>
        <p:spPr>
          <a:xfrm>
            <a:off x="807926" y="2720180"/>
            <a:ext cx="2394408" cy="0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7" t="-1" r="1" b="-7701"/>
          <a:stretch/>
        </p:blipFill>
        <p:spPr>
          <a:xfrm rot="5400000">
            <a:off x="1324220" y="2319092"/>
            <a:ext cx="5172075" cy="4767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28" y="-541316"/>
            <a:ext cx="4995372" cy="66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24" y="1572175"/>
            <a:ext cx="4762500" cy="28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865547" y="1536782"/>
            <a:ext cx="5487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Geometria" panose="020B0503020204020204" pitchFamily="34" charset="-52"/>
              </a:rPr>
              <a:t>Економ</a:t>
            </a:r>
            <a:r>
              <a:rPr lang="ru-RU" sz="40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-сегмент </a:t>
            </a:r>
            <a:r>
              <a:rPr lang="ru-RU" sz="4000" b="1" dirty="0">
                <a:solidFill>
                  <a:schemeClr val="bg1"/>
                </a:solidFill>
                <a:latin typeface="Geometria" panose="020B0503020204020204" pitchFamily="34" charset="-52"/>
              </a:rPr>
              <a:t>— </a:t>
            </a:r>
            <a:r>
              <a:rPr lang="ru-RU" sz="4000" b="1" dirty="0" err="1">
                <a:solidFill>
                  <a:schemeClr val="bg1"/>
                </a:solidFill>
                <a:latin typeface="Geometria" panose="020B0503020204020204" pitchFamily="34" charset="-52"/>
              </a:rPr>
              <a:t>це</a:t>
            </a:r>
            <a:r>
              <a:rPr lang="ru-RU" sz="4000" b="1" dirty="0">
                <a:solidFill>
                  <a:schemeClr val="bg1"/>
                </a:solidFill>
                <a:latin typeface="Geometria" panose="020B0503020204020204" pitchFamily="34" charset="-52"/>
              </a:rPr>
              <a:t> не про «дешево»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0358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812129"/>
            <a:ext cx="4324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Найбільший і </a:t>
            </a:r>
            <a:r>
              <a:rPr lang="uk-UA" dirty="0" err="1"/>
              <a:t>найдинамічніший</a:t>
            </a:r>
            <a:r>
              <a:rPr lang="uk-UA" dirty="0"/>
              <a:t> </a:t>
            </a:r>
            <a:br>
              <a:rPr lang="uk-UA" dirty="0"/>
            </a:br>
            <a:r>
              <a:rPr lang="uk-UA" dirty="0" smtClean="0"/>
              <a:t>сегмент </a:t>
            </a:r>
            <a:r>
              <a:rPr lang="uk-UA" dirty="0"/>
              <a:t>ринку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Покупець не “бідний”, а розумний і прагматичний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“Розумна економія” — нова поведінкова норма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33746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Економ</a:t>
            </a:r>
            <a:r>
              <a:rPr lang="ru-RU" sz="3000" b="1" dirty="0" smtClean="0">
                <a:latin typeface="Geometria" panose="020B0503020204020204" pitchFamily="34" charset="-52"/>
              </a:rPr>
              <a:t>-сегмент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0" y="1472373"/>
            <a:ext cx="3778102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75" y="1472372"/>
            <a:ext cx="4686125" cy="36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1"/>
          <a:stretch/>
        </p:blipFill>
        <p:spPr>
          <a:xfrm>
            <a:off x="0" y="1117954"/>
            <a:ext cx="4071257" cy="3671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/>
          <a:stretch/>
        </p:blipFill>
        <p:spPr>
          <a:xfrm>
            <a:off x="4125433" y="1117954"/>
            <a:ext cx="5018566" cy="36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218951" cy="514350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865547" y="1536782"/>
            <a:ext cx="5487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Geometria" panose="020B0503020204020204" pitchFamily="34" charset="-52"/>
              </a:rPr>
              <a:t>Головна стратегія: цінність, а не просто низька ціна</a:t>
            </a: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206702" y="3645479"/>
            <a:ext cx="280554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 b="-16656"/>
          <a:stretch/>
        </p:blipFill>
        <p:spPr>
          <a:xfrm>
            <a:off x="78582" y="60565"/>
            <a:ext cx="9152504" cy="5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32096" y="1741800"/>
            <a:ext cx="3749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Покупець </a:t>
            </a:r>
            <a:r>
              <a:rPr lang="uk-UA" dirty="0"/>
              <a:t>шукає “</a:t>
            </a:r>
            <a:r>
              <a:rPr lang="en-US" dirty="0"/>
              <a:t>value for money”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/>
              <a:t>Цінність </a:t>
            </a:r>
            <a:r>
              <a:rPr lang="uk-UA" dirty="0"/>
              <a:t>= якість + зрозумілість + довіра + доступність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/>
              <a:t>Головне </a:t>
            </a:r>
            <a:r>
              <a:rPr lang="uk-UA" dirty="0"/>
              <a:t>питання: “За що я плачу?”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32096" y="941458"/>
            <a:ext cx="31229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Geometria" panose="020B0503020204020204" pitchFamily="34" charset="-52"/>
              </a:rPr>
              <a:t>Цінність</a:t>
            </a:r>
            <a:r>
              <a:rPr lang="ru-RU" sz="3000" b="1" dirty="0" smtClean="0">
                <a:latin typeface="Geometria" panose="020B0503020204020204" pitchFamily="34" charset="-52"/>
              </a:rPr>
              <a:t> </a:t>
            </a:r>
            <a:r>
              <a:rPr lang="en-US" sz="3000" b="1" dirty="0" smtClean="0">
                <a:latin typeface="Geometria" panose="020B0503020204020204" pitchFamily="34" charset="-52"/>
              </a:rPr>
              <a:t>&gt;</a:t>
            </a:r>
            <a:r>
              <a:rPr lang="uk-UA" sz="3000" b="1" dirty="0" smtClean="0">
                <a:latin typeface="Geometria" panose="020B0503020204020204" pitchFamily="34" charset="-52"/>
              </a:rPr>
              <a:t> Ціна</a:t>
            </a:r>
            <a:endParaRPr lang="uk-UA" sz="3000" b="1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0" y="1472373"/>
            <a:ext cx="3778102" cy="23083"/>
          </a:xfrm>
          <a:prstGeom prst="line">
            <a:avLst/>
          </a:prstGeom>
          <a:ln w="28575"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7144"/>
            <a:ext cx="9218951" cy="563780"/>
          </a:xfrm>
          <a:prstGeom prst="rect">
            <a:avLst/>
          </a:prstGeom>
          <a:solidFill>
            <a:srgbClr val="174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095" b="-7664"/>
          <a:stretch/>
        </p:blipFill>
        <p:spPr>
          <a:xfrm>
            <a:off x="78582" y="67708"/>
            <a:ext cx="9163389" cy="476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9" y="4629150"/>
            <a:ext cx="1471397" cy="357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"/>
          <a:stretch/>
        </p:blipFill>
        <p:spPr>
          <a:xfrm>
            <a:off x="3990756" y="878958"/>
            <a:ext cx="5146156" cy="40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6528</TotalTime>
  <Words>249</Words>
  <Application>Microsoft Office PowerPoint</Application>
  <PresentationFormat>Экран (16:9)</PresentationFormat>
  <Paragraphs>56</Paragraphs>
  <Slides>37</Slides>
  <Notes>7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Geometria</vt:lpstr>
      <vt:lpstr>Roboto Mono Medium</vt:lpstr>
      <vt:lpstr>Arial</vt:lpstr>
      <vt:lpstr>Roboto</vt:lpstr>
      <vt:lpstr>Poppins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таке БРЕНД?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224</cp:revision>
  <dcterms:modified xsi:type="dcterms:W3CDTF">2025-10-28T07:23:54Z</dcterms:modified>
</cp:coreProperties>
</file>