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6" r:id="rId7"/>
  </p:sldIdLst>
  <p:sldSz cx="12192000" cy="6858000"/>
  <p:notesSz cx="6735763" cy="9866313"/>
  <p:embeddedFontLst>
    <p:embeddedFont>
      <p:font typeface="Segoe UI" panose="020B0502040204020203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2">
          <p15:clr>
            <a:srgbClr val="747775"/>
          </p15:clr>
        </p15:guide>
        <p15:guide id="2" orient="horz" pos="4">
          <p15:clr>
            <a:srgbClr val="747775"/>
          </p15:clr>
        </p15:guide>
        <p15:guide id="3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jBFjs+G6BFwPohQOVqAQbYA6Xj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48"/>
      </p:cViewPr>
      <p:guideLst>
        <p:guide orient="horz" pos="72"/>
        <p:guide orient="horz" pos="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font" Target="fonts/font4.fntdata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3.fntdata" /><Relationship Id="rId5" Type="http://schemas.openxmlformats.org/officeDocument/2006/relationships/slide" Target="slides/slide4.xml" /><Relationship Id="rId15" Type="http://customschemas.google.com/relationships/presentationmetadata" Target="metadata" /><Relationship Id="rId10" Type="http://schemas.openxmlformats.org/officeDocument/2006/relationships/font" Target="fonts/font2.fntdata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font" Target="fonts/font1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‹№›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4093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730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1161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7420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та вміс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розділу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’єкти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 підпис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і підпис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3.png" /><Relationship Id="rId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 descr="Рішення IoT для водопостачання та водовідведення | Schneider Electric  Україн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1227667" y="2879430"/>
            <a:ext cx="9110133" cy="1801427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26735" y="2974173"/>
            <a:ext cx="9403357" cy="1611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ЦЕНТРАЛІЗОВАНЕ ВОДОПОСТАЧАННЯ ТА ВОДОВІДВЕДЕННЯ</a:t>
            </a:r>
            <a:endParaRPr sz="2800" b="1" dirty="0"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ОНОВЛЕННЯ У СЕКТОРІ</a:t>
            </a:r>
            <a:endParaRPr sz="2300" dirty="0"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1186893" y="0"/>
            <a:ext cx="1026827" cy="6858000"/>
            <a:chOff x="13847027" y="0"/>
            <a:chExt cx="1273481" cy="8505362"/>
          </a:xfrm>
        </p:grpSpPr>
        <p:sp>
          <p:nvSpPr>
            <p:cNvPr id="92" name="Google Shape;92;p1"/>
            <p:cNvSpPr/>
            <p:nvPr/>
          </p:nvSpPr>
          <p:spPr>
            <a:xfrm>
              <a:off x="14488048" y="0"/>
              <a:ext cx="632460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4" name="Google Shape;94;p1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30763" y="563037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4608475" y="5228084"/>
            <a:ext cx="2239880" cy="4462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608475" y="5245508"/>
            <a:ext cx="223988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i="0" dirty="0">
                <a:solidFill>
                  <a:schemeClr val="dk1"/>
                </a:solidFill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ТРАВЕНЬ</a:t>
            </a:r>
            <a:r>
              <a:rPr lang="en-US" sz="2000" b="1" i="0" dirty="0">
                <a:solidFill>
                  <a:schemeClr val="dk1"/>
                </a:solidFill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 2024</a:t>
            </a:r>
            <a:endParaRPr sz="2000" b="1" dirty="0">
              <a:solidFill>
                <a:schemeClr val="dk1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02057" y="420757"/>
            <a:ext cx="3252715" cy="798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елограм 12">
            <a:extLst>
              <a:ext uri="{FF2B5EF4-FFF2-40B4-BE49-F238E27FC236}">
                <a16:creationId xmlns:a16="http://schemas.microsoft.com/office/drawing/2014/main" id="{725C2E96-0607-6E92-21FF-88694DA2A2FB}"/>
              </a:ext>
            </a:extLst>
          </p:cNvPr>
          <p:cNvSpPr/>
          <p:nvPr/>
        </p:nvSpPr>
        <p:spPr>
          <a:xfrm>
            <a:off x="5951993" y="1770905"/>
            <a:ext cx="3505092" cy="214577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6" name="Паралелограм 5">
            <a:extLst>
              <a:ext uri="{FF2B5EF4-FFF2-40B4-BE49-F238E27FC236}">
                <a16:creationId xmlns:a16="http://schemas.microsoft.com/office/drawing/2014/main" id="{DA930E0E-C263-A101-187A-2A947E8080C9}"/>
              </a:ext>
            </a:extLst>
          </p:cNvPr>
          <p:cNvSpPr/>
          <p:nvPr/>
        </p:nvSpPr>
        <p:spPr>
          <a:xfrm>
            <a:off x="5956158" y="1496963"/>
            <a:ext cx="2697985" cy="274687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1166051" y="0"/>
            <a:ext cx="1025949" cy="6857873"/>
            <a:chOff x="13847027" y="0"/>
            <a:chExt cx="1273480" cy="8505362"/>
          </a:xfrm>
        </p:grpSpPr>
        <p:sp>
          <p:nvSpPr>
            <p:cNvPr id="107" name="Google Shape;107;p2"/>
            <p:cNvSpPr/>
            <p:nvPr/>
          </p:nvSpPr>
          <p:spPr>
            <a:xfrm>
              <a:off x="14488048" y="0"/>
              <a:ext cx="632459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2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9261" y="477746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-22860" y="985"/>
            <a:ext cx="92434" cy="68517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6653" y="6244"/>
            <a:ext cx="304692" cy="68517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732272" y="409285"/>
            <a:ext cx="6474071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ЗАКОНОДАВСТВО</a:t>
            </a:r>
            <a:r>
              <a:rPr lang="en-US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 &amp; </a:t>
            </a:r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РЕГУЛЮВАННЯ</a:t>
            </a:r>
            <a:r>
              <a:rPr lang="en-US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 &amp; </a:t>
            </a:r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ЄВРОІНТЕГРАЦІЯ</a:t>
            </a: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32244" y="516136"/>
            <a:ext cx="2521900" cy="61889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"/>
          <p:cNvSpPr txBox="1"/>
          <p:nvPr/>
        </p:nvSpPr>
        <p:spPr>
          <a:xfrm>
            <a:off x="1091557" y="2023058"/>
            <a:ext cx="3278996" cy="1685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На виконання євроінтеграційного Закону України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“Про водовідведення та очищення стічних вод” (Директива 91/271):</a:t>
            </a:r>
          </a:p>
        </p:txBody>
      </p:sp>
      <p:sp>
        <p:nvSpPr>
          <p:cNvPr id="2" name="Google Shape;110;p2">
            <a:extLst>
              <a:ext uri="{FF2B5EF4-FFF2-40B4-BE49-F238E27FC236}">
                <a16:creationId xmlns:a16="http://schemas.microsoft.com/office/drawing/2014/main" id="{8AB23620-EAFF-0458-1C64-36CDF1056044}"/>
              </a:ext>
            </a:extLst>
          </p:cNvPr>
          <p:cNvSpPr txBox="1"/>
          <p:nvPr/>
        </p:nvSpPr>
        <p:spPr>
          <a:xfrm>
            <a:off x="5259042" y="1432396"/>
            <a:ext cx="5963059" cy="556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         НОРМОТВОРЧА ДІЯЛЬНІСТЬ </a:t>
            </a:r>
          </a:p>
          <a:p>
            <a:pPr marL="0" lvl="0" indent="0" algn="just" rtl="0">
              <a:spcBef>
                <a:spcPts val="0"/>
              </a:spcBef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         У РОЗРОБЦІ/НА ПОГОДЖЕННІ ЦОВВ: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lang="uk-UA" b="1" dirty="0">
              <a:solidFill>
                <a:schemeClr val="dk1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  <a:sym typeface="Times New Roman"/>
            </a:endParaRP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Пропозиції до законопроекту «</a:t>
            </a:r>
            <a:r>
              <a:rPr lang="uk-UA" sz="13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Про гуманітарну допомогу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» щодо розширення переліку набувачів гуманітарної допомоги з метою забезпечення в період дії воєнного стану надання споживачам послуг з централізованого водопостачання та централізованого водовідведення;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ПКМУ «Про реалізацію експериментального проекту щодо </a:t>
            </a:r>
            <a:r>
              <a:rPr lang="uk-UA" sz="13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отримання, розподілу та обліку гуманітарної допомоги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для задоволення потреб централізованого теплопостачання, централізованого водопостачання та централізованого водовідведення в умовах воєнного стану»;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Державна цільова економічна програма </a:t>
            </a:r>
            <a:r>
              <a:rPr lang="uk-UA" sz="13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енергетичної модернізації 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підприємств водопостачання та водовідведення, що перебувають у державній або комунальній власності на період до 2030 року;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Державна цільова екологічна програма </a:t>
            </a:r>
            <a:r>
              <a:rPr lang="uk-UA" sz="13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технічної модернізації 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систем водовідведення та очищення стічних вод, що перебувають у державній або комунальній власності на 2025-2035 роки;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</a:t>
            </a:r>
            <a:r>
              <a:rPr lang="uk-UA" sz="1300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Проєкт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ЗУ Про внесення змін до деяких законів України щодо </a:t>
            </a:r>
            <a:r>
              <a:rPr lang="uk-UA" sz="13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стимулювання розвитку повторного використання осаду стічних вод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;</a:t>
            </a:r>
          </a:p>
          <a:p>
            <a:pPr lvl="0" algn="just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400"/>
            </a:pP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    </a:t>
            </a:r>
            <a:r>
              <a:rPr lang="uk-UA" sz="1300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Проєкт</a:t>
            </a:r>
            <a:r>
              <a:rPr lang="uk-UA" sz="13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ЗУ Про внесення змін до деяких законів України (ЗУ Про водовідведення та очищення стічних вод, ЗУ Про Питну воду та питне водопостачання).</a:t>
            </a: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940686FB-0511-60FB-241E-626A4B7A735C}"/>
              </a:ext>
            </a:extLst>
          </p:cNvPr>
          <p:cNvSpPr/>
          <p:nvPr/>
        </p:nvSpPr>
        <p:spPr>
          <a:xfrm>
            <a:off x="838200" y="1771650"/>
            <a:ext cx="3721188" cy="481541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32EB68-F651-9B92-29AA-1CC21D524C6B}"/>
              </a:ext>
            </a:extLst>
          </p:cNvPr>
          <p:cNvSpPr txBox="1"/>
          <p:nvPr/>
        </p:nvSpPr>
        <p:spPr>
          <a:xfrm>
            <a:off x="1568977" y="3590883"/>
            <a:ext cx="2576738" cy="2302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262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прийнято </a:t>
            </a:r>
          </a:p>
          <a:p>
            <a:pPr marL="449262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за 2024 рік - 9  НПА: </a:t>
            </a:r>
          </a:p>
          <a:p>
            <a:pPr marL="735012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5 ПКМУ </a:t>
            </a:r>
          </a:p>
          <a:p>
            <a:pPr marL="735012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4 Накази МІУ;</a:t>
            </a:r>
          </a:p>
          <a:p>
            <a:pPr marL="457200" lvl="0" indent="-793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dirty="0">
              <a:solidFill>
                <a:schemeClr val="dk1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  <a:sym typeface="Times New Roman"/>
            </a:endParaRPr>
          </a:p>
          <a:p>
            <a:pPr marL="457200" lvl="0" indent="-7938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у розробці - 12 НПА: </a:t>
            </a:r>
          </a:p>
          <a:p>
            <a:pPr marL="735012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з них 3 шт. на фінальних стадіях у СКМУ або Мінюсті</a:t>
            </a:r>
            <a:r>
              <a:rPr lang="uk-UA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5281FF8-33BB-9514-C4C4-73E27F64B785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0491" y="2179987"/>
            <a:ext cx="191230" cy="19123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1C52A91-3DA4-2AEC-E276-A709CE747506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0491" y="3103133"/>
            <a:ext cx="191230" cy="1912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E38E6D-F2F9-8D58-5621-9AD2E0C8D22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28087" y="3999561"/>
            <a:ext cx="191230" cy="19123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F42D9C9-2E48-8F9F-1A7E-2F5D424A452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27882" y="4678975"/>
            <a:ext cx="191230" cy="19123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4B511C4-1A16-D255-3E56-D83145FBB2E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27882" y="5399284"/>
            <a:ext cx="191230" cy="19123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9F8B3F3-4454-AFAB-18AF-F546B7AD227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40491" y="5892987"/>
            <a:ext cx="191230" cy="19123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7431845-0C1A-6BBB-AEDF-ABED8B7890E3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58891" y="3708506"/>
            <a:ext cx="737203" cy="737203"/>
          </a:xfrm>
          <a:prstGeom prst="rect">
            <a:avLst/>
          </a:prstGeom>
        </p:spPr>
      </p:pic>
      <p:grpSp>
        <p:nvGrpSpPr>
          <p:cNvPr id="18" name="Групувати 17">
            <a:extLst>
              <a:ext uri="{FF2B5EF4-FFF2-40B4-BE49-F238E27FC236}">
                <a16:creationId xmlns:a16="http://schemas.microsoft.com/office/drawing/2014/main" id="{4DC3ABA9-C183-EECC-223B-2BB8BE4C422B}"/>
              </a:ext>
            </a:extLst>
          </p:cNvPr>
          <p:cNvGrpSpPr/>
          <p:nvPr/>
        </p:nvGrpSpPr>
        <p:grpSpPr>
          <a:xfrm>
            <a:off x="1258891" y="4907729"/>
            <a:ext cx="737203" cy="737203"/>
            <a:chOff x="1151777" y="4625530"/>
            <a:chExt cx="737203" cy="737203"/>
          </a:xfrm>
        </p:grpSpPr>
        <p:pic>
          <p:nvPicPr>
            <p:cNvPr id="15" name="Рисунок 14">
              <a:extLst>
                <a:ext uri="{FF2B5EF4-FFF2-40B4-BE49-F238E27FC236}">
                  <a16:creationId xmlns:a16="http://schemas.microsoft.com/office/drawing/2014/main" id="{219DA1F8-E2A9-A02A-3392-9734E2998EC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151777" y="4625530"/>
              <a:ext cx="737203" cy="737203"/>
            </a:xfrm>
            <a:prstGeom prst="rect">
              <a:avLst/>
            </a:prstGeom>
          </p:spPr>
        </p:pic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A1564F06-8257-0F4D-459A-7191D68F3510}"/>
                </a:ext>
              </a:extLst>
            </p:cNvPr>
            <p:cNvSpPr/>
            <p:nvPr/>
          </p:nvSpPr>
          <p:spPr>
            <a:xfrm>
              <a:off x="1553809" y="5055295"/>
              <a:ext cx="234255" cy="23425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UA"/>
            </a:p>
          </p:txBody>
        </p:sp>
        <p:pic>
          <p:nvPicPr>
            <p:cNvPr id="16" name="Рисунок 15">
              <a:extLst>
                <a:ext uri="{FF2B5EF4-FFF2-40B4-BE49-F238E27FC236}">
                  <a16:creationId xmlns:a16="http://schemas.microsoft.com/office/drawing/2014/main" id="{058C12F5-99AE-527A-2506-76A19F50A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578670" y="5076807"/>
              <a:ext cx="191230" cy="191230"/>
            </a:xfrm>
            <a:prstGeom prst="rect">
              <a:avLst/>
            </a:prstGeom>
          </p:spPr>
        </p:pic>
      </p:grpSp>
      <p:pic>
        <p:nvPicPr>
          <p:cNvPr id="22" name="Рисунок 21" descr="Зображення, що містить чорний, темрява&#10;&#10;Автоматично згенерований опис">
            <a:extLst>
              <a:ext uri="{FF2B5EF4-FFF2-40B4-BE49-F238E27FC236}">
                <a16:creationId xmlns:a16="http://schemas.microsoft.com/office/drawing/2014/main" id="{AE2416EE-2F93-C83E-3498-ED5BFE380225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86794" y="1420283"/>
            <a:ext cx="565199" cy="565199"/>
          </a:xfrm>
          <a:prstGeom prst="rect">
            <a:avLst/>
          </a:prstGeom>
        </p:spPr>
      </p:pic>
      <p:sp>
        <p:nvSpPr>
          <p:cNvPr id="23" name="Рівнобедрений трикутник 22">
            <a:extLst>
              <a:ext uri="{FF2B5EF4-FFF2-40B4-BE49-F238E27FC236}">
                <a16:creationId xmlns:a16="http://schemas.microsoft.com/office/drawing/2014/main" id="{85020C79-3462-774A-81CE-40A8252F23EE}"/>
              </a:ext>
            </a:extLst>
          </p:cNvPr>
          <p:cNvSpPr/>
          <p:nvPr/>
        </p:nvSpPr>
        <p:spPr>
          <a:xfrm>
            <a:off x="4050108" y="6104466"/>
            <a:ext cx="509280" cy="482600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4" name="Стрілка: вправо 23">
            <a:extLst>
              <a:ext uri="{FF2B5EF4-FFF2-40B4-BE49-F238E27FC236}">
                <a16:creationId xmlns:a16="http://schemas.microsoft.com/office/drawing/2014/main" id="{D7FA309B-AE14-3C4E-2CA0-1AD2861E1E4A}"/>
              </a:ext>
            </a:extLst>
          </p:cNvPr>
          <p:cNvSpPr/>
          <p:nvPr/>
        </p:nvSpPr>
        <p:spPr>
          <a:xfrm>
            <a:off x="4302297" y="6402832"/>
            <a:ext cx="157480" cy="12412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Рівнобедрений трикутник 3">
            <a:extLst>
              <a:ext uri="{FF2B5EF4-FFF2-40B4-BE49-F238E27FC236}">
                <a16:creationId xmlns:a16="http://schemas.microsoft.com/office/drawing/2014/main" id="{448F9604-2E54-3F59-0FED-3EB3ADCEBD83}"/>
              </a:ext>
            </a:extLst>
          </p:cNvPr>
          <p:cNvSpPr/>
          <p:nvPr/>
        </p:nvSpPr>
        <p:spPr>
          <a:xfrm rot="10800000">
            <a:off x="1136676" y="1791997"/>
            <a:ext cx="244429" cy="210715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аралелограм 2">
            <a:extLst>
              <a:ext uri="{FF2B5EF4-FFF2-40B4-BE49-F238E27FC236}">
                <a16:creationId xmlns:a16="http://schemas.microsoft.com/office/drawing/2014/main" id="{98667E88-6072-3FFF-7440-260210B70682}"/>
              </a:ext>
            </a:extLst>
          </p:cNvPr>
          <p:cNvSpPr/>
          <p:nvPr/>
        </p:nvSpPr>
        <p:spPr>
          <a:xfrm>
            <a:off x="737856" y="1719943"/>
            <a:ext cx="1243344" cy="333741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" name="Паралелограм 1">
            <a:extLst>
              <a:ext uri="{FF2B5EF4-FFF2-40B4-BE49-F238E27FC236}">
                <a16:creationId xmlns:a16="http://schemas.microsoft.com/office/drawing/2014/main" id="{0D7ABA88-D78D-4A26-46E3-2952BBB630CF}"/>
              </a:ext>
            </a:extLst>
          </p:cNvPr>
          <p:cNvSpPr/>
          <p:nvPr/>
        </p:nvSpPr>
        <p:spPr>
          <a:xfrm>
            <a:off x="775040" y="1424539"/>
            <a:ext cx="3949360" cy="33374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041CDB4A-895B-B1F6-B115-8FD447B04AB3}"/>
              </a:ext>
            </a:extLst>
          </p:cNvPr>
          <p:cNvSpPr/>
          <p:nvPr/>
        </p:nvSpPr>
        <p:spPr>
          <a:xfrm>
            <a:off x="5120640" y="1424539"/>
            <a:ext cx="6561834" cy="5085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" name="Паралелограм 3">
            <a:extLst>
              <a:ext uri="{FF2B5EF4-FFF2-40B4-BE49-F238E27FC236}">
                <a16:creationId xmlns:a16="http://schemas.microsoft.com/office/drawing/2014/main" id="{BA311D20-AEA4-ABF1-875B-AFFF389B524D}"/>
              </a:ext>
            </a:extLst>
          </p:cNvPr>
          <p:cNvSpPr/>
          <p:nvPr/>
        </p:nvSpPr>
        <p:spPr>
          <a:xfrm>
            <a:off x="5279978" y="1495479"/>
            <a:ext cx="3058479" cy="262800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1166051" y="0"/>
            <a:ext cx="1025949" cy="6857873"/>
            <a:chOff x="13847027" y="0"/>
            <a:chExt cx="1273480" cy="8505362"/>
          </a:xfrm>
        </p:grpSpPr>
        <p:sp>
          <p:nvSpPr>
            <p:cNvPr id="107" name="Google Shape;107;p2"/>
            <p:cNvSpPr/>
            <p:nvPr/>
          </p:nvSpPr>
          <p:spPr>
            <a:xfrm>
              <a:off x="14488048" y="0"/>
              <a:ext cx="632459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2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9261" y="477746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-22860" y="985"/>
            <a:ext cx="92434" cy="68517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6653" y="6244"/>
            <a:ext cx="304692" cy="68517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775040" y="587074"/>
            <a:ext cx="4787045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АКТУАЛЬНІ ПОТРЕБИ</a:t>
            </a: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32244" y="516136"/>
            <a:ext cx="2521900" cy="6188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7588C8-E85B-408F-7AD0-3D4F1F13E1E4}"/>
              </a:ext>
            </a:extLst>
          </p:cNvPr>
          <p:cNvSpPr txBox="1"/>
          <p:nvPr/>
        </p:nvSpPr>
        <p:spPr>
          <a:xfrm>
            <a:off x="775040" y="1400110"/>
            <a:ext cx="405382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800" b="1" dirty="0">
                <a:latin typeface="Segoe UI" panose="020B0502040204020203" pitchFamily="34" charset="0"/>
                <a:cs typeface="Segoe UI" panose="020B0502040204020203" pitchFamily="34" charset="0"/>
                <a:sym typeface="Times New Roman"/>
              </a:rPr>
              <a:t>Пріоритетні напрямки подальшої співпраці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Потреба у захисті критичної інфраструктури ЦВВ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Постачання критичного обладнання для енергозабезпечення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Відновлення зруйнованої інфраструктури</a:t>
            </a:r>
            <a:endParaRPr lang="uk-UA" b="1" dirty="0">
              <a:solidFill>
                <a:schemeClr val="dk1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  <a:sym typeface="Times New Roman"/>
            </a:endParaRP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Допомога в розробці нового регулювання, впровадженні Європейських стандартів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Спільна реалізація інвестиційних заходів державних цільових програм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Налагодження виробництва критичних матеріалів та обладнання для галузі    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Допомога в розробці проектної документації, ТЕО</a:t>
            </a:r>
          </a:p>
          <a:p>
            <a:pPr marL="457200" lvl="0" indent="-317500" rtl="0">
              <a:spcAft>
                <a:spcPts val="12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Навчання підприємств та громад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27EA23-AEC4-A233-BF0E-CC6C6DAD3E87}"/>
              </a:ext>
            </a:extLst>
          </p:cNvPr>
          <p:cNvSpPr txBox="1"/>
          <p:nvPr/>
        </p:nvSpPr>
        <p:spPr>
          <a:xfrm>
            <a:off x="5303874" y="1424539"/>
            <a:ext cx="6150270" cy="5134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spcAft>
                <a:spcPts val="800"/>
              </a:spcAft>
              <a:buNone/>
            </a:pPr>
            <a:r>
              <a:rPr lang="uk-UA" sz="18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Поточне співробітництво</a:t>
            </a:r>
          </a:p>
          <a:p>
            <a:pPr marL="457200" lvl="0" indent="-317500" algn="just" rtl="0">
              <a:spcAft>
                <a:spcPts val="8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Twinning</a:t>
            </a: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«Підтримка у підвищенні якості надання послуг в Україні з водопостачання та водовідведення» - посилення спроможності Міністерства інфраструктури України</a:t>
            </a: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GIZ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допомога у підготовці проектних пропозиції  підприємств для можливості фінансування ЄІБ;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Swedfund</a:t>
            </a: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допомога</a:t>
            </a: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шведської фінансової установи з розвитку для 6 громад у розробці </a:t>
            </a:r>
            <a:r>
              <a:rPr lang="uk-UA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предТЕО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USAID (Добре)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- допомога територіальним громадам розробляти середньо- та довгострокові програми більше 20 громад.;      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UCORD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регіональні плани для територіальних громад;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ЮНІСЕФ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допомога у розробці наукових робіт. Фінансування допомоги багатьом містам які постраждали від воєнних дій, організаційна підтримка Міністерства;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GIZ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допомога у розробці нових ДБН та ДСТУ;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ЄІБ 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допомога у безпосередньому фінансуванні проєктів у секторі;</a:t>
            </a:r>
          </a:p>
          <a:p>
            <a:pPr marL="457200" lvl="0" indent="-317500" algn="just" rtl="0">
              <a:spcAft>
                <a:spcPts val="1000"/>
              </a:spcAft>
              <a:buClr>
                <a:schemeClr val="dk1"/>
              </a:buClr>
              <a:buSzPts val="1400"/>
              <a:buFont typeface="Times New Roman"/>
              <a:buChar char="❖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Багато-багато інших друзів та партнерів, які роблять неоціненні внески у підтримку та розвиток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35637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кутник 20">
            <a:extLst>
              <a:ext uri="{FF2B5EF4-FFF2-40B4-BE49-F238E27FC236}">
                <a16:creationId xmlns:a16="http://schemas.microsoft.com/office/drawing/2014/main" id="{72BE6742-6EED-62B5-084E-D51197194660}"/>
              </a:ext>
            </a:extLst>
          </p:cNvPr>
          <p:cNvSpPr/>
          <p:nvPr/>
        </p:nvSpPr>
        <p:spPr>
          <a:xfrm>
            <a:off x="660344" y="1414250"/>
            <a:ext cx="10805427" cy="10979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0" name="Паралелограм 19">
            <a:extLst>
              <a:ext uri="{FF2B5EF4-FFF2-40B4-BE49-F238E27FC236}">
                <a16:creationId xmlns:a16="http://schemas.microsoft.com/office/drawing/2014/main" id="{76951873-B042-6FC0-872E-5D68E7F6C31C}"/>
              </a:ext>
            </a:extLst>
          </p:cNvPr>
          <p:cNvSpPr/>
          <p:nvPr/>
        </p:nvSpPr>
        <p:spPr>
          <a:xfrm>
            <a:off x="8114957" y="4467193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8" name="Паралелограм 17">
            <a:extLst>
              <a:ext uri="{FF2B5EF4-FFF2-40B4-BE49-F238E27FC236}">
                <a16:creationId xmlns:a16="http://schemas.microsoft.com/office/drawing/2014/main" id="{7B6E5A3C-17A4-525E-F422-383FB8716B5F}"/>
              </a:ext>
            </a:extLst>
          </p:cNvPr>
          <p:cNvSpPr/>
          <p:nvPr/>
        </p:nvSpPr>
        <p:spPr>
          <a:xfrm>
            <a:off x="8092920" y="2794098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Паралелограм 16">
            <a:extLst>
              <a:ext uri="{FF2B5EF4-FFF2-40B4-BE49-F238E27FC236}">
                <a16:creationId xmlns:a16="http://schemas.microsoft.com/office/drawing/2014/main" id="{3E902373-301D-02B7-3D1A-04FAE66BC920}"/>
              </a:ext>
            </a:extLst>
          </p:cNvPr>
          <p:cNvSpPr/>
          <p:nvPr/>
        </p:nvSpPr>
        <p:spPr>
          <a:xfrm>
            <a:off x="4623927" y="4467193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6" name="Паралелограм 15">
            <a:extLst>
              <a:ext uri="{FF2B5EF4-FFF2-40B4-BE49-F238E27FC236}">
                <a16:creationId xmlns:a16="http://schemas.microsoft.com/office/drawing/2014/main" id="{28AAF4E2-B759-9DE5-7751-90C1717F442A}"/>
              </a:ext>
            </a:extLst>
          </p:cNvPr>
          <p:cNvSpPr/>
          <p:nvPr/>
        </p:nvSpPr>
        <p:spPr>
          <a:xfrm>
            <a:off x="4623927" y="2794098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5" name="Паралелограм 14">
            <a:extLst>
              <a:ext uri="{FF2B5EF4-FFF2-40B4-BE49-F238E27FC236}">
                <a16:creationId xmlns:a16="http://schemas.microsoft.com/office/drawing/2014/main" id="{81393795-A5EF-210A-F869-8E2DAF165D4E}"/>
              </a:ext>
            </a:extLst>
          </p:cNvPr>
          <p:cNvSpPr/>
          <p:nvPr/>
        </p:nvSpPr>
        <p:spPr>
          <a:xfrm>
            <a:off x="934205" y="3849585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Паралелограм 13">
            <a:extLst>
              <a:ext uri="{FF2B5EF4-FFF2-40B4-BE49-F238E27FC236}">
                <a16:creationId xmlns:a16="http://schemas.microsoft.com/office/drawing/2014/main" id="{506EC687-C6A2-E095-B3EF-BDD6F9D56ACA}"/>
              </a:ext>
            </a:extLst>
          </p:cNvPr>
          <p:cNvSpPr/>
          <p:nvPr/>
        </p:nvSpPr>
        <p:spPr>
          <a:xfrm>
            <a:off x="934205" y="2775279"/>
            <a:ext cx="215900" cy="200025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1166051" y="0"/>
            <a:ext cx="1025949" cy="6857873"/>
            <a:chOff x="13847027" y="0"/>
            <a:chExt cx="1273480" cy="8505362"/>
          </a:xfrm>
        </p:grpSpPr>
        <p:sp>
          <p:nvSpPr>
            <p:cNvPr id="107" name="Google Shape;107;p2"/>
            <p:cNvSpPr/>
            <p:nvPr/>
          </p:nvSpPr>
          <p:spPr>
            <a:xfrm>
              <a:off x="14488048" y="0"/>
              <a:ext cx="632459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2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9261" y="477746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-22860" y="985"/>
            <a:ext cx="92434" cy="68517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6653" y="6244"/>
            <a:ext cx="304692" cy="68517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732272" y="448276"/>
            <a:ext cx="6802328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ДИВЕРСИФІКАЦІЯ ЕНЕРГОПОСТАЧАННЯ</a:t>
            </a: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32244" y="516136"/>
            <a:ext cx="2521900" cy="61889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7588C8-E85B-408F-7AD0-3D4F1F13E1E4}"/>
              </a:ext>
            </a:extLst>
          </p:cNvPr>
          <p:cNvSpPr txBox="1"/>
          <p:nvPr/>
        </p:nvSpPr>
        <p:spPr>
          <a:xfrm>
            <a:off x="726228" y="1483623"/>
            <a:ext cx="107218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Розроблено </a:t>
            </a: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План заходів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для забезпечення сталого проходження опалювального сезону 2024-2025 років та належних умов проживання населення м. Харкова в умовах воєнного стану. Хоча цей план розроблено для Харкова, але більшість напрацювань і досвід будуть корисні для інших міст і галузі в цілому. Серед інших завдань є такі, що спрямовані на забезпечення надійного і якісного водопостачання і водовідведення, а саме: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8C540D-7DE0-7FE9-0EAF-C8319F6F7950}"/>
              </a:ext>
            </a:extLst>
          </p:cNvPr>
          <p:cNvSpPr txBox="1"/>
          <p:nvPr/>
        </p:nvSpPr>
        <p:spPr>
          <a:xfrm>
            <a:off x="7909099" y="4414223"/>
            <a:ext cx="3481604" cy="1985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Ведеться пошук додаткового фінансування для </a:t>
            </a:r>
            <a:r>
              <a:rPr lang="uk-UA" sz="120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Держводагентства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України за бюджетною програмою «Експлуатація державного водогосподарського комплексу та управління водними ресурсами» для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проведення у вересні-жовтні 2024 року водообміну в  </a:t>
            </a:r>
            <a:r>
              <a:rPr lang="uk-UA" sz="1200" b="1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Краснопавлівському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водосховищі каналу Дніпро-Донбас</a:t>
            </a:r>
            <a:endParaRPr lang="uk-UA" sz="1200" dirty="0">
              <a:solidFill>
                <a:schemeClr val="dk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78CA2-7667-193E-43C6-D2785D12FCEF}"/>
              </a:ext>
            </a:extLst>
          </p:cNvPr>
          <p:cNvSpPr txBox="1"/>
          <p:nvPr/>
        </p:nvSpPr>
        <p:spPr>
          <a:xfrm>
            <a:off x="746009" y="2719128"/>
            <a:ext cx="3409608" cy="923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Забезпечення власною електроенергію об'єктів ЦВВ за рахунок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встановлення газогенераторів, загальною потужністю 42,05 МВт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473EE1-46B1-371F-99EE-476523F9663E}"/>
              </a:ext>
            </a:extLst>
          </p:cNvPr>
          <p:cNvSpPr txBox="1"/>
          <p:nvPr/>
        </p:nvSpPr>
        <p:spPr>
          <a:xfrm>
            <a:off x="746009" y="3809276"/>
            <a:ext cx="3471439" cy="2622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Прийняття ПКМУ про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спрощення будівництва та розміщення 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120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газопоршневих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120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когенераційних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установок, газотурбінних </a:t>
            </a:r>
            <a:r>
              <a:rPr lang="uk-UA" sz="120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когенераційних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установок, блочно-модульних котелень, дизельних та газових генераторів, пов’язаних з  ними інженерних мереж, вузлів обліку, іншого обладнання, отримання дозвільної документації, також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спрощення процедур тимчасового приєднання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такого обладнання до систем розподілу електроенергії та газорозподільних систем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B808CF-24BC-BBE6-AFAD-5404791F45CF}"/>
              </a:ext>
            </a:extLst>
          </p:cNvPr>
          <p:cNvSpPr txBox="1"/>
          <p:nvPr/>
        </p:nvSpPr>
        <p:spPr>
          <a:xfrm>
            <a:off x="4442101" y="2748079"/>
            <a:ext cx="3164748" cy="1560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Прийняття ПКМУ про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розширення переліку отримувачів гуманітарної допомоги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зокрема, підприємств у сферах теплопостачання, водопостачання та водовідведення, на період дії воєнного або надзвичайного стану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2E6A1D-5A0E-9EEA-4879-A2F1C87FCA0D}"/>
              </a:ext>
            </a:extLst>
          </p:cNvPr>
          <p:cNvSpPr txBox="1"/>
          <p:nvPr/>
        </p:nvSpPr>
        <p:spPr>
          <a:xfrm>
            <a:off x="4435186" y="4420271"/>
            <a:ext cx="3186828" cy="1985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Розробка та впровадження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альтернативного плану водопостачання м. Харкова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у разі пошкодження основних джерел водозабезпечення (проведення інвентаризації діючих на території м. Харкова свердловин та здійснення необхідних заходів для можливості їх експлуатації)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025C2F-052C-BB1A-1704-C7EC2EC845AE}"/>
              </a:ext>
            </a:extLst>
          </p:cNvPr>
          <p:cNvSpPr txBox="1"/>
          <p:nvPr/>
        </p:nvSpPr>
        <p:spPr>
          <a:xfrm>
            <a:off x="7898620" y="2748079"/>
            <a:ext cx="3471439" cy="1560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Спільно з Секретаріатом Енергетичного Співтовариства планується опрацювати питання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покриття потреб підприємств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uk-UA" sz="1200" b="1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ЦВВ за рахунок грантових внесків Фонду підтримки енергетики України</a:t>
            </a:r>
            <a:r>
              <a:rPr lang="uk-UA" sz="12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що був створений та функціонує при Секретаріаті Енергетичного Співтовариства</a:t>
            </a:r>
          </a:p>
        </p:txBody>
      </p:sp>
    </p:spTree>
    <p:extLst>
      <p:ext uri="{BB962C8B-B14F-4D97-AF65-F5344CB8AC3E}">
        <p14:creationId xmlns:p14="http://schemas.microsoft.com/office/powerpoint/2010/main" val="18434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аралелограм 29">
            <a:extLst>
              <a:ext uri="{FF2B5EF4-FFF2-40B4-BE49-F238E27FC236}">
                <a16:creationId xmlns:a16="http://schemas.microsoft.com/office/drawing/2014/main" id="{25289243-3DC5-BC81-3995-2DC7F1649431}"/>
              </a:ext>
            </a:extLst>
          </p:cNvPr>
          <p:cNvSpPr/>
          <p:nvPr/>
        </p:nvSpPr>
        <p:spPr>
          <a:xfrm>
            <a:off x="1011705" y="4474781"/>
            <a:ext cx="5952128" cy="221921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28" name="Паралелограм 27">
            <a:extLst>
              <a:ext uri="{FF2B5EF4-FFF2-40B4-BE49-F238E27FC236}">
                <a16:creationId xmlns:a16="http://schemas.microsoft.com/office/drawing/2014/main" id="{2A1DDCC3-B27E-7BB4-406B-A42C74DEA3B4}"/>
              </a:ext>
            </a:extLst>
          </p:cNvPr>
          <p:cNvSpPr/>
          <p:nvPr/>
        </p:nvSpPr>
        <p:spPr>
          <a:xfrm>
            <a:off x="7271761" y="1695778"/>
            <a:ext cx="3235372" cy="221921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 dirty="0"/>
          </a:p>
        </p:txBody>
      </p:sp>
      <p:sp>
        <p:nvSpPr>
          <p:cNvPr id="26" name="Паралелограм 25">
            <a:extLst>
              <a:ext uri="{FF2B5EF4-FFF2-40B4-BE49-F238E27FC236}">
                <a16:creationId xmlns:a16="http://schemas.microsoft.com/office/drawing/2014/main" id="{6E037F55-05E6-6488-2CAC-1139F4C35CA2}"/>
              </a:ext>
            </a:extLst>
          </p:cNvPr>
          <p:cNvSpPr/>
          <p:nvPr/>
        </p:nvSpPr>
        <p:spPr>
          <a:xfrm>
            <a:off x="1037667" y="1695779"/>
            <a:ext cx="5466396" cy="221921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27" name="Паралелограм 26">
            <a:extLst>
              <a:ext uri="{FF2B5EF4-FFF2-40B4-BE49-F238E27FC236}">
                <a16:creationId xmlns:a16="http://schemas.microsoft.com/office/drawing/2014/main" id="{2AAD2A0D-7861-5604-331E-66C1794AECB3}"/>
              </a:ext>
            </a:extLst>
          </p:cNvPr>
          <p:cNvSpPr/>
          <p:nvPr/>
        </p:nvSpPr>
        <p:spPr>
          <a:xfrm>
            <a:off x="1037667" y="1917700"/>
            <a:ext cx="3843366" cy="221921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1166051" y="0"/>
            <a:ext cx="1025949" cy="6857873"/>
            <a:chOff x="13847027" y="0"/>
            <a:chExt cx="1273480" cy="8505362"/>
          </a:xfrm>
        </p:grpSpPr>
        <p:sp>
          <p:nvSpPr>
            <p:cNvPr id="107" name="Google Shape;107;p2"/>
            <p:cNvSpPr/>
            <p:nvPr/>
          </p:nvSpPr>
          <p:spPr>
            <a:xfrm>
              <a:off x="14488048" y="0"/>
              <a:ext cx="632459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" name="Google Shape;102;p2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609261" y="477746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-22860" y="985"/>
            <a:ext cx="92434" cy="68517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56653" y="6244"/>
            <a:ext cx="304692" cy="68517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791583" y="677941"/>
            <a:ext cx="5466397" cy="477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uk-UA" sz="25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ПРОЕКТНА ДІЯЛЬНІСТЬ</a:t>
            </a:r>
            <a:endParaRPr lang="en-US" sz="1600" b="1" dirty="0">
              <a:solidFill>
                <a:srgbClr val="000000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109" name="Google Shape;109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32244" y="516136"/>
            <a:ext cx="2521900" cy="61889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056F2C6-18F2-9BAB-D3D7-B764CAFB36D7}"/>
              </a:ext>
            </a:extLst>
          </p:cNvPr>
          <p:cNvSpPr txBox="1"/>
          <p:nvPr/>
        </p:nvSpPr>
        <p:spPr>
          <a:xfrm>
            <a:off x="1011705" y="4431854"/>
            <a:ext cx="10020408" cy="1756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ВОДОСХОВИЩА ТА ДЖЕРЕЛА ВОДОПОСТАЧАННЯ (СКВАЖИНИ)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Інфраструктура водопостачання та водовідведення в Україні була застарілою ще до війни, але шкода, завдана бойовими діями водним ресурсам та водній інфраструктурі, зокрема  і водосховищам є великою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Маємо приклад Каховське водосховище, через руйнацію якого майже 1 млн людей залишилось без питної води</a:t>
            </a:r>
          </a:p>
          <a:p>
            <a:pPr marL="285750" lvl="0" indent="-285750" algn="just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Важливо продовжувати у цьому напрямку конкретні дії, оцінка потенціалу, оцінка потреб у реконструкції водосховищ, впровадження нових </a:t>
            </a:r>
            <a:r>
              <a:rPr lang="uk-UA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скважин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та інше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07280C9-50F3-FFD9-2462-A8FF8F7969C6}"/>
              </a:ext>
            </a:extLst>
          </p:cNvPr>
          <p:cNvSpPr txBox="1"/>
          <p:nvPr/>
        </p:nvSpPr>
        <p:spPr>
          <a:xfrm>
            <a:off x="1011705" y="1653134"/>
            <a:ext cx="5764493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1400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БУДІВНИЦТВО МАГІСТРАЛЬНИХ ВОДОГОНІВ  НА ДІЛЯНЦІ ІНГУЛЕЦЬ - ПІВДЕННЕ ВОДОСХОВИЩЕ</a:t>
            </a:r>
            <a:endParaRPr lang="uk-UA" sz="1400" dirty="0">
              <a:solidFill>
                <a:schemeClr val="dk1"/>
              </a:solidFill>
              <a:latin typeface="Segoe UI" panose="020B0502040204020203" pitchFamily="34" charset="0"/>
              <a:ea typeface="Times New Roman"/>
              <a:cs typeface="Segoe UI" panose="020B0502040204020203" pitchFamily="34" charset="0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sz="14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(Кривий Ріг)- Хортиця- Томаківка- Марганець- Нікополь - Покров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Здійснюється </a:t>
            </a:r>
            <a:r>
              <a:rPr lang="uk-UA" sz="1400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Держагенством</a:t>
            </a:r>
            <a:r>
              <a:rPr lang="uk-UA" sz="14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з відновлення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Роботи на стадії завершення. За планом 15.05.2024 завершення робіт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sz="1400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На даний час, ключовим питанням є прийняття в експлуатацію. Для цього прийнято зміни до ПКМУ №566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2904FC-EFD0-9BC8-718C-002A886E78ED}"/>
              </a:ext>
            </a:extLst>
          </p:cNvPr>
          <p:cNvSpPr txBox="1"/>
          <p:nvPr/>
        </p:nvSpPr>
        <p:spPr>
          <a:xfrm>
            <a:off x="7271761" y="1644667"/>
            <a:ext cx="39840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-UA" b="1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ВОДОПОСТАЧАННЯ МИКОЛАЄВА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Змінами до постанови № 566 від 06.06.2023 додано відновлення водопостачання м. Миколаїв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Проєкт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на стадії планування</a:t>
            </a:r>
          </a:p>
          <a:p>
            <a:pPr marL="457200" lvl="0" indent="-31750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Планується реалізувати у партнерстві МІУ, </a:t>
            </a:r>
            <a:r>
              <a:rPr lang="uk-UA" dirty="0" err="1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Держагенство</a:t>
            </a:r>
            <a:r>
              <a:rPr lang="uk-UA" dirty="0">
                <a:solidFill>
                  <a:schemeClr val="dk1"/>
                </a:solidFill>
                <a:latin typeface="Segoe UI" panose="020B0502040204020203" pitchFamily="34" charset="0"/>
                <a:ea typeface="Times New Roman"/>
                <a:cs typeface="Segoe UI" panose="020B0502040204020203" pitchFamily="34" charset="0"/>
                <a:sym typeface="Times New Roman"/>
              </a:rPr>
              <a:t> з відновлення та ЄІБ</a:t>
            </a:r>
          </a:p>
        </p:txBody>
      </p:sp>
    </p:spTree>
    <p:extLst>
      <p:ext uri="{BB962C8B-B14F-4D97-AF65-F5344CB8AC3E}">
        <p14:creationId xmlns:p14="http://schemas.microsoft.com/office/powerpoint/2010/main" val="202242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 descr="Рішення IoT для водопостачання та водовідведення | Schneider Electric  Україн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1227667" y="2879430"/>
            <a:ext cx="9110133" cy="1801427"/>
          </a:xfrm>
          <a:prstGeom prst="rect">
            <a:avLst/>
          </a:prstGeom>
          <a:solidFill>
            <a:schemeClr val="lt1">
              <a:alpha val="8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26735" y="2974173"/>
            <a:ext cx="9403357" cy="1611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ЦЕНТРАЛІЗОВАНЕ ВОДОПОСТАЧАННЯ ТА ВОДОВІДВЕДЕННЯ</a:t>
            </a:r>
            <a:endParaRPr sz="2800" b="1" dirty="0"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  <a:p>
            <a:pPr marL="0" marR="0" lvl="0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 dirty="0"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ОНОВЛЕННЯ У СЕКТОРІ</a:t>
            </a:r>
            <a:endParaRPr sz="2300" dirty="0"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grpSp>
        <p:nvGrpSpPr>
          <p:cNvPr id="91" name="Google Shape;91;p1"/>
          <p:cNvGrpSpPr/>
          <p:nvPr/>
        </p:nvGrpSpPr>
        <p:grpSpPr>
          <a:xfrm>
            <a:off x="11186893" y="0"/>
            <a:ext cx="1026827" cy="6858000"/>
            <a:chOff x="13847027" y="0"/>
            <a:chExt cx="1273481" cy="8505362"/>
          </a:xfrm>
        </p:grpSpPr>
        <p:sp>
          <p:nvSpPr>
            <p:cNvPr id="92" name="Google Shape;92;p1"/>
            <p:cNvSpPr/>
            <p:nvPr/>
          </p:nvSpPr>
          <p:spPr>
            <a:xfrm>
              <a:off x="14488048" y="0"/>
              <a:ext cx="632460" cy="8498840"/>
            </a:xfrm>
            <a:custGeom>
              <a:avLst/>
              <a:gdLst/>
              <a:ahLst/>
              <a:cxnLst/>
              <a:rect l="l" t="t" r="r" b="b"/>
              <a:pathLst>
                <a:path w="632459" h="8498840" extrusionOk="0">
                  <a:moveTo>
                    <a:pt x="631953" y="8498764"/>
                  </a:moveTo>
                  <a:lnTo>
                    <a:pt x="0" y="8072812"/>
                  </a:lnTo>
                  <a:lnTo>
                    <a:pt x="0" y="0"/>
                  </a:lnTo>
                  <a:lnTo>
                    <a:pt x="631953" y="0"/>
                  </a:lnTo>
                  <a:lnTo>
                    <a:pt x="631953" y="8498764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3847027" y="8072928"/>
              <a:ext cx="1273175" cy="432434"/>
            </a:xfrm>
            <a:custGeom>
              <a:avLst/>
              <a:gdLst/>
              <a:ahLst/>
              <a:cxnLst/>
              <a:rect l="l" t="t" r="r" b="b"/>
              <a:pathLst>
                <a:path w="1273175" h="432434" extrusionOk="0">
                  <a:moveTo>
                    <a:pt x="0" y="432067"/>
                  </a:moveTo>
                  <a:lnTo>
                    <a:pt x="641017" y="0"/>
                  </a:lnTo>
                  <a:lnTo>
                    <a:pt x="1272987" y="425961"/>
                  </a:lnTo>
                  <a:lnTo>
                    <a:pt x="1272981" y="432073"/>
                  </a:lnTo>
                  <a:lnTo>
                    <a:pt x="0" y="432067"/>
                  </a:lnTo>
                  <a:close/>
                </a:path>
              </a:pathLst>
            </a:custGeom>
            <a:solidFill>
              <a:srgbClr val="FDC400"/>
            </a:solidFill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94" name="Google Shape;94;p1" descr="Купить Вінілова наклейка на автомобіль - Трезубець (Тризуб) /Герб України  v2 по цене от 40 грн. в интернет магазине Наклейка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30763" y="563037"/>
            <a:ext cx="655951" cy="655951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/>
          <p:nvPr/>
        </p:nvSpPr>
        <p:spPr>
          <a:xfrm>
            <a:off x="4608475" y="5228084"/>
            <a:ext cx="2239880" cy="4462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4608475" y="5245508"/>
            <a:ext cx="223988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i="0" dirty="0">
                <a:solidFill>
                  <a:schemeClr val="dk1"/>
                </a:solidFill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ТРАВЕНЬ</a:t>
            </a:r>
            <a:r>
              <a:rPr lang="en-US" sz="2000" b="1" i="0" dirty="0">
                <a:solidFill>
                  <a:schemeClr val="dk1"/>
                </a:solidFill>
                <a:latin typeface="Segoe UI" panose="020B0502040204020203" pitchFamily="34" charset="0"/>
                <a:ea typeface="Quattrocento Sans"/>
                <a:cs typeface="Segoe UI" panose="020B0502040204020203" pitchFamily="34" charset="0"/>
                <a:sym typeface="Quattrocento Sans"/>
              </a:rPr>
              <a:t> 2024</a:t>
            </a:r>
            <a:endParaRPr sz="2000" b="1" dirty="0">
              <a:solidFill>
                <a:schemeClr val="dk1"/>
              </a:solidFill>
              <a:latin typeface="Segoe UI" panose="020B0502040204020203" pitchFamily="34" charset="0"/>
              <a:ea typeface="Quattrocento Sans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02057" y="420757"/>
            <a:ext cx="3252715" cy="798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288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852</Words>
  <Application>Microsoft Office PowerPoint</Application>
  <PresentationFormat>Широкий екран</PresentationFormat>
  <Paragraphs>67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Vladyslav Filipov</dc:creator>
  <cp:lastModifiedBy>Olga Muranova</cp:lastModifiedBy>
  <cp:revision>5</cp:revision>
  <dcterms:created xsi:type="dcterms:W3CDTF">2024-01-08T09:56:57Z</dcterms:created>
  <dcterms:modified xsi:type="dcterms:W3CDTF">2024-05-13T15:02:42Z</dcterms:modified>
</cp:coreProperties>
</file>