
<file path=[Content_Types].xml><?xml version="1.0" encoding="utf-8"?>
<Types xmlns="http://schemas.openxmlformats.org/package/2006/content-types">
  <Default Extension="fntdata" ContentType="application/x-fontdata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 /><Relationship Id="rId2" Type="http://schemas.openxmlformats.org/package/2006/relationships/metadata/core-properties" Target="docProps/core.xml" /><Relationship Id="rId1" Type="http://schemas.openxmlformats.org/officeDocument/2006/relationships/officeDocument" Target="ppt/presentation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61" r:id="rId4"/>
    <p:sldId id="262" r:id="rId5"/>
    <p:sldId id="263" r:id="rId6"/>
    <p:sldId id="266" r:id="rId7"/>
  </p:sldIdLst>
  <p:sldSz cx="12192000" cy="6858000"/>
  <p:notesSz cx="6735763" cy="9866313"/>
  <p:embeddedFontLst>
    <p:embeddedFont>
      <p:font typeface="Segoe UI" panose="020B0502040204020203" pitchFamily="34" charset="0"/>
      <p:regular r:id="rId9"/>
      <p:bold r:id="rId10"/>
      <p:italic r:id="rId11"/>
      <p:boldItalic r:id="rId12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72">
          <p15:clr>
            <a:srgbClr val="747775"/>
          </p15:clr>
        </p15:guide>
        <p15:guide id="2" orient="horz" pos="4">
          <p15:clr>
            <a:srgbClr val="747775"/>
          </p15:clr>
        </p15:guide>
        <p15:guide id="3" pos="3840">
          <p15:clr>
            <a:srgbClr val="A4A3A4"/>
          </p15:clr>
        </p15:guide>
      </p15:sldGuideLst>
    </p:ext>
    <p:ext uri="GoogleSlidesCustomDataVersion2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15" roundtripDataSignature="AMtx7mjBFjs+G6BFwPohQOVqAQbYA6Xj0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59" d="100"/>
          <a:sy n="59" d="100"/>
        </p:scale>
        <p:origin x="868" y="48"/>
      </p:cViewPr>
      <p:guideLst>
        <p:guide orient="horz" pos="72"/>
        <p:guide orient="horz" pos="4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 /><Relationship Id="rId18" Type="http://schemas.openxmlformats.org/officeDocument/2006/relationships/theme" Target="theme/theme1.xml" /><Relationship Id="rId3" Type="http://schemas.openxmlformats.org/officeDocument/2006/relationships/slide" Target="slides/slide2.xml" /><Relationship Id="rId7" Type="http://schemas.openxmlformats.org/officeDocument/2006/relationships/slide" Target="slides/slide6.xml" /><Relationship Id="rId12" Type="http://schemas.openxmlformats.org/officeDocument/2006/relationships/font" Target="fonts/font4.fntdata" /><Relationship Id="rId17" Type="http://schemas.openxmlformats.org/officeDocument/2006/relationships/viewProps" Target="viewProps.xml" /><Relationship Id="rId2" Type="http://schemas.openxmlformats.org/officeDocument/2006/relationships/slide" Target="slides/slide1.xml" /><Relationship Id="rId16" Type="http://schemas.openxmlformats.org/officeDocument/2006/relationships/presProps" Target="presProps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1" Type="http://schemas.openxmlformats.org/officeDocument/2006/relationships/font" Target="fonts/font3.fntdata" /><Relationship Id="rId5" Type="http://schemas.openxmlformats.org/officeDocument/2006/relationships/slide" Target="slides/slide4.xml" /><Relationship Id="rId15" Type="http://customschemas.google.com/relationships/presentationmetadata" Target="metadata" /><Relationship Id="rId10" Type="http://schemas.openxmlformats.org/officeDocument/2006/relationships/font" Target="fonts/font2.fntdata" /><Relationship Id="rId19" Type="http://schemas.openxmlformats.org/officeDocument/2006/relationships/tableStyles" Target="tableStyles.xml" /><Relationship Id="rId4" Type="http://schemas.openxmlformats.org/officeDocument/2006/relationships/slide" Target="slides/slide3.xml" /><Relationship Id="rId9" Type="http://schemas.openxmlformats.org/officeDocument/2006/relationships/font" Target="fonts/font1.fntdata" 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 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18831" cy="4950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15373" y="0"/>
            <a:ext cx="2918831" cy="4950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409575" y="1233488"/>
            <a:ext cx="5916613" cy="33289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73577" y="4748163"/>
            <a:ext cx="5388610" cy="38848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9371286"/>
            <a:ext cx="2918831" cy="4950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15373" y="9371286"/>
            <a:ext cx="2918831" cy="4950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‹№›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 /><Relationship Id="rId1" Type="http://schemas.openxmlformats.org/officeDocument/2006/relationships/notesMaster" Target="../notesMasters/notesMaster1.xml" 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 /><Relationship Id="rId1" Type="http://schemas.openxmlformats.org/officeDocument/2006/relationships/notesMaster" Target="../notesMasters/notesMaster1.xml" 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 /><Relationship Id="rId1" Type="http://schemas.openxmlformats.org/officeDocument/2006/relationships/notesMaster" Target="../notesMasters/notesMaster1.xml" 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 /><Relationship Id="rId1" Type="http://schemas.openxmlformats.org/officeDocument/2006/relationships/notesMaster" Target="../notesMasters/notesMaster1.xml" 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 /><Relationship Id="rId1" Type="http://schemas.openxmlformats.org/officeDocument/2006/relationships/notesMaster" Target="../notesMasters/notesMaster1.xml" 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 /><Relationship Id="rId1" Type="http://schemas.openxmlformats.org/officeDocument/2006/relationships/notesMaster" Target="../notesMasters/notesMaster1.xml" 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 txBox="1">
            <a:spLocks noGrp="1"/>
          </p:cNvSpPr>
          <p:nvPr>
            <p:ph type="body" idx="1"/>
          </p:nvPr>
        </p:nvSpPr>
        <p:spPr>
          <a:xfrm>
            <a:off x="673577" y="4748163"/>
            <a:ext cx="5388610" cy="3884861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86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409575" y="1233488"/>
            <a:ext cx="5916613" cy="33289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2:notes"/>
          <p:cNvSpPr txBox="1">
            <a:spLocks noGrp="1"/>
          </p:cNvSpPr>
          <p:nvPr>
            <p:ph type="body" idx="1"/>
          </p:nvPr>
        </p:nvSpPr>
        <p:spPr>
          <a:xfrm>
            <a:off x="673577" y="4748163"/>
            <a:ext cx="5388610" cy="3884861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0" name="Google Shape;10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409575" y="1233488"/>
            <a:ext cx="5916613" cy="33289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2:notes"/>
          <p:cNvSpPr txBox="1">
            <a:spLocks noGrp="1"/>
          </p:cNvSpPr>
          <p:nvPr>
            <p:ph type="body" idx="1"/>
          </p:nvPr>
        </p:nvSpPr>
        <p:spPr>
          <a:xfrm>
            <a:off x="673577" y="4748163"/>
            <a:ext cx="5388610" cy="3884861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0" name="Google Shape;10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409575" y="1233488"/>
            <a:ext cx="5916613" cy="33289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62409311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2:notes"/>
          <p:cNvSpPr txBox="1">
            <a:spLocks noGrp="1"/>
          </p:cNvSpPr>
          <p:nvPr>
            <p:ph type="body" idx="1"/>
          </p:nvPr>
        </p:nvSpPr>
        <p:spPr>
          <a:xfrm>
            <a:off x="673577" y="4748163"/>
            <a:ext cx="5388610" cy="3884861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0" name="Google Shape;10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409575" y="1233488"/>
            <a:ext cx="5916613" cy="33289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88730510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2:notes"/>
          <p:cNvSpPr txBox="1">
            <a:spLocks noGrp="1"/>
          </p:cNvSpPr>
          <p:nvPr>
            <p:ph type="body" idx="1"/>
          </p:nvPr>
        </p:nvSpPr>
        <p:spPr>
          <a:xfrm>
            <a:off x="673577" y="4748163"/>
            <a:ext cx="5388610" cy="3884861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0" name="Google Shape;10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409575" y="1233488"/>
            <a:ext cx="5916613" cy="33289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56116112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 txBox="1">
            <a:spLocks noGrp="1"/>
          </p:cNvSpPr>
          <p:nvPr>
            <p:ph type="body" idx="1"/>
          </p:nvPr>
        </p:nvSpPr>
        <p:spPr>
          <a:xfrm>
            <a:off x="673577" y="4748163"/>
            <a:ext cx="5388610" cy="3884861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86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409575" y="1233488"/>
            <a:ext cx="5916613" cy="33289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5774203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Титульний слайд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12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12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8" name="Google Shape;18;p1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1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1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‹№›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Заголовок і вертикальний текст" type="vertTx">
  <p:cSld name="VERTICAL_TEX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2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21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2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2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2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‹№›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Вертикальний заголовок і текст" type="vertTitleAndTx">
  <p:cSld name="VERTICAL_TITLE_AND_VERTICAL_TEX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22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22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1" name="Google Shape;81;p2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2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2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‹№›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Назва та вміст" type="obj">
  <p:cSld name="OBJEC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13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13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1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1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1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‹№›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Назва розділу" type="secHead">
  <p:cSld name="SECTION_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14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14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1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1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1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‹№›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Два об’єкти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15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15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6" name="Google Shape;36;p15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7" name="Google Shape;37;p1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1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1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‹№›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Порівняння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16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16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3" name="Google Shape;43;p16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4" name="Google Shape;44;p16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5" name="Google Shape;45;p16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6" name="Google Shape;46;p1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1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1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‹№›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Лише заголовок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7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1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1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1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‹№›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Пустий слайд" type="blank">
  <p:cSld name="BLANK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1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1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‹№›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Вміст і підпис" type="objTx">
  <p:cSld name="OBJECT_WITH_CAPTION_TEXT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9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9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61" name="Google Shape;61;p19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2" name="Google Shape;62;p1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1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‹№›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Рисунок і підпис" type="picTx">
  <p:cSld name="PICTURE_WITH_CAPTION_TEXT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20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20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20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9" name="Google Shape;69;p2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2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2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‹№›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11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1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1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1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‹№›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 /><Relationship Id="rId2" Type="http://schemas.openxmlformats.org/officeDocument/2006/relationships/notesSlide" Target="../notesSlides/notesSlide1.xml" /><Relationship Id="rId1" Type="http://schemas.openxmlformats.org/officeDocument/2006/relationships/slideLayout" Target="../slideLayouts/slideLayout1.xml" /><Relationship Id="rId5" Type="http://schemas.openxmlformats.org/officeDocument/2006/relationships/image" Target="../media/image3.png" /><Relationship Id="rId4" Type="http://schemas.openxmlformats.org/officeDocument/2006/relationships/image" Target="../media/image2.png" 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 /><Relationship Id="rId7" Type="http://schemas.openxmlformats.org/officeDocument/2006/relationships/image" Target="../media/image6.png" /><Relationship Id="rId2" Type="http://schemas.openxmlformats.org/officeDocument/2006/relationships/notesSlide" Target="../notesSlides/notesSlide2.xml" /><Relationship Id="rId1" Type="http://schemas.openxmlformats.org/officeDocument/2006/relationships/slideLayout" Target="../slideLayouts/slideLayout1.xml" /><Relationship Id="rId6" Type="http://schemas.openxmlformats.org/officeDocument/2006/relationships/image" Target="../media/image5.png" /><Relationship Id="rId5" Type="http://schemas.openxmlformats.org/officeDocument/2006/relationships/image" Target="../media/image4.png" /><Relationship Id="rId4" Type="http://schemas.openxmlformats.org/officeDocument/2006/relationships/image" Target="../media/image3.png" 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 /><Relationship Id="rId2" Type="http://schemas.openxmlformats.org/officeDocument/2006/relationships/notesSlide" Target="../notesSlides/notesSlide3.xml" /><Relationship Id="rId1" Type="http://schemas.openxmlformats.org/officeDocument/2006/relationships/slideLayout" Target="../slideLayouts/slideLayout1.xml" /><Relationship Id="rId4" Type="http://schemas.openxmlformats.org/officeDocument/2006/relationships/image" Target="../media/image3.png" 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 /><Relationship Id="rId2" Type="http://schemas.openxmlformats.org/officeDocument/2006/relationships/notesSlide" Target="../notesSlides/notesSlide4.xml" /><Relationship Id="rId1" Type="http://schemas.openxmlformats.org/officeDocument/2006/relationships/slideLayout" Target="../slideLayouts/slideLayout1.xml" /><Relationship Id="rId4" Type="http://schemas.openxmlformats.org/officeDocument/2006/relationships/image" Target="../media/image3.png" 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 /><Relationship Id="rId2" Type="http://schemas.openxmlformats.org/officeDocument/2006/relationships/notesSlide" Target="../notesSlides/notesSlide5.xml" /><Relationship Id="rId1" Type="http://schemas.openxmlformats.org/officeDocument/2006/relationships/slideLayout" Target="../slideLayouts/slideLayout1.xml" /><Relationship Id="rId4" Type="http://schemas.openxmlformats.org/officeDocument/2006/relationships/image" Target="../media/image3.png" 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 /><Relationship Id="rId2" Type="http://schemas.openxmlformats.org/officeDocument/2006/relationships/notesSlide" Target="../notesSlides/notesSlide6.xml" /><Relationship Id="rId1" Type="http://schemas.openxmlformats.org/officeDocument/2006/relationships/slideLayout" Target="../slideLayouts/slideLayout1.xml" /><Relationship Id="rId5" Type="http://schemas.openxmlformats.org/officeDocument/2006/relationships/image" Target="../media/image3.png" /><Relationship Id="rId4" Type="http://schemas.openxmlformats.org/officeDocument/2006/relationships/image" Target="../media/image2.png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8" name="Google Shape;88;p1" descr="Рішення IoT для водопостачання та водовідведення | Schneider Electric  Україна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89" name="Google Shape;89;p1"/>
          <p:cNvSpPr/>
          <p:nvPr/>
        </p:nvSpPr>
        <p:spPr>
          <a:xfrm>
            <a:off x="1227667" y="2879430"/>
            <a:ext cx="9110133" cy="1801427"/>
          </a:xfrm>
          <a:prstGeom prst="rect">
            <a:avLst/>
          </a:prstGeom>
          <a:solidFill>
            <a:schemeClr val="lt1">
              <a:alpha val="84705"/>
            </a:scheme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0" name="Google Shape;90;p1"/>
          <p:cNvSpPr txBox="1"/>
          <p:nvPr/>
        </p:nvSpPr>
        <p:spPr>
          <a:xfrm>
            <a:off x="1026735" y="2974173"/>
            <a:ext cx="9403357" cy="16119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2800" b="1" dirty="0">
                <a:latin typeface="Segoe UI" panose="020B0502040204020203" pitchFamily="34" charset="0"/>
                <a:ea typeface="Quattrocento Sans"/>
                <a:cs typeface="Segoe UI" panose="020B0502040204020203" pitchFamily="34" charset="0"/>
                <a:sym typeface="Quattrocento Sans"/>
              </a:rPr>
              <a:t>ЦЕНТРАЛІЗОВАНЕ ВОДОПОСТАЧАННЯ ТА ВОДОВІДВЕДЕННЯ</a:t>
            </a:r>
            <a:endParaRPr sz="2800" b="1" dirty="0">
              <a:latin typeface="Segoe UI" panose="020B0502040204020203" pitchFamily="34" charset="0"/>
              <a:ea typeface="Quattrocento Sans"/>
              <a:cs typeface="Segoe UI" panose="020B0502040204020203" pitchFamily="34" charset="0"/>
              <a:sym typeface="Quattrocento Sans"/>
            </a:endParaRPr>
          </a:p>
          <a:p>
            <a:pPr marL="0" marR="0" lvl="0" indent="0" algn="ctr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2300" dirty="0">
                <a:latin typeface="Segoe UI" panose="020B0502040204020203" pitchFamily="34" charset="0"/>
                <a:ea typeface="Quattrocento Sans"/>
                <a:cs typeface="Segoe UI" panose="020B0502040204020203" pitchFamily="34" charset="0"/>
                <a:sym typeface="Quattrocento Sans"/>
              </a:rPr>
              <a:t>ОНОВЛЕННЯ У СЕКТОРІ</a:t>
            </a:r>
            <a:endParaRPr sz="2300" dirty="0">
              <a:latin typeface="Segoe UI" panose="020B0502040204020203" pitchFamily="34" charset="0"/>
              <a:ea typeface="Quattrocento Sans"/>
              <a:cs typeface="Segoe UI" panose="020B0502040204020203" pitchFamily="34" charset="0"/>
              <a:sym typeface="Quattrocento Sans"/>
            </a:endParaRPr>
          </a:p>
        </p:txBody>
      </p:sp>
      <p:grpSp>
        <p:nvGrpSpPr>
          <p:cNvPr id="91" name="Google Shape;91;p1"/>
          <p:cNvGrpSpPr/>
          <p:nvPr/>
        </p:nvGrpSpPr>
        <p:grpSpPr>
          <a:xfrm>
            <a:off x="11186893" y="0"/>
            <a:ext cx="1026827" cy="6858000"/>
            <a:chOff x="13847027" y="0"/>
            <a:chExt cx="1273481" cy="8505362"/>
          </a:xfrm>
        </p:grpSpPr>
        <p:sp>
          <p:nvSpPr>
            <p:cNvPr id="92" name="Google Shape;92;p1"/>
            <p:cNvSpPr/>
            <p:nvPr/>
          </p:nvSpPr>
          <p:spPr>
            <a:xfrm>
              <a:off x="14488048" y="0"/>
              <a:ext cx="632460" cy="8498840"/>
            </a:xfrm>
            <a:custGeom>
              <a:avLst/>
              <a:gdLst/>
              <a:ahLst/>
              <a:cxnLst/>
              <a:rect l="l" t="t" r="r" b="b"/>
              <a:pathLst>
                <a:path w="632459" h="8498840" extrusionOk="0">
                  <a:moveTo>
                    <a:pt x="631953" y="8498764"/>
                  </a:moveTo>
                  <a:lnTo>
                    <a:pt x="0" y="8072812"/>
                  </a:lnTo>
                  <a:lnTo>
                    <a:pt x="0" y="0"/>
                  </a:lnTo>
                  <a:lnTo>
                    <a:pt x="631953" y="0"/>
                  </a:lnTo>
                  <a:lnTo>
                    <a:pt x="631953" y="8498764"/>
                  </a:lnTo>
                  <a:close/>
                </a:path>
              </a:pathLst>
            </a:custGeom>
            <a:solidFill>
              <a:srgbClr val="FDC400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3" name="Google Shape;93;p1"/>
            <p:cNvSpPr/>
            <p:nvPr/>
          </p:nvSpPr>
          <p:spPr>
            <a:xfrm>
              <a:off x="13847027" y="8072928"/>
              <a:ext cx="1273175" cy="432434"/>
            </a:xfrm>
            <a:custGeom>
              <a:avLst/>
              <a:gdLst/>
              <a:ahLst/>
              <a:cxnLst/>
              <a:rect l="l" t="t" r="r" b="b"/>
              <a:pathLst>
                <a:path w="1273175" h="432434" extrusionOk="0">
                  <a:moveTo>
                    <a:pt x="0" y="432067"/>
                  </a:moveTo>
                  <a:lnTo>
                    <a:pt x="641017" y="0"/>
                  </a:lnTo>
                  <a:lnTo>
                    <a:pt x="1272987" y="425961"/>
                  </a:lnTo>
                  <a:lnTo>
                    <a:pt x="1272981" y="432073"/>
                  </a:lnTo>
                  <a:lnTo>
                    <a:pt x="0" y="432067"/>
                  </a:lnTo>
                  <a:close/>
                </a:path>
              </a:pathLst>
            </a:custGeom>
            <a:solidFill>
              <a:srgbClr val="FDC400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pic>
        <p:nvPicPr>
          <p:cNvPr id="94" name="Google Shape;94;p1" descr="Купить Вінілова наклейка на автомобіль - Трезубець (Тризуб) /Герб України  v2 по цене от 40 грн. в интернет магазине Наклейка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1630763" y="563037"/>
            <a:ext cx="655951" cy="655951"/>
          </a:xfrm>
          <a:prstGeom prst="rect">
            <a:avLst/>
          </a:prstGeom>
          <a:noFill/>
          <a:ln>
            <a:noFill/>
          </a:ln>
        </p:spPr>
      </p:pic>
      <p:sp>
        <p:nvSpPr>
          <p:cNvPr id="95" name="Google Shape;95;p1"/>
          <p:cNvSpPr/>
          <p:nvPr/>
        </p:nvSpPr>
        <p:spPr>
          <a:xfrm>
            <a:off x="4608475" y="5228084"/>
            <a:ext cx="2239880" cy="446276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6" name="Google Shape;96;p1"/>
          <p:cNvSpPr txBox="1"/>
          <p:nvPr/>
        </p:nvSpPr>
        <p:spPr>
          <a:xfrm>
            <a:off x="4608475" y="5245508"/>
            <a:ext cx="2239880" cy="4000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uk-UA" sz="2000" b="1" i="0" dirty="0">
                <a:solidFill>
                  <a:schemeClr val="dk1"/>
                </a:solidFill>
                <a:latin typeface="Segoe UI" panose="020B0502040204020203" pitchFamily="34" charset="0"/>
                <a:ea typeface="Quattrocento Sans"/>
                <a:cs typeface="Segoe UI" panose="020B0502040204020203" pitchFamily="34" charset="0"/>
                <a:sym typeface="Quattrocento Sans"/>
              </a:rPr>
              <a:t>ТРАВЕНЬ</a:t>
            </a:r>
            <a:r>
              <a:rPr lang="en-US" sz="2000" b="1" i="0" dirty="0">
                <a:solidFill>
                  <a:schemeClr val="dk1"/>
                </a:solidFill>
                <a:latin typeface="Segoe UI" panose="020B0502040204020203" pitchFamily="34" charset="0"/>
                <a:ea typeface="Quattrocento Sans"/>
                <a:cs typeface="Segoe UI" panose="020B0502040204020203" pitchFamily="34" charset="0"/>
                <a:sym typeface="Quattrocento Sans"/>
              </a:rPr>
              <a:t> 2024</a:t>
            </a:r>
            <a:endParaRPr sz="2000" b="1" dirty="0">
              <a:solidFill>
                <a:schemeClr val="dk1"/>
              </a:solidFill>
              <a:latin typeface="Segoe UI" panose="020B0502040204020203" pitchFamily="34" charset="0"/>
              <a:ea typeface="Quattrocento Sans"/>
              <a:cs typeface="Segoe UI" panose="020B0502040204020203" pitchFamily="34" charset="0"/>
              <a:sym typeface="Quattrocento Sans"/>
            </a:endParaRPr>
          </a:p>
        </p:txBody>
      </p:sp>
      <p:pic>
        <p:nvPicPr>
          <p:cNvPr id="97" name="Google Shape;97;p1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4102057" y="420757"/>
            <a:ext cx="3252715" cy="79823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аралелограм 12">
            <a:extLst>
              <a:ext uri="{FF2B5EF4-FFF2-40B4-BE49-F238E27FC236}">
                <a16:creationId xmlns:a16="http://schemas.microsoft.com/office/drawing/2014/main" id="{725C2E96-0607-6E92-21FF-88694DA2A2FB}"/>
              </a:ext>
            </a:extLst>
          </p:cNvPr>
          <p:cNvSpPr/>
          <p:nvPr/>
        </p:nvSpPr>
        <p:spPr>
          <a:xfrm>
            <a:off x="5951993" y="1770905"/>
            <a:ext cx="3505092" cy="214577"/>
          </a:xfrm>
          <a:prstGeom prst="parallelogram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UA"/>
          </a:p>
        </p:txBody>
      </p:sp>
      <p:sp>
        <p:nvSpPr>
          <p:cNvPr id="6" name="Паралелограм 5">
            <a:extLst>
              <a:ext uri="{FF2B5EF4-FFF2-40B4-BE49-F238E27FC236}">
                <a16:creationId xmlns:a16="http://schemas.microsoft.com/office/drawing/2014/main" id="{DA930E0E-C263-A101-187A-2A947E8080C9}"/>
              </a:ext>
            </a:extLst>
          </p:cNvPr>
          <p:cNvSpPr/>
          <p:nvPr/>
        </p:nvSpPr>
        <p:spPr>
          <a:xfrm>
            <a:off x="5956158" y="1496963"/>
            <a:ext cx="2697985" cy="274687"/>
          </a:xfrm>
          <a:prstGeom prst="parallelogram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UA" dirty="0"/>
          </a:p>
        </p:txBody>
      </p:sp>
      <p:grpSp>
        <p:nvGrpSpPr>
          <p:cNvPr id="106" name="Google Shape;106;p2"/>
          <p:cNvGrpSpPr/>
          <p:nvPr/>
        </p:nvGrpSpPr>
        <p:grpSpPr>
          <a:xfrm>
            <a:off x="11166051" y="0"/>
            <a:ext cx="1025949" cy="6857873"/>
            <a:chOff x="13847027" y="0"/>
            <a:chExt cx="1273480" cy="8505362"/>
          </a:xfrm>
        </p:grpSpPr>
        <p:sp>
          <p:nvSpPr>
            <p:cNvPr id="107" name="Google Shape;107;p2"/>
            <p:cNvSpPr/>
            <p:nvPr/>
          </p:nvSpPr>
          <p:spPr>
            <a:xfrm>
              <a:off x="14488048" y="0"/>
              <a:ext cx="632459" cy="8498840"/>
            </a:xfrm>
            <a:custGeom>
              <a:avLst/>
              <a:gdLst/>
              <a:ahLst/>
              <a:cxnLst/>
              <a:rect l="l" t="t" r="r" b="b"/>
              <a:pathLst>
                <a:path w="632459" h="8498840" extrusionOk="0">
                  <a:moveTo>
                    <a:pt x="631953" y="8498764"/>
                  </a:moveTo>
                  <a:lnTo>
                    <a:pt x="0" y="8072812"/>
                  </a:lnTo>
                  <a:lnTo>
                    <a:pt x="0" y="0"/>
                  </a:lnTo>
                  <a:lnTo>
                    <a:pt x="631953" y="0"/>
                  </a:lnTo>
                  <a:lnTo>
                    <a:pt x="631953" y="8498764"/>
                  </a:lnTo>
                  <a:close/>
                </a:path>
              </a:pathLst>
            </a:custGeom>
            <a:solidFill>
              <a:srgbClr val="FDC400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8" name="Google Shape;108;p2"/>
            <p:cNvSpPr/>
            <p:nvPr/>
          </p:nvSpPr>
          <p:spPr>
            <a:xfrm>
              <a:off x="13847027" y="8072928"/>
              <a:ext cx="1273175" cy="432434"/>
            </a:xfrm>
            <a:custGeom>
              <a:avLst/>
              <a:gdLst/>
              <a:ahLst/>
              <a:cxnLst/>
              <a:rect l="l" t="t" r="r" b="b"/>
              <a:pathLst>
                <a:path w="1273175" h="432434" extrusionOk="0">
                  <a:moveTo>
                    <a:pt x="0" y="432067"/>
                  </a:moveTo>
                  <a:lnTo>
                    <a:pt x="641017" y="0"/>
                  </a:lnTo>
                  <a:lnTo>
                    <a:pt x="1272987" y="425961"/>
                  </a:lnTo>
                  <a:lnTo>
                    <a:pt x="1272981" y="432073"/>
                  </a:lnTo>
                  <a:lnTo>
                    <a:pt x="0" y="432067"/>
                  </a:lnTo>
                  <a:close/>
                </a:path>
              </a:pathLst>
            </a:custGeom>
            <a:solidFill>
              <a:srgbClr val="FDC400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pic>
        <p:nvPicPr>
          <p:cNvPr id="102" name="Google Shape;102;p2" descr="Купить Вінілова наклейка на автомобіль - Трезубець (Тризуб) /Герб України  v2 по цене от 40 грн. в интернет магазине Наклейка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1609261" y="477746"/>
            <a:ext cx="655951" cy="655951"/>
          </a:xfrm>
          <a:prstGeom prst="rect">
            <a:avLst/>
          </a:prstGeom>
          <a:noFill/>
          <a:ln>
            <a:noFill/>
          </a:ln>
        </p:spPr>
      </p:pic>
      <p:sp>
        <p:nvSpPr>
          <p:cNvPr id="103" name="Google Shape;103;p2"/>
          <p:cNvSpPr/>
          <p:nvPr/>
        </p:nvSpPr>
        <p:spPr>
          <a:xfrm>
            <a:off x="-22860" y="985"/>
            <a:ext cx="92434" cy="6851756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4" name="Google Shape;104;p2"/>
          <p:cNvSpPr/>
          <p:nvPr/>
        </p:nvSpPr>
        <p:spPr>
          <a:xfrm>
            <a:off x="56653" y="6244"/>
            <a:ext cx="304692" cy="6851756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5" name="Google Shape;105;p2"/>
          <p:cNvSpPr/>
          <p:nvPr/>
        </p:nvSpPr>
        <p:spPr>
          <a:xfrm>
            <a:off x="732272" y="409285"/>
            <a:ext cx="6474071" cy="8617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uk-UA" sz="2500" b="1" dirty="0">
                <a:latin typeface="Segoe UI" panose="020B0502040204020203" pitchFamily="34" charset="0"/>
                <a:ea typeface="Quattrocento Sans"/>
                <a:cs typeface="Segoe UI" panose="020B0502040204020203" pitchFamily="34" charset="0"/>
                <a:sym typeface="Quattrocento Sans"/>
              </a:rPr>
              <a:t>ЗАКОНОДАВСТВО</a:t>
            </a:r>
            <a:r>
              <a:rPr lang="en-US" sz="2500" b="1" dirty="0">
                <a:latin typeface="Segoe UI" panose="020B0502040204020203" pitchFamily="34" charset="0"/>
                <a:ea typeface="Quattrocento Sans"/>
                <a:cs typeface="Segoe UI" panose="020B0502040204020203" pitchFamily="34" charset="0"/>
                <a:sym typeface="Quattrocento Sans"/>
              </a:rPr>
              <a:t> &amp; </a:t>
            </a:r>
            <a:r>
              <a:rPr lang="uk-UA" sz="2500" b="1" dirty="0">
                <a:latin typeface="Segoe UI" panose="020B0502040204020203" pitchFamily="34" charset="0"/>
                <a:ea typeface="Quattrocento Sans"/>
                <a:cs typeface="Segoe UI" panose="020B0502040204020203" pitchFamily="34" charset="0"/>
                <a:sym typeface="Quattrocento Sans"/>
              </a:rPr>
              <a:t>РЕГУЛЮВАННЯ</a:t>
            </a:r>
            <a:r>
              <a:rPr lang="en-US" sz="2500" b="1" dirty="0">
                <a:latin typeface="Segoe UI" panose="020B0502040204020203" pitchFamily="34" charset="0"/>
                <a:ea typeface="Quattrocento Sans"/>
                <a:cs typeface="Segoe UI" panose="020B0502040204020203" pitchFamily="34" charset="0"/>
                <a:sym typeface="Quattrocento Sans"/>
              </a:rPr>
              <a:t> &amp; </a:t>
            </a:r>
            <a:r>
              <a:rPr lang="uk-UA" sz="2500" b="1" dirty="0">
                <a:latin typeface="Segoe UI" panose="020B0502040204020203" pitchFamily="34" charset="0"/>
                <a:ea typeface="Quattrocento Sans"/>
                <a:cs typeface="Segoe UI" panose="020B0502040204020203" pitchFamily="34" charset="0"/>
                <a:sym typeface="Quattrocento Sans"/>
              </a:rPr>
              <a:t>ЄВРОІНТЕГРАЦІЯ</a:t>
            </a:r>
            <a:endParaRPr lang="en-US" sz="1600" b="1" dirty="0">
              <a:solidFill>
                <a:srgbClr val="000000"/>
              </a:solidFill>
              <a:latin typeface="Segoe UI" panose="020B0502040204020203" pitchFamily="34" charset="0"/>
              <a:ea typeface="Quattrocento Sans"/>
              <a:cs typeface="Segoe UI" panose="020B0502040204020203" pitchFamily="34" charset="0"/>
              <a:sym typeface="Quattrocento Sans"/>
            </a:endParaRPr>
          </a:p>
        </p:txBody>
      </p:sp>
      <p:pic>
        <p:nvPicPr>
          <p:cNvPr id="109" name="Google Shape;109;p2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8932244" y="516136"/>
            <a:ext cx="2521900" cy="618891"/>
          </a:xfrm>
          <a:prstGeom prst="rect">
            <a:avLst/>
          </a:prstGeom>
          <a:noFill/>
          <a:ln>
            <a:noFill/>
          </a:ln>
        </p:spPr>
      </p:pic>
      <p:sp>
        <p:nvSpPr>
          <p:cNvPr id="110" name="Google Shape;110;p2"/>
          <p:cNvSpPr txBox="1"/>
          <p:nvPr/>
        </p:nvSpPr>
        <p:spPr>
          <a:xfrm>
            <a:off x="1091557" y="2023058"/>
            <a:ext cx="3278996" cy="168544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b="1" dirty="0">
                <a:solidFill>
                  <a:schemeClr val="dk1"/>
                </a:solidFill>
                <a:latin typeface="Segoe UI" panose="020B0502040204020203" pitchFamily="34" charset="0"/>
                <a:ea typeface="Times New Roman"/>
                <a:cs typeface="Segoe UI" panose="020B0502040204020203" pitchFamily="34" charset="0"/>
                <a:sym typeface="Times New Roman"/>
              </a:rPr>
              <a:t>На виконання євроінтеграційного Закону України</a:t>
            </a:r>
          </a:p>
          <a:p>
            <a:pPr marL="0" lvl="0" indent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b="1" dirty="0">
                <a:solidFill>
                  <a:schemeClr val="dk1"/>
                </a:solidFill>
                <a:latin typeface="Segoe UI" panose="020B0502040204020203" pitchFamily="34" charset="0"/>
                <a:ea typeface="Times New Roman"/>
                <a:cs typeface="Segoe UI" panose="020B0502040204020203" pitchFamily="34" charset="0"/>
                <a:sym typeface="Times New Roman"/>
              </a:rPr>
              <a:t>“Про водовідведення та очищення стічних вод” (Директива 91/271):</a:t>
            </a:r>
          </a:p>
        </p:txBody>
      </p:sp>
      <p:sp>
        <p:nvSpPr>
          <p:cNvPr id="2" name="Google Shape;110;p2">
            <a:extLst>
              <a:ext uri="{FF2B5EF4-FFF2-40B4-BE49-F238E27FC236}">
                <a16:creationId xmlns:a16="http://schemas.microsoft.com/office/drawing/2014/main" id="{8AB23620-EAFF-0458-1C64-36CDF1056044}"/>
              </a:ext>
            </a:extLst>
          </p:cNvPr>
          <p:cNvSpPr txBox="1"/>
          <p:nvPr/>
        </p:nvSpPr>
        <p:spPr>
          <a:xfrm>
            <a:off x="5259042" y="1432396"/>
            <a:ext cx="5963059" cy="55629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just" rtl="0">
              <a:spcBef>
                <a:spcPts val="0"/>
              </a:spcBef>
              <a:buNone/>
            </a:pPr>
            <a:r>
              <a:rPr lang="uk-UA" b="1" dirty="0">
                <a:solidFill>
                  <a:schemeClr val="dk1"/>
                </a:solidFill>
                <a:latin typeface="Segoe UI" panose="020B0502040204020203" pitchFamily="34" charset="0"/>
                <a:ea typeface="Times New Roman"/>
                <a:cs typeface="Segoe UI" panose="020B0502040204020203" pitchFamily="34" charset="0"/>
                <a:sym typeface="Times New Roman"/>
              </a:rPr>
              <a:t>              НОРМОТВОРЧА ДІЯЛЬНІСТЬ </a:t>
            </a:r>
          </a:p>
          <a:p>
            <a:pPr marL="0" lvl="0" indent="0" algn="just" rtl="0">
              <a:spcBef>
                <a:spcPts val="0"/>
              </a:spcBef>
              <a:buNone/>
            </a:pPr>
            <a:r>
              <a:rPr lang="uk-UA" b="1" dirty="0">
                <a:solidFill>
                  <a:schemeClr val="dk1"/>
                </a:solidFill>
                <a:latin typeface="Segoe UI" panose="020B0502040204020203" pitchFamily="34" charset="0"/>
                <a:ea typeface="Times New Roman"/>
                <a:cs typeface="Segoe UI" panose="020B0502040204020203" pitchFamily="34" charset="0"/>
                <a:sym typeface="Times New Roman"/>
              </a:rPr>
              <a:t>              У РОЗРОБЦІ/НА ПОГОДЖЕННІ ЦОВВ:</a:t>
            </a:r>
          </a:p>
          <a:p>
            <a:pPr marL="0" lvl="0" indent="0" algn="just" rtl="0">
              <a:spcBef>
                <a:spcPts val="0"/>
              </a:spcBef>
              <a:buNone/>
            </a:pPr>
            <a:endParaRPr lang="uk-UA" b="1" dirty="0">
              <a:solidFill>
                <a:schemeClr val="dk1"/>
              </a:solidFill>
              <a:latin typeface="Segoe UI" panose="020B0502040204020203" pitchFamily="34" charset="0"/>
              <a:ea typeface="Times New Roman"/>
              <a:cs typeface="Segoe UI" panose="020B0502040204020203" pitchFamily="34" charset="0"/>
              <a:sym typeface="Times New Roman"/>
            </a:endParaRPr>
          </a:p>
          <a:p>
            <a:pPr lvl="0" algn="just" rtl="0">
              <a:spcBef>
                <a:spcPts val="0"/>
              </a:spcBef>
              <a:spcAft>
                <a:spcPts val="800"/>
              </a:spcAft>
              <a:buClr>
                <a:schemeClr val="dk1"/>
              </a:buClr>
              <a:buSzPts val="1400"/>
            </a:pPr>
            <a:r>
              <a:rPr lang="uk-UA" dirty="0">
                <a:solidFill>
                  <a:schemeClr val="dk1"/>
                </a:solidFill>
                <a:latin typeface="Segoe UI" panose="020B0502040204020203" pitchFamily="34" charset="0"/>
                <a:ea typeface="Times New Roman"/>
                <a:cs typeface="Segoe UI" panose="020B0502040204020203" pitchFamily="34" charset="0"/>
                <a:sym typeface="Times New Roman"/>
              </a:rPr>
              <a:t>     </a:t>
            </a:r>
            <a:r>
              <a:rPr lang="uk-UA" sz="1300" dirty="0">
                <a:solidFill>
                  <a:schemeClr val="dk1"/>
                </a:solidFill>
                <a:latin typeface="Segoe UI" panose="020B0502040204020203" pitchFamily="34" charset="0"/>
                <a:ea typeface="Times New Roman"/>
                <a:cs typeface="Segoe UI" panose="020B0502040204020203" pitchFamily="34" charset="0"/>
                <a:sym typeface="Times New Roman"/>
              </a:rPr>
              <a:t>Пропозиції до законопроекту «</a:t>
            </a:r>
            <a:r>
              <a:rPr lang="uk-UA" sz="1300" b="1" dirty="0">
                <a:solidFill>
                  <a:schemeClr val="dk1"/>
                </a:solidFill>
                <a:latin typeface="Segoe UI" panose="020B0502040204020203" pitchFamily="34" charset="0"/>
                <a:ea typeface="Times New Roman"/>
                <a:cs typeface="Segoe UI" panose="020B0502040204020203" pitchFamily="34" charset="0"/>
                <a:sym typeface="Times New Roman"/>
              </a:rPr>
              <a:t>Про гуманітарну допомогу</a:t>
            </a:r>
            <a:r>
              <a:rPr lang="uk-UA" sz="1300" dirty="0">
                <a:solidFill>
                  <a:schemeClr val="dk1"/>
                </a:solidFill>
                <a:latin typeface="Segoe UI" panose="020B0502040204020203" pitchFamily="34" charset="0"/>
                <a:ea typeface="Times New Roman"/>
                <a:cs typeface="Segoe UI" panose="020B0502040204020203" pitchFamily="34" charset="0"/>
                <a:sym typeface="Times New Roman"/>
              </a:rPr>
              <a:t>» щодо розширення переліку набувачів гуманітарної допомоги з метою забезпечення в період дії воєнного стану надання споживачам послуг з централізованого водопостачання та централізованого водовідведення;</a:t>
            </a:r>
          </a:p>
          <a:p>
            <a:pPr lvl="0" algn="just" rtl="0">
              <a:spcBef>
                <a:spcPts val="0"/>
              </a:spcBef>
              <a:spcAft>
                <a:spcPts val="800"/>
              </a:spcAft>
              <a:buClr>
                <a:schemeClr val="dk1"/>
              </a:buClr>
              <a:buSzPts val="1400"/>
            </a:pPr>
            <a:r>
              <a:rPr lang="uk-UA" sz="1300" dirty="0">
                <a:solidFill>
                  <a:schemeClr val="dk1"/>
                </a:solidFill>
                <a:latin typeface="Segoe UI" panose="020B0502040204020203" pitchFamily="34" charset="0"/>
                <a:ea typeface="Times New Roman"/>
                <a:cs typeface="Segoe UI" panose="020B0502040204020203" pitchFamily="34" charset="0"/>
                <a:sym typeface="Times New Roman"/>
              </a:rPr>
              <a:t>     ПКМУ «Про реалізацію експериментального проекту щодо </a:t>
            </a:r>
            <a:r>
              <a:rPr lang="uk-UA" sz="1300" b="1" dirty="0">
                <a:solidFill>
                  <a:schemeClr val="dk1"/>
                </a:solidFill>
                <a:latin typeface="Segoe UI" panose="020B0502040204020203" pitchFamily="34" charset="0"/>
                <a:ea typeface="Times New Roman"/>
                <a:cs typeface="Segoe UI" panose="020B0502040204020203" pitchFamily="34" charset="0"/>
                <a:sym typeface="Times New Roman"/>
              </a:rPr>
              <a:t>отримання, розподілу та обліку гуманітарної допомоги</a:t>
            </a:r>
            <a:r>
              <a:rPr lang="uk-UA" sz="1300" dirty="0">
                <a:solidFill>
                  <a:schemeClr val="dk1"/>
                </a:solidFill>
                <a:latin typeface="Segoe UI" panose="020B0502040204020203" pitchFamily="34" charset="0"/>
                <a:ea typeface="Times New Roman"/>
                <a:cs typeface="Segoe UI" panose="020B0502040204020203" pitchFamily="34" charset="0"/>
                <a:sym typeface="Times New Roman"/>
              </a:rPr>
              <a:t> для задоволення потреб централізованого теплопостачання, централізованого водопостачання та централізованого водовідведення в умовах воєнного стану»;</a:t>
            </a:r>
          </a:p>
          <a:p>
            <a:pPr lvl="0" algn="just" rtl="0">
              <a:spcBef>
                <a:spcPts val="0"/>
              </a:spcBef>
              <a:spcAft>
                <a:spcPts val="800"/>
              </a:spcAft>
              <a:buClr>
                <a:schemeClr val="dk1"/>
              </a:buClr>
              <a:buSzPts val="1400"/>
            </a:pPr>
            <a:r>
              <a:rPr lang="uk-UA" sz="1300" dirty="0">
                <a:solidFill>
                  <a:schemeClr val="dk1"/>
                </a:solidFill>
                <a:latin typeface="Segoe UI" panose="020B0502040204020203" pitchFamily="34" charset="0"/>
                <a:ea typeface="Times New Roman"/>
                <a:cs typeface="Segoe UI" panose="020B0502040204020203" pitchFamily="34" charset="0"/>
                <a:sym typeface="Times New Roman"/>
              </a:rPr>
              <a:t>     Державна цільова економічна програма </a:t>
            </a:r>
            <a:r>
              <a:rPr lang="uk-UA" sz="1300" b="1" dirty="0">
                <a:solidFill>
                  <a:schemeClr val="dk1"/>
                </a:solidFill>
                <a:latin typeface="Segoe UI" panose="020B0502040204020203" pitchFamily="34" charset="0"/>
                <a:ea typeface="Times New Roman"/>
                <a:cs typeface="Segoe UI" panose="020B0502040204020203" pitchFamily="34" charset="0"/>
                <a:sym typeface="Times New Roman"/>
              </a:rPr>
              <a:t>енергетичної модернізації </a:t>
            </a:r>
            <a:r>
              <a:rPr lang="uk-UA" sz="1300" dirty="0">
                <a:solidFill>
                  <a:schemeClr val="dk1"/>
                </a:solidFill>
                <a:latin typeface="Segoe UI" panose="020B0502040204020203" pitchFamily="34" charset="0"/>
                <a:ea typeface="Times New Roman"/>
                <a:cs typeface="Segoe UI" panose="020B0502040204020203" pitchFamily="34" charset="0"/>
                <a:sym typeface="Times New Roman"/>
              </a:rPr>
              <a:t>підприємств водопостачання та водовідведення, що перебувають у державній або комунальній власності на період до 2030 року;</a:t>
            </a:r>
          </a:p>
          <a:p>
            <a:pPr lvl="0" algn="just" rtl="0">
              <a:spcBef>
                <a:spcPts val="0"/>
              </a:spcBef>
              <a:spcAft>
                <a:spcPts val="800"/>
              </a:spcAft>
              <a:buClr>
                <a:schemeClr val="dk1"/>
              </a:buClr>
              <a:buSzPts val="1400"/>
            </a:pPr>
            <a:r>
              <a:rPr lang="uk-UA" sz="1300" dirty="0">
                <a:solidFill>
                  <a:schemeClr val="dk1"/>
                </a:solidFill>
                <a:latin typeface="Segoe UI" panose="020B0502040204020203" pitchFamily="34" charset="0"/>
                <a:ea typeface="Times New Roman"/>
                <a:cs typeface="Segoe UI" panose="020B0502040204020203" pitchFamily="34" charset="0"/>
                <a:sym typeface="Times New Roman"/>
              </a:rPr>
              <a:t>     Державна цільова екологічна програма </a:t>
            </a:r>
            <a:r>
              <a:rPr lang="uk-UA" sz="1300" b="1" dirty="0">
                <a:solidFill>
                  <a:schemeClr val="dk1"/>
                </a:solidFill>
                <a:latin typeface="Segoe UI" panose="020B0502040204020203" pitchFamily="34" charset="0"/>
                <a:ea typeface="Times New Roman"/>
                <a:cs typeface="Segoe UI" panose="020B0502040204020203" pitchFamily="34" charset="0"/>
                <a:sym typeface="Times New Roman"/>
              </a:rPr>
              <a:t>технічної модернізації </a:t>
            </a:r>
            <a:r>
              <a:rPr lang="uk-UA" sz="1300" dirty="0">
                <a:solidFill>
                  <a:schemeClr val="dk1"/>
                </a:solidFill>
                <a:latin typeface="Segoe UI" panose="020B0502040204020203" pitchFamily="34" charset="0"/>
                <a:ea typeface="Times New Roman"/>
                <a:cs typeface="Segoe UI" panose="020B0502040204020203" pitchFamily="34" charset="0"/>
                <a:sym typeface="Times New Roman"/>
              </a:rPr>
              <a:t>систем водовідведення та очищення стічних вод, що перебувають у державній або комунальній власності на 2025-2035 роки;</a:t>
            </a:r>
          </a:p>
          <a:p>
            <a:pPr lvl="0" algn="just" rtl="0">
              <a:spcBef>
                <a:spcPts val="0"/>
              </a:spcBef>
              <a:spcAft>
                <a:spcPts val="800"/>
              </a:spcAft>
              <a:buClr>
                <a:schemeClr val="dk1"/>
              </a:buClr>
              <a:buSzPts val="1400"/>
            </a:pPr>
            <a:r>
              <a:rPr lang="uk-UA" sz="1300" dirty="0">
                <a:solidFill>
                  <a:schemeClr val="dk1"/>
                </a:solidFill>
                <a:latin typeface="Segoe UI" panose="020B0502040204020203" pitchFamily="34" charset="0"/>
                <a:ea typeface="Times New Roman"/>
                <a:cs typeface="Segoe UI" panose="020B0502040204020203" pitchFamily="34" charset="0"/>
                <a:sym typeface="Times New Roman"/>
              </a:rPr>
              <a:t>     </a:t>
            </a:r>
            <a:r>
              <a:rPr lang="uk-UA" sz="1300" dirty="0" err="1">
                <a:solidFill>
                  <a:schemeClr val="dk1"/>
                </a:solidFill>
                <a:latin typeface="Segoe UI" panose="020B0502040204020203" pitchFamily="34" charset="0"/>
                <a:ea typeface="Times New Roman"/>
                <a:cs typeface="Segoe UI" panose="020B0502040204020203" pitchFamily="34" charset="0"/>
                <a:sym typeface="Times New Roman"/>
              </a:rPr>
              <a:t>Проєкт</a:t>
            </a:r>
            <a:r>
              <a:rPr lang="uk-UA" sz="1300" dirty="0">
                <a:solidFill>
                  <a:schemeClr val="dk1"/>
                </a:solidFill>
                <a:latin typeface="Segoe UI" panose="020B0502040204020203" pitchFamily="34" charset="0"/>
                <a:ea typeface="Times New Roman"/>
                <a:cs typeface="Segoe UI" panose="020B0502040204020203" pitchFamily="34" charset="0"/>
                <a:sym typeface="Times New Roman"/>
              </a:rPr>
              <a:t> ЗУ Про внесення змін до деяких законів України щодо </a:t>
            </a:r>
            <a:r>
              <a:rPr lang="uk-UA" sz="1300" b="1" dirty="0">
                <a:solidFill>
                  <a:schemeClr val="dk1"/>
                </a:solidFill>
                <a:latin typeface="Segoe UI" panose="020B0502040204020203" pitchFamily="34" charset="0"/>
                <a:ea typeface="Times New Roman"/>
                <a:cs typeface="Segoe UI" panose="020B0502040204020203" pitchFamily="34" charset="0"/>
                <a:sym typeface="Times New Roman"/>
              </a:rPr>
              <a:t>стимулювання розвитку повторного використання осаду стічних вод</a:t>
            </a:r>
            <a:r>
              <a:rPr lang="uk-UA" sz="1300" dirty="0">
                <a:solidFill>
                  <a:schemeClr val="dk1"/>
                </a:solidFill>
                <a:latin typeface="Segoe UI" panose="020B0502040204020203" pitchFamily="34" charset="0"/>
                <a:ea typeface="Times New Roman"/>
                <a:cs typeface="Segoe UI" panose="020B0502040204020203" pitchFamily="34" charset="0"/>
                <a:sym typeface="Times New Roman"/>
              </a:rPr>
              <a:t>;</a:t>
            </a:r>
          </a:p>
          <a:p>
            <a:pPr lvl="0" algn="just" rtl="0">
              <a:spcBef>
                <a:spcPts val="0"/>
              </a:spcBef>
              <a:spcAft>
                <a:spcPts val="800"/>
              </a:spcAft>
              <a:buClr>
                <a:schemeClr val="dk1"/>
              </a:buClr>
              <a:buSzPts val="1400"/>
            </a:pPr>
            <a:r>
              <a:rPr lang="uk-UA" sz="1300" dirty="0">
                <a:solidFill>
                  <a:schemeClr val="dk1"/>
                </a:solidFill>
                <a:latin typeface="Segoe UI" panose="020B0502040204020203" pitchFamily="34" charset="0"/>
                <a:ea typeface="Times New Roman"/>
                <a:cs typeface="Segoe UI" panose="020B0502040204020203" pitchFamily="34" charset="0"/>
                <a:sym typeface="Times New Roman"/>
              </a:rPr>
              <a:t>     </a:t>
            </a:r>
            <a:r>
              <a:rPr lang="uk-UA" sz="1300" dirty="0" err="1">
                <a:solidFill>
                  <a:schemeClr val="dk1"/>
                </a:solidFill>
                <a:latin typeface="Segoe UI" panose="020B0502040204020203" pitchFamily="34" charset="0"/>
                <a:ea typeface="Times New Roman"/>
                <a:cs typeface="Segoe UI" panose="020B0502040204020203" pitchFamily="34" charset="0"/>
                <a:sym typeface="Times New Roman"/>
              </a:rPr>
              <a:t>Проєкт</a:t>
            </a:r>
            <a:r>
              <a:rPr lang="uk-UA" sz="1300" dirty="0">
                <a:solidFill>
                  <a:schemeClr val="dk1"/>
                </a:solidFill>
                <a:latin typeface="Segoe UI" panose="020B0502040204020203" pitchFamily="34" charset="0"/>
                <a:ea typeface="Times New Roman"/>
                <a:cs typeface="Segoe UI" panose="020B0502040204020203" pitchFamily="34" charset="0"/>
                <a:sym typeface="Times New Roman"/>
              </a:rPr>
              <a:t> ЗУ Про внесення змін до деяких законів України (ЗУ Про водовідведення та очищення стічних вод, ЗУ Про Питну воду та питне водопостачання).</a:t>
            </a:r>
          </a:p>
        </p:txBody>
      </p:sp>
      <p:sp>
        <p:nvSpPr>
          <p:cNvPr id="3" name="Прямокутник 2">
            <a:extLst>
              <a:ext uri="{FF2B5EF4-FFF2-40B4-BE49-F238E27FC236}">
                <a16:creationId xmlns:a16="http://schemas.microsoft.com/office/drawing/2014/main" id="{940686FB-0511-60FB-241E-626A4B7A735C}"/>
              </a:ext>
            </a:extLst>
          </p:cNvPr>
          <p:cNvSpPr/>
          <p:nvPr/>
        </p:nvSpPr>
        <p:spPr>
          <a:xfrm>
            <a:off x="838200" y="1771650"/>
            <a:ext cx="3721188" cy="4815416"/>
          </a:xfrm>
          <a:prstGeom prst="rect">
            <a:avLst/>
          </a:prstGeom>
          <a:noFill/>
          <a:ln w="3810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632EB68-F651-9B92-29AA-1CC21D524C6B}"/>
              </a:ext>
            </a:extLst>
          </p:cNvPr>
          <p:cNvSpPr txBox="1"/>
          <p:nvPr/>
        </p:nvSpPr>
        <p:spPr>
          <a:xfrm>
            <a:off x="1568977" y="3590883"/>
            <a:ext cx="2576738" cy="230210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49262" lvl="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uk-UA" b="1" dirty="0">
                <a:solidFill>
                  <a:schemeClr val="dk1"/>
                </a:solidFill>
                <a:latin typeface="Segoe UI" panose="020B0502040204020203" pitchFamily="34" charset="0"/>
                <a:ea typeface="Times New Roman"/>
                <a:cs typeface="Segoe UI" panose="020B0502040204020203" pitchFamily="34" charset="0"/>
                <a:sym typeface="Times New Roman"/>
              </a:rPr>
              <a:t>прийнято </a:t>
            </a:r>
          </a:p>
          <a:p>
            <a:pPr marL="449262" lvl="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uk-UA" b="1" dirty="0">
                <a:solidFill>
                  <a:schemeClr val="dk1"/>
                </a:solidFill>
                <a:latin typeface="Segoe UI" panose="020B0502040204020203" pitchFamily="34" charset="0"/>
                <a:ea typeface="Times New Roman"/>
                <a:cs typeface="Segoe UI" panose="020B0502040204020203" pitchFamily="34" charset="0"/>
                <a:sym typeface="Times New Roman"/>
              </a:rPr>
              <a:t>за 2024 рік - 9  НПА: </a:t>
            </a:r>
          </a:p>
          <a:p>
            <a:pPr marL="735012" lvl="0" indent="-28575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uk-UA" dirty="0">
                <a:solidFill>
                  <a:schemeClr val="dk1"/>
                </a:solidFill>
                <a:latin typeface="Segoe UI" panose="020B0502040204020203" pitchFamily="34" charset="0"/>
                <a:ea typeface="Times New Roman"/>
                <a:cs typeface="Segoe UI" panose="020B0502040204020203" pitchFamily="34" charset="0"/>
                <a:sym typeface="Times New Roman"/>
              </a:rPr>
              <a:t>5 ПКМУ </a:t>
            </a:r>
          </a:p>
          <a:p>
            <a:pPr marL="735012" lvl="0" indent="-28575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uk-UA" dirty="0">
                <a:solidFill>
                  <a:schemeClr val="dk1"/>
                </a:solidFill>
                <a:latin typeface="Segoe UI" panose="020B0502040204020203" pitchFamily="34" charset="0"/>
                <a:ea typeface="Times New Roman"/>
                <a:cs typeface="Segoe UI" panose="020B0502040204020203" pitchFamily="34" charset="0"/>
                <a:sym typeface="Times New Roman"/>
              </a:rPr>
              <a:t>4 Накази МІУ;</a:t>
            </a:r>
          </a:p>
          <a:p>
            <a:pPr marL="457200" lvl="0" indent="-7938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uk-UA" dirty="0">
              <a:solidFill>
                <a:schemeClr val="dk1"/>
              </a:solidFill>
              <a:latin typeface="Segoe UI" panose="020B0502040204020203" pitchFamily="34" charset="0"/>
              <a:ea typeface="Times New Roman"/>
              <a:cs typeface="Segoe UI" panose="020B0502040204020203" pitchFamily="34" charset="0"/>
              <a:sym typeface="Times New Roman"/>
            </a:endParaRPr>
          </a:p>
          <a:p>
            <a:pPr marL="457200" lvl="0" indent="-7938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b="1" dirty="0">
                <a:solidFill>
                  <a:schemeClr val="dk1"/>
                </a:solidFill>
                <a:latin typeface="Segoe UI" panose="020B0502040204020203" pitchFamily="34" charset="0"/>
                <a:ea typeface="Times New Roman"/>
                <a:cs typeface="Segoe UI" panose="020B0502040204020203" pitchFamily="34" charset="0"/>
                <a:sym typeface="Times New Roman"/>
              </a:rPr>
              <a:t>у розробці - 12 НПА: </a:t>
            </a:r>
          </a:p>
          <a:p>
            <a:pPr marL="735012" lvl="0" indent="-28575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q"/>
            </a:pPr>
            <a:r>
              <a:rPr lang="uk-UA" dirty="0">
                <a:solidFill>
                  <a:schemeClr val="dk1"/>
                </a:solidFill>
                <a:latin typeface="Segoe UI" panose="020B0502040204020203" pitchFamily="34" charset="0"/>
                <a:ea typeface="Times New Roman"/>
                <a:cs typeface="Segoe UI" panose="020B0502040204020203" pitchFamily="34" charset="0"/>
                <a:sym typeface="Times New Roman"/>
              </a:rPr>
              <a:t>з них 3 шт. на фінальних стадіях у СКМУ або Мінюсті</a:t>
            </a:r>
            <a:r>
              <a:rPr lang="uk-UA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.</a:t>
            </a:r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35281FF8-33BB-9514-C4C4-73E27F64B785}"/>
              </a:ext>
            </a:extLst>
          </p:cNvPr>
          <p:cNvPicPr>
            <a:picLocks noChangeAspect="1"/>
          </p:cNvPicPr>
          <p:nvPr/>
        </p:nvPicPr>
        <p:blipFill>
          <a:blip r:embed="rId5">
            <a:duotone>
              <a:schemeClr val="accent3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5340491" y="2179987"/>
            <a:ext cx="191230" cy="191230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B1C52A91-3DA4-2AEC-E276-A709CE747506}"/>
              </a:ext>
            </a:extLst>
          </p:cNvPr>
          <p:cNvPicPr>
            <a:picLocks noChangeAspect="1"/>
          </p:cNvPicPr>
          <p:nvPr/>
        </p:nvPicPr>
        <p:blipFill>
          <a:blip r:embed="rId5">
            <a:duotone>
              <a:schemeClr val="accent3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5340491" y="3103133"/>
            <a:ext cx="191230" cy="191230"/>
          </a:xfrm>
          <a:prstGeom prst="rect">
            <a:avLst/>
          </a:prstGeom>
        </p:spPr>
      </p:pic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A1E38E6D-F2F9-8D58-5621-9AD2E0C8D22C}"/>
              </a:ext>
            </a:extLst>
          </p:cNvPr>
          <p:cNvPicPr>
            <a:picLocks noChangeAspect="1"/>
          </p:cNvPicPr>
          <p:nvPr/>
        </p:nvPicPr>
        <p:blipFill>
          <a:blip r:embed="rId5">
            <a:duotone>
              <a:schemeClr val="accent3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5328087" y="3999561"/>
            <a:ext cx="191230" cy="191230"/>
          </a:xfrm>
          <a:prstGeom prst="rect">
            <a:avLst/>
          </a:prstGeom>
        </p:spPr>
      </p:pic>
      <p:pic>
        <p:nvPicPr>
          <p:cNvPr id="10" name="Рисунок 9">
            <a:extLst>
              <a:ext uri="{FF2B5EF4-FFF2-40B4-BE49-F238E27FC236}">
                <a16:creationId xmlns:a16="http://schemas.microsoft.com/office/drawing/2014/main" id="{CF42D9C9-2E48-8F9F-1A7E-2F5D424A452C}"/>
              </a:ext>
            </a:extLst>
          </p:cNvPr>
          <p:cNvPicPr>
            <a:picLocks noChangeAspect="1"/>
          </p:cNvPicPr>
          <p:nvPr/>
        </p:nvPicPr>
        <p:blipFill>
          <a:blip r:embed="rId5">
            <a:duotone>
              <a:schemeClr val="accent3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5327882" y="4678975"/>
            <a:ext cx="191230" cy="191230"/>
          </a:xfrm>
          <a:prstGeom prst="rect">
            <a:avLst/>
          </a:prstGeom>
        </p:spPr>
      </p:pic>
      <p:pic>
        <p:nvPicPr>
          <p:cNvPr id="11" name="Рисунок 10">
            <a:extLst>
              <a:ext uri="{FF2B5EF4-FFF2-40B4-BE49-F238E27FC236}">
                <a16:creationId xmlns:a16="http://schemas.microsoft.com/office/drawing/2014/main" id="{34B511C4-1A16-D255-3E56-D83145FBB2EF}"/>
              </a:ext>
            </a:extLst>
          </p:cNvPr>
          <p:cNvPicPr>
            <a:picLocks noChangeAspect="1"/>
          </p:cNvPicPr>
          <p:nvPr/>
        </p:nvPicPr>
        <p:blipFill>
          <a:blip r:embed="rId5">
            <a:duotone>
              <a:schemeClr val="accent3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5327882" y="5399284"/>
            <a:ext cx="191230" cy="191230"/>
          </a:xfrm>
          <a:prstGeom prst="rect">
            <a:avLst/>
          </a:prstGeom>
        </p:spPr>
      </p:pic>
      <p:pic>
        <p:nvPicPr>
          <p:cNvPr id="12" name="Рисунок 11">
            <a:extLst>
              <a:ext uri="{FF2B5EF4-FFF2-40B4-BE49-F238E27FC236}">
                <a16:creationId xmlns:a16="http://schemas.microsoft.com/office/drawing/2014/main" id="{19F8B3F3-4454-AFAB-18AF-F546B7AD2279}"/>
              </a:ext>
            </a:extLst>
          </p:cNvPr>
          <p:cNvPicPr>
            <a:picLocks noChangeAspect="1"/>
          </p:cNvPicPr>
          <p:nvPr/>
        </p:nvPicPr>
        <p:blipFill>
          <a:blip r:embed="rId5">
            <a:duotone>
              <a:schemeClr val="accent3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5340491" y="5892987"/>
            <a:ext cx="191230" cy="191230"/>
          </a:xfrm>
          <a:prstGeom prst="rect">
            <a:avLst/>
          </a:prstGeom>
        </p:spPr>
      </p:pic>
      <p:pic>
        <p:nvPicPr>
          <p:cNvPr id="14" name="Рисунок 13">
            <a:extLst>
              <a:ext uri="{FF2B5EF4-FFF2-40B4-BE49-F238E27FC236}">
                <a16:creationId xmlns:a16="http://schemas.microsoft.com/office/drawing/2014/main" id="{E7431845-0C1A-6BBB-AEDF-ABED8B7890E3}"/>
              </a:ext>
            </a:extLst>
          </p:cNvPr>
          <p:cNvPicPr>
            <a:picLocks noChangeAspect="1"/>
          </p:cNvPicPr>
          <p:nvPr/>
        </p:nvPicPr>
        <p:blipFill>
          <a:blip r:embed="rId6">
            <a:duotone>
              <a:schemeClr val="accent3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1258891" y="3708506"/>
            <a:ext cx="737203" cy="737203"/>
          </a:xfrm>
          <a:prstGeom prst="rect">
            <a:avLst/>
          </a:prstGeom>
        </p:spPr>
      </p:pic>
      <p:grpSp>
        <p:nvGrpSpPr>
          <p:cNvPr id="18" name="Групувати 17">
            <a:extLst>
              <a:ext uri="{FF2B5EF4-FFF2-40B4-BE49-F238E27FC236}">
                <a16:creationId xmlns:a16="http://schemas.microsoft.com/office/drawing/2014/main" id="{4DC3ABA9-C183-EECC-223B-2BB8BE4C422B}"/>
              </a:ext>
            </a:extLst>
          </p:cNvPr>
          <p:cNvGrpSpPr/>
          <p:nvPr/>
        </p:nvGrpSpPr>
        <p:grpSpPr>
          <a:xfrm>
            <a:off x="1258891" y="4907729"/>
            <a:ext cx="737203" cy="737203"/>
            <a:chOff x="1151777" y="4625530"/>
            <a:chExt cx="737203" cy="737203"/>
          </a:xfrm>
        </p:grpSpPr>
        <p:pic>
          <p:nvPicPr>
            <p:cNvPr id="15" name="Рисунок 14">
              <a:extLst>
                <a:ext uri="{FF2B5EF4-FFF2-40B4-BE49-F238E27FC236}">
                  <a16:creationId xmlns:a16="http://schemas.microsoft.com/office/drawing/2014/main" id="{219DA1F8-E2A9-A02A-3392-9734E2998EC5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duotone>
                <a:schemeClr val="accent3">
                  <a:shade val="45000"/>
                  <a:satMod val="135000"/>
                </a:schemeClr>
                <a:prstClr val="white"/>
              </a:duotone>
            </a:blip>
            <a:stretch>
              <a:fillRect/>
            </a:stretch>
          </p:blipFill>
          <p:spPr>
            <a:xfrm>
              <a:off x="1151777" y="4625530"/>
              <a:ext cx="737203" cy="737203"/>
            </a:xfrm>
            <a:prstGeom prst="rect">
              <a:avLst/>
            </a:prstGeom>
          </p:spPr>
        </p:pic>
        <p:sp>
          <p:nvSpPr>
            <p:cNvPr id="17" name="Овал 16">
              <a:extLst>
                <a:ext uri="{FF2B5EF4-FFF2-40B4-BE49-F238E27FC236}">
                  <a16:creationId xmlns:a16="http://schemas.microsoft.com/office/drawing/2014/main" id="{A1564F06-8257-0F4D-459A-7191D68F3510}"/>
                </a:ext>
              </a:extLst>
            </p:cNvPr>
            <p:cNvSpPr/>
            <p:nvPr/>
          </p:nvSpPr>
          <p:spPr>
            <a:xfrm>
              <a:off x="1553809" y="5055295"/>
              <a:ext cx="234255" cy="234255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UA"/>
            </a:p>
          </p:txBody>
        </p:sp>
        <p:pic>
          <p:nvPicPr>
            <p:cNvPr id="16" name="Рисунок 15">
              <a:extLst>
                <a:ext uri="{FF2B5EF4-FFF2-40B4-BE49-F238E27FC236}">
                  <a16:creationId xmlns:a16="http://schemas.microsoft.com/office/drawing/2014/main" id="{058C12F5-99AE-527A-2506-76A19F50AA2C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duotone>
                <a:schemeClr val="accent3">
                  <a:shade val="45000"/>
                  <a:satMod val="135000"/>
                </a:schemeClr>
                <a:prstClr val="white"/>
              </a:duotone>
            </a:blip>
            <a:stretch>
              <a:fillRect/>
            </a:stretch>
          </p:blipFill>
          <p:spPr>
            <a:xfrm>
              <a:off x="1578670" y="5076807"/>
              <a:ext cx="191230" cy="191230"/>
            </a:xfrm>
            <a:prstGeom prst="rect">
              <a:avLst/>
            </a:prstGeom>
          </p:spPr>
        </p:pic>
      </p:grpSp>
      <p:pic>
        <p:nvPicPr>
          <p:cNvPr id="22" name="Рисунок 21" descr="Зображення, що містить чорний, темрява&#10;&#10;Автоматично згенерований опис">
            <a:extLst>
              <a:ext uri="{FF2B5EF4-FFF2-40B4-BE49-F238E27FC236}">
                <a16:creationId xmlns:a16="http://schemas.microsoft.com/office/drawing/2014/main" id="{AE2416EE-2F93-C83E-3498-ED5BFE380225}"/>
              </a:ext>
            </a:extLst>
          </p:cNvPr>
          <p:cNvPicPr>
            <a:picLocks noChangeAspect="1"/>
          </p:cNvPicPr>
          <p:nvPr/>
        </p:nvPicPr>
        <p:blipFill>
          <a:blip r:embed="rId7">
            <a:duotone>
              <a:schemeClr val="accent3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5386794" y="1420283"/>
            <a:ext cx="565199" cy="565199"/>
          </a:xfrm>
          <a:prstGeom prst="rect">
            <a:avLst/>
          </a:prstGeom>
        </p:spPr>
      </p:pic>
      <p:sp>
        <p:nvSpPr>
          <p:cNvPr id="23" name="Рівнобедрений трикутник 22">
            <a:extLst>
              <a:ext uri="{FF2B5EF4-FFF2-40B4-BE49-F238E27FC236}">
                <a16:creationId xmlns:a16="http://schemas.microsoft.com/office/drawing/2014/main" id="{85020C79-3462-774A-81CE-40A8252F23EE}"/>
              </a:ext>
            </a:extLst>
          </p:cNvPr>
          <p:cNvSpPr/>
          <p:nvPr/>
        </p:nvSpPr>
        <p:spPr>
          <a:xfrm>
            <a:off x="4050108" y="6104466"/>
            <a:ext cx="509280" cy="482600"/>
          </a:xfrm>
          <a:prstGeom prst="triangle">
            <a:avLst>
              <a:gd name="adj" fmla="val 100000"/>
            </a:avLst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UA"/>
          </a:p>
        </p:txBody>
      </p:sp>
      <p:sp>
        <p:nvSpPr>
          <p:cNvPr id="24" name="Стрілка: вправо 23">
            <a:extLst>
              <a:ext uri="{FF2B5EF4-FFF2-40B4-BE49-F238E27FC236}">
                <a16:creationId xmlns:a16="http://schemas.microsoft.com/office/drawing/2014/main" id="{D7FA309B-AE14-3C4E-2CA0-1AD2861E1E4A}"/>
              </a:ext>
            </a:extLst>
          </p:cNvPr>
          <p:cNvSpPr/>
          <p:nvPr/>
        </p:nvSpPr>
        <p:spPr>
          <a:xfrm>
            <a:off x="4302297" y="6402832"/>
            <a:ext cx="157480" cy="124124"/>
          </a:xfrm>
          <a:prstGeom prst="rightArrow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UA"/>
          </a:p>
        </p:txBody>
      </p:sp>
      <p:sp>
        <p:nvSpPr>
          <p:cNvPr id="4" name="Рівнобедрений трикутник 3">
            <a:extLst>
              <a:ext uri="{FF2B5EF4-FFF2-40B4-BE49-F238E27FC236}">
                <a16:creationId xmlns:a16="http://schemas.microsoft.com/office/drawing/2014/main" id="{448F9604-2E54-3F59-0FED-3EB3ADCEBD83}"/>
              </a:ext>
            </a:extLst>
          </p:cNvPr>
          <p:cNvSpPr/>
          <p:nvPr/>
        </p:nvSpPr>
        <p:spPr>
          <a:xfrm rot="10800000">
            <a:off x="1136676" y="1791997"/>
            <a:ext cx="244429" cy="210715"/>
          </a:xfrm>
          <a:prstGeom prst="triangl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UA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аралелограм 2">
            <a:extLst>
              <a:ext uri="{FF2B5EF4-FFF2-40B4-BE49-F238E27FC236}">
                <a16:creationId xmlns:a16="http://schemas.microsoft.com/office/drawing/2014/main" id="{98667E88-6072-3FFF-7440-260210B70682}"/>
              </a:ext>
            </a:extLst>
          </p:cNvPr>
          <p:cNvSpPr/>
          <p:nvPr/>
        </p:nvSpPr>
        <p:spPr>
          <a:xfrm>
            <a:off x="737856" y="1719943"/>
            <a:ext cx="1243344" cy="333741"/>
          </a:xfrm>
          <a:prstGeom prst="parallelogram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UA"/>
          </a:p>
        </p:txBody>
      </p:sp>
      <p:sp>
        <p:nvSpPr>
          <p:cNvPr id="2" name="Паралелограм 1">
            <a:extLst>
              <a:ext uri="{FF2B5EF4-FFF2-40B4-BE49-F238E27FC236}">
                <a16:creationId xmlns:a16="http://schemas.microsoft.com/office/drawing/2014/main" id="{0D7ABA88-D78D-4A26-46E3-2952BBB630CF}"/>
              </a:ext>
            </a:extLst>
          </p:cNvPr>
          <p:cNvSpPr/>
          <p:nvPr/>
        </p:nvSpPr>
        <p:spPr>
          <a:xfrm>
            <a:off x="775040" y="1424539"/>
            <a:ext cx="3949360" cy="333740"/>
          </a:xfrm>
          <a:prstGeom prst="parallelogram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UA"/>
          </a:p>
        </p:txBody>
      </p:sp>
      <p:sp>
        <p:nvSpPr>
          <p:cNvPr id="19" name="Прямокутник 18">
            <a:extLst>
              <a:ext uri="{FF2B5EF4-FFF2-40B4-BE49-F238E27FC236}">
                <a16:creationId xmlns:a16="http://schemas.microsoft.com/office/drawing/2014/main" id="{041CDB4A-895B-B1F6-B115-8FD447B04AB3}"/>
              </a:ext>
            </a:extLst>
          </p:cNvPr>
          <p:cNvSpPr/>
          <p:nvPr/>
        </p:nvSpPr>
        <p:spPr>
          <a:xfrm>
            <a:off x="5120640" y="1424539"/>
            <a:ext cx="6561834" cy="508599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UA"/>
          </a:p>
        </p:txBody>
      </p:sp>
      <p:sp>
        <p:nvSpPr>
          <p:cNvPr id="4" name="Паралелограм 3">
            <a:extLst>
              <a:ext uri="{FF2B5EF4-FFF2-40B4-BE49-F238E27FC236}">
                <a16:creationId xmlns:a16="http://schemas.microsoft.com/office/drawing/2014/main" id="{BA311D20-AEA4-ABF1-875B-AFFF389B524D}"/>
              </a:ext>
            </a:extLst>
          </p:cNvPr>
          <p:cNvSpPr/>
          <p:nvPr/>
        </p:nvSpPr>
        <p:spPr>
          <a:xfrm>
            <a:off x="5279978" y="1495479"/>
            <a:ext cx="3058479" cy="262800"/>
          </a:xfrm>
          <a:prstGeom prst="parallelogram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UA"/>
          </a:p>
        </p:txBody>
      </p:sp>
      <p:grpSp>
        <p:nvGrpSpPr>
          <p:cNvPr id="106" name="Google Shape;106;p2"/>
          <p:cNvGrpSpPr/>
          <p:nvPr/>
        </p:nvGrpSpPr>
        <p:grpSpPr>
          <a:xfrm>
            <a:off x="11166051" y="0"/>
            <a:ext cx="1025949" cy="6857873"/>
            <a:chOff x="13847027" y="0"/>
            <a:chExt cx="1273480" cy="8505362"/>
          </a:xfrm>
        </p:grpSpPr>
        <p:sp>
          <p:nvSpPr>
            <p:cNvPr id="107" name="Google Shape;107;p2"/>
            <p:cNvSpPr/>
            <p:nvPr/>
          </p:nvSpPr>
          <p:spPr>
            <a:xfrm>
              <a:off x="14488048" y="0"/>
              <a:ext cx="632459" cy="8498840"/>
            </a:xfrm>
            <a:custGeom>
              <a:avLst/>
              <a:gdLst/>
              <a:ahLst/>
              <a:cxnLst/>
              <a:rect l="l" t="t" r="r" b="b"/>
              <a:pathLst>
                <a:path w="632459" h="8498840" extrusionOk="0">
                  <a:moveTo>
                    <a:pt x="631953" y="8498764"/>
                  </a:moveTo>
                  <a:lnTo>
                    <a:pt x="0" y="8072812"/>
                  </a:lnTo>
                  <a:lnTo>
                    <a:pt x="0" y="0"/>
                  </a:lnTo>
                  <a:lnTo>
                    <a:pt x="631953" y="0"/>
                  </a:lnTo>
                  <a:lnTo>
                    <a:pt x="631953" y="8498764"/>
                  </a:lnTo>
                  <a:close/>
                </a:path>
              </a:pathLst>
            </a:custGeom>
            <a:solidFill>
              <a:srgbClr val="FDC400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8" name="Google Shape;108;p2"/>
            <p:cNvSpPr/>
            <p:nvPr/>
          </p:nvSpPr>
          <p:spPr>
            <a:xfrm>
              <a:off x="13847027" y="8072928"/>
              <a:ext cx="1273175" cy="432434"/>
            </a:xfrm>
            <a:custGeom>
              <a:avLst/>
              <a:gdLst/>
              <a:ahLst/>
              <a:cxnLst/>
              <a:rect l="l" t="t" r="r" b="b"/>
              <a:pathLst>
                <a:path w="1273175" h="432434" extrusionOk="0">
                  <a:moveTo>
                    <a:pt x="0" y="432067"/>
                  </a:moveTo>
                  <a:lnTo>
                    <a:pt x="641017" y="0"/>
                  </a:lnTo>
                  <a:lnTo>
                    <a:pt x="1272987" y="425961"/>
                  </a:lnTo>
                  <a:lnTo>
                    <a:pt x="1272981" y="432073"/>
                  </a:lnTo>
                  <a:lnTo>
                    <a:pt x="0" y="432067"/>
                  </a:lnTo>
                  <a:close/>
                </a:path>
              </a:pathLst>
            </a:custGeom>
            <a:solidFill>
              <a:srgbClr val="FDC400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pic>
        <p:nvPicPr>
          <p:cNvPr id="102" name="Google Shape;102;p2" descr="Купить Вінілова наклейка на автомобіль - Трезубець (Тризуб) /Герб України  v2 по цене от 40 грн. в интернет магазине Наклейка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1609261" y="477746"/>
            <a:ext cx="655951" cy="655951"/>
          </a:xfrm>
          <a:prstGeom prst="rect">
            <a:avLst/>
          </a:prstGeom>
          <a:noFill/>
          <a:ln>
            <a:noFill/>
          </a:ln>
        </p:spPr>
      </p:pic>
      <p:sp>
        <p:nvSpPr>
          <p:cNvPr id="103" name="Google Shape;103;p2"/>
          <p:cNvSpPr/>
          <p:nvPr/>
        </p:nvSpPr>
        <p:spPr>
          <a:xfrm>
            <a:off x="-22860" y="985"/>
            <a:ext cx="92434" cy="6851756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4" name="Google Shape;104;p2"/>
          <p:cNvSpPr/>
          <p:nvPr/>
        </p:nvSpPr>
        <p:spPr>
          <a:xfrm>
            <a:off x="56653" y="6244"/>
            <a:ext cx="304692" cy="6851756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5" name="Google Shape;105;p2"/>
          <p:cNvSpPr/>
          <p:nvPr/>
        </p:nvSpPr>
        <p:spPr>
          <a:xfrm>
            <a:off x="775040" y="587074"/>
            <a:ext cx="4787045" cy="4770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uk-UA" sz="2500" b="1" dirty="0">
                <a:latin typeface="Segoe UI" panose="020B0502040204020203" pitchFamily="34" charset="0"/>
                <a:ea typeface="Quattrocento Sans"/>
                <a:cs typeface="Segoe UI" panose="020B0502040204020203" pitchFamily="34" charset="0"/>
                <a:sym typeface="Quattrocento Sans"/>
              </a:rPr>
              <a:t>АКТУАЛЬНІ ПОТРЕБИ</a:t>
            </a:r>
            <a:endParaRPr lang="en-US" sz="1600" b="1" dirty="0">
              <a:solidFill>
                <a:srgbClr val="000000"/>
              </a:solidFill>
              <a:latin typeface="Segoe UI" panose="020B0502040204020203" pitchFamily="34" charset="0"/>
              <a:ea typeface="Quattrocento Sans"/>
              <a:cs typeface="Segoe UI" panose="020B0502040204020203" pitchFamily="34" charset="0"/>
              <a:sym typeface="Quattrocento Sans"/>
            </a:endParaRPr>
          </a:p>
        </p:txBody>
      </p:sp>
      <p:pic>
        <p:nvPicPr>
          <p:cNvPr id="109" name="Google Shape;109;p2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8932244" y="516136"/>
            <a:ext cx="2521900" cy="618891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377588C8-E85B-408F-7AD0-3D4F1F13E1E4}"/>
              </a:ext>
            </a:extLst>
          </p:cNvPr>
          <p:cNvSpPr txBox="1"/>
          <p:nvPr/>
        </p:nvSpPr>
        <p:spPr>
          <a:xfrm>
            <a:off x="775040" y="1400110"/>
            <a:ext cx="4053829" cy="510909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lvl="0" indent="0" rtl="0">
              <a:spcAft>
                <a:spcPts val="12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uk-UA" sz="1800" b="1" dirty="0">
                <a:latin typeface="Segoe UI" panose="020B0502040204020203" pitchFamily="34" charset="0"/>
                <a:cs typeface="Segoe UI" panose="020B0502040204020203" pitchFamily="34" charset="0"/>
                <a:sym typeface="Times New Roman"/>
              </a:rPr>
              <a:t>Пріоритетні напрямки подальшої співпраці</a:t>
            </a:r>
          </a:p>
          <a:p>
            <a:pPr marL="457200" lvl="0" indent="-317500" rtl="0">
              <a:spcAft>
                <a:spcPts val="1200"/>
              </a:spcAft>
              <a:buClr>
                <a:schemeClr val="dk1"/>
              </a:buClr>
              <a:buSzPts val="1400"/>
              <a:buFont typeface="Times New Roman"/>
              <a:buChar char="❖"/>
            </a:pPr>
            <a:r>
              <a:rPr lang="uk-UA" b="1" dirty="0">
                <a:solidFill>
                  <a:schemeClr val="dk1"/>
                </a:solidFill>
                <a:latin typeface="Segoe UI" panose="020B0502040204020203" pitchFamily="34" charset="0"/>
                <a:ea typeface="Times New Roman"/>
                <a:cs typeface="Segoe UI" panose="020B0502040204020203" pitchFamily="34" charset="0"/>
                <a:sym typeface="Times New Roman"/>
              </a:rPr>
              <a:t>Потреба у захисті критичної інфраструктури ЦВВ</a:t>
            </a:r>
          </a:p>
          <a:p>
            <a:pPr marL="457200" lvl="0" indent="-317500" rtl="0">
              <a:spcAft>
                <a:spcPts val="1200"/>
              </a:spcAft>
              <a:buClr>
                <a:schemeClr val="dk1"/>
              </a:buClr>
              <a:buSzPts val="1400"/>
              <a:buFont typeface="Times New Roman"/>
              <a:buChar char="❖"/>
            </a:pPr>
            <a:r>
              <a:rPr lang="uk-UA" b="1" dirty="0">
                <a:solidFill>
                  <a:schemeClr val="dk1"/>
                </a:solidFill>
                <a:latin typeface="Segoe UI" panose="020B0502040204020203" pitchFamily="34" charset="0"/>
                <a:ea typeface="Times New Roman"/>
                <a:cs typeface="Segoe UI" panose="020B0502040204020203" pitchFamily="34" charset="0"/>
                <a:sym typeface="Times New Roman"/>
              </a:rPr>
              <a:t>Постачання критичного обладнання для енергозабезпечення</a:t>
            </a:r>
          </a:p>
          <a:p>
            <a:pPr marL="457200" lvl="0" indent="-317500" rtl="0">
              <a:spcAft>
                <a:spcPts val="1200"/>
              </a:spcAft>
              <a:buClr>
                <a:schemeClr val="dk1"/>
              </a:buClr>
              <a:buSzPts val="1400"/>
              <a:buFont typeface="Times New Roman"/>
              <a:buChar char="❖"/>
            </a:pPr>
            <a:r>
              <a:rPr lang="uk-UA" dirty="0">
                <a:solidFill>
                  <a:schemeClr val="dk1"/>
                </a:solidFill>
                <a:latin typeface="Segoe UI" panose="020B0502040204020203" pitchFamily="34" charset="0"/>
                <a:ea typeface="Times New Roman"/>
                <a:cs typeface="Segoe UI" panose="020B0502040204020203" pitchFamily="34" charset="0"/>
                <a:sym typeface="Times New Roman"/>
              </a:rPr>
              <a:t>Відновлення зруйнованої інфраструктури</a:t>
            </a:r>
            <a:endParaRPr lang="uk-UA" b="1" dirty="0">
              <a:solidFill>
                <a:schemeClr val="dk1"/>
              </a:solidFill>
              <a:latin typeface="Segoe UI" panose="020B0502040204020203" pitchFamily="34" charset="0"/>
              <a:ea typeface="Times New Roman"/>
              <a:cs typeface="Segoe UI" panose="020B0502040204020203" pitchFamily="34" charset="0"/>
              <a:sym typeface="Times New Roman"/>
            </a:endParaRPr>
          </a:p>
          <a:p>
            <a:pPr marL="457200" lvl="0" indent="-317500" rtl="0">
              <a:spcAft>
                <a:spcPts val="1200"/>
              </a:spcAft>
              <a:buClr>
                <a:schemeClr val="dk1"/>
              </a:buClr>
              <a:buSzPts val="1400"/>
              <a:buFont typeface="Times New Roman"/>
              <a:buChar char="❖"/>
            </a:pPr>
            <a:r>
              <a:rPr lang="uk-UA" dirty="0">
                <a:solidFill>
                  <a:schemeClr val="dk1"/>
                </a:solidFill>
                <a:latin typeface="Segoe UI" panose="020B0502040204020203" pitchFamily="34" charset="0"/>
                <a:ea typeface="Times New Roman"/>
                <a:cs typeface="Segoe UI" panose="020B0502040204020203" pitchFamily="34" charset="0"/>
                <a:sym typeface="Times New Roman"/>
              </a:rPr>
              <a:t>Допомога в розробці нового регулювання, впровадженні Європейських стандартів</a:t>
            </a:r>
          </a:p>
          <a:p>
            <a:pPr marL="457200" lvl="0" indent="-317500" rtl="0">
              <a:spcAft>
                <a:spcPts val="1200"/>
              </a:spcAft>
              <a:buClr>
                <a:schemeClr val="dk1"/>
              </a:buClr>
              <a:buSzPts val="1400"/>
              <a:buFont typeface="Times New Roman"/>
              <a:buChar char="❖"/>
            </a:pPr>
            <a:r>
              <a:rPr lang="uk-UA" dirty="0">
                <a:solidFill>
                  <a:schemeClr val="dk1"/>
                </a:solidFill>
                <a:latin typeface="Segoe UI" panose="020B0502040204020203" pitchFamily="34" charset="0"/>
                <a:ea typeface="Times New Roman"/>
                <a:cs typeface="Segoe UI" panose="020B0502040204020203" pitchFamily="34" charset="0"/>
                <a:sym typeface="Times New Roman"/>
              </a:rPr>
              <a:t>Спільна реалізація інвестиційних заходів державних цільових програм</a:t>
            </a:r>
          </a:p>
          <a:p>
            <a:pPr marL="457200" lvl="0" indent="-317500" rtl="0">
              <a:spcAft>
                <a:spcPts val="1200"/>
              </a:spcAft>
              <a:buClr>
                <a:schemeClr val="dk1"/>
              </a:buClr>
              <a:buSzPts val="1400"/>
              <a:buFont typeface="Times New Roman"/>
              <a:buChar char="❖"/>
            </a:pPr>
            <a:r>
              <a:rPr lang="uk-UA" dirty="0">
                <a:solidFill>
                  <a:schemeClr val="dk1"/>
                </a:solidFill>
                <a:latin typeface="Segoe UI" panose="020B0502040204020203" pitchFamily="34" charset="0"/>
                <a:ea typeface="Times New Roman"/>
                <a:cs typeface="Segoe UI" panose="020B0502040204020203" pitchFamily="34" charset="0"/>
                <a:sym typeface="Times New Roman"/>
              </a:rPr>
              <a:t> Налагодження виробництва критичних матеріалів та обладнання для галузі    </a:t>
            </a:r>
          </a:p>
          <a:p>
            <a:pPr marL="457200" lvl="0" indent="-317500" rtl="0">
              <a:spcAft>
                <a:spcPts val="1200"/>
              </a:spcAft>
              <a:buClr>
                <a:schemeClr val="dk1"/>
              </a:buClr>
              <a:buSzPts val="1400"/>
              <a:buFont typeface="Times New Roman"/>
              <a:buChar char="❖"/>
            </a:pPr>
            <a:r>
              <a:rPr lang="uk-UA" dirty="0">
                <a:solidFill>
                  <a:schemeClr val="dk1"/>
                </a:solidFill>
                <a:latin typeface="Segoe UI" panose="020B0502040204020203" pitchFamily="34" charset="0"/>
                <a:ea typeface="Times New Roman"/>
                <a:cs typeface="Segoe UI" panose="020B0502040204020203" pitchFamily="34" charset="0"/>
                <a:sym typeface="Times New Roman"/>
              </a:rPr>
              <a:t>Допомога в розробці проектної документації, ТЕО</a:t>
            </a:r>
          </a:p>
          <a:p>
            <a:pPr marL="457200" lvl="0" indent="-317500" rtl="0">
              <a:spcAft>
                <a:spcPts val="1200"/>
              </a:spcAft>
              <a:buClr>
                <a:schemeClr val="dk1"/>
              </a:buClr>
              <a:buSzPts val="1400"/>
              <a:buFont typeface="Times New Roman"/>
              <a:buChar char="❖"/>
            </a:pPr>
            <a:r>
              <a:rPr lang="uk-UA" dirty="0">
                <a:solidFill>
                  <a:schemeClr val="dk1"/>
                </a:solidFill>
                <a:latin typeface="Segoe UI" panose="020B0502040204020203" pitchFamily="34" charset="0"/>
                <a:ea typeface="Times New Roman"/>
                <a:cs typeface="Segoe UI" panose="020B0502040204020203" pitchFamily="34" charset="0"/>
                <a:sym typeface="Times New Roman"/>
              </a:rPr>
              <a:t>Навчання підприємств та громад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F627EA23-AEC4-A233-BF0E-CC6C6DAD3E87}"/>
              </a:ext>
            </a:extLst>
          </p:cNvPr>
          <p:cNvSpPr txBox="1"/>
          <p:nvPr/>
        </p:nvSpPr>
        <p:spPr>
          <a:xfrm>
            <a:off x="5303874" y="1424539"/>
            <a:ext cx="6150270" cy="51347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rtl="0">
              <a:spcAft>
                <a:spcPts val="800"/>
              </a:spcAft>
              <a:buNone/>
            </a:pPr>
            <a:r>
              <a:rPr lang="uk-UA" sz="1800" b="1" dirty="0">
                <a:solidFill>
                  <a:schemeClr val="dk1"/>
                </a:solidFill>
                <a:latin typeface="Segoe UI" panose="020B0502040204020203" pitchFamily="34" charset="0"/>
                <a:ea typeface="Times New Roman"/>
                <a:cs typeface="Segoe UI" panose="020B0502040204020203" pitchFamily="34" charset="0"/>
                <a:sym typeface="Times New Roman"/>
              </a:rPr>
              <a:t>Поточне співробітництво</a:t>
            </a:r>
          </a:p>
          <a:p>
            <a:pPr marL="457200" lvl="0" indent="-317500" algn="just" rtl="0">
              <a:spcAft>
                <a:spcPts val="800"/>
              </a:spcAft>
              <a:buClr>
                <a:schemeClr val="dk1"/>
              </a:buClr>
              <a:buSzPts val="1400"/>
              <a:buFont typeface="Times New Roman"/>
              <a:buChar char="❖"/>
            </a:pPr>
            <a:r>
              <a:rPr lang="uk-UA" b="1" dirty="0" err="1">
                <a:solidFill>
                  <a:schemeClr val="dk1"/>
                </a:solidFill>
                <a:latin typeface="Segoe UI" panose="020B0502040204020203" pitchFamily="34" charset="0"/>
                <a:ea typeface="Times New Roman"/>
                <a:cs typeface="Segoe UI" panose="020B0502040204020203" pitchFamily="34" charset="0"/>
                <a:sym typeface="Times New Roman"/>
              </a:rPr>
              <a:t>Twinning</a:t>
            </a:r>
            <a:r>
              <a:rPr lang="uk-UA" b="1" dirty="0">
                <a:solidFill>
                  <a:schemeClr val="dk1"/>
                </a:solidFill>
                <a:latin typeface="Segoe UI" panose="020B0502040204020203" pitchFamily="34" charset="0"/>
                <a:ea typeface="Times New Roman"/>
                <a:cs typeface="Segoe UI" panose="020B0502040204020203" pitchFamily="34" charset="0"/>
                <a:sym typeface="Times New Roman"/>
              </a:rPr>
              <a:t> </a:t>
            </a:r>
            <a:r>
              <a:rPr lang="uk-UA" dirty="0">
                <a:solidFill>
                  <a:schemeClr val="dk1"/>
                </a:solidFill>
                <a:latin typeface="Segoe UI" panose="020B0502040204020203" pitchFamily="34" charset="0"/>
                <a:ea typeface="Times New Roman"/>
                <a:cs typeface="Segoe UI" panose="020B0502040204020203" pitchFamily="34" charset="0"/>
                <a:sym typeface="Times New Roman"/>
              </a:rPr>
              <a:t>«Підтримка у підвищенні якості надання послуг в Україні з водопостачання та водовідведення» - посилення спроможності Міністерства інфраструктури України</a:t>
            </a:r>
            <a:r>
              <a:rPr lang="uk-UA" b="1" dirty="0">
                <a:solidFill>
                  <a:schemeClr val="dk1"/>
                </a:solidFill>
                <a:latin typeface="Segoe UI" panose="020B0502040204020203" pitchFamily="34" charset="0"/>
                <a:ea typeface="Times New Roman"/>
                <a:cs typeface="Segoe UI" panose="020B0502040204020203" pitchFamily="34" charset="0"/>
                <a:sym typeface="Times New Roman"/>
              </a:rPr>
              <a:t>;</a:t>
            </a:r>
          </a:p>
          <a:p>
            <a:pPr marL="457200" lvl="0" indent="-317500" algn="just" rtl="0">
              <a:spcAft>
                <a:spcPts val="1000"/>
              </a:spcAft>
              <a:buClr>
                <a:schemeClr val="dk1"/>
              </a:buClr>
              <a:buSzPts val="1400"/>
              <a:buFont typeface="Times New Roman"/>
              <a:buChar char="❖"/>
            </a:pPr>
            <a:r>
              <a:rPr lang="uk-UA" b="1" dirty="0">
                <a:solidFill>
                  <a:schemeClr val="dk1"/>
                </a:solidFill>
                <a:latin typeface="Segoe UI" panose="020B0502040204020203" pitchFamily="34" charset="0"/>
                <a:ea typeface="Times New Roman"/>
                <a:cs typeface="Segoe UI" panose="020B0502040204020203" pitchFamily="34" charset="0"/>
                <a:sym typeface="Times New Roman"/>
              </a:rPr>
              <a:t>GIZ </a:t>
            </a:r>
            <a:r>
              <a:rPr lang="uk-UA" dirty="0">
                <a:solidFill>
                  <a:schemeClr val="dk1"/>
                </a:solidFill>
                <a:latin typeface="Segoe UI" panose="020B0502040204020203" pitchFamily="34" charset="0"/>
                <a:ea typeface="Times New Roman"/>
                <a:cs typeface="Segoe UI" panose="020B0502040204020203" pitchFamily="34" charset="0"/>
                <a:sym typeface="Times New Roman"/>
              </a:rPr>
              <a:t>допомога у підготовці проектних пропозиції  підприємств для можливості фінансування ЄІБ;</a:t>
            </a:r>
          </a:p>
          <a:p>
            <a:pPr marL="457200" lvl="0" indent="-317500" algn="just" rtl="0">
              <a:spcAft>
                <a:spcPts val="1000"/>
              </a:spcAft>
              <a:buClr>
                <a:schemeClr val="dk1"/>
              </a:buClr>
              <a:buSzPts val="1400"/>
              <a:buFont typeface="Times New Roman"/>
              <a:buChar char="❖"/>
            </a:pPr>
            <a:r>
              <a:rPr lang="uk-UA" b="1" dirty="0" err="1">
                <a:solidFill>
                  <a:schemeClr val="dk1"/>
                </a:solidFill>
                <a:latin typeface="Segoe UI" panose="020B0502040204020203" pitchFamily="34" charset="0"/>
                <a:ea typeface="Times New Roman"/>
                <a:cs typeface="Segoe UI" panose="020B0502040204020203" pitchFamily="34" charset="0"/>
                <a:sym typeface="Times New Roman"/>
              </a:rPr>
              <a:t>Swedfund</a:t>
            </a:r>
            <a:r>
              <a:rPr lang="uk-UA" b="1" dirty="0">
                <a:solidFill>
                  <a:schemeClr val="dk1"/>
                </a:solidFill>
                <a:latin typeface="Segoe UI" panose="020B0502040204020203" pitchFamily="34" charset="0"/>
                <a:ea typeface="Times New Roman"/>
                <a:cs typeface="Segoe UI" panose="020B0502040204020203" pitchFamily="34" charset="0"/>
                <a:sym typeface="Times New Roman"/>
              </a:rPr>
              <a:t> </a:t>
            </a:r>
            <a:r>
              <a:rPr lang="uk-UA" dirty="0">
                <a:solidFill>
                  <a:schemeClr val="dk1"/>
                </a:solidFill>
                <a:latin typeface="Segoe UI" panose="020B0502040204020203" pitchFamily="34" charset="0"/>
                <a:ea typeface="Times New Roman"/>
                <a:cs typeface="Segoe UI" panose="020B0502040204020203" pitchFamily="34" charset="0"/>
                <a:sym typeface="Times New Roman"/>
              </a:rPr>
              <a:t>допомога</a:t>
            </a:r>
            <a:r>
              <a:rPr lang="uk-UA" b="1" dirty="0">
                <a:solidFill>
                  <a:schemeClr val="dk1"/>
                </a:solidFill>
                <a:latin typeface="Segoe UI" panose="020B0502040204020203" pitchFamily="34" charset="0"/>
                <a:ea typeface="Times New Roman"/>
                <a:cs typeface="Segoe UI" panose="020B0502040204020203" pitchFamily="34" charset="0"/>
                <a:sym typeface="Times New Roman"/>
              </a:rPr>
              <a:t> </a:t>
            </a:r>
            <a:r>
              <a:rPr lang="uk-UA" dirty="0">
                <a:solidFill>
                  <a:schemeClr val="dk1"/>
                </a:solidFill>
                <a:latin typeface="Segoe UI" panose="020B0502040204020203" pitchFamily="34" charset="0"/>
                <a:ea typeface="Times New Roman"/>
                <a:cs typeface="Segoe UI" panose="020B0502040204020203" pitchFamily="34" charset="0"/>
                <a:sym typeface="Times New Roman"/>
              </a:rPr>
              <a:t>шведської фінансової установи з розвитку для 6 громад у розробці </a:t>
            </a:r>
            <a:r>
              <a:rPr lang="uk-UA" dirty="0" err="1">
                <a:solidFill>
                  <a:schemeClr val="dk1"/>
                </a:solidFill>
                <a:latin typeface="Segoe UI" panose="020B0502040204020203" pitchFamily="34" charset="0"/>
                <a:ea typeface="Times New Roman"/>
                <a:cs typeface="Segoe UI" panose="020B0502040204020203" pitchFamily="34" charset="0"/>
                <a:sym typeface="Times New Roman"/>
              </a:rPr>
              <a:t>предТЕО</a:t>
            </a:r>
            <a:r>
              <a:rPr lang="uk-UA" dirty="0">
                <a:solidFill>
                  <a:schemeClr val="dk1"/>
                </a:solidFill>
                <a:latin typeface="Segoe UI" panose="020B0502040204020203" pitchFamily="34" charset="0"/>
                <a:ea typeface="Times New Roman"/>
                <a:cs typeface="Segoe UI" panose="020B0502040204020203" pitchFamily="34" charset="0"/>
                <a:sym typeface="Times New Roman"/>
              </a:rPr>
              <a:t>;</a:t>
            </a:r>
          </a:p>
          <a:p>
            <a:pPr marL="457200" lvl="0" indent="-317500" algn="just" rtl="0">
              <a:spcAft>
                <a:spcPts val="1000"/>
              </a:spcAft>
              <a:buClr>
                <a:schemeClr val="dk1"/>
              </a:buClr>
              <a:buSzPts val="1400"/>
              <a:buFont typeface="Times New Roman"/>
              <a:buChar char="❖"/>
            </a:pPr>
            <a:r>
              <a:rPr lang="uk-UA" b="1" dirty="0">
                <a:solidFill>
                  <a:schemeClr val="dk1"/>
                </a:solidFill>
                <a:latin typeface="Segoe UI" panose="020B0502040204020203" pitchFamily="34" charset="0"/>
                <a:ea typeface="Times New Roman"/>
                <a:cs typeface="Segoe UI" panose="020B0502040204020203" pitchFamily="34" charset="0"/>
                <a:sym typeface="Times New Roman"/>
              </a:rPr>
              <a:t>USAID (Добре) </a:t>
            </a:r>
            <a:r>
              <a:rPr lang="uk-UA" dirty="0">
                <a:solidFill>
                  <a:schemeClr val="dk1"/>
                </a:solidFill>
                <a:latin typeface="Segoe UI" panose="020B0502040204020203" pitchFamily="34" charset="0"/>
                <a:ea typeface="Times New Roman"/>
                <a:cs typeface="Segoe UI" panose="020B0502040204020203" pitchFamily="34" charset="0"/>
                <a:sym typeface="Times New Roman"/>
              </a:rPr>
              <a:t>- допомога територіальним громадам розробляти середньо- та довгострокові програми більше 20 громад.;      </a:t>
            </a:r>
          </a:p>
          <a:p>
            <a:pPr marL="457200" lvl="0" indent="-317500" algn="just" rtl="0">
              <a:spcAft>
                <a:spcPts val="1000"/>
              </a:spcAft>
              <a:buClr>
                <a:schemeClr val="dk1"/>
              </a:buClr>
              <a:buSzPts val="1400"/>
              <a:buFont typeface="Times New Roman"/>
              <a:buChar char="❖"/>
            </a:pPr>
            <a:r>
              <a:rPr lang="uk-UA" b="1" dirty="0">
                <a:solidFill>
                  <a:schemeClr val="dk1"/>
                </a:solidFill>
                <a:latin typeface="Segoe UI" panose="020B0502040204020203" pitchFamily="34" charset="0"/>
                <a:ea typeface="Times New Roman"/>
                <a:cs typeface="Segoe UI" panose="020B0502040204020203" pitchFamily="34" charset="0"/>
                <a:sym typeface="Times New Roman"/>
              </a:rPr>
              <a:t>UCORD</a:t>
            </a:r>
            <a:r>
              <a:rPr lang="uk-UA" dirty="0">
                <a:solidFill>
                  <a:schemeClr val="dk1"/>
                </a:solidFill>
                <a:latin typeface="Segoe UI" panose="020B0502040204020203" pitchFamily="34" charset="0"/>
                <a:ea typeface="Times New Roman"/>
                <a:cs typeface="Segoe UI" panose="020B0502040204020203" pitchFamily="34" charset="0"/>
                <a:sym typeface="Times New Roman"/>
              </a:rPr>
              <a:t> регіональні плани для територіальних громад;</a:t>
            </a:r>
          </a:p>
          <a:p>
            <a:pPr marL="457200" lvl="0" indent="-317500" algn="just" rtl="0">
              <a:spcAft>
                <a:spcPts val="1000"/>
              </a:spcAft>
              <a:buClr>
                <a:schemeClr val="dk1"/>
              </a:buClr>
              <a:buSzPts val="1400"/>
              <a:buFont typeface="Times New Roman"/>
              <a:buChar char="❖"/>
            </a:pPr>
            <a:r>
              <a:rPr lang="uk-UA" b="1" dirty="0">
                <a:solidFill>
                  <a:schemeClr val="dk1"/>
                </a:solidFill>
                <a:latin typeface="Segoe UI" panose="020B0502040204020203" pitchFamily="34" charset="0"/>
                <a:ea typeface="Times New Roman"/>
                <a:cs typeface="Segoe UI" panose="020B0502040204020203" pitchFamily="34" charset="0"/>
                <a:sym typeface="Times New Roman"/>
              </a:rPr>
              <a:t>ЮНІСЕФ</a:t>
            </a:r>
            <a:r>
              <a:rPr lang="uk-UA" dirty="0">
                <a:solidFill>
                  <a:schemeClr val="dk1"/>
                </a:solidFill>
                <a:latin typeface="Segoe UI" panose="020B0502040204020203" pitchFamily="34" charset="0"/>
                <a:ea typeface="Times New Roman"/>
                <a:cs typeface="Segoe UI" panose="020B0502040204020203" pitchFamily="34" charset="0"/>
                <a:sym typeface="Times New Roman"/>
              </a:rPr>
              <a:t> допомога у розробці наукових робіт. Фінансування допомоги багатьом містам які постраждали від воєнних дій, організаційна підтримка Міністерства;</a:t>
            </a:r>
          </a:p>
          <a:p>
            <a:pPr marL="457200" lvl="0" indent="-317500" algn="just" rtl="0">
              <a:spcAft>
                <a:spcPts val="1000"/>
              </a:spcAft>
              <a:buClr>
                <a:schemeClr val="dk1"/>
              </a:buClr>
              <a:buSzPts val="1400"/>
              <a:buFont typeface="Times New Roman"/>
              <a:buChar char="❖"/>
            </a:pPr>
            <a:r>
              <a:rPr lang="uk-UA" b="1" dirty="0">
                <a:solidFill>
                  <a:schemeClr val="dk1"/>
                </a:solidFill>
                <a:latin typeface="Segoe UI" panose="020B0502040204020203" pitchFamily="34" charset="0"/>
                <a:ea typeface="Times New Roman"/>
                <a:cs typeface="Segoe UI" panose="020B0502040204020203" pitchFamily="34" charset="0"/>
                <a:sym typeface="Times New Roman"/>
              </a:rPr>
              <a:t>GIZ</a:t>
            </a:r>
            <a:r>
              <a:rPr lang="uk-UA" dirty="0">
                <a:solidFill>
                  <a:schemeClr val="dk1"/>
                </a:solidFill>
                <a:latin typeface="Segoe UI" panose="020B0502040204020203" pitchFamily="34" charset="0"/>
                <a:ea typeface="Times New Roman"/>
                <a:cs typeface="Segoe UI" panose="020B0502040204020203" pitchFamily="34" charset="0"/>
                <a:sym typeface="Times New Roman"/>
              </a:rPr>
              <a:t> допомога у розробці нових ДБН та ДСТУ;</a:t>
            </a:r>
          </a:p>
          <a:p>
            <a:pPr marL="457200" lvl="0" indent="-317500" algn="just" rtl="0">
              <a:spcAft>
                <a:spcPts val="1000"/>
              </a:spcAft>
              <a:buClr>
                <a:schemeClr val="dk1"/>
              </a:buClr>
              <a:buSzPts val="1400"/>
              <a:buFont typeface="Times New Roman"/>
              <a:buChar char="❖"/>
            </a:pPr>
            <a:r>
              <a:rPr lang="uk-UA" b="1" dirty="0">
                <a:solidFill>
                  <a:schemeClr val="dk1"/>
                </a:solidFill>
                <a:latin typeface="Segoe UI" panose="020B0502040204020203" pitchFamily="34" charset="0"/>
                <a:ea typeface="Times New Roman"/>
                <a:cs typeface="Segoe UI" panose="020B0502040204020203" pitchFamily="34" charset="0"/>
                <a:sym typeface="Times New Roman"/>
              </a:rPr>
              <a:t>ЄІБ </a:t>
            </a:r>
            <a:r>
              <a:rPr lang="uk-UA" dirty="0">
                <a:solidFill>
                  <a:schemeClr val="dk1"/>
                </a:solidFill>
                <a:latin typeface="Segoe UI" panose="020B0502040204020203" pitchFamily="34" charset="0"/>
                <a:ea typeface="Times New Roman"/>
                <a:cs typeface="Segoe UI" panose="020B0502040204020203" pitchFamily="34" charset="0"/>
                <a:sym typeface="Times New Roman"/>
              </a:rPr>
              <a:t>допомога у безпосередньому фінансуванні проєктів у секторі;</a:t>
            </a:r>
          </a:p>
          <a:p>
            <a:pPr marL="457200" lvl="0" indent="-317500" algn="just" rtl="0">
              <a:spcAft>
                <a:spcPts val="1000"/>
              </a:spcAft>
              <a:buClr>
                <a:schemeClr val="dk1"/>
              </a:buClr>
              <a:buSzPts val="1400"/>
              <a:buFont typeface="Times New Roman"/>
              <a:buChar char="❖"/>
            </a:pPr>
            <a:r>
              <a:rPr lang="uk-UA" dirty="0">
                <a:solidFill>
                  <a:schemeClr val="dk1"/>
                </a:solidFill>
                <a:latin typeface="Segoe UI" panose="020B0502040204020203" pitchFamily="34" charset="0"/>
                <a:ea typeface="Times New Roman"/>
                <a:cs typeface="Segoe UI" panose="020B0502040204020203" pitchFamily="34" charset="0"/>
                <a:sym typeface="Times New Roman"/>
              </a:rPr>
              <a:t>Багато-багато інших друзів та партнерів, які роблять неоціненні внески у підтримку та розвиток України</a:t>
            </a:r>
          </a:p>
        </p:txBody>
      </p:sp>
    </p:spTree>
    <p:extLst>
      <p:ext uri="{BB962C8B-B14F-4D97-AF65-F5344CB8AC3E}">
        <p14:creationId xmlns:p14="http://schemas.microsoft.com/office/powerpoint/2010/main" val="35637495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Прямокутник 20">
            <a:extLst>
              <a:ext uri="{FF2B5EF4-FFF2-40B4-BE49-F238E27FC236}">
                <a16:creationId xmlns:a16="http://schemas.microsoft.com/office/drawing/2014/main" id="{72BE6742-6EED-62B5-084E-D51197194660}"/>
              </a:ext>
            </a:extLst>
          </p:cNvPr>
          <p:cNvSpPr/>
          <p:nvPr/>
        </p:nvSpPr>
        <p:spPr>
          <a:xfrm>
            <a:off x="660344" y="1414250"/>
            <a:ext cx="10805427" cy="109794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UA"/>
          </a:p>
        </p:txBody>
      </p:sp>
      <p:sp>
        <p:nvSpPr>
          <p:cNvPr id="20" name="Паралелограм 19">
            <a:extLst>
              <a:ext uri="{FF2B5EF4-FFF2-40B4-BE49-F238E27FC236}">
                <a16:creationId xmlns:a16="http://schemas.microsoft.com/office/drawing/2014/main" id="{76951873-B042-6FC0-872E-5D68E7F6C31C}"/>
              </a:ext>
            </a:extLst>
          </p:cNvPr>
          <p:cNvSpPr/>
          <p:nvPr/>
        </p:nvSpPr>
        <p:spPr>
          <a:xfrm>
            <a:off x="8114957" y="4467193"/>
            <a:ext cx="215900" cy="200025"/>
          </a:xfrm>
          <a:prstGeom prst="parallelogram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UA"/>
          </a:p>
        </p:txBody>
      </p:sp>
      <p:sp>
        <p:nvSpPr>
          <p:cNvPr id="18" name="Паралелограм 17">
            <a:extLst>
              <a:ext uri="{FF2B5EF4-FFF2-40B4-BE49-F238E27FC236}">
                <a16:creationId xmlns:a16="http://schemas.microsoft.com/office/drawing/2014/main" id="{7B6E5A3C-17A4-525E-F422-383FB8716B5F}"/>
              </a:ext>
            </a:extLst>
          </p:cNvPr>
          <p:cNvSpPr/>
          <p:nvPr/>
        </p:nvSpPr>
        <p:spPr>
          <a:xfrm>
            <a:off x="8092920" y="2794098"/>
            <a:ext cx="215900" cy="200025"/>
          </a:xfrm>
          <a:prstGeom prst="parallelogram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UA"/>
          </a:p>
        </p:txBody>
      </p:sp>
      <p:sp>
        <p:nvSpPr>
          <p:cNvPr id="17" name="Паралелограм 16">
            <a:extLst>
              <a:ext uri="{FF2B5EF4-FFF2-40B4-BE49-F238E27FC236}">
                <a16:creationId xmlns:a16="http://schemas.microsoft.com/office/drawing/2014/main" id="{3E902373-301D-02B7-3D1A-04FAE66BC920}"/>
              </a:ext>
            </a:extLst>
          </p:cNvPr>
          <p:cNvSpPr/>
          <p:nvPr/>
        </p:nvSpPr>
        <p:spPr>
          <a:xfrm>
            <a:off x="4623927" y="4467193"/>
            <a:ext cx="215900" cy="200025"/>
          </a:xfrm>
          <a:prstGeom prst="parallelogram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UA"/>
          </a:p>
        </p:txBody>
      </p:sp>
      <p:sp>
        <p:nvSpPr>
          <p:cNvPr id="16" name="Паралелограм 15">
            <a:extLst>
              <a:ext uri="{FF2B5EF4-FFF2-40B4-BE49-F238E27FC236}">
                <a16:creationId xmlns:a16="http://schemas.microsoft.com/office/drawing/2014/main" id="{28AAF4E2-B759-9DE5-7751-90C1717F442A}"/>
              </a:ext>
            </a:extLst>
          </p:cNvPr>
          <p:cNvSpPr/>
          <p:nvPr/>
        </p:nvSpPr>
        <p:spPr>
          <a:xfrm>
            <a:off x="4623927" y="2794098"/>
            <a:ext cx="215900" cy="200025"/>
          </a:xfrm>
          <a:prstGeom prst="parallelogram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UA"/>
          </a:p>
        </p:txBody>
      </p:sp>
      <p:sp>
        <p:nvSpPr>
          <p:cNvPr id="15" name="Паралелограм 14">
            <a:extLst>
              <a:ext uri="{FF2B5EF4-FFF2-40B4-BE49-F238E27FC236}">
                <a16:creationId xmlns:a16="http://schemas.microsoft.com/office/drawing/2014/main" id="{81393795-A5EF-210A-F869-8E2DAF165D4E}"/>
              </a:ext>
            </a:extLst>
          </p:cNvPr>
          <p:cNvSpPr/>
          <p:nvPr/>
        </p:nvSpPr>
        <p:spPr>
          <a:xfrm>
            <a:off x="934205" y="3849585"/>
            <a:ext cx="215900" cy="200025"/>
          </a:xfrm>
          <a:prstGeom prst="parallelogram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UA"/>
          </a:p>
        </p:txBody>
      </p:sp>
      <p:sp>
        <p:nvSpPr>
          <p:cNvPr id="14" name="Паралелограм 13">
            <a:extLst>
              <a:ext uri="{FF2B5EF4-FFF2-40B4-BE49-F238E27FC236}">
                <a16:creationId xmlns:a16="http://schemas.microsoft.com/office/drawing/2014/main" id="{506EC687-C6A2-E095-B3EF-BDD6F9D56ACA}"/>
              </a:ext>
            </a:extLst>
          </p:cNvPr>
          <p:cNvSpPr/>
          <p:nvPr/>
        </p:nvSpPr>
        <p:spPr>
          <a:xfrm>
            <a:off x="934205" y="2775279"/>
            <a:ext cx="215900" cy="200025"/>
          </a:xfrm>
          <a:prstGeom prst="parallelogram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UA"/>
          </a:p>
        </p:txBody>
      </p:sp>
      <p:grpSp>
        <p:nvGrpSpPr>
          <p:cNvPr id="106" name="Google Shape;106;p2"/>
          <p:cNvGrpSpPr/>
          <p:nvPr/>
        </p:nvGrpSpPr>
        <p:grpSpPr>
          <a:xfrm>
            <a:off x="11166051" y="0"/>
            <a:ext cx="1025949" cy="6857873"/>
            <a:chOff x="13847027" y="0"/>
            <a:chExt cx="1273480" cy="8505362"/>
          </a:xfrm>
        </p:grpSpPr>
        <p:sp>
          <p:nvSpPr>
            <p:cNvPr id="107" name="Google Shape;107;p2"/>
            <p:cNvSpPr/>
            <p:nvPr/>
          </p:nvSpPr>
          <p:spPr>
            <a:xfrm>
              <a:off x="14488048" y="0"/>
              <a:ext cx="632459" cy="8498840"/>
            </a:xfrm>
            <a:custGeom>
              <a:avLst/>
              <a:gdLst/>
              <a:ahLst/>
              <a:cxnLst/>
              <a:rect l="l" t="t" r="r" b="b"/>
              <a:pathLst>
                <a:path w="632459" h="8498840" extrusionOk="0">
                  <a:moveTo>
                    <a:pt x="631953" y="8498764"/>
                  </a:moveTo>
                  <a:lnTo>
                    <a:pt x="0" y="8072812"/>
                  </a:lnTo>
                  <a:lnTo>
                    <a:pt x="0" y="0"/>
                  </a:lnTo>
                  <a:lnTo>
                    <a:pt x="631953" y="0"/>
                  </a:lnTo>
                  <a:lnTo>
                    <a:pt x="631953" y="8498764"/>
                  </a:lnTo>
                  <a:close/>
                </a:path>
              </a:pathLst>
            </a:custGeom>
            <a:solidFill>
              <a:srgbClr val="FDC400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8" name="Google Shape;108;p2"/>
            <p:cNvSpPr/>
            <p:nvPr/>
          </p:nvSpPr>
          <p:spPr>
            <a:xfrm>
              <a:off x="13847027" y="8072928"/>
              <a:ext cx="1273175" cy="432434"/>
            </a:xfrm>
            <a:custGeom>
              <a:avLst/>
              <a:gdLst/>
              <a:ahLst/>
              <a:cxnLst/>
              <a:rect l="l" t="t" r="r" b="b"/>
              <a:pathLst>
                <a:path w="1273175" h="432434" extrusionOk="0">
                  <a:moveTo>
                    <a:pt x="0" y="432067"/>
                  </a:moveTo>
                  <a:lnTo>
                    <a:pt x="641017" y="0"/>
                  </a:lnTo>
                  <a:lnTo>
                    <a:pt x="1272987" y="425961"/>
                  </a:lnTo>
                  <a:lnTo>
                    <a:pt x="1272981" y="432073"/>
                  </a:lnTo>
                  <a:lnTo>
                    <a:pt x="0" y="432067"/>
                  </a:lnTo>
                  <a:close/>
                </a:path>
              </a:pathLst>
            </a:custGeom>
            <a:solidFill>
              <a:srgbClr val="FDC400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pic>
        <p:nvPicPr>
          <p:cNvPr id="102" name="Google Shape;102;p2" descr="Купить Вінілова наклейка на автомобіль - Трезубець (Тризуб) /Герб України  v2 по цене от 40 грн. в интернет магазине Наклейка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1609261" y="477746"/>
            <a:ext cx="655951" cy="655951"/>
          </a:xfrm>
          <a:prstGeom prst="rect">
            <a:avLst/>
          </a:prstGeom>
          <a:noFill/>
          <a:ln>
            <a:noFill/>
          </a:ln>
        </p:spPr>
      </p:pic>
      <p:sp>
        <p:nvSpPr>
          <p:cNvPr id="103" name="Google Shape;103;p2"/>
          <p:cNvSpPr/>
          <p:nvPr/>
        </p:nvSpPr>
        <p:spPr>
          <a:xfrm>
            <a:off x="-22860" y="985"/>
            <a:ext cx="92434" cy="6851756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4" name="Google Shape;104;p2"/>
          <p:cNvSpPr/>
          <p:nvPr/>
        </p:nvSpPr>
        <p:spPr>
          <a:xfrm>
            <a:off x="56653" y="6244"/>
            <a:ext cx="304692" cy="6851756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5" name="Google Shape;105;p2"/>
          <p:cNvSpPr/>
          <p:nvPr/>
        </p:nvSpPr>
        <p:spPr>
          <a:xfrm>
            <a:off x="732272" y="448276"/>
            <a:ext cx="6802328" cy="4770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uk-UA" sz="2500" b="1" dirty="0">
                <a:latin typeface="Segoe UI" panose="020B0502040204020203" pitchFamily="34" charset="0"/>
                <a:ea typeface="Quattrocento Sans"/>
                <a:cs typeface="Segoe UI" panose="020B0502040204020203" pitchFamily="34" charset="0"/>
                <a:sym typeface="Quattrocento Sans"/>
              </a:rPr>
              <a:t>ДИВЕРСИФІКАЦІЯ ЕНЕРГОПОСТАЧАННЯ</a:t>
            </a:r>
            <a:endParaRPr lang="en-US" sz="1600" b="1" dirty="0">
              <a:solidFill>
                <a:srgbClr val="000000"/>
              </a:solidFill>
              <a:latin typeface="Segoe UI" panose="020B0502040204020203" pitchFamily="34" charset="0"/>
              <a:ea typeface="Quattrocento Sans"/>
              <a:cs typeface="Segoe UI" panose="020B0502040204020203" pitchFamily="34" charset="0"/>
              <a:sym typeface="Quattrocento Sans"/>
            </a:endParaRPr>
          </a:p>
        </p:txBody>
      </p:sp>
      <p:pic>
        <p:nvPicPr>
          <p:cNvPr id="109" name="Google Shape;109;p2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8932244" y="516136"/>
            <a:ext cx="2521900" cy="618891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377588C8-E85B-408F-7AD0-3D4F1F13E1E4}"/>
              </a:ext>
            </a:extLst>
          </p:cNvPr>
          <p:cNvSpPr txBox="1"/>
          <p:nvPr/>
        </p:nvSpPr>
        <p:spPr>
          <a:xfrm>
            <a:off x="726228" y="1483623"/>
            <a:ext cx="10721872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uk-UA" dirty="0">
                <a:solidFill>
                  <a:schemeClr val="dk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Розроблено </a:t>
            </a:r>
            <a:r>
              <a:rPr lang="uk-UA" b="1" dirty="0">
                <a:solidFill>
                  <a:schemeClr val="dk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План заходів</a:t>
            </a:r>
            <a:r>
              <a:rPr lang="uk-UA" dirty="0">
                <a:solidFill>
                  <a:schemeClr val="dk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для забезпечення сталого проходження опалювального сезону 2024-2025 років та належних умов проживання населення м. Харкова в умовах воєнного стану. Хоча цей план розроблено для Харкова, але більшість напрацювань і досвід будуть корисні для інших міст і галузі в цілому. Серед інших завдань є такі, що спрямовані на забезпечення надійного і якісного водопостачання і водовідведення, а саме: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C8C540D-7DE0-7FE9-0EAF-C8319F6F7950}"/>
              </a:ext>
            </a:extLst>
          </p:cNvPr>
          <p:cNvSpPr txBox="1"/>
          <p:nvPr/>
        </p:nvSpPr>
        <p:spPr>
          <a:xfrm>
            <a:off x="7909099" y="4414223"/>
            <a:ext cx="3481604" cy="19853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52400" lvl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</a:pPr>
            <a:r>
              <a:rPr lang="uk-UA" sz="1200" b="1" dirty="0">
                <a:solidFill>
                  <a:schemeClr val="dk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6</a:t>
            </a:r>
            <a:r>
              <a:rPr lang="uk-UA" sz="1200" dirty="0">
                <a:solidFill>
                  <a:schemeClr val="dk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 Ведеться пошук додаткового фінансування для </a:t>
            </a:r>
            <a:r>
              <a:rPr lang="uk-UA" sz="1200" dirty="0" err="1">
                <a:solidFill>
                  <a:schemeClr val="dk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Держводагентства</a:t>
            </a:r>
            <a:r>
              <a:rPr lang="uk-UA" sz="1200" dirty="0">
                <a:solidFill>
                  <a:schemeClr val="dk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України за бюджетною програмою «Експлуатація державного водогосподарського комплексу та управління водними ресурсами» для </a:t>
            </a:r>
            <a:r>
              <a:rPr lang="uk-UA" sz="1200" b="1" dirty="0">
                <a:solidFill>
                  <a:schemeClr val="dk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проведення у вересні-жовтні 2024 року водообміну в  </a:t>
            </a:r>
            <a:r>
              <a:rPr lang="uk-UA" sz="1200" b="1" dirty="0" err="1">
                <a:solidFill>
                  <a:schemeClr val="dk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Краснопавлівському</a:t>
            </a:r>
            <a:r>
              <a:rPr lang="uk-UA" sz="1200" b="1" dirty="0">
                <a:solidFill>
                  <a:schemeClr val="dk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водосховищі каналу Дніпро-Донбас</a:t>
            </a:r>
            <a:endParaRPr lang="uk-UA" sz="1200" dirty="0">
              <a:solidFill>
                <a:schemeClr val="dk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5E78CA2-7667-193E-43C6-D2785D12FCEF}"/>
              </a:ext>
            </a:extLst>
          </p:cNvPr>
          <p:cNvSpPr txBox="1"/>
          <p:nvPr/>
        </p:nvSpPr>
        <p:spPr>
          <a:xfrm>
            <a:off x="746009" y="2719128"/>
            <a:ext cx="3409608" cy="9235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52400" lvl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</a:pPr>
            <a:r>
              <a:rPr lang="uk-UA" sz="1200" b="1" dirty="0">
                <a:solidFill>
                  <a:schemeClr val="dk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1</a:t>
            </a:r>
            <a:r>
              <a:rPr lang="uk-UA" sz="1200" dirty="0">
                <a:solidFill>
                  <a:schemeClr val="dk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 Забезпечення власною електроенергію об'єктів ЦВВ за рахунок </a:t>
            </a:r>
            <a:r>
              <a:rPr lang="uk-UA" sz="1200" b="1" dirty="0">
                <a:solidFill>
                  <a:schemeClr val="dk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встановлення газогенераторів, загальною потужністю 42,05 МВт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A473EE1-46B1-371F-99EE-476523F9663E}"/>
              </a:ext>
            </a:extLst>
          </p:cNvPr>
          <p:cNvSpPr txBox="1"/>
          <p:nvPr/>
        </p:nvSpPr>
        <p:spPr>
          <a:xfrm>
            <a:off x="746009" y="3809276"/>
            <a:ext cx="3471439" cy="262244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52400" lvl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</a:pPr>
            <a:r>
              <a:rPr lang="uk-UA" sz="1200" b="1" dirty="0">
                <a:solidFill>
                  <a:schemeClr val="dk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2</a:t>
            </a:r>
            <a:r>
              <a:rPr lang="uk-UA" sz="1200" dirty="0">
                <a:solidFill>
                  <a:schemeClr val="dk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 Прийняття ПКМУ про </a:t>
            </a:r>
            <a:r>
              <a:rPr lang="uk-UA" sz="1200" b="1" dirty="0">
                <a:solidFill>
                  <a:schemeClr val="dk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спрощення будівництва та розміщення </a:t>
            </a:r>
            <a:r>
              <a:rPr lang="uk-UA" sz="1200" dirty="0">
                <a:solidFill>
                  <a:schemeClr val="dk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uk-UA" sz="1200" dirty="0" err="1">
                <a:solidFill>
                  <a:schemeClr val="dk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газопоршневих</a:t>
            </a:r>
            <a:r>
              <a:rPr lang="uk-UA" sz="1200" dirty="0">
                <a:solidFill>
                  <a:schemeClr val="dk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uk-UA" sz="1200" dirty="0" err="1">
                <a:solidFill>
                  <a:schemeClr val="dk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когенераційних</a:t>
            </a:r>
            <a:r>
              <a:rPr lang="uk-UA" sz="1200" dirty="0">
                <a:solidFill>
                  <a:schemeClr val="dk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установок, газотурбінних </a:t>
            </a:r>
            <a:r>
              <a:rPr lang="uk-UA" sz="1200" dirty="0" err="1">
                <a:solidFill>
                  <a:schemeClr val="dk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когенераційних</a:t>
            </a:r>
            <a:r>
              <a:rPr lang="uk-UA" sz="1200" dirty="0">
                <a:solidFill>
                  <a:schemeClr val="dk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установок, блочно-модульних котелень, дизельних та газових генераторів, пов’язаних з  ними інженерних мереж, вузлів обліку, іншого обладнання, отримання дозвільної документації, також </a:t>
            </a:r>
            <a:r>
              <a:rPr lang="uk-UA" sz="1200" b="1" dirty="0">
                <a:solidFill>
                  <a:schemeClr val="dk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спрощення процедур тимчасового приєднання</a:t>
            </a:r>
            <a:r>
              <a:rPr lang="uk-UA" sz="1200" dirty="0">
                <a:solidFill>
                  <a:schemeClr val="dk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такого обладнання до систем розподілу електроенергії та газорозподільних систем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0B808CF-24BC-BBE6-AFAD-5404791F45CF}"/>
              </a:ext>
            </a:extLst>
          </p:cNvPr>
          <p:cNvSpPr txBox="1"/>
          <p:nvPr/>
        </p:nvSpPr>
        <p:spPr>
          <a:xfrm>
            <a:off x="4442101" y="2748079"/>
            <a:ext cx="3164748" cy="15606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52400" lvl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</a:pPr>
            <a:r>
              <a:rPr lang="uk-UA" sz="1200" b="1" dirty="0">
                <a:solidFill>
                  <a:schemeClr val="dk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3</a:t>
            </a:r>
            <a:r>
              <a:rPr lang="uk-UA" sz="1200" dirty="0">
                <a:solidFill>
                  <a:schemeClr val="dk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 Прийняття ПКМУ про </a:t>
            </a:r>
            <a:r>
              <a:rPr lang="uk-UA" sz="1200" b="1" dirty="0">
                <a:solidFill>
                  <a:schemeClr val="dk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розширення переліку отримувачів гуманітарної допомоги</a:t>
            </a:r>
            <a:r>
              <a:rPr lang="uk-UA" sz="1200" dirty="0">
                <a:solidFill>
                  <a:schemeClr val="dk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, зокрема, підприємств у сферах теплопостачання, водопостачання та водовідведення, на період дії воєнного або надзвичайного стану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72E6A1D-5A0E-9EEA-4879-A2F1C87FCA0D}"/>
              </a:ext>
            </a:extLst>
          </p:cNvPr>
          <p:cNvSpPr txBox="1"/>
          <p:nvPr/>
        </p:nvSpPr>
        <p:spPr>
          <a:xfrm>
            <a:off x="4435186" y="4420271"/>
            <a:ext cx="3186828" cy="19853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52400" lvl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</a:pPr>
            <a:r>
              <a:rPr lang="uk-UA" sz="1200" b="1" dirty="0">
                <a:solidFill>
                  <a:schemeClr val="dk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4</a:t>
            </a:r>
            <a:r>
              <a:rPr lang="uk-UA" sz="1200" dirty="0">
                <a:solidFill>
                  <a:schemeClr val="dk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 Розробка та впровадження </a:t>
            </a:r>
            <a:r>
              <a:rPr lang="uk-UA" sz="1200" b="1" dirty="0">
                <a:solidFill>
                  <a:schemeClr val="dk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альтернативного плану водопостачання м. Харкова</a:t>
            </a:r>
            <a:r>
              <a:rPr lang="uk-UA" sz="1200" dirty="0">
                <a:solidFill>
                  <a:schemeClr val="dk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, у разі пошкодження основних джерел водозабезпечення (проведення інвентаризації діючих на території м. Харкова свердловин та здійснення необхідних заходів для можливості їх експлуатації)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A8025C2F-052C-BB1A-1704-C7EC2EC845AE}"/>
              </a:ext>
            </a:extLst>
          </p:cNvPr>
          <p:cNvSpPr txBox="1"/>
          <p:nvPr/>
        </p:nvSpPr>
        <p:spPr>
          <a:xfrm>
            <a:off x="7898620" y="2748079"/>
            <a:ext cx="3471439" cy="15606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52400" lvl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</a:pPr>
            <a:r>
              <a:rPr lang="uk-UA" sz="1200" b="1" dirty="0">
                <a:solidFill>
                  <a:schemeClr val="dk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5</a:t>
            </a:r>
            <a:r>
              <a:rPr lang="uk-UA" sz="1200" dirty="0">
                <a:solidFill>
                  <a:schemeClr val="dk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 Спільно з Секретаріатом Енергетичного Співтовариства планується опрацювати питання </a:t>
            </a:r>
            <a:r>
              <a:rPr lang="uk-UA" sz="1200" b="1" dirty="0">
                <a:solidFill>
                  <a:schemeClr val="dk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покриття потреб підприємств</a:t>
            </a:r>
            <a:r>
              <a:rPr lang="uk-UA" sz="1200" dirty="0">
                <a:solidFill>
                  <a:schemeClr val="dk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uk-UA" sz="1200" b="1" dirty="0">
                <a:solidFill>
                  <a:schemeClr val="dk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ЦВВ за рахунок грантових внесків Фонду підтримки енергетики України</a:t>
            </a:r>
            <a:r>
              <a:rPr lang="uk-UA" sz="1200" dirty="0">
                <a:solidFill>
                  <a:schemeClr val="dk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, що був створений та функціонує при Секретаріаті Енергетичного Співтовариства</a:t>
            </a:r>
          </a:p>
        </p:txBody>
      </p:sp>
    </p:spTree>
    <p:extLst>
      <p:ext uri="{BB962C8B-B14F-4D97-AF65-F5344CB8AC3E}">
        <p14:creationId xmlns:p14="http://schemas.microsoft.com/office/powerpoint/2010/main" val="1843470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Паралелограм 29">
            <a:extLst>
              <a:ext uri="{FF2B5EF4-FFF2-40B4-BE49-F238E27FC236}">
                <a16:creationId xmlns:a16="http://schemas.microsoft.com/office/drawing/2014/main" id="{25289243-3DC5-BC81-3995-2DC7F1649431}"/>
              </a:ext>
            </a:extLst>
          </p:cNvPr>
          <p:cNvSpPr/>
          <p:nvPr/>
        </p:nvSpPr>
        <p:spPr>
          <a:xfrm>
            <a:off x="1011705" y="4474781"/>
            <a:ext cx="5952128" cy="221921"/>
          </a:xfrm>
          <a:prstGeom prst="parallelogram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UA" dirty="0"/>
          </a:p>
        </p:txBody>
      </p:sp>
      <p:sp>
        <p:nvSpPr>
          <p:cNvPr id="28" name="Паралелограм 27">
            <a:extLst>
              <a:ext uri="{FF2B5EF4-FFF2-40B4-BE49-F238E27FC236}">
                <a16:creationId xmlns:a16="http://schemas.microsoft.com/office/drawing/2014/main" id="{2A1DDCC3-B27E-7BB4-406B-A42C74DEA3B4}"/>
              </a:ext>
            </a:extLst>
          </p:cNvPr>
          <p:cNvSpPr/>
          <p:nvPr/>
        </p:nvSpPr>
        <p:spPr>
          <a:xfrm>
            <a:off x="7271761" y="1695778"/>
            <a:ext cx="3235372" cy="221921"/>
          </a:xfrm>
          <a:prstGeom prst="parallelogram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UA" dirty="0"/>
          </a:p>
        </p:txBody>
      </p:sp>
      <p:sp>
        <p:nvSpPr>
          <p:cNvPr id="26" name="Паралелограм 25">
            <a:extLst>
              <a:ext uri="{FF2B5EF4-FFF2-40B4-BE49-F238E27FC236}">
                <a16:creationId xmlns:a16="http://schemas.microsoft.com/office/drawing/2014/main" id="{6E037F55-05E6-6488-2CAC-1139F4C35CA2}"/>
              </a:ext>
            </a:extLst>
          </p:cNvPr>
          <p:cNvSpPr/>
          <p:nvPr/>
        </p:nvSpPr>
        <p:spPr>
          <a:xfrm>
            <a:off x="1037667" y="1695779"/>
            <a:ext cx="5466396" cy="221921"/>
          </a:xfrm>
          <a:prstGeom prst="parallelogram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UA"/>
          </a:p>
        </p:txBody>
      </p:sp>
      <p:sp>
        <p:nvSpPr>
          <p:cNvPr id="27" name="Паралелограм 26">
            <a:extLst>
              <a:ext uri="{FF2B5EF4-FFF2-40B4-BE49-F238E27FC236}">
                <a16:creationId xmlns:a16="http://schemas.microsoft.com/office/drawing/2014/main" id="{2AAD2A0D-7861-5604-331E-66C1794AECB3}"/>
              </a:ext>
            </a:extLst>
          </p:cNvPr>
          <p:cNvSpPr/>
          <p:nvPr/>
        </p:nvSpPr>
        <p:spPr>
          <a:xfrm>
            <a:off x="1037667" y="1917700"/>
            <a:ext cx="3843366" cy="221921"/>
          </a:xfrm>
          <a:prstGeom prst="parallelogram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UA"/>
          </a:p>
        </p:txBody>
      </p:sp>
      <p:grpSp>
        <p:nvGrpSpPr>
          <p:cNvPr id="106" name="Google Shape;106;p2"/>
          <p:cNvGrpSpPr/>
          <p:nvPr/>
        </p:nvGrpSpPr>
        <p:grpSpPr>
          <a:xfrm>
            <a:off x="11166051" y="0"/>
            <a:ext cx="1025949" cy="6857873"/>
            <a:chOff x="13847027" y="0"/>
            <a:chExt cx="1273480" cy="8505362"/>
          </a:xfrm>
        </p:grpSpPr>
        <p:sp>
          <p:nvSpPr>
            <p:cNvPr id="107" name="Google Shape;107;p2"/>
            <p:cNvSpPr/>
            <p:nvPr/>
          </p:nvSpPr>
          <p:spPr>
            <a:xfrm>
              <a:off x="14488048" y="0"/>
              <a:ext cx="632459" cy="8498840"/>
            </a:xfrm>
            <a:custGeom>
              <a:avLst/>
              <a:gdLst/>
              <a:ahLst/>
              <a:cxnLst/>
              <a:rect l="l" t="t" r="r" b="b"/>
              <a:pathLst>
                <a:path w="632459" h="8498840" extrusionOk="0">
                  <a:moveTo>
                    <a:pt x="631953" y="8498764"/>
                  </a:moveTo>
                  <a:lnTo>
                    <a:pt x="0" y="8072812"/>
                  </a:lnTo>
                  <a:lnTo>
                    <a:pt x="0" y="0"/>
                  </a:lnTo>
                  <a:lnTo>
                    <a:pt x="631953" y="0"/>
                  </a:lnTo>
                  <a:lnTo>
                    <a:pt x="631953" y="8498764"/>
                  </a:lnTo>
                  <a:close/>
                </a:path>
              </a:pathLst>
            </a:custGeom>
            <a:solidFill>
              <a:srgbClr val="FDC400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8" name="Google Shape;108;p2"/>
            <p:cNvSpPr/>
            <p:nvPr/>
          </p:nvSpPr>
          <p:spPr>
            <a:xfrm>
              <a:off x="13847027" y="8072928"/>
              <a:ext cx="1273175" cy="432434"/>
            </a:xfrm>
            <a:custGeom>
              <a:avLst/>
              <a:gdLst/>
              <a:ahLst/>
              <a:cxnLst/>
              <a:rect l="l" t="t" r="r" b="b"/>
              <a:pathLst>
                <a:path w="1273175" h="432434" extrusionOk="0">
                  <a:moveTo>
                    <a:pt x="0" y="432067"/>
                  </a:moveTo>
                  <a:lnTo>
                    <a:pt x="641017" y="0"/>
                  </a:lnTo>
                  <a:lnTo>
                    <a:pt x="1272987" y="425961"/>
                  </a:lnTo>
                  <a:lnTo>
                    <a:pt x="1272981" y="432073"/>
                  </a:lnTo>
                  <a:lnTo>
                    <a:pt x="0" y="432067"/>
                  </a:lnTo>
                  <a:close/>
                </a:path>
              </a:pathLst>
            </a:custGeom>
            <a:solidFill>
              <a:srgbClr val="FDC400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pic>
        <p:nvPicPr>
          <p:cNvPr id="102" name="Google Shape;102;p2" descr="Купить Вінілова наклейка на автомобіль - Трезубець (Тризуб) /Герб України  v2 по цене от 40 грн. в интернет магазине Наклейка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1609261" y="477746"/>
            <a:ext cx="655951" cy="655951"/>
          </a:xfrm>
          <a:prstGeom prst="rect">
            <a:avLst/>
          </a:prstGeom>
          <a:noFill/>
          <a:ln>
            <a:noFill/>
          </a:ln>
        </p:spPr>
      </p:pic>
      <p:sp>
        <p:nvSpPr>
          <p:cNvPr id="103" name="Google Shape;103;p2"/>
          <p:cNvSpPr/>
          <p:nvPr/>
        </p:nvSpPr>
        <p:spPr>
          <a:xfrm>
            <a:off x="-22860" y="985"/>
            <a:ext cx="92434" cy="6851756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4" name="Google Shape;104;p2"/>
          <p:cNvSpPr/>
          <p:nvPr/>
        </p:nvSpPr>
        <p:spPr>
          <a:xfrm>
            <a:off x="56653" y="6244"/>
            <a:ext cx="304692" cy="6851756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5" name="Google Shape;105;p2"/>
          <p:cNvSpPr/>
          <p:nvPr/>
        </p:nvSpPr>
        <p:spPr>
          <a:xfrm>
            <a:off x="791583" y="677941"/>
            <a:ext cx="5466397" cy="4770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/>
            <a:r>
              <a:rPr lang="uk-UA" sz="2500" b="1" dirty="0">
                <a:latin typeface="Segoe UI" panose="020B0502040204020203" pitchFamily="34" charset="0"/>
                <a:ea typeface="Quattrocento Sans"/>
                <a:cs typeface="Segoe UI" panose="020B0502040204020203" pitchFamily="34" charset="0"/>
                <a:sym typeface="Quattrocento Sans"/>
              </a:rPr>
              <a:t>ПРОЕКТНА ДІЯЛЬНІСТЬ</a:t>
            </a:r>
            <a:endParaRPr lang="en-US" sz="1600" b="1" dirty="0">
              <a:solidFill>
                <a:srgbClr val="000000"/>
              </a:solidFill>
              <a:latin typeface="Segoe UI" panose="020B0502040204020203" pitchFamily="34" charset="0"/>
              <a:ea typeface="Quattrocento Sans"/>
              <a:cs typeface="Segoe UI" panose="020B0502040204020203" pitchFamily="34" charset="0"/>
              <a:sym typeface="Quattrocento Sans"/>
            </a:endParaRPr>
          </a:p>
        </p:txBody>
      </p:sp>
      <p:pic>
        <p:nvPicPr>
          <p:cNvPr id="109" name="Google Shape;109;p2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8932244" y="516136"/>
            <a:ext cx="2521900" cy="618891"/>
          </a:xfrm>
          <a:prstGeom prst="rect">
            <a:avLst/>
          </a:prstGeom>
          <a:noFill/>
          <a:ln>
            <a:noFill/>
          </a:ln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A056F2C6-18F2-9BAB-D3D7-B764CAFB36D7}"/>
              </a:ext>
            </a:extLst>
          </p:cNvPr>
          <p:cNvSpPr txBox="1"/>
          <p:nvPr/>
        </p:nvSpPr>
        <p:spPr>
          <a:xfrm>
            <a:off x="1011705" y="4431854"/>
            <a:ext cx="10020408" cy="17561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600"/>
              </a:spcAft>
              <a:buNone/>
            </a:pPr>
            <a:r>
              <a:rPr lang="uk-UA" b="1" dirty="0">
                <a:solidFill>
                  <a:schemeClr val="dk1"/>
                </a:solidFill>
                <a:latin typeface="Segoe UI" panose="020B0502040204020203" pitchFamily="34" charset="0"/>
                <a:ea typeface="Times New Roman"/>
                <a:cs typeface="Segoe UI" panose="020B0502040204020203" pitchFamily="34" charset="0"/>
                <a:sym typeface="Times New Roman"/>
              </a:rPr>
              <a:t>ВОДОСХОВИЩА ТА ДЖЕРЕЛА ВОДОПОСТАЧАННЯ (СКВАЖИНИ)</a:t>
            </a:r>
          </a:p>
          <a:p>
            <a:pPr marL="285750" lvl="0" indent="-285750" algn="just" rtl="0">
              <a:lnSpc>
                <a:spcPct val="115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uk-UA" dirty="0">
                <a:solidFill>
                  <a:schemeClr val="dk1"/>
                </a:solidFill>
                <a:latin typeface="Segoe UI" panose="020B0502040204020203" pitchFamily="34" charset="0"/>
                <a:ea typeface="Times New Roman"/>
                <a:cs typeface="Segoe UI" panose="020B0502040204020203" pitchFamily="34" charset="0"/>
                <a:sym typeface="Times New Roman"/>
              </a:rPr>
              <a:t>Інфраструктура водопостачання та водовідведення в Україні була застарілою ще до війни, але шкода, завдана бойовими діями водним ресурсам та водній інфраструктурі, зокрема  і водосховищам є великою</a:t>
            </a:r>
          </a:p>
          <a:p>
            <a:pPr marL="285750" lvl="0" indent="-285750" algn="just" rtl="0">
              <a:lnSpc>
                <a:spcPct val="115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uk-UA" dirty="0">
                <a:solidFill>
                  <a:schemeClr val="dk1"/>
                </a:solidFill>
                <a:latin typeface="Segoe UI" panose="020B0502040204020203" pitchFamily="34" charset="0"/>
                <a:ea typeface="Times New Roman"/>
                <a:cs typeface="Segoe UI" panose="020B0502040204020203" pitchFamily="34" charset="0"/>
                <a:sym typeface="Times New Roman"/>
              </a:rPr>
              <a:t> Маємо приклад Каховське водосховище, через руйнацію якого майже 1 млн людей залишилось без питної води</a:t>
            </a:r>
          </a:p>
          <a:p>
            <a:pPr marL="285750" lvl="0" indent="-285750" algn="just" rtl="0">
              <a:lnSpc>
                <a:spcPct val="115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uk-UA" dirty="0">
                <a:solidFill>
                  <a:schemeClr val="dk1"/>
                </a:solidFill>
                <a:latin typeface="Segoe UI" panose="020B0502040204020203" pitchFamily="34" charset="0"/>
                <a:ea typeface="Times New Roman"/>
                <a:cs typeface="Segoe UI" panose="020B0502040204020203" pitchFamily="34" charset="0"/>
                <a:sym typeface="Times New Roman"/>
              </a:rPr>
              <a:t>Важливо продовжувати у цьому напрямку конкретні дії, оцінка потенціалу, оцінка потреб у реконструкції водосховищ, впровадження нових </a:t>
            </a:r>
            <a:r>
              <a:rPr lang="uk-UA" dirty="0" err="1">
                <a:solidFill>
                  <a:schemeClr val="dk1"/>
                </a:solidFill>
                <a:latin typeface="Segoe UI" panose="020B0502040204020203" pitchFamily="34" charset="0"/>
                <a:ea typeface="Times New Roman"/>
                <a:cs typeface="Segoe UI" panose="020B0502040204020203" pitchFamily="34" charset="0"/>
                <a:sym typeface="Times New Roman"/>
              </a:rPr>
              <a:t>скважин</a:t>
            </a:r>
            <a:r>
              <a:rPr lang="uk-UA" dirty="0">
                <a:solidFill>
                  <a:schemeClr val="dk1"/>
                </a:solidFill>
                <a:latin typeface="Segoe UI" panose="020B0502040204020203" pitchFamily="34" charset="0"/>
                <a:ea typeface="Times New Roman"/>
                <a:cs typeface="Segoe UI" panose="020B0502040204020203" pitchFamily="34" charset="0"/>
                <a:sym typeface="Times New Roman"/>
              </a:rPr>
              <a:t> та інше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007280C9-50F3-FFD9-2462-A8FF8F7969C6}"/>
              </a:ext>
            </a:extLst>
          </p:cNvPr>
          <p:cNvSpPr txBox="1"/>
          <p:nvPr/>
        </p:nvSpPr>
        <p:spPr>
          <a:xfrm>
            <a:off x="1011705" y="1653134"/>
            <a:ext cx="5764493" cy="243143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r>
              <a:rPr lang="uk-UA" sz="1400" b="1" dirty="0">
                <a:solidFill>
                  <a:schemeClr val="dk1"/>
                </a:solidFill>
                <a:latin typeface="Segoe UI" panose="020B0502040204020203" pitchFamily="34" charset="0"/>
                <a:ea typeface="Times New Roman"/>
                <a:cs typeface="Segoe UI" panose="020B0502040204020203" pitchFamily="34" charset="0"/>
                <a:sym typeface="Times New Roman"/>
              </a:rPr>
              <a:t>БУДІВНИЦТВО МАГІСТРАЛЬНИХ ВОДОГОНІВ  НА ДІЛЯНЦІ ІНГУЛЕЦЬ - ПІВДЕННЕ ВОДОСХОВИЩЕ</a:t>
            </a:r>
            <a:endParaRPr lang="uk-UA" sz="1400" dirty="0">
              <a:solidFill>
                <a:schemeClr val="dk1"/>
              </a:solidFill>
              <a:latin typeface="Segoe UI" panose="020B0502040204020203" pitchFamily="34" charset="0"/>
              <a:ea typeface="Times New Roman"/>
              <a:cs typeface="Segoe UI" panose="020B0502040204020203" pitchFamily="34" charset="0"/>
              <a:sym typeface="Times New Roman"/>
            </a:endParaRPr>
          </a:p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r>
              <a:rPr lang="uk-UA" sz="1400" dirty="0">
                <a:solidFill>
                  <a:schemeClr val="dk1"/>
                </a:solidFill>
                <a:latin typeface="Segoe UI" panose="020B0502040204020203" pitchFamily="34" charset="0"/>
                <a:ea typeface="Times New Roman"/>
                <a:cs typeface="Segoe UI" panose="020B0502040204020203" pitchFamily="34" charset="0"/>
                <a:sym typeface="Times New Roman"/>
              </a:rPr>
              <a:t>(Кривий Ріг)- Хортиця- Томаківка- Марганець- Нікополь - Покров</a:t>
            </a:r>
          </a:p>
          <a:p>
            <a:pPr marL="457200" lvl="0" indent="-317500" algn="l" rtl="0">
              <a:spcBef>
                <a:spcPts val="0"/>
              </a:spcBef>
              <a:spcAft>
                <a:spcPts val="1200"/>
              </a:spcAft>
              <a:buClr>
                <a:schemeClr val="dk1"/>
              </a:buClr>
              <a:buSzPts val="1400"/>
              <a:buFont typeface="Wingdings" panose="05000000000000000000" pitchFamily="2" charset="2"/>
              <a:buChar char="q"/>
            </a:pPr>
            <a:r>
              <a:rPr lang="uk-UA" sz="1400" dirty="0">
                <a:solidFill>
                  <a:schemeClr val="dk1"/>
                </a:solidFill>
                <a:latin typeface="Segoe UI" panose="020B0502040204020203" pitchFamily="34" charset="0"/>
                <a:ea typeface="Times New Roman"/>
                <a:cs typeface="Segoe UI" panose="020B0502040204020203" pitchFamily="34" charset="0"/>
                <a:sym typeface="Times New Roman"/>
              </a:rPr>
              <a:t>Здійснюється </a:t>
            </a:r>
            <a:r>
              <a:rPr lang="uk-UA" sz="1400" dirty="0" err="1">
                <a:solidFill>
                  <a:schemeClr val="dk1"/>
                </a:solidFill>
                <a:latin typeface="Segoe UI" panose="020B0502040204020203" pitchFamily="34" charset="0"/>
                <a:ea typeface="Times New Roman"/>
                <a:cs typeface="Segoe UI" panose="020B0502040204020203" pitchFamily="34" charset="0"/>
                <a:sym typeface="Times New Roman"/>
              </a:rPr>
              <a:t>Держагенством</a:t>
            </a:r>
            <a:r>
              <a:rPr lang="uk-UA" sz="1400" dirty="0">
                <a:solidFill>
                  <a:schemeClr val="dk1"/>
                </a:solidFill>
                <a:latin typeface="Segoe UI" panose="020B0502040204020203" pitchFamily="34" charset="0"/>
                <a:ea typeface="Times New Roman"/>
                <a:cs typeface="Segoe UI" panose="020B0502040204020203" pitchFamily="34" charset="0"/>
                <a:sym typeface="Times New Roman"/>
              </a:rPr>
              <a:t> з відновлення</a:t>
            </a:r>
          </a:p>
          <a:p>
            <a:pPr marL="457200" lvl="0" indent="-317500" algn="l" rtl="0">
              <a:spcBef>
                <a:spcPts val="0"/>
              </a:spcBef>
              <a:spcAft>
                <a:spcPts val="1200"/>
              </a:spcAft>
              <a:buClr>
                <a:schemeClr val="dk1"/>
              </a:buClr>
              <a:buSzPts val="1400"/>
              <a:buFont typeface="Wingdings" panose="05000000000000000000" pitchFamily="2" charset="2"/>
              <a:buChar char="q"/>
            </a:pPr>
            <a:r>
              <a:rPr lang="uk-UA" sz="1400" dirty="0">
                <a:solidFill>
                  <a:schemeClr val="dk1"/>
                </a:solidFill>
                <a:latin typeface="Segoe UI" panose="020B0502040204020203" pitchFamily="34" charset="0"/>
                <a:ea typeface="Times New Roman"/>
                <a:cs typeface="Segoe UI" panose="020B0502040204020203" pitchFamily="34" charset="0"/>
                <a:sym typeface="Times New Roman"/>
              </a:rPr>
              <a:t>Роботи на стадії завершення. За планом 15.05.2024 завершення робіт</a:t>
            </a:r>
          </a:p>
          <a:p>
            <a:pPr marL="457200" lvl="0" indent="-317500" algn="l" rtl="0">
              <a:spcBef>
                <a:spcPts val="0"/>
              </a:spcBef>
              <a:spcAft>
                <a:spcPts val="1200"/>
              </a:spcAft>
              <a:buClr>
                <a:schemeClr val="dk1"/>
              </a:buClr>
              <a:buSzPts val="1400"/>
              <a:buFont typeface="Wingdings" panose="05000000000000000000" pitchFamily="2" charset="2"/>
              <a:buChar char="q"/>
            </a:pPr>
            <a:r>
              <a:rPr lang="uk-UA" sz="1400" dirty="0">
                <a:solidFill>
                  <a:schemeClr val="dk1"/>
                </a:solidFill>
                <a:latin typeface="Segoe UI" panose="020B0502040204020203" pitchFamily="34" charset="0"/>
                <a:ea typeface="Times New Roman"/>
                <a:cs typeface="Segoe UI" panose="020B0502040204020203" pitchFamily="34" charset="0"/>
                <a:sym typeface="Times New Roman"/>
              </a:rPr>
              <a:t>На даний час, ключовим питанням є прийняття в експлуатацію. Для цього прийнято зміни до ПКМУ №566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452904FC-EFD0-9BC8-718C-002A886E78ED}"/>
              </a:ext>
            </a:extLst>
          </p:cNvPr>
          <p:cNvSpPr txBox="1"/>
          <p:nvPr/>
        </p:nvSpPr>
        <p:spPr>
          <a:xfrm>
            <a:off x="7271761" y="1644667"/>
            <a:ext cx="3984068" cy="206210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r>
              <a:rPr lang="uk-UA" b="1" dirty="0">
                <a:solidFill>
                  <a:schemeClr val="dk1"/>
                </a:solidFill>
                <a:latin typeface="Segoe UI" panose="020B0502040204020203" pitchFamily="34" charset="0"/>
                <a:ea typeface="Times New Roman"/>
                <a:cs typeface="Segoe UI" panose="020B0502040204020203" pitchFamily="34" charset="0"/>
                <a:sym typeface="Times New Roman"/>
              </a:rPr>
              <a:t>ВОДОПОСТАЧАННЯ МИКОЛАЄВА</a:t>
            </a:r>
          </a:p>
          <a:p>
            <a:pPr marL="457200" lvl="0" indent="-317500" algn="l" rtl="0">
              <a:spcBef>
                <a:spcPts val="0"/>
              </a:spcBef>
              <a:spcAft>
                <a:spcPts val="1200"/>
              </a:spcAft>
              <a:buClr>
                <a:schemeClr val="dk1"/>
              </a:buClr>
              <a:buSzPts val="1400"/>
              <a:buFont typeface="Wingdings" panose="05000000000000000000" pitchFamily="2" charset="2"/>
              <a:buChar char="q"/>
            </a:pPr>
            <a:r>
              <a:rPr lang="uk-UA" dirty="0">
                <a:solidFill>
                  <a:schemeClr val="dk1"/>
                </a:solidFill>
                <a:latin typeface="Segoe UI" panose="020B0502040204020203" pitchFamily="34" charset="0"/>
                <a:ea typeface="Times New Roman"/>
                <a:cs typeface="Segoe UI" panose="020B0502040204020203" pitchFamily="34" charset="0"/>
                <a:sym typeface="Times New Roman"/>
              </a:rPr>
              <a:t>Змінами до постанови № 566 від 06.06.2023 додано відновлення водопостачання м. Миколаїв</a:t>
            </a:r>
          </a:p>
          <a:p>
            <a:pPr marL="457200" lvl="0" indent="-317500" algn="l" rtl="0">
              <a:spcBef>
                <a:spcPts val="0"/>
              </a:spcBef>
              <a:spcAft>
                <a:spcPts val="1200"/>
              </a:spcAft>
              <a:buClr>
                <a:schemeClr val="dk1"/>
              </a:buClr>
              <a:buSzPts val="1400"/>
              <a:buFont typeface="Wingdings" panose="05000000000000000000" pitchFamily="2" charset="2"/>
              <a:buChar char="q"/>
            </a:pPr>
            <a:r>
              <a:rPr lang="uk-UA" dirty="0" err="1">
                <a:solidFill>
                  <a:schemeClr val="dk1"/>
                </a:solidFill>
                <a:latin typeface="Segoe UI" panose="020B0502040204020203" pitchFamily="34" charset="0"/>
                <a:ea typeface="Times New Roman"/>
                <a:cs typeface="Segoe UI" panose="020B0502040204020203" pitchFamily="34" charset="0"/>
                <a:sym typeface="Times New Roman"/>
              </a:rPr>
              <a:t>Проєкт</a:t>
            </a:r>
            <a:r>
              <a:rPr lang="uk-UA" dirty="0">
                <a:solidFill>
                  <a:schemeClr val="dk1"/>
                </a:solidFill>
                <a:latin typeface="Segoe UI" panose="020B0502040204020203" pitchFamily="34" charset="0"/>
                <a:ea typeface="Times New Roman"/>
                <a:cs typeface="Segoe UI" panose="020B0502040204020203" pitchFamily="34" charset="0"/>
                <a:sym typeface="Times New Roman"/>
              </a:rPr>
              <a:t> на стадії планування</a:t>
            </a:r>
          </a:p>
          <a:p>
            <a:pPr marL="457200" lvl="0" indent="-317500" algn="l" rtl="0">
              <a:spcBef>
                <a:spcPts val="0"/>
              </a:spcBef>
              <a:spcAft>
                <a:spcPts val="1200"/>
              </a:spcAft>
              <a:buClr>
                <a:schemeClr val="dk1"/>
              </a:buClr>
              <a:buSzPts val="1400"/>
              <a:buFont typeface="Wingdings" panose="05000000000000000000" pitchFamily="2" charset="2"/>
              <a:buChar char="q"/>
            </a:pPr>
            <a:r>
              <a:rPr lang="uk-UA" dirty="0">
                <a:solidFill>
                  <a:schemeClr val="dk1"/>
                </a:solidFill>
                <a:latin typeface="Segoe UI" panose="020B0502040204020203" pitchFamily="34" charset="0"/>
                <a:ea typeface="Times New Roman"/>
                <a:cs typeface="Segoe UI" panose="020B0502040204020203" pitchFamily="34" charset="0"/>
                <a:sym typeface="Times New Roman"/>
              </a:rPr>
              <a:t>Планується реалізувати у партнерстві МІУ, </a:t>
            </a:r>
            <a:r>
              <a:rPr lang="uk-UA" dirty="0" err="1">
                <a:solidFill>
                  <a:schemeClr val="dk1"/>
                </a:solidFill>
                <a:latin typeface="Segoe UI" panose="020B0502040204020203" pitchFamily="34" charset="0"/>
                <a:ea typeface="Times New Roman"/>
                <a:cs typeface="Segoe UI" panose="020B0502040204020203" pitchFamily="34" charset="0"/>
                <a:sym typeface="Times New Roman"/>
              </a:rPr>
              <a:t>Держагенство</a:t>
            </a:r>
            <a:r>
              <a:rPr lang="uk-UA" dirty="0">
                <a:solidFill>
                  <a:schemeClr val="dk1"/>
                </a:solidFill>
                <a:latin typeface="Segoe UI" panose="020B0502040204020203" pitchFamily="34" charset="0"/>
                <a:ea typeface="Times New Roman"/>
                <a:cs typeface="Segoe UI" panose="020B0502040204020203" pitchFamily="34" charset="0"/>
                <a:sym typeface="Times New Roman"/>
              </a:rPr>
              <a:t> з відновлення та ЄІБ</a:t>
            </a:r>
          </a:p>
        </p:txBody>
      </p:sp>
    </p:spTree>
    <p:extLst>
      <p:ext uri="{BB962C8B-B14F-4D97-AF65-F5344CB8AC3E}">
        <p14:creationId xmlns:p14="http://schemas.microsoft.com/office/powerpoint/2010/main" val="20224246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8" name="Google Shape;88;p1" descr="Рішення IoT для водопостачання та водовідведення | Schneider Electric  Україна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89" name="Google Shape;89;p1"/>
          <p:cNvSpPr/>
          <p:nvPr/>
        </p:nvSpPr>
        <p:spPr>
          <a:xfrm>
            <a:off x="1227667" y="2879430"/>
            <a:ext cx="9110133" cy="1801427"/>
          </a:xfrm>
          <a:prstGeom prst="rect">
            <a:avLst/>
          </a:prstGeom>
          <a:solidFill>
            <a:schemeClr val="lt1">
              <a:alpha val="84705"/>
            </a:scheme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0" name="Google Shape;90;p1"/>
          <p:cNvSpPr txBox="1"/>
          <p:nvPr/>
        </p:nvSpPr>
        <p:spPr>
          <a:xfrm>
            <a:off x="1026735" y="2974173"/>
            <a:ext cx="9403357" cy="16119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2800" b="1" dirty="0">
                <a:latin typeface="Segoe UI" panose="020B0502040204020203" pitchFamily="34" charset="0"/>
                <a:ea typeface="Quattrocento Sans"/>
                <a:cs typeface="Segoe UI" panose="020B0502040204020203" pitchFamily="34" charset="0"/>
                <a:sym typeface="Quattrocento Sans"/>
              </a:rPr>
              <a:t>ЦЕНТРАЛІЗОВАНЕ ВОДОПОСТАЧАННЯ ТА ВОДОВІДВЕДЕННЯ</a:t>
            </a:r>
            <a:endParaRPr sz="2800" b="1" dirty="0">
              <a:latin typeface="Segoe UI" panose="020B0502040204020203" pitchFamily="34" charset="0"/>
              <a:ea typeface="Quattrocento Sans"/>
              <a:cs typeface="Segoe UI" panose="020B0502040204020203" pitchFamily="34" charset="0"/>
              <a:sym typeface="Quattrocento Sans"/>
            </a:endParaRPr>
          </a:p>
          <a:p>
            <a:pPr marL="0" marR="0" lvl="0" indent="0" algn="ctr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2300" dirty="0">
                <a:latin typeface="Segoe UI" panose="020B0502040204020203" pitchFamily="34" charset="0"/>
                <a:ea typeface="Quattrocento Sans"/>
                <a:cs typeface="Segoe UI" panose="020B0502040204020203" pitchFamily="34" charset="0"/>
                <a:sym typeface="Quattrocento Sans"/>
              </a:rPr>
              <a:t>ОНОВЛЕННЯ У СЕКТОРІ</a:t>
            </a:r>
            <a:endParaRPr sz="2300" dirty="0">
              <a:latin typeface="Segoe UI" panose="020B0502040204020203" pitchFamily="34" charset="0"/>
              <a:ea typeface="Quattrocento Sans"/>
              <a:cs typeface="Segoe UI" panose="020B0502040204020203" pitchFamily="34" charset="0"/>
              <a:sym typeface="Quattrocento Sans"/>
            </a:endParaRPr>
          </a:p>
        </p:txBody>
      </p:sp>
      <p:grpSp>
        <p:nvGrpSpPr>
          <p:cNvPr id="91" name="Google Shape;91;p1"/>
          <p:cNvGrpSpPr/>
          <p:nvPr/>
        </p:nvGrpSpPr>
        <p:grpSpPr>
          <a:xfrm>
            <a:off x="11186893" y="0"/>
            <a:ext cx="1026827" cy="6858000"/>
            <a:chOff x="13847027" y="0"/>
            <a:chExt cx="1273481" cy="8505362"/>
          </a:xfrm>
        </p:grpSpPr>
        <p:sp>
          <p:nvSpPr>
            <p:cNvPr id="92" name="Google Shape;92;p1"/>
            <p:cNvSpPr/>
            <p:nvPr/>
          </p:nvSpPr>
          <p:spPr>
            <a:xfrm>
              <a:off x="14488048" y="0"/>
              <a:ext cx="632460" cy="8498840"/>
            </a:xfrm>
            <a:custGeom>
              <a:avLst/>
              <a:gdLst/>
              <a:ahLst/>
              <a:cxnLst/>
              <a:rect l="l" t="t" r="r" b="b"/>
              <a:pathLst>
                <a:path w="632459" h="8498840" extrusionOk="0">
                  <a:moveTo>
                    <a:pt x="631953" y="8498764"/>
                  </a:moveTo>
                  <a:lnTo>
                    <a:pt x="0" y="8072812"/>
                  </a:lnTo>
                  <a:lnTo>
                    <a:pt x="0" y="0"/>
                  </a:lnTo>
                  <a:lnTo>
                    <a:pt x="631953" y="0"/>
                  </a:lnTo>
                  <a:lnTo>
                    <a:pt x="631953" y="8498764"/>
                  </a:lnTo>
                  <a:close/>
                </a:path>
              </a:pathLst>
            </a:custGeom>
            <a:solidFill>
              <a:srgbClr val="FDC400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3" name="Google Shape;93;p1"/>
            <p:cNvSpPr/>
            <p:nvPr/>
          </p:nvSpPr>
          <p:spPr>
            <a:xfrm>
              <a:off x="13847027" y="8072928"/>
              <a:ext cx="1273175" cy="432434"/>
            </a:xfrm>
            <a:custGeom>
              <a:avLst/>
              <a:gdLst/>
              <a:ahLst/>
              <a:cxnLst/>
              <a:rect l="l" t="t" r="r" b="b"/>
              <a:pathLst>
                <a:path w="1273175" h="432434" extrusionOk="0">
                  <a:moveTo>
                    <a:pt x="0" y="432067"/>
                  </a:moveTo>
                  <a:lnTo>
                    <a:pt x="641017" y="0"/>
                  </a:lnTo>
                  <a:lnTo>
                    <a:pt x="1272987" y="425961"/>
                  </a:lnTo>
                  <a:lnTo>
                    <a:pt x="1272981" y="432073"/>
                  </a:lnTo>
                  <a:lnTo>
                    <a:pt x="0" y="432067"/>
                  </a:lnTo>
                  <a:close/>
                </a:path>
              </a:pathLst>
            </a:custGeom>
            <a:solidFill>
              <a:srgbClr val="FDC400"/>
            </a:solidFill>
            <a:ln>
              <a:noFill/>
            </a:ln>
          </p:spPr>
          <p:txBody>
            <a:bodyPr spcFirstLastPara="1" wrap="square" lIns="0" tIns="0" rIns="0" bIns="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pic>
        <p:nvPicPr>
          <p:cNvPr id="94" name="Google Shape;94;p1" descr="Купить Вінілова наклейка на автомобіль - Трезубець (Тризуб) /Герб України  v2 по цене от 40 грн. в интернет магазине Наклейка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1630763" y="563037"/>
            <a:ext cx="655951" cy="655951"/>
          </a:xfrm>
          <a:prstGeom prst="rect">
            <a:avLst/>
          </a:prstGeom>
          <a:noFill/>
          <a:ln>
            <a:noFill/>
          </a:ln>
        </p:spPr>
      </p:pic>
      <p:sp>
        <p:nvSpPr>
          <p:cNvPr id="95" name="Google Shape;95;p1"/>
          <p:cNvSpPr/>
          <p:nvPr/>
        </p:nvSpPr>
        <p:spPr>
          <a:xfrm>
            <a:off x="4608475" y="5228084"/>
            <a:ext cx="2239880" cy="446276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6" name="Google Shape;96;p1"/>
          <p:cNvSpPr txBox="1"/>
          <p:nvPr/>
        </p:nvSpPr>
        <p:spPr>
          <a:xfrm>
            <a:off x="4608475" y="5245508"/>
            <a:ext cx="2239880" cy="4000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uk-UA" sz="2000" b="1" i="0" dirty="0">
                <a:solidFill>
                  <a:schemeClr val="dk1"/>
                </a:solidFill>
                <a:latin typeface="Segoe UI" panose="020B0502040204020203" pitchFamily="34" charset="0"/>
                <a:ea typeface="Quattrocento Sans"/>
                <a:cs typeface="Segoe UI" panose="020B0502040204020203" pitchFamily="34" charset="0"/>
                <a:sym typeface="Quattrocento Sans"/>
              </a:rPr>
              <a:t>ТРАВЕНЬ</a:t>
            </a:r>
            <a:r>
              <a:rPr lang="en-US" sz="2000" b="1" i="0" dirty="0">
                <a:solidFill>
                  <a:schemeClr val="dk1"/>
                </a:solidFill>
                <a:latin typeface="Segoe UI" panose="020B0502040204020203" pitchFamily="34" charset="0"/>
                <a:ea typeface="Quattrocento Sans"/>
                <a:cs typeface="Segoe UI" panose="020B0502040204020203" pitchFamily="34" charset="0"/>
                <a:sym typeface="Quattrocento Sans"/>
              </a:rPr>
              <a:t> 2024</a:t>
            </a:r>
            <a:endParaRPr sz="2000" b="1" dirty="0">
              <a:solidFill>
                <a:schemeClr val="dk1"/>
              </a:solidFill>
              <a:latin typeface="Segoe UI" panose="020B0502040204020203" pitchFamily="34" charset="0"/>
              <a:ea typeface="Quattrocento Sans"/>
              <a:cs typeface="Segoe UI" panose="020B0502040204020203" pitchFamily="34" charset="0"/>
              <a:sym typeface="Quattrocento Sans"/>
            </a:endParaRPr>
          </a:p>
        </p:txBody>
      </p:sp>
      <p:pic>
        <p:nvPicPr>
          <p:cNvPr id="97" name="Google Shape;97;p1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4102057" y="420757"/>
            <a:ext cx="3252715" cy="79823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89228892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Офіс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Офіс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</TotalTime>
  <Words>852</Words>
  <Application>Microsoft Office PowerPoint</Application>
  <PresentationFormat>Широкий екран</PresentationFormat>
  <Paragraphs>67</Paragraphs>
  <Slides>6</Slides>
  <Notes>6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слайдів</vt:lpstr>
      </vt:variant>
      <vt:variant>
        <vt:i4>6</vt:i4>
      </vt:variant>
    </vt:vector>
  </HeadingPairs>
  <TitlesOfParts>
    <vt:vector size="7" baseType="lpstr">
      <vt:lpstr>Тема Office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Презентація PowerPoint</dc:title>
  <dc:creator>Vladyslav Filipov</dc:creator>
  <cp:lastModifiedBy>Olga Muranova</cp:lastModifiedBy>
  <cp:revision>5</cp:revision>
  <dcterms:created xsi:type="dcterms:W3CDTF">2024-01-08T09:56:57Z</dcterms:created>
  <dcterms:modified xsi:type="dcterms:W3CDTF">2024-05-13T15:02:42Z</dcterms:modified>
</cp:coreProperties>
</file>