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5" r:id="rId2"/>
    <p:sldId id="306" r:id="rId3"/>
    <p:sldId id="307" r:id="rId4"/>
    <p:sldId id="312" r:id="rId5"/>
    <p:sldId id="313" r:id="rId6"/>
    <p:sldId id="314" r:id="rId7"/>
    <p:sldId id="309" r:id="rId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евченко Катерина Дмитріївна" initials="К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005596"/>
    <a:srgbClr val="99FFCC"/>
    <a:srgbClr val="F7FE96"/>
    <a:srgbClr val="D09E00"/>
    <a:srgbClr val="CDC800"/>
    <a:srgbClr val="DAD500"/>
    <a:srgbClr val="0052CC"/>
    <a:srgbClr val="C5D9F1"/>
    <a:srgbClr val="D5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3" autoAdjust="0"/>
    <p:restoredTop sz="98622" autoAdjust="0"/>
  </p:normalViewPr>
  <p:slideViewPr>
    <p:cSldViewPr>
      <p:cViewPr varScale="1">
        <p:scale>
          <a:sx n="72" d="100"/>
          <a:sy n="72" d="100"/>
        </p:scale>
        <p:origin x="16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commentAuthors" Target="commentAuthors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handoutMaster" Target="handoutMasters/handoutMaster1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Relationship Id="rId14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84430" cy="50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2" tIns="46139" rIns="92282" bIns="46139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534" y="3"/>
            <a:ext cx="2985531" cy="50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2" tIns="46139" rIns="92282" bIns="46139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517768"/>
            <a:ext cx="2984430" cy="50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2" tIns="46139" rIns="92282" bIns="46139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534" y="9517768"/>
            <a:ext cx="2985531" cy="50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2" tIns="46139" rIns="92282" bIns="46139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fld id="{B13E22B9-55AC-4B93-9853-EE55FEDE93B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204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4430" cy="500196"/>
          </a:xfrm>
          <a:prstGeom prst="rect">
            <a:avLst/>
          </a:prstGeom>
        </p:spPr>
        <p:txBody>
          <a:bodyPr vert="horz" lIns="92282" tIns="46139" rIns="92282" bIns="46139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534" y="3"/>
            <a:ext cx="2985531" cy="500196"/>
          </a:xfrm>
          <a:prstGeom prst="rect">
            <a:avLst/>
          </a:prstGeom>
        </p:spPr>
        <p:txBody>
          <a:bodyPr vert="horz" lIns="92282" tIns="46139" rIns="92282" bIns="46139" rtlCol="0"/>
          <a:lstStyle>
            <a:lvl1pPr algn="r">
              <a:defRPr sz="1300" smtClean="0"/>
            </a:lvl1pPr>
          </a:lstStyle>
          <a:p>
            <a:pPr>
              <a:defRPr/>
            </a:pPr>
            <a:fld id="{F298171E-D70C-4979-91BB-BE8BBEBA7778}" type="datetimeFigureOut">
              <a:rPr lang="ru-RU"/>
              <a:pPr>
                <a:defRPr/>
              </a:pPr>
              <a:t>14.05.2024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2" tIns="46139" rIns="92282" bIns="4613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377" y="4758886"/>
            <a:ext cx="5511410" cy="4508784"/>
          </a:xfrm>
          <a:prstGeom prst="rect">
            <a:avLst/>
          </a:prstGeom>
        </p:spPr>
        <p:txBody>
          <a:bodyPr vert="horz" lIns="92282" tIns="46139" rIns="92282" bIns="4613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517768"/>
            <a:ext cx="2984430" cy="500196"/>
          </a:xfrm>
          <a:prstGeom prst="rect">
            <a:avLst/>
          </a:prstGeom>
        </p:spPr>
        <p:txBody>
          <a:bodyPr vert="horz" lIns="92282" tIns="46139" rIns="92282" bIns="46139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534" y="9517768"/>
            <a:ext cx="2985531" cy="500196"/>
          </a:xfrm>
          <a:prstGeom prst="rect">
            <a:avLst/>
          </a:prstGeom>
        </p:spPr>
        <p:txBody>
          <a:bodyPr vert="horz" lIns="92282" tIns="46139" rIns="92282" bIns="46139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EF6807F-17E6-48E7-B688-AEB886CAA3ED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160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6807F-17E6-48E7-B688-AEB886CAA3E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95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6807F-17E6-48E7-B688-AEB886CAA3E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214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6807F-17E6-48E7-B688-AEB886CAA3E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1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0A1D1-B575-40B4-BF8B-2B9D7FC02686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79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BFDE5-2925-4652-A234-CE87D153C89A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05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36C8D-9092-4AC8-A1A9-9CC6C43B5D71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58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32C8B-27A0-48E9-920F-03AED88BDA7A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52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87160-97B4-4AAB-B883-C5742C62E567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48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9B1AC-A594-45D1-803B-D56D2604E4AD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53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5E9C-2D60-4A5D-B736-94F52D5042F4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41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41503-46C0-4F3C-9464-4BB3F38567E9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06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B1280-35B9-49B3-8120-D57634AA893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09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865B3-4532-4129-9DB5-C067B1193E62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42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1001-8E11-481C-A393-FF8A005975A5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46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4484E116-EFA9-47BA-B531-DC95C82FE867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jpeg" /><Relationship Id="rId4" Type="http://schemas.openxmlformats.org/officeDocument/2006/relationships/image" Target="../media/image2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Номер слайда 1"/>
          <p:cNvSpPr txBox="1">
            <a:spLocks/>
          </p:cNvSpPr>
          <p:nvPr/>
        </p:nvSpPr>
        <p:spPr bwMode="auto">
          <a:xfrm>
            <a:off x="6858000" y="65341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DF66CC-3E4B-4F95-9FF3-B1A66FF8F4F6}" type="slidenum">
              <a:rPr lang="ru-RU" sz="1000" b="0">
                <a:solidFill>
                  <a:srgbClr val="254061"/>
                </a:solidFill>
                <a:cs typeface="Arial" charset="0"/>
              </a:rPr>
              <a:pPr algn="r" eaLnBrk="1" hangingPunct="1"/>
              <a:t>1</a:t>
            </a:fld>
            <a:endParaRPr lang="ru-RU" sz="1000" b="0" dirty="0">
              <a:solidFill>
                <a:srgbClr val="254061"/>
              </a:solidFill>
              <a:cs typeface="Arial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>
            <a:off x="165619" y="609600"/>
            <a:ext cx="8697711" cy="380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808785" y="152544"/>
            <a:ext cx="4098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КП «</a:t>
            </a:r>
            <a:r>
              <a:rPr lang="uk-UA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Житомирводоканал</a:t>
            </a:r>
            <a:r>
              <a:rPr lang="uk-UA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ЖМР</a:t>
            </a: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01BE73-37F9-4EA0-9C10-D0FC29438FB1}"/>
              </a:ext>
            </a:extLst>
          </p:cNvPr>
          <p:cNvSpPr/>
          <p:nvPr/>
        </p:nvSpPr>
        <p:spPr>
          <a:xfrm>
            <a:off x="876300" y="2133600"/>
            <a:ext cx="7987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Енергоефективність</a:t>
            </a:r>
            <a:r>
              <a:rPr 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2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енергозбереження</a:t>
            </a:r>
            <a:r>
              <a:rPr 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водопостачання</a:t>
            </a:r>
            <a:r>
              <a:rPr 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2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водовідведення</a:t>
            </a:r>
            <a:r>
              <a:rPr 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F5EB39-D13D-47C1-9B11-C6517F360E7C}"/>
              </a:ext>
            </a:extLst>
          </p:cNvPr>
          <p:cNvSpPr/>
          <p:nvPr/>
        </p:nvSpPr>
        <p:spPr>
          <a:xfrm>
            <a:off x="5791200" y="5766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Роман </a:t>
            </a:r>
            <a:r>
              <a:rPr lang="ru-RU" dirty="0" err="1"/>
              <a:t>Ілик</a:t>
            </a:r>
            <a:r>
              <a:rPr lang="ru-RU" dirty="0"/>
              <a:t>, директор </a:t>
            </a:r>
          </a:p>
          <a:p>
            <a:r>
              <a:rPr lang="ru-RU" dirty="0"/>
              <a:t>КП «</a:t>
            </a:r>
            <a:r>
              <a:rPr lang="ru-RU" dirty="0" err="1"/>
              <a:t>Житомирводоканал</a:t>
            </a:r>
            <a:r>
              <a:rPr lang="ru-RU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63974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Номер слайда 1"/>
          <p:cNvSpPr txBox="1">
            <a:spLocks/>
          </p:cNvSpPr>
          <p:nvPr/>
        </p:nvSpPr>
        <p:spPr bwMode="auto">
          <a:xfrm>
            <a:off x="6858000" y="65341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DF66CC-3E4B-4F95-9FF3-B1A66FF8F4F6}" type="slidenum">
              <a:rPr lang="ru-RU" sz="1000" b="0">
                <a:solidFill>
                  <a:srgbClr val="254061"/>
                </a:solidFill>
                <a:cs typeface="Arial" charset="0"/>
              </a:rPr>
              <a:pPr algn="r" eaLnBrk="1" hangingPunct="1"/>
              <a:t>2</a:t>
            </a:fld>
            <a:endParaRPr lang="ru-RU" sz="1000" b="0" dirty="0">
              <a:solidFill>
                <a:srgbClr val="254061"/>
              </a:solidFill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657993"/>
              </p:ext>
            </p:extLst>
          </p:nvPr>
        </p:nvGraphicFramePr>
        <p:xfrm>
          <a:off x="338593" y="852821"/>
          <a:ext cx="6090062" cy="11901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600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9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Параметр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и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uk-UA" sz="1400" b="1" baseline="0" noProof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сонячної електростанції</a:t>
                      </a:r>
                      <a:endParaRPr lang="uk-UA" sz="1400" b="1" noProof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748">
                <a:tc>
                  <a:txBody>
                    <a:bodyPr/>
                    <a:lstStyle/>
                    <a:p>
                      <a:r>
                        <a:rPr lang="uk-UA" sz="1200" noProof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Площа</a:t>
                      </a:r>
                      <a:r>
                        <a:rPr lang="ru-RU" sz="1200" noProof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 СЕС</a:t>
                      </a:r>
                      <a:endParaRPr lang="ru-RU" sz="1200" b="0" noProof="0" dirty="0">
                        <a:ln>
                          <a:noFill/>
                        </a:ln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0" u="none" noProof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Планована</a:t>
                      </a:r>
                      <a:r>
                        <a:rPr lang="ru-RU" sz="1200" b="0" u="none" noProof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uk-UA" sz="1200" b="0" u="none" noProof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корисна</a:t>
                      </a:r>
                      <a:r>
                        <a:rPr lang="uk-UA" sz="1200" b="0" u="none" baseline="0" noProof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 площа</a:t>
                      </a:r>
                      <a:r>
                        <a:rPr lang="ru-RU" sz="1200" b="0" u="none" noProof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uk-UA" sz="1200" b="0" u="none" noProof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12 711,70</a:t>
                      </a:r>
                      <a:r>
                        <a:rPr lang="ru-RU" sz="1200" b="0" u="none" noProof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кв. м</a:t>
                      </a:r>
                      <a:endParaRPr lang="ru-RU" sz="1200" b="0" i="1" u="none" noProof="0" dirty="0">
                        <a:ln>
                          <a:noFill/>
                        </a:ln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90">
                <a:tc>
                  <a:txBody>
                    <a:bodyPr/>
                    <a:lstStyle/>
                    <a:p>
                      <a:r>
                        <a:rPr lang="uk-UA" sz="1200" b="0" noProof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Р</a:t>
                      </a:r>
                      <a:r>
                        <a:rPr lang="uk-UA" sz="1200" b="0" baseline="0" noProof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озміщення</a:t>
                      </a:r>
                      <a:endParaRPr lang="uk-UA" sz="1200" b="0" noProof="0" dirty="0">
                        <a:ln>
                          <a:noFill/>
                        </a:ln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0" noProof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м.</a:t>
                      </a:r>
                      <a:r>
                        <a:rPr lang="uk-UA" sz="1200" b="0" baseline="0" noProof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 Житомир, КП «</a:t>
                      </a:r>
                      <a:r>
                        <a:rPr lang="uk-UA" sz="1200" b="0" baseline="0" noProof="0" dirty="0" err="1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Житомирводоканал</a:t>
                      </a:r>
                      <a:r>
                        <a:rPr lang="uk-UA" sz="1200" b="0" baseline="0" noProof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» ЖМР</a:t>
                      </a:r>
                      <a:endParaRPr lang="uk-UA" sz="1200" b="0" noProof="0" dirty="0">
                        <a:ln>
                          <a:noFill/>
                        </a:ln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90">
                <a:tc>
                  <a:txBody>
                    <a:bodyPr/>
                    <a:lstStyle/>
                    <a:p>
                      <a:r>
                        <a:rPr lang="uk-UA" sz="1200" noProof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Термін</a:t>
                      </a:r>
                      <a:r>
                        <a:rPr lang="ru-RU" sz="1200" noProof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uk-UA" sz="1200" noProof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будівництва</a:t>
                      </a:r>
                      <a:endParaRPr lang="uk-UA" sz="1200" b="0" noProof="0" dirty="0">
                        <a:ln>
                          <a:noFill/>
                        </a:ln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-</a:t>
                      </a:r>
                      <a:r>
                        <a:rPr lang="uk-UA" sz="120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4</a:t>
                      </a:r>
                      <a:r>
                        <a:rPr lang="uk-UA" sz="120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 міс</a:t>
                      </a:r>
                      <a:r>
                        <a:rPr lang="en-US" sz="120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ru-RU" sz="120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(</a:t>
                      </a:r>
                      <a:r>
                        <a:rPr lang="ru-RU" sz="1200" baseline="0" dirty="0" err="1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залежно</a:t>
                      </a:r>
                      <a:r>
                        <a:rPr lang="ru-RU" sz="120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ru-RU" sz="1200" baseline="0" dirty="0" err="1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від</a:t>
                      </a:r>
                      <a:r>
                        <a:rPr lang="ru-RU" sz="120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ru-RU" sz="1200" baseline="0" dirty="0" err="1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об’єкту</a:t>
                      </a:r>
                      <a:r>
                        <a:rPr lang="ru-RU" sz="1200" baseline="0" dirty="0">
                          <a:ln>
                            <a:noFill/>
                          </a:ln>
                          <a:effectLst/>
                          <a:latin typeface="+mj-lt"/>
                          <a:cs typeface="Arial" pitchFamily="34" charset="0"/>
                        </a:rPr>
                        <a:t>)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C:\Users\tkvashenko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14" y="838199"/>
            <a:ext cx="1998386" cy="2438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 bwMode="auto">
          <a:xfrm>
            <a:off x="1911816" y="2425270"/>
            <a:ext cx="1377514" cy="851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50" b="0" dirty="0" err="1">
                <a:latin typeface="Arial" pitchFamily="34" charset="0"/>
                <a:cs typeface="Arial" pitchFamily="34" charset="0"/>
              </a:rPr>
              <a:t>Підбір</a:t>
            </a:r>
            <a:r>
              <a:rPr lang="ru-RU" sz="1050" b="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050" b="0" dirty="0">
                <a:latin typeface="Arial" pitchFamily="34" charset="0"/>
                <a:cs typeface="Arial" pitchFamily="34" charset="0"/>
              </a:rPr>
              <a:t>обладнання по якості, вартості та</a:t>
            </a:r>
            <a:endParaRPr lang="uk-UA" sz="1050" b="0" dirty="0"/>
          </a:p>
          <a:p>
            <a:pPr algn="ctr"/>
            <a:r>
              <a:rPr lang="uk-UA" sz="1050" b="0" dirty="0">
                <a:latin typeface="Arial" pitchFamily="34" charset="0"/>
                <a:cs typeface="Arial" pitchFamily="34" charset="0"/>
              </a:rPr>
              <a:t>сервісу в Україні </a:t>
            </a:r>
            <a:endParaRPr lang="uk-UA" sz="1050" b="0" dirty="0"/>
          </a:p>
        </p:txBody>
      </p:sp>
      <p:cxnSp>
        <p:nvCxnSpPr>
          <p:cNvPr id="8" name="Прямая со стрелкой 7"/>
          <p:cNvCxnSpPr>
            <a:stCxn id="19" idx="3"/>
            <a:endCxn id="5" idx="1"/>
          </p:cNvCxnSpPr>
          <p:nvPr/>
        </p:nvCxnSpPr>
        <p:spPr bwMode="auto">
          <a:xfrm>
            <a:off x="1709219" y="2850934"/>
            <a:ext cx="202597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Прямоугольник 18"/>
          <p:cNvSpPr/>
          <p:nvPr/>
        </p:nvSpPr>
        <p:spPr bwMode="auto">
          <a:xfrm>
            <a:off x="338593" y="2425270"/>
            <a:ext cx="1370626" cy="851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Аналіз</a:t>
            </a: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п</a:t>
            </a:r>
            <a:r>
              <a:rPr kumimoji="0" lang="uk-UA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лощі</a:t>
            </a:r>
            <a:r>
              <a:rPr kumimoji="0" lang="uk-U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для СЕС та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b="0" dirty="0"/>
              <a:t>т</a:t>
            </a:r>
            <a:r>
              <a:rPr lang="uk-UA" sz="1050" b="0" dirty="0" err="1"/>
              <a:t>ранзиту</a:t>
            </a:r>
            <a:r>
              <a:rPr lang="uk-UA" sz="1050" b="0" dirty="0"/>
              <a:t> потужності до мереж приєднання</a:t>
            </a:r>
          </a:p>
          <a:p>
            <a:pPr marL="228600" marR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uk-UA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474014" y="2425270"/>
            <a:ext cx="1264576" cy="851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Проектування</a:t>
            </a:r>
            <a:endParaRPr kumimoji="0" lang="ru-RU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50" b="0" dirty="0">
                <a:latin typeface="Arial" pitchFamily="34" charset="0"/>
                <a:cs typeface="Arial" pitchFamily="34" charset="0"/>
              </a:rPr>
              <a:t>з 10.23 по 12.23 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>
            <a:stCxn id="5" idx="3"/>
            <a:endCxn id="23" idx="1"/>
          </p:cNvCxnSpPr>
          <p:nvPr/>
        </p:nvCxnSpPr>
        <p:spPr bwMode="auto">
          <a:xfrm flipV="1">
            <a:off x="3289330" y="2850934"/>
            <a:ext cx="184684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Прямоугольник 30"/>
          <p:cNvSpPr/>
          <p:nvPr/>
        </p:nvSpPr>
        <p:spPr bwMode="auto">
          <a:xfrm>
            <a:off x="4952999" y="2425272"/>
            <a:ext cx="1475655" cy="851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err="1">
                <a:latin typeface="+mj-lt"/>
              </a:rPr>
              <a:t>Виконання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робіт</a:t>
            </a:r>
            <a:endParaRPr lang="ru-RU" sz="110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algn="ctr"/>
            <a:r>
              <a:rPr lang="ru-RU" sz="1100" b="0" dirty="0">
                <a:latin typeface="Arial" pitchFamily="34" charset="0"/>
                <a:cs typeface="Arial" pitchFamily="34" charset="0"/>
              </a:rPr>
              <a:t>з 02.24 по 05.24 </a:t>
            </a:r>
          </a:p>
        </p:txBody>
      </p:sp>
      <p:cxnSp>
        <p:nvCxnSpPr>
          <p:cNvPr id="34" name="Прямая со стрелкой 33"/>
          <p:cNvCxnSpPr>
            <a:stCxn id="23" idx="3"/>
            <a:endCxn id="31" idx="1"/>
          </p:cNvCxnSpPr>
          <p:nvPr/>
        </p:nvCxnSpPr>
        <p:spPr bwMode="auto">
          <a:xfrm>
            <a:off x="4738590" y="2850934"/>
            <a:ext cx="214409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165619" y="609600"/>
            <a:ext cx="8697711" cy="380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Image result for roof mounting solar pan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454697"/>
            <a:ext cx="4186555" cy="305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C:\Users\ProjectManager1\Desktop\Новая папка\IMG_036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4" y="3400425"/>
            <a:ext cx="4185414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4808785" y="152544"/>
            <a:ext cx="4098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КП «</a:t>
            </a:r>
            <a:r>
              <a:rPr lang="uk-UA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Житомирводоканал</a:t>
            </a:r>
            <a:r>
              <a:rPr lang="uk-UA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ЖМР</a:t>
            </a: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23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799" y="1097862"/>
            <a:ext cx="8150819" cy="26011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lnSpc>
                <a:spcPct val="114000"/>
              </a:lnSpc>
              <a:buFont typeface="Arial" pitchFamily="34" charset="0"/>
              <a:buChar char="•"/>
            </a:pPr>
            <a:endParaRPr lang="ru-RU" sz="1200" b="0" dirty="0">
              <a:latin typeface="+mj-lt"/>
            </a:endParaRPr>
          </a:p>
          <a:p>
            <a:pPr marL="171450" indent="-171450">
              <a:lnSpc>
                <a:spcPct val="114000"/>
              </a:lnSpc>
              <a:buFont typeface="Arial" pitchFamily="34" charset="0"/>
              <a:buChar char="•"/>
            </a:pPr>
            <a:endParaRPr lang="ru-RU" sz="1200" b="0" dirty="0">
              <a:latin typeface="+mj-lt"/>
            </a:endParaRPr>
          </a:p>
          <a:p>
            <a:pPr algn="just">
              <a:lnSpc>
                <a:spcPct val="114000"/>
              </a:lnSpc>
            </a:pPr>
            <a:r>
              <a:rPr lang="uk-UA" sz="1200" dirty="0">
                <a:latin typeface="+mj-lt"/>
              </a:rPr>
              <a:t>Проектними рішеннями </a:t>
            </a:r>
            <a:r>
              <a:rPr lang="ru-RU" sz="1200" dirty="0" err="1">
                <a:latin typeface="+mj-lt"/>
              </a:rPr>
              <a:t>підібрано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err="1">
                <a:latin typeface="+mj-lt"/>
              </a:rPr>
              <a:t>обладнання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err="1">
                <a:latin typeface="+mj-lt"/>
              </a:rPr>
              <a:t>оптимальне</a:t>
            </a:r>
            <a:r>
              <a:rPr lang="ru-RU" sz="1200" dirty="0">
                <a:latin typeface="+mj-lt"/>
              </a:rPr>
              <a:t> по </a:t>
            </a:r>
            <a:r>
              <a:rPr lang="ru-RU" sz="1200" dirty="0" err="1">
                <a:latin typeface="+mj-lt"/>
              </a:rPr>
              <a:t>критерію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err="1">
                <a:latin typeface="+mj-lt"/>
              </a:rPr>
              <a:t>ціна</a:t>
            </a:r>
            <a:r>
              <a:rPr lang="ru-RU" sz="1200" dirty="0">
                <a:latin typeface="+mj-lt"/>
              </a:rPr>
              <a:t>/</a:t>
            </a:r>
            <a:r>
              <a:rPr lang="ru-RU" sz="1200" dirty="0" err="1">
                <a:latin typeface="+mj-lt"/>
              </a:rPr>
              <a:t>якість</a:t>
            </a:r>
            <a:r>
              <a:rPr lang="ru-RU" sz="1200" dirty="0">
                <a:latin typeface="+mj-lt"/>
              </a:rPr>
              <a:t>/</a:t>
            </a:r>
            <a:r>
              <a:rPr lang="ru-RU" sz="1200" dirty="0" err="1">
                <a:latin typeface="+mj-lt"/>
              </a:rPr>
              <a:t>розповсюдженість</a:t>
            </a:r>
            <a:r>
              <a:rPr lang="ru-RU" sz="1200" dirty="0">
                <a:latin typeface="+mj-lt"/>
              </a:rPr>
              <a:t> по </a:t>
            </a:r>
            <a:r>
              <a:rPr lang="ru-RU" sz="1200" dirty="0" err="1">
                <a:latin typeface="+mj-lt"/>
              </a:rPr>
              <a:t>подібним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err="1">
                <a:latin typeface="+mj-lt"/>
              </a:rPr>
              <a:t>станціям</a:t>
            </a:r>
            <a:r>
              <a:rPr lang="ru-RU" sz="1200" dirty="0">
                <a:latin typeface="+mj-lt"/>
              </a:rPr>
              <a:t> на </a:t>
            </a:r>
            <a:r>
              <a:rPr lang="ru-RU" sz="1200" dirty="0" err="1">
                <a:latin typeface="+mj-lt"/>
              </a:rPr>
              <a:t>території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err="1">
                <a:latin typeface="+mj-lt"/>
              </a:rPr>
              <a:t>України</a:t>
            </a:r>
            <a:r>
              <a:rPr lang="ru-RU" sz="1200" dirty="0">
                <a:latin typeface="+mj-lt"/>
              </a:rPr>
              <a:t> та </a:t>
            </a:r>
            <a:r>
              <a:rPr lang="uk-UA" sz="1200" dirty="0">
                <a:latin typeface="+mj-lt"/>
              </a:rPr>
              <a:t>передбачено:</a:t>
            </a:r>
            <a:endParaRPr lang="uk-UA" sz="1200" b="0" dirty="0">
              <a:latin typeface="+mn-lt"/>
            </a:endParaRPr>
          </a:p>
          <a:p>
            <a:pPr marL="171450" indent="-1714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uk-UA" sz="1200" b="0" dirty="0">
                <a:latin typeface="+mn-lt"/>
              </a:rPr>
              <a:t>Монокристалічні панелі компанії  - </a:t>
            </a:r>
            <a:r>
              <a:rPr lang="pt-BR" sz="1200" b="0" dirty="0">
                <a:latin typeface="+mn-lt"/>
              </a:rPr>
              <a:t>Jinko</a:t>
            </a:r>
            <a:r>
              <a:rPr lang="uk-UA" sz="1200" b="0" dirty="0">
                <a:latin typeface="+mn-lt"/>
              </a:rPr>
              <a:t>   модель - </a:t>
            </a:r>
            <a:r>
              <a:rPr lang="pt-BR" sz="1200" b="0" dirty="0">
                <a:latin typeface="+mn-lt"/>
              </a:rPr>
              <a:t>Tiger Neo N-тип</a:t>
            </a:r>
            <a:endParaRPr lang="ru-RU" sz="1200" b="0" dirty="0">
              <a:latin typeface="+mn-lt"/>
            </a:endParaRPr>
          </a:p>
          <a:p>
            <a:pPr marL="171450" indent="-1714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uk-UA" sz="1200" b="0" dirty="0">
                <a:latin typeface="+mn-lt"/>
              </a:rPr>
              <a:t>При обмеженій площі СЕС, як у випадку </a:t>
            </a:r>
            <a:r>
              <a:rPr lang="ru-RU" sz="1200" b="0" dirty="0">
                <a:latin typeface="+mn-lt"/>
              </a:rPr>
              <a:t>СЕС </a:t>
            </a:r>
            <a:r>
              <a:rPr lang="uk-UA" sz="1200" b="0" dirty="0">
                <a:latin typeface="+mn-lt"/>
              </a:rPr>
              <a:t>на даху, визначено використовувати монокристалічні панелі компанії</a:t>
            </a:r>
            <a:r>
              <a:rPr lang="ru-RU" sz="1200" b="0" dirty="0">
                <a:latin typeface="+mn-lt"/>
              </a:rPr>
              <a:t> </a:t>
            </a:r>
            <a:r>
              <a:rPr lang="en-US" sz="1200" b="0" dirty="0" err="1">
                <a:latin typeface="+mn-lt"/>
              </a:rPr>
              <a:t>Jinko</a:t>
            </a:r>
            <a:r>
              <a:rPr lang="en-US" sz="1200" b="0" dirty="0">
                <a:latin typeface="+mn-lt"/>
              </a:rPr>
              <a:t> Solar</a:t>
            </a:r>
            <a:r>
              <a:rPr lang="ru-RU" sz="1200" b="0" dirty="0">
                <a:latin typeface="+mn-lt"/>
              </a:rPr>
              <a:t>, модель - </a:t>
            </a:r>
            <a:r>
              <a:rPr lang="nb-NO" sz="1200" b="0" dirty="0">
                <a:latin typeface="+mn-lt"/>
              </a:rPr>
              <a:t>Tiger Neo N-type 72HL4-(V)</a:t>
            </a:r>
            <a:r>
              <a:rPr lang="uk-UA" sz="1200" b="0" dirty="0">
                <a:latin typeface="+mn-lt"/>
              </a:rPr>
              <a:t>.</a:t>
            </a:r>
            <a:endParaRPr lang="ru-RU" sz="1200" b="0" dirty="0">
              <a:latin typeface="+mn-lt"/>
            </a:endParaRPr>
          </a:p>
          <a:p>
            <a:pPr marL="171450" indent="-1714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uk-UA" sz="1200" b="0" dirty="0">
                <a:latin typeface="+mn-lt"/>
              </a:rPr>
              <a:t>Передбачено </a:t>
            </a:r>
            <a:r>
              <a:rPr lang="uk-UA" sz="1200" b="0" dirty="0" err="1">
                <a:latin typeface="+mn-lt"/>
              </a:rPr>
              <a:t>інверторне</a:t>
            </a:r>
            <a:r>
              <a:rPr lang="uk-UA" sz="1200" b="0" dirty="0">
                <a:latin typeface="+mn-lt"/>
              </a:rPr>
              <a:t> обладнання компанії - </a:t>
            </a:r>
            <a:r>
              <a:rPr lang="en-US" sz="1200" b="0" dirty="0">
                <a:latin typeface="+mn-lt"/>
              </a:rPr>
              <a:t>Huawei</a:t>
            </a:r>
            <a:r>
              <a:rPr lang="uk-UA" sz="1200" b="0" dirty="0">
                <a:latin typeface="+mn-lt"/>
              </a:rPr>
              <a:t>, типу</a:t>
            </a:r>
            <a:r>
              <a:rPr lang="ru-RU" sz="1200" b="0" dirty="0">
                <a:latin typeface="+mn-lt"/>
              </a:rPr>
              <a:t> </a:t>
            </a:r>
            <a:r>
              <a:rPr lang="en-US" sz="1200" b="0" dirty="0">
                <a:latin typeface="+mn-lt"/>
              </a:rPr>
              <a:t>SUN2000</a:t>
            </a:r>
            <a:r>
              <a:rPr lang="uk-UA" sz="1200" b="0" dirty="0">
                <a:latin typeface="+mn-lt"/>
              </a:rPr>
              <a:t>, яке має представництво та сервіс в Україні, з гарантією</a:t>
            </a:r>
            <a:r>
              <a:rPr lang="ru-RU" sz="1200" b="0" dirty="0">
                <a:latin typeface="+mn-lt"/>
              </a:rPr>
              <a:t> </a:t>
            </a:r>
            <a:r>
              <a:rPr lang="en-US" sz="1200" b="0" dirty="0">
                <a:latin typeface="+mn-lt"/>
              </a:rPr>
              <a:t>5</a:t>
            </a:r>
            <a:r>
              <a:rPr lang="ru-RU" sz="1200" b="0" dirty="0">
                <a:latin typeface="+mn-lt"/>
              </a:rPr>
              <a:t> </a:t>
            </a:r>
            <a:r>
              <a:rPr lang="uk-UA" sz="1200" b="0" dirty="0">
                <a:latin typeface="+mn-lt"/>
              </a:rPr>
              <a:t>років</a:t>
            </a:r>
            <a:r>
              <a:rPr lang="ru-RU" sz="1200" b="0" dirty="0">
                <a:latin typeface="+mn-lt"/>
              </a:rPr>
              <a:t>.</a:t>
            </a:r>
          </a:p>
          <a:p>
            <a:pPr marL="171450" indent="-1714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uk-UA" sz="1200" b="0" dirty="0">
                <a:latin typeface="+mn-lt"/>
              </a:rPr>
              <a:t>Для гарантованої надійності роботи та максимальних виробничих характеристик СЕС передбачено обладнання класу </a:t>
            </a:r>
            <a:r>
              <a:rPr lang="en-US" sz="1200" b="0" dirty="0">
                <a:latin typeface="+mn-lt"/>
              </a:rPr>
              <a:t>tier-1</a:t>
            </a:r>
            <a:r>
              <a:rPr lang="uk-UA" sz="1200" b="0" dirty="0">
                <a:latin typeface="+mn-lt"/>
              </a:rPr>
              <a:t> (вищій клас виробників сонячних модулів).</a:t>
            </a:r>
          </a:p>
          <a:p>
            <a:pPr marL="171450" indent="-1714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200" b="0" dirty="0" err="1">
                <a:latin typeface="+mn-lt"/>
              </a:rPr>
              <a:t>Проектними</a:t>
            </a:r>
            <a:r>
              <a:rPr lang="ru-RU" sz="1200" b="0" dirty="0">
                <a:latin typeface="+mn-lt"/>
              </a:rPr>
              <a:t> </a:t>
            </a:r>
            <a:r>
              <a:rPr lang="ru-RU" sz="1200" b="0" dirty="0" err="1">
                <a:latin typeface="+mn-lt"/>
              </a:rPr>
              <a:t>розрахунками</a:t>
            </a:r>
            <a:r>
              <a:rPr lang="ru-RU" sz="1200" b="0" dirty="0">
                <a:latin typeface="+mn-lt"/>
              </a:rPr>
              <a:t> та </a:t>
            </a:r>
            <a:r>
              <a:rPr lang="ru-RU" sz="1200" b="0" dirty="0" err="1">
                <a:latin typeface="+mn-lt"/>
              </a:rPr>
              <a:t>рішеннями</a:t>
            </a:r>
            <a:r>
              <a:rPr lang="ru-RU" sz="1200" b="0" dirty="0">
                <a:latin typeface="+mn-lt"/>
              </a:rPr>
              <a:t> </a:t>
            </a:r>
            <a:r>
              <a:rPr lang="ru-RU" sz="1200" b="0" dirty="0" err="1">
                <a:latin typeface="+mn-lt"/>
              </a:rPr>
              <a:t>вибрано</a:t>
            </a:r>
            <a:r>
              <a:rPr lang="ru-RU" sz="1200" b="0" dirty="0">
                <a:latin typeface="+mn-lt"/>
              </a:rPr>
              <a:t> систему – «СХІД-ЗАХІД» та «П</a:t>
            </a:r>
            <a:r>
              <a:rPr lang="uk-UA" sz="1200" b="0" dirty="0">
                <a:latin typeface="+mn-lt"/>
              </a:rPr>
              <a:t>ІВДЕНЬ»</a:t>
            </a:r>
            <a:endParaRPr lang="ru-RU" sz="1200" b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018" y="570672"/>
            <a:ext cx="7957982" cy="8617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                               </a:t>
            </a:r>
          </a:p>
          <a:p>
            <a:pPr algn="ctr"/>
            <a:r>
              <a:rPr lang="uk-UA" dirty="0">
                <a:solidFill>
                  <a:schemeClr val="bg1"/>
                </a:solidFill>
                <a:latin typeface="+mj-lt"/>
              </a:rPr>
              <a:t>Загальні критерії конфігурації СЕС</a:t>
            </a:r>
          </a:p>
          <a:p>
            <a:endParaRPr lang="uk-UA" sz="1600" dirty="0">
              <a:latin typeface="+mj-lt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6740426" y="6392834"/>
            <a:ext cx="225117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DF66CC-3E4B-4F95-9FF3-B1A66FF8F4F6}" type="slidenum">
              <a:rPr lang="ru-RU" sz="1000" b="0">
                <a:solidFill>
                  <a:srgbClr val="254061"/>
                </a:solidFill>
                <a:cs typeface="Arial" charset="0"/>
              </a:rPr>
              <a:pPr algn="r" eaLnBrk="1" hangingPunct="1"/>
              <a:t>3</a:t>
            </a:fld>
            <a:endParaRPr lang="ru-RU" sz="1000" b="0" dirty="0">
              <a:solidFill>
                <a:srgbClr val="254061"/>
              </a:solidFill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6" y="3767164"/>
            <a:ext cx="3918188" cy="261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96" y="3767164"/>
            <a:ext cx="3933304" cy="261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-конечная звезда 10"/>
          <p:cNvSpPr/>
          <p:nvPr/>
        </p:nvSpPr>
        <p:spPr bwMode="auto">
          <a:xfrm>
            <a:off x="7043581" y="3886200"/>
            <a:ext cx="1541143" cy="932910"/>
          </a:xfrm>
          <a:prstGeom prst="star10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</a:t>
            </a: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ИСТЕМА</a:t>
            </a:r>
            <a:r>
              <a:rPr kumimoji="0" lang="uk-UA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«ПІВДЕНЬ»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799" y="5618490"/>
            <a:ext cx="8150820" cy="9343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lnSpc>
                <a:spcPct val="114000"/>
              </a:lnSpc>
              <a:buFont typeface="Arial" pitchFamily="34" charset="0"/>
              <a:buChar char="•"/>
            </a:pPr>
            <a:endParaRPr lang="ru-RU" sz="1200" b="0" dirty="0">
              <a:latin typeface="+mj-lt"/>
            </a:endParaRPr>
          </a:p>
          <a:p>
            <a:pPr marL="171450" indent="-171450">
              <a:lnSpc>
                <a:spcPct val="114000"/>
              </a:lnSpc>
              <a:buFont typeface="Arial" pitchFamily="34" charset="0"/>
              <a:buChar char="•"/>
            </a:pPr>
            <a:endParaRPr lang="ru-RU" sz="1200" b="0" dirty="0">
              <a:latin typeface="+mj-lt"/>
            </a:endParaRPr>
          </a:p>
          <a:p>
            <a:pPr marL="171450" indent="-171450" algn="just">
              <a:lnSpc>
                <a:spcPct val="114000"/>
              </a:lnSpc>
              <a:buFont typeface="Arial" pitchFamily="34" charset="0"/>
              <a:buChar char="•"/>
            </a:pPr>
            <a:endParaRPr lang="en-US" sz="1200" b="0" dirty="0">
              <a:latin typeface="+mj-lt"/>
            </a:endParaRPr>
          </a:p>
          <a:p>
            <a:pPr algn="just">
              <a:lnSpc>
                <a:spcPct val="114000"/>
              </a:lnSpc>
            </a:pPr>
            <a:endParaRPr lang="ru-RU" sz="1200" b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08785" y="152544"/>
            <a:ext cx="4098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КП «</a:t>
            </a:r>
            <a:r>
              <a:rPr lang="uk-UA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Житомирводоканал</a:t>
            </a:r>
            <a:r>
              <a:rPr lang="uk-UA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ЖМР</a:t>
            </a: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87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 bwMode="auto">
          <a:xfrm>
            <a:off x="6858000" y="65341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DF66CC-3E4B-4F95-9FF3-B1A66FF8F4F6}" type="slidenum">
              <a:rPr lang="ru-RU" sz="1000" b="0">
                <a:solidFill>
                  <a:srgbClr val="254061"/>
                </a:solidFill>
                <a:cs typeface="Arial" charset="0"/>
              </a:rPr>
              <a:pPr algn="r" eaLnBrk="1" hangingPunct="1"/>
              <a:t>4</a:t>
            </a:fld>
            <a:endParaRPr lang="ru-RU" sz="1000" b="0" dirty="0">
              <a:solidFill>
                <a:srgbClr val="254061"/>
              </a:solidFill>
              <a:cs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165619" y="609600"/>
            <a:ext cx="8697711" cy="380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808785" y="152544"/>
            <a:ext cx="4098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КП «</a:t>
            </a:r>
            <a:r>
              <a:rPr lang="uk-UA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Житомирводоканал</a:t>
            </a:r>
            <a:r>
              <a:rPr lang="uk-UA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ЖМР</a:t>
            </a: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>
            <a:spLocks noGrp="1"/>
          </p:cNvSpPr>
          <p:nvPr/>
        </p:nvSpPr>
        <p:spPr>
          <a:xfrm>
            <a:off x="76201" y="76201"/>
            <a:ext cx="8991600" cy="18287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Попередні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параметри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СЕС в м. Житомир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308125"/>
              </p:ext>
            </p:extLst>
          </p:nvPr>
        </p:nvGraphicFramePr>
        <p:xfrm>
          <a:off x="609600" y="1371600"/>
          <a:ext cx="8001001" cy="475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2304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 err="1"/>
                        <a:t>Місце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/>
                        <a:t>розтащування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/>
                        <a:t>об’єкту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Вартість</a:t>
                      </a:r>
                      <a:r>
                        <a:rPr lang="ru-RU" sz="1400" baseline="0" dirty="0"/>
                        <a:t> ПКД</a:t>
                      </a:r>
                    </a:p>
                    <a:p>
                      <a:pPr algn="ctr"/>
                      <a:endParaRPr lang="ru-RU" sz="1400" baseline="0" dirty="0"/>
                    </a:p>
                    <a:p>
                      <a:pPr algn="ctr"/>
                      <a:r>
                        <a:rPr lang="uk-UA" sz="1400" noProof="0" dirty="0"/>
                        <a:t>планована/</a:t>
                      </a:r>
                    </a:p>
                    <a:p>
                      <a:pPr algn="ctr"/>
                      <a:r>
                        <a:rPr lang="uk-UA" sz="1400" noProof="0" dirty="0"/>
                        <a:t> проектна,</a:t>
                      </a:r>
                    </a:p>
                    <a:p>
                      <a:pPr algn="ctr"/>
                      <a:r>
                        <a:rPr lang="ru-RU" sz="1400" baseline="0" dirty="0"/>
                        <a:t> </a:t>
                      </a:r>
                    </a:p>
                    <a:p>
                      <a:pPr algn="ctr"/>
                      <a:r>
                        <a:rPr lang="ru-RU" sz="1400" baseline="0" dirty="0" err="1"/>
                        <a:t>тис.грн</a:t>
                      </a:r>
                      <a:r>
                        <a:rPr lang="ru-RU" sz="1400" baseline="0" dirty="0"/>
                        <a:t>, з ПДВ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Площа</a:t>
                      </a:r>
                      <a:r>
                        <a:rPr lang="ru-RU" sz="1400" dirty="0"/>
                        <a:t> для</a:t>
                      </a:r>
                    </a:p>
                    <a:p>
                      <a:pPr algn="ctr"/>
                      <a:r>
                        <a:rPr lang="ru-RU" sz="1400" dirty="0" err="1"/>
                        <a:t>будівництва</a:t>
                      </a:r>
                      <a:r>
                        <a:rPr lang="ru-RU" sz="1400" dirty="0"/>
                        <a:t> СЕС</a:t>
                      </a:r>
                    </a:p>
                    <a:p>
                      <a:pPr algn="ctr"/>
                      <a:r>
                        <a:rPr lang="ru-RU" sz="1400" dirty="0" err="1"/>
                        <a:t>земельної</a:t>
                      </a:r>
                      <a:r>
                        <a:rPr lang="ru-RU" sz="1400" dirty="0"/>
                        <a:t> </a:t>
                      </a:r>
                      <a:r>
                        <a:rPr lang="en-US" sz="1400" dirty="0"/>
                        <a:t> </a:t>
                      </a:r>
                      <a:r>
                        <a:rPr lang="ru-RU" sz="1400" dirty="0" err="1"/>
                        <a:t>ділянки</a:t>
                      </a:r>
                      <a:r>
                        <a:rPr lang="ru-RU" sz="1400" dirty="0"/>
                        <a:t> /</a:t>
                      </a:r>
                      <a:r>
                        <a:rPr lang="ru-RU" sz="1400" dirty="0" err="1"/>
                        <a:t>дахів</a:t>
                      </a:r>
                      <a:r>
                        <a:rPr lang="ru-RU" sz="1400" dirty="0"/>
                        <a:t>, м2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/>
                        <a:t>Потужність СЕС</a:t>
                      </a:r>
                    </a:p>
                    <a:p>
                      <a:pPr algn="ctr"/>
                      <a:endParaRPr lang="uk-UA" sz="1400" noProof="0" dirty="0"/>
                    </a:p>
                    <a:p>
                      <a:pPr algn="ctr"/>
                      <a:r>
                        <a:rPr lang="uk-UA" sz="1400" noProof="0" dirty="0"/>
                        <a:t>планована/</a:t>
                      </a:r>
                    </a:p>
                    <a:p>
                      <a:pPr algn="ctr"/>
                      <a:r>
                        <a:rPr lang="uk-UA" sz="1400" noProof="0" dirty="0"/>
                        <a:t> проектна, </a:t>
                      </a:r>
                    </a:p>
                    <a:p>
                      <a:pPr algn="ctr"/>
                      <a:r>
                        <a:rPr lang="uk-UA" sz="1400" noProof="0" dirty="0"/>
                        <a:t>кВт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/>
                        <a:t>Вартість СЕС</a:t>
                      </a:r>
                    </a:p>
                    <a:p>
                      <a:pPr algn="ctr"/>
                      <a:endParaRPr lang="uk-UA" sz="1400" noProof="0" dirty="0"/>
                    </a:p>
                    <a:p>
                      <a:pPr algn="ctr"/>
                      <a:r>
                        <a:rPr lang="uk-UA" sz="1400" noProof="0" dirty="0"/>
                        <a:t>планована/</a:t>
                      </a:r>
                    </a:p>
                    <a:p>
                      <a:pPr algn="ctr"/>
                      <a:r>
                        <a:rPr lang="uk-UA" sz="1400" noProof="0" dirty="0"/>
                        <a:t> проектна, </a:t>
                      </a:r>
                      <a:r>
                        <a:rPr lang="uk-UA" sz="1400" noProof="0" dirty="0" err="1"/>
                        <a:t>млн.грн</a:t>
                      </a:r>
                      <a:r>
                        <a:rPr lang="uk-UA" sz="1400" noProof="0" dirty="0"/>
                        <a:t>,</a:t>
                      </a:r>
                      <a:r>
                        <a:rPr lang="uk-UA" sz="1400" baseline="0" noProof="0" dirty="0"/>
                        <a:t> з ПДВ</a:t>
                      </a:r>
                      <a:endParaRPr lang="uk-UA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24">
                <a:tc>
                  <a:txBody>
                    <a:bodyPr/>
                    <a:lstStyle/>
                    <a:p>
                      <a:r>
                        <a:rPr lang="ru-RU" sz="1400" dirty="0"/>
                        <a:t>ВНС І, х. </a:t>
                      </a:r>
                      <a:r>
                        <a:rPr lang="ru-RU" sz="1400" dirty="0" err="1"/>
                        <a:t>Побитівка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Житомирський</a:t>
                      </a:r>
                      <a:r>
                        <a:rPr lang="ru-RU" sz="1400" dirty="0"/>
                        <a:t> район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135/135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3160 /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320/ 317,4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10</a:t>
                      </a:r>
                      <a:r>
                        <a:rPr lang="en-US" sz="1400" dirty="0"/>
                        <a:t>,</a:t>
                      </a:r>
                      <a:r>
                        <a:rPr lang="uk-UA" sz="1400" dirty="0"/>
                        <a:t>6/7,055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24">
                <a:tc>
                  <a:txBody>
                    <a:bodyPr/>
                    <a:lstStyle/>
                    <a:p>
                      <a:r>
                        <a:rPr lang="ru-RU" sz="1400" noProof="0" dirty="0"/>
                        <a:t>ВНС ІІ, м. Житомир, </a:t>
                      </a:r>
                      <a:r>
                        <a:rPr lang="ru-RU" sz="1400" noProof="0" dirty="0" err="1"/>
                        <a:t>вул</a:t>
                      </a:r>
                      <a:r>
                        <a:rPr lang="ru-RU" sz="1400" noProof="0" dirty="0"/>
                        <a:t>. </a:t>
                      </a:r>
                      <a:r>
                        <a:rPr lang="ru-RU" sz="1400" noProof="0" dirty="0" err="1"/>
                        <a:t>Чуднівська</a:t>
                      </a:r>
                      <a:r>
                        <a:rPr lang="ru-RU" sz="1400" noProof="0" dirty="0"/>
                        <a:t>, 120</a:t>
                      </a:r>
                      <a:endParaRPr lang="uk-UA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>
                          <a:solidFill>
                            <a:schemeClr val="tx1"/>
                          </a:solidFill>
                        </a:rPr>
                        <a:t>195/194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>
                          <a:solidFill>
                            <a:schemeClr val="tx1"/>
                          </a:solidFill>
                        </a:rPr>
                        <a:t>4795 /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500/ 487,6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16,1/10,372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24">
                <a:tc>
                  <a:txBody>
                    <a:bodyPr/>
                    <a:lstStyle/>
                    <a:p>
                      <a:r>
                        <a:rPr lang="ru-RU" sz="1400" dirty="0"/>
                        <a:t>ВНС ІІІ </a:t>
                      </a:r>
                      <a:r>
                        <a:rPr lang="ru-RU" sz="1400" dirty="0" err="1"/>
                        <a:t>підйому</a:t>
                      </a:r>
                      <a:r>
                        <a:rPr lang="ru-RU" sz="1400" dirty="0"/>
                        <a:t> "</a:t>
                      </a:r>
                      <a:r>
                        <a:rPr lang="ru-RU" sz="1400" dirty="0" err="1"/>
                        <a:t>Вітрука</a:t>
                      </a:r>
                      <a:r>
                        <a:rPr lang="ru-RU" sz="1400" dirty="0"/>
                        <a:t>", м. Житомир, </a:t>
                      </a:r>
                      <a:r>
                        <a:rPr lang="ru-RU" sz="1400" dirty="0" err="1"/>
                        <a:t>пров</a:t>
                      </a:r>
                      <a:r>
                        <a:rPr lang="ru-RU" sz="1400" dirty="0"/>
                        <a:t>. </a:t>
                      </a:r>
                      <a:r>
                        <a:rPr lang="ru-RU" sz="1400" dirty="0" err="1"/>
                        <a:t>Вітрука</a:t>
                      </a:r>
                      <a:r>
                        <a:rPr lang="ru-RU" sz="1400" dirty="0"/>
                        <a:t>, 22а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85/85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1625 / 131,56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165/ 175,9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5,3/4,016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124">
                <a:tc>
                  <a:txBody>
                    <a:bodyPr/>
                    <a:lstStyle/>
                    <a:p>
                      <a:r>
                        <a:rPr lang="ru-RU" sz="1400" baseline="0" dirty="0"/>
                        <a:t>ВНС ІІІ </a:t>
                      </a:r>
                      <a:r>
                        <a:rPr lang="ru-RU" sz="1400" baseline="0" dirty="0" err="1"/>
                        <a:t>підйому</a:t>
                      </a:r>
                      <a:r>
                        <a:rPr lang="ru-RU" sz="1400" baseline="0" dirty="0"/>
                        <a:t> "</a:t>
                      </a:r>
                      <a:r>
                        <a:rPr lang="ru-RU" sz="1400" baseline="0" dirty="0" err="1"/>
                        <a:t>Крошня</a:t>
                      </a:r>
                      <a:r>
                        <a:rPr lang="ru-RU" sz="1400" baseline="0" dirty="0"/>
                        <a:t>", м. Житомир, </a:t>
                      </a:r>
                      <a:r>
                        <a:rPr lang="ru-RU" sz="1400" baseline="0" dirty="0" err="1"/>
                        <a:t>вул</a:t>
                      </a:r>
                      <a:r>
                        <a:rPr lang="ru-RU" sz="1400" baseline="0" dirty="0"/>
                        <a:t>. </a:t>
                      </a:r>
                      <a:r>
                        <a:rPr lang="ru-RU" sz="1400" baseline="0" dirty="0" err="1"/>
                        <a:t>Покровська</a:t>
                      </a:r>
                      <a:r>
                        <a:rPr lang="ru-RU" sz="1400" baseline="0" dirty="0"/>
                        <a:t>, 96а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85/85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420/ 71,76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>
                          <a:solidFill>
                            <a:schemeClr val="tx1"/>
                          </a:solidFill>
                        </a:rPr>
                        <a:t>155/156,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/>
                        <a:t>5,0/4,084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24">
                <a:tc>
                  <a:txBody>
                    <a:bodyPr/>
                    <a:lstStyle/>
                    <a:p>
                      <a:r>
                        <a:rPr lang="ru-RU" sz="1400" baseline="0" dirty="0"/>
                        <a:t>ВНС ІІІ </a:t>
                      </a:r>
                      <a:r>
                        <a:rPr lang="ru-RU" sz="1400" baseline="0" dirty="0" err="1"/>
                        <a:t>підйому</a:t>
                      </a:r>
                      <a:r>
                        <a:rPr lang="ru-RU" sz="1400" baseline="0" dirty="0"/>
                        <a:t> «</a:t>
                      </a:r>
                      <a:r>
                        <a:rPr lang="ru-RU" sz="1400" baseline="0" dirty="0" err="1"/>
                        <a:t>Богунія</a:t>
                      </a:r>
                      <a:r>
                        <a:rPr lang="ru-RU" sz="1400" baseline="0" dirty="0"/>
                        <a:t>", м. Житомир, </a:t>
                      </a:r>
                      <a:r>
                        <a:rPr lang="ru-RU" sz="1400" baseline="0" dirty="0" err="1"/>
                        <a:t>вул</a:t>
                      </a:r>
                      <a:r>
                        <a:rPr lang="ru-RU" sz="1400" baseline="0" dirty="0"/>
                        <a:t>. Самойловича,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78/0,0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500/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>
                          <a:solidFill>
                            <a:schemeClr val="tx1"/>
                          </a:solidFill>
                        </a:rPr>
                        <a:t>120/</a:t>
                      </a:r>
                      <a:r>
                        <a:rPr lang="uk-UA" sz="1400" baseline="0" noProof="0" dirty="0">
                          <a:solidFill>
                            <a:schemeClr val="tx1"/>
                          </a:solidFill>
                        </a:rPr>
                        <a:t> 0</a:t>
                      </a:r>
                      <a:endParaRPr lang="uk-UA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/>
                        <a:t>3,86/ 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51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165619" y="609600"/>
            <a:ext cx="8697711" cy="380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/>
        </p:nvSpPr>
        <p:spPr>
          <a:xfrm>
            <a:off x="76201" y="76201"/>
            <a:ext cx="8991600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Попередні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параметри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СЕС в м. Житомир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427857"/>
              </p:ext>
            </p:extLst>
          </p:nvPr>
        </p:nvGraphicFramePr>
        <p:xfrm>
          <a:off x="609600" y="1371600"/>
          <a:ext cx="8001001" cy="441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299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 err="1"/>
                        <a:t>Місце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/>
                        <a:t>розтащування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/>
                        <a:t>об’єкту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Вартість</a:t>
                      </a:r>
                      <a:r>
                        <a:rPr lang="ru-RU" sz="1400" baseline="0" dirty="0"/>
                        <a:t> ПКД</a:t>
                      </a:r>
                    </a:p>
                    <a:p>
                      <a:pPr algn="ctr"/>
                      <a:endParaRPr lang="ru-RU" sz="1400" baseline="0" dirty="0"/>
                    </a:p>
                    <a:p>
                      <a:pPr algn="ctr"/>
                      <a:r>
                        <a:rPr lang="uk-UA" sz="1400" noProof="0" dirty="0"/>
                        <a:t>планована/</a:t>
                      </a:r>
                    </a:p>
                    <a:p>
                      <a:pPr algn="ctr"/>
                      <a:r>
                        <a:rPr lang="uk-UA" sz="1400" noProof="0" dirty="0"/>
                        <a:t> проектна,</a:t>
                      </a:r>
                    </a:p>
                    <a:p>
                      <a:pPr algn="ctr"/>
                      <a:r>
                        <a:rPr lang="ru-RU" sz="1400" baseline="0" dirty="0"/>
                        <a:t> </a:t>
                      </a:r>
                    </a:p>
                    <a:p>
                      <a:pPr algn="ctr"/>
                      <a:r>
                        <a:rPr lang="ru-RU" sz="1400" baseline="0" dirty="0" err="1"/>
                        <a:t>тис.грн</a:t>
                      </a:r>
                      <a:r>
                        <a:rPr lang="ru-RU" sz="1400" baseline="0" dirty="0"/>
                        <a:t>, з ПДВ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Площа</a:t>
                      </a:r>
                      <a:r>
                        <a:rPr lang="ru-RU" sz="1400" dirty="0"/>
                        <a:t> для</a:t>
                      </a:r>
                    </a:p>
                    <a:p>
                      <a:pPr algn="ctr"/>
                      <a:r>
                        <a:rPr lang="ru-RU" sz="1400" dirty="0" err="1"/>
                        <a:t>будівництва</a:t>
                      </a:r>
                      <a:r>
                        <a:rPr lang="ru-RU" sz="1400" dirty="0"/>
                        <a:t> СЕС</a:t>
                      </a:r>
                    </a:p>
                    <a:p>
                      <a:pPr algn="ctr"/>
                      <a:r>
                        <a:rPr lang="ru-RU" sz="1400" dirty="0" err="1"/>
                        <a:t>земельної</a:t>
                      </a:r>
                      <a:r>
                        <a:rPr lang="ru-RU" sz="1400" dirty="0"/>
                        <a:t> </a:t>
                      </a:r>
                      <a:r>
                        <a:rPr lang="en-US" sz="1400" dirty="0"/>
                        <a:t> </a:t>
                      </a:r>
                      <a:r>
                        <a:rPr lang="ru-RU" sz="1400" dirty="0" err="1"/>
                        <a:t>ділянки</a:t>
                      </a:r>
                      <a:r>
                        <a:rPr lang="ru-RU" sz="1400" dirty="0"/>
                        <a:t> /</a:t>
                      </a:r>
                      <a:r>
                        <a:rPr lang="ru-RU" sz="1400" dirty="0" err="1"/>
                        <a:t>дахів</a:t>
                      </a:r>
                      <a:r>
                        <a:rPr lang="ru-RU" sz="1400" dirty="0"/>
                        <a:t>, м2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/>
                        <a:t>Потужність СЕС</a:t>
                      </a:r>
                    </a:p>
                    <a:p>
                      <a:pPr algn="ctr"/>
                      <a:endParaRPr lang="uk-UA" sz="1400" noProof="0" dirty="0"/>
                    </a:p>
                    <a:p>
                      <a:pPr algn="ctr"/>
                      <a:r>
                        <a:rPr lang="uk-UA" sz="1400" noProof="0" dirty="0"/>
                        <a:t>планована/</a:t>
                      </a:r>
                    </a:p>
                    <a:p>
                      <a:pPr algn="ctr"/>
                      <a:r>
                        <a:rPr lang="uk-UA" sz="1400" noProof="0" dirty="0"/>
                        <a:t> проектна, </a:t>
                      </a:r>
                    </a:p>
                    <a:p>
                      <a:pPr algn="ctr"/>
                      <a:r>
                        <a:rPr lang="uk-UA" sz="1400" noProof="0" dirty="0"/>
                        <a:t>кВт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/>
                        <a:t>Вартість СЕС</a:t>
                      </a:r>
                    </a:p>
                    <a:p>
                      <a:pPr algn="ctr"/>
                      <a:endParaRPr lang="uk-UA" sz="1400" noProof="0" dirty="0"/>
                    </a:p>
                    <a:p>
                      <a:pPr algn="ctr"/>
                      <a:r>
                        <a:rPr lang="uk-UA" sz="1400" noProof="0" dirty="0"/>
                        <a:t>планована/</a:t>
                      </a:r>
                    </a:p>
                    <a:p>
                      <a:pPr algn="ctr"/>
                      <a:r>
                        <a:rPr lang="uk-UA" sz="1400" noProof="0" dirty="0"/>
                        <a:t> проектна, </a:t>
                      </a:r>
                      <a:r>
                        <a:rPr lang="uk-UA" sz="1400" noProof="0" dirty="0" err="1"/>
                        <a:t>млн.грн</a:t>
                      </a:r>
                      <a:r>
                        <a:rPr lang="uk-UA" sz="1400" noProof="0" dirty="0"/>
                        <a:t>,</a:t>
                      </a:r>
                      <a:r>
                        <a:rPr lang="uk-UA" sz="1400" baseline="0" noProof="0" dirty="0"/>
                        <a:t> з ПДВ</a:t>
                      </a:r>
                      <a:endParaRPr lang="uk-UA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146">
                <a:tc>
                  <a:txBody>
                    <a:bodyPr/>
                    <a:lstStyle/>
                    <a:p>
                      <a:r>
                        <a:rPr lang="ru-RU" sz="1400" noProof="0" dirty="0"/>
                        <a:t>ВНС ІІІ </a:t>
                      </a:r>
                      <a:r>
                        <a:rPr lang="ru-RU" sz="1400" noProof="0" dirty="0" err="1"/>
                        <a:t>підйому</a:t>
                      </a:r>
                      <a:r>
                        <a:rPr lang="ru-RU" sz="1400" noProof="0" dirty="0"/>
                        <a:t> "</a:t>
                      </a:r>
                      <a:r>
                        <a:rPr lang="ru-RU" sz="1400" noProof="0" dirty="0" err="1"/>
                        <a:t>Північно</a:t>
                      </a:r>
                      <a:r>
                        <a:rPr lang="ru-RU" sz="1400" noProof="0" dirty="0"/>
                        <a:t> </a:t>
                      </a:r>
                      <a:r>
                        <a:rPr lang="ru-RU" sz="1400" noProof="0" dirty="0" err="1"/>
                        <a:t>Західний"м</a:t>
                      </a:r>
                      <a:r>
                        <a:rPr lang="ru-RU" sz="1400" noProof="0" dirty="0"/>
                        <a:t>. Житомир, </a:t>
                      </a:r>
                      <a:r>
                        <a:rPr lang="ru-RU" sz="1400" noProof="0" dirty="0" err="1"/>
                        <a:t>вул</a:t>
                      </a:r>
                      <a:r>
                        <a:rPr lang="ru-RU" sz="1400" noProof="0" dirty="0"/>
                        <a:t>. </a:t>
                      </a:r>
                      <a:r>
                        <a:rPr lang="ru-RU" sz="1400" noProof="0" dirty="0" err="1"/>
                        <a:t>Клосовського</a:t>
                      </a:r>
                      <a:r>
                        <a:rPr lang="ru-RU" sz="1400" noProof="0" dirty="0"/>
                        <a:t> ,1</a:t>
                      </a:r>
                      <a:endParaRPr lang="uk-UA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78/78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400 / 83,72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100/ 97,75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3,1/2,308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847">
                <a:tc>
                  <a:txBody>
                    <a:bodyPr/>
                    <a:lstStyle/>
                    <a:p>
                      <a:r>
                        <a:rPr lang="ru-RU" sz="1400" dirty="0"/>
                        <a:t>КНС "ЗМК", м. Житомир, </a:t>
                      </a:r>
                      <a:r>
                        <a:rPr lang="ru-RU" sz="1400" dirty="0" err="1"/>
                        <a:t>пров</a:t>
                      </a:r>
                      <a:r>
                        <a:rPr lang="ru-RU" sz="1400" dirty="0"/>
                        <a:t>. </a:t>
                      </a:r>
                      <a:r>
                        <a:rPr lang="ru-RU" sz="1400" dirty="0" err="1"/>
                        <a:t>Складський</a:t>
                      </a:r>
                      <a:r>
                        <a:rPr lang="ru-RU" sz="1400" dirty="0"/>
                        <a:t>, 9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>
                          <a:solidFill>
                            <a:schemeClr val="tx1"/>
                          </a:solidFill>
                        </a:rPr>
                        <a:t>44/43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>
                          <a:solidFill>
                            <a:schemeClr val="tx1"/>
                          </a:solidFill>
                        </a:rPr>
                        <a:t>- / 113,62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30/ 23,575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0,71/0,766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197">
                <a:tc>
                  <a:txBody>
                    <a:bodyPr/>
                    <a:lstStyle/>
                    <a:p>
                      <a:r>
                        <a:rPr lang="ru-RU" sz="1400" baseline="0" dirty="0"/>
                        <a:t>КНС "</a:t>
                      </a:r>
                      <a:r>
                        <a:rPr lang="ru-RU" sz="1400" baseline="0" dirty="0" err="1"/>
                        <a:t>ЗСА"м</a:t>
                      </a:r>
                      <a:r>
                        <a:rPr lang="ru-RU" sz="1400" baseline="0" dirty="0"/>
                        <a:t>. Житомир, </a:t>
                      </a:r>
                      <a:r>
                        <a:rPr lang="ru-RU" sz="1400" baseline="0" dirty="0" err="1"/>
                        <a:t>вул</a:t>
                      </a:r>
                      <a:r>
                        <a:rPr lang="ru-RU" sz="1400" baseline="0" dirty="0"/>
                        <a:t>. </a:t>
                      </a:r>
                      <a:r>
                        <a:rPr lang="ru-RU" sz="1400" baseline="0" dirty="0" err="1"/>
                        <a:t>Льонкова</a:t>
                      </a:r>
                      <a:r>
                        <a:rPr lang="ru-RU" sz="1400" baseline="0" dirty="0"/>
                        <a:t> 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33/33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- / 89,7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30/ 17,25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0,</a:t>
                      </a:r>
                      <a:r>
                        <a:rPr lang="uk-UA" sz="1400" dirty="0"/>
                        <a:t>2/0,565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418">
                <a:tc>
                  <a:txBody>
                    <a:bodyPr/>
                    <a:lstStyle/>
                    <a:p>
                      <a:r>
                        <a:rPr lang="ru-RU" sz="1400" dirty="0"/>
                        <a:t>КНС "</a:t>
                      </a:r>
                      <a:r>
                        <a:rPr lang="ru-RU" sz="1400" dirty="0" err="1"/>
                        <a:t>Парникова</a:t>
                      </a:r>
                      <a:r>
                        <a:rPr lang="ru-RU" sz="1400" dirty="0"/>
                        <a:t>", м. Житомир, </a:t>
                      </a:r>
                      <a:r>
                        <a:rPr lang="ru-RU" sz="1400" dirty="0" err="1"/>
                        <a:t>вул</a:t>
                      </a:r>
                      <a:r>
                        <a:rPr lang="ru-RU" sz="1400" dirty="0"/>
                        <a:t>. </a:t>
                      </a:r>
                      <a:r>
                        <a:rPr lang="ru-RU" sz="1400" dirty="0" err="1"/>
                        <a:t>Парникова</a:t>
                      </a:r>
                      <a:r>
                        <a:rPr lang="ru-RU" sz="1400" dirty="0"/>
                        <a:t>, 8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67/57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- / 248,17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>
                          <a:solidFill>
                            <a:schemeClr val="tx1"/>
                          </a:solidFill>
                        </a:rPr>
                        <a:t>50/ 47,725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/>
                        <a:t>1,54/1,322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6858000" y="65341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DF66CC-3E4B-4F95-9FF3-B1A66FF8F4F6}" type="slidenum">
              <a:rPr lang="ru-RU" sz="1000" b="0">
                <a:solidFill>
                  <a:srgbClr val="254061"/>
                </a:solidFill>
                <a:cs typeface="Arial" charset="0"/>
              </a:rPr>
              <a:pPr algn="r" eaLnBrk="1" hangingPunct="1"/>
              <a:t>5</a:t>
            </a:fld>
            <a:endParaRPr lang="ru-RU" sz="1000" b="0" dirty="0">
              <a:solidFill>
                <a:srgbClr val="254061"/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08785" y="152544"/>
            <a:ext cx="4098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КП «</a:t>
            </a:r>
            <a:r>
              <a:rPr lang="uk-UA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Житомирводоканал</a:t>
            </a:r>
            <a:r>
              <a:rPr lang="uk-UA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ЖМР</a:t>
            </a: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767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 bwMode="auto">
          <a:xfrm>
            <a:off x="165619" y="609600"/>
            <a:ext cx="8697711" cy="380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380" y="6011644"/>
            <a:ext cx="8382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dirty="0"/>
              <a:t>**</a:t>
            </a:r>
            <a:r>
              <a:rPr lang="uk-UA" sz="1200" b="0" dirty="0"/>
              <a:t>Для даного об’єкту вказані тільки проектно-вишукувальні, та </a:t>
            </a:r>
            <a:r>
              <a:rPr lang="uk-UA" sz="1200" b="0"/>
              <a:t>будівельно-монтажні роботи (обладнання </a:t>
            </a:r>
            <a:r>
              <a:rPr lang="uk-UA" sz="1200" b="0" dirty="0"/>
              <a:t>інвертори </a:t>
            </a:r>
            <a:r>
              <a:rPr lang="uk-UA" sz="1200" b="0"/>
              <a:t>надає Замовник).</a:t>
            </a:r>
            <a:endParaRPr lang="uk-UA" sz="1200" b="0" dirty="0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76201" y="76201"/>
            <a:ext cx="8991600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Попередні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параметри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СЕС в м. Житомир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985446"/>
              </p:ext>
            </p:extLst>
          </p:nvPr>
        </p:nvGraphicFramePr>
        <p:xfrm>
          <a:off x="609601" y="1295398"/>
          <a:ext cx="8153400" cy="4500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7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81677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 err="1"/>
                        <a:t>Місце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/>
                        <a:t>розтащування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/>
                        <a:t>об’єкту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Вартість</a:t>
                      </a:r>
                      <a:r>
                        <a:rPr lang="ru-RU" sz="1400" baseline="0" dirty="0"/>
                        <a:t> ПКД</a:t>
                      </a:r>
                    </a:p>
                    <a:p>
                      <a:pPr algn="ctr"/>
                      <a:endParaRPr lang="ru-RU" sz="1400" baseline="0" dirty="0"/>
                    </a:p>
                    <a:p>
                      <a:pPr algn="ctr"/>
                      <a:r>
                        <a:rPr lang="uk-UA" sz="1400" noProof="0" dirty="0"/>
                        <a:t>планована/</a:t>
                      </a:r>
                    </a:p>
                    <a:p>
                      <a:pPr algn="ctr"/>
                      <a:r>
                        <a:rPr lang="uk-UA" sz="1400" noProof="0" dirty="0"/>
                        <a:t> проектна,</a:t>
                      </a:r>
                    </a:p>
                    <a:p>
                      <a:pPr algn="ctr"/>
                      <a:r>
                        <a:rPr lang="ru-RU" sz="1400" baseline="0" dirty="0"/>
                        <a:t> </a:t>
                      </a:r>
                    </a:p>
                    <a:p>
                      <a:pPr algn="ctr"/>
                      <a:r>
                        <a:rPr lang="ru-RU" sz="1400" baseline="0" dirty="0" err="1"/>
                        <a:t>тис.грн</a:t>
                      </a:r>
                      <a:r>
                        <a:rPr lang="ru-RU" sz="1400" baseline="0" dirty="0"/>
                        <a:t>, з ПДВ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Площа</a:t>
                      </a:r>
                      <a:r>
                        <a:rPr lang="ru-RU" sz="1400" dirty="0"/>
                        <a:t> для</a:t>
                      </a:r>
                    </a:p>
                    <a:p>
                      <a:pPr algn="ctr"/>
                      <a:r>
                        <a:rPr lang="ru-RU" sz="1400" dirty="0" err="1"/>
                        <a:t>будівництва</a:t>
                      </a:r>
                      <a:r>
                        <a:rPr lang="ru-RU" sz="1400" dirty="0"/>
                        <a:t> СЕС</a:t>
                      </a:r>
                    </a:p>
                    <a:p>
                      <a:pPr algn="ctr"/>
                      <a:r>
                        <a:rPr lang="ru-RU" sz="1400" dirty="0" err="1"/>
                        <a:t>земельної</a:t>
                      </a:r>
                      <a:r>
                        <a:rPr lang="ru-RU" sz="1400" dirty="0"/>
                        <a:t> </a:t>
                      </a:r>
                      <a:r>
                        <a:rPr lang="en-US" sz="1400" dirty="0"/>
                        <a:t> </a:t>
                      </a:r>
                      <a:r>
                        <a:rPr lang="ru-RU" sz="1400" dirty="0" err="1"/>
                        <a:t>ділянки</a:t>
                      </a:r>
                      <a:r>
                        <a:rPr lang="ru-RU" sz="1400" dirty="0"/>
                        <a:t> /</a:t>
                      </a:r>
                      <a:r>
                        <a:rPr lang="ru-RU" sz="1400" dirty="0" err="1"/>
                        <a:t>дахів</a:t>
                      </a:r>
                      <a:r>
                        <a:rPr lang="ru-RU" sz="1400" dirty="0"/>
                        <a:t>, м2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/>
                        <a:t>Потужність СЕС</a:t>
                      </a:r>
                    </a:p>
                    <a:p>
                      <a:pPr algn="ctr"/>
                      <a:endParaRPr lang="uk-UA" sz="1400" noProof="0" dirty="0"/>
                    </a:p>
                    <a:p>
                      <a:pPr algn="ctr"/>
                      <a:r>
                        <a:rPr lang="uk-UA" sz="1400" noProof="0" dirty="0"/>
                        <a:t>планована/</a:t>
                      </a:r>
                    </a:p>
                    <a:p>
                      <a:pPr algn="ctr"/>
                      <a:r>
                        <a:rPr lang="uk-UA" sz="1400" noProof="0" dirty="0"/>
                        <a:t> проектна, </a:t>
                      </a:r>
                    </a:p>
                    <a:p>
                      <a:pPr algn="ctr"/>
                      <a:r>
                        <a:rPr lang="uk-UA" sz="1400" noProof="0" dirty="0"/>
                        <a:t>кВт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/>
                        <a:t>Вартість СЕС</a:t>
                      </a:r>
                    </a:p>
                    <a:p>
                      <a:pPr algn="ctr"/>
                      <a:endParaRPr lang="uk-UA" sz="1400" noProof="0" dirty="0"/>
                    </a:p>
                    <a:p>
                      <a:pPr algn="ctr"/>
                      <a:r>
                        <a:rPr lang="uk-UA" sz="1400" noProof="0" dirty="0"/>
                        <a:t>планована/</a:t>
                      </a:r>
                    </a:p>
                    <a:p>
                      <a:pPr algn="ctr"/>
                      <a:r>
                        <a:rPr lang="uk-UA" sz="1400" noProof="0" dirty="0"/>
                        <a:t> проектна, </a:t>
                      </a:r>
                      <a:r>
                        <a:rPr lang="uk-UA" sz="1400" noProof="0" dirty="0" err="1"/>
                        <a:t>млн.грн</a:t>
                      </a:r>
                      <a:r>
                        <a:rPr lang="uk-UA" sz="1400" noProof="0" dirty="0"/>
                        <a:t>,</a:t>
                      </a:r>
                      <a:r>
                        <a:rPr lang="uk-UA" sz="1400" baseline="0" noProof="0" dirty="0"/>
                        <a:t> з ПДВ</a:t>
                      </a:r>
                      <a:endParaRPr lang="uk-UA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noProof="0" dirty="0"/>
                        <a:t>КНС "</a:t>
                      </a:r>
                      <a:r>
                        <a:rPr lang="ru-RU" sz="1400" noProof="0" dirty="0" err="1"/>
                        <a:t>Селецька</a:t>
                      </a:r>
                      <a:r>
                        <a:rPr lang="ru-RU" sz="1400" noProof="0" dirty="0"/>
                        <a:t>", м. Житомир, </a:t>
                      </a:r>
                      <a:r>
                        <a:rPr lang="ru-RU" sz="1400" noProof="0" dirty="0" err="1"/>
                        <a:t>вул</a:t>
                      </a:r>
                      <a:r>
                        <a:rPr lang="ru-RU" sz="1400" noProof="0" dirty="0"/>
                        <a:t>. </a:t>
                      </a:r>
                      <a:r>
                        <a:rPr lang="ru-RU" sz="1400" noProof="0" dirty="0" err="1"/>
                        <a:t>Космонавтів</a:t>
                      </a:r>
                      <a:r>
                        <a:rPr lang="ru-RU" sz="1400" noProof="0" dirty="0"/>
                        <a:t>, 58</a:t>
                      </a:r>
                      <a:endParaRPr lang="uk-UA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>
                          <a:solidFill>
                            <a:schemeClr val="tx1"/>
                          </a:solidFill>
                        </a:rPr>
                        <a:t>40/40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>
                          <a:solidFill>
                            <a:schemeClr val="tx1"/>
                          </a:solidFill>
                        </a:rPr>
                        <a:t>-  / 35,88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10/9,2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0,4</a:t>
                      </a:r>
                      <a:r>
                        <a:rPr lang="uk-UA" sz="1400" dirty="0"/>
                        <a:t>5/0,275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ru-RU" sz="1400" dirty="0"/>
                        <a:t>КНС "</a:t>
                      </a:r>
                      <a:r>
                        <a:rPr lang="ru-RU" sz="1400" dirty="0" err="1"/>
                        <a:t>Чуднівська</a:t>
                      </a:r>
                      <a:r>
                        <a:rPr lang="ru-RU" sz="1400" dirty="0"/>
                        <a:t> 3а", м. Житомир, </a:t>
                      </a:r>
                      <a:r>
                        <a:rPr lang="ru-RU" sz="1400" dirty="0" err="1"/>
                        <a:t>вул</a:t>
                      </a:r>
                      <a:r>
                        <a:rPr lang="ru-RU" sz="1400" dirty="0"/>
                        <a:t>. Леха </a:t>
                      </a:r>
                      <a:r>
                        <a:rPr lang="ru-RU" sz="1400" dirty="0" err="1"/>
                        <a:t>Качинського</a:t>
                      </a:r>
                      <a:r>
                        <a:rPr lang="ru-RU" sz="1400" dirty="0"/>
                        <a:t>, 20б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50/50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-  / 182,16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50/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</a:rPr>
                        <a:t> 37,95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1,</a:t>
                      </a:r>
                      <a:r>
                        <a:rPr lang="uk-UA" sz="1400" dirty="0"/>
                        <a:t>48/1,082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117">
                <a:tc>
                  <a:txBody>
                    <a:bodyPr/>
                    <a:lstStyle/>
                    <a:p>
                      <a:r>
                        <a:rPr lang="ru-RU" sz="1400" baseline="0" dirty="0"/>
                        <a:t>ГКНС, м. Житомир, </a:t>
                      </a:r>
                      <a:r>
                        <a:rPr lang="ru-RU" sz="1400" baseline="0" dirty="0" err="1"/>
                        <a:t>вул</a:t>
                      </a:r>
                      <a:r>
                        <a:rPr lang="ru-RU" sz="1400" baseline="0" dirty="0"/>
                        <a:t>. </a:t>
                      </a:r>
                      <a:r>
                        <a:rPr lang="ru-RU" sz="1400" baseline="0" dirty="0" err="1"/>
                        <a:t>Івана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/>
                        <a:t>Гонти</a:t>
                      </a:r>
                      <a:r>
                        <a:rPr lang="ru-RU" sz="1400" baseline="0" dirty="0"/>
                        <a:t> , 16а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110/110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1000 / 435,2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aseline="0" noProof="0" dirty="0">
                          <a:solidFill>
                            <a:schemeClr val="tx1"/>
                          </a:solidFill>
                        </a:rPr>
                        <a:t>320/340,40</a:t>
                      </a:r>
                      <a:endParaRPr lang="uk-UA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/>
                        <a:t>10,3/7,379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671">
                <a:tc>
                  <a:txBody>
                    <a:bodyPr/>
                    <a:lstStyle/>
                    <a:p>
                      <a:r>
                        <a:rPr lang="ru-RU" sz="1400" baseline="0" dirty="0"/>
                        <a:t>ОСК2, ОСК1, м. Житомир. </a:t>
                      </a:r>
                      <a:r>
                        <a:rPr lang="ru-RU" sz="1400" baseline="0" dirty="0" err="1"/>
                        <a:t>вул</a:t>
                      </a:r>
                      <a:r>
                        <a:rPr lang="ru-RU" sz="1400" baseline="0" dirty="0"/>
                        <a:t>. Промислова,1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aseline="0" dirty="0">
                          <a:solidFill>
                            <a:schemeClr val="tx1"/>
                          </a:solidFill>
                        </a:rPr>
                        <a:t>200/202</a:t>
                      </a:r>
                      <a:endParaRPr lang="ru-RU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8055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>
                          <a:solidFill>
                            <a:schemeClr val="tx1"/>
                          </a:solidFill>
                        </a:rPr>
                        <a:t>800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uk-UA" sz="1400" noProof="0" dirty="0">
                          <a:solidFill>
                            <a:schemeClr val="tx1"/>
                          </a:solidFill>
                        </a:rPr>
                        <a:t>800**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/>
                        <a:t>1,8/</a:t>
                      </a:r>
                      <a:r>
                        <a:rPr lang="uk-UA" sz="1400" noProof="0">
                          <a:solidFill>
                            <a:schemeClr val="tx1"/>
                          </a:solidFill>
                        </a:rPr>
                        <a:t>18,909</a:t>
                      </a:r>
                      <a:endParaRPr lang="uk-UA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90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err="1">
                          <a:solidFill>
                            <a:srgbClr val="004F8A"/>
                          </a:solidFill>
                        </a:rPr>
                        <a:t>Всього</a:t>
                      </a:r>
                      <a:endParaRPr lang="ru-RU" sz="1400" b="1" baseline="0" dirty="0">
                        <a:solidFill>
                          <a:srgbClr val="004F8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1200/1112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11320/1392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noProof="0" dirty="0">
                          <a:solidFill>
                            <a:schemeClr val="tx1"/>
                          </a:solidFill>
                        </a:rPr>
                        <a:t>1850/ 1711</a:t>
                      </a:r>
                    </a:p>
                    <a:p>
                      <a:pPr algn="ctr"/>
                      <a:r>
                        <a:rPr lang="uk-UA" sz="1400" b="1" noProof="0" dirty="0">
                          <a:solidFill>
                            <a:schemeClr val="tx1"/>
                          </a:solidFill>
                        </a:rPr>
                        <a:t>2650/2511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noProof="0" dirty="0">
                          <a:solidFill>
                            <a:schemeClr val="tx1"/>
                          </a:solidFill>
                        </a:rPr>
                        <a:t>59,82/58,15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6858000" y="65341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DF66CC-3E4B-4F95-9FF3-B1A66FF8F4F6}" type="slidenum">
              <a:rPr lang="ru-RU" sz="1000" b="0">
                <a:solidFill>
                  <a:srgbClr val="254061"/>
                </a:solidFill>
                <a:cs typeface="Arial" charset="0"/>
              </a:rPr>
              <a:pPr algn="r" eaLnBrk="1" hangingPunct="1"/>
              <a:t>6</a:t>
            </a:fld>
            <a:endParaRPr lang="ru-RU" sz="1000" b="0" dirty="0">
              <a:solidFill>
                <a:srgbClr val="254061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8785" y="152544"/>
            <a:ext cx="4098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КП «</a:t>
            </a:r>
            <a:r>
              <a:rPr lang="uk-UA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Житомирводоканал</a:t>
            </a:r>
            <a:r>
              <a:rPr lang="uk-UA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ЖМР</a:t>
            </a: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35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/>
        </p:nvSpPr>
        <p:spPr>
          <a:xfrm>
            <a:off x="304800" y="304800"/>
            <a:ext cx="8558530" cy="1371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Моделювання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СЕС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КП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Житомирводоканал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ЖМР, м. Житомир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484" y="6107341"/>
            <a:ext cx="8253731" cy="1144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uk-UA" sz="1200" b="0" dirty="0">
                <a:latin typeface="+mj-lt"/>
              </a:rPr>
              <a:t>Примітка:</a:t>
            </a:r>
          </a:p>
          <a:p>
            <a:pPr>
              <a:lnSpc>
                <a:spcPct val="114000"/>
              </a:lnSpc>
            </a:pPr>
            <a:r>
              <a:rPr lang="uk-UA" sz="1200" b="0" dirty="0"/>
              <a:t>*Виробіток  примірний для Житомирської області, та буде уточнений по точний даним СЕС в межах 10%.</a:t>
            </a:r>
          </a:p>
          <a:p>
            <a:pPr>
              <a:lnSpc>
                <a:spcPct val="114000"/>
              </a:lnSpc>
            </a:pPr>
            <a:r>
              <a:rPr lang="uk-UA" sz="1200" b="0" dirty="0"/>
              <a:t>**Розрахунковий тариф визначено, як усереднене значення вартості електроенергії на біржі в січні 2024р.</a:t>
            </a:r>
          </a:p>
          <a:p>
            <a:pPr>
              <a:lnSpc>
                <a:spcPct val="114000"/>
              </a:lnSpc>
            </a:pPr>
            <a:endParaRPr lang="uk-UA" sz="1200" b="0" dirty="0"/>
          </a:p>
          <a:p>
            <a:pPr>
              <a:lnSpc>
                <a:spcPct val="114000"/>
              </a:lnSpc>
            </a:pPr>
            <a:endParaRPr lang="uk-UA" sz="1200" b="0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165619" y="609600"/>
            <a:ext cx="8697711" cy="380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858000" y="65341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DF66CC-3E4B-4F95-9FF3-B1A66FF8F4F6}" type="slidenum">
              <a:rPr lang="ru-RU" sz="1000" b="0">
                <a:solidFill>
                  <a:srgbClr val="254061"/>
                </a:solidFill>
                <a:cs typeface="Arial" charset="0"/>
              </a:rPr>
              <a:pPr algn="r" eaLnBrk="1" hangingPunct="1"/>
              <a:t>7</a:t>
            </a:fld>
            <a:endParaRPr lang="ru-RU" sz="1000" b="0" dirty="0">
              <a:solidFill>
                <a:srgbClr val="254061"/>
              </a:solidFill>
              <a:cs typeface="Arial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368770"/>
              </p:ext>
            </p:extLst>
          </p:nvPr>
        </p:nvGraphicFramePr>
        <p:xfrm>
          <a:off x="557530" y="1423581"/>
          <a:ext cx="8305800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797573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Параметр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/>
                        <a:t>Показник</a:t>
                      </a:r>
                      <a:r>
                        <a:rPr lang="en-US" noProof="0" dirty="0"/>
                        <a:t> </a:t>
                      </a:r>
                      <a:r>
                        <a:rPr lang="uk-UA" noProof="0" dirty="0"/>
                        <a:t>без ОСК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/>
                        <a:t>Показник з ОСК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500" noProof="0" dirty="0"/>
                        <a:t>Потужність </a:t>
                      </a:r>
                      <a:r>
                        <a:rPr lang="uk-UA" sz="1500" baseline="0" noProof="0" dirty="0"/>
                        <a:t>станції</a:t>
                      </a:r>
                    </a:p>
                    <a:p>
                      <a:r>
                        <a:rPr lang="uk-UA" sz="1500" baseline="0" noProof="0" dirty="0"/>
                        <a:t>номінальна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  <a:p>
                      <a:pPr algn="ctr"/>
                      <a:r>
                        <a:rPr lang="uk-UA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711,2</a:t>
                      </a:r>
                      <a:r>
                        <a:rPr lang="en-US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dirty="0"/>
                        <a:t>кВт</a:t>
                      </a:r>
                      <a:endParaRPr lang="uk-U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  <a:p>
                      <a:pPr algn="ctr"/>
                      <a:r>
                        <a:rPr lang="uk-UA" sz="1500" dirty="0"/>
                        <a:t>2 511</a:t>
                      </a:r>
                      <a:r>
                        <a:rPr lang="en-US" sz="1500" dirty="0"/>
                        <a:t>,</a:t>
                      </a:r>
                      <a:r>
                        <a:rPr lang="uk-UA" sz="1500" dirty="0"/>
                        <a:t>2 </a:t>
                      </a:r>
                      <a:r>
                        <a:rPr lang="ru-RU" sz="1500" dirty="0"/>
                        <a:t>кВт</a:t>
                      </a:r>
                      <a:endParaRPr lang="uk-U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500" noProof="0" dirty="0"/>
                        <a:t>Прогноз вироблення електроенергії </a:t>
                      </a:r>
                      <a:r>
                        <a:rPr lang="ru-RU" sz="1500" dirty="0"/>
                        <a:t>на </a:t>
                      </a:r>
                      <a:r>
                        <a:rPr lang="ru-RU" sz="1500" baseline="0" dirty="0"/>
                        <a:t> </a:t>
                      </a:r>
                    </a:p>
                    <a:p>
                      <a:r>
                        <a:rPr lang="uk-UA" sz="1500" dirty="0">
                          <a:solidFill>
                            <a:schemeClr val="tx1"/>
                          </a:solidFill>
                        </a:rPr>
                        <a:t>1711,20 / 2511,20</a:t>
                      </a:r>
                      <a:r>
                        <a:rPr lang="uk-UA" sz="15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baseline="0" dirty="0"/>
                        <a:t>кВт </a:t>
                      </a:r>
                      <a:r>
                        <a:rPr lang="uk-UA" sz="1500" baseline="0" noProof="0" dirty="0"/>
                        <a:t>номінальної потужності за рік (за повний рік експлуатації)*</a:t>
                      </a:r>
                      <a:endParaRPr lang="uk-UA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/>
                    </a:p>
                    <a:p>
                      <a:pPr algn="ctr"/>
                      <a:r>
                        <a:rPr lang="uk-UA" sz="1600" dirty="0"/>
                        <a:t>1 711</a:t>
                      </a:r>
                      <a:r>
                        <a:rPr lang="uk-UA" sz="1600" baseline="0" dirty="0"/>
                        <a:t> 2</a:t>
                      </a:r>
                      <a:r>
                        <a:rPr lang="en-US" sz="1500" dirty="0"/>
                        <a:t>0</a:t>
                      </a:r>
                      <a:r>
                        <a:rPr lang="uk-UA" sz="1500" dirty="0"/>
                        <a:t>0</a:t>
                      </a:r>
                      <a:r>
                        <a:rPr lang="ru-RU" sz="1500" dirty="0"/>
                        <a:t> кВт*г</a:t>
                      </a:r>
                      <a:endParaRPr lang="uk-U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/>
                    </a:p>
                    <a:p>
                      <a:pPr algn="ctr"/>
                      <a:r>
                        <a:rPr lang="uk-UA" sz="1600" dirty="0"/>
                        <a:t>2 511 200 </a:t>
                      </a:r>
                      <a:r>
                        <a:rPr lang="ru-RU" sz="1500" dirty="0"/>
                        <a:t>кВт*г</a:t>
                      </a:r>
                      <a:endParaRPr lang="uk-U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500" noProof="0" dirty="0"/>
                        <a:t>Розрахунковий </a:t>
                      </a:r>
                      <a:r>
                        <a:rPr lang="ru-RU" sz="1500" baseline="0" dirty="0"/>
                        <a:t>тариф (</a:t>
                      </a:r>
                      <a:r>
                        <a:rPr lang="ru-RU" sz="1500" baseline="0" dirty="0" err="1"/>
                        <a:t>РДН+трансп</a:t>
                      </a:r>
                      <a:r>
                        <a:rPr lang="ru-RU" sz="1500" baseline="0" dirty="0"/>
                        <a:t>.+передача)**</a:t>
                      </a:r>
                      <a:endParaRPr lang="uk-U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6,1 грн./кВт*г, з ПДВ</a:t>
                      </a:r>
                      <a:endParaRPr lang="uk-UA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6,1 грн./кВт*г, з ПДВ</a:t>
                      </a:r>
                      <a:endParaRPr lang="uk-UA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500" noProof="0" dirty="0"/>
                        <a:t>Кошти, зекономлені </a:t>
                      </a:r>
                      <a:r>
                        <a:rPr lang="uk-UA" sz="1500" baseline="0" noProof="0" dirty="0"/>
                        <a:t>від виробітку електроенергії за рік</a:t>
                      </a:r>
                      <a:endParaRPr lang="uk-UA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500" noProof="0" dirty="0">
                          <a:solidFill>
                            <a:schemeClr val="tx1"/>
                          </a:solidFill>
                        </a:rPr>
                        <a:t>10,4 </a:t>
                      </a:r>
                      <a:r>
                        <a:rPr lang="ru-RU" sz="1500" noProof="0" dirty="0" err="1">
                          <a:solidFill>
                            <a:schemeClr val="tx1"/>
                          </a:solidFill>
                        </a:rPr>
                        <a:t>млн.грн</a:t>
                      </a:r>
                      <a:r>
                        <a:rPr lang="ru-RU" sz="150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500" baseline="0" noProof="0" dirty="0">
                          <a:solidFill>
                            <a:schemeClr val="tx1"/>
                          </a:solidFill>
                        </a:rPr>
                        <a:t>, з ПДВ</a:t>
                      </a:r>
                      <a:endParaRPr lang="uk-UA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5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500" noProof="0" dirty="0">
                          <a:solidFill>
                            <a:schemeClr val="tx1"/>
                          </a:solidFill>
                        </a:rPr>
                        <a:t>15,3</a:t>
                      </a:r>
                      <a:r>
                        <a:rPr lang="en-US" sz="15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noProof="0" dirty="0" err="1">
                          <a:solidFill>
                            <a:schemeClr val="tx1"/>
                          </a:solidFill>
                        </a:rPr>
                        <a:t>млн.грн</a:t>
                      </a:r>
                      <a:r>
                        <a:rPr lang="ru-RU" sz="150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500" baseline="0" noProof="0" dirty="0">
                          <a:solidFill>
                            <a:schemeClr val="tx1"/>
                          </a:solidFill>
                        </a:rPr>
                        <a:t>, з ПДВ</a:t>
                      </a:r>
                      <a:endParaRPr lang="uk-UA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500" noProof="0" dirty="0"/>
                        <a:t>Орієнтовна вартість сонячних електростанцій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5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500" noProof="0" dirty="0">
                          <a:solidFill>
                            <a:schemeClr val="tx1"/>
                          </a:solidFill>
                        </a:rPr>
                        <a:t>40,9 </a:t>
                      </a:r>
                      <a:r>
                        <a:rPr lang="uk-UA" sz="1500" noProof="0" dirty="0" err="1">
                          <a:solidFill>
                            <a:schemeClr val="tx1"/>
                          </a:solidFill>
                        </a:rPr>
                        <a:t>млн.грн</a:t>
                      </a:r>
                      <a:r>
                        <a:rPr lang="uk-UA" sz="1500" noProof="0" dirty="0">
                          <a:solidFill>
                            <a:schemeClr val="tx1"/>
                          </a:solidFill>
                        </a:rPr>
                        <a:t>., з ПДВ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5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500" noProof="0" dirty="0">
                          <a:solidFill>
                            <a:schemeClr val="tx1"/>
                          </a:solidFill>
                        </a:rPr>
                        <a:t>59,7 </a:t>
                      </a:r>
                      <a:r>
                        <a:rPr lang="uk-UA" sz="1500" noProof="0" dirty="0" err="1">
                          <a:solidFill>
                            <a:schemeClr val="tx1"/>
                          </a:solidFill>
                        </a:rPr>
                        <a:t>млн.грн</a:t>
                      </a:r>
                      <a:r>
                        <a:rPr lang="uk-UA" sz="1500" noProof="0" dirty="0">
                          <a:solidFill>
                            <a:schemeClr val="tx1"/>
                          </a:solidFill>
                        </a:rPr>
                        <a:t>., з ПДВ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500" noProof="0" dirty="0"/>
                        <a:t>Витрати на обслуговування в рік , за перші 5 років експлуатації</a:t>
                      </a:r>
                      <a:endParaRPr lang="ru-RU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240 тис. грн./</a:t>
                      </a:r>
                      <a:r>
                        <a:rPr lang="uk-UA" sz="1500" noProof="0" dirty="0">
                          <a:solidFill>
                            <a:schemeClr val="tx1"/>
                          </a:solidFill>
                        </a:rPr>
                        <a:t>рік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330 тис. грн./</a:t>
                      </a:r>
                      <a:r>
                        <a:rPr lang="uk-UA" sz="1500" noProof="0" dirty="0">
                          <a:solidFill>
                            <a:schemeClr val="tx1"/>
                          </a:solidFill>
                        </a:rPr>
                        <a:t>рік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500" baseline="0" noProof="0" dirty="0"/>
                        <a:t>Орієнтовний термін окупності, при роботі в режимі «</a:t>
                      </a:r>
                      <a:r>
                        <a:rPr lang="uk-UA" sz="1500" baseline="0" noProof="0" dirty="0" err="1"/>
                        <a:t>самовиробництва</a:t>
                      </a:r>
                      <a:r>
                        <a:rPr lang="ru-RU" sz="1500" baseline="0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5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500" dirty="0">
                          <a:solidFill>
                            <a:schemeClr val="tx1"/>
                          </a:solidFill>
                        </a:rPr>
                        <a:t>4 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5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500">
                          <a:solidFill>
                            <a:schemeClr val="tx1"/>
                          </a:solidFill>
                        </a:rPr>
                        <a:t>3,9 роки</a:t>
                      </a:r>
                      <a:endParaRPr lang="uk-UA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808785" y="152544"/>
            <a:ext cx="4098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КП «</a:t>
            </a:r>
            <a:r>
              <a:rPr lang="uk-UA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Житомирводоканал</a:t>
            </a:r>
            <a:r>
              <a:rPr lang="uk-UA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ЖМР</a:t>
            </a: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0416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Корпоративна кольрова схема">
      <a:dk1>
        <a:srgbClr val="000000"/>
      </a:dk1>
      <a:lt1>
        <a:srgbClr val="FFFFFF"/>
      </a:lt1>
      <a:dk2>
        <a:srgbClr val="005596"/>
      </a:dk2>
      <a:lt2>
        <a:srgbClr val="C1DAFF"/>
      </a:lt2>
      <a:accent1>
        <a:srgbClr val="005596"/>
      </a:accent1>
      <a:accent2>
        <a:srgbClr val="84C1FF"/>
      </a:accent2>
      <a:accent3>
        <a:srgbClr val="4C4D4F"/>
      </a:accent3>
      <a:accent4>
        <a:srgbClr val="939598"/>
      </a:accent4>
      <a:accent5>
        <a:srgbClr val="A50021"/>
      </a:accent5>
      <a:accent6>
        <a:srgbClr val="1D751D"/>
      </a:accent6>
      <a:hlink>
        <a:srgbClr val="005596"/>
      </a:hlink>
      <a:folHlink>
        <a:srgbClr val="333399"/>
      </a:folHlink>
    </a:clrScheme>
    <a:fontScheme name="Корпоративний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24645</TotalTime>
  <Words>822</Words>
  <Application>Microsoft Office PowerPoint</Application>
  <PresentationFormat>Екран (4:3)</PresentationFormat>
  <Paragraphs>232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Лаврентій Олександра Анатоліївна</dc:creator>
  <cp:lastModifiedBy>Olga Muranova</cp:lastModifiedBy>
  <cp:revision>941</cp:revision>
  <cp:lastPrinted>2024-01-18T11:59:58Z</cp:lastPrinted>
  <dcterms:created xsi:type="dcterms:W3CDTF">1601-01-01T00:00:00Z</dcterms:created>
  <dcterms:modified xsi:type="dcterms:W3CDTF">2024-05-14T06:07:41Z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