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c3035756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c3035756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f9353a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f9353a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f9353a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f9353a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bf2b75399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bf2b75399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0de08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0de08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bf2b75399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bf2b75399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bf2b75399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bf2b75399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bf2b75399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bf2b75399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0de08986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0de0898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2953325"/>
            <a:ext cx="9144000" cy="219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ctrTitle"/>
          </p:nvPr>
        </p:nvSpPr>
        <p:spPr>
          <a:xfrm>
            <a:off x="353550" y="1104900"/>
            <a:ext cx="84369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5300"/>
              <a:t>Власна енергія </a:t>
            </a:r>
            <a:endParaRPr sz="5300"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353550" y="3211225"/>
            <a:ext cx="84369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chemeClr val="dk1"/>
                </a:solidFill>
              </a:rPr>
              <a:t>Зелена трансформація КП “Луцькводоканал”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742825" y="42957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Віктор Гуменюк</a:t>
            </a:r>
            <a:endParaRPr sz="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0" y="0"/>
            <a:ext cx="9144000" cy="249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220">
                <a:solidFill>
                  <a:schemeClr val="lt1"/>
                </a:solidFill>
              </a:rPr>
              <a:t>“Зелений колір - головний колір світу, з якого виникає його краса”</a:t>
            </a:r>
            <a:endParaRPr b="1" sz="3220">
              <a:solidFill>
                <a:schemeClr val="lt1"/>
              </a:solidFill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3678300"/>
            <a:ext cx="85206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200"/>
              <a:t>Педро Кальдерон-де-ла-Барка, </a:t>
            </a:r>
            <a:br>
              <a:rPr lang="uk" sz="1200"/>
            </a:br>
            <a:r>
              <a:rPr lang="uk" sz="1200"/>
              <a:t>Священик іспанського письменника, лицар ордена Сантьяго.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2928900" cy="1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2520"/>
              <a:t>Як працюють зелені інвестиції</a:t>
            </a:r>
            <a:endParaRPr sz="252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906" y="0"/>
            <a:ext cx="5111895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G</a:t>
            </a:r>
            <a:r>
              <a:rPr b="1" lang="uk"/>
              <a:t>reen Card</a:t>
            </a:r>
            <a:endParaRPr b="1"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uk" sz="2200"/>
              <a:t>Облік ресурсів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uk" sz="2200"/>
              <a:t>Геоінформаційна система управління 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uk" sz="2200"/>
              <a:t>Д</a:t>
            </a:r>
            <a:r>
              <a:rPr lang="uk" sz="2200"/>
              <a:t>испетчеризація</a:t>
            </a:r>
            <a:r>
              <a:rPr lang="uk" sz="2200"/>
              <a:t> 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uk" sz="2200"/>
              <a:t>Автоматизація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uk" sz="2200"/>
              <a:t>Внутрішній </a:t>
            </a:r>
            <a:r>
              <a:rPr lang="uk" sz="2200"/>
              <a:t>потенціал - Net Billing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uk" sz="2200"/>
              <a:t>Управління споживанням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3375"/>
            <a:ext cx="9144000" cy="38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Облік ресурсів. </a:t>
            </a:r>
            <a:r>
              <a:rPr b="1" lang="uk"/>
              <a:t>Smart Water. Цифровізація обліку</a:t>
            </a:r>
            <a:endParaRPr b="1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В</a:t>
            </a:r>
            <a:r>
              <a:rPr lang="uk"/>
              <a:t>артість: </a:t>
            </a:r>
            <a:r>
              <a:rPr b="1" lang="uk"/>
              <a:t>1 млн. евро</a:t>
            </a:r>
            <a:r>
              <a:rPr lang="uk"/>
              <a:t> | Джерело фінансування: </a:t>
            </a:r>
            <a:r>
              <a:rPr b="1" lang="uk"/>
              <a:t>приватний інвестор та власні кошти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Геоінформаційна система управління</a:t>
            </a:r>
            <a:endParaRPr b="1"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26162" l="0" r="0" t="11427"/>
          <a:stretch/>
        </p:blipFill>
        <p:spPr>
          <a:xfrm>
            <a:off x="0" y="1747600"/>
            <a:ext cx="9143999" cy="30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В</a:t>
            </a:r>
            <a:r>
              <a:rPr lang="uk"/>
              <a:t>артість: </a:t>
            </a:r>
            <a:r>
              <a:rPr b="1" lang="uk"/>
              <a:t>0,1</a:t>
            </a:r>
            <a:r>
              <a:rPr b="1" lang="uk"/>
              <a:t> млн. евро</a:t>
            </a:r>
            <a:r>
              <a:rPr lang="uk"/>
              <a:t> | Джерело фінансування: </a:t>
            </a:r>
            <a:r>
              <a:rPr b="1" lang="uk"/>
              <a:t>власні кошти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Диспетчеризація та а</a:t>
            </a:r>
            <a:r>
              <a:rPr b="1" lang="uk"/>
              <a:t>втоматизація виробництва</a:t>
            </a:r>
            <a:endParaRPr b="1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/>
              <a:t>Вартість: </a:t>
            </a:r>
            <a:r>
              <a:rPr b="1" lang="uk" sz="1600"/>
              <a:t>0,5 млн. евро</a:t>
            </a:r>
            <a:r>
              <a:rPr lang="uk" sz="1600"/>
              <a:t> | Джерело фінансування: </a:t>
            </a:r>
            <a:r>
              <a:rPr b="1" lang="uk" sz="1600"/>
              <a:t>власні кошти</a:t>
            </a:r>
            <a:endParaRPr b="1" sz="16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400" y="1550925"/>
            <a:ext cx="499152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17108" l="0" r="0" t="32062"/>
          <a:stretch/>
        </p:blipFill>
        <p:spPr>
          <a:xfrm>
            <a:off x="0" y="1953975"/>
            <a:ext cx="9144003" cy="30978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Внутрішній потенціал </a:t>
            </a:r>
            <a:r>
              <a:rPr b="1" lang="uk" sz="2531"/>
              <a:t>- Net Billing</a:t>
            </a:r>
            <a:r>
              <a:rPr b="1" lang="uk"/>
              <a:t>. </a:t>
            </a:r>
            <a:r>
              <a:rPr b="1" lang="uk"/>
              <a:t>Генерація сонячної енергії потужністю 3 МВт</a:t>
            </a:r>
            <a:endParaRPr b="1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352500"/>
            <a:ext cx="86016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В</a:t>
            </a:r>
            <a:r>
              <a:rPr lang="uk"/>
              <a:t>артість:</a:t>
            </a:r>
            <a:r>
              <a:rPr lang="uk"/>
              <a:t> </a:t>
            </a:r>
            <a:r>
              <a:rPr b="1" lang="uk"/>
              <a:t>2,5</a:t>
            </a:r>
            <a:r>
              <a:rPr b="1" lang="uk"/>
              <a:t> млн. евро</a:t>
            </a:r>
            <a:r>
              <a:rPr lang="uk"/>
              <a:t> </a:t>
            </a:r>
            <a:r>
              <a:rPr b="1" lang="uk">
                <a:solidFill>
                  <a:schemeClr val="dk2"/>
                </a:solidFill>
              </a:rPr>
              <a:t>|</a:t>
            </a:r>
            <a:r>
              <a:rPr lang="uk"/>
              <a:t> </a:t>
            </a:r>
            <a:r>
              <a:rPr lang="uk"/>
              <a:t>Джерело фінансування: </a:t>
            </a:r>
            <a:r>
              <a:rPr b="1" lang="uk"/>
              <a:t>кредит, грант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8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113"/>
              <a:buNone/>
            </a:pPr>
            <a:r>
              <a:rPr b="1" lang="uk" sz="2531"/>
              <a:t>Внутрішній потенціал - Net Billing. </a:t>
            </a:r>
            <a:r>
              <a:rPr b="1" lang="uk" sz="2531"/>
              <a:t>Виробництво біогазу з когенераційною установкою 0,8 МВт</a:t>
            </a:r>
            <a:endParaRPr b="1" sz="2531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/>
              <a:t>В</a:t>
            </a:r>
            <a:r>
              <a:rPr lang="uk" sz="1700"/>
              <a:t>артість: </a:t>
            </a:r>
            <a:r>
              <a:rPr b="1" lang="uk" sz="1700"/>
              <a:t>12 млн. евро</a:t>
            </a:r>
            <a:r>
              <a:rPr lang="uk" sz="1700"/>
              <a:t> </a:t>
            </a:r>
            <a:r>
              <a:rPr b="1" lang="uk" sz="1700">
                <a:solidFill>
                  <a:schemeClr val="dk2"/>
                </a:solidFill>
              </a:rPr>
              <a:t>|</a:t>
            </a:r>
            <a:r>
              <a:rPr lang="uk" sz="1700"/>
              <a:t> Джерело фінансування: </a:t>
            </a:r>
            <a:r>
              <a:rPr b="1" lang="uk" sz="1700"/>
              <a:t>кредит</a:t>
            </a:r>
            <a:endParaRPr b="1"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13054" l="0" r="0" t="5710"/>
          <a:stretch/>
        </p:blipFill>
        <p:spPr>
          <a:xfrm>
            <a:off x="0" y="1852900"/>
            <a:ext cx="9144003" cy="319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2318" l="2120" r="9516" t="1887"/>
          <a:stretch/>
        </p:blipFill>
        <p:spPr>
          <a:xfrm>
            <a:off x="2246800" y="0"/>
            <a:ext cx="6897201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8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113"/>
              <a:buNone/>
            </a:pPr>
            <a:r>
              <a:rPr b="1" lang="uk" sz="2531"/>
              <a:t>Управління </a:t>
            </a:r>
            <a:endParaRPr b="1" sz="253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113"/>
              <a:buNone/>
            </a:pPr>
            <a:r>
              <a:rPr b="1" lang="uk" sz="2531"/>
              <a:t>споживанням.</a:t>
            </a:r>
            <a:endParaRPr b="1" sz="2531"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65175"/>
            <a:ext cx="3053400" cy="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700"/>
              <a:t>Перспективний проект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