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5143500" cx="9144000"/>
  <p:notesSz cx="6858000" cy="9144000"/>
  <p:embeddedFontLst>
    <p:embeddedFont>
      <p:font typeface="Proxima Nova"/>
      <p:regular r:id="rId16"/>
      <p:bold r:id="rId17"/>
      <p:italic r:id="rId18"/>
      <p:boldItalic r:id="rId1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ProximaNova-bold.fntdata"/><Relationship Id="rId16" Type="http://schemas.openxmlformats.org/officeDocument/2006/relationships/font" Target="fonts/ProximaNova-regular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ProximaNova-boldItalic.fntdata"/><Relationship Id="rId6" Type="http://schemas.openxmlformats.org/officeDocument/2006/relationships/slide" Target="slides/slide1.xml"/><Relationship Id="rId18" Type="http://schemas.openxmlformats.org/officeDocument/2006/relationships/font" Target="fonts/ProximaNova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25c3035756c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25c3035756c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1ff9353ace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1ff9353ace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1ff9353aceb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1ff9353aceb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25bf2b75399_0_4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25bf2b75399_0_4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270de08986f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270de08986f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25bf2b75399_0_4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25bf2b75399_0_4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25bf2b75399_0_4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25bf2b75399_0_4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25bf2b75399_0_4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25bf2b75399_0_4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270de08986f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270de08986f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0" y="2998150"/>
            <a:ext cx="9144000" cy="0"/>
          </a:xfrm>
          <a:prstGeom prst="straightConnector1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" name="Google Shape;11;p2"/>
          <p:cNvSpPr txBox="1"/>
          <p:nvPr>
            <p:ph type="ctrTitle"/>
          </p:nvPr>
        </p:nvSpPr>
        <p:spPr>
          <a:xfrm>
            <a:off x="510450" y="1257300"/>
            <a:ext cx="8123100" cy="1588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510450" y="3182313"/>
            <a:ext cx="8123100" cy="63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" name="Google Shape;50;p11"/>
          <p:cNvSpPr txBox="1"/>
          <p:nvPr>
            <p:ph hasCustomPrompt="1" type="title"/>
          </p:nvPr>
        </p:nvSpPr>
        <p:spPr>
          <a:xfrm>
            <a:off x="311700" y="991475"/>
            <a:ext cx="8520600" cy="19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/>
          <p:nvPr>
            <p:ph idx="1" type="body"/>
          </p:nvPr>
        </p:nvSpPr>
        <p:spPr>
          <a:xfrm>
            <a:off x="311700" y="3071300"/>
            <a:ext cx="8520600" cy="90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2" name="Google Shape;52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Google Shape;15;p3"/>
          <p:cNvCxnSpPr/>
          <p:nvPr/>
        </p:nvCxnSpPr>
        <p:spPr>
          <a:xfrm>
            <a:off x="0" y="2998150"/>
            <a:ext cx="9144000" cy="0"/>
          </a:xfrm>
          <a:prstGeom prst="straightConnector1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6" name="Google Shape;16;p3"/>
          <p:cNvSpPr txBox="1"/>
          <p:nvPr>
            <p:ph type="title"/>
          </p:nvPr>
        </p:nvSpPr>
        <p:spPr>
          <a:xfrm>
            <a:off x="510450" y="2057400"/>
            <a:ext cx="8123100" cy="77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0" name="Google Shape;30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3" name="Google Shape;33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lt2"/>
        </a:solidFill>
      </p:bgPr>
    </p:bg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/>
          <p:nvPr>
            <p:ph type="title"/>
          </p:nvPr>
        </p:nvSpPr>
        <p:spPr>
          <a:xfrm>
            <a:off x="490250" y="526350"/>
            <a:ext cx="57975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7" name="Google Shape;37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/>
          <p:nvPr/>
        </p:nvSpPr>
        <p:spPr>
          <a:xfrm>
            <a:off x="4572000" y="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0" name="Google Shape;40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1" name="Google Shape;41;p9"/>
          <p:cNvSpPr txBox="1"/>
          <p:nvPr>
            <p:ph type="title"/>
          </p:nvPr>
        </p:nvSpPr>
        <p:spPr>
          <a:xfrm>
            <a:off x="265500" y="1205825"/>
            <a:ext cx="4045200" cy="1509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2" name="Google Shape;42;p9"/>
          <p:cNvSpPr txBox="1"/>
          <p:nvPr>
            <p:ph idx="1" type="subTitle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3" name="Google Shape;43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4" name="Google Shape;44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/>
          <p:nvPr>
            <p:ph idx="1" type="body"/>
          </p:nvPr>
        </p:nvSpPr>
        <p:spPr>
          <a:xfrm>
            <a:off x="311700" y="423682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</a:lstStyle>
          <a:p/>
        </p:txBody>
      </p:sp>
      <p:sp>
        <p:nvSpPr>
          <p:cNvPr id="47" name="Google Shape;47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pearmint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roxima Nova"/>
              <a:buChar char="●"/>
              <a:defRPr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○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■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●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○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■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●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○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■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/>
          <p:nvPr/>
        </p:nvSpPr>
        <p:spPr>
          <a:xfrm>
            <a:off x="0" y="2953325"/>
            <a:ext cx="9144000" cy="21903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13"/>
          <p:cNvSpPr txBox="1"/>
          <p:nvPr>
            <p:ph type="ctrTitle"/>
          </p:nvPr>
        </p:nvSpPr>
        <p:spPr>
          <a:xfrm>
            <a:off x="353550" y="1104900"/>
            <a:ext cx="8436900" cy="1588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5300"/>
              <a:t>Власна енергія </a:t>
            </a:r>
            <a:endParaRPr sz="5300"/>
          </a:p>
        </p:txBody>
      </p:sp>
      <p:sp>
        <p:nvSpPr>
          <p:cNvPr id="61" name="Google Shape;61;p13"/>
          <p:cNvSpPr txBox="1"/>
          <p:nvPr>
            <p:ph idx="1" type="subTitle"/>
          </p:nvPr>
        </p:nvSpPr>
        <p:spPr>
          <a:xfrm>
            <a:off x="353550" y="3211225"/>
            <a:ext cx="8436900" cy="63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3100">
                <a:solidFill>
                  <a:schemeClr val="dk1"/>
                </a:solidFill>
              </a:rPr>
              <a:t>Зелена трансформація КП “Луцькводоканал”</a:t>
            </a:r>
            <a:endParaRPr sz="3100">
              <a:solidFill>
                <a:schemeClr val="dk1"/>
              </a:solidFill>
            </a:endParaRPr>
          </a:p>
        </p:txBody>
      </p:sp>
      <p:sp>
        <p:nvSpPr>
          <p:cNvPr id="62" name="Google Shape;62;p13"/>
          <p:cNvSpPr txBox="1"/>
          <p:nvPr/>
        </p:nvSpPr>
        <p:spPr>
          <a:xfrm>
            <a:off x="5742825" y="4295775"/>
            <a:ext cx="3000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uk" sz="1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Віктор Гуменюк</a:t>
            </a:r>
            <a:endParaRPr sz="1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2"/>
          <p:cNvSpPr/>
          <p:nvPr/>
        </p:nvSpPr>
        <p:spPr>
          <a:xfrm>
            <a:off x="0" y="0"/>
            <a:ext cx="9144000" cy="24954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22"/>
          <p:cNvSpPr txBox="1"/>
          <p:nvPr>
            <p:ph type="title"/>
          </p:nvPr>
        </p:nvSpPr>
        <p:spPr>
          <a:xfrm>
            <a:off x="311700" y="445025"/>
            <a:ext cx="8520600" cy="101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uk" sz="3220">
                <a:solidFill>
                  <a:schemeClr val="lt1"/>
                </a:solidFill>
              </a:rPr>
              <a:t>“Зелений колір - головний колір світу, з якого виникає його краса”</a:t>
            </a:r>
            <a:endParaRPr b="1" sz="3220">
              <a:solidFill>
                <a:schemeClr val="lt1"/>
              </a:solidFill>
            </a:endParaRPr>
          </a:p>
        </p:txBody>
      </p:sp>
      <p:sp>
        <p:nvSpPr>
          <p:cNvPr id="123" name="Google Shape;123;p22"/>
          <p:cNvSpPr txBox="1"/>
          <p:nvPr>
            <p:ph idx="1" type="body"/>
          </p:nvPr>
        </p:nvSpPr>
        <p:spPr>
          <a:xfrm>
            <a:off x="311700" y="3678300"/>
            <a:ext cx="8520600" cy="86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1200"/>
              </a:spcAft>
              <a:buNone/>
            </a:pPr>
            <a:r>
              <a:rPr lang="uk" sz="1200"/>
              <a:t>Педро Кальдерон-де-ла-Барка, </a:t>
            </a:r>
            <a:br>
              <a:rPr lang="uk" sz="1200"/>
            </a:br>
            <a:r>
              <a:rPr lang="uk" sz="1200"/>
              <a:t>Священик іспанського письменника, лицар ордена Сантьяго.</a:t>
            </a:r>
            <a:endParaRPr sz="12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4"/>
          <p:cNvSpPr txBox="1"/>
          <p:nvPr>
            <p:ph type="title"/>
          </p:nvPr>
        </p:nvSpPr>
        <p:spPr>
          <a:xfrm>
            <a:off x="311700" y="445025"/>
            <a:ext cx="2928900" cy="12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uk" sz="2520"/>
              <a:t>Як працюють зелені інвестиції</a:t>
            </a:r>
            <a:endParaRPr sz="2520"/>
          </a:p>
        </p:txBody>
      </p:sp>
      <p:pic>
        <p:nvPicPr>
          <p:cNvPr id="68" name="Google Shape;68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51906" y="0"/>
            <a:ext cx="5111895" cy="49911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/>
              <a:t>G</a:t>
            </a:r>
            <a:r>
              <a:rPr b="1" lang="uk"/>
              <a:t>reen Card</a:t>
            </a:r>
            <a:endParaRPr b="1"/>
          </a:p>
        </p:txBody>
      </p:sp>
      <p:sp>
        <p:nvSpPr>
          <p:cNvPr id="74" name="Google Shape;74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683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200"/>
              <a:buAutoNum type="arabicPeriod"/>
            </a:pPr>
            <a:r>
              <a:rPr lang="uk" sz="2200"/>
              <a:t>Облік ресурсів</a:t>
            </a:r>
            <a:endParaRPr sz="2200"/>
          </a:p>
          <a:p>
            <a:pPr indent="-3683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200"/>
              <a:buAutoNum type="arabicPeriod"/>
            </a:pPr>
            <a:r>
              <a:rPr lang="uk" sz="2200"/>
              <a:t>Геоінформаційна система управління </a:t>
            </a:r>
            <a:endParaRPr sz="2200"/>
          </a:p>
          <a:p>
            <a:pPr indent="-3683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200"/>
              <a:buAutoNum type="arabicPeriod"/>
            </a:pPr>
            <a:r>
              <a:rPr lang="uk" sz="2200"/>
              <a:t>Д</a:t>
            </a:r>
            <a:r>
              <a:rPr lang="uk" sz="2200"/>
              <a:t>испетчеризація</a:t>
            </a:r>
            <a:r>
              <a:rPr lang="uk" sz="2200"/>
              <a:t> </a:t>
            </a:r>
            <a:endParaRPr sz="2200"/>
          </a:p>
          <a:p>
            <a:pPr indent="-3683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200"/>
              <a:buAutoNum type="arabicPeriod"/>
            </a:pPr>
            <a:r>
              <a:rPr lang="uk" sz="2200"/>
              <a:t>Автоматизація</a:t>
            </a:r>
            <a:endParaRPr sz="2200"/>
          </a:p>
          <a:p>
            <a:pPr indent="-3683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200"/>
              <a:buAutoNum type="arabicPeriod"/>
            </a:pPr>
            <a:r>
              <a:rPr lang="uk" sz="2200"/>
              <a:t>Внутрішній </a:t>
            </a:r>
            <a:r>
              <a:rPr lang="uk" sz="2200"/>
              <a:t>потенціал - Net Billing</a:t>
            </a:r>
            <a:endParaRPr sz="2200"/>
          </a:p>
          <a:p>
            <a:pPr indent="-3683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200"/>
              <a:buAutoNum type="arabicPeriod"/>
            </a:pPr>
            <a:r>
              <a:rPr lang="uk" sz="2200"/>
              <a:t>Управління споживанням</a:t>
            </a:r>
            <a:endParaRPr sz="22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213375"/>
            <a:ext cx="9144000" cy="3843124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/>
              <a:t>Облік ресурсів. </a:t>
            </a:r>
            <a:r>
              <a:rPr b="1" lang="uk"/>
              <a:t>Smart Water. Цифровізація обліку</a:t>
            </a:r>
            <a:endParaRPr b="1"/>
          </a:p>
        </p:txBody>
      </p:sp>
      <p:sp>
        <p:nvSpPr>
          <p:cNvPr id="81" name="Google Shape;81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uk"/>
              <a:t>В</a:t>
            </a:r>
            <a:r>
              <a:rPr lang="uk"/>
              <a:t>артість: </a:t>
            </a:r>
            <a:r>
              <a:rPr b="1" lang="uk"/>
              <a:t>1 млн. евро</a:t>
            </a:r>
            <a:r>
              <a:rPr lang="uk"/>
              <a:t> | Джерело фінансування: </a:t>
            </a:r>
            <a:r>
              <a:rPr b="1" lang="uk"/>
              <a:t>приватний інвестор та власні кошти</a:t>
            </a:r>
            <a:endParaRPr b="1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/>
              <a:t>Геоінформаційна система управління</a:t>
            </a:r>
            <a:endParaRPr b="1"/>
          </a:p>
        </p:txBody>
      </p:sp>
      <p:pic>
        <p:nvPicPr>
          <p:cNvPr id="87" name="Google Shape;87;p17"/>
          <p:cNvPicPr preferRelativeResize="0"/>
          <p:nvPr/>
        </p:nvPicPr>
        <p:blipFill rotWithShape="1">
          <a:blip r:embed="rId3">
            <a:alphaModFix/>
          </a:blip>
          <a:srcRect b="26162" l="0" r="0" t="11427"/>
          <a:stretch/>
        </p:blipFill>
        <p:spPr>
          <a:xfrm>
            <a:off x="0" y="1747600"/>
            <a:ext cx="9143999" cy="309085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uk"/>
              <a:t>В</a:t>
            </a:r>
            <a:r>
              <a:rPr lang="uk"/>
              <a:t>артість: </a:t>
            </a:r>
            <a:r>
              <a:rPr b="1" lang="uk"/>
              <a:t>0,1</a:t>
            </a:r>
            <a:r>
              <a:rPr b="1" lang="uk"/>
              <a:t> млн. евро</a:t>
            </a:r>
            <a:r>
              <a:rPr lang="uk"/>
              <a:t> | Джерело фінансування: </a:t>
            </a:r>
            <a:r>
              <a:rPr b="1" lang="uk"/>
              <a:t>власні кошти</a:t>
            </a:r>
            <a:endParaRPr b="1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/>
              <a:t>Диспетчеризація та а</a:t>
            </a:r>
            <a:r>
              <a:rPr b="1" lang="uk"/>
              <a:t>втоматизація виробництва</a:t>
            </a:r>
            <a:endParaRPr b="1"/>
          </a:p>
        </p:txBody>
      </p:sp>
      <p:sp>
        <p:nvSpPr>
          <p:cNvPr id="94" name="Google Shape;94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600"/>
              <a:t>Вартість: </a:t>
            </a:r>
            <a:r>
              <a:rPr b="1" lang="uk" sz="1600"/>
              <a:t>0,5 млн. евро</a:t>
            </a:r>
            <a:r>
              <a:rPr lang="uk" sz="1600"/>
              <a:t> | Джерело фінансування: </a:t>
            </a:r>
            <a:r>
              <a:rPr b="1" lang="uk" sz="1600"/>
              <a:t>власні кошти</a:t>
            </a:r>
            <a:endParaRPr b="1" sz="1600"/>
          </a:p>
        </p:txBody>
      </p:sp>
      <p:pic>
        <p:nvPicPr>
          <p:cNvPr id="95" name="Google Shape;95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42400" y="1550925"/>
            <a:ext cx="4991524" cy="341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19"/>
          <p:cNvPicPr preferRelativeResize="0"/>
          <p:nvPr/>
        </p:nvPicPr>
        <p:blipFill rotWithShape="1">
          <a:blip r:embed="rId3">
            <a:alphaModFix/>
          </a:blip>
          <a:srcRect b="17108" l="0" r="0" t="32062"/>
          <a:stretch/>
        </p:blipFill>
        <p:spPr>
          <a:xfrm>
            <a:off x="0" y="1953975"/>
            <a:ext cx="9144003" cy="3097827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19"/>
          <p:cNvSpPr txBox="1"/>
          <p:nvPr>
            <p:ph type="title"/>
          </p:nvPr>
        </p:nvSpPr>
        <p:spPr>
          <a:xfrm>
            <a:off x="311700" y="445025"/>
            <a:ext cx="8520600" cy="78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/>
              <a:t>Внутрішній потенціал </a:t>
            </a:r>
            <a:r>
              <a:rPr b="1" lang="uk" sz="2531"/>
              <a:t>- Net Billing</a:t>
            </a:r>
            <a:r>
              <a:rPr b="1" lang="uk"/>
              <a:t>. </a:t>
            </a:r>
            <a:r>
              <a:rPr b="1" lang="uk"/>
              <a:t>Генерація сонячної енергії потужністю 3 МВт</a:t>
            </a:r>
            <a:endParaRPr b="1"/>
          </a:p>
        </p:txBody>
      </p:sp>
      <p:sp>
        <p:nvSpPr>
          <p:cNvPr id="102" name="Google Shape;102;p19"/>
          <p:cNvSpPr txBox="1"/>
          <p:nvPr>
            <p:ph idx="1" type="body"/>
          </p:nvPr>
        </p:nvSpPr>
        <p:spPr>
          <a:xfrm>
            <a:off x="311700" y="1352500"/>
            <a:ext cx="8601600" cy="48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uk"/>
              <a:t>В</a:t>
            </a:r>
            <a:r>
              <a:rPr lang="uk"/>
              <a:t>артість:</a:t>
            </a:r>
            <a:r>
              <a:rPr lang="uk"/>
              <a:t> </a:t>
            </a:r>
            <a:r>
              <a:rPr b="1" lang="uk"/>
              <a:t>2,5</a:t>
            </a:r>
            <a:r>
              <a:rPr b="1" lang="uk"/>
              <a:t> млн. евро</a:t>
            </a:r>
            <a:r>
              <a:rPr lang="uk"/>
              <a:t> </a:t>
            </a:r>
            <a:r>
              <a:rPr b="1" lang="uk">
                <a:solidFill>
                  <a:schemeClr val="dk2"/>
                </a:solidFill>
              </a:rPr>
              <a:t>|</a:t>
            </a:r>
            <a:r>
              <a:rPr lang="uk"/>
              <a:t> </a:t>
            </a:r>
            <a:r>
              <a:rPr lang="uk"/>
              <a:t>Джерело фінансування: </a:t>
            </a:r>
            <a:r>
              <a:rPr b="1" lang="uk"/>
              <a:t>кредит, грант</a:t>
            </a:r>
            <a:endParaRPr b="1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0"/>
          <p:cNvSpPr txBox="1"/>
          <p:nvPr>
            <p:ph type="title"/>
          </p:nvPr>
        </p:nvSpPr>
        <p:spPr>
          <a:xfrm>
            <a:off x="311700" y="445025"/>
            <a:ext cx="8520600" cy="87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ct val="39113"/>
              <a:buNone/>
            </a:pPr>
            <a:r>
              <a:rPr b="1" lang="uk" sz="2531"/>
              <a:t>Внутрішній потенціал - Net Billing. </a:t>
            </a:r>
            <a:r>
              <a:rPr b="1" lang="uk" sz="2531"/>
              <a:t>Виробництво біогазу з когенераційною установкою 0,8 МВт</a:t>
            </a:r>
            <a:endParaRPr b="1" sz="2531"/>
          </a:p>
        </p:txBody>
      </p:sp>
      <p:sp>
        <p:nvSpPr>
          <p:cNvPr id="108" name="Google Shape;108;p20"/>
          <p:cNvSpPr txBox="1"/>
          <p:nvPr>
            <p:ph idx="1" type="body"/>
          </p:nvPr>
        </p:nvSpPr>
        <p:spPr>
          <a:xfrm>
            <a:off x="311700" y="12286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1700"/>
              <a:t>В</a:t>
            </a:r>
            <a:r>
              <a:rPr lang="uk" sz="1700"/>
              <a:t>артість: </a:t>
            </a:r>
            <a:r>
              <a:rPr b="1" lang="uk" sz="1700"/>
              <a:t>12 млн. евро</a:t>
            </a:r>
            <a:r>
              <a:rPr lang="uk" sz="1700"/>
              <a:t> </a:t>
            </a:r>
            <a:r>
              <a:rPr b="1" lang="uk" sz="1700">
                <a:solidFill>
                  <a:schemeClr val="dk2"/>
                </a:solidFill>
              </a:rPr>
              <a:t>|</a:t>
            </a:r>
            <a:r>
              <a:rPr lang="uk" sz="1700"/>
              <a:t> Джерело фінансування: </a:t>
            </a:r>
            <a:r>
              <a:rPr b="1" lang="uk" sz="1700"/>
              <a:t>кредит</a:t>
            </a:r>
            <a:endParaRPr b="1" sz="17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700"/>
          </a:p>
        </p:txBody>
      </p:sp>
      <p:pic>
        <p:nvPicPr>
          <p:cNvPr id="109" name="Google Shape;109;p20"/>
          <p:cNvPicPr preferRelativeResize="0"/>
          <p:nvPr/>
        </p:nvPicPr>
        <p:blipFill rotWithShape="1">
          <a:blip r:embed="rId3">
            <a:alphaModFix/>
          </a:blip>
          <a:srcRect b="13054" l="0" r="0" t="5710"/>
          <a:stretch/>
        </p:blipFill>
        <p:spPr>
          <a:xfrm>
            <a:off x="0" y="1852900"/>
            <a:ext cx="9144003" cy="3191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21"/>
          <p:cNvPicPr preferRelativeResize="0"/>
          <p:nvPr/>
        </p:nvPicPr>
        <p:blipFill rotWithShape="1">
          <a:blip r:embed="rId3">
            <a:alphaModFix/>
          </a:blip>
          <a:srcRect b="2318" l="2120" r="9516" t="1887"/>
          <a:stretch/>
        </p:blipFill>
        <p:spPr>
          <a:xfrm>
            <a:off x="2246800" y="0"/>
            <a:ext cx="6897201" cy="4746025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21"/>
          <p:cNvSpPr txBox="1"/>
          <p:nvPr>
            <p:ph type="title"/>
          </p:nvPr>
        </p:nvSpPr>
        <p:spPr>
          <a:xfrm>
            <a:off x="311700" y="445025"/>
            <a:ext cx="8520600" cy="87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ct val="39113"/>
              <a:buNone/>
            </a:pPr>
            <a:r>
              <a:rPr b="1" lang="uk" sz="2531"/>
              <a:t>Управління </a:t>
            </a:r>
            <a:endParaRPr b="1" sz="253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ct val="39113"/>
              <a:buNone/>
            </a:pPr>
            <a:r>
              <a:rPr b="1" lang="uk" sz="2531"/>
              <a:t>споживанням.</a:t>
            </a:r>
            <a:endParaRPr b="1" sz="2531"/>
          </a:p>
        </p:txBody>
      </p:sp>
      <p:sp>
        <p:nvSpPr>
          <p:cNvPr id="116" name="Google Shape;116;p21"/>
          <p:cNvSpPr txBox="1"/>
          <p:nvPr>
            <p:ph idx="1" type="body"/>
          </p:nvPr>
        </p:nvSpPr>
        <p:spPr>
          <a:xfrm>
            <a:off x="311700" y="1265175"/>
            <a:ext cx="3053400" cy="58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uk" sz="1700"/>
              <a:t>Перспективний проект</a:t>
            </a:r>
            <a:endParaRPr sz="17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pearmint">
  <a:themeElements>
    <a:clrScheme name="Spearmint">
      <a:dk1>
        <a:srgbClr val="202729"/>
      </a:dk1>
      <a:lt1>
        <a:srgbClr val="FFFFFF"/>
      </a:lt1>
      <a:dk2>
        <a:srgbClr val="4BA173"/>
      </a:dk2>
      <a:lt2>
        <a:srgbClr val="63D297"/>
      </a:lt2>
      <a:accent1>
        <a:srgbClr val="353744"/>
      </a:accent1>
      <a:accent2>
        <a:srgbClr val="424242"/>
      </a:accent2>
      <a:accent3>
        <a:srgbClr val="616161"/>
      </a:accent3>
      <a:accent4>
        <a:srgbClr val="999999"/>
      </a:accent4>
      <a:accent5>
        <a:srgbClr val="FF5252"/>
      </a:accent5>
      <a:accent6>
        <a:srgbClr val="FFF176"/>
      </a:accent6>
      <a:hlink>
        <a:srgbClr val="FF5252"/>
      </a:hlink>
      <a:folHlink>
        <a:srgbClr val="FF525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