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7" r:id="rId4"/>
  </p:sldMasterIdLst>
  <p:notesMasterIdLst>
    <p:notesMasterId r:id="rId25"/>
  </p:notesMasterIdLst>
  <p:sldIdLst>
    <p:sldId id="4367" r:id="rId5"/>
    <p:sldId id="4298" r:id="rId6"/>
    <p:sldId id="4339" r:id="rId7"/>
    <p:sldId id="4390" r:id="rId8"/>
    <p:sldId id="4353" r:id="rId9"/>
    <p:sldId id="4369" r:id="rId10"/>
    <p:sldId id="4360" r:id="rId11"/>
    <p:sldId id="4380" r:id="rId12"/>
    <p:sldId id="4388" r:id="rId13"/>
    <p:sldId id="4316" r:id="rId14"/>
    <p:sldId id="4320" r:id="rId15"/>
    <p:sldId id="4389" r:id="rId16"/>
    <p:sldId id="4319" r:id="rId17"/>
    <p:sldId id="4321" r:id="rId18"/>
    <p:sldId id="4381" r:id="rId19"/>
    <p:sldId id="4309" r:id="rId20"/>
    <p:sldId id="4373" r:id="rId21"/>
    <p:sldId id="4382" r:id="rId22"/>
    <p:sldId id="4385" r:id="rId23"/>
    <p:sldId id="4384" r:id="rId24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2E3719-E599-63EA-2AF1-9DC7EB3B3DE3}" name="Oleksandr Savin" initials="OS" userId="S::oleksandr.savin@ecosoft.com::4b99f815-4877-45c8-84d1-2681cd880fef" providerId="AD"/>
  <p188:author id="{F4E8A92A-C957-56F5-24F8-E11C4FC1237A}" name="Oleksandra Morska" initials="OM" userId="S::oleksandra.morska@ecosoft.com::c463074c-5c7d-46fb-bc5f-2f6ff69359ab" providerId="AD"/>
  <p188:author id="{4654842D-8A55-DDB3-024F-BC34AD335BF4}" name="Oleksandr Gopanyuk" initials="" userId="S::oleksandr.gopanyuk@ecosoft.com::676bbfad-2432-468c-95d8-1f82c7c8491f" providerId="AD"/>
  <p188:author id="{8D9CEF60-271A-A78D-5D54-AA327A214819}" name="Efim Driker" initials="" userId="S::efim.driker@ecosoft.com::6b4827ae-5651-4045-b6fd-e1a2aa9adb29" providerId="AD"/>
  <p188:author id="{AB2ED794-1E10-05D7-D169-FF908D45B4B8}" name="Rostyslav Mudryk" initials="RM" userId="S::rostyslav.mudryk@ecosoft.com::4b3e52c2-cfc0-4862-b3a8-20a3c40a96bf" providerId="AD"/>
  <p188:author id="{5DB4EFA6-A1B0-1CA1-0D6E-9435A0AEF849}" name="Iryna Chmeliuk" initials="IC" userId="S::iryna.chmeliuk@ecosoft.com::a4b224c7-0b0b-455f-9148-d1ea63e8ad21" providerId="AD"/>
  <p188:author id="{3D07C0C1-FB66-3CC5-46B7-C9486978F934}" name="Iuliia Myronova" initials="IM" userId="S::iuliia.myronova@ecosoft.com::90bb8bbd-2694-4d4c-bd4d-eb94e7e537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5"/>
    <a:srgbClr val="FF660A"/>
    <a:srgbClr val="009EFF"/>
    <a:srgbClr val="148AE5"/>
    <a:srgbClr val="269BFF"/>
    <a:srgbClr val="55A6FF"/>
    <a:srgbClr val="5D33CE"/>
    <a:srgbClr val="6E44DF"/>
    <a:srgbClr val="8265DD"/>
    <a:srgbClr val="F3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9"/>
    <p:restoredTop sz="94609"/>
  </p:normalViewPr>
  <p:slideViewPr>
    <p:cSldViewPr snapToGrid="0">
      <p:cViewPr>
        <p:scale>
          <a:sx n="50" d="100"/>
          <a:sy n="50" d="100"/>
        </p:scale>
        <p:origin x="14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AF962-1550-6743-97DD-66F55618A948}" type="datetimeFigureOut">
              <a:rPr lang="en-UA" smtClean="0"/>
              <a:t>05/07/2024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88C30-78ED-7848-904C-3062FFA1B69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9776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 такі як оптові дистриб’ютори, дилерські центри та</a:t>
            </a:r>
            <a:r>
              <a:rPr lang="en-US" dirty="0"/>
              <a:t> </a:t>
            </a:r>
            <a:r>
              <a:rPr lang="uk-UA" dirty="0"/>
              <a:t>інжинірингові компанії.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88C30-78ED-7848-904C-3062FFA1B694}" type="slidenum">
              <a:rPr kumimoji="0" lang="en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05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5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8960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6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1924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 такі як оптові дистриб’ютори, дилерські центри та</a:t>
            </a:r>
            <a:r>
              <a:rPr lang="en-US"/>
              <a:t> </a:t>
            </a:r>
            <a:r>
              <a:rPr lang="uk-UA"/>
              <a:t>інжинірингові компанії.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8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7381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139" y="1866900"/>
            <a:ext cx="11441723" cy="3124200"/>
          </a:xfrm>
        </p:spPr>
        <p:txBody>
          <a:bodyPr anchor="b">
            <a:normAutofit/>
          </a:bodyPr>
          <a:lstStyle>
            <a:lvl1pPr algn="ctr">
              <a:defRPr sz="8800" spc="-3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1BA22-B77F-BA92-B14B-645C9F3FA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5840550"/>
            <a:ext cx="2438400" cy="7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1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578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651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867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64350B8-9736-E49F-8D69-8875AF6A5C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0867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7083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72A949F-856D-8F5B-DD85-37752B28A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083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42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578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>
            <a:norm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867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>
            <a:norm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7083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>
            <a:normAutofit/>
          </a:bodyPr>
          <a:lstStyle>
            <a:lvl1pPr>
              <a:defRPr lang="uk-UA" sz="6600" b="1" spc="-3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4792116-B1E2-CC3A-1551-2CE60ECE75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651" y="3428999"/>
            <a:ext cx="3689349" cy="2264832"/>
          </a:xfrm>
          <a:prstGeom prst="round2SameRect">
            <a:avLst>
              <a:gd name="adj1" fmla="val 0"/>
              <a:gd name="adj2" fmla="val 104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rmAutofit/>
          </a:bodyPr>
          <a:lstStyle>
            <a:lvl1pPr>
              <a:defRPr lang="uk-UA"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Click icon to add picture</a:t>
            </a:r>
            <a:endParaRPr lang="uk-UA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39134FD-1EE4-449C-C79E-19F0525363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9227" y="3428999"/>
            <a:ext cx="3689349" cy="2264832"/>
          </a:xfrm>
          <a:prstGeom prst="round2SameRect">
            <a:avLst>
              <a:gd name="adj1" fmla="val 0"/>
              <a:gd name="adj2" fmla="val 104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rmAutofit/>
          </a:bodyPr>
          <a:lstStyle>
            <a:lvl1pPr>
              <a:defRPr lang="uk-UA"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Click icon to add picture</a:t>
            </a:r>
            <a:endParaRPr lang="uk-UA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6D8C356-7BE5-B24E-4E9E-5915D9038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3471" y="3428999"/>
            <a:ext cx="3689349" cy="2264832"/>
          </a:xfrm>
          <a:prstGeom prst="round2SameRect">
            <a:avLst>
              <a:gd name="adj1" fmla="val 0"/>
              <a:gd name="adj2" fmla="val 104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rmAutofit/>
          </a:bodyPr>
          <a:lstStyle>
            <a:lvl1pPr>
              <a:defRPr lang="uk-UA"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defTabSz="990357">
              <a:spcBef>
                <a:spcPts val="1083"/>
              </a:spcBef>
              <a:buNone/>
            </a:pPr>
            <a:r>
              <a:rPr lang="en-US"/>
              <a:t>Click icon to add picture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316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with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1172633"/>
            <a:ext cx="3810000" cy="833967"/>
          </a:xfrm>
        </p:spPr>
        <p:txBody>
          <a:bodyPr anchor="b">
            <a:noAutofit/>
          </a:bodyPr>
          <a:lstStyle>
            <a:lvl1pPr>
              <a:defRPr sz="2667"/>
            </a:lvl1pPr>
          </a:lstStyle>
          <a:p>
            <a:r>
              <a:rPr lang="en-US"/>
              <a:t>CONTACT NAME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3DDAC0-55F6-115D-7590-0280B947B8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2006600"/>
            <a:ext cx="3810000" cy="142240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Job Title</a:t>
            </a:r>
            <a:endParaRPr lang="uk-UA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D46BFB8-4A20-846C-369A-F521745B1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7352" y="2006600"/>
            <a:ext cx="3810551" cy="142240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p: +380 99 123-23-34</a:t>
            </a:r>
          </a:p>
          <a:p>
            <a:pPr lvl="0"/>
            <a:r>
              <a:rPr lang="en-US"/>
              <a:t>e: name@ecosoft.com</a:t>
            </a:r>
          </a:p>
          <a:p>
            <a:pPr lvl="0"/>
            <a:r>
              <a:rPr lang="en-US"/>
              <a:t>w: ecosoft.com</a:t>
            </a:r>
            <a:endParaRPr lang="uk-U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54376-FD74-C3AB-D0EF-D469133F61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19" y="3860799"/>
            <a:ext cx="10202412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C7E0-E8AD-77DE-161B-102E277CE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24AC1-0611-062C-1D05-91783C21E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A56A7-81AD-526C-1B9B-10757596C2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051" y="2771174"/>
            <a:ext cx="9227949" cy="10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8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C7E0-E8AD-77DE-161B-102E277CE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24AC1-0611-062C-1D05-91783C21E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8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139" y="1866900"/>
            <a:ext cx="11441723" cy="3124200"/>
          </a:xfrm>
        </p:spPr>
        <p:txBody>
          <a:bodyPr anchor="b">
            <a:normAutofit/>
          </a:bodyPr>
          <a:lstStyle>
            <a:lvl1pPr algn="ctr">
              <a:defRPr sz="8800" spc="-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1BA22-B77F-BA92-B14B-645C9F3FA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5840550"/>
            <a:ext cx="2438400" cy="7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27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172635"/>
            <a:ext cx="3810000" cy="4521200"/>
          </a:xfrm>
        </p:spPr>
        <p:txBody>
          <a:bodyPr lIns="0" tIns="108000" rIns="0" bIns="0">
            <a:normAutofit/>
          </a:bodyPr>
          <a:lstStyle>
            <a:lvl1pPr>
              <a:defRPr sz="1467">
                <a:solidFill>
                  <a:schemeClr val="tx1">
                    <a:lumMod val="8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85000"/>
                  </a:schemeClr>
                </a:solidFill>
              </a:defRPr>
            </a:lvl2pPr>
            <a:lvl3pPr>
              <a:defRPr sz="1467">
                <a:solidFill>
                  <a:schemeClr val="tx1">
                    <a:lumMod val="85000"/>
                  </a:schemeClr>
                </a:solidFill>
              </a:defRPr>
            </a:lvl3pPr>
            <a:lvl4pPr>
              <a:defRPr sz="1467">
                <a:solidFill>
                  <a:schemeClr val="tx1">
                    <a:lumMod val="85000"/>
                  </a:schemeClr>
                </a:solidFill>
              </a:defRPr>
            </a:lvl4pPr>
            <a:lvl5pPr>
              <a:defRPr sz="1467">
                <a:solidFill>
                  <a:schemeClr val="tx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90BB8-8092-9D82-6874-AC691BEA6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6178957"/>
            <a:ext cx="1555261" cy="4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3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Righ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6373" y="304803"/>
            <a:ext cx="3810000" cy="8678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373" y="1172635"/>
            <a:ext cx="3810976" cy="4521200"/>
          </a:xfrm>
        </p:spPr>
        <p:txBody>
          <a:bodyPr lIns="0" tIns="108000" rIns="0" bIns="0">
            <a:normAutofit/>
          </a:bodyPr>
          <a:lstStyle>
            <a:lvl1pPr>
              <a:defRPr sz="1467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90BB8-8092-9D82-6874-AC691BEA6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109515"/>
            <a:ext cx="1555261" cy="4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2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436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90BB8-8092-9D82-6874-AC691BEA6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109515"/>
            <a:ext cx="1555261" cy="4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4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436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90BB8-8092-9D82-6874-AC691BEA6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109515"/>
            <a:ext cx="1555261" cy="44368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0A272A-E820-B7CE-8D00-6C02DF24D9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1"/>
            <a:ext cx="2747355" cy="3941233"/>
          </a:xfrm>
          <a:prstGeom prst="roundRect">
            <a:avLst>
              <a:gd name="adj" fmla="val 4583"/>
            </a:avLst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vert="horz" lIns="108000" tIns="810000" rIns="108000" bIns="108000" rtlCol="0">
            <a:noAutofit/>
          </a:bodyPr>
          <a:lstStyle>
            <a:lvl1pPr marL="0" indent="0">
              <a:buNone/>
              <a:defRPr sz="1867"/>
            </a:lvl1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Cera PRO" pitchFamily="2" charset="0"/>
              </a:rPr>
              <a:t>Text</a:t>
            </a:r>
            <a:endParaRPr lang="uk-UA" sz="1067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6C306FE-3CC4-E6AB-9FA5-F6888BE837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3279" y="1752601"/>
            <a:ext cx="2747355" cy="3941233"/>
          </a:xfrm>
          <a:prstGeom prst="roundRect">
            <a:avLst>
              <a:gd name="adj" fmla="val 4583"/>
            </a:avLst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vert="horz" lIns="108000" tIns="810000" rIns="108000" bIns="108000" rtlCol="0">
            <a:no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Cera PRO" pitchFamily="2" charset="0"/>
              </a:rPr>
              <a:t>Text</a:t>
            </a:r>
            <a:endParaRPr lang="uk-UA" sz="1067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C2A4CDA-C08C-F87F-7B52-36F47011E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907" y="1752601"/>
            <a:ext cx="2747355" cy="3941233"/>
          </a:xfrm>
          <a:prstGeom prst="roundRect">
            <a:avLst>
              <a:gd name="adj" fmla="val 4583"/>
            </a:avLst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vert="horz" lIns="108000" tIns="810000" rIns="108000" bIns="108000" rtlCol="0">
            <a:no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Cera PRO" pitchFamily="2" charset="0"/>
              </a:rPr>
              <a:t>Text</a:t>
            </a:r>
            <a:endParaRPr lang="uk-UA" sz="1067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4112C0-7CB6-A216-55F8-F06FC6CD1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70535" y="1752601"/>
            <a:ext cx="2747355" cy="3941233"/>
          </a:xfrm>
          <a:prstGeom prst="roundRect">
            <a:avLst>
              <a:gd name="adj" fmla="val 4583"/>
            </a:avLst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vert="horz" lIns="108000" tIns="810000" rIns="108000" bIns="108000" rtlCol="0">
            <a:no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Cera PRO" pitchFamily="2" charset="0"/>
              </a:rPr>
              <a:t>Text</a:t>
            </a:r>
            <a:endParaRPr lang="uk-UA" sz="1067"/>
          </a:p>
        </p:txBody>
      </p:sp>
    </p:spTree>
    <p:extLst>
      <p:ext uri="{BB962C8B-B14F-4D97-AF65-F5344CB8AC3E}">
        <p14:creationId xmlns:p14="http://schemas.microsoft.com/office/powerpoint/2010/main" val="1586075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90600"/>
            <a:ext cx="8686800" cy="4775200"/>
          </a:xfrm>
          <a:prstGeom prst="rect">
            <a:avLst/>
          </a:prstGeom>
          <a:solidFill>
            <a:schemeClr val="accent1"/>
          </a:solidFill>
        </p:spPr>
        <p:txBody>
          <a:bodyPr wrap="square" lIns="288000" tIns="216000" rIns="72000" bIns="216000" anchor="ctr" anchorCtr="0">
            <a:noAutofit/>
          </a:bodyPr>
          <a:lstStyle>
            <a:lvl1pPr algn="l">
              <a:defRPr sz="8000" spc="-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82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0" y="879475"/>
            <a:ext cx="11442700" cy="452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0" i="0">
                <a:solidFill>
                  <a:schemeClr val="tx1"/>
                </a:solidFill>
                <a:latin typeface="Cera PRO Medium" pitchFamily="2" charset="0"/>
              </a:defRPr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D82BA-00C9-A207-BF13-B7D9E66CA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92D47-D50E-EA12-72EC-BCA174B00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16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ection">
    <p:bg>
      <p:bgPr>
        <a:gradFill>
          <a:gsLst>
            <a:gs pos="0">
              <a:schemeClr val="bg2"/>
            </a:gs>
            <a:gs pos="9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38300"/>
            <a:ext cx="8686800" cy="358140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lIns="1371600" tIns="914400" rIns="274320" bIns="9144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32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1"/>
          <p:cNvSpPr>
            <a:spLocks noGrp="1"/>
          </p:cNvSpPr>
          <p:nvPr>
            <p:ph type="body" sz="quarter" idx="17" hasCustomPrompt="1"/>
          </p:nvPr>
        </p:nvSpPr>
        <p:spPr>
          <a:xfrm>
            <a:off x="594547" y="2312184"/>
            <a:ext cx="2869415" cy="1592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545860"/>
                </a:solidFill>
              </a:defRPr>
            </a:lvl1pPr>
            <a:lvl2pPr marL="457200" indent="0">
              <a:buNone/>
              <a:defRPr sz="2200">
                <a:solidFill>
                  <a:srgbClr val="545860"/>
                </a:solidFill>
              </a:defRPr>
            </a:lvl2pPr>
            <a:lvl3pPr marL="914400" indent="0">
              <a:buNone/>
              <a:defRPr sz="2200">
                <a:solidFill>
                  <a:srgbClr val="545860"/>
                </a:solidFill>
              </a:defRPr>
            </a:lvl3pPr>
            <a:lvl4pPr marL="1371600" indent="0">
              <a:buNone/>
              <a:defRPr sz="2200">
                <a:solidFill>
                  <a:srgbClr val="545860"/>
                </a:solidFill>
              </a:defRPr>
            </a:lvl4pPr>
            <a:lvl5pPr marL="1828800" indent="0">
              <a:buNone/>
              <a:defRPr sz="2200">
                <a:solidFill>
                  <a:srgbClr val="545860"/>
                </a:solidFill>
              </a:defRPr>
            </a:lvl5pPr>
          </a:lstStyle>
          <a:p>
            <a:pPr lvl="0"/>
            <a:r>
              <a:rPr lang="de-DE"/>
              <a:t>Please insert your text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2428" y="4040844"/>
            <a:ext cx="2148030" cy="952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 b="1">
                <a:solidFill>
                  <a:srgbClr val="095C8F"/>
                </a:solidFill>
                <a:latin typeface="+mn-lt"/>
              </a:defRPr>
            </a:lvl1pPr>
          </a:lstStyle>
          <a:p>
            <a:pPr lvl="0"/>
            <a:r>
              <a:rPr lang="en-US"/>
              <a:t>XXX</a:t>
            </a:r>
            <a:endParaRPr lang="ru-RU"/>
          </a:p>
        </p:txBody>
      </p:sp>
      <p:sp>
        <p:nvSpPr>
          <p:cNvPr id="15" name="Текст 19"/>
          <p:cNvSpPr>
            <a:spLocks noGrp="1"/>
          </p:cNvSpPr>
          <p:nvPr>
            <p:ph type="body" sz="quarter" idx="25" hasCustomPrompt="1"/>
          </p:nvPr>
        </p:nvSpPr>
        <p:spPr>
          <a:xfrm>
            <a:off x="589826" y="4999268"/>
            <a:ext cx="2164132" cy="5746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cap="none" baseline="0">
                <a:solidFill>
                  <a:srgbClr val="095C8F"/>
                </a:solidFill>
              </a:defRPr>
            </a:lvl1pPr>
          </a:lstStyle>
          <a:p>
            <a:pPr lvl="0"/>
            <a:r>
              <a:rPr lang="de-DE"/>
              <a:t>Please insert your text</a:t>
            </a:r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26" hasCustomPrompt="1"/>
          </p:nvPr>
        </p:nvSpPr>
        <p:spPr>
          <a:xfrm>
            <a:off x="2763060" y="4042637"/>
            <a:ext cx="2148030" cy="952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 b="1">
                <a:solidFill>
                  <a:srgbClr val="095C8F"/>
                </a:solidFill>
                <a:latin typeface="+mn-lt"/>
              </a:defRPr>
            </a:lvl1pPr>
          </a:lstStyle>
          <a:p>
            <a:pPr lvl="0"/>
            <a:r>
              <a:rPr lang="en-US"/>
              <a:t>XXX</a:t>
            </a:r>
            <a:endParaRPr lang="ru-RU"/>
          </a:p>
        </p:txBody>
      </p:sp>
      <p:sp>
        <p:nvSpPr>
          <p:cNvPr id="17" name="Текст 19"/>
          <p:cNvSpPr>
            <a:spLocks noGrp="1"/>
          </p:cNvSpPr>
          <p:nvPr>
            <p:ph type="body" sz="quarter" idx="27" hasCustomPrompt="1"/>
          </p:nvPr>
        </p:nvSpPr>
        <p:spPr>
          <a:xfrm>
            <a:off x="2750458" y="5001061"/>
            <a:ext cx="2176544" cy="5746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cap="none" baseline="0">
                <a:solidFill>
                  <a:srgbClr val="095C8F"/>
                </a:solidFill>
              </a:defRPr>
            </a:lvl1pPr>
          </a:lstStyle>
          <a:p>
            <a:pPr lvl="0"/>
            <a:r>
              <a:rPr lang="de-DE"/>
              <a:t>Please insert your text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28" hasCustomPrompt="1"/>
          </p:nvPr>
        </p:nvSpPr>
        <p:spPr>
          <a:xfrm>
            <a:off x="3260724" y="1589088"/>
            <a:ext cx="8931275" cy="42576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de-AT"/>
              <a:t>Please insert your picture here</a:t>
            </a:r>
          </a:p>
          <a:p>
            <a:endParaRPr lang="ru-RU"/>
          </a:p>
        </p:txBody>
      </p:sp>
      <p:sp>
        <p:nvSpPr>
          <p:cNvPr id="21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548316" y="1248883"/>
            <a:ext cx="8875383" cy="494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cap="all" baseline="0">
                <a:solidFill>
                  <a:srgbClr val="545860"/>
                </a:solidFill>
                <a:latin typeface="Arial" pitchFamily="34" charset="0"/>
              </a:defRPr>
            </a:lvl1pPr>
            <a:lvl2pPr marL="457200" indent="0">
              <a:buNone/>
              <a:defRPr b="1">
                <a:solidFill>
                  <a:srgbClr val="545860"/>
                </a:solidFill>
                <a:latin typeface="Montserrat" pitchFamily="50" charset="-52"/>
              </a:defRPr>
            </a:lvl2pPr>
            <a:lvl3pPr marL="914400" indent="0">
              <a:buNone/>
              <a:defRPr b="1">
                <a:solidFill>
                  <a:srgbClr val="545860"/>
                </a:solidFill>
                <a:latin typeface="Montserrat" pitchFamily="50" charset="-52"/>
              </a:defRPr>
            </a:lvl3pPr>
            <a:lvl4pPr marL="1371600" indent="0">
              <a:buNone/>
              <a:defRPr b="1">
                <a:solidFill>
                  <a:srgbClr val="545860"/>
                </a:solidFill>
                <a:latin typeface="Montserrat" pitchFamily="50" charset="-52"/>
              </a:defRPr>
            </a:lvl4pPr>
            <a:lvl5pPr marL="1828800" indent="0">
              <a:buNone/>
              <a:defRPr b="1">
                <a:solidFill>
                  <a:srgbClr val="545860"/>
                </a:solidFill>
                <a:latin typeface="Montserrat" pitchFamily="50" charset="-52"/>
              </a:defRPr>
            </a:lvl5pPr>
          </a:lstStyle>
          <a:p>
            <a:pPr lvl="0"/>
            <a:r>
              <a:rPr lang="en-US"/>
              <a:t>Title</a:t>
            </a:r>
            <a:endParaRPr lang="ru-RU"/>
          </a:p>
        </p:txBody>
      </p:sp>
      <p:pic>
        <p:nvPicPr>
          <p:cNvPr id="23" name="Picture 2" descr="F:\р стол\in_work\ecosoft\advanced\ECOSOFT_LOGO.png">
            <a:extLst>
              <a:ext uri="{FF2B5EF4-FFF2-40B4-BE49-F238E27FC236}">
                <a16:creationId xmlns:a16="http://schemas.microsoft.com/office/drawing/2014/main" id="{C5789EFC-AC09-4DDE-AF7E-041DD04001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155" y="324279"/>
            <a:ext cx="1651257" cy="3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1FB122-0BAF-4090-AC61-9584A977C1A5}"/>
              </a:ext>
            </a:extLst>
          </p:cNvPr>
          <p:cNvSpPr txBox="1"/>
          <p:nvPr userDrawn="1"/>
        </p:nvSpPr>
        <p:spPr>
          <a:xfrm>
            <a:off x="10248900" y="6210300"/>
            <a:ext cx="154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D5F91"/>
                </a:solidFill>
              </a:rPr>
              <a:t>ECOSOFT.COM</a:t>
            </a:r>
            <a:endParaRPr lang="x-none" sz="1400">
              <a:solidFill>
                <a:srgbClr val="0D5F9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DBD4-590F-42DB-9E4E-E6EC70E46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416" y="5971869"/>
            <a:ext cx="8984202" cy="4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0" y="304801"/>
            <a:ext cx="11442700" cy="53890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6400" b="0" i="0">
                <a:solidFill>
                  <a:schemeClr val="accent2"/>
                </a:solidFill>
                <a:latin typeface="Cera PRO Medium" pitchFamily="2" charset="0"/>
              </a:defRPr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DA9B1-CA1B-A21C-5A08-3234ECA963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172635"/>
            <a:ext cx="3810000" cy="4521200"/>
          </a:xfrm>
        </p:spPr>
        <p:txBody>
          <a:bodyPr lIns="0" tIns="108000" bIns="0">
            <a:normAutofit/>
          </a:bodyPr>
          <a:lstStyle>
            <a:lvl1pPr>
              <a:defRPr sz="1467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103821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9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gula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3810001" cy="1523494"/>
          </a:xfrm>
        </p:spPr>
        <p:txBody>
          <a:bodyPr rIns="108000">
            <a:sp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828297"/>
            <a:ext cx="3810000" cy="3865538"/>
          </a:xfrm>
        </p:spPr>
        <p:txBody>
          <a:bodyPr lIns="0" tIns="108000" rIns="108000" bIns="0">
            <a:noAutofit/>
          </a:bodyPr>
          <a:lstStyle>
            <a:lvl1pPr>
              <a:defRPr sz="1467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103821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gula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1575566"/>
            <a:ext cx="4100513" cy="1523494"/>
          </a:xfrm>
        </p:spPr>
        <p:txBody>
          <a:bodyPr anchor="b">
            <a:sp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3099061"/>
            <a:ext cx="4100024" cy="2745558"/>
          </a:xfrm>
        </p:spPr>
        <p:txBody>
          <a:bodyPr lIns="0" tIns="108000" bIns="0">
            <a:no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103821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Righ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95" y="304803"/>
            <a:ext cx="3783578" cy="867832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0" y="1172635"/>
            <a:ext cx="3778250" cy="4521200"/>
          </a:xfrm>
        </p:spPr>
        <p:txBody>
          <a:bodyPr lIns="0" tIns="108000" bIns="0">
            <a:normAutofit/>
          </a:bodyPr>
          <a:lstStyle>
            <a:lvl1pPr>
              <a:defRPr sz="1467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116231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578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p by 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04803"/>
            <a:ext cx="11441723" cy="4578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73D05-651E-0F54-AA00-8BE1D6213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rm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651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933"/>
            </a:lvl1pPr>
          </a:lstStyle>
          <a:p>
            <a:pPr marL="0" lvl="0" indent="0" defTabSz="990357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0E973E6-4273-422F-7B0F-D8462F6AE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3915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rm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268B7E5-6D63-9008-3A1D-60BF15FD11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5505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933"/>
            </a:lvl1pPr>
          </a:lstStyle>
          <a:p>
            <a:pPr marL="0" lvl="0" indent="0" defTabSz="990357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E9DAE4B-21AD-684D-B5C4-7C6657775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179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rm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E8989E-317B-6F12-81E9-7AC57E9E42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3179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933"/>
            </a:lvl1pPr>
          </a:lstStyle>
          <a:p>
            <a:pPr marL="0" lvl="0" indent="0" defTabSz="990357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A7231A2-BA5F-E95B-247E-3E094AA2A4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244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rm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23BB02-AEB8-63A9-7014-8018067F5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02441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933"/>
            </a:lvl1pPr>
          </a:lstStyle>
          <a:p>
            <a:pPr marL="0" lvl="0" indent="0" defTabSz="990357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92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B49AB-AF21-18F8-8467-B8C0D1634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1172635"/>
            <a:ext cx="11441723" cy="5228164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DEC5-6F5C-9B52-85B0-E5EC636E3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2557" y="6400800"/>
            <a:ext cx="804305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31" b="0" i="0">
                <a:solidFill>
                  <a:schemeClr val="tx1">
                    <a:tint val="75000"/>
                  </a:schemeClr>
                </a:solidFill>
                <a:latin typeface="Cera PRO Medium" pitchFamily="2" charset="0"/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E3BE12E2-B9F0-9F0E-E8A4-0E00B9DB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04803"/>
            <a:ext cx="11441723" cy="8678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F08843-CC95-384D-FFEE-EDD2CBBEA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91403" y="6400800"/>
            <a:ext cx="3621156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31" b="0" i="0">
                <a:solidFill>
                  <a:schemeClr val="tx1">
                    <a:tint val="75000"/>
                  </a:schemeClr>
                </a:solidFill>
                <a:latin typeface="Cera PRO Medium" pitchFamily="2" charset="0"/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8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79" r:id="rId5"/>
    <p:sldLayoutId id="2147483776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663" r:id="rId21"/>
    <p:sldLayoutId id="2147483778" r:id="rId22"/>
  </p:sldLayoutIdLst>
  <p:hf hdr="0" dt="0"/>
  <p:txStyles>
    <p:titleStyle>
      <a:lvl1pPr algn="l" defTabSz="742768" rtl="0" eaLnBrk="1" latinLnBrk="0" hangingPunct="1">
        <a:lnSpc>
          <a:spcPct val="75000"/>
        </a:lnSpc>
        <a:spcBef>
          <a:spcPct val="0"/>
        </a:spcBef>
        <a:buNone/>
        <a:defRPr sz="4400" b="1" i="0" kern="1200" spc="-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5691" indent="-185691" algn="l" defTabSz="742768" rtl="0" eaLnBrk="1" latinLnBrk="0" hangingPunct="1">
        <a:lnSpc>
          <a:spcPct val="90000"/>
        </a:lnSpc>
        <a:spcBef>
          <a:spcPts val="812"/>
        </a:spcBef>
        <a:buClr>
          <a:schemeClr val="accent2"/>
        </a:buClr>
        <a:buFont typeface="Arial" panose="020B0604020202020204" pitchFamily="34" charset="0"/>
        <a:buChar char="•"/>
        <a:defRPr sz="1867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077" indent="-185691" algn="l" defTabSz="742768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1867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28459" indent="-185691" algn="l" defTabSz="742768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1867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99842" indent="-185691" algn="l" defTabSz="742768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1867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71228" indent="-185691" algn="l" defTabSz="742768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1867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42612" indent="-185691" algn="l" defTabSz="742768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3994" indent="-185691" algn="l" defTabSz="742768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378" indent="-185691" algn="l" defTabSz="742768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6762" indent="-185691" algn="l" defTabSz="742768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384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768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151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535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6919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303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599686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070" algn="l" defTabSz="7427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1620">
          <p15:clr>
            <a:srgbClr val="F26B43"/>
          </p15:clr>
        </p15:guide>
        <p15:guide id="10" pos="3840">
          <p15:clr>
            <a:srgbClr val="F26B43"/>
          </p15:clr>
        </p15:guide>
        <p15:guide id="11" pos="234">
          <p15:clr>
            <a:srgbClr val="F26B43"/>
          </p15:clr>
        </p15:guide>
        <p15:guide id="12" orient="horz" pos="187">
          <p15:clr>
            <a:srgbClr val="F26B43"/>
          </p15:clr>
        </p15:guide>
        <p15:guide id="13" pos="7446">
          <p15:clr>
            <a:srgbClr val="F26B43"/>
          </p15:clr>
        </p15:guide>
        <p15:guide id="14" orient="horz" pos="4042">
          <p15:clr>
            <a:srgbClr val="F26B43"/>
          </p15:clr>
        </p15:guide>
        <p15:guide id="15" pos="2819">
          <p15:clr>
            <a:srgbClr val="F26B43"/>
          </p15:clr>
        </p15:guide>
        <p15:guide id="18" pos="4861">
          <p15:clr>
            <a:srgbClr val="F26B43"/>
          </p15:clr>
        </p15:guide>
        <p15:guide id="19" orient="horz" pos="436">
          <p15:clr>
            <a:srgbClr val="F26B43"/>
          </p15:clr>
        </p15:guide>
        <p15:guide id="20" orient="horz" pos="2690">
          <p15:clr>
            <a:srgbClr val="F26B43"/>
          </p15:clr>
        </p15:guide>
        <p15:guide id="21" pos="2112" userDrawn="1">
          <p15:clr>
            <a:srgbClr val="F26B43"/>
          </p15:clr>
        </p15:guide>
        <p15:guide id="22" pos="5568" userDrawn="1">
          <p15:clr>
            <a:srgbClr val="F26B43"/>
          </p15:clr>
        </p15:guide>
        <p15:guide id="23" orient="horz" pos="1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>
            <a:extLst>
              <a:ext uri="{FF2B5EF4-FFF2-40B4-BE49-F238E27FC236}">
                <a16:creationId xmlns:a16="http://schemas.microsoft.com/office/drawing/2014/main" id="{247182F2-F0FF-426E-0A4F-525252CB26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12E4E6-95BE-32CA-9B6E-769F3017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7" y="1737636"/>
            <a:ext cx="11441723" cy="3194936"/>
          </a:xfrm>
          <a:noFill/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800" kern="200" spc="-221" dirty="0"/>
              <a:t>СУЧАСНІ РІШЕННЯ ДЛЯ ЗАБЕЗПЕЧЕННЯ ДОСТУПУ НАСЕЛЕННЯ ДО ЯКІСНОЇ ПИТНОЇ ВОДИ В УМОВАХ НАДЗВИЧАЙНИХ СИТУАЦІЙ</a:t>
            </a:r>
            <a:br>
              <a:rPr lang="ru-RU" sz="4800" kern="200" spc="-221" dirty="0"/>
            </a:br>
            <a:br>
              <a:rPr lang="ru-RU" sz="4800" kern="200" spc="-221" dirty="0"/>
            </a:br>
            <a:endParaRPr lang="uk-UA" sz="4800" kern="200" spc="-221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420D7CD-B14B-1834-1839-E8AC5B8C86F3}"/>
              </a:ext>
            </a:extLst>
          </p:cNvPr>
          <p:cNvSpPr txBox="1">
            <a:spLocks/>
          </p:cNvSpPr>
          <p:nvPr/>
        </p:nvSpPr>
        <p:spPr>
          <a:xfrm>
            <a:off x="375139" y="732184"/>
            <a:ext cx="11441723" cy="11086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74276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8800" b="1" i="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5400" kern="200" spc="-221" dirty="0">
              <a:solidFill>
                <a:schemeClr val="tx1">
                  <a:alpha val="79827"/>
                </a:schemeClr>
              </a:solidFill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BD4B8CF7-3E07-3058-DB8A-9F3269C7E6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94" y="6013701"/>
            <a:ext cx="1555261" cy="443685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, Красочность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6FF5587-6C4B-EF46-24EF-E48A9FEF1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606" y="281056"/>
            <a:ext cx="1595255" cy="1005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FC83EA-9CE6-99E8-26B2-DE6813ECAC1C}"/>
              </a:ext>
            </a:extLst>
          </p:cNvPr>
          <p:cNvSpPr txBox="1"/>
          <p:nvPr/>
        </p:nvSpPr>
        <p:spPr>
          <a:xfrm>
            <a:off x="5501906" y="5614858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3600" b="1" kern="200" spc="-221" dirty="0" err="1">
                <a:latin typeface="+mj-lt"/>
                <a:ea typeface="+mj-ea"/>
                <a:cs typeface="+mj-cs"/>
              </a:rPr>
              <a:t>Валерій</a:t>
            </a:r>
            <a:r>
              <a:rPr lang="ru-RU" sz="3600" b="1" kern="200" spc="-221" dirty="0">
                <a:latin typeface="+mj-lt"/>
                <a:ea typeface="+mj-ea"/>
                <a:cs typeface="+mj-cs"/>
              </a:rPr>
              <a:t> </a:t>
            </a:r>
            <a:r>
              <a:rPr lang="ru-RU" sz="3600" b="1" kern="200" spc="-221" dirty="0" err="1">
                <a:latin typeface="+mj-lt"/>
                <a:ea typeface="+mj-ea"/>
                <a:cs typeface="+mj-cs"/>
              </a:rPr>
              <a:t>Сєрков</a:t>
            </a:r>
            <a:endParaRPr lang="ru-RU" sz="3600" b="1" kern="200" spc="-22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/>
              <a:t>ПРОМИСЛОВІ</a:t>
            </a:r>
            <a:br>
              <a:rPr lang="uk-UA" b="1"/>
            </a:br>
            <a:r>
              <a:rPr lang="uk-UA" b="1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0" y="1371600"/>
            <a:ext cx="3820583" cy="2266950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/>
              <a:t>Ми будуємо системи очищення води для великих підприємств. </a:t>
            </a: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r>
              <a:rPr lang="uk-UA" sz="1400"/>
              <a:t>Системи фільтрації  </a:t>
            </a:r>
            <a:r>
              <a:rPr lang="uk-UA" sz="1400" err="1"/>
              <a:t>Ecosoft</a:t>
            </a:r>
            <a:r>
              <a:rPr lang="uk-UA" sz="1400"/>
              <a:t> встановлені на водоканалах, підприємствах енергетичної, хімічної та харчової промисловості</a:t>
            </a:r>
            <a:endParaRPr lang="uk-UA" sz="1400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uk-UA" sz="140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>
              <a:ea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DCF75-3D71-A70F-386A-CF707182D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Рисунок 5" descr="Зображення, що містить Шрифт, логотип, Графіка, графічний дизайн&#10;&#10;Опис створено автоматично">
            <a:extLst>
              <a:ext uri="{FF2B5EF4-FFF2-40B4-BE49-F238E27FC236}">
                <a16:creationId xmlns:a16="http://schemas.microsoft.com/office/drawing/2014/main" id="{EED3329E-8D74-DFF2-D546-E568F32C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8" y="4258540"/>
            <a:ext cx="1155894" cy="497033"/>
          </a:xfrm>
          <a:prstGeom prst="rect">
            <a:avLst/>
          </a:prstGeom>
        </p:spPr>
      </p:pic>
      <p:pic>
        <p:nvPicPr>
          <p:cNvPr id="8" name="Рисунок 7" descr="Зображення, що містить Графіка, знімок екрана, Шрифт, графічний дизайн&#10;&#10;Опис створено автоматично">
            <a:extLst>
              <a:ext uri="{FF2B5EF4-FFF2-40B4-BE49-F238E27FC236}">
                <a16:creationId xmlns:a16="http://schemas.microsoft.com/office/drawing/2014/main" id="{778C57C2-89A3-D38E-44A8-54C3B355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7" y="5039591"/>
            <a:ext cx="865910" cy="303323"/>
          </a:xfrm>
          <a:prstGeom prst="rect">
            <a:avLst/>
          </a:prstGeom>
        </p:spPr>
      </p:pic>
      <p:pic>
        <p:nvPicPr>
          <p:cNvPr id="11" name="Рисунок 10" descr="Зображення, що містить емблема, символ, логотип, значок&#10;&#10;Опис створено автоматично">
            <a:extLst>
              <a:ext uri="{FF2B5EF4-FFF2-40B4-BE49-F238E27FC236}">
                <a16:creationId xmlns:a16="http://schemas.microsoft.com/office/drawing/2014/main" id="{9616DB6A-A07C-7414-9E05-B4B1D971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69" y="4880840"/>
            <a:ext cx="1016001" cy="620569"/>
          </a:xfrm>
          <a:prstGeom prst="rect">
            <a:avLst/>
          </a:prstGeom>
        </p:spPr>
      </p:pic>
      <p:pic>
        <p:nvPicPr>
          <p:cNvPr id="12" name="Рисунок 11" descr="Зображення, що містить Графіка, Шрифт, графічний дизайн, типографія&#10;&#10;Опис створено автоматично">
            <a:extLst>
              <a:ext uri="{FF2B5EF4-FFF2-40B4-BE49-F238E27FC236}">
                <a16:creationId xmlns:a16="http://schemas.microsoft.com/office/drawing/2014/main" id="{971C81F0-80EB-BF18-02A1-4B938F5AB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70" y="3611225"/>
            <a:ext cx="1205156" cy="371273"/>
          </a:xfrm>
          <a:prstGeom prst="rect">
            <a:avLst/>
          </a:prstGeom>
        </p:spPr>
      </p:pic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B765A2E7-7300-D9FB-8835-BE3300B7D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5287" y="4283241"/>
            <a:ext cx="1246910" cy="419729"/>
          </a:xfrm>
          <a:prstGeom prst="rect">
            <a:avLst/>
          </a:prstGeom>
        </p:spPr>
      </p:pic>
      <p:pic>
        <p:nvPicPr>
          <p:cNvPr id="16" name="Рисунок 15" descr="Зображення, що містить Шрифт, Графіка, типографія, каліграфія&#10;&#10;Опис створено автоматично">
            <a:extLst>
              <a:ext uri="{FF2B5EF4-FFF2-40B4-BE49-F238E27FC236}">
                <a16:creationId xmlns:a16="http://schemas.microsoft.com/office/drawing/2014/main" id="{28CA9E10-2074-B095-0DAE-F74228DFB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16" y="3659168"/>
            <a:ext cx="959044" cy="265149"/>
          </a:xfrm>
          <a:prstGeom prst="rect">
            <a:avLst/>
          </a:prstGeom>
        </p:spPr>
      </p:pic>
      <p:pic>
        <p:nvPicPr>
          <p:cNvPr id="24" name="Рисунок 23" descr="Зображення, що містить емблема, символ, логотип, значок&#10;&#10;Опис створено автоматично">
            <a:extLst>
              <a:ext uri="{FF2B5EF4-FFF2-40B4-BE49-F238E27FC236}">
                <a16:creationId xmlns:a16="http://schemas.microsoft.com/office/drawing/2014/main" id="{3D364541-B190-615D-B08A-EF9784FCC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80" y="4152669"/>
            <a:ext cx="944880" cy="605790"/>
          </a:xfrm>
          <a:prstGeom prst="rect">
            <a:avLst/>
          </a:prstGeom>
        </p:spPr>
      </p:pic>
      <p:pic>
        <p:nvPicPr>
          <p:cNvPr id="25" name="Рисунок 24" descr="Зображення, що містить логотип, Шрифт, текст, символ&#10;&#10;Опис створено автоматично">
            <a:extLst>
              <a:ext uri="{FF2B5EF4-FFF2-40B4-BE49-F238E27FC236}">
                <a16:creationId xmlns:a16="http://schemas.microsoft.com/office/drawing/2014/main" id="{BAC19F2E-78A9-288E-4A43-25F7BF265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729" y="4884421"/>
            <a:ext cx="1035531" cy="481014"/>
          </a:xfrm>
          <a:prstGeom prst="rect">
            <a:avLst/>
          </a:prstGeom>
        </p:spPr>
      </p:pic>
      <p:pic>
        <p:nvPicPr>
          <p:cNvPr id="26" name="Рисунок 25" descr="Зображення, що містить текст, Шрифт, Графіка, логотип&#10;&#10;Опис створено автоматично">
            <a:extLst>
              <a:ext uri="{FF2B5EF4-FFF2-40B4-BE49-F238E27FC236}">
                <a16:creationId xmlns:a16="http://schemas.microsoft.com/office/drawing/2014/main" id="{84C69BE9-7C59-6892-10DF-1348C93BA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9617" y="3664685"/>
            <a:ext cx="1050638" cy="370061"/>
          </a:xfrm>
          <a:prstGeom prst="rect">
            <a:avLst/>
          </a:prstGeom>
        </p:spPr>
      </p:pic>
      <p:pic>
        <p:nvPicPr>
          <p:cNvPr id="3" name="Рисунок 2" descr="Зображення, що містить машина, інженерія, промисловість, дудка&#10;&#10;Опис створено автоматично">
            <a:extLst>
              <a:ext uri="{FF2B5EF4-FFF2-40B4-BE49-F238E27FC236}">
                <a16:creationId xmlns:a16="http://schemas.microsoft.com/office/drawing/2014/main" id="{4DB9C62F-6599-21A8-65A1-C71290FC3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616" t="-81" r="161" b="-233"/>
          <a:stretch/>
        </p:blipFill>
        <p:spPr>
          <a:xfrm>
            <a:off x="4519109" y="8914"/>
            <a:ext cx="7656958" cy="6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7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ПРОМИСЛОВІ</a:t>
            </a:r>
            <a:br>
              <a:rPr lang="uk-UA" b="1" dirty="0"/>
            </a:br>
            <a:r>
              <a:rPr lang="uk-UA" b="1" dirty="0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КП «ЧОП ВОДОКАНАЛ»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Фільтраційні системи </a:t>
            </a:r>
            <a:r>
              <a:rPr lang="uk-UA" sz="1400" dirty="0" err="1"/>
              <a:t>знезалізнення</a:t>
            </a:r>
            <a:r>
              <a:rPr lang="uk-UA" sz="1400" dirty="0"/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видалення марганцю,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сірководню та завислих речовин.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8B05C-D2CA-4D68-DD40-536B9E6A6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D608ED-2F29-2743-B370-ACEC243C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585" y="-2598"/>
            <a:ext cx="8031473" cy="6860597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871B818E-5C4A-9EB1-1C21-885B625B086C}"/>
              </a:ext>
            </a:extLst>
          </p:cNvPr>
          <p:cNvSpPr/>
          <p:nvPr/>
        </p:nvSpPr>
        <p:spPr>
          <a:xfrm>
            <a:off x="371474" y="4266848"/>
            <a:ext cx="4713143" cy="1353890"/>
          </a:xfrm>
          <a:prstGeom prst="roundRect">
            <a:avLst>
              <a:gd name="adj" fmla="val 10333"/>
            </a:avLst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88000" rIns="0" bIns="288000" rtlCol="0" anchor="ctr">
            <a:spAutoFit/>
          </a:bodyPr>
          <a:lstStyle>
            <a:defPPr>
              <a:defRPr lang="en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ПРОДУКТИВНІСТЬ</a:t>
            </a:r>
          </a:p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1200 м³/добу</a:t>
            </a:r>
            <a:endParaRPr lang="en-US" sz="2800" b="1" spc="-151" dirty="0">
              <a:solidFill>
                <a:schemeClr val="bg1"/>
              </a:solidFill>
              <a:latin typeface="Cera PRO"/>
            </a:endParaRPr>
          </a:p>
        </p:txBody>
      </p:sp>
    </p:spTree>
    <p:extLst>
      <p:ext uri="{BB962C8B-B14F-4D97-AF65-F5344CB8AC3E}">
        <p14:creationId xmlns:p14="http://schemas.microsoft.com/office/powerpoint/2010/main" val="143935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ПРОМИСЛОВІ</a:t>
            </a:r>
            <a:br>
              <a:rPr lang="uk-UA" b="1" dirty="0"/>
            </a:br>
            <a:r>
              <a:rPr lang="uk-UA" b="1" dirty="0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172635"/>
            <a:ext cx="4128112" cy="4521200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Донецька область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ЧИЩЕННЯ ВОДИ: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err="1"/>
              <a:t>Окиснення</a:t>
            </a:r>
            <a:r>
              <a:rPr lang="ru-RU" sz="1400" dirty="0"/>
              <a:t> </a:t>
            </a:r>
            <a:r>
              <a:rPr lang="ru-RU" sz="1400" dirty="0" err="1"/>
              <a:t>заліза</a:t>
            </a:r>
            <a:r>
              <a:rPr lang="ru-RU" sz="1400" dirty="0"/>
              <a:t> та </a:t>
            </a:r>
            <a:r>
              <a:rPr lang="ru-RU" sz="1400" dirty="0" err="1"/>
              <a:t>знезараження</a:t>
            </a:r>
            <a:r>
              <a:rPr lang="ru-RU" sz="1400" dirty="0"/>
              <a:t> води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err="1"/>
              <a:t>Очищення</a:t>
            </a:r>
            <a:r>
              <a:rPr lang="ru-RU" sz="1400" dirty="0"/>
              <a:t> на </a:t>
            </a:r>
            <a:r>
              <a:rPr lang="ru-RU" sz="1400" dirty="0" err="1"/>
              <a:t>самопромивних</a:t>
            </a:r>
            <a:r>
              <a:rPr lang="ru-RU" sz="1400" dirty="0"/>
              <a:t> </a:t>
            </a:r>
            <a:r>
              <a:rPr lang="ru-RU" sz="1400" dirty="0" err="1"/>
              <a:t>фільтрах</a:t>
            </a:r>
            <a:endParaRPr lang="ru-RU" sz="14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err="1"/>
              <a:t>Знезалізнення</a:t>
            </a:r>
            <a:r>
              <a:rPr lang="ru-RU" sz="1400" dirty="0"/>
              <a:t> на </a:t>
            </a:r>
            <a:r>
              <a:rPr lang="ru-RU" sz="1400" dirty="0" err="1"/>
              <a:t>мультимедійних</a:t>
            </a:r>
            <a:r>
              <a:rPr lang="ru-RU" sz="1400" dirty="0"/>
              <a:t> </a:t>
            </a:r>
            <a:r>
              <a:rPr lang="ru-RU" sz="1400" dirty="0" err="1"/>
              <a:t>фільтрах</a:t>
            </a:r>
            <a:endParaRPr lang="ru-RU" sz="14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err="1"/>
              <a:t>Знесолення</a:t>
            </a:r>
            <a:r>
              <a:rPr lang="ru-RU" sz="1400" dirty="0"/>
              <a:t> на </a:t>
            </a:r>
            <a:r>
              <a:rPr lang="ru-RU" sz="1400" dirty="0" err="1"/>
              <a:t>зворотноосмотичних</a:t>
            </a:r>
            <a:r>
              <a:rPr lang="ru-RU" sz="1400" dirty="0"/>
              <a:t> мембранах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err="1"/>
              <a:t>Знезараження</a:t>
            </a:r>
            <a:r>
              <a:rPr lang="ru-RU" sz="1400" dirty="0"/>
              <a:t> води </a:t>
            </a:r>
            <a:endParaRPr lang="uk-UA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8B05C-D2CA-4D68-DD40-536B9E6A6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11CE4-A127-80C3-C515-C4B04C596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8" b="23887"/>
          <a:stretch/>
        </p:blipFill>
        <p:spPr>
          <a:xfrm>
            <a:off x="4488585" y="-2597"/>
            <a:ext cx="7703415" cy="6860598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871B818E-5C4A-9EB1-1C21-885B625B086C}"/>
              </a:ext>
            </a:extLst>
          </p:cNvPr>
          <p:cNvSpPr/>
          <p:nvPr/>
        </p:nvSpPr>
        <p:spPr>
          <a:xfrm>
            <a:off x="374650" y="4696505"/>
            <a:ext cx="4713143" cy="1353890"/>
          </a:xfrm>
          <a:prstGeom prst="roundRect">
            <a:avLst>
              <a:gd name="adj" fmla="val 10333"/>
            </a:avLst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88000" rIns="0" bIns="288000" rtlCol="0" anchor="ctr">
            <a:spAutoFit/>
          </a:bodyPr>
          <a:lstStyle>
            <a:defPPr>
              <a:defRPr lang="en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ПРОДУКТИВНІСТЬ</a:t>
            </a:r>
          </a:p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6 240 м³/добу</a:t>
            </a:r>
            <a:endParaRPr lang="en-US" sz="2800" b="1" spc="-151" dirty="0">
              <a:solidFill>
                <a:schemeClr val="bg1"/>
              </a:solidFill>
              <a:latin typeface="Cera PRO"/>
            </a:endParaRPr>
          </a:p>
        </p:txBody>
      </p:sp>
    </p:spTree>
    <p:extLst>
      <p:ext uri="{BB962C8B-B14F-4D97-AF65-F5344CB8AC3E}">
        <p14:creationId xmlns:p14="http://schemas.microsoft.com/office/powerpoint/2010/main" val="47848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/>
              <a:t>ПРОМИСЛОВІ</a:t>
            </a:r>
            <a:br>
              <a:rPr lang="uk-UA" b="1"/>
            </a:br>
            <a:r>
              <a:rPr lang="uk-UA" b="1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ПАТ «КИЇВЕНЕРГО»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>
                <a:ea typeface="Calibri" panose="020F0502020204030204" pitchFamily="34" charset="0"/>
              </a:rPr>
              <a:t>Хімічний цех ТЕЦ-6, м. Київ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400" dirty="0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>
                <a:ea typeface="Calibri" panose="020F0502020204030204" pitchFamily="34" charset="0"/>
              </a:rPr>
              <a:t>Дискові фільтри – 400 м</a:t>
            </a:r>
            <a:r>
              <a:rPr lang="uk-UA" sz="1400" baseline="30000" dirty="0">
                <a:ea typeface="Calibri" panose="020F0502020204030204" pitchFamily="34" charset="0"/>
              </a:rPr>
              <a:t>3</a:t>
            </a:r>
            <a:r>
              <a:rPr lang="uk-UA" sz="1400" dirty="0">
                <a:ea typeface="Calibri" panose="020F0502020204030204" pitchFamily="34" charset="0"/>
              </a:rPr>
              <a:t>/годин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>
                <a:ea typeface="Calibri" panose="020F0502020204030204" pitchFamily="34" charset="0"/>
              </a:rPr>
              <a:t>Ультрафільтрація – 360 м</a:t>
            </a:r>
            <a:r>
              <a:rPr lang="uk-UA" sz="1400" baseline="30000" dirty="0">
                <a:ea typeface="Calibri" panose="020F0502020204030204" pitchFamily="34" charset="0"/>
              </a:rPr>
              <a:t>3</a:t>
            </a:r>
            <a:r>
              <a:rPr lang="uk-UA" sz="1400" dirty="0">
                <a:ea typeface="Calibri" panose="020F0502020204030204" pitchFamily="34" charset="0"/>
              </a:rPr>
              <a:t>/годин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>
                <a:ea typeface="Calibri" panose="020F0502020204030204" pitchFamily="34" charset="0"/>
              </a:rPr>
              <a:t>Зворотний осмос 1й </a:t>
            </a:r>
            <a:r>
              <a:rPr lang="uk-UA" sz="1400" dirty="0" err="1">
                <a:ea typeface="Calibri" panose="020F0502020204030204" pitchFamily="34" charset="0"/>
              </a:rPr>
              <a:t>ст</a:t>
            </a:r>
            <a:r>
              <a:rPr lang="uk-UA" sz="1400" dirty="0">
                <a:ea typeface="Calibri" panose="020F0502020204030204" pitchFamily="34" charset="0"/>
              </a:rPr>
              <a:t> – 290 м</a:t>
            </a:r>
            <a:r>
              <a:rPr lang="uk-UA" sz="1400" baseline="30000" dirty="0">
                <a:ea typeface="Calibri" panose="020F0502020204030204" pitchFamily="34" charset="0"/>
              </a:rPr>
              <a:t>3</a:t>
            </a:r>
            <a:r>
              <a:rPr lang="uk-UA" sz="1400" dirty="0">
                <a:ea typeface="Calibri" panose="020F0502020204030204" pitchFamily="34" charset="0"/>
              </a:rPr>
              <a:t>/годин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>
                <a:ea typeface="Calibri" panose="020F0502020204030204" pitchFamily="34" charset="0"/>
              </a:rPr>
              <a:t>Зворотний осмос 2й </a:t>
            </a:r>
            <a:r>
              <a:rPr lang="uk-UA" sz="1400" dirty="0" err="1">
                <a:ea typeface="Calibri" panose="020F0502020204030204" pitchFamily="34" charset="0"/>
              </a:rPr>
              <a:t>ст</a:t>
            </a:r>
            <a:r>
              <a:rPr lang="uk-UA" sz="1400" dirty="0">
                <a:ea typeface="Calibri" panose="020F0502020204030204" pitchFamily="34" charset="0"/>
              </a:rPr>
              <a:t> – 220 м</a:t>
            </a:r>
            <a:r>
              <a:rPr lang="uk-UA" sz="1400" baseline="30000" dirty="0">
                <a:ea typeface="Calibri" panose="020F0502020204030204" pitchFamily="34" charset="0"/>
              </a:rPr>
              <a:t>3</a:t>
            </a:r>
            <a:r>
              <a:rPr lang="uk-UA" sz="1400" dirty="0">
                <a:ea typeface="Calibri" panose="020F0502020204030204" pitchFamily="34" charset="0"/>
              </a:rPr>
              <a:t>/годин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400" dirty="0" err="1">
                <a:ea typeface="Calibri" panose="020F0502020204030204" pitchFamily="34" charset="0"/>
              </a:rPr>
              <a:t>Електродеіонізації</a:t>
            </a:r>
            <a:r>
              <a:rPr lang="uk-UA" sz="1400" dirty="0">
                <a:ea typeface="Calibri" panose="020F0502020204030204" pitchFamily="34" charset="0"/>
              </a:rPr>
              <a:t> – 200 м</a:t>
            </a:r>
            <a:r>
              <a:rPr lang="uk-UA" sz="1400" baseline="30000" dirty="0">
                <a:ea typeface="Calibri" panose="020F0502020204030204" pitchFamily="34" charset="0"/>
              </a:rPr>
              <a:t>3</a:t>
            </a:r>
            <a:r>
              <a:rPr lang="uk-UA" sz="1400" dirty="0">
                <a:ea typeface="Calibri" panose="020F0502020204030204" pitchFamily="34" charset="0"/>
              </a:rPr>
              <a:t>/годин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400" dirty="0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5A73A4-FE8E-E231-5636-CF1A10F4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475163" y="0"/>
            <a:ext cx="7716837" cy="68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871B818E-5C4A-9EB1-1C21-885B625B086C}"/>
              </a:ext>
            </a:extLst>
          </p:cNvPr>
          <p:cNvSpPr/>
          <p:nvPr/>
        </p:nvSpPr>
        <p:spPr>
          <a:xfrm>
            <a:off x="374650" y="4266848"/>
            <a:ext cx="4709969" cy="1353890"/>
          </a:xfrm>
          <a:prstGeom prst="roundRect">
            <a:avLst>
              <a:gd name="adj" fmla="val 10333"/>
            </a:avLst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88000" rIns="0" bIns="288000" rtlCol="0" anchor="ctr">
            <a:spAutoFit/>
          </a:bodyPr>
          <a:lstStyle>
            <a:defPPr>
              <a:defRPr lang="en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ПРОДУКТИВНІСТЬ</a:t>
            </a:r>
          </a:p>
          <a:p>
            <a:pPr algn="ctr">
              <a:lnSpc>
                <a:spcPct val="80000"/>
              </a:lnSpc>
            </a:pPr>
            <a:r>
              <a:rPr lang="uk-UA" sz="2800" b="1" spc="-151" dirty="0">
                <a:solidFill>
                  <a:schemeClr val="bg1"/>
                </a:solidFill>
                <a:latin typeface="Cera PRO" pitchFamily="2" charset="0"/>
              </a:rPr>
              <a:t>4 800 м³/добу</a:t>
            </a:r>
            <a:endParaRPr lang="en-US" sz="2800" b="1" spc="-151" dirty="0">
              <a:solidFill>
                <a:schemeClr val="bg1"/>
              </a:solidFill>
              <a:latin typeface="Cera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9F8AC-1077-0F40-7555-F58345A70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1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/>
              <a:t>ПРОМИСЛОВІ</a:t>
            </a:r>
            <a:br>
              <a:rPr lang="uk-UA" b="1"/>
            </a:br>
            <a:r>
              <a:rPr lang="uk-UA" b="1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B72B7-0EC6-F388-B6DD-D1E405240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36960F-0530-DDA3-C013-568DB884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Установка глибокого знесолення поверхневої води продуктивністю</a:t>
            </a:r>
          </a:p>
          <a:p>
            <a:pPr marL="0" indent="0">
              <a:buNone/>
            </a:pPr>
            <a:r>
              <a:rPr lang="uk-UA" sz="1600" dirty="0"/>
              <a:t>50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dirty="0"/>
              <a:t>Дискові фільтри – 100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Ультрафільтрація </a:t>
            </a:r>
            <a:r>
              <a:rPr lang="en-US" sz="1600" dirty="0"/>
              <a:t>– </a:t>
            </a:r>
            <a:r>
              <a:rPr lang="uk-UA" sz="1600" dirty="0"/>
              <a:t>85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Зворотний осмос 1ст – 63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Зворотний осмос 2ст – 53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  <a:endParaRPr lang="uk-UA" sz="1600" dirty="0"/>
          </a:p>
          <a:p>
            <a:pPr marL="0" indent="0">
              <a:buNone/>
            </a:pPr>
            <a:r>
              <a:rPr lang="uk-UA" sz="1600" dirty="0" err="1"/>
              <a:t>Електродеіонізація</a:t>
            </a:r>
            <a:r>
              <a:rPr lang="uk-UA" sz="1600" dirty="0"/>
              <a:t> – 50 </a:t>
            </a:r>
            <a:r>
              <a:rPr lang="uk-UA" sz="1600" dirty="0">
                <a:ea typeface="Calibri" panose="020F0502020204030204" pitchFamily="34" charset="0"/>
              </a:rPr>
              <a:t>м</a:t>
            </a:r>
            <a:r>
              <a:rPr lang="uk-UA" sz="1600" baseline="30000" dirty="0">
                <a:ea typeface="Calibri" panose="020F0502020204030204" pitchFamily="34" charset="0"/>
              </a:rPr>
              <a:t>3</a:t>
            </a:r>
            <a:r>
              <a:rPr lang="uk-UA" sz="1600" dirty="0">
                <a:ea typeface="Calibri" panose="020F0502020204030204" pitchFamily="34" charset="0"/>
              </a:rPr>
              <a:t>/годин</a:t>
            </a:r>
            <a:endParaRPr lang="uk-UA" sz="1600" dirty="0"/>
          </a:p>
          <a:p>
            <a:pPr marL="0" indent="0">
              <a:buNone/>
            </a:pPr>
            <a:endParaRPr lang="ru-UA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31F81-E728-DABC-B9A3-E8ED041C5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39"/>
          <a:stretch/>
        </p:blipFill>
        <p:spPr>
          <a:xfrm>
            <a:off x="4488586" y="1"/>
            <a:ext cx="7703414" cy="4254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21B23C-687F-8179-E66F-E1015723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875666"/>
            <a:ext cx="116141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0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 descr="Зображення, що містить текст, знімок екрана, Мобільний телефон, електроніка&#10;&#10;Автоматично згенерований опис">
            <a:extLst>
              <a:ext uri="{FF2B5EF4-FFF2-40B4-BE49-F238E27FC236}">
                <a16:creationId xmlns:a16="http://schemas.microsoft.com/office/drawing/2014/main" id="{D3DA5054-E4B9-D60C-061A-69BE8CC67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121F8B-03F5-1F42-1D75-AE937217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AQUABOX</a:t>
            </a:r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205C6-CC21-B81D-A7B9-7621CE72B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73B5A-72AC-55F2-3F6C-80271290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B8B376-1095-0F76-E39E-AC762BCDAC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108000" rIns="0" bIns="0" rtlCol="0" anchor="t">
            <a:normAutofit/>
          </a:bodyPr>
          <a:lstStyle/>
          <a:p>
            <a:pPr marL="0" indent="0">
              <a:buNone/>
            </a:pPr>
            <a:r>
              <a:rPr lang="uk-UA" sz="1600" dirty="0"/>
              <a:t>Автономна станція очищення</a:t>
            </a:r>
            <a:br>
              <a:rPr lang="uk-UA" sz="1600" dirty="0"/>
            </a:br>
            <a:r>
              <a:rPr lang="uk-UA" sz="1600" dirty="0"/>
              <a:t>та розливу води поруч із домом.</a:t>
            </a:r>
          </a:p>
          <a:p>
            <a:pPr marL="0" indent="0">
              <a:buNone/>
            </a:pPr>
            <a:r>
              <a:rPr lang="uk-UA" sz="1600" dirty="0"/>
              <a:t>Питна вода високої якості за чесною ціною.</a:t>
            </a:r>
          </a:p>
          <a:p>
            <a:pPr marL="0" indent="0">
              <a:buNone/>
            </a:pPr>
            <a:r>
              <a:rPr lang="uk-UA" sz="1600" dirty="0"/>
              <a:t>Без пластикових пляшок одноразового використання та витрат на доставку.</a:t>
            </a:r>
          </a:p>
          <a:p>
            <a:pPr marL="0" indent="0">
              <a:buNone/>
            </a:pPr>
            <a:r>
              <a:rPr lang="uk-UA" sz="1600" dirty="0"/>
              <a:t>Сплачуй онлайн та наливай в свою пляшку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7804AA-6C01-C3FC-4EC3-C1C60AF00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6178957"/>
            <a:ext cx="1555261" cy="4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ЗАСТОСУНОК </a:t>
            </a:r>
            <a:r>
              <a:rPr lang="en-US" b="1"/>
              <a:t>AQUABOX</a:t>
            </a:r>
            <a:endParaRPr lang="uk-UA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3600-56BA-4FFC-0131-B288B9E5C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172635"/>
            <a:ext cx="4557808" cy="4521200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buNone/>
            </a:pPr>
            <a:r>
              <a:rPr lang="uk-UA" sz="1400">
                <a:ea typeface="Times New Roman" panose="02020603050405020304" pitchFamily="18" charset="0"/>
              </a:rPr>
              <a:t>Цифровий бізнес з очищення та продажу високоякісної питної води</a:t>
            </a:r>
            <a:r>
              <a:rPr lang="en-US" sz="1400">
                <a:ea typeface="Times New Roman" panose="02020603050405020304" pitchFamily="18" charset="0"/>
              </a:rPr>
              <a:t>.</a:t>
            </a:r>
            <a:endParaRPr lang="uk-UA" sz="1400"/>
          </a:p>
        </p:txBody>
      </p:sp>
      <p:pic>
        <p:nvPicPr>
          <p:cNvPr id="2" name="Picture 3" descr="A poster with a device and a screen&#10;&#10;Description automatically generated with medium confidence">
            <a:extLst>
              <a:ext uri="{FF2B5EF4-FFF2-40B4-BE49-F238E27FC236}">
                <a16:creationId xmlns:a16="http://schemas.microsoft.com/office/drawing/2014/main" id="{834E2238-8E0F-EDE1-404F-FD298EF78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56" y="2069611"/>
            <a:ext cx="6479882" cy="4656026"/>
          </a:xfrm>
          <a:prstGeom prst="rect">
            <a:avLst/>
          </a:prstGeom>
        </p:spPr>
      </p:pic>
      <p:pic>
        <p:nvPicPr>
          <p:cNvPr id="3" name="Рисунок 2" descr="Зображення, що містить Мобільний телефон, текст, гаджет, Портативний пристрій зв’язку&#10;&#10;Автоматично згенерований опис">
            <a:extLst>
              <a:ext uri="{FF2B5EF4-FFF2-40B4-BE49-F238E27FC236}">
                <a16:creationId xmlns:a16="http://schemas.microsoft.com/office/drawing/2014/main" id="{875AA9B1-94FC-A55F-023A-D0691B43E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8"/>
          <a:stretch/>
        </p:blipFill>
        <p:spPr>
          <a:xfrm>
            <a:off x="6333073" y="330834"/>
            <a:ext cx="5858928" cy="63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9559-BBDC-C63F-D805-271CFFAC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04803"/>
            <a:ext cx="7342188" cy="1015663"/>
          </a:xfrm>
        </p:spPr>
        <p:txBody>
          <a:bodyPr/>
          <a:lstStyle/>
          <a:p>
            <a:r>
              <a:rPr lang="uk-UA"/>
              <a:t>МОБІЛЬНІ СИСТЕМИ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437346-5057-9829-DF13-7173FD996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CBA67-0880-66D9-890E-8E3C6B5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16703-159C-53B6-2173-5C60A5B168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1" y="1496231"/>
            <a:ext cx="3810000" cy="3865538"/>
          </a:xfrm>
        </p:spPr>
        <p:txBody>
          <a:bodyPr vert="horz" lIns="0" tIns="108000" rIns="108000" bIns="0" rtlCol="0" anchor="t">
            <a:noAutofit/>
          </a:bodyPr>
          <a:lstStyle/>
          <a:p>
            <a:pPr marL="0" indent="0">
              <a:buNone/>
            </a:pPr>
            <a:r>
              <a:rPr lang="uk-UA" sz="1400" dirty="0">
                <a:latin typeface="Century Gothic"/>
              </a:rPr>
              <a:t>Виробляють питну воду в умовах відсутності інфраструктури.</a:t>
            </a:r>
          </a:p>
          <a:p>
            <a:pPr marL="0" indent="0">
              <a:buNone/>
            </a:pPr>
            <a:r>
              <a:rPr lang="uk-UA" sz="1400" dirty="0">
                <a:latin typeface="Century Gothic"/>
              </a:rPr>
              <a:t>Очищують воду з рік, озер, свердловин, водопроводу невідомої якості.</a:t>
            </a:r>
          </a:p>
          <a:p>
            <a:pPr marL="0" indent="0">
              <a:buNone/>
            </a:pPr>
            <a:r>
              <a:rPr lang="uk-UA" sz="1400" dirty="0">
                <a:latin typeface="Century Gothic"/>
              </a:rPr>
              <a:t>Встановлюються в пікапи, мікроавтобуси чи причепи.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B8798F85-14E8-36D4-1156-879FF40A9533}"/>
              </a:ext>
            </a:extLst>
          </p:cNvPr>
          <p:cNvSpPr/>
          <p:nvPr/>
        </p:nvSpPr>
        <p:spPr>
          <a:xfrm>
            <a:off x="374651" y="4240118"/>
            <a:ext cx="4100512" cy="1042636"/>
          </a:xfrm>
          <a:prstGeom prst="roundRect">
            <a:avLst>
              <a:gd name="adj" fmla="val 10333"/>
            </a:avLst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88000" rIns="0" bIns="288000" rtlCol="0" anchor="ctr">
            <a:spAutoFit/>
          </a:bodyPr>
          <a:lstStyle>
            <a:defPPr>
              <a:defRPr lang="en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3200" b="1" spc="-151" dirty="0">
                <a:solidFill>
                  <a:schemeClr val="bg1"/>
                </a:solidFill>
                <a:latin typeface="Cera PRO" pitchFamily="2" charset="0"/>
              </a:rPr>
              <a:t>до 36 м³/добу</a:t>
            </a:r>
            <a:endParaRPr lang="en-US" sz="3200" b="1" spc="-151" dirty="0">
              <a:solidFill>
                <a:schemeClr val="bg1"/>
              </a:solidFill>
              <a:latin typeface="Cera PRO"/>
            </a:endParaRPr>
          </a:p>
        </p:txBody>
      </p:sp>
      <p:pic>
        <p:nvPicPr>
          <p:cNvPr id="7" name="Рисунок 4" descr="A close-up of a machine&#10;&#10;Description automatically generated">
            <a:extLst>
              <a:ext uri="{FF2B5EF4-FFF2-40B4-BE49-F238E27FC236}">
                <a16:creationId xmlns:a16="http://schemas.microsoft.com/office/drawing/2014/main" id="{EE2A8D0F-A79A-D5E6-8004-C7D0BC299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843" y="1009462"/>
            <a:ext cx="7423158" cy="5188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58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89EA881B-E044-4340-647F-D77F106E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BEADDA-AA9B-B938-35F9-F8F2248F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МОДУЛЬНІ СИСТЕМИ</a:t>
            </a:r>
            <a:br>
              <a:rPr lang="uk-UA"/>
            </a:br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19623-FC2A-03CB-BCF0-E172E02F4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A4EB4-5273-FC15-5188-4B7B02BB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5F9C80-2B8B-4C73-8B23-CEC62A88D6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0" y="1007535"/>
            <a:ext cx="3810000" cy="4521200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buNone/>
            </a:pPr>
            <a:r>
              <a:rPr lang="uk-UA" sz="1400" dirty="0"/>
              <a:t>Виробляють питну воду або</a:t>
            </a:r>
            <a:br>
              <a:rPr lang="uk-UA" sz="1400" dirty="0"/>
            </a:br>
            <a:r>
              <a:rPr lang="uk-UA" sz="1400" dirty="0"/>
              <a:t>для виробництва в умовах пошкодженої інфраструктури.</a:t>
            </a:r>
            <a:endParaRPr lang="en-US" sz="1400" dirty="0"/>
          </a:p>
          <a:p>
            <a:pPr marL="0" indent="0">
              <a:buNone/>
            </a:pPr>
            <a:r>
              <a:rPr lang="uk-UA" sz="1400" dirty="0"/>
              <a:t>Очищують воду із поверхневих джерел або свердловин.</a:t>
            </a:r>
            <a:endParaRPr lang="en-US" sz="1400" dirty="0"/>
          </a:p>
          <a:p>
            <a:pPr marL="0" indent="0">
              <a:buNone/>
            </a:pPr>
            <a:r>
              <a:rPr lang="uk-UA" sz="1400" dirty="0"/>
              <a:t>Постачаються в контейнерному виконанні, не потребують капітального будівництва, швидко вводяться</a:t>
            </a:r>
            <a:br>
              <a:rPr lang="uk-UA" sz="1400" dirty="0"/>
            </a:br>
            <a:r>
              <a:rPr lang="uk-UA" sz="1400" dirty="0"/>
              <a:t>в експлуатацію</a:t>
            </a:r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r>
              <a:rPr lang="uk-UA" sz="1400" b="1" dirty="0">
                <a:solidFill>
                  <a:schemeClr val="tx1"/>
                </a:solidFill>
              </a:rPr>
              <a:t>РЕАЛІЗОВАНІ ПРОЄКТИ: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Донецька область – 6 240 м3/добу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М. Макарів – 240 м3/добу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Херсонська область – 120 м3/добу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М. Миколаїв – 240 м3/добу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М. Херсон – 120 м3/добу</a:t>
            </a:r>
          </a:p>
          <a:p>
            <a:pPr marL="0" indent="0">
              <a:buNone/>
            </a:pPr>
            <a:r>
              <a:rPr lang="uk-UA" sz="1400" dirty="0">
                <a:solidFill>
                  <a:schemeClr val="tx1"/>
                </a:solidFill>
              </a:rPr>
              <a:t>М. Єланець – 120 м3/добу</a:t>
            </a:r>
          </a:p>
          <a:p>
            <a:pPr marL="0" indent="0">
              <a:buNone/>
            </a:pPr>
            <a:endParaRPr lang="uk-U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sz="1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1515DD-9807-157B-1BE3-4CE495957D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122039"/>
            <a:ext cx="1555261" cy="4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25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/>
              <a:t>ПАРТНЕРИ ПО ВІДНОВЛЕННЮ ІНФРАСТРУКТУРИ</a:t>
            </a:r>
            <a:endParaRPr lang="uk-UA" b="1"/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A406D910-2E60-E9CE-DA4B-8DBACB86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00305DED-D220-5E3D-CF9D-35D2102B15AB}"/>
              </a:ext>
            </a:extLst>
          </p:cNvPr>
          <p:cNvGrpSpPr/>
          <p:nvPr/>
        </p:nvGrpSpPr>
        <p:grpSpPr>
          <a:xfrm>
            <a:off x="1163648" y="1467465"/>
            <a:ext cx="10143742" cy="4228520"/>
            <a:chOff x="2139099" y="1908939"/>
            <a:chExt cx="9112079" cy="3798286"/>
          </a:xfrm>
        </p:grpSpPr>
        <p:pic>
          <p:nvPicPr>
            <p:cNvPr id="14" name="Рисунок 1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4654015-AD4A-82E6-E8DF-3402A2D6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1436" y="3613040"/>
              <a:ext cx="1695108" cy="84755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DEB08ED-1F4F-604C-3FD5-B21C25266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3717" y="2078559"/>
              <a:ext cx="703682" cy="97701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6B46261-1C1C-3638-216D-4568AB1DB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3103" y="2138289"/>
              <a:ext cx="808905" cy="80890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F11DF33-0609-11E7-7400-E678BB74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930" y="3727183"/>
              <a:ext cx="1999588" cy="754845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8BA4B6E-00EC-C54C-E3BD-73F409A8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9099" y="5037506"/>
              <a:ext cx="1704872" cy="31802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193EE4-6639-5DFC-B355-C2483BD4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7765" y="3807852"/>
              <a:ext cx="1733968" cy="4598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36C071-CAA3-4D4B-9E71-C8654E64B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278" y="2065732"/>
              <a:ext cx="1579773" cy="852031"/>
            </a:xfrm>
            <a:prstGeom prst="rect">
              <a:avLst/>
            </a:prstGeom>
          </p:spPr>
        </p:pic>
        <p:pic>
          <p:nvPicPr>
            <p:cNvPr id="21" name="Picture 2" descr="IREX (Рада міжнародних наукових досліджень та обмінів) — Вікіпедія">
              <a:extLst>
                <a:ext uri="{FF2B5EF4-FFF2-40B4-BE49-F238E27FC236}">
                  <a16:creationId xmlns:a16="http://schemas.microsoft.com/office/drawing/2014/main" id="{4890A5E0-1751-0511-3E05-014FC97B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789" y="4935231"/>
              <a:ext cx="1232033" cy="522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 descr="Изображение выглядит как логотип, Шрифт, График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76B6C902-E384-0D13-F6AE-A1117475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8097" y="4924649"/>
              <a:ext cx="1324348" cy="543738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логотип, Шрифт, Торговая мар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A137ED-DA37-6E65-0386-CC369EF46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7573" y="1908939"/>
              <a:ext cx="1586563" cy="1342068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11D61C6-7221-26C9-9447-3EA952FA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1271" y="4850901"/>
              <a:ext cx="3889907" cy="8563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84837F5-FE25-79B3-0F84-44F0F6A30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653"/>
            <a:stretch/>
          </p:blipFill>
          <p:spPr>
            <a:xfrm>
              <a:off x="9989030" y="2111965"/>
              <a:ext cx="984126" cy="1057199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8BFF92E-0B3D-90E3-C665-24895491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9048" y="3805537"/>
              <a:ext cx="1483874" cy="57849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469A2-0C0E-5890-91C2-2A510A875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3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05B22-C0D8-F95A-DA6E-531186AA89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1"/>
                </a:solidFill>
                <a:latin typeface="+mn-lt"/>
              </a:rPr>
              <a:t>НАША МІСІЯ</a:t>
            </a:r>
            <a:endParaRPr lang="en-GB" sz="4000" b="1" dirty="0">
              <a:solidFill>
                <a:schemeClr val="accent1"/>
              </a:solidFill>
              <a:effectLst/>
              <a:latin typeface="+mn-lt"/>
            </a:endParaRPr>
          </a:p>
          <a:p>
            <a:r>
              <a:rPr lang="uk-UA" sz="4000" dirty="0">
                <a:solidFill>
                  <a:schemeClr val="accent1"/>
                </a:solidFill>
                <a:latin typeface="+mn-lt"/>
              </a:rPr>
              <a:t>Очищувати воду там, де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це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найбільше потрібно людям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та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компаніям</a:t>
            </a:r>
            <a:endParaRPr lang="en-GB" sz="4000" dirty="0"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2A2F06-722F-0A57-25CC-6E35C79BAD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5E7B3-02F7-2FCE-210C-C7628F281A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7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A0A5F-9CD4-12EB-B6EE-1F87F796E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EB972-6869-993A-90EE-89476144F0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881891-0DDC-02DF-7A0D-4BD0B03F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350" y="3865266"/>
            <a:ext cx="2334375" cy="2323977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1681A0D-20CE-B061-C491-FB5B9B86CAC1}"/>
              </a:ext>
            </a:extLst>
          </p:cNvPr>
          <p:cNvGrpSpPr/>
          <p:nvPr/>
        </p:nvGrpSpPr>
        <p:grpSpPr>
          <a:xfrm>
            <a:off x="1443077" y="4162450"/>
            <a:ext cx="6932728" cy="1400150"/>
            <a:chOff x="1311275" y="4311522"/>
            <a:chExt cx="7102474" cy="1493790"/>
          </a:xfrm>
        </p:grpSpPr>
        <p:pic>
          <p:nvPicPr>
            <p:cNvPr id="8" name="Рисунок 7" descr="Изображение выглядит как текст, Шрифт, снимок экрана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280A4448-9E73-9BEE-60E7-3E3DD75F0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90" t="-6259" r="3450" b="5674"/>
            <a:stretch/>
          </p:blipFill>
          <p:spPr>
            <a:xfrm>
              <a:off x="6642045" y="4311522"/>
              <a:ext cx="1771704" cy="1493790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549D915-8D71-EE3A-E489-A18502B91B11}"/>
                </a:ext>
              </a:extLst>
            </p:cNvPr>
            <p:cNvGrpSpPr/>
            <p:nvPr/>
          </p:nvGrpSpPr>
          <p:grpSpPr>
            <a:xfrm>
              <a:off x="1311275" y="4657842"/>
              <a:ext cx="5330770" cy="1126270"/>
              <a:chOff x="1463675" y="4861560"/>
              <a:chExt cx="3603625" cy="761364"/>
            </a:xfrm>
          </p:grpSpPr>
          <p:pic>
            <p:nvPicPr>
              <p:cNvPr id="5" name="Рисунок 4" descr="Изображение выглядит как текст, Шрифт, снимок экрана, Цвет электр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742D618-9AE0-1CFD-19BA-AC348C643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9474" r="33625"/>
              <a:stretch/>
            </p:blipFill>
            <p:spPr>
              <a:xfrm>
                <a:off x="1463675" y="4965699"/>
                <a:ext cx="3603625" cy="657225"/>
              </a:xfrm>
              <a:prstGeom prst="rect">
                <a:avLst/>
              </a:prstGeom>
            </p:spPr>
          </p:pic>
          <p:pic>
            <p:nvPicPr>
              <p:cNvPr id="9" name="Рисунок 8" descr="Изображение выглядит как текст, Шрифт, снимок экрана, Цвет электр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327F0CD-B720-BC04-E569-636642898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7135" r="33625"/>
              <a:stretch/>
            </p:blipFill>
            <p:spPr>
              <a:xfrm>
                <a:off x="1463675" y="4861560"/>
                <a:ext cx="3603625" cy="1396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0784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CBB3E5-1721-9FA5-5565-001DB003F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74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8A441F-740C-660C-6170-926D1681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406399"/>
            <a:ext cx="11441723" cy="766235"/>
          </a:xfrm>
        </p:spPr>
        <p:txBody>
          <a:bodyPr/>
          <a:lstStyle/>
          <a:p>
            <a:pPr algn="ctr"/>
            <a:r>
              <a:rPr lang="uk-UA" sz="7200" dirty="0"/>
              <a:t>КОМПАНІЯ</a:t>
            </a:r>
            <a:r>
              <a:rPr lang="en-US" sz="7200" dirty="0"/>
              <a:t> ECOSOFT</a:t>
            </a:r>
            <a:endParaRPr lang="uk-UA" sz="7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5D141-6F41-52CB-D55B-74597D96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6DA1D-C837-7889-1B17-3275780AD2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2800" y="1380489"/>
            <a:ext cx="5486399" cy="1146633"/>
          </a:xfrm>
          <a:prstGeom prst="roundRect">
            <a:avLst>
              <a:gd name="adj" fmla="val 0"/>
            </a:avLst>
          </a:prstGeom>
          <a:noFill/>
        </p:spPr>
        <p:txBody>
          <a:bodyPr vert="horz" wrap="square" lIns="108000" tIns="108000" rIns="108000" bIns="108000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1400"/>
              <a:t>Заснована у 1991 році сім’єю </a:t>
            </a:r>
            <a:r>
              <a:rPr lang="uk-UA" sz="1400" err="1"/>
              <a:t>Мітченко</a:t>
            </a:r>
            <a:r>
              <a:rPr lang="uk-UA" sz="1400"/>
              <a:t> як інженерна компанія з очищення води та розробки</a:t>
            </a:r>
            <a:br>
              <a:rPr lang="uk-UA" sz="1400"/>
            </a:br>
            <a:r>
              <a:rPr lang="uk-UA" sz="1400"/>
              <a:t>програмного забезпечення</a:t>
            </a:r>
            <a:endParaRPr lang="en-US" sz="1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7E709-7A9E-5E03-5FE9-07746FFC4E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EC5F95-CFFF-3974-297D-D80844E183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4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88D2F6-265B-9932-7928-B3C943A3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ПРО КОМПАНІЮ </a:t>
            </a:r>
            <a:r>
              <a:rPr lang="en-US"/>
              <a:t>ECOSOFT</a:t>
            </a:r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795DF-24EF-857C-D2EC-F9F98479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31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ПРО КОМПАНІЮ</a:t>
            </a:r>
            <a:endParaRPr kumimoji="0" lang="en-US" sz="73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ra PRO Medium" pitchFamily="2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4599B9-DC84-6465-288A-22DDA5775D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1" y="2341031"/>
            <a:ext cx="3689349" cy="1676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000">
                <a:solidFill>
                  <a:schemeClr val="accent2"/>
                </a:solidFill>
              </a:rPr>
              <a:t>ЛІДЕР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000">
                <a:solidFill>
                  <a:schemeClr val="accent2"/>
                </a:solidFill>
              </a:rPr>
              <a:t>В</a:t>
            </a:r>
            <a:r>
              <a:rPr lang="en-US" sz="4000">
                <a:solidFill>
                  <a:schemeClr val="accent2"/>
                </a:solidFill>
              </a:rPr>
              <a:t> </a:t>
            </a:r>
            <a:r>
              <a:rPr lang="uk-UA" sz="4000">
                <a:solidFill>
                  <a:schemeClr val="accent2"/>
                </a:solidFill>
              </a:rPr>
              <a:t>УКРАЇНІ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uk-UA" sz="400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172C7B-2C2D-E67C-AB36-4C758E908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651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uk-UA"/>
              <a:t>Найбільша компанія</a:t>
            </a:r>
            <a:r>
              <a:rPr lang="en-US"/>
              <a:t> </a:t>
            </a:r>
            <a:r>
              <a:rPr lang="uk-UA"/>
              <a:t>в Україні.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uk-UA"/>
              <a:t>Виробник</a:t>
            </a:r>
            <a:r>
              <a:rPr lang="en-US"/>
              <a:t> </a:t>
            </a:r>
            <a:r>
              <a:rPr lang="uk-UA"/>
              <a:t>високоякісних інноваційних доступних фільтрів  для домашнього, комерційного та</a:t>
            </a:r>
            <a:r>
              <a:rPr lang="en-US"/>
              <a:t> </a:t>
            </a:r>
            <a:r>
              <a:rPr lang="uk-UA"/>
              <a:t>промислового використання. </a:t>
            </a:r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B5ECE0-1E52-4951-A074-1408FFBB4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867" y="2341031"/>
            <a:ext cx="3689349" cy="1676400"/>
          </a:xfrm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000">
                <a:solidFill>
                  <a:schemeClr val="accent2"/>
                </a:solidFill>
              </a:rPr>
              <a:t>ЧАСТИНА</a:t>
            </a:r>
            <a:endParaRPr lang="uk-UA" sz="880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000">
                <a:solidFill>
                  <a:schemeClr val="accent2"/>
                </a:solidFill>
              </a:rPr>
              <a:t>BWT GROUP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5CFBBB-AA0F-4F67-653E-4846AF8C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0867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spcBef>
                <a:spcPts val="811"/>
              </a:spcBef>
              <a:buNone/>
            </a:pPr>
            <a:r>
              <a:rPr lang="uk-UA"/>
              <a:t>З 2018 року </a:t>
            </a:r>
            <a:r>
              <a:rPr lang="en-US" err="1"/>
              <a:t>Ecosoft</a:t>
            </a:r>
            <a:r>
              <a:rPr lang="en-US"/>
              <a:t> </a:t>
            </a:r>
            <a:r>
              <a:rPr lang="uk-UA"/>
              <a:t>увійшов до Австрійської групи компанії </a:t>
            </a:r>
            <a:r>
              <a:rPr lang="en-US"/>
              <a:t>BWT. </a:t>
            </a:r>
            <a:endParaRPr lang="uk-UA"/>
          </a:p>
          <a:p>
            <a:pPr marL="0" indent="0">
              <a:spcBef>
                <a:spcPts val="811"/>
              </a:spcBef>
              <a:buNone/>
            </a:pPr>
            <a:r>
              <a:rPr lang="en-US" err="1"/>
              <a:t>О</a:t>
            </a:r>
            <a:r>
              <a:rPr lang="uk-UA"/>
              <a:t>тримали доступ до передових технологій очищення води для фармацевтичної галузі.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FC4A75-94AD-48C9-8B91-D33300AD56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083" y="2341031"/>
            <a:ext cx="3689349" cy="1676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4000">
                <a:solidFill>
                  <a:schemeClr val="accent2"/>
                </a:solidFill>
              </a:rPr>
              <a:t>5 ЛОКАЦІЙ У ЄВРОПІ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E04F8B-1A18-BFF8-F1D8-5B8EF5E11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7083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/>
              <a:t>З власними 5 локаціями у Європі та</a:t>
            </a:r>
            <a:r>
              <a:rPr lang="en-US"/>
              <a:t> </a:t>
            </a:r>
            <a:r>
              <a:rPr lang="uk-UA"/>
              <a:t>командою з 400 людей </a:t>
            </a:r>
            <a:r>
              <a:rPr lang="en-US" err="1"/>
              <a:t>Ecosoft</a:t>
            </a:r>
            <a:r>
              <a:rPr lang="en-US"/>
              <a:t> </a:t>
            </a:r>
            <a:r>
              <a:rPr lang="uk-UA"/>
              <a:t>є</a:t>
            </a:r>
            <a:r>
              <a:rPr lang="en-US"/>
              <a:t> </a:t>
            </a:r>
            <a:r>
              <a:rPr lang="uk-UA"/>
              <a:t>однією з найшвидше зростаючих компаній на ринку</a:t>
            </a:r>
          </a:p>
          <a:p>
            <a:pPr marL="0" indent="0">
              <a:spcBef>
                <a:spcPts val="811"/>
              </a:spcBef>
              <a:buNone/>
            </a:pPr>
            <a:r>
              <a:rPr lang="uk-UA"/>
              <a:t>Фільтри </a:t>
            </a:r>
            <a:r>
              <a:rPr lang="uk-UA" err="1"/>
              <a:t>Ecosoft</a:t>
            </a:r>
            <a:r>
              <a:rPr lang="uk-UA"/>
              <a:t> продаються в 60 країнах світу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897C048-452E-B3DA-4289-8CB31911D325}"/>
              </a:ext>
            </a:extLst>
          </p:cNvPr>
          <p:cNvSpPr txBox="1">
            <a:spLocks/>
          </p:cNvSpPr>
          <p:nvPr/>
        </p:nvSpPr>
        <p:spPr>
          <a:xfrm>
            <a:off x="374651" y="968189"/>
            <a:ext cx="5721349" cy="1246095"/>
          </a:xfrm>
          <a:prstGeom prst="round2SameRect">
            <a:avLst>
              <a:gd name="adj1" fmla="val 14292"/>
              <a:gd name="adj2" fmla="val 13473"/>
            </a:avLst>
          </a:prstGeom>
          <a:solidFill>
            <a:schemeClr val="accent1"/>
          </a:solidFill>
          <a:ln>
            <a:noFill/>
          </a:ln>
        </p:spPr>
        <p:txBody>
          <a:bodyPr vert="horz" lIns="144000" tIns="144000" rIns="144000" bIns="144000" rtlCol="0" anchor="ctr">
            <a:noAutofit/>
          </a:bodyPr>
          <a:lstStyle>
            <a:lvl1pPr marL="139272" indent="-139272" algn="l" defTabSz="557090" rtl="0" eaLnBrk="1" latinLnBrk="0" hangingPunct="1">
              <a:lnSpc>
                <a:spcPct val="90000"/>
              </a:lnSpc>
              <a:spcBef>
                <a:spcPts val="609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788" b="0" i="0" kern="1200" spc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7818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96362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4906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3452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31997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10541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89086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7631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7090" rtl="0" eaLnBrk="1" fontAlgn="auto" latinLnBrk="0" hangingPunct="1">
              <a:lnSpc>
                <a:spcPct val="90000"/>
              </a:lnSpc>
              <a:spcBef>
                <a:spcPts val="609"/>
              </a:spcBef>
              <a:spcAft>
                <a:spcPts val="0"/>
              </a:spcAft>
              <a:buClr>
                <a:srgbClr val="12496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Основний напрямок діяльності:</a:t>
            </a:r>
            <a:endParaRPr kumimoji="0" lang="uk-UA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557090" rtl="0" eaLnBrk="1" fontAlgn="auto" latinLnBrk="0" hangingPunct="1">
              <a:lnSpc>
                <a:spcPct val="90000"/>
              </a:lnSpc>
              <a:spcBef>
                <a:spcPts val="609"/>
              </a:spcBef>
              <a:spcAft>
                <a:spcPts val="0"/>
              </a:spcAft>
              <a:buClr>
                <a:srgbClr val="12496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виробництво та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 </a:t>
            </a: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дистрибуція фільтрів для води через професійні канали продажів</a:t>
            </a:r>
            <a:endParaRPr kumimoji="0" lang="uk-UA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Місце для зображення 7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5C20D85-FAAC-16FD-525E-F9A5E8D93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612" y="968189"/>
            <a:ext cx="5621761" cy="1246095"/>
          </a:xfrm>
          <a:prstGeom prst="roundRect">
            <a:avLst>
              <a:gd name="adj" fmla="val 11121"/>
            </a:avLst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22A1B-59DE-1BDB-4C5D-8411C6074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5AA0E-AF85-E540-B80D-C5D3DE19539B}" type="slidenum">
              <a:rPr kumimoji="0" lang="en-US" sz="73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ra PRO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3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ra PRO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1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ADB3B0-03CD-6082-382B-50A1923C1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C2F6FD-046F-392A-0A40-028D5919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ECOSOFT </a:t>
            </a:r>
            <a:r>
              <a:rPr lang="uk-UA"/>
              <a:t>СЬОГОДНІ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82CCA-DE33-0ACD-E631-5900559A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9F7239-EBEA-459C-4725-5BE811FC2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1" y="1067453"/>
            <a:ext cx="2719672" cy="1390650"/>
          </a:xfrm>
          <a:prstGeom prst="round2SameRect">
            <a:avLst>
              <a:gd name="adj1" fmla="val 8612"/>
              <a:gd name="adj2" fmla="val 10591"/>
            </a:avLst>
          </a:prstGeo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Виробництво фільтрів та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 очищення води в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Україні, Бельгії та Італії.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405A9C1-1830-83CA-6C29-CE68A5A5C637}"/>
              </a:ext>
            </a:extLst>
          </p:cNvPr>
          <p:cNvSpPr txBox="1">
            <a:spLocks/>
          </p:cNvSpPr>
          <p:nvPr/>
        </p:nvSpPr>
        <p:spPr>
          <a:xfrm>
            <a:off x="3277649" y="1067453"/>
            <a:ext cx="2719672" cy="1390650"/>
          </a:xfrm>
          <a:prstGeom prst="round2SameRect">
            <a:avLst>
              <a:gd name="adj1" fmla="val 8612"/>
              <a:gd name="adj2" fmla="val 10591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 marL="185691" indent="-185691" algn="l" defTabSz="742768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1800" b="1" i="0" kern="1200" spc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57077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59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4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22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61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94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7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76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Власні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RnD 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центри в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Україні та Італії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CFCAE83-8887-E15E-236A-5A440FBE2599}"/>
              </a:ext>
            </a:extLst>
          </p:cNvPr>
          <p:cNvSpPr txBox="1">
            <a:spLocks/>
          </p:cNvSpPr>
          <p:nvPr/>
        </p:nvSpPr>
        <p:spPr>
          <a:xfrm>
            <a:off x="6180647" y="1067453"/>
            <a:ext cx="2719672" cy="1390650"/>
          </a:xfrm>
          <a:prstGeom prst="round2SameRect">
            <a:avLst>
              <a:gd name="adj1" fmla="val 8612"/>
              <a:gd name="adj2" fmla="val 10591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 marL="185691" indent="-185691" algn="l" defTabSz="742768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1800" b="1" i="0" kern="1200" spc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57077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59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4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22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61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94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7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76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Офіси в Україні, Великій Британії та Бельгії.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2AB56FD-D687-E5C8-CBCD-BF0EC1F9247C}"/>
              </a:ext>
            </a:extLst>
          </p:cNvPr>
          <p:cNvSpPr txBox="1">
            <a:spLocks/>
          </p:cNvSpPr>
          <p:nvPr/>
        </p:nvSpPr>
        <p:spPr>
          <a:xfrm>
            <a:off x="9083645" y="1067453"/>
            <a:ext cx="2719672" cy="1390650"/>
          </a:xfrm>
          <a:prstGeom prst="round2SameRect">
            <a:avLst>
              <a:gd name="adj1" fmla="val 8612"/>
              <a:gd name="adj2" fmla="val 10591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 marL="185691" indent="-185691" algn="l" defTabSz="742768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1800" b="1" i="0" kern="1200" spc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57077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59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4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22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61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94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7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76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Будується сучасний завод на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00 м</a:t>
            </a:r>
            <a:r>
              <a:rPr lang="en-US" sz="14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uk-U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в Україні.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D3A4A9-6DFB-8616-4B04-69FE4BA1B6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200B0-4389-2ACC-128E-6826A95B7E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8E09671-E227-D69E-8D8D-31BFDFEB8B70}"/>
              </a:ext>
            </a:extLst>
          </p:cNvPr>
          <p:cNvSpPr txBox="1">
            <a:spLocks/>
          </p:cNvSpPr>
          <p:nvPr/>
        </p:nvSpPr>
        <p:spPr>
          <a:xfrm>
            <a:off x="704193" y="4233396"/>
            <a:ext cx="2648607" cy="1704872"/>
          </a:xfrm>
          <a:prstGeom prst="rect">
            <a:avLst/>
          </a:prstGeom>
          <a:noFill/>
          <a:ln>
            <a:noFill/>
          </a:ln>
        </p:spPr>
        <p:txBody>
          <a:bodyPr vert="horz" lIns="108000" tIns="108000" rIns="108000" bIns="36000" rtlCol="0" anchor="t">
            <a:spAutoFit/>
          </a:bodyPr>
          <a:lstStyle>
            <a:lvl1pPr marL="185691" indent="-185691" algn="l" defTabSz="742768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1800" b="1" i="0" kern="1200" spc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57077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59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4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22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61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94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78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762" indent="-185691" algn="l" defTabSz="742768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sz="1400" b="0"/>
              <a:t>Виробництво фільтрів</a:t>
            </a:r>
            <a:endParaRPr lang="en-US" sz="1400" b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b="0"/>
              <a:t>RnD </a:t>
            </a:r>
            <a:r>
              <a:rPr lang="uk-UA" sz="1400" b="0"/>
              <a:t>центри</a:t>
            </a:r>
            <a:endParaRPr lang="en-US" sz="1400" b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sz="1400" b="0"/>
              <a:t>Офіси</a:t>
            </a:r>
            <a:endParaRPr lang="en-US" sz="1400" b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400" b="0"/>
              <a:t>З</a:t>
            </a:r>
            <a:r>
              <a:rPr lang="uk-UA" sz="1400" b="0"/>
              <a:t>авод</a:t>
            </a:r>
          </a:p>
        </p:txBody>
      </p:sp>
      <p:pic>
        <p:nvPicPr>
          <p:cNvPr id="22" name="Graphic 21" descr="Factory with solid fill">
            <a:extLst>
              <a:ext uri="{FF2B5EF4-FFF2-40B4-BE49-F238E27FC236}">
                <a16:creationId xmlns:a16="http://schemas.microsoft.com/office/drawing/2014/main" id="{FD03C217-A8F0-3D43-84E4-B0A9EA4DF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3" y="5650299"/>
            <a:ext cx="280495" cy="280495"/>
          </a:xfrm>
          <a:prstGeom prst="rect">
            <a:avLst/>
          </a:prstGeom>
        </p:spPr>
      </p:pic>
      <p:pic>
        <p:nvPicPr>
          <p:cNvPr id="23" name="Graphic 22" descr="Factory with solid fill">
            <a:extLst>
              <a:ext uri="{FF2B5EF4-FFF2-40B4-BE49-F238E27FC236}">
                <a16:creationId xmlns:a16="http://schemas.microsoft.com/office/drawing/2014/main" id="{5CAFAE2C-017B-447C-92CD-EB2CA420EC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7744" y="4370640"/>
            <a:ext cx="280495" cy="280495"/>
          </a:xfrm>
          <a:prstGeom prst="rect">
            <a:avLst/>
          </a:prstGeom>
        </p:spPr>
      </p:pic>
      <p:pic>
        <p:nvPicPr>
          <p:cNvPr id="25" name="Graphic 24" descr="Beaker with solid fill">
            <a:extLst>
              <a:ext uri="{FF2B5EF4-FFF2-40B4-BE49-F238E27FC236}">
                <a16:creationId xmlns:a16="http://schemas.microsoft.com/office/drawing/2014/main" id="{585ADE16-E390-B86A-3DB1-06D33F0EF7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473" y="4797192"/>
            <a:ext cx="280495" cy="280495"/>
          </a:xfrm>
          <a:prstGeom prst="rect">
            <a:avLst/>
          </a:prstGeom>
        </p:spPr>
      </p:pic>
      <p:pic>
        <p:nvPicPr>
          <p:cNvPr id="27" name="Graphic 26" descr="Office Chair with solid fill">
            <a:extLst>
              <a:ext uri="{FF2B5EF4-FFF2-40B4-BE49-F238E27FC236}">
                <a16:creationId xmlns:a16="http://schemas.microsoft.com/office/drawing/2014/main" id="{BE15FF61-A80E-9051-744F-76C30B3480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473" y="5223745"/>
            <a:ext cx="280495" cy="280495"/>
          </a:xfrm>
          <a:prstGeom prst="rect">
            <a:avLst/>
          </a:prstGeom>
        </p:spPr>
      </p:pic>
      <p:pic>
        <p:nvPicPr>
          <p:cNvPr id="29" name="Graphic 28" descr="Inventory with solid fill">
            <a:extLst>
              <a:ext uri="{FF2B5EF4-FFF2-40B4-BE49-F238E27FC236}">
                <a16:creationId xmlns:a16="http://schemas.microsoft.com/office/drawing/2014/main" id="{CF107EE8-103F-C27C-A2DE-46F36D8548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1473" y="4370639"/>
            <a:ext cx="280495" cy="280495"/>
          </a:xfrm>
          <a:prstGeom prst="rect">
            <a:avLst/>
          </a:prstGeom>
        </p:spPr>
      </p:pic>
      <p:pic>
        <p:nvPicPr>
          <p:cNvPr id="31" name="Graphic 30" descr="Inventory with solid fill">
            <a:extLst>
              <a:ext uri="{FF2B5EF4-FFF2-40B4-BE49-F238E27FC236}">
                <a16:creationId xmlns:a16="http://schemas.microsoft.com/office/drawing/2014/main" id="{B2BCD5F2-B92E-260F-24AC-D9E4CDA5CC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48897" y="4260107"/>
            <a:ext cx="280495" cy="280495"/>
          </a:xfrm>
          <a:prstGeom prst="rect">
            <a:avLst/>
          </a:prstGeom>
        </p:spPr>
      </p:pic>
      <p:pic>
        <p:nvPicPr>
          <p:cNvPr id="32" name="Graphic 31" descr="Beaker with solid fill">
            <a:extLst>
              <a:ext uri="{FF2B5EF4-FFF2-40B4-BE49-F238E27FC236}">
                <a16:creationId xmlns:a16="http://schemas.microsoft.com/office/drawing/2014/main" id="{FE4DC69A-99B1-BC4A-BA4A-4A4202E68F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29284" y="4545983"/>
            <a:ext cx="280495" cy="280495"/>
          </a:xfrm>
          <a:prstGeom prst="rect">
            <a:avLst/>
          </a:prstGeom>
        </p:spPr>
      </p:pic>
      <p:pic>
        <p:nvPicPr>
          <p:cNvPr id="33" name="Graphic 32" descr="Office Chair with solid fill">
            <a:extLst>
              <a:ext uri="{FF2B5EF4-FFF2-40B4-BE49-F238E27FC236}">
                <a16:creationId xmlns:a16="http://schemas.microsoft.com/office/drawing/2014/main" id="{5CB0A474-3505-6826-D6BC-299EAE2860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18269" y="4650989"/>
            <a:ext cx="280495" cy="280495"/>
          </a:xfrm>
          <a:prstGeom prst="rect">
            <a:avLst/>
          </a:prstGeom>
        </p:spPr>
      </p:pic>
      <p:pic>
        <p:nvPicPr>
          <p:cNvPr id="34" name="Graphic 33" descr="Inventory with solid fill">
            <a:extLst>
              <a:ext uri="{FF2B5EF4-FFF2-40B4-BE49-F238E27FC236}">
                <a16:creationId xmlns:a16="http://schemas.microsoft.com/office/drawing/2014/main" id="{73FCEFFF-EA08-6DCD-84E4-3A8D07BC26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25310" y="5395571"/>
            <a:ext cx="280495" cy="280495"/>
          </a:xfrm>
          <a:prstGeom prst="rect">
            <a:avLst/>
          </a:prstGeom>
        </p:spPr>
      </p:pic>
      <p:pic>
        <p:nvPicPr>
          <p:cNvPr id="35" name="Graphic 34" descr="Beaker with solid fill">
            <a:extLst>
              <a:ext uri="{FF2B5EF4-FFF2-40B4-BE49-F238E27FC236}">
                <a16:creationId xmlns:a16="http://schemas.microsoft.com/office/drawing/2014/main" id="{690BFD89-6E81-93DC-1459-3344CCBE2B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86084" y="5601060"/>
            <a:ext cx="280495" cy="280495"/>
          </a:xfrm>
          <a:prstGeom prst="rect">
            <a:avLst/>
          </a:prstGeom>
        </p:spPr>
      </p:pic>
      <p:pic>
        <p:nvPicPr>
          <p:cNvPr id="37" name="Graphic 36" descr="Office Chair with solid fill">
            <a:extLst>
              <a:ext uri="{FF2B5EF4-FFF2-40B4-BE49-F238E27FC236}">
                <a16:creationId xmlns:a16="http://schemas.microsoft.com/office/drawing/2014/main" id="{7A916BFC-F351-8485-36B6-34738B0C25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97237" y="4270375"/>
            <a:ext cx="280495" cy="28049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8" name="Graphic 37" descr="Office Chair with solid fill">
            <a:extLst>
              <a:ext uri="{FF2B5EF4-FFF2-40B4-BE49-F238E27FC236}">
                <a16:creationId xmlns:a16="http://schemas.microsoft.com/office/drawing/2014/main" id="{09E887BE-FC90-E045-661F-107B4AC273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7477" y="3967701"/>
            <a:ext cx="280495" cy="280495"/>
          </a:xfrm>
          <a:prstGeom prst="rect">
            <a:avLst/>
          </a:prstGeom>
        </p:spPr>
      </p:pic>
      <p:pic>
        <p:nvPicPr>
          <p:cNvPr id="39" name="Graphic 38" descr="Inventory with solid fill">
            <a:extLst>
              <a:ext uri="{FF2B5EF4-FFF2-40B4-BE49-F238E27FC236}">
                <a16:creationId xmlns:a16="http://schemas.microsoft.com/office/drawing/2014/main" id="{7D0AB033-D8CF-A62D-D56E-38B2C048FBF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65313" y="4222142"/>
            <a:ext cx="280495" cy="28049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0" name="Graphic 39" descr="Inventory with solid fill">
            <a:extLst>
              <a:ext uri="{FF2B5EF4-FFF2-40B4-BE49-F238E27FC236}">
                <a16:creationId xmlns:a16="http://schemas.microsoft.com/office/drawing/2014/main" id="{CE99EB4A-0F82-1F32-C749-D390E133DD9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98259" y="1181934"/>
            <a:ext cx="280495" cy="280495"/>
          </a:xfrm>
          <a:prstGeom prst="rect">
            <a:avLst/>
          </a:prstGeom>
        </p:spPr>
      </p:pic>
      <p:pic>
        <p:nvPicPr>
          <p:cNvPr id="41" name="Graphic 40" descr="Beaker with solid fill">
            <a:extLst>
              <a:ext uri="{FF2B5EF4-FFF2-40B4-BE49-F238E27FC236}">
                <a16:creationId xmlns:a16="http://schemas.microsoft.com/office/drawing/2014/main" id="{963270B2-E5F2-265A-5E1C-E898833777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4019" y="1181934"/>
            <a:ext cx="280495" cy="280495"/>
          </a:xfrm>
          <a:prstGeom prst="rect">
            <a:avLst/>
          </a:prstGeom>
        </p:spPr>
      </p:pic>
      <p:pic>
        <p:nvPicPr>
          <p:cNvPr id="42" name="Graphic 41" descr="Office Chair with solid fill">
            <a:extLst>
              <a:ext uri="{FF2B5EF4-FFF2-40B4-BE49-F238E27FC236}">
                <a16:creationId xmlns:a16="http://schemas.microsoft.com/office/drawing/2014/main" id="{0979538A-3145-22DB-29FB-0FE47D7E97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09779" y="1181934"/>
            <a:ext cx="280495" cy="280495"/>
          </a:xfrm>
          <a:prstGeom prst="rect">
            <a:avLst/>
          </a:prstGeom>
        </p:spPr>
      </p:pic>
      <p:pic>
        <p:nvPicPr>
          <p:cNvPr id="43" name="Graphic 42" descr="Factory with solid fill">
            <a:extLst>
              <a:ext uri="{FF2B5EF4-FFF2-40B4-BE49-F238E27FC236}">
                <a16:creationId xmlns:a16="http://schemas.microsoft.com/office/drawing/2014/main" id="{A5E1A863-754A-0CE3-E8D3-8A5574D1AD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5539" y="1181934"/>
            <a:ext cx="280495" cy="2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A8B3A-BF7E-8BBB-90A3-DB7125D7CB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A852CC-E2AF-510E-7D4E-4E791DC2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ВИРОБНИЦТВО В УКРАЇНІ</a:t>
            </a:r>
            <a:r>
              <a:rPr lang="en-US"/>
              <a:t> 🇺🇦</a:t>
            </a:r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034A1-CF70-E2F3-9C4C-42576120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z="700" b="1">
                <a:latin typeface="Century Gothic"/>
              </a:rPr>
              <a:t>ПРО КОМПАНІЮ</a:t>
            </a:r>
            <a:endParaRPr lang="en-US" sz="700" b="1">
              <a:latin typeface="Century Gothic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7395A-F0E2-8D7F-31E3-A8FDD1F8D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05972-0A48-8D5E-D646-83D07CF721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109515"/>
            <a:ext cx="1555261" cy="44368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9647639-7B95-57E9-C038-1D04AF2C3F43}"/>
              </a:ext>
            </a:extLst>
          </p:cNvPr>
          <p:cNvGraphicFramePr>
            <a:graphicFrameLocks noGrp="1"/>
          </p:cNvGraphicFramePr>
          <p:nvPr/>
        </p:nvGraphicFramePr>
        <p:xfrm>
          <a:off x="370498" y="1428487"/>
          <a:ext cx="9338152" cy="2124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1580">
                  <a:extLst>
                    <a:ext uri="{9D8B030D-6E8A-4147-A177-3AD203B41FA5}">
                      <a16:colId xmlns:a16="http://schemas.microsoft.com/office/drawing/2014/main" val="263521410"/>
                    </a:ext>
                  </a:extLst>
                </a:gridCol>
                <a:gridCol w="3404662">
                  <a:extLst>
                    <a:ext uri="{9D8B030D-6E8A-4147-A177-3AD203B41FA5}">
                      <a16:colId xmlns:a16="http://schemas.microsoft.com/office/drawing/2014/main" val="147436144"/>
                    </a:ext>
                  </a:extLst>
                </a:gridCol>
                <a:gridCol w="2901910">
                  <a:extLst>
                    <a:ext uri="{9D8B030D-6E8A-4147-A177-3AD203B41FA5}">
                      <a16:colId xmlns:a16="http://schemas.microsoft.com/office/drawing/2014/main" val="1251074131"/>
                    </a:ext>
                  </a:extLst>
                </a:gridCol>
              </a:tblGrid>
              <a:tr h="1062169">
                <a:tc>
                  <a:txBody>
                    <a:bodyPr/>
                    <a:lstStyle/>
                    <a:p>
                      <a:r>
                        <a:rPr lang="en-US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3 </a:t>
                      </a:r>
                      <a:r>
                        <a:rPr lang="uk-UA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000</a:t>
                      </a:r>
                      <a:r>
                        <a:rPr lang="uk-UA" sz="2400" b="1" spc="-150">
                          <a:solidFill>
                            <a:schemeClr val="tx1"/>
                          </a:solidFill>
                          <a:latin typeface="+mj-lt"/>
                        </a:rPr>
                        <a:t>м</a:t>
                      </a:r>
                      <a:r>
                        <a:rPr lang="uk-UA" sz="2400" b="1" spc="-150" baseline="3000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uk-UA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 ​​</a:t>
                      </a:r>
                    </a:p>
                  </a:txBody>
                  <a:tcPr marL="0" marR="12545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300 000 </a:t>
                      </a:r>
                    </a:p>
                  </a:txBody>
                  <a:tcPr marL="0" marR="12545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r>
                        <a:rPr lang="en-US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uk-UA" sz="6200" b="1" spc="-150">
                          <a:solidFill>
                            <a:schemeClr val="tx1"/>
                          </a:solidFill>
                          <a:latin typeface="+mj-lt"/>
                        </a:rPr>
                        <a:t>МЛН</a:t>
                      </a:r>
                    </a:p>
                  </a:txBody>
                  <a:tcPr marL="0" marR="125452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163582"/>
                  </a:ext>
                </a:extLst>
              </a:tr>
              <a:tr h="1062169"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80000"/>
                            </a:schemeClr>
                          </a:solidFill>
                        </a:rPr>
                        <a:t>Виробництво</a:t>
                      </a:r>
                    </a:p>
                  </a:txBody>
                  <a:tcPr marL="0" marR="1254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80000"/>
                            </a:schemeClr>
                          </a:solidFill>
                        </a:rPr>
                        <a:t>Фільтрів для питної води*</a:t>
                      </a:r>
                    </a:p>
                  </a:txBody>
                  <a:tcPr marL="0" marR="1254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80000"/>
                            </a:schemeClr>
                          </a:solidFill>
                        </a:rPr>
                        <a:t>Картриджів*</a:t>
                      </a:r>
                    </a:p>
                  </a:txBody>
                  <a:tcPr marL="0" marR="1254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5894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9034B2-1506-0E38-1F16-8951B95294FD}"/>
              </a:ext>
            </a:extLst>
          </p:cNvPr>
          <p:cNvGraphicFramePr>
            <a:graphicFrameLocks noGrp="1"/>
          </p:cNvGraphicFramePr>
          <p:nvPr/>
        </p:nvGraphicFramePr>
        <p:xfrm>
          <a:off x="3355975" y="3429000"/>
          <a:ext cx="8464550" cy="2586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8714">
                  <a:extLst>
                    <a:ext uri="{9D8B030D-6E8A-4147-A177-3AD203B41FA5}">
                      <a16:colId xmlns:a16="http://schemas.microsoft.com/office/drawing/2014/main" val="1819535811"/>
                    </a:ext>
                  </a:extLst>
                </a:gridCol>
                <a:gridCol w="2862529">
                  <a:extLst>
                    <a:ext uri="{9D8B030D-6E8A-4147-A177-3AD203B41FA5}">
                      <a16:colId xmlns:a16="http://schemas.microsoft.com/office/drawing/2014/main" val="1606078913"/>
                    </a:ext>
                  </a:extLst>
                </a:gridCol>
                <a:gridCol w="2673307">
                  <a:extLst>
                    <a:ext uri="{9D8B030D-6E8A-4147-A177-3AD203B41FA5}">
                      <a16:colId xmlns:a16="http://schemas.microsoft.com/office/drawing/2014/main" val="1402398125"/>
                    </a:ext>
                  </a:extLst>
                </a:gridCol>
              </a:tblGrid>
              <a:tr h="1293022">
                <a:tc>
                  <a:txBody>
                    <a:bodyPr/>
                    <a:lstStyle/>
                    <a:p>
                      <a:r>
                        <a:rPr lang="uk-UA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10 000</a:t>
                      </a:r>
                    </a:p>
                  </a:txBody>
                  <a:tcPr marL="0" marR="125075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r>
                        <a:rPr lang="en-US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uk-UA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000</a:t>
                      </a:r>
                    </a:p>
                  </a:txBody>
                  <a:tcPr marL="0" marR="125075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r>
                        <a:rPr lang="en-US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uk-UA" sz="6300" b="1" spc="-150">
                          <a:solidFill>
                            <a:schemeClr val="tx1"/>
                          </a:solidFill>
                          <a:latin typeface="+mj-lt"/>
                        </a:rPr>
                        <a:t>000</a:t>
                      </a:r>
                    </a:p>
                  </a:txBody>
                  <a:tcPr marL="0" marR="125075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163582"/>
                  </a:ext>
                </a:extLst>
              </a:tr>
              <a:tr h="1293022"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79850"/>
                            </a:schemeClr>
                          </a:solidFill>
                        </a:rPr>
                        <a:t>Систем очищення </a:t>
                      </a:r>
                      <a:br>
                        <a:rPr lang="uk-UA" sz="1400">
                          <a:solidFill>
                            <a:schemeClr val="tx1">
                              <a:alpha val="79850"/>
                            </a:schemeClr>
                          </a:solidFill>
                        </a:rPr>
                      </a:br>
                      <a:r>
                        <a:rPr lang="uk-UA" sz="1400">
                          <a:solidFill>
                            <a:schemeClr val="tx1">
                              <a:alpha val="79850"/>
                            </a:schemeClr>
                          </a:solidFill>
                        </a:rPr>
                        <a:t>води для котеджів*</a:t>
                      </a:r>
                    </a:p>
                  </a:txBody>
                  <a:tcPr marL="0" marR="12507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79850"/>
                            </a:schemeClr>
                          </a:solidFill>
                        </a:rPr>
                        <a:t>Систем для бізнесу та промисловості*</a:t>
                      </a:r>
                    </a:p>
                  </a:txBody>
                  <a:tcPr marL="0" marR="12507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>
                          <a:solidFill>
                            <a:schemeClr val="tx1">
                              <a:alpha val="79850"/>
                            </a:schemeClr>
                          </a:solidFill>
                        </a:rPr>
                        <a:t>Систем для надзвичайних ситуацій*</a:t>
                      </a:r>
                    </a:p>
                  </a:txBody>
                  <a:tcPr marL="0" marR="12507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5894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BF8B5F-95B3-BAE9-70A2-8479F1C4E342}"/>
              </a:ext>
            </a:extLst>
          </p:cNvPr>
          <p:cNvSpPr txBox="1"/>
          <p:nvPr/>
        </p:nvSpPr>
        <p:spPr>
          <a:xfrm>
            <a:off x="2152724" y="6183865"/>
            <a:ext cx="617465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>
                <a:solidFill>
                  <a:schemeClr val="tx1">
                    <a:alpha val="59603"/>
                  </a:schemeClr>
                </a:solidFill>
              </a:rPr>
              <a:t>*Річна потужність виробництва</a:t>
            </a:r>
            <a:endParaRPr lang="uk-UA" sz="1800">
              <a:solidFill>
                <a:schemeClr val="tx1">
                  <a:alpha val="59603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50D53-4C3D-2EB9-61F5-2B55D845F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4448"/>
            <a:ext cx="12192000" cy="30435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DBF6214-AAD1-3D83-8171-A73A883A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/>
              <a:t>ВЛАСНА РОЗРОБКА ФІЛЬТРІВ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F9FEF2-EAA0-CC57-0CF6-F6EAF678DA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1" y="1202076"/>
            <a:ext cx="2719672" cy="798324"/>
          </a:xfrm>
          <a:prstGeom prst="round2SameRect">
            <a:avLst>
              <a:gd name="adj1" fmla="val 17467"/>
              <a:gd name="adj2" fmla="val 0"/>
            </a:avLst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spc="-150"/>
              <a:t>ВІД ІДЕЇ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43DE86-8A04-EFA8-0F04-AC0455B60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651" y="2027006"/>
            <a:ext cx="2719672" cy="1929350"/>
          </a:xfr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200"/>
              <a:t>Ми розробляємо фільтри та системи очищення води, від ідеї до серійного виробництва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3428B6-43F8-B35E-F1C8-DB9A2F0566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3915" y="1202076"/>
            <a:ext cx="2719672" cy="798324"/>
          </a:xfrm>
          <a:prstGeom prst="round2SameRect">
            <a:avLst>
              <a:gd name="adj1" fmla="val 20041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/>
          <a:p>
            <a:pPr marL="0" indent="0">
              <a:buNone/>
            </a:pPr>
            <a:r>
              <a:rPr lang="uk-UA" sz="2000" spc="-150"/>
              <a:t>КОМАНДА</a:t>
            </a:r>
            <a:endParaRPr lang="en-US" sz="2000" spc="-1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925058-429D-6798-C2BB-46668C0C38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5505" y="2027006"/>
            <a:ext cx="2719672" cy="1929350"/>
          </a:xfr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200"/>
              <a:t>Команда розробки налічує більше 50 людей та об'єднує хіміків, конструкторів, проектувальників, дизайнерів,</a:t>
            </a:r>
            <a:r>
              <a:rPr lang="en-US" sz="1200"/>
              <a:t> </a:t>
            </a:r>
            <a:r>
              <a:rPr lang="uk-UA" sz="1200"/>
              <a:t>розробників електроніки та програмного забезпечення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C8617D-3F91-7158-76E4-859427EB9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3179" y="1202076"/>
            <a:ext cx="2719672" cy="798324"/>
          </a:xfrm>
          <a:prstGeom prst="round2SameRect">
            <a:avLst>
              <a:gd name="adj1" fmla="val 21328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/>
          <a:p>
            <a:pPr marL="0" indent="0">
              <a:buNone/>
            </a:pPr>
            <a:r>
              <a:rPr lang="uk-UA" sz="2000" spc="-150"/>
              <a:t>ЦИФРОВІЗАЦІЯ</a:t>
            </a:r>
            <a:endParaRPr lang="en-US" sz="2000" spc="-1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C15238-28C4-DA90-9BEA-F19AD9CEB6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93179" y="2027006"/>
            <a:ext cx="2719672" cy="1929350"/>
          </a:xfr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200"/>
              <a:t>Вже сьогодні значна частина фільтрів</a:t>
            </a:r>
            <a:r>
              <a:rPr lang="en-US" sz="1200"/>
              <a:t> Ecosoft </a:t>
            </a:r>
            <a:r>
              <a:rPr lang="uk-UA" sz="1200"/>
              <a:t>цифровізовані</a:t>
            </a:r>
            <a:r>
              <a:rPr lang="en-US" sz="1200"/>
              <a:t> </a:t>
            </a:r>
            <a:r>
              <a:rPr lang="uk-UA" sz="1200"/>
              <a:t>та можуть керуватись відд</a:t>
            </a:r>
            <a:r>
              <a:rPr lang="ru-RU" sz="1200"/>
              <a:t>ал</a:t>
            </a:r>
            <a:r>
              <a:rPr lang="uk-UA" sz="1200"/>
              <a:t>ено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751F40-394D-3FD1-9DFF-A1B0E045AE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02441" y="1202076"/>
            <a:ext cx="2719672" cy="798324"/>
          </a:xfrm>
          <a:prstGeom prst="round2SameRect">
            <a:avLst>
              <a:gd name="adj1" fmla="val 2518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/>
          <a:p>
            <a:pPr marL="0" indent="0">
              <a:buNone/>
            </a:pPr>
            <a:r>
              <a:rPr lang="uk-UA" sz="2000" spc="-150"/>
              <a:t>ОСНОВА</a:t>
            </a:r>
            <a:endParaRPr lang="en-US" sz="2000" spc="-15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34172C-5108-363A-EEF6-1B3E1B02F2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02441" y="2027006"/>
            <a:ext cx="2719672" cy="1929350"/>
          </a:xfr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200"/>
              <a:t>Поєднання</a:t>
            </a:r>
            <a:r>
              <a:rPr lang="en-US" sz="1200"/>
              <a:t> </a:t>
            </a:r>
            <a:r>
              <a:rPr lang="uk-UA" sz="1200"/>
              <a:t>технологій</a:t>
            </a:r>
            <a:r>
              <a:rPr lang="en-US" sz="1200"/>
              <a:t> </a:t>
            </a:r>
            <a:r>
              <a:rPr lang="uk-UA" sz="1200" err="1"/>
              <a:t>водопідготовки</a:t>
            </a:r>
            <a:r>
              <a:rPr lang="uk-UA" sz="1200"/>
              <a:t> та</a:t>
            </a:r>
            <a:r>
              <a:rPr lang="en-US" sz="1200"/>
              <a:t> IT </a:t>
            </a:r>
            <a:r>
              <a:rPr lang="uk-UA" sz="1200"/>
              <a:t>лежить</a:t>
            </a:r>
            <a:r>
              <a:rPr lang="en-US" sz="1200"/>
              <a:t> </a:t>
            </a:r>
            <a:r>
              <a:rPr lang="uk-UA" sz="1200"/>
              <a:t>в</a:t>
            </a:r>
            <a:r>
              <a:rPr lang="en-US" sz="1200"/>
              <a:t> </a:t>
            </a:r>
            <a:r>
              <a:rPr lang="uk-UA" sz="1200"/>
              <a:t>основі наших інновацій сьогодні</a:t>
            </a: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EB55BDAF-5617-14C3-217F-948646C9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1361" y="1243853"/>
            <a:ext cx="755703" cy="755703"/>
          </a:xfrm>
          <a:prstGeom prst="rect">
            <a:avLst/>
          </a:prstGeom>
        </p:spPr>
      </p:pic>
      <p:pic>
        <p:nvPicPr>
          <p:cNvPr id="15" name="Graphic 14" descr="Diamond with solid fill">
            <a:extLst>
              <a:ext uri="{FF2B5EF4-FFF2-40B4-BE49-F238E27FC236}">
                <a16:creationId xmlns:a16="http://schemas.microsoft.com/office/drawing/2014/main" id="{1B774E53-554E-6F76-DB72-E4B98C426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6700" y="1271303"/>
            <a:ext cx="755703" cy="755703"/>
          </a:xfrm>
          <a:prstGeom prst="rect">
            <a:avLst/>
          </a:prstGeom>
        </p:spPr>
      </p:pic>
      <p:pic>
        <p:nvPicPr>
          <p:cNvPr id="16" name="Graphic 15" descr="Touchscreen with solid fill">
            <a:extLst>
              <a:ext uri="{FF2B5EF4-FFF2-40B4-BE49-F238E27FC236}">
                <a16:creationId xmlns:a16="http://schemas.microsoft.com/office/drawing/2014/main" id="{30D9ECE0-3ACF-1A68-7371-DAAF4F0F7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7148" y="1271303"/>
            <a:ext cx="755703" cy="755703"/>
          </a:xfrm>
          <a:prstGeom prst="rect">
            <a:avLst/>
          </a:prstGeom>
        </p:spPr>
      </p:pic>
      <p:pic>
        <p:nvPicPr>
          <p:cNvPr id="17" name="Graphic 16" descr="Meeting with solid fill">
            <a:extLst>
              <a:ext uri="{FF2B5EF4-FFF2-40B4-BE49-F238E27FC236}">
                <a16:creationId xmlns:a16="http://schemas.microsoft.com/office/drawing/2014/main" id="{A5C72D28-70C1-2AD5-9C65-F5F25DAFF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98809" y="1243854"/>
            <a:ext cx="755703" cy="755703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D86F4E6-A7EE-75B8-BAF5-C3E3E41A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8001F5-5A54-EEB8-A5DF-85A502D7D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91ABA-DF83-AA8B-688F-63C1EFACC3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" y="6095354"/>
            <a:ext cx="1555261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88D2F6-265B-9932-7928-B3C943A3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СТАНДАРТИ ЯКОСТІ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795DF-24EF-857C-D2EC-F9F98479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4599B9-DC84-6465-288A-22DDA5775D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1" y="2341031"/>
            <a:ext cx="3689349" cy="1676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3200">
                <a:solidFill>
                  <a:schemeClr val="accent2"/>
                </a:solidFill>
              </a:rPr>
              <a:t>СВІТОВІ СТАНДАРТИ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172C7B-2C2D-E67C-AB36-4C758E908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651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uk-UA" sz="1400"/>
              <a:t>Наші продукти та процеси відповідають світовим стандартам якості </a:t>
            </a:r>
            <a:r>
              <a:rPr lang="en-US" sz="1400"/>
              <a:t>NSF </a:t>
            </a:r>
            <a:r>
              <a:rPr lang="uk-UA" sz="1400"/>
              <a:t>та</a:t>
            </a:r>
            <a:r>
              <a:rPr lang="en-US" sz="1400"/>
              <a:t> EN</a:t>
            </a:r>
            <a:r>
              <a:rPr lang="ru-RU" sz="1400"/>
              <a:t>.</a:t>
            </a:r>
            <a:endParaRPr lang="en-US" sz="1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B5ECE0-1E52-4951-A074-1408FFBB4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867" y="2341031"/>
            <a:ext cx="3689349" cy="1676400"/>
          </a:xfrm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3200">
                <a:solidFill>
                  <a:schemeClr val="accent2"/>
                </a:solidFill>
              </a:rPr>
              <a:t>РЕГУЛЯРНА СЕРТИФІКАЦІЯ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5CFBBB-AA0F-4F67-653E-4846AF8C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0867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spcBef>
                <a:spcPts val="811"/>
              </a:spcBef>
              <a:buNone/>
            </a:pPr>
            <a:r>
              <a:rPr lang="uk-UA" sz="1400"/>
              <a:t>Ми проводимо регулярну сертифікацію продуктів в лабораторіях </a:t>
            </a:r>
            <a:br>
              <a:rPr lang="uk-UA" sz="1400"/>
            </a:br>
            <a:r>
              <a:rPr lang="en-US" sz="1400"/>
              <a:t>WQA</a:t>
            </a:r>
            <a:r>
              <a:rPr lang="ru-RU" sz="1400"/>
              <a:t> </a:t>
            </a:r>
            <a:r>
              <a:rPr lang="en-US" sz="1400"/>
              <a:t>(</a:t>
            </a:r>
            <a:r>
              <a:rPr lang="uk-UA" sz="1400"/>
              <a:t>США), </a:t>
            </a:r>
            <a:r>
              <a:rPr lang="en-US" sz="1400"/>
              <a:t>ACS</a:t>
            </a:r>
            <a:r>
              <a:rPr lang="ru-RU" sz="1400"/>
              <a:t> </a:t>
            </a:r>
            <a:r>
              <a:rPr lang="en-US" sz="1400"/>
              <a:t>(</a:t>
            </a:r>
            <a:r>
              <a:rPr lang="uk-UA" sz="1400"/>
              <a:t>Франція) та Укрметртестстандарт (Україна)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FC4A75-94AD-48C9-8B91-D33300AD56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083" y="2341031"/>
            <a:ext cx="3689349" cy="1676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251999" rIns="144000" bIns="144000" rtlCol="0" anchor="t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3200">
                <a:solidFill>
                  <a:schemeClr val="accent2"/>
                </a:solidFill>
              </a:rPr>
              <a:t>СИСТЕМИ УПРАВЛІННЯ ЯКІСТЮ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E04F8B-1A18-BFF8-F1D8-5B8EF5E11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7083" y="4017432"/>
            <a:ext cx="3689349" cy="167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400"/>
              <a:t>На підприємстві діють системи управління якістю </a:t>
            </a:r>
            <a:r>
              <a:rPr lang="en-US" sz="1400"/>
              <a:t>ISO9001, </a:t>
            </a:r>
            <a:r>
              <a:rPr lang="uk-UA" sz="1400"/>
              <a:t>захисту навколишнього середовища 14001 та охорони праці 45001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897C048-452E-B3DA-4289-8CB31911D325}"/>
              </a:ext>
            </a:extLst>
          </p:cNvPr>
          <p:cNvSpPr txBox="1">
            <a:spLocks/>
          </p:cNvSpPr>
          <p:nvPr/>
        </p:nvSpPr>
        <p:spPr>
          <a:xfrm>
            <a:off x="374651" y="968189"/>
            <a:ext cx="11445874" cy="1246095"/>
          </a:xfrm>
          <a:prstGeom prst="round2SameRect">
            <a:avLst>
              <a:gd name="adj1" fmla="val 5759"/>
              <a:gd name="adj2" fmla="val 66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rmAutofit/>
          </a:bodyPr>
          <a:lstStyle>
            <a:lvl1pPr indent="0" defTabSz="742768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uk-UA" sz="1200" b="0" i="0" spc="0">
                <a:solidFill>
                  <a:schemeClr val="bg1">
                    <a:lumMod val="65000"/>
                  </a:schemeClr>
                </a:solidFill>
              </a:defRPr>
            </a:lvl1pPr>
            <a:lvl2pPr marL="557077" indent="-185691" defTabSz="742768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spc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28459" indent="-185691" defTabSz="742768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spc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99842" indent="-185691" defTabSz="742768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spc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671228" indent="-185691" defTabSz="742768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67" b="0" i="0" spc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042612" indent="-185691" defTabSz="742768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/>
            </a:lvl6pPr>
            <a:lvl7pPr marL="2413994" indent="-185691" defTabSz="742768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/>
            </a:lvl7pPr>
            <a:lvl8pPr marL="2785378" indent="-185691" defTabSz="742768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/>
            </a:lvl8pPr>
            <a:lvl9pPr marL="3156762" indent="-185691" defTabSz="742768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endParaRPr lang="uk-U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22A1B-59DE-1BDB-4C5D-8411C6074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" name="Picture 29" descr="A black background with letters&#10;&#10;Description automatically generated">
            <a:extLst>
              <a:ext uri="{FF2B5EF4-FFF2-40B4-BE49-F238E27FC236}">
                <a16:creationId xmlns:a16="http://schemas.microsoft.com/office/drawing/2014/main" id="{6EE9DC44-C3BD-541C-5CD6-39FA5BF7A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168" y="968188"/>
            <a:ext cx="1203960" cy="1203960"/>
          </a:xfrm>
          <a:prstGeom prst="rect">
            <a:avLst/>
          </a:prstGeom>
        </p:spPr>
      </p:pic>
      <p:pic>
        <p:nvPicPr>
          <p:cNvPr id="32" name="Picture 31" descr="A yellow seal with black text&#10;&#10;Description automatically generated">
            <a:extLst>
              <a:ext uri="{FF2B5EF4-FFF2-40B4-BE49-F238E27FC236}">
                <a16:creationId xmlns:a16="http://schemas.microsoft.com/office/drawing/2014/main" id="{86936C86-796D-C1EE-1AF9-10CC7FE6D2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73" y="968188"/>
            <a:ext cx="1203960" cy="1203960"/>
          </a:xfrm>
          <a:prstGeom prst="rect">
            <a:avLst/>
          </a:prstGeom>
        </p:spPr>
      </p:pic>
      <p:pic>
        <p:nvPicPr>
          <p:cNvPr id="34" name="Picture 33" descr="A logo with blue drops on it&#10;&#10;Description automatically generated">
            <a:extLst>
              <a:ext uri="{FF2B5EF4-FFF2-40B4-BE49-F238E27FC236}">
                <a16:creationId xmlns:a16="http://schemas.microsoft.com/office/drawing/2014/main" id="{A2FAFE31-7FE4-E52B-A912-A8FD9BBA1F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577" y="968188"/>
            <a:ext cx="1203960" cy="1203960"/>
          </a:xfrm>
          <a:prstGeom prst="rect">
            <a:avLst/>
          </a:prstGeom>
        </p:spPr>
      </p:pic>
      <p:pic>
        <p:nvPicPr>
          <p:cNvPr id="35" name="Picture 34" descr="A logo of a company&#10;&#10;Description automatically generated">
            <a:extLst>
              <a:ext uri="{FF2B5EF4-FFF2-40B4-BE49-F238E27FC236}">
                <a16:creationId xmlns:a16="http://schemas.microsoft.com/office/drawing/2014/main" id="{3AAD3BDE-D079-2429-DC30-A6722ECCF2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3" y="968188"/>
            <a:ext cx="1203960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/>
              <a:t>ПРОМИСЛОВІ</a:t>
            </a:r>
            <a:br>
              <a:rPr lang="uk-UA" b="1"/>
            </a:br>
            <a:r>
              <a:rPr lang="uk-UA" b="1"/>
              <a:t>ПРОЄКТИ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CC1B168A-F378-53A7-5F53-ED94552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0" y="1371600"/>
            <a:ext cx="3810000" cy="4521200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 dirty="0"/>
              <a:t>Реалізовуємо промислові проекти з підготовки води в </a:t>
            </a:r>
            <a:r>
              <a:rPr lang="uk-UA" sz="1400" b="1" dirty="0"/>
              <a:t>муніципалітетах, </a:t>
            </a:r>
            <a:r>
              <a:rPr lang="uk-UA" sz="1400" dirty="0"/>
              <a:t>для харчової, </a:t>
            </a:r>
            <a:r>
              <a:rPr lang="uk-UA" sz="1400" dirty="0" err="1"/>
              <a:t>агро</a:t>
            </a:r>
            <a:r>
              <a:rPr lang="uk-UA" sz="1400" dirty="0"/>
              <a:t>, хімічної, енергетичної, фармацевтичної галузей.</a:t>
            </a: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r>
              <a:rPr lang="uk-UA" sz="1400" dirty="0">
                <a:ea typeface="+mn-lt"/>
                <a:cs typeface="+mn-lt"/>
              </a:rPr>
              <a:t>Розробляємо технологію очищення, проектуємо, виробляємо, монтуємо та обслуговуємо. </a:t>
            </a:r>
            <a:endParaRPr lang="uk-UA" dirty="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r>
              <a:rPr lang="uk-UA" sz="1400" dirty="0"/>
              <a:t>Ми провідний виробник стандартних систем для промисловості, тому </a:t>
            </a:r>
            <a:r>
              <a:rPr lang="uk-UA" sz="1400" dirty="0">
                <a:ea typeface="+mn-lt"/>
                <a:cs typeface="+mn-lt"/>
              </a:rPr>
              <a:t>найпопулярніші промислові рішення  вже на складі.</a:t>
            </a: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r>
              <a:rPr lang="uk-UA" sz="1400" dirty="0">
                <a:ea typeface="+mn-lt"/>
                <a:cs typeface="+mn-lt"/>
              </a:rPr>
              <a:t>Від </a:t>
            </a:r>
            <a:r>
              <a:rPr lang="uk-UA" sz="1400" dirty="0" err="1">
                <a:ea typeface="+mn-lt"/>
                <a:cs typeface="+mn-lt"/>
              </a:rPr>
              <a:t>проєктування</a:t>
            </a:r>
            <a:r>
              <a:rPr lang="uk-UA" sz="1400" dirty="0">
                <a:ea typeface="+mn-lt"/>
                <a:cs typeface="+mn-lt"/>
              </a:rPr>
              <a:t> до експлуатації та сервісного обслуговування.</a:t>
            </a:r>
            <a:endParaRPr lang="uk-UA" sz="1450" dirty="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77829D-E030-1FC4-01E6-6B1C760F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475164" y="4231"/>
            <a:ext cx="7716836" cy="68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DCF75-3D71-A70F-386A-CF707182D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3278"/>
      </p:ext>
    </p:extLst>
  </p:cSld>
  <p:clrMapOvr>
    <a:masterClrMapping/>
  </p:clrMapOvr>
</p:sld>
</file>

<file path=ppt/theme/theme1.xml><?xml version="1.0" encoding="utf-8"?>
<a:theme xmlns:a="http://schemas.openxmlformats.org/drawingml/2006/main" name="Ecosoft-Brand-2024">
  <a:themeElements>
    <a:clrScheme name="Ecosoft Color Scheme 2024">
      <a:dk1>
        <a:srgbClr val="000000"/>
      </a:dk1>
      <a:lt1>
        <a:srgbClr val="FFFFFF"/>
      </a:lt1>
      <a:dk2>
        <a:srgbClr val="309BFF"/>
      </a:dk2>
      <a:lt2>
        <a:srgbClr val="F0F0F0"/>
      </a:lt2>
      <a:accent1>
        <a:srgbClr val="309BFF"/>
      </a:accent1>
      <a:accent2>
        <a:srgbClr val="12496F"/>
      </a:accent2>
      <a:accent3>
        <a:srgbClr val="FFD306"/>
      </a:accent3>
      <a:accent4>
        <a:srgbClr val="FF6404"/>
      </a:accent4>
      <a:accent5>
        <a:srgbClr val="714BD8"/>
      </a:accent5>
      <a:accent6>
        <a:srgbClr val="7CC300"/>
      </a:accent6>
      <a:hlink>
        <a:srgbClr val="1ECEFF"/>
      </a:hlink>
      <a:folHlink>
        <a:srgbClr val="0059E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ln w="38100">
          <a:solidFill>
            <a:schemeClr val="accent1">
              <a:alpha val="49717"/>
            </a:schemeClr>
          </a:solidFill>
        </a:ln>
      </a:spPr>
      <a:bodyPr wrap="square" lIns="91440" tIns="91440" rIns="91440" bIns="91440" rtlCol="0" anchor="t">
        <a:spAutoFit/>
      </a:bodyPr>
      <a:lstStyle>
        <a:defPPr algn="l">
          <a:defRPr sz="2000" b="1"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a:style>
    </a:spDef>
    <a:txDef>
      <a:spPr>
        <a:solidFill>
          <a:schemeClr val="bg2"/>
        </a:solidFill>
        <a:ln>
          <a:noFill/>
        </a:ln>
      </a:spPr>
      <a:bodyPr vert="horz" lIns="108000" tIns="810000" rIns="108000" bIns="36000" rtlCol="0" anchor="b">
        <a:noAutofit/>
      </a:bodyPr>
      <a:lstStyle>
        <a:defPPr marL="0" indent="0" algn="l">
          <a:buFont typeface="Arial" panose="020B0604020202020204" pitchFamily="34" charset="0"/>
          <a:buNone/>
          <a:defRPr sz="140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osoft 2024 Slides Regular" id="{E9BF4AA3-11B7-E748-8ADA-DD88E9C7F48C}" vid="{E378D58C-CE1A-7848-BC7F-2EC21E0D6A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4970F5DCCF86B4CA8DEC9A4EAFA64C1" ma:contentTypeVersion="19" ma:contentTypeDescription="Створення нового документа." ma:contentTypeScope="" ma:versionID="a7204eb3e522b8dbf5aa0fe4680b87a5">
  <xsd:schema xmlns:xsd="http://www.w3.org/2001/XMLSchema" xmlns:xs="http://www.w3.org/2001/XMLSchema" xmlns:p="http://schemas.microsoft.com/office/2006/metadata/properties" xmlns:ns2="3e931d86-b46d-443c-87ba-398a666ae78e" xmlns:ns3="33fc469e-b87d-44b9-9943-eddb49019af8" targetNamespace="http://schemas.microsoft.com/office/2006/metadata/properties" ma:root="true" ma:fieldsID="cefe28ad81eb1dc27e588a73eaced99d" ns2:_="" ns3:_="">
    <xsd:import namespace="3e931d86-b46d-443c-87ba-398a666ae78e"/>
    <xsd:import namespace="33fc469e-b87d-44b9-9943-eddb49019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31d86-b46d-443c-87ba-398a666ae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43d73fe7-86ab-44de-82c8-b37a7968f5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Стан погодження" ma:internalName="_x0421__x0442__x0430__x043d__x0020__x043f__x043e__x0433__x043e__x0434__x0436__x0435__x043d__x043d__x044f_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469e-b87d-44b9-9943-eddb49019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3c1b22e-ec19-4b24-93e9-785be718323a}" ma:internalName="TaxCatchAll" ma:showField="CatchAllData" ma:web="33fc469e-b87d-44b9-9943-eddb49019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e931d86-b46d-443c-87ba-398a666ae78e" xsi:nil="true"/>
    <TaxCatchAll xmlns="33fc469e-b87d-44b9-9943-eddb49019af8" xsi:nil="true"/>
    <lcf76f155ced4ddcb4097134ff3c332f xmlns="3e931d86-b46d-443c-87ba-398a666ae78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29C754-6DDF-4AC1-8C0C-C0E8FEBDA2AD}">
  <ds:schemaRefs>
    <ds:schemaRef ds:uri="33fc469e-b87d-44b9-9943-eddb49019af8"/>
    <ds:schemaRef ds:uri="3e931d86-b46d-443c-87ba-398a666ae7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ECD68F9-30EB-4A5D-8B66-1DEE3176D389}">
  <ds:schemaRefs>
    <ds:schemaRef ds:uri="33fc469e-b87d-44b9-9943-eddb49019af8"/>
    <ds:schemaRef ds:uri="3e931d86-b46d-443c-87ba-398a666ae7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34809A-AB8B-4885-BCC5-0BEFE84F13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877</Words>
  <Application>Microsoft Office PowerPoint</Application>
  <PresentationFormat>Широкоэкранный</PresentationFormat>
  <Paragraphs>186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Cera PRO</vt:lpstr>
      <vt:lpstr>Cera PRO Medium</vt:lpstr>
      <vt:lpstr>Montserrat</vt:lpstr>
      <vt:lpstr>Times New Roman</vt:lpstr>
      <vt:lpstr>Ecosoft-Brand-2024</vt:lpstr>
      <vt:lpstr>СУЧАСНІ РІШЕННЯ ДЛЯ ЗАБЕЗПЕЧЕННЯ ДОСТУПУ НАСЕЛЕННЯ ДО ЯКІСНОЇ ПИТНОЇ ВОДИ В УМОВАХ НАДЗВИЧАЙНИХ СИТУАЦІЙ  </vt:lpstr>
      <vt:lpstr>Презентация PowerPoint</vt:lpstr>
      <vt:lpstr>КОМПАНІЯ ECOSOFT</vt:lpstr>
      <vt:lpstr>ПРО КОМПАНІЮ ECOSOFT</vt:lpstr>
      <vt:lpstr>ECOSOFT СЬОГОДНІ</vt:lpstr>
      <vt:lpstr>ВИРОБНИЦТВО В УКРАЇНІ 🇺🇦</vt:lpstr>
      <vt:lpstr>ВЛАСНА РОЗРОБКА ФІЛЬТРІВ</vt:lpstr>
      <vt:lpstr>СТАНДАРТИ ЯКОСТІ</vt:lpstr>
      <vt:lpstr>ПРОМИСЛОВІ ПРОЄКТИ</vt:lpstr>
      <vt:lpstr>ПРОМИСЛОВІ ПРОЄКТИ</vt:lpstr>
      <vt:lpstr>ПРОМИСЛОВІ ПРОЄКТИ</vt:lpstr>
      <vt:lpstr>ПРОМИСЛОВІ ПРОЄКТИ</vt:lpstr>
      <vt:lpstr>ПРОМИСЛОВІ ПРОЄКТИ</vt:lpstr>
      <vt:lpstr>ПРОМИСЛОВІ ПРОЄКТИ</vt:lpstr>
      <vt:lpstr>AQUABOX</vt:lpstr>
      <vt:lpstr>ЗАСТОСУНОК AQUABOX</vt:lpstr>
      <vt:lpstr>МОБІЛЬНІ СИСТЕМИ</vt:lpstr>
      <vt:lpstr>МОДУЛЬНІ СИСТЕМИ </vt:lpstr>
      <vt:lpstr>ПАРТНЕРИ ПО ВІДНОВЛЕННЮ ІНФРАСТРУКТУРИ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Ecosoft 22</dc:title>
  <dc:subject/>
  <dc:creator>Andrii Mitchenko</dc:creator>
  <cp:keywords/>
  <dc:description/>
  <cp:lastModifiedBy>Olga Bakun</cp:lastModifiedBy>
  <cp:revision>20</cp:revision>
  <dcterms:created xsi:type="dcterms:W3CDTF">2023-04-04T16:35:41Z</dcterms:created>
  <dcterms:modified xsi:type="dcterms:W3CDTF">2024-05-07T13:32:38Z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0x01010084970F5DCCF86B4CA8DEC9A4EAFA64C1</vt:lpwstr>
  </property>
  <property fmtid="{D5CDD505-2E9C-101B-9397-08002B2CF9AE}" pid="3" name="MediaServiceImageTags">
    <vt:lpwstr/>
  </property>
</Properties>
</file>