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26"/>
  </p:notesMasterIdLst>
  <p:sldIdLst>
    <p:sldId id="256" r:id="rId2"/>
    <p:sldId id="521" r:id="rId3"/>
    <p:sldId id="580" r:id="rId4"/>
    <p:sldId id="579" r:id="rId5"/>
    <p:sldId id="573" r:id="rId6"/>
    <p:sldId id="581" r:id="rId7"/>
    <p:sldId id="522" r:id="rId8"/>
    <p:sldId id="606" r:id="rId9"/>
    <p:sldId id="575" r:id="rId10"/>
    <p:sldId id="500" r:id="rId11"/>
    <p:sldId id="574" r:id="rId12"/>
    <p:sldId id="489" r:id="rId13"/>
    <p:sldId id="582" r:id="rId14"/>
    <p:sldId id="583" r:id="rId15"/>
    <p:sldId id="584" r:id="rId16"/>
    <p:sldId id="585" r:id="rId17"/>
    <p:sldId id="607" r:id="rId18"/>
    <p:sldId id="590" r:id="rId19"/>
    <p:sldId id="601" r:id="rId20"/>
    <p:sldId id="605" r:id="rId21"/>
    <p:sldId id="604" r:id="rId22"/>
    <p:sldId id="600" r:id="rId23"/>
    <p:sldId id="602" r:id="rId24"/>
    <p:sldId id="439" r:id="rId25"/>
  </p:sldIdLst>
  <p:sldSz cx="9144000" cy="6858000" type="screen4x3"/>
  <p:notesSz cx="6761163" cy="9942513"/>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0BB527"/>
    <a:srgbClr val="000000"/>
    <a:srgbClr val="FF33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9" autoAdjust="0"/>
    <p:restoredTop sz="84705" autoAdjust="0"/>
  </p:normalViewPr>
  <p:slideViewPr>
    <p:cSldViewPr>
      <p:cViewPr>
        <p:scale>
          <a:sx n="88" d="100"/>
          <a:sy n="88" d="100"/>
        </p:scale>
        <p:origin x="316"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62" name="Rectangle 2"/>
          <p:cNvSpPr>
            <a:spLocks noGrp="1" noChangeArrowheads="1"/>
          </p:cNvSpPr>
          <p:nvPr>
            <p:ph type="hdr" sz="quarter"/>
          </p:nvPr>
        </p:nvSpPr>
        <p:spPr bwMode="auto">
          <a:xfrm>
            <a:off x="0" y="0"/>
            <a:ext cx="2929206" cy="497683"/>
          </a:xfrm>
          <a:prstGeom prst="rect">
            <a:avLst/>
          </a:prstGeom>
          <a:noFill/>
          <a:ln w="9525">
            <a:noFill/>
            <a:miter lim="800000"/>
            <a:headEnd/>
            <a:tailEnd/>
          </a:ln>
          <a:effectLst/>
        </p:spPr>
        <p:txBody>
          <a:bodyPr vert="horz" wrap="square" lIns="91301" tIns="45650" rIns="91301" bIns="45650" numCol="1" anchor="t" anchorCtr="0" compatLnSpc="1">
            <a:prstTxWarp prst="textNoShape">
              <a:avLst/>
            </a:prstTxWarp>
          </a:bodyPr>
          <a:lstStyle>
            <a:lvl1pPr eaLnBrk="1" hangingPunct="1">
              <a:defRPr sz="1200" dirty="0">
                <a:latin typeface="Arial" charset="0"/>
              </a:defRPr>
            </a:lvl1pPr>
          </a:lstStyle>
          <a:p>
            <a:pPr>
              <a:defRPr/>
            </a:pPr>
            <a:endParaRPr lang="en-US" dirty="0"/>
          </a:p>
        </p:txBody>
      </p:sp>
      <p:sp>
        <p:nvSpPr>
          <p:cNvPr id="296963" name="Rectangle 3"/>
          <p:cNvSpPr>
            <a:spLocks noGrp="1" noChangeArrowheads="1"/>
          </p:cNvSpPr>
          <p:nvPr>
            <p:ph type="dt" idx="1"/>
          </p:nvPr>
        </p:nvSpPr>
        <p:spPr bwMode="auto">
          <a:xfrm>
            <a:off x="3830379" y="0"/>
            <a:ext cx="2929206" cy="497683"/>
          </a:xfrm>
          <a:prstGeom prst="rect">
            <a:avLst/>
          </a:prstGeom>
          <a:noFill/>
          <a:ln w="9525">
            <a:noFill/>
            <a:miter lim="800000"/>
            <a:headEnd/>
            <a:tailEnd/>
          </a:ln>
          <a:effectLst/>
        </p:spPr>
        <p:txBody>
          <a:bodyPr vert="horz" wrap="square" lIns="91301" tIns="45650" rIns="91301" bIns="45650" numCol="1" anchor="t" anchorCtr="0" compatLnSpc="1">
            <a:prstTxWarp prst="textNoShape">
              <a:avLst/>
            </a:prstTxWarp>
          </a:bodyPr>
          <a:lstStyle>
            <a:lvl1pPr algn="r" eaLnBrk="1" hangingPunct="1">
              <a:defRPr sz="1200" dirty="0">
                <a:latin typeface="Arial" charset="0"/>
              </a:defRPr>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895350" y="746125"/>
            <a:ext cx="4972050" cy="3729038"/>
          </a:xfrm>
          <a:prstGeom prst="rect">
            <a:avLst/>
          </a:prstGeom>
          <a:noFill/>
          <a:ln w="9525">
            <a:solidFill>
              <a:srgbClr val="000000"/>
            </a:solidFill>
            <a:miter lim="800000"/>
            <a:headEnd/>
            <a:tailEnd/>
          </a:ln>
        </p:spPr>
      </p:sp>
      <p:sp>
        <p:nvSpPr>
          <p:cNvPr id="296965" name="Rectangle 5"/>
          <p:cNvSpPr>
            <a:spLocks noGrp="1" noChangeArrowheads="1"/>
          </p:cNvSpPr>
          <p:nvPr>
            <p:ph type="body" sz="quarter" idx="3"/>
          </p:nvPr>
        </p:nvSpPr>
        <p:spPr bwMode="auto">
          <a:xfrm>
            <a:off x="675486" y="4722416"/>
            <a:ext cx="5410193" cy="4474369"/>
          </a:xfrm>
          <a:prstGeom prst="rect">
            <a:avLst/>
          </a:prstGeom>
          <a:noFill/>
          <a:ln w="9525">
            <a:noFill/>
            <a:miter lim="800000"/>
            <a:headEnd/>
            <a:tailEnd/>
          </a:ln>
          <a:effectLst/>
        </p:spPr>
        <p:txBody>
          <a:bodyPr vert="horz" wrap="square" lIns="91301" tIns="45650" rIns="91301" bIns="456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6966" name="Rectangle 6"/>
          <p:cNvSpPr>
            <a:spLocks noGrp="1" noChangeArrowheads="1"/>
          </p:cNvSpPr>
          <p:nvPr>
            <p:ph type="ftr" sz="quarter" idx="4"/>
          </p:nvPr>
        </p:nvSpPr>
        <p:spPr bwMode="auto">
          <a:xfrm>
            <a:off x="0" y="9443241"/>
            <a:ext cx="2929206" cy="497682"/>
          </a:xfrm>
          <a:prstGeom prst="rect">
            <a:avLst/>
          </a:prstGeom>
          <a:noFill/>
          <a:ln w="9525">
            <a:noFill/>
            <a:miter lim="800000"/>
            <a:headEnd/>
            <a:tailEnd/>
          </a:ln>
          <a:effectLst/>
        </p:spPr>
        <p:txBody>
          <a:bodyPr vert="horz" wrap="square" lIns="91301" tIns="45650" rIns="91301" bIns="45650" numCol="1" anchor="b" anchorCtr="0" compatLnSpc="1">
            <a:prstTxWarp prst="textNoShape">
              <a:avLst/>
            </a:prstTxWarp>
          </a:bodyPr>
          <a:lstStyle>
            <a:lvl1pPr eaLnBrk="1" hangingPunct="1">
              <a:defRPr sz="1200" dirty="0">
                <a:latin typeface="Arial" charset="0"/>
              </a:defRPr>
            </a:lvl1pPr>
          </a:lstStyle>
          <a:p>
            <a:pPr>
              <a:defRPr/>
            </a:pPr>
            <a:endParaRPr lang="en-US" dirty="0"/>
          </a:p>
        </p:txBody>
      </p:sp>
      <p:sp>
        <p:nvSpPr>
          <p:cNvPr id="296967" name="Rectangle 7"/>
          <p:cNvSpPr>
            <a:spLocks noGrp="1" noChangeArrowheads="1"/>
          </p:cNvSpPr>
          <p:nvPr>
            <p:ph type="sldNum" sz="quarter" idx="5"/>
          </p:nvPr>
        </p:nvSpPr>
        <p:spPr bwMode="auto">
          <a:xfrm>
            <a:off x="3830379" y="9443241"/>
            <a:ext cx="2929206" cy="497682"/>
          </a:xfrm>
          <a:prstGeom prst="rect">
            <a:avLst/>
          </a:prstGeom>
          <a:noFill/>
          <a:ln w="9525">
            <a:noFill/>
            <a:miter lim="800000"/>
            <a:headEnd/>
            <a:tailEnd/>
          </a:ln>
          <a:effectLst/>
        </p:spPr>
        <p:txBody>
          <a:bodyPr vert="horz" wrap="square" lIns="91301" tIns="45650" rIns="91301" bIns="45650" numCol="1" anchor="b" anchorCtr="0" compatLnSpc="1">
            <a:prstTxWarp prst="textNoShape">
              <a:avLst/>
            </a:prstTxWarp>
          </a:bodyPr>
          <a:lstStyle>
            <a:lvl1pPr algn="r" eaLnBrk="1" hangingPunct="1">
              <a:defRPr sz="1200">
                <a:latin typeface="Arial" charset="0"/>
              </a:defRPr>
            </a:lvl1pPr>
          </a:lstStyle>
          <a:p>
            <a:pPr>
              <a:defRPr/>
            </a:pPr>
            <a:fld id="{AB4098A4-6F19-42F6-B53B-2436E82C8DE5}" type="slidenum">
              <a:rPr lang="en-US"/>
              <a:pPr>
                <a:defRPr/>
              </a:pPr>
              <a:t>‹№›</a:t>
            </a:fld>
            <a:endParaRPr lang="en-US" dirty="0"/>
          </a:p>
        </p:txBody>
      </p:sp>
    </p:spTree>
    <p:extLst>
      <p:ext uri="{BB962C8B-B14F-4D97-AF65-F5344CB8AC3E}">
        <p14:creationId xmlns:p14="http://schemas.microsoft.com/office/powerpoint/2010/main" val="35796416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AB4098A4-6F19-42F6-B53B-2436E82C8DE5}" type="slidenum">
              <a:rPr lang="en-US" smtClean="0"/>
              <a:pPr>
                <a:defRPr/>
              </a:pPr>
              <a:t>2</a:t>
            </a:fld>
            <a:endParaRPr lang="en-US" dirty="0"/>
          </a:p>
        </p:txBody>
      </p:sp>
    </p:spTree>
    <p:extLst>
      <p:ext uri="{BB962C8B-B14F-4D97-AF65-F5344CB8AC3E}">
        <p14:creationId xmlns:p14="http://schemas.microsoft.com/office/powerpoint/2010/main" val="1166637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pPr>
              <a:defRPr/>
            </a:pPr>
            <a:fld id="{AB4098A4-6F19-42F6-B53B-2436E82C8DE5}" type="slidenum">
              <a:rPr lang="en-US" smtClean="0"/>
              <a:pPr>
                <a:defRPr/>
              </a:pPr>
              <a:t>12</a:t>
            </a:fld>
            <a:endParaRPr lang="en-US" dirty="0"/>
          </a:p>
        </p:txBody>
      </p:sp>
    </p:spTree>
    <p:extLst>
      <p:ext uri="{BB962C8B-B14F-4D97-AF65-F5344CB8AC3E}">
        <p14:creationId xmlns:p14="http://schemas.microsoft.com/office/powerpoint/2010/main" val="1231171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FC7DB-4FDD-24F2-6B21-05012E396D43}"/>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1B4C9AD9-D87B-198E-A6B9-44B0086A7BBA}"/>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1EDE8D44-246C-50DA-8BED-1D2F99C326C7}"/>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5023B662-98A8-49ED-16B5-233EAA9DA50B}"/>
              </a:ext>
            </a:extLst>
          </p:cNvPr>
          <p:cNvSpPr>
            <a:spLocks noGrp="1"/>
          </p:cNvSpPr>
          <p:nvPr>
            <p:ph type="sldNum" sz="quarter" idx="10"/>
          </p:nvPr>
        </p:nvSpPr>
        <p:spPr/>
        <p:txBody>
          <a:bodyPr/>
          <a:lstStyle/>
          <a:p>
            <a:pPr>
              <a:defRPr/>
            </a:pPr>
            <a:fld id="{AB4098A4-6F19-42F6-B53B-2436E82C8DE5}" type="slidenum">
              <a:rPr lang="en-US" smtClean="0"/>
              <a:pPr>
                <a:defRPr/>
              </a:pPr>
              <a:t>17</a:t>
            </a:fld>
            <a:endParaRPr lang="en-US" dirty="0"/>
          </a:p>
        </p:txBody>
      </p:sp>
    </p:spTree>
    <p:extLst>
      <p:ext uri="{BB962C8B-B14F-4D97-AF65-F5344CB8AC3E}">
        <p14:creationId xmlns:p14="http://schemas.microsoft.com/office/powerpoint/2010/main" val="2826015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E193-2C0A-3B15-BD1C-B423ACBFE715}"/>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776C5893-9691-8407-6C34-B6578C2F2351}"/>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25090643-F1DB-9F57-E70C-5BDA97851754}"/>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E51D9327-674D-7638-158E-E4F15483D5A7}"/>
              </a:ext>
            </a:extLst>
          </p:cNvPr>
          <p:cNvSpPr>
            <a:spLocks noGrp="1"/>
          </p:cNvSpPr>
          <p:nvPr>
            <p:ph type="sldNum" sz="quarter" idx="10"/>
          </p:nvPr>
        </p:nvSpPr>
        <p:spPr/>
        <p:txBody>
          <a:bodyPr/>
          <a:lstStyle/>
          <a:p>
            <a:pPr>
              <a:defRPr/>
            </a:pPr>
            <a:fld id="{AB4098A4-6F19-42F6-B53B-2436E82C8DE5}" type="slidenum">
              <a:rPr lang="en-US" smtClean="0"/>
              <a:pPr>
                <a:defRPr/>
              </a:pPr>
              <a:t>18</a:t>
            </a:fld>
            <a:endParaRPr lang="en-US" dirty="0"/>
          </a:p>
        </p:txBody>
      </p:sp>
    </p:spTree>
    <p:extLst>
      <p:ext uri="{BB962C8B-B14F-4D97-AF65-F5344CB8AC3E}">
        <p14:creationId xmlns:p14="http://schemas.microsoft.com/office/powerpoint/2010/main" val="2391562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0F023-6B6A-7750-468E-5031FDD48EE8}"/>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DF2D5927-DDA8-995D-2FCD-36B07CCC38B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E007F537-4580-4400-EDB2-7832B4843F1D}"/>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DEC58668-8D65-FAA2-A396-4F0E10DF6826}"/>
              </a:ext>
            </a:extLst>
          </p:cNvPr>
          <p:cNvSpPr>
            <a:spLocks noGrp="1"/>
          </p:cNvSpPr>
          <p:nvPr>
            <p:ph type="sldNum" sz="quarter" idx="10"/>
          </p:nvPr>
        </p:nvSpPr>
        <p:spPr/>
        <p:txBody>
          <a:bodyPr/>
          <a:lstStyle/>
          <a:p>
            <a:pPr>
              <a:defRPr/>
            </a:pPr>
            <a:fld id="{AB4098A4-6F19-42F6-B53B-2436E82C8DE5}" type="slidenum">
              <a:rPr lang="en-US" smtClean="0"/>
              <a:pPr>
                <a:defRPr/>
              </a:pPr>
              <a:t>19</a:t>
            </a:fld>
            <a:endParaRPr lang="en-US" dirty="0"/>
          </a:p>
        </p:txBody>
      </p:sp>
    </p:spTree>
    <p:extLst>
      <p:ext uri="{BB962C8B-B14F-4D97-AF65-F5344CB8AC3E}">
        <p14:creationId xmlns:p14="http://schemas.microsoft.com/office/powerpoint/2010/main" val="536113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7D775-9AA7-77A2-D435-7897DBAA4270}"/>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CE470DD4-C2A0-5AF6-94D2-EC64BF8CE62B}"/>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4A3B5BED-8AC7-7CD7-3EC9-FFDE0510FBE0}"/>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7C7CC388-97FF-70EF-97A9-C55BFD41A408}"/>
              </a:ext>
            </a:extLst>
          </p:cNvPr>
          <p:cNvSpPr>
            <a:spLocks noGrp="1"/>
          </p:cNvSpPr>
          <p:nvPr>
            <p:ph type="sldNum" sz="quarter" idx="10"/>
          </p:nvPr>
        </p:nvSpPr>
        <p:spPr/>
        <p:txBody>
          <a:bodyPr/>
          <a:lstStyle/>
          <a:p>
            <a:pPr>
              <a:defRPr/>
            </a:pPr>
            <a:fld id="{AB4098A4-6F19-42F6-B53B-2436E82C8DE5}" type="slidenum">
              <a:rPr lang="en-US" smtClean="0"/>
              <a:pPr>
                <a:defRPr/>
              </a:pPr>
              <a:t>20</a:t>
            </a:fld>
            <a:endParaRPr lang="en-US" dirty="0"/>
          </a:p>
        </p:txBody>
      </p:sp>
    </p:spTree>
    <p:extLst>
      <p:ext uri="{BB962C8B-B14F-4D97-AF65-F5344CB8AC3E}">
        <p14:creationId xmlns:p14="http://schemas.microsoft.com/office/powerpoint/2010/main" val="14972169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0F602-1E8E-D7CF-CA2F-C064EAAFFE1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479B84C7-C2B6-C62A-9070-6A3313640D0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4EFD7E3B-6B44-0CAF-03D6-D47F7DAE0737}"/>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C7C045C8-274C-F9AD-C9E6-FDAD08EA806A}"/>
              </a:ext>
            </a:extLst>
          </p:cNvPr>
          <p:cNvSpPr>
            <a:spLocks noGrp="1"/>
          </p:cNvSpPr>
          <p:nvPr>
            <p:ph type="sldNum" sz="quarter" idx="10"/>
          </p:nvPr>
        </p:nvSpPr>
        <p:spPr/>
        <p:txBody>
          <a:bodyPr/>
          <a:lstStyle/>
          <a:p>
            <a:pPr>
              <a:defRPr/>
            </a:pPr>
            <a:fld id="{AB4098A4-6F19-42F6-B53B-2436E82C8DE5}" type="slidenum">
              <a:rPr lang="en-US" smtClean="0"/>
              <a:pPr>
                <a:defRPr/>
              </a:pPr>
              <a:t>21</a:t>
            </a:fld>
            <a:endParaRPr lang="en-US" dirty="0"/>
          </a:p>
        </p:txBody>
      </p:sp>
    </p:spTree>
    <p:extLst>
      <p:ext uri="{BB962C8B-B14F-4D97-AF65-F5344CB8AC3E}">
        <p14:creationId xmlns:p14="http://schemas.microsoft.com/office/powerpoint/2010/main" val="2790500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213A6-A9F2-E661-D1A2-59C7D0A11AB4}"/>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2861B39F-1143-8F8C-6EF9-CF18567C1541}"/>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7F3BCC95-16E0-430B-D0D8-3444E8EA9560}"/>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A80DDC00-33E5-4D06-5E54-5E96225D2A14}"/>
              </a:ext>
            </a:extLst>
          </p:cNvPr>
          <p:cNvSpPr>
            <a:spLocks noGrp="1"/>
          </p:cNvSpPr>
          <p:nvPr>
            <p:ph type="sldNum" sz="quarter" idx="10"/>
          </p:nvPr>
        </p:nvSpPr>
        <p:spPr/>
        <p:txBody>
          <a:bodyPr/>
          <a:lstStyle/>
          <a:p>
            <a:pPr>
              <a:defRPr/>
            </a:pPr>
            <a:fld id="{AB4098A4-6F19-42F6-B53B-2436E82C8DE5}" type="slidenum">
              <a:rPr lang="en-US" smtClean="0"/>
              <a:pPr>
                <a:defRPr/>
              </a:pPr>
              <a:t>22</a:t>
            </a:fld>
            <a:endParaRPr lang="en-US" dirty="0"/>
          </a:p>
        </p:txBody>
      </p:sp>
    </p:spTree>
    <p:extLst>
      <p:ext uri="{BB962C8B-B14F-4D97-AF65-F5344CB8AC3E}">
        <p14:creationId xmlns:p14="http://schemas.microsoft.com/office/powerpoint/2010/main" val="33588792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C6560-4C65-BC6D-36AD-AE9062B01E17}"/>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3A2C5F6C-C8D0-42BF-2B83-22F78F0C1939}"/>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C2EA2B72-3281-B1FF-78D8-2EB61FE1812D}"/>
              </a:ext>
            </a:extLst>
          </p:cNvPr>
          <p:cNvSpPr>
            <a:spLocks noGrp="1"/>
          </p:cNvSpPr>
          <p:nvPr>
            <p:ph type="body" idx="1"/>
          </p:nvPr>
        </p:nvSpPr>
        <p:spPr/>
        <p:txBody>
          <a:bodyPr/>
          <a:lstStyle/>
          <a:p>
            <a:endParaRPr lang="uk-UA" dirty="0"/>
          </a:p>
        </p:txBody>
      </p:sp>
      <p:sp>
        <p:nvSpPr>
          <p:cNvPr id="4" name="Номер слайда 3">
            <a:extLst>
              <a:ext uri="{FF2B5EF4-FFF2-40B4-BE49-F238E27FC236}">
                <a16:creationId xmlns:a16="http://schemas.microsoft.com/office/drawing/2014/main" id="{49370CA2-08C0-2D1F-3CA9-C588FB45C66B}"/>
              </a:ext>
            </a:extLst>
          </p:cNvPr>
          <p:cNvSpPr>
            <a:spLocks noGrp="1"/>
          </p:cNvSpPr>
          <p:nvPr>
            <p:ph type="sldNum" sz="quarter" idx="10"/>
          </p:nvPr>
        </p:nvSpPr>
        <p:spPr/>
        <p:txBody>
          <a:bodyPr/>
          <a:lstStyle/>
          <a:p>
            <a:pPr>
              <a:defRPr/>
            </a:pPr>
            <a:fld id="{AB4098A4-6F19-42F6-B53B-2436E82C8DE5}" type="slidenum">
              <a:rPr lang="en-US" smtClean="0"/>
              <a:pPr>
                <a:defRPr/>
              </a:pPr>
              <a:t>23</a:t>
            </a:fld>
            <a:endParaRPr lang="en-US" dirty="0"/>
          </a:p>
        </p:txBody>
      </p:sp>
    </p:spTree>
    <p:extLst>
      <p:ext uri="{BB962C8B-B14F-4D97-AF65-F5344CB8AC3E}">
        <p14:creationId xmlns:p14="http://schemas.microsoft.com/office/powerpoint/2010/main" val="2654300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FEF43-6CC3-E18A-002D-F068DF2EC24A}"/>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9DA285E2-BFB9-258B-15EB-F49D509A5DD8}"/>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4499F375-C077-5F47-FE75-04E52C4BD5E1}"/>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84408F9A-F0BA-FAF5-24F2-E32BB52C71D9}"/>
              </a:ext>
            </a:extLst>
          </p:cNvPr>
          <p:cNvSpPr>
            <a:spLocks noGrp="1"/>
          </p:cNvSpPr>
          <p:nvPr>
            <p:ph type="sldNum" sz="quarter" idx="10"/>
          </p:nvPr>
        </p:nvSpPr>
        <p:spPr/>
        <p:txBody>
          <a:bodyPr/>
          <a:lstStyle/>
          <a:p>
            <a:pPr>
              <a:defRPr/>
            </a:pPr>
            <a:fld id="{AB4098A4-6F19-42F6-B53B-2436E82C8DE5}" type="slidenum">
              <a:rPr lang="en-US" smtClean="0"/>
              <a:pPr>
                <a:defRPr/>
              </a:pPr>
              <a:t>3</a:t>
            </a:fld>
            <a:endParaRPr lang="en-US" dirty="0"/>
          </a:p>
        </p:txBody>
      </p:sp>
    </p:spTree>
    <p:extLst>
      <p:ext uri="{BB962C8B-B14F-4D97-AF65-F5344CB8AC3E}">
        <p14:creationId xmlns:p14="http://schemas.microsoft.com/office/powerpoint/2010/main" val="2632717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9A132-2EA8-047B-CF43-559DAA4E5FB5}"/>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74680636-E661-17A9-9901-DA12934CD801}"/>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B400C102-06AB-A19F-2C7D-E9C2D1B80CA8}"/>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BD5F7BF0-1389-8CE4-D428-ECDA506F3AF3}"/>
              </a:ext>
            </a:extLst>
          </p:cNvPr>
          <p:cNvSpPr>
            <a:spLocks noGrp="1"/>
          </p:cNvSpPr>
          <p:nvPr>
            <p:ph type="sldNum" sz="quarter" idx="10"/>
          </p:nvPr>
        </p:nvSpPr>
        <p:spPr/>
        <p:txBody>
          <a:bodyPr/>
          <a:lstStyle/>
          <a:p>
            <a:pPr>
              <a:defRPr/>
            </a:pPr>
            <a:fld id="{AB4098A4-6F19-42F6-B53B-2436E82C8DE5}" type="slidenum">
              <a:rPr lang="en-US" smtClean="0"/>
              <a:pPr>
                <a:defRPr/>
              </a:pPr>
              <a:t>4</a:t>
            </a:fld>
            <a:endParaRPr lang="en-US" dirty="0"/>
          </a:p>
        </p:txBody>
      </p:sp>
    </p:spTree>
    <p:extLst>
      <p:ext uri="{BB962C8B-B14F-4D97-AF65-F5344CB8AC3E}">
        <p14:creationId xmlns:p14="http://schemas.microsoft.com/office/powerpoint/2010/main" val="28251806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AB4098A4-6F19-42F6-B53B-2436E82C8DE5}" type="slidenum">
              <a:rPr lang="en-US" smtClean="0"/>
              <a:pPr>
                <a:defRPr/>
              </a:pPr>
              <a:t>5</a:t>
            </a:fld>
            <a:endParaRPr lang="en-US" dirty="0"/>
          </a:p>
        </p:txBody>
      </p:sp>
    </p:spTree>
    <p:extLst>
      <p:ext uri="{BB962C8B-B14F-4D97-AF65-F5344CB8AC3E}">
        <p14:creationId xmlns:p14="http://schemas.microsoft.com/office/powerpoint/2010/main" val="2275360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692F1-CD8F-7865-A64A-3B2BD75081B5}"/>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91BE4BCC-10D6-2DC2-556F-F7686421DA43}"/>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E25194DA-2404-FEF0-B774-3657999706BB}"/>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210F7383-D5CB-8334-04FA-23337DDAFD96}"/>
              </a:ext>
            </a:extLst>
          </p:cNvPr>
          <p:cNvSpPr>
            <a:spLocks noGrp="1"/>
          </p:cNvSpPr>
          <p:nvPr>
            <p:ph type="sldNum" sz="quarter" idx="10"/>
          </p:nvPr>
        </p:nvSpPr>
        <p:spPr/>
        <p:txBody>
          <a:bodyPr/>
          <a:lstStyle/>
          <a:p>
            <a:pPr>
              <a:defRPr/>
            </a:pPr>
            <a:fld id="{AB4098A4-6F19-42F6-B53B-2436E82C8DE5}" type="slidenum">
              <a:rPr lang="en-US" smtClean="0"/>
              <a:pPr>
                <a:defRPr/>
              </a:pPr>
              <a:t>6</a:t>
            </a:fld>
            <a:endParaRPr lang="en-US" dirty="0"/>
          </a:p>
        </p:txBody>
      </p:sp>
    </p:spTree>
    <p:extLst>
      <p:ext uri="{BB962C8B-B14F-4D97-AF65-F5344CB8AC3E}">
        <p14:creationId xmlns:p14="http://schemas.microsoft.com/office/powerpoint/2010/main" val="2520812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AB4098A4-6F19-42F6-B53B-2436E82C8DE5}" type="slidenum">
              <a:rPr lang="en-US" smtClean="0"/>
              <a:pPr>
                <a:defRPr/>
              </a:pPr>
              <a:t>7</a:t>
            </a:fld>
            <a:endParaRPr lang="en-US" dirty="0"/>
          </a:p>
        </p:txBody>
      </p:sp>
    </p:spTree>
    <p:extLst>
      <p:ext uri="{BB962C8B-B14F-4D97-AF65-F5344CB8AC3E}">
        <p14:creationId xmlns:p14="http://schemas.microsoft.com/office/powerpoint/2010/main" val="1576521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2BBAE-2264-2B40-8823-2B0F1AD37794}"/>
            </a:ext>
          </a:extLst>
        </p:cNvPr>
        <p:cNvGrpSpPr/>
        <p:nvPr/>
      </p:nvGrpSpPr>
      <p:grpSpPr>
        <a:xfrm>
          <a:off x="0" y="0"/>
          <a:ext cx="0" cy="0"/>
          <a:chOff x="0" y="0"/>
          <a:chExt cx="0" cy="0"/>
        </a:xfrm>
      </p:grpSpPr>
      <p:sp>
        <p:nvSpPr>
          <p:cNvPr id="2" name="Образ слайда 1">
            <a:extLst>
              <a:ext uri="{FF2B5EF4-FFF2-40B4-BE49-F238E27FC236}">
                <a16:creationId xmlns:a16="http://schemas.microsoft.com/office/drawing/2014/main" id="{C33D7EA6-5005-FD68-3964-F5BA5910D4AF}"/>
              </a:ext>
            </a:extLst>
          </p:cNvPr>
          <p:cNvSpPr>
            <a:spLocks noGrp="1" noRot="1" noChangeAspect="1"/>
          </p:cNvSpPr>
          <p:nvPr>
            <p:ph type="sldImg"/>
          </p:nvPr>
        </p:nvSpPr>
        <p:spPr/>
      </p:sp>
      <p:sp>
        <p:nvSpPr>
          <p:cNvPr id="3" name="Заметки 2">
            <a:extLst>
              <a:ext uri="{FF2B5EF4-FFF2-40B4-BE49-F238E27FC236}">
                <a16:creationId xmlns:a16="http://schemas.microsoft.com/office/drawing/2014/main" id="{B5E258E5-CA5C-6A66-4600-1CAEEB9521F5}"/>
              </a:ext>
            </a:extLst>
          </p:cNvPr>
          <p:cNvSpPr>
            <a:spLocks noGrp="1"/>
          </p:cNvSpPr>
          <p:nvPr>
            <p:ph type="body" idx="1"/>
          </p:nvPr>
        </p:nvSpPr>
        <p:spPr/>
        <p:txBody>
          <a:bodyPr/>
          <a:lstStyle/>
          <a:p>
            <a:endParaRPr lang="ru-RU" dirty="0"/>
          </a:p>
        </p:txBody>
      </p:sp>
      <p:sp>
        <p:nvSpPr>
          <p:cNvPr id="4" name="Номер слайда 3">
            <a:extLst>
              <a:ext uri="{FF2B5EF4-FFF2-40B4-BE49-F238E27FC236}">
                <a16:creationId xmlns:a16="http://schemas.microsoft.com/office/drawing/2014/main" id="{4CDD9862-CD65-CA00-B257-1D38A274DE20}"/>
              </a:ext>
            </a:extLst>
          </p:cNvPr>
          <p:cNvSpPr>
            <a:spLocks noGrp="1"/>
          </p:cNvSpPr>
          <p:nvPr>
            <p:ph type="sldNum" sz="quarter" idx="10"/>
          </p:nvPr>
        </p:nvSpPr>
        <p:spPr/>
        <p:txBody>
          <a:bodyPr/>
          <a:lstStyle/>
          <a:p>
            <a:pPr>
              <a:defRPr/>
            </a:pPr>
            <a:fld id="{AB4098A4-6F19-42F6-B53B-2436E82C8DE5}" type="slidenum">
              <a:rPr lang="en-US" smtClean="0"/>
              <a:pPr>
                <a:defRPr/>
              </a:pPr>
              <a:t>8</a:t>
            </a:fld>
            <a:endParaRPr lang="en-US" dirty="0"/>
          </a:p>
        </p:txBody>
      </p:sp>
    </p:spTree>
    <p:extLst>
      <p:ext uri="{BB962C8B-B14F-4D97-AF65-F5344CB8AC3E}">
        <p14:creationId xmlns:p14="http://schemas.microsoft.com/office/powerpoint/2010/main" val="103575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AB4098A4-6F19-42F6-B53B-2436E82C8DE5}" type="slidenum">
              <a:rPr lang="en-US" smtClean="0"/>
              <a:pPr>
                <a:defRPr/>
              </a:pPr>
              <a:t>9</a:t>
            </a:fld>
            <a:endParaRPr lang="en-US" dirty="0"/>
          </a:p>
        </p:txBody>
      </p:sp>
    </p:spTree>
    <p:extLst>
      <p:ext uri="{BB962C8B-B14F-4D97-AF65-F5344CB8AC3E}">
        <p14:creationId xmlns:p14="http://schemas.microsoft.com/office/powerpoint/2010/main" val="3372655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AB4098A4-6F19-42F6-B53B-2436E82C8DE5}" type="slidenum">
              <a:rPr lang="en-US" smtClean="0"/>
              <a:pPr>
                <a:defRPr/>
              </a:pPr>
              <a:t>10</a:t>
            </a:fld>
            <a:endParaRPr lang="en-US" dirty="0"/>
          </a:p>
        </p:txBody>
      </p:sp>
    </p:spTree>
    <p:extLst>
      <p:ext uri="{BB962C8B-B14F-4D97-AF65-F5344CB8AC3E}">
        <p14:creationId xmlns:p14="http://schemas.microsoft.com/office/powerpoint/2010/main" val="28598311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 name="Group 2"/>
          <p:cNvGrpSpPr>
            <a:grpSpLocks/>
          </p:cNvGrpSpPr>
          <p:nvPr/>
        </p:nvGrpSpPr>
        <p:grpSpPr bwMode="auto">
          <a:xfrm>
            <a:off x="0" y="6350"/>
            <a:ext cx="9140825" cy="6851650"/>
            <a:chOff x="0" y="4"/>
            <a:chExt cx="5758" cy="4316"/>
          </a:xfrm>
        </p:grpSpPr>
        <p:grpSp>
          <p:nvGrpSpPr>
            <p:cNvPr id="5" name="Group 3"/>
            <p:cNvGrpSpPr>
              <a:grpSpLocks/>
            </p:cNvGrpSpPr>
            <p:nvPr/>
          </p:nvGrpSpPr>
          <p:grpSpPr bwMode="auto">
            <a:xfrm>
              <a:off x="0" y="1161"/>
              <a:ext cx="5758" cy="3159"/>
              <a:chOff x="0" y="1161"/>
              <a:chExt cx="5758" cy="3159"/>
            </a:xfrm>
          </p:grpSpPr>
          <p:sp>
            <p:nvSpPr>
              <p:cNvPr id="16" name="Freeform 4"/>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ru-RU" dirty="0"/>
              </a:p>
            </p:txBody>
          </p:sp>
          <p:sp>
            <p:nvSpPr>
              <p:cNvPr id="17" name="Freeform 5"/>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ru-RU" dirty="0"/>
              </a:p>
            </p:txBody>
          </p:sp>
        </p:grpSp>
        <p:sp>
          <p:nvSpPr>
            <p:cNvPr id="6" name="Freeform 6"/>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ru-RU" dirty="0"/>
            </a:p>
          </p:txBody>
        </p:sp>
        <p:sp>
          <p:nvSpPr>
            <p:cNvPr id="7" name="Freeform 7"/>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ru-RU" dirty="0"/>
            </a:p>
          </p:txBody>
        </p:sp>
        <p:sp>
          <p:nvSpPr>
            <p:cNvPr id="8" name="Freeform 8"/>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ru-RU" dirty="0"/>
            </a:p>
          </p:txBody>
        </p:sp>
        <p:grpSp>
          <p:nvGrpSpPr>
            <p:cNvPr id="9" name="Group 9"/>
            <p:cNvGrpSpPr>
              <a:grpSpLocks/>
            </p:cNvGrpSpPr>
            <p:nvPr/>
          </p:nvGrpSpPr>
          <p:grpSpPr bwMode="auto">
            <a:xfrm>
              <a:off x="348" y="4"/>
              <a:ext cx="5410" cy="4316"/>
              <a:chOff x="348" y="4"/>
              <a:chExt cx="5410" cy="4316"/>
            </a:xfrm>
          </p:grpSpPr>
          <p:sp>
            <p:nvSpPr>
              <p:cNvPr id="10" name="Freeform 10"/>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ru-RU" dirty="0"/>
              </a:p>
            </p:txBody>
          </p:sp>
          <p:sp>
            <p:nvSpPr>
              <p:cNvPr id="11" name="Freeform 11"/>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dirty="0"/>
              </a:p>
            </p:txBody>
          </p:sp>
          <p:sp>
            <p:nvSpPr>
              <p:cNvPr id="12" name="Freeform 12"/>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ru-RU" dirty="0"/>
              </a:p>
            </p:txBody>
          </p:sp>
          <p:sp>
            <p:nvSpPr>
              <p:cNvPr id="13" name="Freeform 13"/>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ru-RU" dirty="0"/>
              </a:p>
            </p:txBody>
          </p:sp>
          <p:sp>
            <p:nvSpPr>
              <p:cNvPr id="14" name="Freeform 14"/>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ru-RU" dirty="0"/>
              </a:p>
            </p:txBody>
          </p:sp>
          <p:sp>
            <p:nvSpPr>
              <p:cNvPr id="15" name="Freeform 15"/>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ru-RU" dirty="0"/>
              </a:p>
            </p:txBody>
          </p:sp>
        </p:grpSp>
      </p:grpSp>
      <p:sp>
        <p:nvSpPr>
          <p:cNvPr id="111632" name="Rectangle 16"/>
          <p:cNvSpPr>
            <a:spLocks noGrp="1" noChangeArrowheads="1"/>
          </p:cNvSpPr>
          <p:nvPr>
            <p:ph type="ctrTitle" sz="quarter"/>
          </p:nvPr>
        </p:nvSpPr>
        <p:spPr>
          <a:xfrm>
            <a:off x="1066800" y="1997075"/>
            <a:ext cx="7086600" cy="1431925"/>
          </a:xfrm>
        </p:spPr>
        <p:txBody>
          <a:bodyPr anchor="b"/>
          <a:lstStyle>
            <a:lvl1pPr>
              <a:defRPr/>
            </a:lvl1pPr>
          </a:lstStyle>
          <a:p>
            <a:r>
              <a:rPr lang="en-US"/>
              <a:t>Click to edit Master title style</a:t>
            </a:r>
          </a:p>
        </p:txBody>
      </p:sp>
      <p:sp>
        <p:nvSpPr>
          <p:cNvPr id="111633" name="Rectangle 17"/>
          <p:cNvSpPr>
            <a:spLocks noGrp="1" noChangeArrowheads="1"/>
          </p:cNvSpPr>
          <p:nvPr>
            <p:ph type="subTitle" sz="quarter" idx="1"/>
          </p:nvPr>
        </p:nvSpPr>
        <p:spPr>
          <a:xfrm>
            <a:off x="1066800" y="3886200"/>
            <a:ext cx="6400800" cy="1752600"/>
          </a:xfrm>
        </p:spPr>
        <p:txBody>
          <a:bodyPr/>
          <a:lstStyle>
            <a:lvl1pPr marL="0" indent="0">
              <a:buFont typeface="Wingdings" pitchFamily="2" charset="2"/>
              <a:buNone/>
              <a:defRPr/>
            </a:lvl1pPr>
          </a:lstStyle>
          <a:p>
            <a:r>
              <a:rPr lang="en-US"/>
              <a:t>Click to edit Master subtitle style</a:t>
            </a:r>
          </a:p>
        </p:txBody>
      </p:sp>
      <p:sp>
        <p:nvSpPr>
          <p:cNvPr id="18" name="Rectangle 18"/>
          <p:cNvSpPr>
            <a:spLocks noGrp="1" noChangeArrowheads="1"/>
          </p:cNvSpPr>
          <p:nvPr>
            <p:ph type="dt" sz="quarter" idx="10"/>
          </p:nvPr>
        </p:nvSpPr>
        <p:spPr/>
        <p:txBody>
          <a:bodyPr/>
          <a:lstStyle>
            <a:lvl1pPr>
              <a:defRPr dirty="0"/>
            </a:lvl1pPr>
          </a:lstStyle>
          <a:p>
            <a:pPr>
              <a:defRPr/>
            </a:pPr>
            <a:endParaRPr lang="en-US" dirty="0"/>
          </a:p>
        </p:txBody>
      </p:sp>
      <p:sp>
        <p:nvSpPr>
          <p:cNvPr id="19" name="Rectangle 19"/>
          <p:cNvSpPr>
            <a:spLocks noGrp="1" noChangeArrowheads="1"/>
          </p:cNvSpPr>
          <p:nvPr>
            <p:ph type="ftr" sz="quarter" idx="11"/>
          </p:nvPr>
        </p:nvSpPr>
        <p:spPr>
          <a:xfrm>
            <a:off x="3352800" y="6248400"/>
            <a:ext cx="2895600" cy="457200"/>
          </a:xfrm>
        </p:spPr>
        <p:txBody>
          <a:bodyPr/>
          <a:lstStyle>
            <a:lvl1pPr>
              <a:defRPr dirty="0"/>
            </a:lvl1pPr>
          </a:lstStyle>
          <a:p>
            <a:pPr>
              <a:defRPr/>
            </a:pPr>
            <a:endParaRPr lang="en-US" dirty="0"/>
          </a:p>
        </p:txBody>
      </p:sp>
      <p:sp>
        <p:nvSpPr>
          <p:cNvPr id="20" name="Rectangle 20"/>
          <p:cNvSpPr>
            <a:spLocks noGrp="1" noChangeArrowheads="1"/>
          </p:cNvSpPr>
          <p:nvPr>
            <p:ph type="sldNum" sz="quarter" idx="12"/>
          </p:nvPr>
        </p:nvSpPr>
        <p:spPr/>
        <p:txBody>
          <a:bodyPr/>
          <a:lstStyle>
            <a:lvl1pPr>
              <a:defRPr/>
            </a:lvl1pPr>
          </a:lstStyle>
          <a:p>
            <a:pPr>
              <a:defRPr/>
            </a:pPr>
            <a:fld id="{47F319DA-81FC-4A00-89C0-01E7F4FCCFF6}" type="slidenum">
              <a:rPr lang="en-US"/>
              <a:pPr>
                <a:defRPr/>
              </a:pPr>
              <a:t>‹№›</a:t>
            </a:fld>
            <a:endParaRPr lang="en-US" dirty="0"/>
          </a:p>
        </p:txBody>
      </p:sp>
    </p:spTree>
  </p:cSld>
  <p:clrMapOvr>
    <a:masterClrMapping/>
  </p:clrMapOvr>
  <p:transition spd="med">
    <p:cut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7"/>
          <p:cNvSpPr>
            <a:spLocks noGrp="1" noChangeArrowheads="1"/>
          </p:cNvSpPr>
          <p:nvPr>
            <p:ph type="dt" sz="half" idx="10"/>
          </p:nvPr>
        </p:nvSpPr>
        <p:spPr>
          <a:ln/>
        </p:spPr>
        <p:txBody>
          <a:bodyPr/>
          <a:lstStyle>
            <a:lvl1pPr>
              <a:defRPr/>
            </a:lvl1pPr>
          </a:lstStyle>
          <a:p>
            <a:pPr>
              <a:defRPr/>
            </a:pPr>
            <a:endParaRPr lang="en-US" dirty="0"/>
          </a:p>
        </p:txBody>
      </p:sp>
      <p:sp>
        <p:nvSpPr>
          <p:cNvPr id="5"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9"/>
          <p:cNvSpPr>
            <a:spLocks noGrp="1" noChangeArrowheads="1"/>
          </p:cNvSpPr>
          <p:nvPr>
            <p:ph type="sldNum" sz="quarter" idx="12"/>
          </p:nvPr>
        </p:nvSpPr>
        <p:spPr>
          <a:ln/>
        </p:spPr>
        <p:txBody>
          <a:bodyPr/>
          <a:lstStyle>
            <a:lvl1pPr>
              <a:defRPr/>
            </a:lvl1pPr>
          </a:lstStyle>
          <a:p>
            <a:pPr>
              <a:defRPr/>
            </a:pPr>
            <a:fld id="{529FAA28-AC61-464C-9A29-77ABCB1D8D3E}" type="slidenum">
              <a:rPr lang="en-US"/>
              <a:pPr>
                <a:defRPr/>
              </a:pPr>
              <a:t>‹№›</a:t>
            </a:fld>
            <a:endParaRPr lang="en-US" dirty="0"/>
          </a:p>
        </p:txBody>
      </p:sp>
    </p:spTree>
  </p:cSld>
  <p:clrMapOvr>
    <a:masterClrMapping/>
  </p:clrMapOvr>
  <p:transition spd="med">
    <p:cut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24650" y="304800"/>
            <a:ext cx="1885950" cy="57912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1066800" y="304800"/>
            <a:ext cx="5505450" cy="5791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7"/>
          <p:cNvSpPr>
            <a:spLocks noGrp="1" noChangeArrowheads="1"/>
          </p:cNvSpPr>
          <p:nvPr>
            <p:ph type="dt" sz="half" idx="10"/>
          </p:nvPr>
        </p:nvSpPr>
        <p:spPr>
          <a:ln/>
        </p:spPr>
        <p:txBody>
          <a:bodyPr/>
          <a:lstStyle>
            <a:lvl1pPr>
              <a:defRPr/>
            </a:lvl1pPr>
          </a:lstStyle>
          <a:p>
            <a:pPr>
              <a:defRPr/>
            </a:pPr>
            <a:endParaRPr lang="en-US" dirty="0"/>
          </a:p>
        </p:txBody>
      </p:sp>
      <p:sp>
        <p:nvSpPr>
          <p:cNvPr id="5"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9"/>
          <p:cNvSpPr>
            <a:spLocks noGrp="1" noChangeArrowheads="1"/>
          </p:cNvSpPr>
          <p:nvPr>
            <p:ph type="sldNum" sz="quarter" idx="12"/>
          </p:nvPr>
        </p:nvSpPr>
        <p:spPr>
          <a:ln/>
        </p:spPr>
        <p:txBody>
          <a:bodyPr/>
          <a:lstStyle>
            <a:lvl1pPr>
              <a:defRPr/>
            </a:lvl1pPr>
          </a:lstStyle>
          <a:p>
            <a:pPr>
              <a:defRPr/>
            </a:pPr>
            <a:fld id="{2295D7C5-0EB6-477C-B8FB-E089A91D2890}" type="slidenum">
              <a:rPr lang="en-US"/>
              <a:pPr>
                <a:defRPr/>
              </a:pPr>
              <a:t>‹№›</a:t>
            </a:fld>
            <a:endParaRPr lang="en-US" dirty="0"/>
          </a:p>
        </p:txBody>
      </p:sp>
    </p:spTree>
  </p:cSld>
  <p:clrMapOvr>
    <a:masterClrMapping/>
  </p:clrMapOvr>
  <p:transition spd="med">
    <p:cut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17"/>
          <p:cNvSpPr>
            <a:spLocks noGrp="1" noChangeArrowheads="1"/>
          </p:cNvSpPr>
          <p:nvPr>
            <p:ph type="dt" sz="half" idx="10"/>
          </p:nvPr>
        </p:nvSpPr>
        <p:spPr>
          <a:ln/>
        </p:spPr>
        <p:txBody>
          <a:bodyPr/>
          <a:lstStyle>
            <a:lvl1pPr>
              <a:defRPr/>
            </a:lvl1pPr>
          </a:lstStyle>
          <a:p>
            <a:pPr>
              <a:defRPr/>
            </a:pPr>
            <a:endParaRPr lang="en-US" dirty="0"/>
          </a:p>
        </p:txBody>
      </p:sp>
      <p:sp>
        <p:nvSpPr>
          <p:cNvPr id="5"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9"/>
          <p:cNvSpPr>
            <a:spLocks noGrp="1" noChangeArrowheads="1"/>
          </p:cNvSpPr>
          <p:nvPr>
            <p:ph type="sldNum" sz="quarter" idx="12"/>
          </p:nvPr>
        </p:nvSpPr>
        <p:spPr>
          <a:ln/>
        </p:spPr>
        <p:txBody>
          <a:bodyPr/>
          <a:lstStyle>
            <a:lvl1pPr>
              <a:defRPr/>
            </a:lvl1pPr>
          </a:lstStyle>
          <a:p>
            <a:pPr>
              <a:defRPr/>
            </a:pPr>
            <a:fld id="{E989A141-858A-4177-83AE-851F990FC292}" type="slidenum">
              <a:rPr lang="en-US"/>
              <a:pPr>
                <a:defRPr/>
              </a:pPr>
              <a:t>‹№›</a:t>
            </a:fld>
            <a:endParaRPr lang="en-US" dirty="0"/>
          </a:p>
        </p:txBody>
      </p:sp>
    </p:spTree>
  </p:cSld>
  <p:clrMapOvr>
    <a:masterClrMapping/>
  </p:clrMapOvr>
  <p:transition spd="med">
    <p:cut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17"/>
          <p:cNvSpPr>
            <a:spLocks noGrp="1" noChangeArrowheads="1"/>
          </p:cNvSpPr>
          <p:nvPr>
            <p:ph type="dt" sz="half" idx="10"/>
          </p:nvPr>
        </p:nvSpPr>
        <p:spPr>
          <a:ln/>
        </p:spPr>
        <p:txBody>
          <a:bodyPr/>
          <a:lstStyle>
            <a:lvl1pPr>
              <a:defRPr/>
            </a:lvl1pPr>
          </a:lstStyle>
          <a:p>
            <a:pPr>
              <a:defRPr/>
            </a:pPr>
            <a:endParaRPr lang="en-US" dirty="0"/>
          </a:p>
        </p:txBody>
      </p:sp>
      <p:sp>
        <p:nvSpPr>
          <p:cNvPr id="5"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19"/>
          <p:cNvSpPr>
            <a:spLocks noGrp="1" noChangeArrowheads="1"/>
          </p:cNvSpPr>
          <p:nvPr>
            <p:ph type="sldNum" sz="quarter" idx="12"/>
          </p:nvPr>
        </p:nvSpPr>
        <p:spPr>
          <a:ln/>
        </p:spPr>
        <p:txBody>
          <a:bodyPr/>
          <a:lstStyle>
            <a:lvl1pPr>
              <a:defRPr/>
            </a:lvl1pPr>
          </a:lstStyle>
          <a:p>
            <a:pPr>
              <a:defRPr/>
            </a:pPr>
            <a:fld id="{2144E504-B6ED-4411-87BF-B8E4BDA7ABBC}" type="slidenum">
              <a:rPr lang="en-US"/>
              <a:pPr>
                <a:defRPr/>
              </a:pPr>
              <a:t>‹№›</a:t>
            </a:fld>
            <a:endParaRPr lang="en-US" dirty="0"/>
          </a:p>
        </p:txBody>
      </p:sp>
    </p:spTree>
  </p:cSld>
  <p:clrMapOvr>
    <a:masterClrMapping/>
  </p:clrMapOvr>
  <p:transition spd="med">
    <p:cut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17"/>
          <p:cNvSpPr>
            <a:spLocks noGrp="1" noChangeArrowheads="1"/>
          </p:cNvSpPr>
          <p:nvPr>
            <p:ph type="dt" sz="half" idx="10"/>
          </p:nvPr>
        </p:nvSpPr>
        <p:spPr>
          <a:ln/>
        </p:spPr>
        <p:txBody>
          <a:bodyPr/>
          <a:lstStyle>
            <a:lvl1pPr>
              <a:defRPr/>
            </a:lvl1pPr>
          </a:lstStyle>
          <a:p>
            <a:pPr>
              <a:defRPr/>
            </a:pPr>
            <a:endParaRPr lang="en-US" dirty="0"/>
          </a:p>
        </p:txBody>
      </p:sp>
      <p:sp>
        <p:nvSpPr>
          <p:cNvPr id="6"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9"/>
          <p:cNvSpPr>
            <a:spLocks noGrp="1" noChangeArrowheads="1"/>
          </p:cNvSpPr>
          <p:nvPr>
            <p:ph type="sldNum" sz="quarter" idx="12"/>
          </p:nvPr>
        </p:nvSpPr>
        <p:spPr>
          <a:ln/>
        </p:spPr>
        <p:txBody>
          <a:bodyPr/>
          <a:lstStyle>
            <a:lvl1pPr>
              <a:defRPr/>
            </a:lvl1pPr>
          </a:lstStyle>
          <a:p>
            <a:pPr>
              <a:defRPr/>
            </a:pPr>
            <a:fld id="{0052DF3E-ADF3-4E10-A9C3-90F97401CA48}" type="slidenum">
              <a:rPr lang="en-US"/>
              <a:pPr>
                <a:defRPr/>
              </a:pPr>
              <a:t>‹№›</a:t>
            </a:fld>
            <a:endParaRPr lang="en-US" dirty="0"/>
          </a:p>
        </p:txBody>
      </p:sp>
    </p:spTree>
  </p:cSld>
  <p:clrMapOvr>
    <a:masterClrMapping/>
  </p:clrMapOvr>
  <p:transition spd="med">
    <p:cut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17"/>
          <p:cNvSpPr>
            <a:spLocks noGrp="1" noChangeArrowheads="1"/>
          </p:cNvSpPr>
          <p:nvPr>
            <p:ph type="dt" sz="half" idx="10"/>
          </p:nvPr>
        </p:nvSpPr>
        <p:spPr>
          <a:ln/>
        </p:spPr>
        <p:txBody>
          <a:bodyPr/>
          <a:lstStyle>
            <a:lvl1pPr>
              <a:defRPr/>
            </a:lvl1pPr>
          </a:lstStyle>
          <a:p>
            <a:pPr>
              <a:defRPr/>
            </a:pPr>
            <a:endParaRPr lang="en-US" dirty="0"/>
          </a:p>
        </p:txBody>
      </p:sp>
      <p:sp>
        <p:nvSpPr>
          <p:cNvPr id="8"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19"/>
          <p:cNvSpPr>
            <a:spLocks noGrp="1" noChangeArrowheads="1"/>
          </p:cNvSpPr>
          <p:nvPr>
            <p:ph type="sldNum" sz="quarter" idx="12"/>
          </p:nvPr>
        </p:nvSpPr>
        <p:spPr>
          <a:ln/>
        </p:spPr>
        <p:txBody>
          <a:bodyPr/>
          <a:lstStyle>
            <a:lvl1pPr>
              <a:defRPr/>
            </a:lvl1pPr>
          </a:lstStyle>
          <a:p>
            <a:pPr>
              <a:defRPr/>
            </a:pPr>
            <a:fld id="{D76084E1-5F50-4DAC-A091-0CCD97A9B069}" type="slidenum">
              <a:rPr lang="en-US"/>
              <a:pPr>
                <a:defRPr/>
              </a:pPr>
              <a:t>‹№›</a:t>
            </a:fld>
            <a:endParaRPr lang="en-US" dirty="0"/>
          </a:p>
        </p:txBody>
      </p:sp>
    </p:spTree>
  </p:cSld>
  <p:clrMapOvr>
    <a:masterClrMapping/>
  </p:clrMapOvr>
  <p:transition spd="med">
    <p:cut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17"/>
          <p:cNvSpPr>
            <a:spLocks noGrp="1" noChangeArrowheads="1"/>
          </p:cNvSpPr>
          <p:nvPr>
            <p:ph type="dt" sz="half" idx="10"/>
          </p:nvPr>
        </p:nvSpPr>
        <p:spPr>
          <a:ln/>
        </p:spPr>
        <p:txBody>
          <a:bodyPr/>
          <a:lstStyle>
            <a:lvl1pPr>
              <a:defRPr/>
            </a:lvl1pPr>
          </a:lstStyle>
          <a:p>
            <a:pPr>
              <a:defRPr/>
            </a:pPr>
            <a:endParaRPr lang="en-US" dirty="0"/>
          </a:p>
        </p:txBody>
      </p:sp>
      <p:sp>
        <p:nvSpPr>
          <p:cNvPr id="4"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9"/>
          <p:cNvSpPr>
            <a:spLocks noGrp="1" noChangeArrowheads="1"/>
          </p:cNvSpPr>
          <p:nvPr>
            <p:ph type="sldNum" sz="quarter" idx="12"/>
          </p:nvPr>
        </p:nvSpPr>
        <p:spPr>
          <a:ln/>
        </p:spPr>
        <p:txBody>
          <a:bodyPr/>
          <a:lstStyle>
            <a:lvl1pPr>
              <a:defRPr/>
            </a:lvl1pPr>
          </a:lstStyle>
          <a:p>
            <a:pPr>
              <a:defRPr/>
            </a:pPr>
            <a:fld id="{499DD9E7-3F5B-47E9-96EF-0F9645EF2DF5}" type="slidenum">
              <a:rPr lang="en-US"/>
              <a:pPr>
                <a:defRPr/>
              </a:pPr>
              <a:t>‹№›</a:t>
            </a:fld>
            <a:endParaRPr lang="en-US" dirty="0"/>
          </a:p>
        </p:txBody>
      </p:sp>
    </p:spTree>
  </p:cSld>
  <p:clrMapOvr>
    <a:masterClrMapping/>
  </p:clrMapOvr>
  <p:transition spd="med">
    <p:cut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en-US" dirty="0"/>
          </a:p>
        </p:txBody>
      </p:sp>
      <p:sp>
        <p:nvSpPr>
          <p:cNvPr id="3"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19"/>
          <p:cNvSpPr>
            <a:spLocks noGrp="1" noChangeArrowheads="1"/>
          </p:cNvSpPr>
          <p:nvPr>
            <p:ph type="sldNum" sz="quarter" idx="12"/>
          </p:nvPr>
        </p:nvSpPr>
        <p:spPr>
          <a:ln/>
        </p:spPr>
        <p:txBody>
          <a:bodyPr/>
          <a:lstStyle>
            <a:lvl1pPr>
              <a:defRPr/>
            </a:lvl1pPr>
          </a:lstStyle>
          <a:p>
            <a:pPr>
              <a:defRPr/>
            </a:pPr>
            <a:fld id="{3D628FCA-B7CF-494D-991D-A79F6F2DE52B}" type="slidenum">
              <a:rPr lang="en-US"/>
              <a:pPr>
                <a:defRPr/>
              </a:pPr>
              <a:t>‹№›</a:t>
            </a:fld>
            <a:endParaRPr lang="en-US" dirty="0"/>
          </a:p>
        </p:txBody>
      </p:sp>
    </p:spTree>
  </p:cSld>
  <p:clrMapOvr>
    <a:masterClrMapping/>
  </p:clrMapOvr>
  <p:transition spd="med">
    <p:cut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en-US" dirty="0"/>
          </a:p>
        </p:txBody>
      </p:sp>
      <p:sp>
        <p:nvSpPr>
          <p:cNvPr id="6"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9"/>
          <p:cNvSpPr>
            <a:spLocks noGrp="1" noChangeArrowheads="1"/>
          </p:cNvSpPr>
          <p:nvPr>
            <p:ph type="sldNum" sz="quarter" idx="12"/>
          </p:nvPr>
        </p:nvSpPr>
        <p:spPr>
          <a:ln/>
        </p:spPr>
        <p:txBody>
          <a:bodyPr/>
          <a:lstStyle>
            <a:lvl1pPr>
              <a:defRPr/>
            </a:lvl1pPr>
          </a:lstStyle>
          <a:p>
            <a:pPr>
              <a:defRPr/>
            </a:pPr>
            <a:fld id="{6A3811BF-D962-49C1-9F44-D984183C2C50}" type="slidenum">
              <a:rPr lang="en-US"/>
              <a:pPr>
                <a:defRPr/>
              </a:pPr>
              <a:t>‹№›</a:t>
            </a:fld>
            <a:endParaRPr lang="en-US" dirty="0"/>
          </a:p>
        </p:txBody>
      </p:sp>
    </p:spTree>
  </p:cSld>
  <p:clrMapOvr>
    <a:masterClrMapping/>
  </p:clrMapOvr>
  <p:transition spd="med">
    <p:cut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en-US" dirty="0"/>
          </a:p>
        </p:txBody>
      </p:sp>
      <p:sp>
        <p:nvSpPr>
          <p:cNvPr id="6" name="Rectangle 18"/>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9"/>
          <p:cNvSpPr>
            <a:spLocks noGrp="1" noChangeArrowheads="1"/>
          </p:cNvSpPr>
          <p:nvPr>
            <p:ph type="sldNum" sz="quarter" idx="12"/>
          </p:nvPr>
        </p:nvSpPr>
        <p:spPr>
          <a:ln/>
        </p:spPr>
        <p:txBody>
          <a:bodyPr/>
          <a:lstStyle>
            <a:lvl1pPr>
              <a:defRPr/>
            </a:lvl1pPr>
          </a:lstStyle>
          <a:p>
            <a:pPr>
              <a:defRPr/>
            </a:pPr>
            <a:fld id="{2008095E-D16A-47BD-A4B8-EC3A33715E53}" type="slidenum">
              <a:rPr lang="en-US"/>
              <a:pPr>
                <a:defRPr/>
              </a:pPr>
              <a:t>‹№›</a:t>
            </a:fld>
            <a:endParaRPr lang="en-US" dirty="0"/>
          </a:p>
        </p:txBody>
      </p:sp>
    </p:spTree>
  </p:cSld>
  <p:clrMapOvr>
    <a:masterClrMapping/>
  </p:clrMapOvr>
  <p:transition spd="med">
    <p:cut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10595"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a:defRPr/>
              </a:pPr>
              <a:endParaRPr lang="ru-RU" dirty="0"/>
            </a:p>
          </p:txBody>
        </p:sp>
        <p:sp>
          <p:nvSpPr>
            <p:cNvPr id="110596"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ru-RU" dirty="0"/>
            </a:p>
          </p:txBody>
        </p:sp>
        <p:grpSp>
          <p:nvGrpSpPr>
            <p:cNvPr id="1034" name="Group 5"/>
            <p:cNvGrpSpPr>
              <a:grpSpLocks/>
            </p:cNvGrpSpPr>
            <p:nvPr userDrawn="1"/>
          </p:nvGrpSpPr>
          <p:grpSpPr bwMode="auto">
            <a:xfrm>
              <a:off x="0" y="4"/>
              <a:ext cx="5758" cy="4316"/>
              <a:chOff x="0" y="4"/>
              <a:chExt cx="5758" cy="4316"/>
            </a:xfrm>
          </p:grpSpPr>
          <p:sp>
            <p:nvSpPr>
              <p:cNvPr id="110598"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a:defRPr/>
                </a:pPr>
                <a:endParaRPr lang="ru-RU" dirty="0"/>
              </a:p>
            </p:txBody>
          </p:sp>
          <p:sp>
            <p:nvSpPr>
              <p:cNvPr id="110599"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a:defRPr/>
                </a:pPr>
                <a:endParaRPr lang="ru-RU" dirty="0"/>
              </a:p>
            </p:txBody>
          </p:sp>
          <p:sp>
            <p:nvSpPr>
              <p:cNvPr id="110600"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ru-RU" dirty="0"/>
              </a:p>
            </p:txBody>
          </p:sp>
          <p:sp>
            <p:nvSpPr>
              <p:cNvPr id="110601"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a:defRPr/>
                </a:pPr>
                <a:endParaRPr lang="ru-RU" dirty="0"/>
              </a:p>
            </p:txBody>
          </p:sp>
          <p:sp>
            <p:nvSpPr>
              <p:cNvPr id="110602"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a:defRPr/>
                </a:pPr>
                <a:endParaRPr lang="ru-RU" dirty="0"/>
              </a:p>
            </p:txBody>
          </p:sp>
          <p:sp>
            <p:nvSpPr>
              <p:cNvPr id="110603"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a:defRPr/>
                </a:pPr>
                <a:endParaRPr lang="ru-RU" dirty="0"/>
              </a:p>
            </p:txBody>
          </p:sp>
          <p:sp>
            <p:nvSpPr>
              <p:cNvPr id="110604"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a:defRPr/>
                </a:pPr>
                <a:endParaRPr lang="ru-RU" dirty="0"/>
              </a:p>
            </p:txBody>
          </p:sp>
          <p:sp>
            <p:nvSpPr>
              <p:cNvPr id="110605"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a:defRPr/>
                </a:pPr>
                <a:endParaRPr lang="ru-RU" dirty="0"/>
              </a:p>
            </p:txBody>
          </p:sp>
          <p:sp>
            <p:nvSpPr>
              <p:cNvPr id="110606"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a:defRPr/>
                </a:pPr>
                <a:endParaRPr lang="ru-RU" dirty="0"/>
              </a:p>
            </p:txBody>
          </p:sp>
        </p:grpSp>
      </p:grpSp>
      <p:sp>
        <p:nvSpPr>
          <p:cNvPr id="110607"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10608"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609"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dirty="0">
                <a:effectLst>
                  <a:outerShdw blurRad="38100" dist="38100" dir="2700000" algn="tl">
                    <a:srgbClr val="000000"/>
                  </a:outerShdw>
                </a:effectLst>
              </a:defRPr>
            </a:lvl1pPr>
          </a:lstStyle>
          <a:p>
            <a:pPr>
              <a:defRPr/>
            </a:pPr>
            <a:endParaRPr lang="en-US" dirty="0"/>
          </a:p>
        </p:txBody>
      </p:sp>
      <p:sp>
        <p:nvSpPr>
          <p:cNvPr id="110610"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dirty="0">
                <a:effectLst>
                  <a:outerShdw blurRad="38100" dist="38100" dir="2700000" algn="tl">
                    <a:srgbClr val="000000"/>
                  </a:outerShdw>
                </a:effectLst>
              </a:defRPr>
            </a:lvl1pPr>
          </a:lstStyle>
          <a:p>
            <a:pPr>
              <a:defRPr/>
            </a:pPr>
            <a:endParaRPr lang="en-US" dirty="0"/>
          </a:p>
        </p:txBody>
      </p:sp>
      <p:sp>
        <p:nvSpPr>
          <p:cNvPr id="110611"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7EA1B590-9736-4738-873E-557E21C23E34}"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818"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ransition spd="med">
    <p:cut thruBlk="1"/>
  </p:transition>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1.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tx1"/>
        </a:solid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ctrTitle"/>
          </p:nvPr>
        </p:nvSpPr>
        <p:spPr>
          <a:xfrm>
            <a:off x="1147175" y="2743200"/>
            <a:ext cx="6858000" cy="997815"/>
          </a:xfrm>
        </p:spPr>
        <p:txBody>
          <a:bodyPr/>
          <a:lstStyle/>
          <a:p>
            <a:pPr algn="ctr" eaLnBrk="1" hangingPunct="1">
              <a:defRPr/>
            </a:pPr>
            <a:r>
              <a:rPr lang="uk-UA" sz="2800" dirty="0">
                <a:solidFill>
                  <a:schemeClr val="accent1">
                    <a:lumMod val="50000"/>
                  </a:schemeClr>
                </a:solidFill>
                <a:effectLst/>
              </a:rPr>
              <a:t>МКП «Миколаївводоканал»</a:t>
            </a:r>
            <a:br>
              <a:rPr lang="uk-UA" sz="2800" dirty="0">
                <a:solidFill>
                  <a:schemeClr val="accent1">
                    <a:lumMod val="50000"/>
                  </a:schemeClr>
                </a:solidFill>
                <a:effectLst/>
              </a:rPr>
            </a:br>
            <a:r>
              <a:rPr lang="uk-UA" sz="2800" dirty="0">
                <a:solidFill>
                  <a:schemeClr val="accent1">
                    <a:lumMod val="50000"/>
                  </a:schemeClr>
                </a:solidFill>
                <a:effectLst/>
              </a:rPr>
              <a:t>Проблеми постачання питної води в умовах війни</a:t>
            </a:r>
            <a:endParaRPr lang="uk-UA" sz="2800" i="1" dirty="0">
              <a:solidFill>
                <a:schemeClr val="accent1">
                  <a:lumMod val="50000"/>
                </a:schemeClr>
              </a:solidFill>
            </a:endParaRPr>
          </a:p>
        </p:txBody>
      </p:sp>
      <p:sp>
        <p:nvSpPr>
          <p:cNvPr id="132101" name="Rectangle 5"/>
          <p:cNvSpPr>
            <a:spLocks noChangeArrowheads="1"/>
          </p:cNvSpPr>
          <p:nvPr/>
        </p:nvSpPr>
        <p:spPr bwMode="auto">
          <a:xfrm>
            <a:off x="2743200" y="0"/>
            <a:ext cx="6400800" cy="1752600"/>
          </a:xfrm>
          <a:prstGeom prst="rect">
            <a:avLst/>
          </a:prstGeom>
          <a:noFill/>
          <a:ln w="9525">
            <a:noFill/>
            <a:miter lim="800000"/>
            <a:headEnd/>
            <a:tailEnd/>
          </a:ln>
          <a:effectLst/>
        </p:spPr>
        <p:txBody>
          <a:bodyPr/>
          <a:lstStyle/>
          <a:p>
            <a:endParaRPr lang="ru-RU" dirty="0"/>
          </a:p>
          <a:p>
            <a:r>
              <a:rPr lang="en-GB" dirty="0"/>
              <a:t> </a:t>
            </a:r>
            <a:r>
              <a:rPr lang="en-GB" b="1" dirty="0"/>
              <a:t>DANIDA BUSINESS FINANCE </a:t>
            </a:r>
            <a:endParaRPr lang="hr-HR" sz="3200" dirty="0">
              <a:effectLst>
                <a:outerShdw blurRad="38100" dist="38100" dir="2700000" algn="tl">
                  <a:srgbClr val="000000"/>
                </a:outerShdw>
              </a:effectLst>
            </a:endParaRPr>
          </a:p>
        </p:txBody>
      </p:sp>
      <p:sp>
        <p:nvSpPr>
          <p:cNvPr id="3078" name="Rectangle 12"/>
          <p:cNvSpPr>
            <a:spLocks noChangeArrowheads="1"/>
          </p:cNvSpPr>
          <p:nvPr/>
        </p:nvSpPr>
        <p:spPr bwMode="auto">
          <a:xfrm>
            <a:off x="0" y="3105150"/>
            <a:ext cx="9144000" cy="0"/>
          </a:xfrm>
          <a:prstGeom prst="rect">
            <a:avLst/>
          </a:prstGeom>
          <a:noFill/>
          <a:ln w="9525">
            <a:noFill/>
            <a:miter lim="800000"/>
            <a:headEnd/>
            <a:tailEnd/>
          </a:ln>
        </p:spPr>
        <p:txBody>
          <a:bodyPr wrap="none" anchor="ctr">
            <a:spAutoFit/>
          </a:bodyPr>
          <a:lstStyle/>
          <a:p>
            <a:endParaRPr lang="ru-RU" dirty="0"/>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02" y="0"/>
            <a:ext cx="535536" cy="6858000"/>
          </a:xfrm>
          <a:prstGeom prst="rect">
            <a:avLst/>
          </a:prstGeom>
        </p:spPr>
      </p:pic>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90432" y="15658"/>
            <a:ext cx="535536" cy="6858000"/>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6490" y="990600"/>
            <a:ext cx="471019" cy="938070"/>
          </a:xfrm>
          <a:prstGeom prst="rect">
            <a:avLst/>
          </a:prstGeom>
        </p:spPr>
      </p:pic>
      <p:sp>
        <p:nvSpPr>
          <p:cNvPr id="11" name="Rectangle 2"/>
          <p:cNvSpPr txBox="1">
            <a:spLocks noChangeArrowheads="1"/>
          </p:cNvSpPr>
          <p:nvPr/>
        </p:nvSpPr>
        <p:spPr bwMode="auto">
          <a:xfrm>
            <a:off x="1058770" y="6042980"/>
            <a:ext cx="6858000" cy="52926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000" kern="0" dirty="0">
                <a:solidFill>
                  <a:schemeClr val="accent1">
                    <a:lumMod val="50000"/>
                  </a:schemeClr>
                </a:solidFill>
                <a:effectLst/>
              </a:rPr>
              <a:t>Київ 20</a:t>
            </a:r>
            <a:r>
              <a:rPr lang="en-US" sz="2000" kern="0" dirty="0">
                <a:solidFill>
                  <a:schemeClr val="accent1">
                    <a:lumMod val="50000"/>
                  </a:schemeClr>
                </a:solidFill>
                <a:effectLst/>
              </a:rPr>
              <a:t>2</a:t>
            </a:r>
            <a:r>
              <a:rPr lang="ru-RU" sz="2000" kern="0" dirty="0">
                <a:solidFill>
                  <a:schemeClr val="accent1">
                    <a:lumMod val="50000"/>
                  </a:schemeClr>
                </a:solidFill>
                <a:effectLst/>
              </a:rPr>
              <a:t>4</a:t>
            </a:r>
            <a:endParaRPr lang="uk-UA" sz="2000" i="1" kern="0" dirty="0">
              <a:solidFill>
                <a:schemeClr val="accent1">
                  <a:lumMod val="50000"/>
                </a:schemeClr>
              </a:solidFill>
            </a:endParaRPr>
          </a:p>
        </p:txBody>
      </p:sp>
      <p:sp>
        <p:nvSpPr>
          <p:cNvPr id="7" name="TextBox 6"/>
          <p:cNvSpPr txBox="1"/>
          <p:nvPr/>
        </p:nvSpPr>
        <p:spPr>
          <a:xfrm>
            <a:off x="4807509" y="5411291"/>
            <a:ext cx="3027377" cy="369332"/>
          </a:xfrm>
          <a:prstGeom prst="rect">
            <a:avLst/>
          </a:prstGeom>
          <a:noFill/>
        </p:spPr>
        <p:txBody>
          <a:bodyPr wrap="square" rtlCol="0">
            <a:spAutoFit/>
          </a:bodyPr>
          <a:lstStyle/>
          <a:p>
            <a:r>
              <a:rPr lang="uk-UA" dirty="0">
                <a:solidFill>
                  <a:srgbClr val="0070C0"/>
                </a:solidFill>
              </a:rPr>
              <a:t>Віктор ПІСОЦЬКИЙ, к.е.н.</a:t>
            </a:r>
            <a:endParaRPr lang="ru-RU" dirty="0">
              <a:solidFill>
                <a:srgbClr val="0070C0"/>
              </a:solidFill>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132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autoUpdateAnimBg="0"/>
      <p:bldP spid="1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0C9579E-6A06-C533-598C-832A85EF82D9}"/>
              </a:ext>
            </a:extLst>
          </p:cNvPr>
          <p:cNvSpPr txBox="1"/>
          <p:nvPr/>
        </p:nvSpPr>
        <p:spPr>
          <a:xfrm>
            <a:off x="2286000" y="71735"/>
            <a:ext cx="4419520" cy="461665"/>
          </a:xfrm>
          <a:prstGeom prst="rect">
            <a:avLst/>
          </a:prstGeom>
          <a:noFill/>
        </p:spPr>
        <p:txBody>
          <a:bodyPr wrap="square" rtlCol="0">
            <a:spAutoFit/>
          </a:bodyPr>
          <a:lstStyle/>
          <a:p>
            <a:pPr algn="ctr"/>
            <a:r>
              <a:rPr lang="uk-UA" sz="2400" b="1" dirty="0">
                <a:solidFill>
                  <a:srgbClr val="0070C0"/>
                </a:solidFill>
              </a:rPr>
              <a:t>Пошкоджені мережі</a:t>
            </a:r>
          </a:p>
        </p:txBody>
      </p:sp>
      <p:sp>
        <p:nvSpPr>
          <p:cNvPr id="3" name="Rectangle 6">
            <a:extLst>
              <a:ext uri="{FF2B5EF4-FFF2-40B4-BE49-F238E27FC236}">
                <a16:creationId xmlns:a16="http://schemas.microsoft.com/office/drawing/2014/main" id="{8BC0F48A-8F14-EB78-DD6E-6D5E707F6690}"/>
              </a:ext>
            </a:extLst>
          </p:cNvPr>
          <p:cNvSpPr>
            <a:spLocks noChangeArrowheads="1"/>
          </p:cNvSpPr>
          <p:nvPr/>
        </p:nvSpPr>
        <p:spPr bwMode="auto">
          <a:xfrm>
            <a:off x="457200" y="5867400"/>
            <a:ext cx="3300832" cy="923330"/>
          </a:xfrm>
          <a:prstGeom prst="rect">
            <a:avLst/>
          </a:prstGeom>
          <a:noFill/>
          <a:ln w="9525">
            <a:noFill/>
            <a:miter lim="800000"/>
            <a:headEnd/>
            <a:tailEnd/>
          </a:ln>
          <a:effectLst/>
        </p:spPr>
        <p:txBody>
          <a:bodyPr wrap="square">
            <a:spAutoFit/>
          </a:bodyPr>
          <a:lstStyle/>
          <a:p>
            <a:pPr algn="ctr">
              <a:defRPr/>
            </a:pPr>
            <a:r>
              <a:rPr lang="uk-UA" b="1" dirty="0">
                <a:solidFill>
                  <a:schemeClr val="accent1">
                    <a:lumMod val="50000"/>
                  </a:schemeClr>
                </a:solidFill>
              </a:rPr>
              <a:t>Пошкодження водопровідних мереж</a:t>
            </a:r>
            <a:endParaRPr lang="en-US" b="1" dirty="0">
              <a:solidFill>
                <a:schemeClr val="accent1">
                  <a:lumMod val="50000"/>
                </a:schemeClr>
              </a:solidFill>
            </a:endParaRPr>
          </a:p>
          <a:p>
            <a:pPr algn="ctr">
              <a:defRPr/>
            </a:pPr>
            <a:r>
              <a:rPr lang="en-US" b="1" dirty="0">
                <a:solidFill>
                  <a:srgbClr val="FF0000"/>
                </a:solidFill>
              </a:rPr>
              <a:t>240</a:t>
            </a:r>
            <a:r>
              <a:rPr lang="ru-RU" b="1" dirty="0">
                <a:solidFill>
                  <a:srgbClr val="FF0000"/>
                </a:solidFill>
              </a:rPr>
              <a:t> </a:t>
            </a:r>
            <a:r>
              <a:rPr lang="uk-UA" b="1" dirty="0">
                <a:solidFill>
                  <a:srgbClr val="FF0000"/>
                </a:solidFill>
              </a:rPr>
              <a:t>км</a:t>
            </a:r>
            <a:endParaRPr lang="ru-RU" b="1" dirty="0">
              <a:solidFill>
                <a:srgbClr val="FF0000"/>
              </a:solidFill>
            </a:endParaRPr>
          </a:p>
        </p:txBody>
      </p:sp>
      <p:sp>
        <p:nvSpPr>
          <p:cNvPr id="4" name="Rectangle 6">
            <a:extLst>
              <a:ext uri="{FF2B5EF4-FFF2-40B4-BE49-F238E27FC236}">
                <a16:creationId xmlns:a16="http://schemas.microsoft.com/office/drawing/2014/main" id="{6A2A8E8A-C33D-20ED-B208-53180508C1FB}"/>
              </a:ext>
            </a:extLst>
          </p:cNvPr>
          <p:cNvSpPr>
            <a:spLocks noChangeArrowheads="1"/>
          </p:cNvSpPr>
          <p:nvPr/>
        </p:nvSpPr>
        <p:spPr bwMode="auto">
          <a:xfrm>
            <a:off x="5104356" y="5867400"/>
            <a:ext cx="3353844" cy="923330"/>
          </a:xfrm>
          <a:prstGeom prst="rect">
            <a:avLst/>
          </a:prstGeom>
          <a:noFill/>
          <a:ln w="9525">
            <a:noFill/>
            <a:miter lim="800000"/>
            <a:headEnd/>
            <a:tailEnd/>
          </a:ln>
          <a:effectLst/>
        </p:spPr>
        <p:txBody>
          <a:bodyPr wrap="square">
            <a:spAutoFit/>
          </a:bodyPr>
          <a:lstStyle/>
          <a:p>
            <a:pPr algn="ctr">
              <a:defRPr/>
            </a:pPr>
            <a:r>
              <a:rPr lang="uk-UA" b="1" dirty="0">
                <a:solidFill>
                  <a:schemeClr val="accent1">
                    <a:lumMod val="50000"/>
                  </a:schemeClr>
                </a:solidFill>
              </a:rPr>
              <a:t>Пошкодження мереж водовідведення</a:t>
            </a:r>
            <a:endParaRPr lang="ru-RU" b="1" dirty="0">
              <a:solidFill>
                <a:schemeClr val="accent1">
                  <a:lumMod val="50000"/>
                </a:schemeClr>
              </a:solidFill>
            </a:endParaRPr>
          </a:p>
          <a:p>
            <a:pPr algn="ctr">
              <a:defRPr/>
            </a:pPr>
            <a:r>
              <a:rPr lang="ru-RU" b="1" dirty="0">
                <a:solidFill>
                  <a:srgbClr val="FF0000"/>
                </a:solidFill>
              </a:rPr>
              <a:t>3</a:t>
            </a:r>
            <a:r>
              <a:rPr lang="en-US" b="1" dirty="0">
                <a:solidFill>
                  <a:srgbClr val="FF0000"/>
                </a:solidFill>
              </a:rPr>
              <a:t>5</a:t>
            </a:r>
            <a:r>
              <a:rPr lang="ru-RU" b="1" dirty="0">
                <a:solidFill>
                  <a:srgbClr val="FF0000"/>
                </a:solidFill>
              </a:rPr>
              <a:t> </a:t>
            </a:r>
            <a:r>
              <a:rPr lang="uk-UA" b="1" dirty="0">
                <a:solidFill>
                  <a:srgbClr val="FF0000"/>
                </a:solidFill>
              </a:rPr>
              <a:t>км</a:t>
            </a:r>
            <a:endParaRPr lang="ru-RU" b="1" dirty="0">
              <a:solidFill>
                <a:srgbClr val="FF0000"/>
              </a:solidFill>
            </a:endParaRPr>
          </a:p>
        </p:txBody>
      </p:sp>
      <p:pic>
        <p:nvPicPr>
          <p:cNvPr id="5" name="Рисунок 4">
            <a:extLst>
              <a:ext uri="{FF2B5EF4-FFF2-40B4-BE49-F238E27FC236}">
                <a16:creationId xmlns:a16="http://schemas.microsoft.com/office/drawing/2014/main" id="{535123CC-25DE-031B-3B9B-F0E34912939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778" y="1790211"/>
            <a:ext cx="2977222" cy="3979579"/>
          </a:xfrm>
          <a:prstGeom prst="rect">
            <a:avLst/>
          </a:prstGeom>
        </p:spPr>
      </p:pic>
      <p:pic>
        <p:nvPicPr>
          <p:cNvPr id="6" name="Рисунок 5">
            <a:extLst>
              <a:ext uri="{FF2B5EF4-FFF2-40B4-BE49-F238E27FC236}">
                <a16:creationId xmlns:a16="http://schemas.microsoft.com/office/drawing/2014/main" id="{086A7EDF-0838-695C-0962-B59E1504CD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0657" y="1752600"/>
            <a:ext cx="3028421" cy="4048014"/>
          </a:xfrm>
          <a:prstGeom prst="rect">
            <a:avLst/>
          </a:prstGeom>
        </p:spPr>
      </p:pic>
      <p:sp>
        <p:nvSpPr>
          <p:cNvPr id="7" name="Прямоугольник 8">
            <a:extLst>
              <a:ext uri="{FF2B5EF4-FFF2-40B4-BE49-F238E27FC236}">
                <a16:creationId xmlns:a16="http://schemas.microsoft.com/office/drawing/2014/main" id="{5B66252A-9459-14C2-31F9-16B74A05B62A}"/>
              </a:ext>
            </a:extLst>
          </p:cNvPr>
          <p:cNvSpPr/>
          <p:nvPr/>
        </p:nvSpPr>
        <p:spPr>
          <a:xfrm>
            <a:off x="380438" y="533400"/>
            <a:ext cx="8230644" cy="1200329"/>
          </a:xfrm>
          <a:prstGeom prst="rect">
            <a:avLst/>
          </a:prstGeom>
        </p:spPr>
        <p:txBody>
          <a:bodyPr wrap="square">
            <a:spAutoFit/>
          </a:bodyPr>
          <a:lstStyle/>
          <a:p>
            <a:pPr algn="just">
              <a:spcAft>
                <a:spcPts val="0"/>
              </a:spcAft>
            </a:pPr>
            <a:r>
              <a:rPr lang="uk-UA" dirty="0">
                <a:solidFill>
                  <a:srgbClr val="0070C0"/>
                </a:solidFill>
                <a:ea typeface="Times New Roman" panose="02020603050405020304" pitchFamily="18" charset="0"/>
                <a:cs typeface="Calibri" panose="020F0502020204030204" pitchFamily="34" charset="0"/>
              </a:rPr>
              <a:t>На жаль, технічна вода з високим вмістом солей почала викликати прискорену корозію сталевих трубопроводів та запірної арматури систем централізованого водопостачання і водовідведення, які не пристосовані для експлуатації в таких умовах.</a:t>
            </a:r>
            <a:endParaRPr lang="uk-UA" b="1" dirty="0">
              <a:solidFill>
                <a:srgbClr val="0070C0"/>
              </a:solidFill>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064454328"/>
      </p:ext>
    </p:extLst>
  </p:cSld>
  <p:clrMapOvr>
    <a:masterClrMapping/>
  </p:clrMapOvr>
  <p:transition spd="med">
    <p:cut thruBlk="1"/>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8F4DCB-BE99-79C3-1767-0633E227373F}"/>
              </a:ext>
            </a:extLst>
          </p:cNvPr>
          <p:cNvSpPr txBox="1"/>
          <p:nvPr/>
        </p:nvSpPr>
        <p:spPr>
          <a:xfrm>
            <a:off x="381000" y="133290"/>
            <a:ext cx="8382000" cy="830997"/>
          </a:xfrm>
          <a:prstGeom prst="rect">
            <a:avLst/>
          </a:prstGeom>
          <a:noFill/>
        </p:spPr>
        <p:txBody>
          <a:bodyPr wrap="square" rtlCol="0">
            <a:spAutoFit/>
          </a:bodyPr>
          <a:lstStyle/>
          <a:p>
            <a:pPr algn="ctr"/>
            <a:r>
              <a:rPr lang="uk-UA" sz="2400" b="1">
                <a:solidFill>
                  <a:srgbClr val="0070C0"/>
                </a:solidFill>
              </a:rPr>
              <a:t>Короткострокове відновлення водопостачання з р. </a:t>
            </a:r>
            <a:r>
              <a:rPr lang="uk-UA" sz="2400" b="1" dirty="0">
                <a:solidFill>
                  <a:srgbClr val="0070C0"/>
                </a:solidFill>
              </a:rPr>
              <a:t>Дніпро</a:t>
            </a:r>
          </a:p>
        </p:txBody>
      </p:sp>
      <p:pic>
        <p:nvPicPr>
          <p:cNvPr id="7" name="Рисунок 6">
            <a:extLst>
              <a:ext uri="{FF2B5EF4-FFF2-40B4-BE49-F238E27FC236}">
                <a16:creationId xmlns:a16="http://schemas.microsoft.com/office/drawing/2014/main" id="{B4B7A270-4BE9-B5EF-CBC6-6B145C384C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4800" y="1271051"/>
            <a:ext cx="4038600" cy="2691349"/>
          </a:xfrm>
          <a:prstGeom prst="rect">
            <a:avLst/>
          </a:prstGeom>
        </p:spPr>
      </p:pic>
      <p:pic>
        <p:nvPicPr>
          <p:cNvPr id="8" name="Рисунок 7">
            <a:extLst>
              <a:ext uri="{FF2B5EF4-FFF2-40B4-BE49-F238E27FC236}">
                <a16:creationId xmlns:a16="http://schemas.microsoft.com/office/drawing/2014/main" id="{F45E77DB-52D7-A927-C2D6-ECCE727947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7834" y="1237013"/>
            <a:ext cx="4114800" cy="2725387"/>
          </a:xfrm>
          <a:prstGeom prst="rect">
            <a:avLst/>
          </a:prstGeom>
        </p:spPr>
      </p:pic>
      <p:sp>
        <p:nvSpPr>
          <p:cNvPr id="10" name="Прямоугольник 2">
            <a:extLst>
              <a:ext uri="{FF2B5EF4-FFF2-40B4-BE49-F238E27FC236}">
                <a16:creationId xmlns:a16="http://schemas.microsoft.com/office/drawing/2014/main" id="{C40D7D07-3220-CA07-CB7B-52CBA89620A1}"/>
              </a:ext>
            </a:extLst>
          </p:cNvPr>
          <p:cNvSpPr/>
          <p:nvPr/>
        </p:nvSpPr>
        <p:spPr>
          <a:xfrm>
            <a:off x="304800" y="4321076"/>
            <a:ext cx="8686800" cy="2031325"/>
          </a:xfrm>
          <a:prstGeom prst="rect">
            <a:avLst/>
          </a:prstGeom>
        </p:spPr>
        <p:txBody>
          <a:bodyPr wrap="square">
            <a:spAutoFit/>
          </a:bodyPr>
          <a:lstStyle/>
          <a:p>
            <a:pPr algn="just">
              <a:spcAft>
                <a:spcPts val="0"/>
              </a:spcAft>
            </a:pPr>
            <a:r>
              <a:rPr lang="uk-UA" dirty="0">
                <a:solidFill>
                  <a:srgbClr val="0070C0"/>
                </a:solidFill>
                <a:ea typeface="Times New Roman" panose="02020603050405020304" pitchFamily="18" charset="0"/>
                <a:cs typeface="Calibri" panose="020F0502020204030204" pitchFamily="34" charset="0"/>
              </a:rPr>
              <a:t>Одразу після звільнення Херсона МКП «Миколаївводоканал» розпочало відновлювальні роботи на пошкоджених ділянках водоводу «Дніпро-Миколаїв». Вже в грудні 2022 року подачу води з водозабору на річці Дніпро на очисні споруди Миколаєва було відновлено, але, на жаль, ненадовго – до травня 2023 року. Після численних обстрілів і подальшого руйнування Греблі Каховської ГЕС, її знову зупинили. Наразі технічна вода подається у водопровід міста з Інгулецької зрошувальної системи.</a:t>
            </a:r>
          </a:p>
        </p:txBody>
      </p:sp>
    </p:spTree>
    <p:extLst>
      <p:ext uri="{BB962C8B-B14F-4D97-AF65-F5344CB8AC3E}">
        <p14:creationId xmlns:p14="http://schemas.microsoft.com/office/powerpoint/2010/main" val="2127444380"/>
      </p:ext>
    </p:extLst>
  </p:cSld>
  <p:clrMapOvr>
    <a:masterClrMapping/>
  </p:clrMapOvr>
  <p:transition spd="med">
    <p:cut thruBlk="1"/>
  </p:transition>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9317023-0935-81B3-19D9-AEF8EA4211C5}"/>
              </a:ext>
            </a:extLst>
          </p:cNvPr>
          <p:cNvSpPr/>
          <p:nvPr/>
        </p:nvSpPr>
        <p:spPr>
          <a:xfrm>
            <a:off x="304800" y="1447800"/>
            <a:ext cx="8305800" cy="4093428"/>
          </a:xfrm>
          <a:prstGeom prst="rect">
            <a:avLst/>
          </a:prstGeom>
        </p:spPr>
        <p:txBody>
          <a:bodyPr wrap="square">
            <a:spAutoFit/>
          </a:bodyPr>
          <a:lstStyle/>
          <a:p>
            <a:pPr marL="285750" indent="-285750" algn="just">
              <a:buFont typeface="Arial" panose="020B0604020202020204" pitchFamily="34" charset="0"/>
              <a:buChar char="•"/>
            </a:pPr>
            <a:r>
              <a:rPr lang="uk-UA" sz="2000" dirty="0">
                <a:solidFill>
                  <a:srgbClr val="0070C0"/>
                </a:solidFill>
              </a:rPr>
              <a:t>Миколаївська область (включаючи м. Миколаїв) є регіоном з обмеженими ресурсами підземних вод через погану якість місцевих підземних вод (загальна кількість розчинених речовин, жорсткість) та відносно низький загальний дебіт прісної води.</a:t>
            </a:r>
          </a:p>
          <a:p>
            <a:pPr marL="285750" indent="-285750" algn="just">
              <a:buFont typeface="Arial" panose="020B0604020202020204" pitchFamily="34" charset="0"/>
              <a:buChar char="•"/>
            </a:pPr>
            <a:endParaRPr lang="uk-UA" sz="2000" dirty="0">
              <a:solidFill>
                <a:srgbClr val="0070C0"/>
              </a:solidFill>
            </a:endParaRPr>
          </a:p>
          <a:p>
            <a:pPr marL="285750" indent="-285750" algn="just">
              <a:buFont typeface="Arial" panose="020B0604020202020204" pitchFamily="34" charset="0"/>
              <a:buChar char="•"/>
            </a:pPr>
            <a:r>
              <a:rPr lang="uk-UA" sz="2000" dirty="0">
                <a:solidFill>
                  <a:srgbClr val="0070C0"/>
                </a:solidFill>
              </a:rPr>
              <a:t>Потенційні водоносні горизонти в межах міста Миколаєва та його околиць у минулому не були всебічно досліджені.</a:t>
            </a:r>
          </a:p>
          <a:p>
            <a:pPr marL="285750" indent="-285750" algn="just">
              <a:buFont typeface="Arial" panose="020B0604020202020204" pitchFamily="34" charset="0"/>
              <a:buChar char="•"/>
            </a:pPr>
            <a:endParaRPr lang="uk-UA" sz="2000" dirty="0">
              <a:solidFill>
                <a:srgbClr val="0070C0"/>
              </a:solidFill>
            </a:endParaRPr>
          </a:p>
          <a:p>
            <a:pPr marL="285750" indent="-285750" algn="just">
              <a:buFont typeface="Arial" panose="020B0604020202020204" pitchFamily="34" charset="0"/>
              <a:buChar char="•"/>
            </a:pPr>
            <a:r>
              <a:rPr lang="uk-UA" sz="2000" dirty="0">
                <a:solidFill>
                  <a:srgbClr val="0070C0"/>
                </a:solidFill>
              </a:rPr>
              <a:t>Водорозподільна інфраструктура серйозно пошкоджена технічною (солонуватою) водою.</a:t>
            </a:r>
          </a:p>
          <a:p>
            <a:pPr marL="285750" indent="-285750" algn="just">
              <a:buFont typeface="Arial" panose="020B0604020202020204" pitchFamily="34" charset="0"/>
              <a:buChar char="•"/>
            </a:pPr>
            <a:endParaRPr lang="uk-UA" sz="2000" dirty="0">
              <a:solidFill>
                <a:srgbClr val="0070C0"/>
              </a:solidFill>
            </a:endParaRPr>
          </a:p>
          <a:p>
            <a:pPr marL="285750" indent="-285750" algn="just">
              <a:buFont typeface="Arial" panose="020B0604020202020204" pitchFamily="34" charset="0"/>
              <a:buChar char="•"/>
            </a:pPr>
            <a:r>
              <a:rPr lang="uk-UA" sz="2000" dirty="0">
                <a:solidFill>
                  <a:srgbClr val="0070C0"/>
                </a:solidFill>
              </a:rPr>
              <a:t>Існуючі ОСВ засновані на старій технології, яка не дає можливості очищувати сиру воду до якості питної з наявних джерел.</a:t>
            </a:r>
          </a:p>
        </p:txBody>
      </p:sp>
      <p:sp>
        <p:nvSpPr>
          <p:cNvPr id="4" name="Rectangle 2">
            <a:extLst>
              <a:ext uri="{FF2B5EF4-FFF2-40B4-BE49-F238E27FC236}">
                <a16:creationId xmlns:a16="http://schemas.microsoft.com/office/drawing/2014/main" id="{D1D4EE60-BE18-C66F-A733-B8960F12097A}"/>
              </a:ext>
            </a:extLst>
          </p:cNvPr>
          <p:cNvSpPr txBox="1">
            <a:spLocks noChangeArrowheads="1"/>
          </p:cNvSpPr>
          <p:nvPr/>
        </p:nvSpPr>
        <p:spPr bwMode="auto">
          <a:xfrm>
            <a:off x="533400" y="304800"/>
            <a:ext cx="8001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ОСНОВНІ ПРОБЛЕМИ ПИТНОГО ВОДОПОСТАЧАННЯ</a:t>
            </a:r>
            <a:endParaRPr lang="en-US" sz="2400" kern="0" dirty="0">
              <a:solidFill>
                <a:srgbClr val="0070C0"/>
              </a:solidFill>
              <a:effectLst/>
            </a:endParaRPr>
          </a:p>
        </p:txBody>
      </p:sp>
    </p:spTree>
    <p:extLst>
      <p:ext uri="{BB962C8B-B14F-4D97-AF65-F5344CB8AC3E}">
        <p14:creationId xmlns:p14="http://schemas.microsoft.com/office/powerpoint/2010/main" val="2582426002"/>
      </p:ext>
    </p:extLst>
  </p:cSld>
  <p:clrMapOvr>
    <a:masterClrMapping/>
  </p:clrMapOvr>
  <p:transition spd="med">
    <p:cut thruBlk="1"/>
  </p:transition>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01829E8C-5E54-F4B6-4679-2B6CF0916218}"/>
            </a:ext>
          </a:extLst>
        </p:cNvPr>
        <p:cNvGrpSpPr/>
        <p:nvPr/>
      </p:nvGrpSpPr>
      <p:grpSpPr>
        <a:xfrm>
          <a:off x="0" y="0"/>
          <a:ext cx="0" cy="0"/>
          <a:chOff x="0" y="0"/>
          <a:chExt cx="0" cy="0"/>
        </a:xfrm>
      </p:grpSpPr>
      <p:sp>
        <p:nvSpPr>
          <p:cNvPr id="3" name="Прямоугольник 1">
            <a:extLst>
              <a:ext uri="{FF2B5EF4-FFF2-40B4-BE49-F238E27FC236}">
                <a16:creationId xmlns:a16="http://schemas.microsoft.com/office/drawing/2014/main" id="{602B07E1-2F0A-219F-B728-BEAD2778D49A}"/>
              </a:ext>
            </a:extLst>
          </p:cNvPr>
          <p:cNvSpPr/>
          <p:nvPr/>
        </p:nvSpPr>
        <p:spPr>
          <a:xfrm>
            <a:off x="457200" y="685800"/>
            <a:ext cx="8382000" cy="5909310"/>
          </a:xfrm>
          <a:prstGeom prst="rect">
            <a:avLst/>
          </a:prstGeom>
        </p:spPr>
        <p:txBody>
          <a:bodyPr wrap="square">
            <a:spAutoFit/>
          </a:bodyPr>
          <a:lstStyle/>
          <a:p>
            <a:pPr algn="just"/>
            <a:r>
              <a:rPr lang="uk-UA" dirty="0">
                <a:solidFill>
                  <a:srgbClr val="0070C0"/>
                </a:solidFill>
              </a:rPr>
              <a:t>	На одному з підприємств Миколаєва є відомчий водозабір підземних вод. Має 10 експлуатаційних свердловин, розташованих у вигляді лінійно-площинної схеми на лівому схилі р. Південний Буг.</a:t>
            </a:r>
          </a:p>
          <a:p>
            <a:pPr algn="just"/>
            <a:r>
              <a:rPr lang="uk-UA" dirty="0">
                <a:solidFill>
                  <a:srgbClr val="0070C0"/>
                </a:solidFill>
              </a:rPr>
              <a:t>	Водоносний горизонт, в залежності від гіпсометрії місцевості, залягає на глибині 35,6-60 м. Водовмісні породи — оолітові вапняки середньої та слабкої щільності. Середня потужність вапняку навколо водозабору становить 8 м. Вода напірна, середній напір 17,9 м. Мінералізація води в експлуатаційних свердловинах оцінюється в 0,3-0,6 г/л.</a:t>
            </a:r>
          </a:p>
          <a:p>
            <a:pPr algn="just"/>
            <a:r>
              <a:rPr lang="uk-UA" dirty="0">
                <a:solidFill>
                  <a:srgbClr val="0070C0"/>
                </a:solidFill>
              </a:rPr>
              <a:t>	На водозаборі використовуються питні підземні води Галицинівського родовища. Усі свердловини використовують верхньосарматський водоносний горизонт. Загальний дебіт, згідно дозволу на спецводокористування категорії В+С1 - 1920 м3/добу; ліміти забору підземних вод встановлені на рівні 1738 м3/добу.</a:t>
            </a:r>
          </a:p>
          <a:p>
            <a:pPr algn="just"/>
            <a:r>
              <a:rPr lang="uk-UA" dirty="0">
                <a:solidFill>
                  <a:srgbClr val="0070C0"/>
                </a:solidFill>
              </a:rPr>
              <a:t>	Свердловини закріплені однією колоною обсадних труб діаметром 245-273 мм, робоча частина закріплена щілинними трубами. Позатрубний простір цементується, що виключає можливість забруднення води з інших водоносних горизонтів. Вода зі свердловин подається по трубопроводах на ОСВ МКП «Миколаївводоканал» та накопичується у двох резервуарах питної води. З водосховищ вода автотранспортом подається в місто до відповідних розподільних пунктів.</a:t>
            </a:r>
            <a:endParaRPr lang="ru-RU" dirty="0">
              <a:solidFill>
                <a:srgbClr val="0070C0"/>
              </a:solidFill>
            </a:endParaRPr>
          </a:p>
        </p:txBody>
      </p:sp>
      <p:sp>
        <p:nvSpPr>
          <p:cNvPr id="5" name="TextBox 4">
            <a:extLst>
              <a:ext uri="{FF2B5EF4-FFF2-40B4-BE49-F238E27FC236}">
                <a16:creationId xmlns:a16="http://schemas.microsoft.com/office/drawing/2014/main" id="{F877EAFC-8DB4-2C8D-AC3F-75A016D71DAD}"/>
              </a:ext>
            </a:extLst>
          </p:cNvPr>
          <p:cNvSpPr txBox="1"/>
          <p:nvPr/>
        </p:nvSpPr>
        <p:spPr>
          <a:xfrm>
            <a:off x="457200" y="133290"/>
            <a:ext cx="8229600" cy="461665"/>
          </a:xfrm>
          <a:prstGeom prst="rect">
            <a:avLst/>
          </a:prstGeom>
          <a:noFill/>
        </p:spPr>
        <p:txBody>
          <a:bodyPr wrap="square" rtlCol="0">
            <a:spAutoFit/>
          </a:bodyPr>
          <a:lstStyle/>
          <a:p>
            <a:pPr algn="ctr"/>
            <a:r>
              <a:rPr lang="uk-UA" sz="2400" b="1" dirty="0">
                <a:solidFill>
                  <a:srgbClr val="0070C0"/>
                </a:solidFill>
              </a:rPr>
              <a:t>Підземні водозабори</a:t>
            </a:r>
          </a:p>
        </p:txBody>
      </p:sp>
    </p:spTree>
    <p:extLst>
      <p:ext uri="{BB962C8B-B14F-4D97-AF65-F5344CB8AC3E}">
        <p14:creationId xmlns:p14="http://schemas.microsoft.com/office/powerpoint/2010/main" val="3225270637"/>
      </p:ext>
    </p:extLst>
  </p:cSld>
  <p:clrMapOvr>
    <a:masterClrMapping/>
  </p:clrMapOvr>
  <p:transition spd="med">
    <p:cut thruBlk="1"/>
  </p:transition>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4C868823-02EA-BE92-4482-F1BC4E4BA273}"/>
            </a:ext>
          </a:extLst>
        </p:cNvPr>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48C201C-67C8-06D9-3096-DF4186E4DB04}"/>
              </a:ext>
            </a:extLst>
          </p:cNvPr>
          <p:cNvSpPr/>
          <p:nvPr/>
        </p:nvSpPr>
        <p:spPr>
          <a:xfrm>
            <a:off x="457200" y="685800"/>
            <a:ext cx="8229600" cy="5647700"/>
          </a:xfrm>
          <a:prstGeom prst="rect">
            <a:avLst/>
          </a:prstGeom>
        </p:spPr>
        <p:txBody>
          <a:bodyPr wrap="square">
            <a:spAutoFit/>
          </a:bodyPr>
          <a:lstStyle/>
          <a:p>
            <a:pPr algn="just"/>
            <a:r>
              <a:rPr lang="uk-UA" sz="1900" dirty="0">
                <a:solidFill>
                  <a:srgbClr val="0070C0"/>
                </a:solidFill>
              </a:rPr>
              <a:t>Після Чорнобильської катастрофи у 1986 році в рамках програми створення резервних джерел водопостачання був побудований водозабір підземних вод для аварійних ситуацій (Жовтневий водозабір). Розташований на надзаплавній терасі Бузького лиману. Даний водозабір призначений для експлуатації підземних вод верхньосарматських відкладів, глибина свердловини близько 30 м.</a:t>
            </a:r>
          </a:p>
          <a:p>
            <a:pPr algn="just"/>
            <a:endParaRPr lang="uk-UA" sz="1900" dirty="0">
              <a:solidFill>
                <a:srgbClr val="0070C0"/>
              </a:solidFill>
            </a:endParaRPr>
          </a:p>
          <a:p>
            <a:pPr algn="just"/>
            <a:r>
              <a:rPr lang="uk-UA" sz="1900" dirty="0">
                <a:solidFill>
                  <a:srgbClr val="0070C0"/>
                </a:solidFill>
              </a:rPr>
              <a:t>Водозабір не було введене в експлуатацію (законсервований); свердловини не переведені в гарячий резерв, а тому не було вжито заходів щодо їх періодичної відкачки, моніторингу якості води та стану водоносного горизонту, уточнення дебіту тощо.</a:t>
            </a:r>
          </a:p>
          <a:p>
            <a:pPr algn="just"/>
            <a:endParaRPr lang="uk-UA" sz="1900" dirty="0">
              <a:solidFill>
                <a:srgbClr val="0070C0"/>
              </a:solidFill>
            </a:endParaRPr>
          </a:p>
          <a:p>
            <a:pPr algn="just"/>
            <a:r>
              <a:rPr lang="uk-UA" sz="1900" dirty="0">
                <a:solidFill>
                  <a:srgbClr val="0070C0"/>
                </a:solidFill>
              </a:rPr>
              <a:t>Загалом на балансі КП «Миколаївводоканал» перебуває 12 свердловин цього водозабору.</a:t>
            </a:r>
          </a:p>
          <a:p>
            <a:pPr algn="just"/>
            <a:endParaRPr lang="uk-UA" sz="1900" dirty="0">
              <a:solidFill>
                <a:srgbClr val="0070C0"/>
              </a:solidFill>
            </a:endParaRPr>
          </a:p>
          <a:p>
            <a:pPr algn="just"/>
            <a:r>
              <a:rPr lang="uk-UA" sz="1900" dirty="0">
                <a:solidFill>
                  <a:srgbClr val="0070C0"/>
                </a:solidFill>
              </a:rPr>
              <a:t>У травні 2022 року 10 свердловин було розконсервовано та обладнано новими насосами 10. Їх загальна продуктивність досягла </a:t>
            </a:r>
            <a:r>
              <a:rPr lang="uk-UA" sz="1900" dirty="0" err="1">
                <a:solidFill>
                  <a:srgbClr val="0070C0"/>
                </a:solidFill>
              </a:rPr>
              <a:t>макс</a:t>
            </a:r>
            <a:r>
              <a:rPr lang="uk-UA" sz="1900" dirty="0">
                <a:solidFill>
                  <a:srgbClr val="0070C0"/>
                </a:solidFill>
              </a:rPr>
              <a:t>. 18000 м3/добу (що недостатньо для централізованого цілодобового питного водопостачання).</a:t>
            </a:r>
          </a:p>
        </p:txBody>
      </p:sp>
      <p:sp>
        <p:nvSpPr>
          <p:cNvPr id="4" name="TextBox 3">
            <a:extLst>
              <a:ext uri="{FF2B5EF4-FFF2-40B4-BE49-F238E27FC236}">
                <a16:creationId xmlns:a16="http://schemas.microsoft.com/office/drawing/2014/main" id="{C73D89FD-C16C-C0DE-5F92-A8D4EA887EF6}"/>
              </a:ext>
            </a:extLst>
          </p:cNvPr>
          <p:cNvSpPr txBox="1"/>
          <p:nvPr/>
        </p:nvSpPr>
        <p:spPr>
          <a:xfrm>
            <a:off x="457200" y="133290"/>
            <a:ext cx="8229600" cy="461665"/>
          </a:xfrm>
          <a:prstGeom prst="rect">
            <a:avLst/>
          </a:prstGeom>
          <a:noFill/>
        </p:spPr>
        <p:txBody>
          <a:bodyPr wrap="square" rtlCol="0">
            <a:spAutoFit/>
          </a:bodyPr>
          <a:lstStyle/>
          <a:p>
            <a:pPr algn="ctr"/>
            <a:r>
              <a:rPr lang="uk-UA" sz="2400" b="1" dirty="0">
                <a:solidFill>
                  <a:srgbClr val="0070C0"/>
                </a:solidFill>
              </a:rPr>
              <a:t>Підземні водозабори</a:t>
            </a:r>
          </a:p>
        </p:txBody>
      </p:sp>
    </p:spTree>
    <p:extLst>
      <p:ext uri="{BB962C8B-B14F-4D97-AF65-F5344CB8AC3E}">
        <p14:creationId xmlns:p14="http://schemas.microsoft.com/office/powerpoint/2010/main" val="2238669125"/>
      </p:ext>
    </p:extLst>
  </p:cSld>
  <p:clrMapOvr>
    <a:masterClrMapping/>
  </p:clrMapOvr>
  <p:transition spd="med">
    <p:cut thruBlk="1"/>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A7D83F0-C171-D89C-EDAB-06CFF863EBD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0DFA78D-2C05-9821-ED0C-A93835BACF6C}"/>
              </a:ext>
            </a:extLst>
          </p:cNvPr>
          <p:cNvSpPr txBox="1"/>
          <p:nvPr/>
        </p:nvSpPr>
        <p:spPr>
          <a:xfrm>
            <a:off x="457200" y="152400"/>
            <a:ext cx="8229600" cy="461665"/>
          </a:xfrm>
          <a:prstGeom prst="rect">
            <a:avLst/>
          </a:prstGeom>
          <a:noFill/>
        </p:spPr>
        <p:txBody>
          <a:bodyPr wrap="square" rtlCol="0">
            <a:spAutoFit/>
          </a:bodyPr>
          <a:lstStyle/>
          <a:p>
            <a:pPr algn="ctr"/>
            <a:r>
              <a:rPr lang="uk-UA" sz="2400" b="1">
                <a:solidFill>
                  <a:srgbClr val="0070C0"/>
                </a:solidFill>
              </a:rPr>
              <a:t>Реконструкція підземного водозабору на ОСВ</a:t>
            </a:r>
          </a:p>
        </p:txBody>
      </p:sp>
      <p:pic>
        <p:nvPicPr>
          <p:cNvPr id="5" name="Рисунок 4">
            <a:extLst>
              <a:ext uri="{FF2B5EF4-FFF2-40B4-BE49-F238E27FC236}">
                <a16:creationId xmlns:a16="http://schemas.microsoft.com/office/drawing/2014/main" id="{5C9D64FA-8315-BF40-D739-EAB006DCDF0B}"/>
              </a:ext>
            </a:extLst>
          </p:cNvPr>
          <p:cNvPicPr>
            <a:picLocks noChangeAspect="1"/>
          </p:cNvPicPr>
          <p:nvPr/>
        </p:nvPicPr>
        <p:blipFill>
          <a:blip r:embed="rId2"/>
          <a:stretch>
            <a:fillRect/>
          </a:stretch>
        </p:blipFill>
        <p:spPr>
          <a:xfrm>
            <a:off x="567267" y="1524000"/>
            <a:ext cx="2790380" cy="4958337"/>
          </a:xfrm>
          <a:prstGeom prst="rect">
            <a:avLst/>
          </a:prstGeom>
        </p:spPr>
      </p:pic>
      <p:pic>
        <p:nvPicPr>
          <p:cNvPr id="6" name="Рисунок 5">
            <a:extLst>
              <a:ext uri="{FF2B5EF4-FFF2-40B4-BE49-F238E27FC236}">
                <a16:creationId xmlns:a16="http://schemas.microsoft.com/office/drawing/2014/main" id="{12D133EE-4D37-BC7E-05E2-DF245A16DE8A}"/>
              </a:ext>
            </a:extLst>
          </p:cNvPr>
          <p:cNvPicPr>
            <a:picLocks noChangeAspect="1"/>
          </p:cNvPicPr>
          <p:nvPr/>
        </p:nvPicPr>
        <p:blipFill>
          <a:blip r:embed="rId3"/>
          <a:stretch>
            <a:fillRect/>
          </a:stretch>
        </p:blipFill>
        <p:spPr>
          <a:xfrm>
            <a:off x="3517900" y="4939287"/>
            <a:ext cx="2743200" cy="1543050"/>
          </a:xfrm>
          <a:prstGeom prst="rect">
            <a:avLst/>
          </a:prstGeom>
        </p:spPr>
      </p:pic>
      <p:pic>
        <p:nvPicPr>
          <p:cNvPr id="7" name="Рисунок 6">
            <a:extLst>
              <a:ext uri="{FF2B5EF4-FFF2-40B4-BE49-F238E27FC236}">
                <a16:creationId xmlns:a16="http://schemas.microsoft.com/office/drawing/2014/main" id="{EED1519C-E5B2-41B7-4B58-9D7AD4A5BEC8}"/>
              </a:ext>
            </a:extLst>
          </p:cNvPr>
          <p:cNvPicPr>
            <a:picLocks noChangeAspect="1"/>
          </p:cNvPicPr>
          <p:nvPr/>
        </p:nvPicPr>
        <p:blipFill>
          <a:blip r:embed="rId4"/>
          <a:stretch>
            <a:fillRect/>
          </a:stretch>
        </p:blipFill>
        <p:spPr>
          <a:xfrm>
            <a:off x="3581399" y="1524000"/>
            <a:ext cx="5147733" cy="2895600"/>
          </a:xfrm>
          <a:prstGeom prst="rect">
            <a:avLst/>
          </a:prstGeom>
        </p:spPr>
      </p:pic>
      <p:pic>
        <p:nvPicPr>
          <p:cNvPr id="8" name="Рисунок 7">
            <a:extLst>
              <a:ext uri="{FF2B5EF4-FFF2-40B4-BE49-F238E27FC236}">
                <a16:creationId xmlns:a16="http://schemas.microsoft.com/office/drawing/2014/main" id="{8F6C184A-4B0B-77B4-E775-00E722069A8A}"/>
              </a:ext>
            </a:extLst>
          </p:cNvPr>
          <p:cNvPicPr>
            <a:picLocks noChangeAspect="1"/>
          </p:cNvPicPr>
          <p:nvPr/>
        </p:nvPicPr>
        <p:blipFill>
          <a:blip r:embed="rId5"/>
          <a:stretch>
            <a:fillRect/>
          </a:stretch>
        </p:blipFill>
        <p:spPr>
          <a:xfrm>
            <a:off x="5289068" y="4534601"/>
            <a:ext cx="3462642" cy="1947736"/>
          </a:xfrm>
          <a:prstGeom prst="rect">
            <a:avLst/>
          </a:prstGeom>
        </p:spPr>
      </p:pic>
    </p:spTree>
    <p:extLst>
      <p:ext uri="{BB962C8B-B14F-4D97-AF65-F5344CB8AC3E}">
        <p14:creationId xmlns:p14="http://schemas.microsoft.com/office/powerpoint/2010/main" val="1718186690"/>
      </p:ext>
    </p:extLst>
  </p:cSld>
  <p:clrMapOvr>
    <a:masterClrMapping/>
  </p:clrMapOvr>
  <p:transition spd="med">
    <p:cut thruBlk="1"/>
  </p:transition>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0294639-B768-36EE-AF9A-536E3047D7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6DF950C-F934-81FE-2872-38B8DD7F3AE6}"/>
              </a:ext>
            </a:extLst>
          </p:cNvPr>
          <p:cNvSpPr txBox="1"/>
          <p:nvPr/>
        </p:nvSpPr>
        <p:spPr>
          <a:xfrm>
            <a:off x="457200" y="133290"/>
            <a:ext cx="8229600" cy="461665"/>
          </a:xfrm>
          <a:prstGeom prst="rect">
            <a:avLst/>
          </a:prstGeom>
          <a:noFill/>
        </p:spPr>
        <p:txBody>
          <a:bodyPr wrap="square" rtlCol="0">
            <a:spAutoFit/>
          </a:bodyPr>
          <a:lstStyle/>
          <a:p>
            <a:pPr algn="ctr"/>
            <a:r>
              <a:rPr lang="uk-UA" sz="2400" b="1" dirty="0">
                <a:solidFill>
                  <a:srgbClr val="0070C0"/>
                </a:solidFill>
              </a:rPr>
              <a:t>ПУНКТИ РОЗДАЧІ ПИТНОЇ ВОДИ</a:t>
            </a:r>
          </a:p>
        </p:txBody>
      </p:sp>
      <p:sp>
        <p:nvSpPr>
          <p:cNvPr id="4" name="TextBox 3">
            <a:extLst>
              <a:ext uri="{FF2B5EF4-FFF2-40B4-BE49-F238E27FC236}">
                <a16:creationId xmlns:a16="http://schemas.microsoft.com/office/drawing/2014/main" id="{D8F7551D-9E6B-6D0A-13D0-00962191E841}"/>
              </a:ext>
            </a:extLst>
          </p:cNvPr>
          <p:cNvSpPr txBox="1"/>
          <p:nvPr/>
        </p:nvSpPr>
        <p:spPr>
          <a:xfrm>
            <a:off x="304800" y="762000"/>
            <a:ext cx="2971800" cy="6186309"/>
          </a:xfrm>
          <a:prstGeom prst="rect">
            <a:avLst/>
          </a:prstGeom>
          <a:noFill/>
        </p:spPr>
        <p:txBody>
          <a:bodyPr wrap="square" rtlCol="0">
            <a:spAutoFit/>
          </a:bodyPr>
          <a:lstStyle/>
          <a:p>
            <a:pPr algn="just"/>
            <a:r>
              <a:rPr lang="uk-UA" dirty="0">
                <a:solidFill>
                  <a:srgbClr val="0070C0"/>
                </a:solidFill>
              </a:rPr>
              <a:t>	У зв’язку з невеликим об’ємом доступної питної води та пошкодженими розподільними мережами, місто Миколаїв застосовувало наступний підхід до забезпечення населення питною водою: будівництво понад 200 пунктів розподілу, обладнаних системами ЗО</a:t>
            </a:r>
            <a:r>
              <a:rPr lang="en-US" dirty="0">
                <a:solidFill>
                  <a:srgbClr val="0070C0"/>
                </a:solidFill>
              </a:rPr>
              <a:t> </a:t>
            </a:r>
            <a:r>
              <a:rPr lang="uk-UA" dirty="0">
                <a:solidFill>
                  <a:srgbClr val="0070C0"/>
                </a:solidFill>
              </a:rPr>
              <a:t>з використанням підземних вод зі свердловин у поєднанні з водою з розподільчої мережі.</a:t>
            </a:r>
          </a:p>
          <a:p>
            <a:pPr algn="just"/>
            <a:r>
              <a:rPr lang="uk-UA" dirty="0">
                <a:solidFill>
                  <a:srgbClr val="0070C0"/>
                </a:solidFill>
              </a:rPr>
              <a:t>	Вода з систем З</a:t>
            </a:r>
            <a:r>
              <a:rPr lang="en-US" dirty="0">
                <a:solidFill>
                  <a:srgbClr val="0070C0"/>
                </a:solidFill>
              </a:rPr>
              <a:t>O </a:t>
            </a:r>
            <a:r>
              <a:rPr lang="uk-UA" dirty="0">
                <a:solidFill>
                  <a:srgbClr val="0070C0"/>
                </a:solidFill>
              </a:rPr>
              <a:t>накопичується в резервуарах і доступна для мешканців безкоштовно.</a:t>
            </a:r>
            <a:endParaRPr lang="en-US" dirty="0">
              <a:solidFill>
                <a:srgbClr val="0070C0"/>
              </a:solidFill>
            </a:endParaRPr>
          </a:p>
        </p:txBody>
      </p:sp>
      <p:pic>
        <p:nvPicPr>
          <p:cNvPr id="9" name="Рисунок 8">
            <a:extLst>
              <a:ext uri="{FF2B5EF4-FFF2-40B4-BE49-F238E27FC236}">
                <a16:creationId xmlns:a16="http://schemas.microsoft.com/office/drawing/2014/main" id="{5075128B-A27B-2417-175C-BB4DD410C381}"/>
              </a:ext>
            </a:extLst>
          </p:cNvPr>
          <p:cNvPicPr>
            <a:picLocks noChangeAspect="1"/>
          </p:cNvPicPr>
          <p:nvPr/>
        </p:nvPicPr>
        <p:blipFill>
          <a:blip r:embed="rId2"/>
          <a:stretch>
            <a:fillRect/>
          </a:stretch>
        </p:blipFill>
        <p:spPr>
          <a:xfrm>
            <a:off x="3619403" y="876612"/>
            <a:ext cx="5372197" cy="5752788"/>
          </a:xfrm>
          <a:prstGeom prst="rect">
            <a:avLst/>
          </a:prstGeom>
        </p:spPr>
      </p:pic>
    </p:spTree>
    <p:extLst>
      <p:ext uri="{BB962C8B-B14F-4D97-AF65-F5344CB8AC3E}">
        <p14:creationId xmlns:p14="http://schemas.microsoft.com/office/powerpoint/2010/main" val="4287195200"/>
      </p:ext>
    </p:extLst>
  </p:cSld>
  <p:clrMapOvr>
    <a:masterClrMapping/>
  </p:clrMapOvr>
  <p:transition spd="med">
    <p:cut thruBlk="1"/>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46FADA74-FD95-99CB-3480-1480DE60F7A7}"/>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5CEBF421-BF12-0E13-438D-38DFE35BF0FB}"/>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C9FFE348-95BE-8320-336E-0D1711434567}"/>
              </a:ext>
            </a:extLst>
          </p:cNvPr>
          <p:cNvSpPr txBox="1">
            <a:spLocks noChangeArrowheads="1"/>
          </p:cNvSpPr>
          <p:nvPr/>
        </p:nvSpPr>
        <p:spPr bwMode="auto">
          <a:xfrm>
            <a:off x="685800" y="2743200"/>
            <a:ext cx="7620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marL="0" indent="0" algn="ctr">
              <a:spcBef>
                <a:spcPts val="0"/>
              </a:spcBef>
              <a:buClr>
                <a:srgbClr val="0070C0"/>
              </a:buClr>
              <a:buNone/>
            </a:pPr>
            <a:r>
              <a:rPr lang="uk-UA" sz="3200" kern="0">
                <a:solidFill>
                  <a:srgbClr val="0070C0"/>
                </a:solidFill>
                <a:effectLst/>
              </a:rPr>
              <a:t>Відновлення та підвищення стійкості централізованого питного водопостачання</a:t>
            </a:r>
          </a:p>
        </p:txBody>
      </p:sp>
    </p:spTree>
    <p:extLst>
      <p:ext uri="{BB962C8B-B14F-4D97-AF65-F5344CB8AC3E}">
        <p14:creationId xmlns:p14="http://schemas.microsoft.com/office/powerpoint/2010/main" val="2988918312"/>
      </p:ext>
    </p:extLst>
  </p:cSld>
  <p:clrMapOvr>
    <a:masterClrMapping/>
  </p:clrMapOvr>
  <p:transition spd="med">
    <p:cut thruBlk="1"/>
  </p:transition>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D8CF0EC-B9CA-94E9-3AE9-241A3F2C62B9}"/>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FCCE2AC6-043F-6435-328B-B8B0EC64B625}"/>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6CCDC1DF-84A8-AFED-719A-0AB1CC5E8BF4}"/>
              </a:ext>
            </a:extLst>
          </p:cNvPr>
          <p:cNvSpPr txBox="1">
            <a:spLocks noChangeArrowheads="1"/>
          </p:cNvSpPr>
          <p:nvPr/>
        </p:nvSpPr>
        <p:spPr bwMode="auto">
          <a:xfrm>
            <a:off x="685800" y="0"/>
            <a:ext cx="7620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Будівництво нових ОСВ</a:t>
            </a:r>
            <a:endParaRPr lang="en-US" sz="2400" kern="0" dirty="0">
              <a:solidFill>
                <a:srgbClr val="0070C0"/>
              </a:solidFill>
              <a:effectLst/>
            </a:endParaRPr>
          </a:p>
        </p:txBody>
      </p:sp>
      <p:pic>
        <p:nvPicPr>
          <p:cNvPr id="2" name="Picture 16" descr="Aerial view of a satellite image of a building&#10;&#10;Description automatically generated">
            <a:extLst>
              <a:ext uri="{FF2B5EF4-FFF2-40B4-BE49-F238E27FC236}">
                <a16:creationId xmlns:a16="http://schemas.microsoft.com/office/drawing/2014/main" id="{5F7EB372-089A-3F75-5C7D-49A0F52220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09" t="18497" r="5267" b="12889"/>
          <a:stretch/>
        </p:blipFill>
        <p:spPr>
          <a:xfrm>
            <a:off x="422479" y="914400"/>
            <a:ext cx="8492921" cy="4572000"/>
          </a:xfrm>
          <a:prstGeom prst="rect">
            <a:avLst/>
          </a:prstGeom>
        </p:spPr>
      </p:pic>
      <p:sp>
        <p:nvSpPr>
          <p:cNvPr id="3" name="TextBox 2">
            <a:extLst>
              <a:ext uri="{FF2B5EF4-FFF2-40B4-BE49-F238E27FC236}">
                <a16:creationId xmlns:a16="http://schemas.microsoft.com/office/drawing/2014/main" id="{5F4E0C3F-3DD7-BD39-A31E-55465375A2D5}"/>
              </a:ext>
            </a:extLst>
          </p:cNvPr>
          <p:cNvSpPr txBox="1"/>
          <p:nvPr/>
        </p:nvSpPr>
        <p:spPr>
          <a:xfrm>
            <a:off x="381000" y="5562600"/>
            <a:ext cx="4572000" cy="369332"/>
          </a:xfrm>
          <a:prstGeom prst="rect">
            <a:avLst/>
          </a:prstGeom>
          <a:noFill/>
        </p:spPr>
        <p:txBody>
          <a:bodyPr wrap="square" rtlCol="0">
            <a:spAutoFit/>
          </a:bodyPr>
          <a:lstStyle/>
          <a:p>
            <a:r>
              <a:rPr lang="uk-UA" i="1" dirty="0">
                <a:solidFill>
                  <a:srgbClr val="0070C0"/>
                </a:solidFill>
              </a:rPr>
              <a:t>Генплан</a:t>
            </a:r>
            <a:endParaRPr lang="ru-RU" i="1" dirty="0">
              <a:solidFill>
                <a:srgbClr val="0070C0"/>
              </a:solidFill>
            </a:endParaRPr>
          </a:p>
        </p:txBody>
      </p:sp>
    </p:spTree>
    <p:extLst>
      <p:ext uri="{BB962C8B-B14F-4D97-AF65-F5344CB8AC3E}">
        <p14:creationId xmlns:p14="http://schemas.microsoft.com/office/powerpoint/2010/main" val="285123206"/>
      </p:ext>
    </p:extLst>
  </p:cSld>
  <p:clrMapOvr>
    <a:masterClrMapping/>
  </p:clrMapOvr>
  <p:transition spd="med">
    <p:cut thruBlk="1"/>
  </p:transition>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BA5E019-24F7-E887-7959-819B22BFFFDF}"/>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A30E5EDE-6F5D-9754-A6DA-4D0881018DE2}"/>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86AA8663-5AC9-019A-AEEF-59C86FEA9E42}"/>
              </a:ext>
            </a:extLst>
          </p:cNvPr>
          <p:cNvSpPr txBox="1">
            <a:spLocks noChangeArrowheads="1"/>
          </p:cNvSpPr>
          <p:nvPr/>
        </p:nvSpPr>
        <p:spPr bwMode="auto">
          <a:xfrm>
            <a:off x="685800" y="0"/>
            <a:ext cx="7620000" cy="609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Будівництво нових ОСВ</a:t>
            </a:r>
            <a:endParaRPr lang="en-US" sz="2400" kern="0" dirty="0">
              <a:solidFill>
                <a:srgbClr val="0070C0"/>
              </a:solidFill>
              <a:effectLst/>
            </a:endParaRPr>
          </a:p>
        </p:txBody>
      </p:sp>
      <p:sp>
        <p:nvSpPr>
          <p:cNvPr id="3" name="TextBox 2">
            <a:extLst>
              <a:ext uri="{FF2B5EF4-FFF2-40B4-BE49-F238E27FC236}">
                <a16:creationId xmlns:a16="http://schemas.microsoft.com/office/drawing/2014/main" id="{40327718-017B-25E3-E744-F97B33BA9D03}"/>
              </a:ext>
            </a:extLst>
          </p:cNvPr>
          <p:cNvSpPr txBox="1"/>
          <p:nvPr/>
        </p:nvSpPr>
        <p:spPr>
          <a:xfrm>
            <a:off x="381000" y="5562600"/>
            <a:ext cx="4572000" cy="369332"/>
          </a:xfrm>
          <a:prstGeom prst="rect">
            <a:avLst/>
          </a:prstGeom>
          <a:noFill/>
        </p:spPr>
        <p:txBody>
          <a:bodyPr wrap="square" rtlCol="0">
            <a:spAutoFit/>
          </a:bodyPr>
          <a:lstStyle/>
          <a:p>
            <a:r>
              <a:rPr lang="uk-UA" i="1" dirty="0">
                <a:solidFill>
                  <a:srgbClr val="0070C0"/>
                </a:solidFill>
              </a:rPr>
              <a:t>Схема напірної системи фільтрації</a:t>
            </a:r>
            <a:endParaRPr lang="ru-RU" i="1" dirty="0">
              <a:solidFill>
                <a:srgbClr val="0070C0"/>
              </a:solidFill>
            </a:endParaRPr>
          </a:p>
        </p:txBody>
      </p:sp>
      <p:pic>
        <p:nvPicPr>
          <p:cNvPr id="4" name="Миколаїв_nadya Обход 4">
            <a:hlinkClick r:id="" action="ppaction://media"/>
            <a:extLst>
              <a:ext uri="{FF2B5EF4-FFF2-40B4-BE49-F238E27FC236}">
                <a16:creationId xmlns:a16="http://schemas.microsoft.com/office/drawing/2014/main" id="{8A57704C-E254-ECEF-AECD-81D11A3A764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738" y="533401"/>
            <a:ext cx="8620647" cy="4849114"/>
          </a:xfrm>
          <a:prstGeom prst="rect">
            <a:avLst/>
          </a:prstGeom>
        </p:spPr>
      </p:pic>
    </p:spTree>
    <p:extLst>
      <p:ext uri="{BB962C8B-B14F-4D97-AF65-F5344CB8AC3E}">
        <p14:creationId xmlns:p14="http://schemas.microsoft.com/office/powerpoint/2010/main" val="2319249609"/>
      </p:ext>
    </p:extLst>
  </p:cSld>
  <p:clrMapOvr>
    <a:masterClrMapping/>
  </p:clrMapOvr>
  <p:transition spd="med">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7" descr="Map&#10;&#10;Description automatically generated">
            <a:extLst>
              <a:ext uri="{FF2B5EF4-FFF2-40B4-BE49-F238E27FC236}">
                <a16:creationId xmlns:a16="http://schemas.microsoft.com/office/drawing/2014/main" id="{2D097DC0-0691-4FAE-CC7D-B8222DEE921D}"/>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723900" y="694161"/>
            <a:ext cx="7696200" cy="4671481"/>
          </a:xfrm>
          <a:prstGeom prst="rect">
            <a:avLst/>
          </a:prstGeom>
          <a:noFill/>
          <a:ln>
            <a:noFill/>
          </a:ln>
        </p:spPr>
      </p:pic>
      <p:sp>
        <p:nvSpPr>
          <p:cNvPr id="6" name="Rectangle 2">
            <a:extLst>
              <a:ext uri="{FF2B5EF4-FFF2-40B4-BE49-F238E27FC236}">
                <a16:creationId xmlns:a16="http://schemas.microsoft.com/office/drawing/2014/main" id="{C9AC58E4-A60B-42B3-2817-FE98EF7B627A}"/>
              </a:ext>
            </a:extLst>
          </p:cNvPr>
          <p:cNvSpPr>
            <a:spLocks noGrp="1" noChangeArrowheads="1"/>
          </p:cNvSpPr>
          <p:nvPr>
            <p:ph type="title"/>
          </p:nvPr>
        </p:nvSpPr>
        <p:spPr>
          <a:xfrm>
            <a:off x="685800" y="76200"/>
            <a:ext cx="8153400" cy="510119"/>
          </a:xfrm>
        </p:spPr>
        <p:txBody>
          <a:bodyPr/>
          <a:lstStyle/>
          <a:p>
            <a:pPr algn="ctr" eaLnBrk="1" hangingPunct="1">
              <a:defRPr/>
            </a:pPr>
            <a:r>
              <a:rPr lang="uk-UA" sz="2400" dirty="0">
                <a:solidFill>
                  <a:srgbClr val="0070C0"/>
                </a:solidFill>
                <a:effectLst/>
              </a:rPr>
              <a:t>Місто Миколаїв</a:t>
            </a:r>
            <a:endParaRPr lang="ru-RU" sz="2400" dirty="0">
              <a:solidFill>
                <a:srgbClr val="0070C0"/>
              </a:solidFill>
              <a:effectLst/>
            </a:endParaRPr>
          </a:p>
        </p:txBody>
      </p:sp>
      <p:sp>
        <p:nvSpPr>
          <p:cNvPr id="7" name="Прямоугольник 2">
            <a:extLst>
              <a:ext uri="{FF2B5EF4-FFF2-40B4-BE49-F238E27FC236}">
                <a16:creationId xmlns:a16="http://schemas.microsoft.com/office/drawing/2014/main" id="{B950A151-D284-EED2-4323-A0D85FECA0B3}"/>
              </a:ext>
            </a:extLst>
          </p:cNvPr>
          <p:cNvSpPr/>
          <p:nvPr/>
        </p:nvSpPr>
        <p:spPr>
          <a:xfrm>
            <a:off x="1219200" y="5486400"/>
            <a:ext cx="7086600" cy="646331"/>
          </a:xfrm>
          <a:prstGeom prst="rect">
            <a:avLst/>
          </a:prstGeom>
        </p:spPr>
        <p:txBody>
          <a:bodyPr wrap="square">
            <a:spAutoFit/>
          </a:bodyPr>
          <a:lstStyle/>
          <a:p>
            <a:pPr algn="ctr">
              <a:spcAft>
                <a:spcPts val="1000"/>
              </a:spcAft>
            </a:pPr>
            <a:r>
              <a:rPr lang="uk-UA" b="1">
                <a:solidFill>
                  <a:srgbClr val="0070C0"/>
                </a:solidFill>
                <a:latin typeface="Segoe UI" panose="020B0502040204020203" pitchFamily="34" charset="0"/>
                <a:ea typeface="Segoe UI" panose="020B0502040204020203" pitchFamily="34" charset="0"/>
                <a:cs typeface="Times New Roman" panose="02020603050405020304" pitchFamily="18" charset="0"/>
              </a:rPr>
              <a:t>65 км від Чорного моря вздовж гирла р. </a:t>
            </a:r>
            <a:r>
              <a:rPr lang="uk-UA"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Південний Буг (місце впадіння в р. Інгул).</a:t>
            </a:r>
          </a:p>
        </p:txBody>
      </p:sp>
    </p:spTree>
    <p:extLst>
      <p:ext uri="{BB962C8B-B14F-4D97-AF65-F5344CB8AC3E}">
        <p14:creationId xmlns:p14="http://schemas.microsoft.com/office/powerpoint/2010/main" val="1083160828"/>
      </p:ext>
    </p:extLst>
  </p:cSld>
  <p:clrMapOvr>
    <a:masterClrMapping/>
  </p:clrMapOvr>
  <p:transition spd="med">
    <p:cut thruBlk="1"/>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0B6188F-DDCE-CD6B-0486-F03144C20BA9}"/>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F37C567F-359B-9363-FBCE-C63258B009A9}"/>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F7C3A615-01D0-4A0E-F75B-53557A4722EF}"/>
              </a:ext>
            </a:extLst>
          </p:cNvPr>
          <p:cNvSpPr txBox="1">
            <a:spLocks noChangeArrowheads="1"/>
          </p:cNvSpPr>
          <p:nvPr/>
        </p:nvSpPr>
        <p:spPr bwMode="auto">
          <a:xfrm>
            <a:off x="685800" y="-152400"/>
            <a:ext cx="7620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Будівництво нових ОСВ</a:t>
            </a:r>
            <a:endParaRPr lang="en-US" sz="2400" kern="0" dirty="0">
              <a:solidFill>
                <a:srgbClr val="0070C0"/>
              </a:solidFill>
              <a:effectLst/>
            </a:endParaRPr>
          </a:p>
        </p:txBody>
      </p:sp>
      <p:sp>
        <p:nvSpPr>
          <p:cNvPr id="3" name="TextBox 2">
            <a:extLst>
              <a:ext uri="{FF2B5EF4-FFF2-40B4-BE49-F238E27FC236}">
                <a16:creationId xmlns:a16="http://schemas.microsoft.com/office/drawing/2014/main" id="{99B186BA-BB85-78BA-F1B3-F26718CCD894}"/>
              </a:ext>
            </a:extLst>
          </p:cNvPr>
          <p:cNvSpPr txBox="1"/>
          <p:nvPr/>
        </p:nvSpPr>
        <p:spPr>
          <a:xfrm>
            <a:off x="381000" y="6336268"/>
            <a:ext cx="4572000" cy="369332"/>
          </a:xfrm>
          <a:prstGeom prst="rect">
            <a:avLst/>
          </a:prstGeom>
          <a:noFill/>
        </p:spPr>
        <p:txBody>
          <a:bodyPr wrap="square" rtlCol="0">
            <a:spAutoFit/>
          </a:bodyPr>
          <a:lstStyle/>
          <a:p>
            <a:r>
              <a:rPr lang="uk-UA" i="1" dirty="0">
                <a:solidFill>
                  <a:srgbClr val="0070C0"/>
                </a:solidFill>
              </a:rPr>
              <a:t>Система напірної фільтрації</a:t>
            </a:r>
            <a:endParaRPr lang="ru-RU" i="1" dirty="0">
              <a:solidFill>
                <a:srgbClr val="0070C0"/>
              </a:solidFill>
            </a:endParaRPr>
          </a:p>
        </p:txBody>
      </p:sp>
      <p:pic>
        <p:nvPicPr>
          <p:cNvPr id="2" name="Picture 9" descr="A computer screen with many colored lines&#10;&#10;Description automatically generated">
            <a:extLst>
              <a:ext uri="{FF2B5EF4-FFF2-40B4-BE49-F238E27FC236}">
                <a16:creationId xmlns:a16="http://schemas.microsoft.com/office/drawing/2014/main" id="{0FDC2C77-93F4-97E2-8111-261CCC7B13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061" r="16517"/>
          <a:stretch/>
        </p:blipFill>
        <p:spPr>
          <a:xfrm>
            <a:off x="4190210" y="3507669"/>
            <a:ext cx="4191000" cy="2664030"/>
          </a:xfrm>
          <a:prstGeom prst="rect">
            <a:avLst/>
          </a:prstGeom>
        </p:spPr>
      </p:pic>
      <p:pic>
        <p:nvPicPr>
          <p:cNvPr id="6" name="Picture 11" descr="A large factory with several tanks&#10;&#10;Description automatically generated with medium confidence">
            <a:extLst>
              <a:ext uri="{FF2B5EF4-FFF2-40B4-BE49-F238E27FC236}">
                <a16:creationId xmlns:a16="http://schemas.microsoft.com/office/drawing/2014/main" id="{384E7675-E20D-E407-BAF0-D882C91317D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5335" t="22923" r="20849"/>
          <a:stretch/>
        </p:blipFill>
        <p:spPr>
          <a:xfrm>
            <a:off x="4190210" y="653974"/>
            <a:ext cx="4572790" cy="2617647"/>
          </a:xfrm>
          <a:prstGeom prst="rect">
            <a:avLst/>
          </a:prstGeom>
        </p:spPr>
      </p:pic>
      <p:pic>
        <p:nvPicPr>
          <p:cNvPr id="8" name="Picture 2" descr="A large container with rocks and dirt inside&#10;&#10;Description automatically generated">
            <a:extLst>
              <a:ext uri="{FF2B5EF4-FFF2-40B4-BE49-F238E27FC236}">
                <a16:creationId xmlns:a16="http://schemas.microsoft.com/office/drawing/2014/main" id="{2BE367A1-FE33-F7EB-65F8-D93A4F8BD6F8}"/>
              </a:ext>
            </a:extLst>
          </p:cNvPr>
          <p:cNvPicPr>
            <a:picLocks noChangeAspect="1"/>
          </p:cNvPicPr>
          <p:nvPr/>
        </p:nvPicPr>
        <p:blipFill rotWithShape="1">
          <a:blip r:embed="rId5">
            <a:extLst>
              <a:ext uri="{28A0092B-C50C-407E-A947-70E740481C1C}">
                <a14:useLocalDpi xmlns:a14="http://schemas.microsoft.com/office/drawing/2010/main" val="0"/>
              </a:ext>
            </a:extLst>
          </a:blip>
          <a:srcRect t="2362" b="5193"/>
          <a:stretch/>
        </p:blipFill>
        <p:spPr>
          <a:xfrm>
            <a:off x="381000" y="645850"/>
            <a:ext cx="3487083" cy="5566300"/>
          </a:xfrm>
          <a:prstGeom prst="rect">
            <a:avLst/>
          </a:prstGeom>
        </p:spPr>
      </p:pic>
    </p:spTree>
    <p:extLst>
      <p:ext uri="{BB962C8B-B14F-4D97-AF65-F5344CB8AC3E}">
        <p14:creationId xmlns:p14="http://schemas.microsoft.com/office/powerpoint/2010/main" val="2773931533"/>
      </p:ext>
    </p:extLst>
  </p:cSld>
  <p:clrMapOvr>
    <a:masterClrMapping/>
  </p:clrMapOvr>
  <p:transition spd="med">
    <p:cut thruBlk="1"/>
  </p:transition>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E60F7C1-6380-5E09-DB6B-5431E7BEEE72}"/>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92BE739D-3FFB-2A7F-BBB6-69B1A6A376FC}"/>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9462B849-72F1-49AA-C83F-4744EF72411B}"/>
              </a:ext>
            </a:extLst>
          </p:cNvPr>
          <p:cNvSpPr txBox="1">
            <a:spLocks noChangeArrowheads="1"/>
          </p:cNvSpPr>
          <p:nvPr/>
        </p:nvSpPr>
        <p:spPr bwMode="auto">
          <a:xfrm>
            <a:off x="685800" y="0"/>
            <a:ext cx="7620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en-US" sz="2400" kern="0" dirty="0">
                <a:solidFill>
                  <a:srgbClr val="0070C0"/>
                </a:solidFill>
                <a:effectLst/>
              </a:rPr>
              <a:t>CONSTRUCTION OF THE NEW WTP</a:t>
            </a:r>
          </a:p>
        </p:txBody>
      </p:sp>
      <p:sp>
        <p:nvSpPr>
          <p:cNvPr id="3" name="TextBox 2">
            <a:extLst>
              <a:ext uri="{FF2B5EF4-FFF2-40B4-BE49-F238E27FC236}">
                <a16:creationId xmlns:a16="http://schemas.microsoft.com/office/drawing/2014/main" id="{E739120D-0FD7-EC46-8C08-1EFD3C261265}"/>
              </a:ext>
            </a:extLst>
          </p:cNvPr>
          <p:cNvSpPr txBox="1"/>
          <p:nvPr/>
        </p:nvSpPr>
        <p:spPr>
          <a:xfrm>
            <a:off x="570345" y="5117068"/>
            <a:ext cx="7986738" cy="369332"/>
          </a:xfrm>
          <a:prstGeom prst="rect">
            <a:avLst/>
          </a:prstGeom>
          <a:noFill/>
        </p:spPr>
        <p:txBody>
          <a:bodyPr wrap="square" rtlCol="0">
            <a:spAutoFit/>
          </a:bodyPr>
          <a:lstStyle/>
          <a:p>
            <a:pPr algn="ctr"/>
            <a:r>
              <a:rPr lang="uk-UA" i="1">
                <a:solidFill>
                  <a:srgbClr val="0070C0"/>
                </a:solidFill>
              </a:rPr>
              <a:t>Масштабована модель ОСВ на основі системи напірної фільтрації</a:t>
            </a:r>
          </a:p>
        </p:txBody>
      </p:sp>
      <p:pic>
        <p:nvPicPr>
          <p:cNvPr id="6" name="Рисунок 5">
            <a:extLst>
              <a:ext uri="{FF2B5EF4-FFF2-40B4-BE49-F238E27FC236}">
                <a16:creationId xmlns:a16="http://schemas.microsoft.com/office/drawing/2014/main" id="{EA95CF52-90E7-912C-7B35-76BC89126DD9}"/>
              </a:ext>
            </a:extLst>
          </p:cNvPr>
          <p:cNvPicPr>
            <a:picLocks noChangeAspect="1"/>
          </p:cNvPicPr>
          <p:nvPr/>
        </p:nvPicPr>
        <p:blipFill>
          <a:blip r:embed="rId3"/>
          <a:stretch>
            <a:fillRect/>
          </a:stretch>
        </p:blipFill>
        <p:spPr>
          <a:xfrm>
            <a:off x="570345" y="1219200"/>
            <a:ext cx="7986738" cy="3733800"/>
          </a:xfrm>
          <a:prstGeom prst="rect">
            <a:avLst/>
          </a:prstGeom>
        </p:spPr>
      </p:pic>
    </p:spTree>
    <p:extLst>
      <p:ext uri="{BB962C8B-B14F-4D97-AF65-F5344CB8AC3E}">
        <p14:creationId xmlns:p14="http://schemas.microsoft.com/office/powerpoint/2010/main" val="3179894320"/>
      </p:ext>
    </p:extLst>
  </p:cSld>
  <p:clrMapOvr>
    <a:masterClrMapping/>
  </p:clrMapOvr>
  <p:transition spd="med">
    <p:cut thruBlk="1"/>
  </p:transition>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D2B07D5-A922-847B-4329-93B0555A7E2B}"/>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DCBB0FE4-C9EC-EB50-0B86-0152ABD2EF85}"/>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70B28EF4-F7E8-1CC0-BB7B-105814DBAFE6}"/>
              </a:ext>
            </a:extLst>
          </p:cNvPr>
          <p:cNvSpPr txBox="1">
            <a:spLocks noChangeArrowheads="1"/>
          </p:cNvSpPr>
          <p:nvPr/>
        </p:nvSpPr>
        <p:spPr bwMode="auto">
          <a:xfrm>
            <a:off x="685800" y="76200"/>
            <a:ext cx="7620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Будівництво нового водозабору та водоводу</a:t>
            </a:r>
            <a:endParaRPr lang="en-US" sz="2400" kern="0" dirty="0">
              <a:solidFill>
                <a:srgbClr val="0070C0"/>
              </a:solidFill>
              <a:effectLst/>
            </a:endParaRPr>
          </a:p>
        </p:txBody>
      </p:sp>
      <p:pic>
        <p:nvPicPr>
          <p:cNvPr id="4" name="Объект 8" descr="Изображение выглядит как карта, воздушный&#10;&#10;Автоматически созданное описание">
            <a:extLst>
              <a:ext uri="{FF2B5EF4-FFF2-40B4-BE49-F238E27FC236}">
                <a16:creationId xmlns:a16="http://schemas.microsoft.com/office/drawing/2014/main" id="{4A52C3A8-D3FC-76A7-61D3-2F96FA603F1D}"/>
              </a:ext>
            </a:extLst>
          </p:cNvPr>
          <p:cNvPicPr>
            <a:picLocks noChangeAspect="1"/>
          </p:cNvPicPr>
          <p:nvPr/>
        </p:nvPicPr>
        <p:blipFill>
          <a:blip r:embed="rId3"/>
          <a:stretch>
            <a:fillRect/>
          </a:stretch>
        </p:blipFill>
        <p:spPr bwMode="auto">
          <a:xfrm>
            <a:off x="302678" y="990600"/>
            <a:ext cx="6555322" cy="5641292"/>
          </a:xfrm>
          <a:prstGeom prst="rect">
            <a:avLst/>
          </a:prstGeom>
          <a:noFill/>
          <a:ln w="9525">
            <a:noFill/>
            <a:miter lim="800000"/>
            <a:headEnd/>
            <a:tailEnd/>
          </a:ln>
          <a:effectLst/>
        </p:spPr>
      </p:pic>
      <p:pic>
        <p:nvPicPr>
          <p:cNvPr id="6" name="Рисунок 5">
            <a:extLst>
              <a:ext uri="{FF2B5EF4-FFF2-40B4-BE49-F238E27FC236}">
                <a16:creationId xmlns:a16="http://schemas.microsoft.com/office/drawing/2014/main" id="{E9140176-3C1E-7A05-A8FC-6B6F4FAA68D3}"/>
              </a:ext>
            </a:extLst>
          </p:cNvPr>
          <p:cNvPicPr>
            <a:picLocks noChangeAspect="1"/>
          </p:cNvPicPr>
          <p:nvPr/>
        </p:nvPicPr>
        <p:blipFill>
          <a:blip r:embed="rId4"/>
          <a:stretch>
            <a:fillRect/>
          </a:stretch>
        </p:blipFill>
        <p:spPr>
          <a:xfrm>
            <a:off x="4013191" y="2438400"/>
            <a:ext cx="5130809" cy="1629030"/>
          </a:xfrm>
          <a:prstGeom prst="rect">
            <a:avLst/>
          </a:prstGeom>
        </p:spPr>
      </p:pic>
    </p:spTree>
    <p:extLst>
      <p:ext uri="{BB962C8B-B14F-4D97-AF65-F5344CB8AC3E}">
        <p14:creationId xmlns:p14="http://schemas.microsoft.com/office/powerpoint/2010/main" val="3455932606"/>
      </p:ext>
    </p:extLst>
  </p:cSld>
  <p:clrMapOvr>
    <a:masterClrMapping/>
  </p:clrMapOvr>
  <p:transition spd="med">
    <p:cut thruBlk="1"/>
  </p:transition>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1D7E7AA-5B92-DED6-2A46-568FF6D05EBF}"/>
            </a:ext>
          </a:extLst>
        </p:cNvPr>
        <p:cNvGrpSpPr/>
        <p:nvPr/>
      </p:nvGrpSpPr>
      <p:grpSpPr>
        <a:xfrm>
          <a:off x="0" y="0"/>
          <a:ext cx="0" cy="0"/>
          <a:chOff x="0" y="0"/>
          <a:chExt cx="0" cy="0"/>
        </a:xfrm>
      </p:grpSpPr>
      <p:sp>
        <p:nvSpPr>
          <p:cNvPr id="348163" name="Rectangle 3">
            <a:extLst>
              <a:ext uri="{FF2B5EF4-FFF2-40B4-BE49-F238E27FC236}">
                <a16:creationId xmlns:a16="http://schemas.microsoft.com/office/drawing/2014/main" id="{9B1B2DDA-7709-16E2-DFFF-3442E4F2F87E}"/>
              </a:ext>
            </a:extLst>
          </p:cNvPr>
          <p:cNvSpPr>
            <a:spLocks noGrp="1" noChangeArrowheads="1"/>
          </p:cNvSpPr>
          <p:nvPr>
            <p:ph type="body" idx="1"/>
          </p:nvPr>
        </p:nvSpPr>
        <p:spPr>
          <a:xfrm>
            <a:off x="1066800" y="1981200"/>
            <a:ext cx="7543800" cy="2209800"/>
          </a:xfrm>
        </p:spPr>
        <p:txBody>
          <a:bodyPr/>
          <a:lstStyle/>
          <a:p>
            <a:pPr eaLnBrk="1" hangingPunct="1">
              <a:buFont typeface="Wingdings" pitchFamily="2" charset="2"/>
              <a:buNone/>
              <a:defRPr/>
            </a:pPr>
            <a:endParaRPr lang="en-GB" dirty="0"/>
          </a:p>
          <a:p>
            <a:pPr eaLnBrk="1" hangingPunct="1">
              <a:buFont typeface="Wingdings" pitchFamily="2" charset="2"/>
              <a:buNone/>
              <a:defRPr/>
            </a:pPr>
            <a:endParaRPr lang="en-GB" dirty="0"/>
          </a:p>
          <a:p>
            <a:pPr eaLnBrk="1" hangingPunct="1">
              <a:buFont typeface="Wingdings" pitchFamily="2" charset="2"/>
              <a:buNone/>
              <a:defRPr/>
            </a:pPr>
            <a:endParaRPr lang="en-US" dirty="0"/>
          </a:p>
        </p:txBody>
      </p:sp>
      <p:sp>
        <p:nvSpPr>
          <p:cNvPr id="5" name="Rectangle 2">
            <a:extLst>
              <a:ext uri="{FF2B5EF4-FFF2-40B4-BE49-F238E27FC236}">
                <a16:creationId xmlns:a16="http://schemas.microsoft.com/office/drawing/2014/main" id="{E46D99A4-DA72-65B7-381C-69BC6F3ED74D}"/>
              </a:ext>
            </a:extLst>
          </p:cNvPr>
          <p:cNvSpPr txBox="1">
            <a:spLocks noChangeArrowheads="1"/>
          </p:cNvSpPr>
          <p:nvPr/>
        </p:nvSpPr>
        <p:spPr bwMode="auto">
          <a:xfrm>
            <a:off x="685800" y="76200"/>
            <a:ext cx="76200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Реконструкція «Жовтневого» водосховища</a:t>
            </a:r>
            <a:endParaRPr lang="en-US" sz="2400" kern="0" dirty="0">
              <a:solidFill>
                <a:srgbClr val="0070C0"/>
              </a:solidFill>
              <a:effectLst/>
            </a:endParaRPr>
          </a:p>
        </p:txBody>
      </p:sp>
      <p:pic>
        <p:nvPicPr>
          <p:cNvPr id="4" name="Picture 4">
            <a:extLst>
              <a:ext uri="{FF2B5EF4-FFF2-40B4-BE49-F238E27FC236}">
                <a16:creationId xmlns:a16="http://schemas.microsoft.com/office/drawing/2014/main" id="{4E57904F-FE32-9FB5-03C7-F12D21AE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004" y="1498600"/>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Миколаїв потребує відновлення жовтневого водосховища | Миколаївська Правда  | Свіжі новини України та Миколаєва | Последние новости Украины и Николаева  | Лента новостей">
            <a:extLst>
              <a:ext uri="{FF2B5EF4-FFF2-40B4-BE49-F238E27FC236}">
                <a16:creationId xmlns:a16="http://schemas.microsoft.com/office/drawing/2014/main" id="{1CBA1B55-C98F-A86D-2653-C987DCE8A30E}"/>
              </a:ext>
            </a:extLst>
          </p:cNvPr>
          <p:cNvPicPr>
            <a:picLocks/>
          </p:cNvPicPr>
          <p:nvPr/>
        </p:nvPicPr>
        <p:blipFill rotWithShape="1">
          <a:blip r:embed="rId4">
            <a:extLst>
              <a:ext uri="{28A0092B-C50C-407E-A947-70E740481C1C}">
                <a14:useLocalDpi xmlns:a14="http://schemas.microsoft.com/office/drawing/2010/main" val="0"/>
              </a:ext>
            </a:extLst>
          </a:blip>
          <a:srcRect l="4483" r="9515" b="3"/>
          <a:stretch/>
        </p:blipFill>
        <p:spPr bwMode="auto">
          <a:xfrm>
            <a:off x="361768" y="3733800"/>
            <a:ext cx="3810000" cy="2971800"/>
          </a:xfrm>
          <a:prstGeom prst="rect">
            <a:avLst/>
          </a:prstGeom>
          <a:noFill/>
        </p:spPr>
      </p:pic>
      <p:pic>
        <p:nvPicPr>
          <p:cNvPr id="1028" name="Picture 4" descr="Нет описания фото.">
            <a:extLst>
              <a:ext uri="{FF2B5EF4-FFF2-40B4-BE49-F238E27FC236}">
                <a16:creationId xmlns:a16="http://schemas.microsoft.com/office/drawing/2014/main" id="{E194C467-869B-2C5C-8928-FD3E52E952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524000"/>
            <a:ext cx="4069377" cy="406937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5F899DF-436F-E466-F169-2C8B6D6FD1D1}"/>
              </a:ext>
            </a:extLst>
          </p:cNvPr>
          <p:cNvSpPr txBox="1"/>
          <p:nvPr/>
        </p:nvSpPr>
        <p:spPr>
          <a:xfrm>
            <a:off x="5862444" y="1066800"/>
            <a:ext cx="1939955" cy="369332"/>
          </a:xfrm>
          <a:prstGeom prst="rect">
            <a:avLst/>
          </a:prstGeom>
          <a:noFill/>
        </p:spPr>
        <p:txBody>
          <a:bodyPr wrap="none" rtlCol="0">
            <a:spAutoFit/>
          </a:bodyPr>
          <a:lstStyle/>
          <a:p>
            <a:r>
              <a:rPr lang="uk-UA" b="1" dirty="0">
                <a:solidFill>
                  <a:srgbClr val="FF0000"/>
                </a:solidFill>
              </a:rPr>
              <a:t>Майбутня ціль</a:t>
            </a:r>
          </a:p>
        </p:txBody>
      </p:sp>
      <p:sp>
        <p:nvSpPr>
          <p:cNvPr id="9" name="TextBox 8">
            <a:extLst>
              <a:ext uri="{FF2B5EF4-FFF2-40B4-BE49-F238E27FC236}">
                <a16:creationId xmlns:a16="http://schemas.microsoft.com/office/drawing/2014/main" id="{8E434203-AB2D-3CC7-A7B3-1CDF81AD841A}"/>
              </a:ext>
            </a:extLst>
          </p:cNvPr>
          <p:cNvSpPr txBox="1"/>
          <p:nvPr/>
        </p:nvSpPr>
        <p:spPr>
          <a:xfrm>
            <a:off x="1066800" y="1034534"/>
            <a:ext cx="2289409" cy="369332"/>
          </a:xfrm>
          <a:prstGeom prst="rect">
            <a:avLst/>
          </a:prstGeom>
          <a:noFill/>
        </p:spPr>
        <p:txBody>
          <a:bodyPr wrap="none" rtlCol="0">
            <a:spAutoFit/>
          </a:bodyPr>
          <a:lstStyle/>
          <a:p>
            <a:r>
              <a:rPr lang="uk-UA" b="1" dirty="0">
                <a:solidFill>
                  <a:srgbClr val="FF0000"/>
                </a:solidFill>
              </a:rPr>
              <a:t>Поточна ситуація</a:t>
            </a:r>
          </a:p>
        </p:txBody>
      </p:sp>
    </p:spTree>
    <p:extLst>
      <p:ext uri="{BB962C8B-B14F-4D97-AF65-F5344CB8AC3E}">
        <p14:creationId xmlns:p14="http://schemas.microsoft.com/office/powerpoint/2010/main" val="541118268"/>
      </p:ext>
    </p:extLst>
  </p:cSld>
  <p:clrMapOvr>
    <a:masterClrMapping/>
  </p:clrMapOvr>
  <p:transition spd="med">
    <p:cut thruBlk="1"/>
  </p:transition>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202" y="0"/>
            <a:ext cx="535536" cy="6858000"/>
          </a:xfrm>
          <a:prstGeom prst="rect">
            <a:avLst/>
          </a:prstGeom>
        </p:spPr>
      </p:pic>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9600" y="-8351"/>
            <a:ext cx="535536" cy="685800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800" y="609601"/>
            <a:ext cx="1828800" cy="3642196"/>
          </a:xfrm>
          <a:prstGeom prst="rect">
            <a:avLst/>
          </a:prstGeom>
        </p:spPr>
      </p:pic>
      <p:sp>
        <p:nvSpPr>
          <p:cNvPr id="4" name="TextBox 3"/>
          <p:cNvSpPr txBox="1"/>
          <p:nvPr/>
        </p:nvSpPr>
        <p:spPr>
          <a:xfrm>
            <a:off x="2021769" y="5181600"/>
            <a:ext cx="5257800" cy="461665"/>
          </a:xfrm>
          <a:prstGeom prst="rect">
            <a:avLst/>
          </a:prstGeom>
          <a:noFill/>
        </p:spPr>
        <p:txBody>
          <a:bodyPr wrap="square" rtlCol="0">
            <a:spAutoFit/>
          </a:bodyPr>
          <a:lstStyle/>
          <a:p>
            <a:pPr algn="ctr"/>
            <a:r>
              <a:rPr lang="uk-UA" sz="2400" b="1" dirty="0">
                <a:solidFill>
                  <a:srgbClr val="0070C0"/>
                </a:solidFill>
              </a:rPr>
              <a:t>Дякую за увагу</a:t>
            </a:r>
            <a:r>
              <a:rPr lang="en-US" sz="2400" b="1" dirty="0">
                <a:solidFill>
                  <a:srgbClr val="0070C0"/>
                </a:solidFill>
              </a:rPr>
              <a:t>!</a:t>
            </a:r>
            <a:endParaRPr lang="ru-RU" sz="2400" b="1" dirty="0">
              <a:solidFill>
                <a:srgbClr val="0070C0"/>
              </a:solidFill>
            </a:endParaRPr>
          </a:p>
        </p:txBody>
      </p:sp>
    </p:spTree>
  </p:cSld>
  <p:clrMapOvr>
    <a:masterClrMapping/>
  </p:clrMapOvr>
  <p:transition spd="med">
    <p:cut thruBlk="1"/>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A6B0785-A045-147C-CC5E-D09D3D4F69D1}"/>
            </a:ext>
          </a:extLst>
        </p:cNvPr>
        <p:cNvGrpSpPr/>
        <p:nvPr/>
      </p:nvGrpSpPr>
      <p:grpSpPr>
        <a:xfrm>
          <a:off x="0" y="0"/>
          <a:ext cx="0" cy="0"/>
          <a:chOff x="0" y="0"/>
          <a:chExt cx="0" cy="0"/>
        </a:xfrm>
      </p:grpSpPr>
      <p:sp>
        <p:nvSpPr>
          <p:cNvPr id="5" name="Rectangle 2">
            <a:extLst>
              <a:ext uri="{FF2B5EF4-FFF2-40B4-BE49-F238E27FC236}">
                <a16:creationId xmlns:a16="http://schemas.microsoft.com/office/drawing/2014/main" id="{98EB8A68-86AE-E04D-343F-8AF13D060381}"/>
              </a:ext>
            </a:extLst>
          </p:cNvPr>
          <p:cNvSpPr txBox="1">
            <a:spLocks noChangeArrowheads="1"/>
          </p:cNvSpPr>
          <p:nvPr/>
        </p:nvSpPr>
        <p:spPr bwMode="auto">
          <a:xfrm>
            <a:off x="669499" y="0"/>
            <a:ext cx="81534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Tahoma" pitchFamily="34" charset="0"/>
              </a:defRPr>
            </a:lvl9pPr>
          </a:lstStyle>
          <a:p>
            <a:pPr algn="ctr" eaLnBrk="1" hangingPunct="1">
              <a:defRPr/>
            </a:pPr>
            <a:r>
              <a:rPr lang="uk-UA" sz="2400" kern="0" dirty="0">
                <a:solidFill>
                  <a:srgbClr val="0070C0"/>
                </a:solidFill>
                <a:effectLst/>
              </a:rPr>
              <a:t>Операційна зона МКП «Миколаївводоканал»</a:t>
            </a:r>
            <a:endParaRPr lang="ru-RU" sz="2400" kern="0" dirty="0">
              <a:solidFill>
                <a:srgbClr val="0070C0"/>
              </a:solidFill>
              <a:effectLst/>
            </a:endParaRPr>
          </a:p>
        </p:txBody>
      </p:sp>
      <p:pic>
        <p:nvPicPr>
          <p:cNvPr id="8" name="Picture 32" descr="Map&#10;&#10;Description automatically generated">
            <a:extLst>
              <a:ext uri="{FF2B5EF4-FFF2-40B4-BE49-F238E27FC236}">
                <a16:creationId xmlns:a16="http://schemas.microsoft.com/office/drawing/2014/main" id="{F22430F9-9599-449D-9524-8F12E26B195D}"/>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669498" y="1066800"/>
            <a:ext cx="8017301" cy="5257800"/>
          </a:xfrm>
          <a:prstGeom prst="rect">
            <a:avLst/>
          </a:prstGeom>
          <a:noFill/>
          <a:ln>
            <a:noFill/>
          </a:ln>
        </p:spPr>
      </p:pic>
    </p:spTree>
    <p:extLst>
      <p:ext uri="{BB962C8B-B14F-4D97-AF65-F5344CB8AC3E}">
        <p14:creationId xmlns:p14="http://schemas.microsoft.com/office/powerpoint/2010/main" val="4214380591"/>
      </p:ext>
    </p:extLst>
  </p:cSld>
  <p:clrMapOvr>
    <a:masterClrMapping/>
  </p:clrMapOvr>
  <p:transition spd="med">
    <p:cut thruBlk="1"/>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C87FA2D-2A72-4A44-0600-B80826D44284}"/>
            </a:ext>
          </a:extLst>
        </p:cNvPr>
        <p:cNvGrpSpPr/>
        <p:nvPr/>
      </p:nvGrpSpPr>
      <p:grpSpPr>
        <a:xfrm>
          <a:off x="0" y="0"/>
          <a:ext cx="0" cy="0"/>
          <a:chOff x="0" y="0"/>
          <a:chExt cx="0" cy="0"/>
        </a:xfrm>
      </p:grpSpPr>
      <p:sp>
        <p:nvSpPr>
          <p:cNvPr id="348162" name="Rectangle 2">
            <a:extLst>
              <a:ext uri="{FF2B5EF4-FFF2-40B4-BE49-F238E27FC236}">
                <a16:creationId xmlns:a16="http://schemas.microsoft.com/office/drawing/2014/main" id="{ADD30AD0-97E0-8A2F-D04B-05AACE213DF3}"/>
              </a:ext>
            </a:extLst>
          </p:cNvPr>
          <p:cNvSpPr>
            <a:spLocks noGrp="1" noChangeArrowheads="1"/>
          </p:cNvSpPr>
          <p:nvPr>
            <p:ph type="title"/>
          </p:nvPr>
        </p:nvSpPr>
        <p:spPr>
          <a:xfrm>
            <a:off x="669499" y="99481"/>
            <a:ext cx="8153400" cy="586319"/>
          </a:xfrm>
        </p:spPr>
        <p:txBody>
          <a:bodyPr/>
          <a:lstStyle/>
          <a:p>
            <a:pPr algn="ctr" eaLnBrk="1" hangingPunct="1">
              <a:defRPr/>
            </a:pPr>
            <a:r>
              <a:rPr lang="uk-UA" sz="2400" dirty="0">
                <a:solidFill>
                  <a:srgbClr val="0070C0"/>
                </a:solidFill>
                <a:effectLst/>
              </a:rPr>
              <a:t>МКП «Миколаївводоканал»</a:t>
            </a:r>
            <a:endParaRPr lang="ru-RU" sz="2400" dirty="0">
              <a:solidFill>
                <a:srgbClr val="0070C0"/>
              </a:solidFill>
              <a:effectLst/>
            </a:endParaRPr>
          </a:p>
        </p:txBody>
      </p:sp>
      <p:sp>
        <p:nvSpPr>
          <p:cNvPr id="348166" name="Rectangle 6">
            <a:extLst>
              <a:ext uri="{FF2B5EF4-FFF2-40B4-BE49-F238E27FC236}">
                <a16:creationId xmlns:a16="http://schemas.microsoft.com/office/drawing/2014/main" id="{24B088AB-A138-6389-DDC6-3E9D67BEFAB9}"/>
              </a:ext>
            </a:extLst>
          </p:cNvPr>
          <p:cNvSpPr>
            <a:spLocks noChangeArrowheads="1"/>
          </p:cNvSpPr>
          <p:nvPr/>
        </p:nvSpPr>
        <p:spPr bwMode="auto">
          <a:xfrm>
            <a:off x="1371600" y="5369004"/>
            <a:ext cx="3352800" cy="1107996"/>
          </a:xfrm>
          <a:prstGeom prst="rect">
            <a:avLst/>
          </a:prstGeom>
          <a:noFill/>
          <a:ln w="9525">
            <a:noFill/>
            <a:miter lim="800000"/>
            <a:headEnd/>
            <a:tailEnd/>
          </a:ln>
          <a:effectLst/>
        </p:spPr>
        <p:txBody>
          <a:bodyPr wrap="square">
            <a:spAutoFit/>
          </a:bodyPr>
          <a:lstStyle/>
          <a:p>
            <a:pPr algn="ctr">
              <a:defRPr/>
            </a:pPr>
            <a:r>
              <a:rPr lang="uk-UA" sz="2200" b="1" dirty="0">
                <a:solidFill>
                  <a:srgbClr val="0070C0"/>
                </a:solidFill>
              </a:rPr>
              <a:t>Мережа водопостачання</a:t>
            </a:r>
            <a:endParaRPr lang="ru-RU" sz="2200" b="1" dirty="0">
              <a:solidFill>
                <a:srgbClr val="0070C0"/>
              </a:solidFill>
            </a:endParaRPr>
          </a:p>
          <a:p>
            <a:pPr algn="ctr">
              <a:defRPr/>
            </a:pPr>
            <a:r>
              <a:rPr lang="ru-RU" sz="2200" b="1" dirty="0">
                <a:solidFill>
                  <a:srgbClr val="0070C0"/>
                </a:solidFill>
              </a:rPr>
              <a:t> 1196 </a:t>
            </a:r>
            <a:r>
              <a:rPr lang="uk-UA" sz="2200" b="1" dirty="0">
                <a:solidFill>
                  <a:srgbClr val="0070C0"/>
                </a:solidFill>
              </a:rPr>
              <a:t>км</a:t>
            </a:r>
            <a:endParaRPr lang="ru-RU" sz="2200" b="1" dirty="0">
              <a:solidFill>
                <a:srgbClr val="0070C0"/>
              </a:solidFill>
            </a:endParaRPr>
          </a:p>
        </p:txBody>
      </p:sp>
      <p:sp>
        <p:nvSpPr>
          <p:cNvPr id="9" name="Rectangle 6">
            <a:extLst>
              <a:ext uri="{FF2B5EF4-FFF2-40B4-BE49-F238E27FC236}">
                <a16:creationId xmlns:a16="http://schemas.microsoft.com/office/drawing/2014/main" id="{9D50E084-682B-DF9A-AD3D-97318FD9E8FA}"/>
              </a:ext>
            </a:extLst>
          </p:cNvPr>
          <p:cNvSpPr>
            <a:spLocks noChangeArrowheads="1"/>
          </p:cNvSpPr>
          <p:nvPr/>
        </p:nvSpPr>
        <p:spPr bwMode="auto">
          <a:xfrm>
            <a:off x="6096472" y="5369004"/>
            <a:ext cx="2971328" cy="1107996"/>
          </a:xfrm>
          <a:prstGeom prst="rect">
            <a:avLst/>
          </a:prstGeom>
          <a:noFill/>
          <a:ln w="9525">
            <a:noFill/>
            <a:miter lim="800000"/>
            <a:headEnd/>
            <a:tailEnd/>
          </a:ln>
          <a:effectLst/>
        </p:spPr>
        <p:txBody>
          <a:bodyPr wrap="square">
            <a:spAutoFit/>
          </a:bodyPr>
          <a:lstStyle/>
          <a:p>
            <a:pPr algn="ctr">
              <a:defRPr/>
            </a:pPr>
            <a:r>
              <a:rPr lang="uk-UA" sz="2200" b="1" dirty="0">
                <a:solidFill>
                  <a:srgbClr val="0070C0"/>
                </a:solidFill>
              </a:rPr>
              <a:t>Мережа</a:t>
            </a:r>
          </a:p>
          <a:p>
            <a:pPr algn="ctr">
              <a:defRPr/>
            </a:pPr>
            <a:r>
              <a:rPr lang="uk-UA" sz="2200" b="1" dirty="0">
                <a:solidFill>
                  <a:srgbClr val="0070C0"/>
                </a:solidFill>
              </a:rPr>
              <a:t>водовідведення</a:t>
            </a:r>
            <a:endParaRPr lang="ru-RU" sz="2200" b="1" dirty="0">
              <a:solidFill>
                <a:srgbClr val="0070C0"/>
              </a:solidFill>
            </a:endParaRPr>
          </a:p>
          <a:p>
            <a:pPr algn="ctr">
              <a:defRPr/>
            </a:pPr>
            <a:r>
              <a:rPr lang="ru-RU" sz="2200" b="1" dirty="0">
                <a:solidFill>
                  <a:srgbClr val="0070C0"/>
                </a:solidFill>
              </a:rPr>
              <a:t> 72</a:t>
            </a:r>
            <a:r>
              <a:rPr lang="en-US" sz="2200" b="1" dirty="0">
                <a:solidFill>
                  <a:srgbClr val="0070C0"/>
                </a:solidFill>
              </a:rPr>
              <a:t>1</a:t>
            </a:r>
            <a:r>
              <a:rPr lang="ru-RU" sz="2200" b="1" dirty="0">
                <a:solidFill>
                  <a:srgbClr val="0070C0"/>
                </a:solidFill>
              </a:rPr>
              <a:t> </a:t>
            </a:r>
            <a:r>
              <a:rPr lang="uk-UA" sz="2200" b="1" dirty="0">
                <a:solidFill>
                  <a:srgbClr val="0070C0"/>
                </a:solidFill>
              </a:rPr>
              <a:t>км</a:t>
            </a:r>
            <a:endParaRPr lang="ru-RU" sz="2200" b="1" dirty="0">
              <a:solidFill>
                <a:srgbClr val="0070C0"/>
              </a:solidFill>
            </a:endParaRPr>
          </a:p>
        </p:txBody>
      </p:sp>
      <p:pic>
        <p:nvPicPr>
          <p:cNvPr id="5" name="Рисунок 4">
            <a:extLst>
              <a:ext uri="{FF2B5EF4-FFF2-40B4-BE49-F238E27FC236}">
                <a16:creationId xmlns:a16="http://schemas.microsoft.com/office/drawing/2014/main" id="{F8A9959A-6834-FDC1-4058-5BA1D7BE73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5505115"/>
            <a:ext cx="895685" cy="89568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8" name="Рисунок 7">
            <a:extLst>
              <a:ext uri="{FF2B5EF4-FFF2-40B4-BE49-F238E27FC236}">
                <a16:creationId xmlns:a16="http://schemas.microsoft.com/office/drawing/2014/main" id="{FDF4B5A3-2269-756A-189C-7AE272BBED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12" y="5493274"/>
            <a:ext cx="907526" cy="90752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Rectangle 6">
            <a:extLst>
              <a:ext uri="{FF2B5EF4-FFF2-40B4-BE49-F238E27FC236}">
                <a16:creationId xmlns:a16="http://schemas.microsoft.com/office/drawing/2014/main" id="{306F52BF-49C5-53C5-5062-6C285BC913E5}"/>
              </a:ext>
            </a:extLst>
          </p:cNvPr>
          <p:cNvSpPr>
            <a:spLocks noChangeArrowheads="1"/>
          </p:cNvSpPr>
          <p:nvPr/>
        </p:nvSpPr>
        <p:spPr bwMode="auto">
          <a:xfrm>
            <a:off x="321101" y="908184"/>
            <a:ext cx="8654198" cy="4708981"/>
          </a:xfrm>
          <a:prstGeom prst="rect">
            <a:avLst/>
          </a:prstGeom>
          <a:noFill/>
          <a:ln w="9525">
            <a:noFill/>
            <a:miter lim="800000"/>
            <a:headEnd/>
            <a:tailEnd/>
          </a:ln>
          <a:effectLst/>
        </p:spPr>
        <p:txBody>
          <a:bodyPr wrap="square">
            <a:spAutoFit/>
          </a:bodyPr>
          <a:lstStyle/>
          <a:p>
            <a:pPr marL="342900" indent="-342900">
              <a:buFont typeface="Wingdings" panose="05000000000000000000" pitchFamily="2" charset="2"/>
              <a:buChar char="Ø"/>
              <a:defRPr/>
            </a:pPr>
            <a:r>
              <a:rPr lang="uk-UA" sz="2000" dirty="0">
                <a:solidFill>
                  <a:srgbClr val="0070C0"/>
                </a:solidFill>
              </a:rPr>
              <a:t>Засновано у</a:t>
            </a:r>
            <a:r>
              <a:rPr lang="en-US" sz="2000" dirty="0">
                <a:solidFill>
                  <a:srgbClr val="0070C0"/>
                </a:solidFill>
              </a:rPr>
              <a:t> </a:t>
            </a:r>
            <a:r>
              <a:rPr lang="en-US" sz="2000" b="1" dirty="0">
                <a:solidFill>
                  <a:srgbClr val="0070C0"/>
                </a:solidFill>
              </a:rPr>
              <a:t>1906</a:t>
            </a:r>
            <a:r>
              <a:rPr lang="uk-UA" sz="2000" b="1" dirty="0">
                <a:solidFill>
                  <a:srgbClr val="0070C0"/>
                </a:solidFill>
              </a:rPr>
              <a:t> році</a:t>
            </a:r>
            <a:endParaRPr lang="en-US" sz="2000" b="1" dirty="0">
              <a:solidFill>
                <a:srgbClr val="0070C0"/>
              </a:solidFill>
            </a:endParaRPr>
          </a:p>
          <a:p>
            <a:pPr marL="342900" indent="-342900">
              <a:buFont typeface="Wingdings" panose="05000000000000000000" pitchFamily="2" charset="2"/>
              <a:buChar char="Ø"/>
              <a:defRPr/>
            </a:pPr>
            <a:r>
              <a:rPr lang="uk-UA" sz="2000" dirty="0">
                <a:solidFill>
                  <a:srgbClr val="0070C0"/>
                </a:solidFill>
              </a:rPr>
              <a:t>Операційна зона – </a:t>
            </a:r>
            <a:r>
              <a:rPr lang="uk-UA" sz="2000" b="1" dirty="0">
                <a:solidFill>
                  <a:srgbClr val="0070C0"/>
                </a:solidFill>
              </a:rPr>
              <a:t>місто Миколаїв</a:t>
            </a:r>
          </a:p>
          <a:p>
            <a:pPr marL="342900" indent="-342900">
              <a:buFont typeface="Wingdings" panose="05000000000000000000" pitchFamily="2" charset="2"/>
              <a:buChar char="Ø"/>
              <a:defRPr/>
            </a:pPr>
            <a:r>
              <a:rPr lang="uk-UA" sz="2000" dirty="0">
                <a:solidFill>
                  <a:srgbClr val="0070C0"/>
                </a:solidFill>
              </a:rPr>
              <a:t>Населення (до війни) – </a:t>
            </a:r>
            <a:r>
              <a:rPr lang="uk-UA" sz="2000" b="1" dirty="0">
                <a:solidFill>
                  <a:srgbClr val="0070C0"/>
                </a:solidFill>
              </a:rPr>
              <a:t>4</a:t>
            </a:r>
            <a:r>
              <a:rPr lang="en-US" sz="2000" b="1" dirty="0">
                <a:solidFill>
                  <a:srgbClr val="0070C0"/>
                </a:solidFill>
              </a:rPr>
              <a:t>86</a:t>
            </a:r>
            <a:r>
              <a:rPr lang="uk-UA" sz="2000" b="1" dirty="0">
                <a:solidFill>
                  <a:srgbClr val="0070C0"/>
                </a:solidFill>
              </a:rPr>
              <a:t> </a:t>
            </a:r>
            <a:r>
              <a:rPr lang="en-US" sz="2000" b="1" dirty="0">
                <a:solidFill>
                  <a:srgbClr val="0070C0"/>
                </a:solidFill>
              </a:rPr>
              <a:t>3</a:t>
            </a:r>
            <a:r>
              <a:rPr lang="uk-UA" sz="2000" b="1" dirty="0">
                <a:solidFill>
                  <a:srgbClr val="0070C0"/>
                </a:solidFill>
              </a:rPr>
              <a:t>00 чол</a:t>
            </a:r>
            <a:r>
              <a:rPr lang="en-US" sz="2000" b="1" dirty="0">
                <a:solidFill>
                  <a:srgbClr val="0070C0"/>
                </a:solidFill>
              </a:rPr>
              <a:t>.</a:t>
            </a:r>
            <a:endParaRPr lang="uk-UA" sz="2000" b="1" dirty="0">
              <a:solidFill>
                <a:srgbClr val="0070C0"/>
              </a:solidFill>
            </a:endParaRPr>
          </a:p>
          <a:p>
            <a:pPr marL="342900" indent="-342900">
              <a:buFont typeface="Wingdings" panose="05000000000000000000" pitchFamily="2" charset="2"/>
              <a:buChar char="Ø"/>
              <a:defRPr/>
            </a:pPr>
            <a:r>
              <a:rPr lang="uk-UA" sz="2000" dirty="0">
                <a:solidFill>
                  <a:srgbClr val="0070C0"/>
                </a:solidFill>
              </a:rPr>
              <a:t>Середньодобове водопостачання</a:t>
            </a:r>
            <a:r>
              <a:rPr lang="en-US" sz="2000" dirty="0">
                <a:solidFill>
                  <a:srgbClr val="0070C0"/>
                </a:solidFill>
              </a:rPr>
              <a:t> </a:t>
            </a:r>
            <a:r>
              <a:rPr lang="uk-UA" sz="2000" dirty="0">
                <a:solidFill>
                  <a:srgbClr val="0070C0"/>
                </a:solidFill>
              </a:rPr>
              <a:t>– </a:t>
            </a:r>
            <a:r>
              <a:rPr lang="en-US" sz="2000" b="1" dirty="0">
                <a:solidFill>
                  <a:srgbClr val="0070C0"/>
                </a:solidFill>
              </a:rPr>
              <a:t>92</a:t>
            </a:r>
            <a:r>
              <a:rPr lang="uk-UA" sz="2000" b="1" dirty="0">
                <a:solidFill>
                  <a:srgbClr val="0070C0"/>
                </a:solidFill>
              </a:rPr>
              <a:t> </a:t>
            </a:r>
            <a:r>
              <a:rPr lang="en-US" sz="2000" b="1" dirty="0">
                <a:solidFill>
                  <a:srgbClr val="0070C0"/>
                </a:solidFill>
              </a:rPr>
              <a:t>783</a:t>
            </a:r>
            <a:r>
              <a:rPr lang="uk-UA" sz="2000" b="1" dirty="0">
                <a:solidFill>
                  <a:srgbClr val="0070C0"/>
                </a:solidFill>
              </a:rPr>
              <a:t> м3</a:t>
            </a:r>
            <a:r>
              <a:rPr lang="en-US" sz="2000" b="1" dirty="0">
                <a:solidFill>
                  <a:srgbClr val="0070C0"/>
                </a:solidFill>
              </a:rPr>
              <a:t>/</a:t>
            </a:r>
            <a:r>
              <a:rPr lang="uk-UA" sz="2000" b="1" dirty="0">
                <a:solidFill>
                  <a:srgbClr val="0070C0"/>
                </a:solidFill>
              </a:rPr>
              <a:t>добу</a:t>
            </a:r>
          </a:p>
          <a:p>
            <a:pPr marL="342900" indent="-342900">
              <a:buFont typeface="Wingdings" panose="05000000000000000000" pitchFamily="2" charset="2"/>
              <a:buChar char="Ø"/>
              <a:defRPr/>
            </a:pPr>
            <a:r>
              <a:rPr lang="uk-UA" sz="2000" dirty="0">
                <a:solidFill>
                  <a:srgbClr val="0070C0"/>
                </a:solidFill>
              </a:rPr>
              <a:t>Середньодобове споживання води</a:t>
            </a:r>
            <a:r>
              <a:rPr lang="en-US" sz="2000" dirty="0">
                <a:solidFill>
                  <a:srgbClr val="0070C0"/>
                </a:solidFill>
              </a:rPr>
              <a:t> </a:t>
            </a:r>
            <a:r>
              <a:rPr lang="uk-UA" sz="2000" dirty="0">
                <a:solidFill>
                  <a:srgbClr val="0070C0"/>
                </a:solidFill>
              </a:rPr>
              <a:t>на 1 людину – </a:t>
            </a:r>
            <a:r>
              <a:rPr lang="uk-UA" sz="2000" b="1" dirty="0">
                <a:solidFill>
                  <a:srgbClr val="0070C0"/>
                </a:solidFill>
              </a:rPr>
              <a:t>12</a:t>
            </a:r>
            <a:r>
              <a:rPr lang="en-US" sz="2000" b="1" dirty="0">
                <a:solidFill>
                  <a:srgbClr val="0070C0"/>
                </a:solidFill>
              </a:rPr>
              <a:t>0</a:t>
            </a:r>
            <a:r>
              <a:rPr lang="uk-UA" sz="2000" b="1" dirty="0">
                <a:solidFill>
                  <a:srgbClr val="0070C0"/>
                </a:solidFill>
              </a:rPr>
              <a:t> л</a:t>
            </a:r>
            <a:r>
              <a:rPr lang="en-US" sz="2000" b="1" dirty="0">
                <a:solidFill>
                  <a:srgbClr val="0070C0"/>
                </a:solidFill>
              </a:rPr>
              <a:t>/</a:t>
            </a:r>
            <a:r>
              <a:rPr lang="uk-UA" sz="2000" b="1" dirty="0">
                <a:solidFill>
                  <a:srgbClr val="0070C0"/>
                </a:solidFill>
              </a:rPr>
              <a:t>добу</a:t>
            </a:r>
          </a:p>
          <a:p>
            <a:pPr marL="342900" indent="-342900">
              <a:buFont typeface="Wingdings" panose="05000000000000000000" pitchFamily="2" charset="2"/>
              <a:buChar char="Ø"/>
              <a:defRPr/>
            </a:pPr>
            <a:r>
              <a:rPr lang="uk-UA" sz="2000" dirty="0">
                <a:solidFill>
                  <a:srgbClr val="0070C0"/>
                </a:solidFill>
              </a:rPr>
              <a:t>Втрати види (бездохідна вода) – </a:t>
            </a:r>
            <a:r>
              <a:rPr lang="en-US" sz="2000" b="1" dirty="0">
                <a:solidFill>
                  <a:srgbClr val="0070C0"/>
                </a:solidFill>
              </a:rPr>
              <a:t>42</a:t>
            </a:r>
            <a:r>
              <a:rPr lang="uk-UA" sz="2000" b="1" dirty="0">
                <a:solidFill>
                  <a:srgbClr val="0070C0"/>
                </a:solidFill>
              </a:rPr>
              <a:t>%</a:t>
            </a:r>
          </a:p>
          <a:p>
            <a:pPr marL="342900" indent="-342900">
              <a:buFont typeface="Wingdings" panose="05000000000000000000" pitchFamily="2" charset="2"/>
              <a:buChar char="Ø"/>
              <a:defRPr/>
            </a:pPr>
            <a:r>
              <a:rPr lang="uk-UA" sz="2000" dirty="0">
                <a:solidFill>
                  <a:srgbClr val="0070C0"/>
                </a:solidFill>
              </a:rPr>
              <a:t>Середньодобовий об</a:t>
            </a:r>
            <a:r>
              <a:rPr lang="en-US" sz="2000" dirty="0">
                <a:solidFill>
                  <a:srgbClr val="0070C0"/>
                </a:solidFill>
              </a:rPr>
              <a:t>’</a:t>
            </a:r>
            <a:r>
              <a:rPr lang="uk-UA" sz="2000" dirty="0" err="1">
                <a:solidFill>
                  <a:srgbClr val="0070C0"/>
                </a:solidFill>
              </a:rPr>
              <a:t>єм</a:t>
            </a:r>
            <a:r>
              <a:rPr lang="uk-UA" sz="2000" dirty="0">
                <a:solidFill>
                  <a:srgbClr val="0070C0"/>
                </a:solidFill>
              </a:rPr>
              <a:t> стічних вод – </a:t>
            </a:r>
            <a:r>
              <a:rPr lang="en-US" sz="2000" b="1" dirty="0">
                <a:solidFill>
                  <a:srgbClr val="0070C0"/>
                </a:solidFill>
              </a:rPr>
              <a:t>55</a:t>
            </a:r>
            <a:r>
              <a:rPr lang="uk-UA" sz="2000" b="1" dirty="0">
                <a:solidFill>
                  <a:srgbClr val="0070C0"/>
                </a:solidFill>
              </a:rPr>
              <a:t> </a:t>
            </a:r>
            <a:r>
              <a:rPr lang="en-US" sz="2000" b="1" dirty="0">
                <a:solidFill>
                  <a:srgbClr val="0070C0"/>
                </a:solidFill>
              </a:rPr>
              <a:t>964</a:t>
            </a:r>
            <a:r>
              <a:rPr lang="uk-UA" sz="2000" b="1" dirty="0">
                <a:solidFill>
                  <a:srgbClr val="0070C0"/>
                </a:solidFill>
              </a:rPr>
              <a:t> м3/добу</a:t>
            </a:r>
          </a:p>
          <a:p>
            <a:pPr marL="342900" indent="-342900">
              <a:buFont typeface="Wingdings" panose="05000000000000000000" pitchFamily="2" charset="2"/>
              <a:buChar char="Ø"/>
              <a:defRPr/>
            </a:pPr>
            <a:r>
              <a:rPr lang="uk-UA" sz="2000" dirty="0">
                <a:solidFill>
                  <a:srgbClr val="0070C0"/>
                </a:solidFill>
              </a:rPr>
              <a:t>Річне споживання електроенергії – </a:t>
            </a:r>
            <a:r>
              <a:rPr lang="en-US" sz="2000" b="1" dirty="0">
                <a:solidFill>
                  <a:srgbClr val="0070C0"/>
                </a:solidFill>
              </a:rPr>
              <a:t>46</a:t>
            </a:r>
            <a:r>
              <a:rPr lang="uk-UA" sz="2000" b="1" dirty="0">
                <a:solidFill>
                  <a:srgbClr val="0070C0"/>
                </a:solidFill>
              </a:rPr>
              <a:t> </a:t>
            </a:r>
            <a:r>
              <a:rPr lang="en-US" sz="2000" b="1" dirty="0">
                <a:solidFill>
                  <a:srgbClr val="0070C0"/>
                </a:solidFill>
              </a:rPr>
              <a:t>565</a:t>
            </a:r>
            <a:r>
              <a:rPr lang="uk-UA" sz="2000" b="1" dirty="0">
                <a:solidFill>
                  <a:srgbClr val="0070C0"/>
                </a:solidFill>
              </a:rPr>
              <a:t> МВт/г/рік</a:t>
            </a:r>
            <a:endParaRPr lang="en-US" sz="2000" b="1" dirty="0">
              <a:solidFill>
                <a:srgbClr val="0070C0"/>
              </a:solidFill>
            </a:endParaRPr>
          </a:p>
          <a:p>
            <a:pPr marL="342900" indent="-342900">
              <a:buFont typeface="Wingdings" panose="05000000000000000000" pitchFamily="2" charset="2"/>
              <a:buChar char="Ø"/>
              <a:defRPr/>
            </a:pPr>
            <a:r>
              <a:rPr lang="uk-UA" sz="2000" dirty="0">
                <a:solidFill>
                  <a:srgbClr val="0070C0"/>
                </a:solidFill>
              </a:rPr>
              <a:t>Річні витрати електроенергії на водопостачання</a:t>
            </a:r>
            <a:r>
              <a:rPr lang="en-US" sz="2000" dirty="0">
                <a:solidFill>
                  <a:srgbClr val="0070C0"/>
                </a:solidFill>
              </a:rPr>
              <a:t>–</a:t>
            </a:r>
            <a:r>
              <a:rPr lang="en-US" sz="2000" b="1" dirty="0">
                <a:solidFill>
                  <a:srgbClr val="0070C0"/>
                </a:solidFill>
              </a:rPr>
              <a:t>26781</a:t>
            </a:r>
            <a:r>
              <a:rPr lang="uk-UA" sz="2000" b="1" dirty="0">
                <a:solidFill>
                  <a:srgbClr val="0070C0"/>
                </a:solidFill>
              </a:rPr>
              <a:t> МВт/г/рік</a:t>
            </a:r>
            <a:endParaRPr lang="en-US" sz="2000" dirty="0">
              <a:solidFill>
                <a:srgbClr val="0070C0"/>
              </a:solidFill>
            </a:endParaRPr>
          </a:p>
          <a:p>
            <a:pPr marL="342900" indent="-342900">
              <a:buFont typeface="Wingdings" panose="05000000000000000000" pitchFamily="2" charset="2"/>
              <a:buChar char="Ø"/>
              <a:defRPr/>
            </a:pPr>
            <a:r>
              <a:rPr lang="uk-UA" sz="2000" dirty="0">
                <a:solidFill>
                  <a:srgbClr val="0070C0"/>
                </a:solidFill>
              </a:rPr>
              <a:t>Річні витрати електроенергії на водовідведення</a:t>
            </a:r>
            <a:r>
              <a:rPr lang="en-US" sz="2000" dirty="0">
                <a:solidFill>
                  <a:srgbClr val="0070C0"/>
                </a:solidFill>
              </a:rPr>
              <a:t>–</a:t>
            </a:r>
            <a:r>
              <a:rPr lang="en-US" sz="2000" b="1" dirty="0">
                <a:solidFill>
                  <a:srgbClr val="0070C0"/>
                </a:solidFill>
              </a:rPr>
              <a:t>17099 </a:t>
            </a:r>
            <a:r>
              <a:rPr lang="uk-UA" sz="2000" b="1" dirty="0">
                <a:solidFill>
                  <a:srgbClr val="0070C0"/>
                </a:solidFill>
              </a:rPr>
              <a:t>МВт/г/рік</a:t>
            </a:r>
            <a:endParaRPr lang="en-US" sz="2000" b="1" dirty="0">
              <a:solidFill>
                <a:srgbClr val="0070C0"/>
              </a:solidFill>
            </a:endParaRPr>
          </a:p>
          <a:p>
            <a:pPr marL="342900" indent="-342900">
              <a:buFont typeface="Wingdings" panose="05000000000000000000" pitchFamily="2" charset="2"/>
              <a:buChar char="Ø"/>
              <a:defRPr/>
            </a:pPr>
            <a:r>
              <a:rPr lang="uk-UA" sz="2000" dirty="0">
                <a:solidFill>
                  <a:srgbClr val="0070C0"/>
                </a:solidFill>
              </a:rPr>
              <a:t>Проектна потужність водозабору на Дніпрі</a:t>
            </a:r>
            <a:r>
              <a:rPr lang="en-US" sz="2000" dirty="0">
                <a:solidFill>
                  <a:srgbClr val="0070C0"/>
                </a:solidFill>
              </a:rPr>
              <a:t> </a:t>
            </a:r>
            <a:r>
              <a:rPr lang="en-US" sz="2000" b="1" dirty="0">
                <a:solidFill>
                  <a:srgbClr val="0070C0"/>
                </a:solidFill>
              </a:rPr>
              <a:t>280 000 </a:t>
            </a:r>
            <a:r>
              <a:rPr lang="uk-UA" sz="2000" b="1" dirty="0">
                <a:solidFill>
                  <a:srgbClr val="0070C0"/>
                </a:solidFill>
              </a:rPr>
              <a:t>м</a:t>
            </a:r>
            <a:r>
              <a:rPr lang="en-US" sz="2000" b="1" dirty="0">
                <a:solidFill>
                  <a:srgbClr val="0070C0"/>
                </a:solidFill>
              </a:rPr>
              <a:t>3/</a:t>
            </a:r>
            <a:r>
              <a:rPr lang="uk-UA" sz="2000" b="1" dirty="0">
                <a:solidFill>
                  <a:srgbClr val="0070C0"/>
                </a:solidFill>
              </a:rPr>
              <a:t>добу</a:t>
            </a:r>
            <a:endParaRPr lang="en-US" sz="2000" b="1" dirty="0">
              <a:solidFill>
                <a:srgbClr val="0070C0"/>
              </a:solidFill>
            </a:endParaRPr>
          </a:p>
          <a:p>
            <a:pPr marL="342900" indent="-342900">
              <a:buFont typeface="Wingdings" panose="05000000000000000000" pitchFamily="2" charset="2"/>
              <a:buChar char="Ø"/>
              <a:defRPr/>
            </a:pPr>
            <a:r>
              <a:rPr lang="uk-UA" sz="2000" dirty="0">
                <a:solidFill>
                  <a:srgbClr val="0070C0"/>
                </a:solidFill>
              </a:rPr>
              <a:t>Кількість насосних станцій системи водопостачання</a:t>
            </a:r>
            <a:r>
              <a:rPr lang="en-US" sz="2000" dirty="0">
                <a:solidFill>
                  <a:srgbClr val="0070C0"/>
                </a:solidFill>
              </a:rPr>
              <a:t> </a:t>
            </a:r>
            <a:r>
              <a:rPr lang="en-US" sz="2000" b="1" dirty="0">
                <a:solidFill>
                  <a:srgbClr val="0070C0"/>
                </a:solidFill>
              </a:rPr>
              <a:t>– 32</a:t>
            </a:r>
          </a:p>
          <a:p>
            <a:pPr marL="342900" indent="-342900">
              <a:buFont typeface="Wingdings" panose="05000000000000000000" pitchFamily="2" charset="2"/>
              <a:buChar char="Ø"/>
              <a:defRPr/>
            </a:pPr>
            <a:r>
              <a:rPr lang="uk-UA" sz="2000" dirty="0">
                <a:solidFill>
                  <a:srgbClr val="0070C0"/>
                </a:solidFill>
              </a:rPr>
              <a:t>Кількість насосних станцій системи водовідведення </a:t>
            </a:r>
            <a:r>
              <a:rPr lang="en-US" sz="2000" b="1" dirty="0">
                <a:solidFill>
                  <a:srgbClr val="0070C0"/>
                </a:solidFill>
              </a:rPr>
              <a:t>- 30</a:t>
            </a:r>
          </a:p>
          <a:p>
            <a:pPr marL="342900" indent="-342900">
              <a:buFont typeface="Wingdings" panose="05000000000000000000" pitchFamily="2" charset="2"/>
              <a:buChar char="Ø"/>
              <a:defRPr/>
            </a:pPr>
            <a:endParaRPr lang="en-US" sz="2000" dirty="0">
              <a:solidFill>
                <a:srgbClr val="0070C0"/>
              </a:solidFill>
            </a:endParaRPr>
          </a:p>
          <a:p>
            <a:pPr marL="342900" indent="-342900">
              <a:buFont typeface="Wingdings" panose="05000000000000000000" pitchFamily="2" charset="2"/>
              <a:buChar char="Ø"/>
              <a:defRPr/>
            </a:pPr>
            <a:endParaRPr lang="uk-UA" sz="2000" dirty="0">
              <a:solidFill>
                <a:srgbClr val="0070C0"/>
              </a:solidFill>
            </a:endParaRPr>
          </a:p>
        </p:txBody>
      </p:sp>
    </p:spTree>
    <p:extLst>
      <p:ext uri="{BB962C8B-B14F-4D97-AF65-F5344CB8AC3E}">
        <p14:creationId xmlns:p14="http://schemas.microsoft.com/office/powerpoint/2010/main" val="3375090348"/>
      </p:ext>
    </p:extLst>
  </p:cSld>
  <p:clrMapOvr>
    <a:masterClrMapping/>
  </p:clrMapOvr>
  <p:transition spd="med">
    <p:cut thruBlk="1"/>
  </p:transition>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07AE05C-DFE3-F204-D73F-709327374872}"/>
              </a:ext>
            </a:extLst>
          </p:cNvPr>
          <p:cNvSpPr>
            <a:spLocks noGrp="1" noChangeArrowheads="1"/>
          </p:cNvSpPr>
          <p:nvPr>
            <p:ph type="title"/>
          </p:nvPr>
        </p:nvSpPr>
        <p:spPr>
          <a:xfrm>
            <a:off x="495945" y="0"/>
            <a:ext cx="8153400" cy="838200"/>
          </a:xfrm>
        </p:spPr>
        <p:txBody>
          <a:bodyPr/>
          <a:lstStyle/>
          <a:p>
            <a:pPr algn="ctr" eaLnBrk="1" hangingPunct="1">
              <a:defRPr/>
            </a:pPr>
            <a:r>
              <a:rPr lang="uk-UA" sz="2400" dirty="0">
                <a:solidFill>
                  <a:srgbClr val="0070C0"/>
                </a:solidFill>
                <a:effectLst/>
              </a:rPr>
              <a:t>Водовід </a:t>
            </a:r>
            <a:r>
              <a:rPr lang="en-US" sz="2400" dirty="0">
                <a:solidFill>
                  <a:srgbClr val="0070C0"/>
                </a:solidFill>
                <a:effectLst/>
              </a:rPr>
              <a:t>“</a:t>
            </a:r>
            <a:r>
              <a:rPr lang="uk-UA" sz="2400" dirty="0">
                <a:solidFill>
                  <a:srgbClr val="0070C0"/>
                </a:solidFill>
                <a:effectLst/>
              </a:rPr>
              <a:t>Дніпро</a:t>
            </a:r>
            <a:r>
              <a:rPr lang="en-US" sz="2400" dirty="0">
                <a:solidFill>
                  <a:srgbClr val="0070C0"/>
                </a:solidFill>
                <a:effectLst/>
              </a:rPr>
              <a:t>-</a:t>
            </a:r>
            <a:r>
              <a:rPr lang="uk-UA" sz="2400" dirty="0">
                <a:solidFill>
                  <a:srgbClr val="0070C0"/>
                </a:solidFill>
                <a:effectLst/>
              </a:rPr>
              <a:t>Миколаїв</a:t>
            </a:r>
            <a:r>
              <a:rPr lang="en-US" sz="2400" dirty="0">
                <a:solidFill>
                  <a:srgbClr val="0070C0"/>
                </a:solidFill>
                <a:effectLst/>
              </a:rPr>
              <a:t>”</a:t>
            </a:r>
            <a:endParaRPr lang="ru-RU" sz="2400" dirty="0">
              <a:solidFill>
                <a:srgbClr val="0070C0"/>
              </a:solidFill>
              <a:effectLst/>
            </a:endParaRPr>
          </a:p>
        </p:txBody>
      </p:sp>
      <p:pic>
        <p:nvPicPr>
          <p:cNvPr id="5" name="Picture 31" descr="A screenshot of a map&#10;&#10;Description automatically generated with medium confidence">
            <a:extLst>
              <a:ext uri="{FF2B5EF4-FFF2-40B4-BE49-F238E27FC236}">
                <a16:creationId xmlns:a16="http://schemas.microsoft.com/office/drawing/2014/main" id="{F3507635-33C8-BFF9-E241-9A3A55995C2A}"/>
              </a:ext>
            </a:extLst>
          </p:cNvPr>
          <p:cNvPicPr/>
          <p:nvPr/>
        </p:nvPicPr>
        <p:blipFill rotWithShape="1">
          <a:blip r:embed="rId3">
            <a:extLst>
              <a:ext uri="{28A0092B-C50C-407E-A947-70E740481C1C}">
                <a14:useLocalDpi xmlns:a14="http://schemas.microsoft.com/office/drawing/2010/main"/>
              </a:ext>
            </a:extLst>
          </a:blip>
          <a:srcRect/>
          <a:stretch/>
        </p:blipFill>
        <p:spPr bwMode="auto">
          <a:xfrm>
            <a:off x="898099" y="1905000"/>
            <a:ext cx="7255301" cy="3964474"/>
          </a:xfrm>
          <a:prstGeom prst="rect">
            <a:avLst/>
          </a:prstGeom>
          <a:ln>
            <a:noFill/>
          </a:ln>
          <a:extLst>
            <a:ext uri="{53640926-AAD7-44D8-BBD7-CCE9431645EC}">
              <a14:shadowObscured xmlns:a14="http://schemas.microsoft.com/office/drawing/2010/main"/>
            </a:ext>
          </a:extLst>
        </p:spPr>
      </p:pic>
      <p:sp>
        <p:nvSpPr>
          <p:cNvPr id="6" name="Прямоугольник 10">
            <a:extLst>
              <a:ext uri="{FF2B5EF4-FFF2-40B4-BE49-F238E27FC236}">
                <a16:creationId xmlns:a16="http://schemas.microsoft.com/office/drawing/2014/main" id="{12B6A539-C844-4A84-EABE-0011E2BEA037}"/>
              </a:ext>
            </a:extLst>
          </p:cNvPr>
          <p:cNvSpPr/>
          <p:nvPr/>
        </p:nvSpPr>
        <p:spPr>
          <a:xfrm>
            <a:off x="609599" y="810161"/>
            <a:ext cx="7772401" cy="1015663"/>
          </a:xfrm>
          <a:prstGeom prst="rect">
            <a:avLst/>
          </a:prstGeom>
        </p:spPr>
        <p:txBody>
          <a:bodyPr wrap="square">
            <a:spAutoFit/>
          </a:bodyPr>
          <a:lstStyle/>
          <a:p>
            <a:pPr algn="ctr"/>
            <a:r>
              <a:rPr lang="uk-UA" sz="2000"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До війни сиру воду забирали з водозабору на річці Дніпро в Херсонській області – він використовувався як єдине джерело питного водопостачання міста.</a:t>
            </a:r>
            <a:endParaRPr lang="uk-UA" sz="2000" dirty="0">
              <a:solidFill>
                <a:srgbClr val="0070C0"/>
              </a:solidFill>
            </a:endParaRPr>
          </a:p>
        </p:txBody>
      </p:sp>
      <p:sp>
        <p:nvSpPr>
          <p:cNvPr id="7" name="Прямоугольник 1">
            <a:extLst>
              <a:ext uri="{FF2B5EF4-FFF2-40B4-BE49-F238E27FC236}">
                <a16:creationId xmlns:a16="http://schemas.microsoft.com/office/drawing/2014/main" id="{01C26344-4C35-D641-C6E4-F14FD1FE7209}"/>
              </a:ext>
            </a:extLst>
          </p:cNvPr>
          <p:cNvSpPr/>
          <p:nvPr/>
        </p:nvSpPr>
        <p:spPr>
          <a:xfrm>
            <a:off x="304799" y="5869474"/>
            <a:ext cx="8305802" cy="836126"/>
          </a:xfrm>
          <a:prstGeom prst="rect">
            <a:avLst/>
          </a:prstGeom>
        </p:spPr>
        <p:txBody>
          <a:bodyPr wrap="square">
            <a:spAutoFit/>
          </a:bodyPr>
          <a:lstStyle/>
          <a:p>
            <a:pPr algn="ctr">
              <a:spcAft>
                <a:spcPts val="1000"/>
              </a:spcAft>
            </a:pPr>
            <a:r>
              <a:rPr lang="en-GB"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2 x </a:t>
            </a:r>
            <a:r>
              <a:rPr lang="uk-UA"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Ду=</a:t>
            </a:r>
            <a:r>
              <a:rPr lang="en-GB"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1400 </a:t>
            </a:r>
            <a:r>
              <a:rPr lang="uk-UA"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мм</a:t>
            </a:r>
            <a:r>
              <a:rPr lang="en-GB"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 </a:t>
            </a:r>
            <a:r>
              <a:rPr lang="uk-UA"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сталеві нитки водоводу «Дніпро-Миколаїв»</a:t>
            </a:r>
            <a:r>
              <a:rPr lang="en-GB"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 </a:t>
            </a:r>
          </a:p>
          <a:p>
            <a:pPr algn="ctr">
              <a:spcAft>
                <a:spcPts val="1000"/>
              </a:spcAft>
            </a:pPr>
            <a:r>
              <a:rPr lang="uk-UA"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Максимальна потужність</a:t>
            </a:r>
            <a:r>
              <a:rPr lang="en-GB"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 250,000 </a:t>
            </a:r>
            <a:r>
              <a:rPr lang="uk-UA"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м</a:t>
            </a:r>
            <a:r>
              <a:rPr lang="en-GB"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³/</a:t>
            </a:r>
            <a:r>
              <a:rPr lang="uk-UA" sz="2000" b="1" dirty="0">
                <a:solidFill>
                  <a:srgbClr val="0070C0"/>
                </a:solidFill>
                <a:latin typeface="Segoe UI" panose="020B0502040204020203" pitchFamily="34" charset="0"/>
                <a:ea typeface="Segoe UI" panose="020B0502040204020203" pitchFamily="34" charset="0"/>
                <a:cs typeface="Times New Roman" panose="02020603050405020304" pitchFamily="18" charset="0"/>
              </a:rPr>
              <a:t>добу</a:t>
            </a:r>
            <a:endParaRPr lang="ru-RU" sz="2000" b="1" dirty="0">
              <a:solidFill>
                <a:srgbClr val="0070C0"/>
              </a:solidFill>
            </a:endParaRPr>
          </a:p>
        </p:txBody>
      </p:sp>
    </p:spTree>
    <p:extLst>
      <p:ext uri="{BB962C8B-B14F-4D97-AF65-F5344CB8AC3E}">
        <p14:creationId xmlns:p14="http://schemas.microsoft.com/office/powerpoint/2010/main" val="3638022440"/>
      </p:ext>
    </p:extLst>
  </p:cSld>
  <p:clrMapOvr>
    <a:masterClrMapping/>
  </p:clrMapOvr>
  <p:transition spd="med">
    <p:cut thruBlk="1"/>
  </p:transition>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575ACF5-D797-482E-C1DC-EE6452566876}"/>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79262257-0353-FC8C-FB4C-CFCEA781A6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4771" y="808384"/>
            <a:ext cx="3817659" cy="1934816"/>
          </a:xfrm>
          <a:prstGeom prst="rect">
            <a:avLst/>
          </a:prstGeom>
        </p:spPr>
      </p:pic>
      <p:sp>
        <p:nvSpPr>
          <p:cNvPr id="4" name="TextBox 3">
            <a:extLst>
              <a:ext uri="{FF2B5EF4-FFF2-40B4-BE49-F238E27FC236}">
                <a16:creationId xmlns:a16="http://schemas.microsoft.com/office/drawing/2014/main" id="{5E1EF748-FCAC-93D5-39BD-439DD3BE4101}"/>
              </a:ext>
            </a:extLst>
          </p:cNvPr>
          <p:cNvSpPr txBox="1"/>
          <p:nvPr/>
        </p:nvSpPr>
        <p:spPr>
          <a:xfrm>
            <a:off x="266700" y="4004608"/>
            <a:ext cx="8610600" cy="1938992"/>
          </a:xfrm>
          <a:prstGeom prst="rect">
            <a:avLst/>
          </a:prstGeom>
          <a:noFill/>
        </p:spPr>
        <p:txBody>
          <a:bodyPr wrap="square" rtlCol="0">
            <a:spAutoFit/>
          </a:bodyPr>
          <a:lstStyle/>
          <a:p>
            <a:pPr algn="ctr">
              <a:spcBef>
                <a:spcPts val="0"/>
              </a:spcBef>
            </a:pPr>
            <a:r>
              <a:rPr lang="uk-UA" sz="2000" dirty="0">
                <a:solidFill>
                  <a:srgbClr val="0070C0"/>
                </a:solidFill>
              </a:rPr>
              <a:t>12 квітня 2022 року під час бойових дій на Херсонщині в районі села Киселівка російськими загарбниками було зруйновано водогін «Дніпро-Миколаїв».</a:t>
            </a:r>
          </a:p>
          <a:p>
            <a:pPr algn="ctr">
              <a:spcBef>
                <a:spcPts val="0"/>
              </a:spcBef>
            </a:pPr>
            <a:r>
              <a:rPr lang="uk-UA" sz="2000" dirty="0">
                <a:solidFill>
                  <a:srgbClr val="0070C0"/>
                </a:solidFill>
              </a:rPr>
              <a:t>Протягом 30 днів все місто з населенням близько 350 тис. жителів було на межі гуманітарної катастрофи через відсутність централізованого постачання питної води.</a:t>
            </a:r>
            <a:endParaRPr lang="ru-RU" sz="2000" dirty="0">
              <a:solidFill>
                <a:srgbClr val="0070C0"/>
              </a:solidFill>
            </a:endParaRPr>
          </a:p>
        </p:txBody>
      </p:sp>
      <p:pic>
        <p:nvPicPr>
          <p:cNvPr id="2" name="Рисунок 1">
            <a:extLst>
              <a:ext uri="{FF2B5EF4-FFF2-40B4-BE49-F238E27FC236}">
                <a16:creationId xmlns:a16="http://schemas.microsoft.com/office/drawing/2014/main" id="{134F6D0A-F0FF-CF04-A3F4-5A64F8A5700B}"/>
              </a:ext>
            </a:extLst>
          </p:cNvPr>
          <p:cNvPicPr>
            <a:picLocks noChangeAspect="1"/>
          </p:cNvPicPr>
          <p:nvPr/>
        </p:nvPicPr>
        <p:blipFill>
          <a:blip r:embed="rId4"/>
          <a:stretch>
            <a:fillRect/>
          </a:stretch>
        </p:blipFill>
        <p:spPr>
          <a:xfrm>
            <a:off x="304800" y="762000"/>
            <a:ext cx="2171700" cy="2895600"/>
          </a:xfrm>
          <a:prstGeom prst="rect">
            <a:avLst/>
          </a:prstGeom>
        </p:spPr>
      </p:pic>
      <p:pic>
        <p:nvPicPr>
          <p:cNvPr id="6" name="Рисунок 5">
            <a:extLst>
              <a:ext uri="{FF2B5EF4-FFF2-40B4-BE49-F238E27FC236}">
                <a16:creationId xmlns:a16="http://schemas.microsoft.com/office/drawing/2014/main" id="{36FA9889-729F-288B-98C3-4E90DF1AC334}"/>
              </a:ext>
            </a:extLst>
          </p:cNvPr>
          <p:cNvPicPr>
            <a:picLocks noChangeAspect="1"/>
          </p:cNvPicPr>
          <p:nvPr/>
        </p:nvPicPr>
        <p:blipFill>
          <a:blip r:embed="rId5"/>
          <a:stretch>
            <a:fillRect/>
          </a:stretch>
        </p:blipFill>
        <p:spPr>
          <a:xfrm>
            <a:off x="6477000" y="750829"/>
            <a:ext cx="2180078" cy="2906771"/>
          </a:xfrm>
          <a:prstGeom prst="rect">
            <a:avLst/>
          </a:prstGeom>
        </p:spPr>
      </p:pic>
      <p:sp>
        <p:nvSpPr>
          <p:cNvPr id="7" name="TextBox 6">
            <a:extLst>
              <a:ext uri="{FF2B5EF4-FFF2-40B4-BE49-F238E27FC236}">
                <a16:creationId xmlns:a16="http://schemas.microsoft.com/office/drawing/2014/main" id="{9231D858-B77C-30AC-8B06-A40F81D8A87B}"/>
              </a:ext>
            </a:extLst>
          </p:cNvPr>
          <p:cNvSpPr txBox="1"/>
          <p:nvPr/>
        </p:nvSpPr>
        <p:spPr>
          <a:xfrm>
            <a:off x="381000" y="133290"/>
            <a:ext cx="8382000" cy="461665"/>
          </a:xfrm>
          <a:prstGeom prst="rect">
            <a:avLst/>
          </a:prstGeom>
          <a:noFill/>
        </p:spPr>
        <p:txBody>
          <a:bodyPr wrap="square" rtlCol="0">
            <a:spAutoFit/>
          </a:bodyPr>
          <a:lstStyle/>
          <a:p>
            <a:pPr algn="ctr"/>
            <a:r>
              <a:rPr lang="uk-UA" sz="2400" b="1">
                <a:solidFill>
                  <a:srgbClr val="0070C0"/>
                </a:solidFill>
              </a:rPr>
              <a:t>Припинення водопостачання з р. </a:t>
            </a:r>
            <a:r>
              <a:rPr lang="uk-UA" sz="2400" b="1" dirty="0">
                <a:solidFill>
                  <a:srgbClr val="0070C0"/>
                </a:solidFill>
              </a:rPr>
              <a:t>Дніпро</a:t>
            </a:r>
          </a:p>
        </p:txBody>
      </p:sp>
    </p:spTree>
    <p:extLst>
      <p:ext uri="{BB962C8B-B14F-4D97-AF65-F5344CB8AC3E}">
        <p14:creationId xmlns:p14="http://schemas.microsoft.com/office/powerpoint/2010/main" val="3669538299"/>
      </p:ext>
    </p:extLst>
  </p:cSld>
  <p:clrMapOvr>
    <a:masterClrMapping/>
  </p:clrMapOvr>
  <p:transition spd="med">
    <p:cut thruBlk="1"/>
  </p:transition>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5" name="Прямоугольник 4"/>
          <p:cNvSpPr/>
          <p:nvPr/>
        </p:nvSpPr>
        <p:spPr>
          <a:xfrm>
            <a:off x="304800" y="304800"/>
            <a:ext cx="8534400" cy="2246769"/>
          </a:xfrm>
          <a:prstGeom prst="rect">
            <a:avLst/>
          </a:prstGeom>
        </p:spPr>
        <p:txBody>
          <a:bodyPr wrap="square">
            <a:spAutoFit/>
          </a:bodyPr>
          <a:lstStyle/>
          <a:p>
            <a:pPr algn="just">
              <a:spcAft>
                <a:spcPts val="0"/>
              </a:spcAft>
            </a:pPr>
            <a:r>
              <a:rPr lang="uk-UA" sz="2000" dirty="0">
                <a:solidFill>
                  <a:srgbClr val="0070C0"/>
                </a:solidFill>
                <a:latin typeface="+mn-lt"/>
                <a:ea typeface="Times New Roman" panose="02020603050405020304" pitchFamily="18" charset="0"/>
                <a:cs typeface="Calibri" panose="020F0502020204030204" pitchFamily="34" charset="0"/>
              </a:rPr>
              <a:t>Зусиллями міської влади та МКП «Миколаївводоканал» у травні 2022 року централізоване водопостачання було відновлено, але лише технічною водою з річки Південний Буг на санітарні потреби, а потреби питного водопостачання забезпечувалися в обмежених об</a:t>
            </a:r>
            <a:r>
              <a:rPr lang="en-US" sz="2000" dirty="0">
                <a:solidFill>
                  <a:srgbClr val="0070C0"/>
                </a:solidFill>
                <a:latin typeface="+mn-lt"/>
                <a:ea typeface="Times New Roman" panose="02020603050405020304" pitchFamily="18" charset="0"/>
                <a:cs typeface="Calibri" panose="020F0502020204030204" pitchFamily="34" charset="0"/>
              </a:rPr>
              <a:t>’</a:t>
            </a:r>
            <a:r>
              <a:rPr lang="uk-UA" sz="2000" dirty="0" err="1">
                <a:solidFill>
                  <a:srgbClr val="0070C0"/>
                </a:solidFill>
                <a:latin typeface="+mn-lt"/>
                <a:ea typeface="Times New Roman" panose="02020603050405020304" pitchFamily="18" charset="0"/>
                <a:cs typeface="Calibri" panose="020F0502020204030204" pitchFamily="34" charset="0"/>
              </a:rPr>
              <a:t>ємах</a:t>
            </a:r>
            <a:r>
              <a:rPr lang="uk-UA" sz="2000" dirty="0">
                <a:solidFill>
                  <a:srgbClr val="0070C0"/>
                </a:solidFill>
                <a:latin typeface="+mn-lt"/>
                <a:ea typeface="Times New Roman" panose="02020603050405020304" pitchFamily="18" charset="0"/>
                <a:cs typeface="Calibri" panose="020F0502020204030204" pitchFamily="34" charset="0"/>
              </a:rPr>
              <a:t> завдяки привозній воді, встановленню мобільних установок зворотного осмосу, а також діяльності гуманітарних організацій і місій.</a:t>
            </a:r>
            <a:endParaRPr lang="ru-RU" sz="2000" dirty="0">
              <a:solidFill>
                <a:srgbClr val="0070C0"/>
              </a:solidFill>
              <a:latin typeface="+mn-lt"/>
              <a:ea typeface="Times New Roman" panose="02020603050405020304" pitchFamily="18" charset="0"/>
              <a:cs typeface="Calibri" panose="020F0502020204030204" pitchFamily="34" charset="0"/>
            </a:endParaRPr>
          </a:p>
        </p:txBody>
      </p:sp>
      <p:pic>
        <p:nvPicPr>
          <p:cNvPr id="2" name="Рисунок 1">
            <a:extLst>
              <a:ext uri="{FF2B5EF4-FFF2-40B4-BE49-F238E27FC236}">
                <a16:creationId xmlns:a16="http://schemas.microsoft.com/office/drawing/2014/main" id="{4558D92B-5EBF-C4B5-B4E9-DF33A68E9B0F}"/>
              </a:ext>
            </a:extLst>
          </p:cNvPr>
          <p:cNvPicPr/>
          <p:nvPr/>
        </p:nvPicPr>
        <p:blipFill rotWithShape="1">
          <a:blip r:embed="rId3">
            <a:extLst>
              <a:ext uri="{28A0092B-C50C-407E-A947-70E740481C1C}">
                <a14:useLocalDpi xmlns:a14="http://schemas.microsoft.com/office/drawing/2010/main" val="0"/>
              </a:ext>
            </a:extLst>
          </a:blip>
          <a:srcRect t="7608" r="1374"/>
          <a:stretch/>
        </p:blipFill>
        <p:spPr bwMode="auto">
          <a:xfrm>
            <a:off x="304800" y="2551569"/>
            <a:ext cx="4114800" cy="2224645"/>
          </a:xfrm>
          <a:prstGeom prst="rect">
            <a:avLst/>
          </a:prstGeom>
          <a:noFill/>
          <a:ln>
            <a:noFill/>
          </a:ln>
          <a:extLst>
            <a:ext uri="{53640926-AAD7-44D8-BBD7-CCE9431645EC}">
              <a14:shadowObscured xmlns:a14="http://schemas.microsoft.com/office/drawing/2010/main"/>
            </a:ext>
          </a:extLst>
        </p:spPr>
      </p:pic>
      <p:pic>
        <p:nvPicPr>
          <p:cNvPr id="3" name="Рисунок 2">
            <a:extLst>
              <a:ext uri="{FF2B5EF4-FFF2-40B4-BE49-F238E27FC236}">
                <a16:creationId xmlns:a16="http://schemas.microsoft.com/office/drawing/2014/main" id="{F5F422B3-DA46-44BE-40E9-BAB17BF543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3771" y="3810000"/>
            <a:ext cx="4321629" cy="2862379"/>
          </a:xfrm>
          <a:prstGeom prst="rect">
            <a:avLst/>
          </a:prstGeom>
        </p:spPr>
      </p:pic>
    </p:spTree>
    <p:extLst>
      <p:ext uri="{BB962C8B-B14F-4D97-AF65-F5344CB8AC3E}">
        <p14:creationId xmlns:p14="http://schemas.microsoft.com/office/powerpoint/2010/main" val="2124569333"/>
      </p:ext>
    </p:extLst>
  </p:cSld>
  <p:clrMapOvr>
    <a:masterClrMapping/>
  </p:clrMapOvr>
  <p:transition spd="med">
    <p:cut thruBlk="1"/>
  </p:transition>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7376D30-5158-BE47-55FC-6E18055CD28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8205E20-3761-B967-4140-44B885665510}"/>
              </a:ext>
            </a:extLst>
          </p:cNvPr>
          <p:cNvSpPr txBox="1"/>
          <p:nvPr/>
        </p:nvSpPr>
        <p:spPr>
          <a:xfrm>
            <a:off x="381000" y="76200"/>
            <a:ext cx="8382000" cy="461665"/>
          </a:xfrm>
          <a:prstGeom prst="rect">
            <a:avLst/>
          </a:prstGeom>
          <a:noFill/>
        </p:spPr>
        <p:txBody>
          <a:bodyPr wrap="square" rtlCol="0">
            <a:spAutoFit/>
          </a:bodyPr>
          <a:lstStyle/>
          <a:p>
            <a:pPr algn="ctr"/>
            <a:r>
              <a:rPr lang="uk-UA" sz="2400" b="1" dirty="0">
                <a:solidFill>
                  <a:srgbClr val="0070C0"/>
                </a:solidFill>
              </a:rPr>
              <a:t>Системи ЗО які було надано Урядом Німеччини</a:t>
            </a:r>
          </a:p>
        </p:txBody>
      </p:sp>
      <p:pic>
        <p:nvPicPr>
          <p:cNvPr id="7" name="Рисунок 6" descr="Зображення, що містить текст, небо, просто неба, будівля&#10;&#10;Автоматично згенерований опис">
            <a:extLst>
              <a:ext uri="{FF2B5EF4-FFF2-40B4-BE49-F238E27FC236}">
                <a16:creationId xmlns:a16="http://schemas.microsoft.com/office/drawing/2014/main" id="{0F781E37-A652-9629-40D3-CF1646B16C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5892" y="685799"/>
            <a:ext cx="4047506" cy="1823907"/>
          </a:xfrm>
          <a:prstGeom prst="rect">
            <a:avLst/>
          </a:prstGeom>
        </p:spPr>
      </p:pic>
      <p:pic>
        <p:nvPicPr>
          <p:cNvPr id="8" name="Рисунок 7">
            <a:extLst>
              <a:ext uri="{FF2B5EF4-FFF2-40B4-BE49-F238E27FC236}">
                <a16:creationId xmlns:a16="http://schemas.microsoft.com/office/drawing/2014/main" id="{534C91BE-1A13-BAB2-53C4-EDA307DEC40C}"/>
              </a:ext>
            </a:extLst>
          </p:cNvPr>
          <p:cNvPicPr>
            <a:picLocks noChangeAspect="1"/>
          </p:cNvPicPr>
          <p:nvPr/>
        </p:nvPicPr>
        <p:blipFill>
          <a:blip r:embed="rId4"/>
          <a:stretch>
            <a:fillRect/>
          </a:stretch>
        </p:blipFill>
        <p:spPr>
          <a:xfrm>
            <a:off x="4612610" y="684509"/>
            <a:ext cx="4050369" cy="1825197"/>
          </a:xfrm>
          <a:prstGeom prst="rect">
            <a:avLst/>
          </a:prstGeom>
        </p:spPr>
      </p:pic>
      <p:pic>
        <p:nvPicPr>
          <p:cNvPr id="9" name="Рисунок 8">
            <a:extLst>
              <a:ext uri="{FF2B5EF4-FFF2-40B4-BE49-F238E27FC236}">
                <a16:creationId xmlns:a16="http://schemas.microsoft.com/office/drawing/2014/main" id="{6EE85F18-9D81-805F-DB89-DF51B71BB0CC}"/>
              </a:ext>
            </a:extLst>
          </p:cNvPr>
          <p:cNvPicPr>
            <a:picLocks noChangeAspect="1"/>
          </p:cNvPicPr>
          <p:nvPr/>
        </p:nvPicPr>
        <p:blipFill>
          <a:blip r:embed="rId5"/>
          <a:stretch>
            <a:fillRect/>
          </a:stretch>
        </p:blipFill>
        <p:spPr>
          <a:xfrm>
            <a:off x="304800" y="2609202"/>
            <a:ext cx="1701433" cy="3775720"/>
          </a:xfrm>
          <a:prstGeom prst="rect">
            <a:avLst/>
          </a:prstGeom>
        </p:spPr>
      </p:pic>
      <p:pic>
        <p:nvPicPr>
          <p:cNvPr id="11" name="Рисунок 10" descr="Зображення, що містить циліндр, дудка, у приміщенні, сталь&#10;&#10;Автоматично згенерований опис">
            <a:extLst>
              <a:ext uri="{FF2B5EF4-FFF2-40B4-BE49-F238E27FC236}">
                <a16:creationId xmlns:a16="http://schemas.microsoft.com/office/drawing/2014/main" id="{5F0E9D89-2C87-54D5-E61C-3D851D93CB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41967" y="2609201"/>
            <a:ext cx="1701433" cy="3775720"/>
          </a:xfrm>
          <a:prstGeom prst="rect">
            <a:avLst/>
          </a:prstGeom>
        </p:spPr>
      </p:pic>
      <p:pic>
        <p:nvPicPr>
          <p:cNvPr id="12" name="Рисунок 11">
            <a:extLst>
              <a:ext uri="{FF2B5EF4-FFF2-40B4-BE49-F238E27FC236}">
                <a16:creationId xmlns:a16="http://schemas.microsoft.com/office/drawing/2014/main" id="{08ACC9DB-A320-BE29-FE2E-88797F9CD2DB}"/>
              </a:ext>
            </a:extLst>
          </p:cNvPr>
          <p:cNvPicPr>
            <a:picLocks noChangeAspect="1"/>
          </p:cNvPicPr>
          <p:nvPr/>
        </p:nvPicPr>
        <p:blipFill>
          <a:blip r:embed="rId7"/>
          <a:stretch>
            <a:fillRect/>
          </a:stretch>
        </p:blipFill>
        <p:spPr>
          <a:xfrm>
            <a:off x="4612611" y="2609201"/>
            <a:ext cx="4050367" cy="1825197"/>
          </a:xfrm>
          <a:prstGeom prst="rect">
            <a:avLst/>
          </a:prstGeom>
        </p:spPr>
      </p:pic>
      <p:pic>
        <p:nvPicPr>
          <p:cNvPr id="13" name="Рисунок 12">
            <a:extLst>
              <a:ext uri="{FF2B5EF4-FFF2-40B4-BE49-F238E27FC236}">
                <a16:creationId xmlns:a16="http://schemas.microsoft.com/office/drawing/2014/main" id="{A2B50158-2F3C-233B-6A84-7332DE46EE58}"/>
              </a:ext>
            </a:extLst>
          </p:cNvPr>
          <p:cNvPicPr>
            <a:picLocks noChangeAspect="1"/>
          </p:cNvPicPr>
          <p:nvPr/>
        </p:nvPicPr>
        <p:blipFill>
          <a:blip r:embed="rId8"/>
          <a:stretch>
            <a:fillRect/>
          </a:stretch>
        </p:blipFill>
        <p:spPr>
          <a:xfrm>
            <a:off x="4605580" y="4559724"/>
            <a:ext cx="4050367" cy="1825197"/>
          </a:xfrm>
          <a:prstGeom prst="rect">
            <a:avLst/>
          </a:prstGeom>
        </p:spPr>
      </p:pic>
      <p:sp>
        <p:nvSpPr>
          <p:cNvPr id="14" name="TextBox 13">
            <a:extLst>
              <a:ext uri="{FF2B5EF4-FFF2-40B4-BE49-F238E27FC236}">
                <a16:creationId xmlns:a16="http://schemas.microsoft.com/office/drawing/2014/main" id="{BB7CB7F9-6EB7-19AE-C055-906362443DB6}"/>
              </a:ext>
            </a:extLst>
          </p:cNvPr>
          <p:cNvSpPr txBox="1"/>
          <p:nvPr/>
        </p:nvSpPr>
        <p:spPr>
          <a:xfrm>
            <a:off x="295892" y="6412468"/>
            <a:ext cx="2752108" cy="369332"/>
          </a:xfrm>
          <a:prstGeom prst="rect">
            <a:avLst/>
          </a:prstGeom>
          <a:noFill/>
        </p:spPr>
        <p:txBody>
          <a:bodyPr wrap="square" rtlCol="0">
            <a:spAutoFit/>
          </a:bodyPr>
          <a:lstStyle/>
          <a:p>
            <a:r>
              <a:rPr lang="en-US" i="1" dirty="0">
                <a:solidFill>
                  <a:srgbClr val="0070C0"/>
                </a:solidFill>
              </a:rPr>
              <a:t>RO systems produced by </a:t>
            </a:r>
            <a:endParaRPr lang="ru-RU" i="1" dirty="0">
              <a:solidFill>
                <a:srgbClr val="0070C0"/>
              </a:solidFill>
            </a:endParaRPr>
          </a:p>
        </p:txBody>
      </p:sp>
      <p:pic>
        <p:nvPicPr>
          <p:cNvPr id="1026" name="Picture 2" descr="About Us">
            <a:extLst>
              <a:ext uri="{FF2B5EF4-FFF2-40B4-BE49-F238E27FC236}">
                <a16:creationId xmlns:a16="http://schemas.microsoft.com/office/drawing/2014/main" id="{A6876B3E-4266-3353-B870-438D9651B67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48000" y="6450158"/>
            <a:ext cx="1676400" cy="293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9246788"/>
      </p:ext>
    </p:extLst>
  </p:cSld>
  <p:clrMapOvr>
    <a:masterClrMapping/>
  </p:clrMapOvr>
  <p:transition spd="med">
    <p:cut thruBlk="1"/>
  </p:transition>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6" name="TextBox 5"/>
          <p:cNvSpPr txBox="1"/>
          <p:nvPr/>
        </p:nvSpPr>
        <p:spPr>
          <a:xfrm>
            <a:off x="2286000" y="133290"/>
            <a:ext cx="4419520" cy="461665"/>
          </a:xfrm>
          <a:prstGeom prst="rect">
            <a:avLst/>
          </a:prstGeom>
          <a:noFill/>
        </p:spPr>
        <p:txBody>
          <a:bodyPr wrap="square" rtlCol="0">
            <a:spAutoFit/>
          </a:bodyPr>
          <a:lstStyle/>
          <a:p>
            <a:pPr algn="ctr"/>
            <a:r>
              <a:rPr lang="uk-UA" sz="2400" b="1" dirty="0">
                <a:solidFill>
                  <a:srgbClr val="0070C0"/>
                </a:solidFill>
              </a:rPr>
              <a:t>Технічна вода на</a:t>
            </a:r>
            <a:r>
              <a:rPr lang="en-US" sz="2400" b="1" dirty="0">
                <a:solidFill>
                  <a:srgbClr val="0070C0"/>
                </a:solidFill>
              </a:rPr>
              <a:t> </a:t>
            </a:r>
            <a:r>
              <a:rPr lang="uk-UA" sz="2400" b="1" dirty="0">
                <a:solidFill>
                  <a:srgbClr val="0070C0"/>
                </a:solidFill>
              </a:rPr>
              <a:t>ОСВ</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685800"/>
            <a:ext cx="7696200" cy="5130800"/>
          </a:xfrm>
          <a:prstGeom prst="rect">
            <a:avLst/>
          </a:prstGeom>
        </p:spPr>
      </p:pic>
      <p:sp>
        <p:nvSpPr>
          <p:cNvPr id="3" name="TextBox 2"/>
          <p:cNvSpPr txBox="1"/>
          <p:nvPr/>
        </p:nvSpPr>
        <p:spPr>
          <a:xfrm>
            <a:off x="1600200" y="6019800"/>
            <a:ext cx="5386731" cy="707886"/>
          </a:xfrm>
          <a:prstGeom prst="rect">
            <a:avLst/>
          </a:prstGeom>
          <a:noFill/>
        </p:spPr>
        <p:txBody>
          <a:bodyPr wrap="none" rtlCol="0">
            <a:spAutoFit/>
          </a:bodyPr>
          <a:lstStyle/>
          <a:p>
            <a:pPr algn="just"/>
            <a:r>
              <a:rPr lang="uk-UA" sz="2000">
                <a:solidFill>
                  <a:srgbClr val="FF0000"/>
                </a:solidFill>
              </a:rPr>
              <a:t>Хлориди – у 12 разів перевищували норму</a:t>
            </a:r>
          </a:p>
          <a:p>
            <a:pPr algn="just"/>
            <a:r>
              <a:rPr lang="uk-UA" sz="2000" dirty="0">
                <a:solidFill>
                  <a:srgbClr val="FF0000"/>
                </a:solidFill>
              </a:rPr>
              <a:t>Сульфати – в 2 рази, Жорсткість – в 3 рази</a:t>
            </a:r>
          </a:p>
        </p:txBody>
      </p:sp>
    </p:spTree>
    <p:extLst>
      <p:ext uri="{BB962C8B-B14F-4D97-AF65-F5344CB8AC3E}">
        <p14:creationId xmlns:p14="http://schemas.microsoft.com/office/powerpoint/2010/main" val="2939779007"/>
      </p:ext>
    </p:extLst>
  </p:cSld>
  <p:clrMapOvr>
    <a:masterClrMapping/>
  </p:clrMapOvr>
  <p:transition spd="med">
    <p:cut thruBlk="1"/>
  </p:transition>
</p:sld>
</file>

<file path=ppt/theme/theme1.xml><?xml version="1.0" encoding="utf-8"?>
<a:theme xmlns:a="http://schemas.openxmlformats.org/drawingml/2006/main" name="Shimmer">
  <a:themeElements>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Shimmer">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himmer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Shimmer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Shimmer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Shimmer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Shimmer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Shimmer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Shimmer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Shimmer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Shimmer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14096</TotalTime>
  <Words>1075</Words>
  <Application>Microsoft Office PowerPoint</Application>
  <PresentationFormat>Екран (4:3)</PresentationFormat>
  <Paragraphs>111</Paragraphs>
  <Slides>24</Slides>
  <Notes>17</Notes>
  <HiddenSlides>0</HiddenSlides>
  <MMClips>1</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24</vt:i4>
      </vt:variant>
    </vt:vector>
  </HeadingPairs>
  <TitlesOfParts>
    <vt:vector size="30" baseType="lpstr">
      <vt:lpstr>Arial</vt:lpstr>
      <vt:lpstr>Segoe UI</vt:lpstr>
      <vt:lpstr>Tahoma</vt:lpstr>
      <vt:lpstr>Times New Roman</vt:lpstr>
      <vt:lpstr>Wingdings</vt:lpstr>
      <vt:lpstr>Shimmer</vt:lpstr>
      <vt:lpstr>МКП «Миколаївводоканал» Проблеми постачання питної води в умовах війни</vt:lpstr>
      <vt:lpstr>Місто Миколаїв</vt:lpstr>
      <vt:lpstr>Презентація PowerPoint</vt:lpstr>
      <vt:lpstr>МКП «Миколаївводоканал»</vt:lpstr>
      <vt:lpstr>Водовід “Дніпро-Миколаїв”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Permanent Secretariat to Black Sea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DABLAS presentation for KfW Conference</dc:title>
  <dc:creator>John MAGUIRE</dc:creator>
  <cp:lastModifiedBy>Victor Pisotskiy</cp:lastModifiedBy>
  <cp:revision>685</cp:revision>
  <cp:lastPrinted>2018-05-15T10:30:18Z</cp:lastPrinted>
  <dcterms:created xsi:type="dcterms:W3CDTF">2002-10-04T12:37:43Z</dcterms:created>
  <dcterms:modified xsi:type="dcterms:W3CDTF">2024-05-13T15:33:15Z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7</vt:i4>
  </property>
</Properties>
</file>