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nonymous Pro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M Sans" panose="020B0604020202020204" charset="0"/>
      <p:regular r:id="rId23"/>
    </p:embeddedFont>
    <p:embeddedFont>
      <p:font typeface="DM Sans Bold" panose="020B0604020202020204" charset="0"/>
      <p:regular r:id="rId24"/>
    </p:embeddedFont>
    <p:embeddedFont>
      <p:font typeface="Monospac821 BT" panose="020B0609020202020204" pitchFamily="49" charset="0"/>
      <p:regular r:id="rId25"/>
      <p:bold r:id="rId26"/>
      <p:italic r:id="rId27"/>
      <p:boldItalic r:id="rId28"/>
    </p:embeddedFont>
    <p:embeddedFont>
      <p:font typeface="Montserrat Classic" panose="020B0604020202020204" charset="0"/>
      <p:regular r:id="rId29"/>
    </p:embeddedFont>
    <p:embeddedFont>
      <p:font typeface="Montserrat Light" panose="020B0604020202020204" charset="0"/>
      <p:regular r:id="rId30"/>
    </p:embeddedFont>
    <p:embeddedFont>
      <p:font typeface="Montserrat Light Bold" panose="020B0604020202020204" charset="0"/>
      <p:regular r:id="rId31"/>
    </p:embeddedFont>
    <p:embeddedFont>
      <p:font typeface="Now Heavy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4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07472-2975-46CA-99D4-BCF89B77DA48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1FB4A-33C8-4F15-AED6-A0797409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5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1FB4A-33C8-4F15-AED6-A07974093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7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1FB4A-33C8-4F15-AED6-A07974093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52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28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hashtag/%D0%B1%D0%B0%D0%BB%D0%B0%D0%BA%D0%BB%D1%96%D1%8F?__eep__=6&amp;__cft__%5b0%5d=AZUs50-m1F84L9CKFG5zhbLzRkw6n9DOaKK_F-C8EDvkDOHsKvVxbXOwTEArXf55NTr_ENJUzKis31nXNbFmtpzb9lwiaqcfbgamr05GRZoWWMOQz_2P0eGVUwqfje_7HlUYIuYluLC5jnTBTJgFn_bfpCEAD40TN8nFk_IcvHVdPnJIl43b3LG7EDVmAcVPCCc&amp;__tn__=*NK-R" TargetMode="Externa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0001" y="-2003702"/>
            <a:ext cx="9089832" cy="6131505"/>
          </a:xfrm>
          <a:custGeom>
            <a:avLst/>
            <a:gdLst/>
            <a:ahLst/>
            <a:cxnLst/>
            <a:rect l="l" t="t" r="r" b="b"/>
            <a:pathLst>
              <a:path w="9089832" h="6131505">
                <a:moveTo>
                  <a:pt x="0" y="0"/>
                </a:moveTo>
                <a:lnTo>
                  <a:pt x="9089832" y="0"/>
                </a:lnTo>
                <a:lnTo>
                  <a:pt x="9089832" y="6131504"/>
                </a:lnTo>
                <a:lnTo>
                  <a:pt x="0" y="613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2111" y="5925172"/>
            <a:ext cx="11609711" cy="7831278"/>
          </a:xfrm>
          <a:custGeom>
            <a:avLst/>
            <a:gdLst/>
            <a:ahLst/>
            <a:cxnLst/>
            <a:rect l="l" t="t" r="r" b="b"/>
            <a:pathLst>
              <a:path w="11609711" h="7831278">
                <a:moveTo>
                  <a:pt x="0" y="0"/>
                </a:moveTo>
                <a:lnTo>
                  <a:pt x="11609711" y="0"/>
                </a:lnTo>
                <a:lnTo>
                  <a:pt x="11609711" y="7831278"/>
                </a:lnTo>
                <a:lnTo>
                  <a:pt x="0" y="7831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98868" y="-3084022"/>
            <a:ext cx="9144000" cy="6168044"/>
          </a:xfrm>
          <a:custGeom>
            <a:avLst/>
            <a:gdLst/>
            <a:ahLst/>
            <a:cxnLst/>
            <a:rect l="l" t="t" r="r" b="b"/>
            <a:pathLst>
              <a:path w="9144000" h="6168044">
                <a:moveTo>
                  <a:pt x="0" y="0"/>
                </a:moveTo>
                <a:lnTo>
                  <a:pt x="9144000" y="0"/>
                </a:lnTo>
                <a:lnTo>
                  <a:pt x="9144000" y="6168044"/>
                </a:lnTo>
                <a:lnTo>
                  <a:pt x="0" y="616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74526" y="711869"/>
            <a:ext cx="4860392" cy="2733970"/>
          </a:xfrm>
          <a:custGeom>
            <a:avLst/>
            <a:gdLst/>
            <a:ahLst/>
            <a:cxnLst/>
            <a:rect l="l" t="t" r="r" b="b"/>
            <a:pathLst>
              <a:path w="4860392" h="2733970">
                <a:moveTo>
                  <a:pt x="0" y="0"/>
                </a:moveTo>
                <a:lnTo>
                  <a:pt x="4860391" y="0"/>
                </a:lnTo>
                <a:lnTo>
                  <a:pt x="4860391" y="2733970"/>
                </a:lnTo>
                <a:lnTo>
                  <a:pt x="0" y="2733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378" b="-737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88367" y="4740597"/>
            <a:ext cx="15595374" cy="1910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0"/>
              </a:lnSpc>
            </a:pPr>
            <a:r>
              <a:rPr lang="en-US" sz="7340" dirty="0">
                <a:solidFill>
                  <a:srgbClr val="FF9F29"/>
                </a:solidFill>
                <a:latin typeface="Now Heavy"/>
              </a:rPr>
              <a:t>БЕЗПОВОРОТНОЇ ФІНАНСОВОЇ ДОПОМОГИ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8367" y="3322014"/>
            <a:ext cx="11473454" cy="1103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2"/>
              </a:lnSpc>
            </a:pPr>
            <a:r>
              <a:rPr lang="en-US" sz="6423" spc="597" dirty="0">
                <a:solidFill>
                  <a:srgbClr val="2B26AD"/>
                </a:solidFill>
                <a:latin typeface="Now Heavy"/>
              </a:rPr>
              <a:t>МЕХАНІЗМ ЗАЛУЧЕННЯ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8367" y="6584390"/>
            <a:ext cx="8925866" cy="548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8"/>
              </a:lnSpc>
            </a:pPr>
            <a:r>
              <a:rPr lang="en-US" sz="3170" dirty="0" err="1">
                <a:solidFill>
                  <a:srgbClr val="2B26AD"/>
                </a:solidFill>
                <a:latin typeface="Montserrat Classic"/>
              </a:rPr>
              <a:t>для</a:t>
            </a:r>
            <a:r>
              <a:rPr lang="en-US" sz="3170" dirty="0">
                <a:solidFill>
                  <a:srgbClr val="2B26AD"/>
                </a:solidFill>
                <a:latin typeface="Montserrat Classic"/>
              </a:rPr>
              <a:t> </a:t>
            </a:r>
            <a:r>
              <a:rPr lang="en-US" sz="3170" dirty="0" err="1">
                <a:solidFill>
                  <a:srgbClr val="2B26AD"/>
                </a:solidFill>
                <a:latin typeface="Montserrat Classic"/>
              </a:rPr>
              <a:t>відновлення</a:t>
            </a:r>
            <a:r>
              <a:rPr lang="en-US" sz="3170" dirty="0">
                <a:solidFill>
                  <a:srgbClr val="2B26AD"/>
                </a:solidFill>
                <a:latin typeface="Montserrat Classic"/>
              </a:rPr>
              <a:t> </a:t>
            </a:r>
            <a:r>
              <a:rPr lang="en-US" sz="3170" dirty="0" err="1">
                <a:solidFill>
                  <a:srgbClr val="2B26AD"/>
                </a:solidFill>
                <a:latin typeface="Montserrat Classic"/>
              </a:rPr>
              <a:t>водопостачання</a:t>
            </a:r>
            <a:r>
              <a:rPr lang="en-US" sz="3170" dirty="0">
                <a:solidFill>
                  <a:srgbClr val="2B26AD"/>
                </a:solidFill>
                <a:latin typeface="Montserrat Classic"/>
              </a:rPr>
              <a:t> в </a:t>
            </a:r>
            <a:r>
              <a:rPr lang="en-US" sz="3170" dirty="0" err="1">
                <a:solidFill>
                  <a:srgbClr val="2B26AD"/>
                </a:solidFill>
                <a:latin typeface="Montserrat Classic"/>
              </a:rPr>
              <a:t>громаді</a:t>
            </a:r>
            <a:endParaRPr lang="en-US" sz="3170" dirty="0">
              <a:solidFill>
                <a:srgbClr val="2B26AD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6640" b="-1664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35272" b="-425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3036132" y="7033939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3" y="0"/>
                </a:lnTo>
                <a:lnTo>
                  <a:pt x="5123073" y="3446431"/>
                </a:lnTo>
                <a:lnTo>
                  <a:pt x="0" y="34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016129"/>
            <a:ext cx="13731979" cy="239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uk-UA" sz="1988" spc="194" dirty="0">
                <a:solidFill>
                  <a:srgbClr val="004380"/>
                </a:solidFill>
                <a:latin typeface="DM Sans"/>
              </a:rPr>
              <a:t>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партнерстві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благодійними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фондами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поставили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насосне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обладнання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в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постраждале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від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війни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місто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Ізюм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:</a:t>
            </a: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marL="342900" indent="-342900" algn="l">
              <a:lnSpc>
                <a:spcPts val="2743"/>
              </a:lnSpc>
              <a:buFont typeface="Arial" panose="020B0604020202020204" pitchFamily="34" charset="0"/>
              <a:buChar char="•"/>
            </a:pPr>
            <a:r>
              <a:rPr lang="uk-UA" sz="1988" spc="194" dirty="0">
                <a:solidFill>
                  <a:srgbClr val="004380"/>
                </a:solidFill>
                <a:latin typeface="DM Sans"/>
              </a:rPr>
              <a:t>с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вердловинний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VINAR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потужністю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60 kW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кожусі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охолодження</a:t>
            </a: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marL="342900" indent="-342900" algn="l">
              <a:lnSpc>
                <a:spcPts val="2743"/>
              </a:lnSpc>
              <a:buFont typeface="Arial" panose="020B0604020202020204" pitchFamily="34" charset="0"/>
              <a:buChar char="•"/>
            </a:pPr>
            <a:r>
              <a:rPr lang="uk-UA" sz="1988" spc="194" dirty="0">
                <a:solidFill>
                  <a:srgbClr val="004380"/>
                </a:solidFill>
                <a:latin typeface="DM Sans"/>
              </a:rPr>
              <a:t>ш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афа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керування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SPERONI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SMART 1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.</a:t>
            </a: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40327" y="2553925"/>
            <a:ext cx="3074389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місто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Ізюм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010" y="2009563"/>
            <a:ext cx="3766335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Харківська область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8897" b="-38897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23037" b="-547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3055480" y="7096760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2" y="0"/>
                </a:lnTo>
                <a:lnTo>
                  <a:pt x="5123072" y="3446431"/>
                </a:lnTo>
                <a:lnTo>
                  <a:pt x="0" y="34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7871327"/>
            <a:ext cx="13731979" cy="273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ru-RU" sz="1988" spc="194" dirty="0">
                <a:solidFill>
                  <a:srgbClr val="004380"/>
                </a:solidFill>
                <a:latin typeface="DM Sans"/>
              </a:rPr>
              <a:t>П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оставили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насосне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обладнання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бренду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SPERONI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VINAR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постраждале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від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окупації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селище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Велика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Олександрівка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Херсонської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області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  <a:p>
            <a:pPr algn="l">
              <a:lnSpc>
                <a:spcPts val="2743"/>
              </a:lnSpc>
            </a:pP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Були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поставлені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: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свердловинні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в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кожухах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охолодження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мембранні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розшарувальні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баки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труби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запірна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арматура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20012" y="2553925"/>
            <a:ext cx="7847975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селище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Велика</a:t>
            </a:r>
            <a:r>
              <a:rPr lang="en-US" sz="2776" spc="72" dirty="0">
                <a:solidFill>
                  <a:srgbClr val="004380"/>
                </a:solidFill>
                <a:latin typeface="DM Sans Bold"/>
              </a:rPr>
              <a:t>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Олександрівка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010" y="2009563"/>
            <a:ext cx="3766335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Херсонська область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6673" b="-1667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10969" r="-1096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3292198" y="7081055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2" y="0"/>
                </a:lnTo>
                <a:lnTo>
                  <a:pt x="5123072" y="3446431"/>
                </a:lnTo>
                <a:lnTo>
                  <a:pt x="0" y="34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016129"/>
            <a:ext cx="13731979" cy="273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ru-RU" sz="1988" spc="194" dirty="0">
                <a:solidFill>
                  <a:srgbClr val="004380"/>
                </a:solidFill>
                <a:latin typeface="DM Sans"/>
              </a:rPr>
              <a:t>П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оставили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насосне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обладнання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бренду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SPERONI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VINAR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постраждал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від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окупації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село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Благодатне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Херсонської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області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  <a:p>
            <a:pPr algn="l">
              <a:lnSpc>
                <a:spcPts val="2743"/>
              </a:lnSpc>
            </a:pP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Були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поставлені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: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свердловинні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в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кожухах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охолодження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мембранні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розшарувальні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баки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труби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запірна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арматура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78877" y="2553925"/>
            <a:ext cx="6330246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село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Благодатне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010" y="2009563"/>
            <a:ext cx="3766335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Херсонська область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29440" b="-4835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4881" b="-6291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3055480" y="7117911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2" y="0"/>
                </a:lnTo>
                <a:lnTo>
                  <a:pt x="5123072" y="3446431"/>
                </a:lnTo>
                <a:lnTo>
                  <a:pt x="0" y="34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016129"/>
            <a:ext cx="13731979" cy="307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Поставили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генератор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VINAR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насосне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обладнання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бренду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MAS DAF</a:t>
            </a:r>
            <a:r>
              <a:rPr lang="ru-RU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прифронтове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місто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Краматорськ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Донецької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області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  <a:p>
            <a:pPr algn="l">
              <a:lnSpc>
                <a:spcPts val="2743"/>
              </a:lnSpc>
            </a:pP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Були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поставлені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: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генератор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VINAR ERC-64 (64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кВа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.),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промислові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фекальні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MASDAF ENDURO.</a:t>
            </a: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70387" y="2553925"/>
            <a:ext cx="3402413" cy="46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місто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Краматорськ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010" y="2009563"/>
            <a:ext cx="3766335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Донецька область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6673" b="-1667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68530" b="-6853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3460174" y="6962222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2" y="0"/>
                </a:lnTo>
                <a:lnTo>
                  <a:pt x="5123072" y="3446431"/>
                </a:lnTo>
                <a:lnTo>
                  <a:pt x="0" y="34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016129"/>
            <a:ext cx="13731979" cy="3102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Поставили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насосну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станцію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бренду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SPERONI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прифронтове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місто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Селидове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Донецької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області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  <a:p>
            <a:pPr algn="l">
              <a:lnSpc>
                <a:spcPts val="2743"/>
              </a:lnSpc>
            </a:pP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Була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поставлена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: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станція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3-х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насосах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SPERONI VS 85-4,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шафа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керування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 що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обладнана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трьома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частотними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перетворювачами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52178" y="2553925"/>
            <a:ext cx="3183644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місто Селидове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010" y="2009563"/>
            <a:ext cx="3766335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Донецька область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13663" y="-241412"/>
            <a:ext cx="6565804" cy="210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endParaRPr lang="en-US" sz="4000" spc="56" dirty="0">
              <a:solidFill>
                <a:srgbClr val="2B26AD"/>
              </a:solidFill>
              <a:latin typeface="Now Heavy"/>
            </a:endParaRPr>
          </a:p>
          <a:p>
            <a:pPr algn="l">
              <a:lnSpc>
                <a:spcPts val="5600"/>
              </a:lnSpc>
            </a:pPr>
            <a:r>
              <a:rPr lang="en-US" sz="4000" spc="56" dirty="0">
                <a:solidFill>
                  <a:srgbClr val="2B26AD"/>
                </a:solidFill>
                <a:latin typeface="Monospac821 BT" panose="020B0609020202020204" pitchFamily="49" charset="0"/>
              </a:rPr>
              <a:t>ПАВІЛЬЙОН 1</a:t>
            </a:r>
            <a:r>
              <a:rPr lang="uk-UA" sz="4000" spc="56" dirty="0">
                <a:solidFill>
                  <a:srgbClr val="2B26AD"/>
                </a:solidFill>
                <a:latin typeface="Monospac821 BT" panose="020B0609020202020204" pitchFamily="49" charset="0"/>
              </a:rPr>
              <a:t> </a:t>
            </a:r>
            <a:r>
              <a:rPr lang="en-US" sz="4000" spc="56" dirty="0">
                <a:solidFill>
                  <a:srgbClr val="2B26AD"/>
                </a:solidFill>
                <a:latin typeface="Monospac821 BT" panose="020B0609020202020204" pitchFamily="49" charset="0"/>
              </a:rPr>
              <a:t>ВХІД 1А</a:t>
            </a:r>
          </a:p>
          <a:p>
            <a:pPr marL="0" lvl="0" indent="0" algn="l">
              <a:lnSpc>
                <a:spcPts val="5600"/>
              </a:lnSpc>
              <a:spcBef>
                <a:spcPct val="0"/>
              </a:spcBef>
            </a:pPr>
            <a:r>
              <a:rPr lang="en-US" sz="4000" spc="56" dirty="0">
                <a:solidFill>
                  <a:srgbClr val="2B26AD"/>
                </a:solidFill>
                <a:latin typeface="Monospac821 BT" panose="020B0609020202020204" pitchFamily="49" charset="0"/>
              </a:rPr>
              <a:t>С2/D1</a:t>
            </a:r>
          </a:p>
        </p:txBody>
      </p:sp>
      <p:sp>
        <p:nvSpPr>
          <p:cNvPr id="6" name="Freeform 6"/>
          <p:cNvSpPr/>
          <p:nvPr/>
        </p:nvSpPr>
        <p:spPr>
          <a:xfrm>
            <a:off x="13420217" y="7410173"/>
            <a:ext cx="8342934" cy="5840054"/>
          </a:xfrm>
          <a:custGeom>
            <a:avLst/>
            <a:gdLst/>
            <a:ahLst/>
            <a:cxnLst/>
            <a:rect l="l" t="t" r="r" b="b"/>
            <a:pathLst>
              <a:path w="8342934" h="5840054">
                <a:moveTo>
                  <a:pt x="0" y="0"/>
                </a:moveTo>
                <a:lnTo>
                  <a:pt x="8342933" y="0"/>
                </a:lnTo>
                <a:lnTo>
                  <a:pt x="8342933" y="5840054"/>
                </a:lnTo>
                <a:lnTo>
                  <a:pt x="0" y="5840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38600" y="-3272905"/>
            <a:ext cx="7862458" cy="5503721"/>
          </a:xfrm>
          <a:custGeom>
            <a:avLst/>
            <a:gdLst/>
            <a:ahLst/>
            <a:cxnLst/>
            <a:rect l="l" t="t" r="r" b="b"/>
            <a:pathLst>
              <a:path w="7862458" h="5503721">
                <a:moveTo>
                  <a:pt x="0" y="0"/>
                </a:moveTo>
                <a:lnTo>
                  <a:pt x="7862458" y="0"/>
                </a:lnTo>
                <a:lnTo>
                  <a:pt x="7862458" y="5503721"/>
                </a:lnTo>
                <a:lnTo>
                  <a:pt x="0" y="5503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728533" y="7588853"/>
            <a:ext cx="8342934" cy="5840054"/>
          </a:xfrm>
          <a:custGeom>
            <a:avLst/>
            <a:gdLst/>
            <a:ahLst/>
            <a:cxnLst/>
            <a:rect l="l" t="t" r="r" b="b"/>
            <a:pathLst>
              <a:path w="8342934" h="5840054">
                <a:moveTo>
                  <a:pt x="0" y="0"/>
                </a:moveTo>
                <a:lnTo>
                  <a:pt x="8342933" y="0"/>
                </a:lnTo>
                <a:lnTo>
                  <a:pt x="8342933" y="5840053"/>
                </a:lnTo>
                <a:lnTo>
                  <a:pt x="0" y="5840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837713" y="6559913"/>
            <a:ext cx="1058454" cy="76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6"/>
              </a:lnSpc>
            </a:pPr>
            <a:r>
              <a:rPr lang="en-US" sz="4569" spc="447">
                <a:solidFill>
                  <a:srgbClr val="FFFFFF"/>
                </a:solidFill>
                <a:latin typeface="DM Sans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08535" y="69575"/>
            <a:ext cx="7523278" cy="2535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3"/>
              </a:lnSpc>
              <a:spcBef>
                <a:spcPct val="0"/>
              </a:spcBef>
            </a:pPr>
            <a:r>
              <a:rPr lang="en-US" sz="4000" b="1" spc="56" dirty="0">
                <a:solidFill>
                  <a:srgbClr val="2B26AD"/>
                </a:solidFill>
                <a:latin typeface="Now Heavy"/>
              </a:rPr>
              <a:t>ЗАПРОШУЄМО </a:t>
            </a:r>
            <a:endParaRPr lang="uk-UA" sz="4000" b="1" spc="56" dirty="0">
              <a:solidFill>
                <a:srgbClr val="2B26AD"/>
              </a:solidFill>
              <a:latin typeface="Now Heavy"/>
            </a:endParaRPr>
          </a:p>
          <a:p>
            <a:pPr algn="ctr">
              <a:spcBef>
                <a:spcPct val="0"/>
              </a:spcBef>
            </a:pPr>
            <a:r>
              <a:rPr lang="en-US" sz="4000" b="1" spc="56" dirty="0">
                <a:solidFill>
                  <a:srgbClr val="2B26AD"/>
                </a:solidFill>
                <a:latin typeface="Now Heavy"/>
              </a:rPr>
              <a:t>ДО ОБГОВОРЕННЯ</a:t>
            </a:r>
          </a:p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endParaRPr lang="en-US" sz="7333" spc="366" dirty="0">
              <a:solidFill>
                <a:srgbClr val="2B26AD"/>
              </a:solidFill>
              <a:latin typeface="Now Heav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73DC98-35E4-4989-8C92-ECA4859B7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09" y="1865832"/>
            <a:ext cx="6649868" cy="4709164"/>
          </a:xfrm>
          <a:prstGeom prst="round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CB4773-983E-476D-A31E-793B184D30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2"/>
          <a:stretch/>
        </p:blipFill>
        <p:spPr>
          <a:xfrm>
            <a:off x="1310635" y="1948870"/>
            <a:ext cx="6565804" cy="4611044"/>
          </a:xfrm>
          <a:prstGeom prst="roundRect">
            <a:avLst/>
          </a:prstGeom>
        </p:spPr>
      </p:pic>
      <p:sp>
        <p:nvSpPr>
          <p:cNvPr id="34" name="Freeform 4">
            <a:extLst>
              <a:ext uri="{FF2B5EF4-FFF2-40B4-BE49-F238E27FC236}">
                <a16:creationId xmlns:a16="http://schemas.microsoft.com/office/drawing/2014/main" id="{F11F57B1-7180-4689-A682-EF5590CD01BC}"/>
              </a:ext>
            </a:extLst>
          </p:cNvPr>
          <p:cNvSpPr/>
          <p:nvPr/>
        </p:nvSpPr>
        <p:spPr>
          <a:xfrm>
            <a:off x="3435299" y="9001345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0B5F7275-C223-4B2F-B20C-46B761D7A64A}"/>
              </a:ext>
            </a:extLst>
          </p:cNvPr>
          <p:cNvSpPr/>
          <p:nvPr/>
        </p:nvSpPr>
        <p:spPr>
          <a:xfrm>
            <a:off x="3435299" y="8007312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AB37638-21C0-4953-BF06-3C68AFAAE12E}"/>
              </a:ext>
            </a:extLst>
          </p:cNvPr>
          <p:cNvSpPr/>
          <p:nvPr/>
        </p:nvSpPr>
        <p:spPr>
          <a:xfrm>
            <a:off x="3435299" y="8519082"/>
            <a:ext cx="384783" cy="384955"/>
          </a:xfrm>
          <a:custGeom>
            <a:avLst/>
            <a:gdLst/>
            <a:ahLst/>
            <a:cxnLst/>
            <a:rect l="l" t="t" r="r" b="b"/>
            <a:pathLst>
              <a:path w="384783" h="384955">
                <a:moveTo>
                  <a:pt x="0" y="0"/>
                </a:moveTo>
                <a:lnTo>
                  <a:pt x="384783" y="0"/>
                </a:lnTo>
                <a:lnTo>
                  <a:pt x="384783" y="384956"/>
                </a:lnTo>
                <a:lnTo>
                  <a:pt x="0" y="384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082F616C-FC56-48DB-9AE8-33FD0C9D9E7A}"/>
              </a:ext>
            </a:extLst>
          </p:cNvPr>
          <p:cNvSpPr/>
          <p:nvPr/>
        </p:nvSpPr>
        <p:spPr>
          <a:xfrm>
            <a:off x="3435299" y="7522413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46D0330A-F2E7-4599-B9B8-CB95B7F4FE59}"/>
              </a:ext>
            </a:extLst>
          </p:cNvPr>
          <p:cNvSpPr txBox="1"/>
          <p:nvPr/>
        </p:nvSpPr>
        <p:spPr>
          <a:xfrm>
            <a:off x="3970549" y="8461932"/>
            <a:ext cx="5857379" cy="4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"/>
              </a:rPr>
              <a:t>www.fartprom.com.ua</a:t>
            </a: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70A71FAE-57D7-440F-9FCB-D4D25E6814C5}"/>
              </a:ext>
            </a:extLst>
          </p:cNvPr>
          <p:cNvSpPr txBox="1"/>
          <p:nvPr/>
        </p:nvSpPr>
        <p:spPr>
          <a:xfrm>
            <a:off x="3970549" y="7950162"/>
            <a:ext cx="5857379" cy="40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"/>
              </a:rPr>
              <a:t>fartprom@ukr.net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700FAEA1-93CD-41AA-917F-8159CED08D22}"/>
              </a:ext>
            </a:extLst>
          </p:cNvPr>
          <p:cNvSpPr txBox="1"/>
          <p:nvPr/>
        </p:nvSpPr>
        <p:spPr>
          <a:xfrm>
            <a:off x="3970549" y="8954157"/>
            <a:ext cx="5857379" cy="42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ru-RU" sz="2800" dirty="0" err="1"/>
              <a:t>м.Київ</a:t>
            </a:r>
            <a:r>
              <a:rPr lang="ru-RU" sz="2800" dirty="0"/>
              <a:t>, </a:t>
            </a:r>
            <a:r>
              <a:rPr lang="ru-RU" sz="2800" dirty="0" err="1"/>
              <a:t>вул.Кирилівська</a:t>
            </a:r>
            <a:r>
              <a:rPr lang="ru-RU" sz="2800" dirty="0"/>
              <a:t>, 60</a:t>
            </a:r>
            <a:endParaRPr lang="en-US" sz="2477" dirty="0">
              <a:solidFill>
                <a:srgbClr val="000000"/>
              </a:solidFill>
              <a:latin typeface="Montserrat Light"/>
            </a:endParaRPr>
          </a:p>
        </p:txBody>
      </p:sp>
      <p:sp>
        <p:nvSpPr>
          <p:cNvPr id="42" name="TextBox 18">
            <a:extLst>
              <a:ext uri="{FF2B5EF4-FFF2-40B4-BE49-F238E27FC236}">
                <a16:creationId xmlns:a16="http://schemas.microsoft.com/office/drawing/2014/main" id="{B12DFD50-8F26-4097-9E3D-E72812722BDB}"/>
              </a:ext>
            </a:extLst>
          </p:cNvPr>
          <p:cNvSpPr txBox="1"/>
          <p:nvPr/>
        </p:nvSpPr>
        <p:spPr>
          <a:xfrm>
            <a:off x="3970549" y="7480751"/>
            <a:ext cx="2370741" cy="42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ru-RU" sz="2800" b="1" dirty="0"/>
              <a:t>(044) 383-73-40</a:t>
            </a:r>
            <a:endParaRPr lang="en-US" sz="2477" b="1" dirty="0">
              <a:solidFill>
                <a:srgbClr val="000000"/>
              </a:solidFill>
              <a:latin typeface="Montserrat Light"/>
            </a:endParaRP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47AE5292-3E8E-4DE3-B14E-2B80635BE36D}"/>
              </a:ext>
            </a:extLst>
          </p:cNvPr>
          <p:cNvSpPr txBox="1"/>
          <p:nvPr/>
        </p:nvSpPr>
        <p:spPr>
          <a:xfrm>
            <a:off x="3777529" y="6859004"/>
            <a:ext cx="3003540" cy="408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 Bold"/>
              </a:rPr>
              <a:t>ТОВ </a:t>
            </a:r>
            <a:r>
              <a:rPr lang="ru-RU" sz="2477" dirty="0">
                <a:solidFill>
                  <a:srgbClr val="000000"/>
                </a:solidFill>
                <a:latin typeface="Montserrat Light Bold"/>
              </a:rPr>
              <a:t>«</a:t>
            </a:r>
            <a:r>
              <a:rPr lang="en-US" sz="2477" dirty="0">
                <a:solidFill>
                  <a:srgbClr val="000000"/>
                </a:solidFill>
                <a:latin typeface="Montserrat Light Bold"/>
              </a:rPr>
              <a:t>ФАРТ ПРОМ</a:t>
            </a:r>
            <a:r>
              <a:rPr lang="ru-RU" sz="2477" dirty="0">
                <a:solidFill>
                  <a:srgbClr val="000000"/>
                </a:solidFill>
                <a:latin typeface="Montserrat Light Bold"/>
              </a:rPr>
              <a:t>»</a:t>
            </a:r>
            <a:endParaRPr lang="en-US" sz="2477" dirty="0">
              <a:solidFill>
                <a:srgbClr val="000000"/>
              </a:solidFill>
              <a:latin typeface="Montserrat Light Bold"/>
            </a:endParaRPr>
          </a:p>
        </p:txBody>
      </p:sp>
      <p:sp>
        <p:nvSpPr>
          <p:cNvPr id="50" name="Freeform 4">
            <a:extLst>
              <a:ext uri="{FF2B5EF4-FFF2-40B4-BE49-F238E27FC236}">
                <a16:creationId xmlns:a16="http://schemas.microsoft.com/office/drawing/2014/main" id="{B3A89F70-67C0-4087-86B2-53CF4E958F23}"/>
              </a:ext>
            </a:extLst>
          </p:cNvPr>
          <p:cNvSpPr/>
          <p:nvPr/>
        </p:nvSpPr>
        <p:spPr>
          <a:xfrm>
            <a:off x="8972708" y="9001345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4DADDDE4-25FB-487A-A2F2-77DDBCFBB5A3}"/>
              </a:ext>
            </a:extLst>
          </p:cNvPr>
          <p:cNvSpPr/>
          <p:nvPr/>
        </p:nvSpPr>
        <p:spPr>
          <a:xfrm>
            <a:off x="8972708" y="8007312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6">
            <a:extLst>
              <a:ext uri="{FF2B5EF4-FFF2-40B4-BE49-F238E27FC236}">
                <a16:creationId xmlns:a16="http://schemas.microsoft.com/office/drawing/2014/main" id="{0EE4AA7A-A9DC-4894-902C-E0742BBD12DE}"/>
              </a:ext>
            </a:extLst>
          </p:cNvPr>
          <p:cNvSpPr/>
          <p:nvPr/>
        </p:nvSpPr>
        <p:spPr>
          <a:xfrm>
            <a:off x="8972708" y="8519082"/>
            <a:ext cx="384783" cy="384955"/>
          </a:xfrm>
          <a:custGeom>
            <a:avLst/>
            <a:gdLst/>
            <a:ahLst/>
            <a:cxnLst/>
            <a:rect l="l" t="t" r="r" b="b"/>
            <a:pathLst>
              <a:path w="384783" h="384955">
                <a:moveTo>
                  <a:pt x="0" y="0"/>
                </a:moveTo>
                <a:lnTo>
                  <a:pt x="384783" y="0"/>
                </a:lnTo>
                <a:lnTo>
                  <a:pt x="384783" y="384956"/>
                </a:lnTo>
                <a:lnTo>
                  <a:pt x="0" y="384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7">
            <a:extLst>
              <a:ext uri="{FF2B5EF4-FFF2-40B4-BE49-F238E27FC236}">
                <a16:creationId xmlns:a16="http://schemas.microsoft.com/office/drawing/2014/main" id="{C9E812AE-0F0A-461A-BBAB-17F377B06CFB}"/>
              </a:ext>
            </a:extLst>
          </p:cNvPr>
          <p:cNvSpPr/>
          <p:nvPr/>
        </p:nvSpPr>
        <p:spPr>
          <a:xfrm>
            <a:off x="8972708" y="7522413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C4A3E4CB-C73A-4211-9E9E-1557B8CF7B82}"/>
              </a:ext>
            </a:extLst>
          </p:cNvPr>
          <p:cNvSpPr txBox="1"/>
          <p:nvPr/>
        </p:nvSpPr>
        <p:spPr>
          <a:xfrm>
            <a:off x="9507958" y="8461932"/>
            <a:ext cx="5857379" cy="4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"/>
              </a:rPr>
              <a:t>www.vinar.com.ua</a:t>
            </a:r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090C2BFD-6A02-45E5-99D2-30D35049ACB6}"/>
              </a:ext>
            </a:extLst>
          </p:cNvPr>
          <p:cNvSpPr txBox="1"/>
          <p:nvPr/>
        </p:nvSpPr>
        <p:spPr>
          <a:xfrm>
            <a:off x="9507958" y="7950162"/>
            <a:ext cx="5857379" cy="4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"/>
              </a:rPr>
              <a:t>vinar.vn@gmail.com</a:t>
            </a:r>
          </a:p>
        </p:txBody>
      </p:sp>
      <p:sp>
        <p:nvSpPr>
          <p:cNvPr id="56" name="TextBox 17">
            <a:extLst>
              <a:ext uri="{FF2B5EF4-FFF2-40B4-BE49-F238E27FC236}">
                <a16:creationId xmlns:a16="http://schemas.microsoft.com/office/drawing/2014/main" id="{CD65FF88-A961-49F4-99DD-7063E68CBC4B}"/>
              </a:ext>
            </a:extLst>
          </p:cNvPr>
          <p:cNvSpPr txBox="1"/>
          <p:nvPr/>
        </p:nvSpPr>
        <p:spPr>
          <a:xfrm>
            <a:off x="9507958" y="8954157"/>
            <a:ext cx="5857379" cy="42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ru-RU" sz="2800" dirty="0" err="1"/>
              <a:t>м.Київ</a:t>
            </a:r>
            <a:r>
              <a:rPr lang="ru-RU" sz="2800" dirty="0"/>
              <a:t>, </a:t>
            </a:r>
            <a:r>
              <a:rPr lang="ru-RU" sz="2800" dirty="0" err="1"/>
              <a:t>вул.Кирилівська</a:t>
            </a:r>
            <a:r>
              <a:rPr lang="ru-RU" sz="2800" dirty="0"/>
              <a:t>, 62В</a:t>
            </a:r>
            <a:endParaRPr lang="en-US" sz="2477" dirty="0">
              <a:solidFill>
                <a:srgbClr val="000000"/>
              </a:solidFill>
              <a:latin typeface="Montserrat Light"/>
            </a:endParaRPr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6139EBD9-8EDC-4AB0-993B-95238EB38CFD}"/>
              </a:ext>
            </a:extLst>
          </p:cNvPr>
          <p:cNvSpPr txBox="1"/>
          <p:nvPr/>
        </p:nvSpPr>
        <p:spPr>
          <a:xfrm>
            <a:off x="9507958" y="7480751"/>
            <a:ext cx="2370741" cy="4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ru-RU" sz="247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77" b="1" dirty="0">
                <a:solidFill>
                  <a:srgbClr val="000000"/>
                </a:solidFill>
                <a:cs typeface="Calibri" panose="020F0502020204030204" pitchFamily="34" charset="0"/>
              </a:rPr>
              <a:t>067</a:t>
            </a:r>
            <a:r>
              <a:rPr lang="ru-RU" sz="247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7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184</a:t>
            </a:r>
            <a:r>
              <a:rPr lang="ru-RU" sz="247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7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  <a:r>
              <a:rPr lang="ru-RU" sz="247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7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58" name="TextBox 23">
            <a:extLst>
              <a:ext uri="{FF2B5EF4-FFF2-40B4-BE49-F238E27FC236}">
                <a16:creationId xmlns:a16="http://schemas.microsoft.com/office/drawing/2014/main" id="{E7DF2A94-078F-44D5-AC4B-946B83F6EF0F}"/>
              </a:ext>
            </a:extLst>
          </p:cNvPr>
          <p:cNvSpPr txBox="1"/>
          <p:nvPr/>
        </p:nvSpPr>
        <p:spPr>
          <a:xfrm>
            <a:off x="9314938" y="6859004"/>
            <a:ext cx="2756779" cy="408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 Bold"/>
              </a:rPr>
              <a:t>ТОВ </a:t>
            </a:r>
            <a:r>
              <a:rPr lang="ru-RU" sz="2477" dirty="0">
                <a:solidFill>
                  <a:srgbClr val="000000"/>
                </a:solidFill>
                <a:latin typeface="Montserrat Light Bold"/>
              </a:rPr>
              <a:t>«ВИНАР»</a:t>
            </a:r>
            <a:endParaRPr lang="en-US" sz="2477" dirty="0">
              <a:solidFill>
                <a:srgbClr val="000000"/>
              </a:solidFill>
              <a:latin typeface="Montserrat Light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11756" y="3298259"/>
            <a:ext cx="8703404" cy="5213523"/>
            <a:chOff x="0" y="0"/>
            <a:chExt cx="2292255" cy="1373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2255" cy="1373109"/>
            </a:xfrm>
            <a:custGeom>
              <a:avLst/>
              <a:gdLst/>
              <a:ahLst/>
              <a:cxnLst/>
              <a:rect l="l" t="t" r="r" b="b"/>
              <a:pathLst>
                <a:path w="2292255" h="1373109">
                  <a:moveTo>
                    <a:pt x="25796" y="0"/>
                  </a:moveTo>
                  <a:lnTo>
                    <a:pt x="2266458" y="0"/>
                  </a:lnTo>
                  <a:cubicBezTo>
                    <a:pt x="2273300" y="0"/>
                    <a:pt x="2279861" y="2718"/>
                    <a:pt x="2284699" y="7556"/>
                  </a:cubicBezTo>
                  <a:cubicBezTo>
                    <a:pt x="2289537" y="12393"/>
                    <a:pt x="2292255" y="18955"/>
                    <a:pt x="2292255" y="25796"/>
                  </a:cubicBezTo>
                  <a:lnTo>
                    <a:pt x="2292255" y="1347313"/>
                  </a:lnTo>
                  <a:cubicBezTo>
                    <a:pt x="2292255" y="1361560"/>
                    <a:pt x="2280705" y="1373109"/>
                    <a:pt x="2266458" y="1373109"/>
                  </a:cubicBezTo>
                  <a:lnTo>
                    <a:pt x="25796" y="1373109"/>
                  </a:lnTo>
                  <a:cubicBezTo>
                    <a:pt x="18955" y="1373109"/>
                    <a:pt x="12393" y="1370391"/>
                    <a:pt x="7556" y="1365553"/>
                  </a:cubicBezTo>
                  <a:cubicBezTo>
                    <a:pt x="2718" y="1360716"/>
                    <a:pt x="0" y="1354154"/>
                    <a:pt x="0" y="1347313"/>
                  </a:cubicBezTo>
                  <a:lnTo>
                    <a:pt x="0" y="25796"/>
                  </a:lnTo>
                  <a:cubicBezTo>
                    <a:pt x="0" y="18955"/>
                    <a:pt x="2718" y="12393"/>
                    <a:pt x="7556" y="7556"/>
                  </a:cubicBezTo>
                  <a:cubicBezTo>
                    <a:pt x="12393" y="2718"/>
                    <a:pt x="18955" y="0"/>
                    <a:pt x="257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292255" cy="1392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07597" y="3705816"/>
            <a:ext cx="1416773" cy="1437684"/>
          </a:xfrm>
          <a:custGeom>
            <a:avLst/>
            <a:gdLst/>
            <a:ahLst/>
            <a:cxnLst/>
            <a:rect l="l" t="t" r="r" b="b"/>
            <a:pathLst>
              <a:path w="1416773" h="1437684">
                <a:moveTo>
                  <a:pt x="0" y="0"/>
                </a:moveTo>
                <a:lnTo>
                  <a:pt x="1416773" y="0"/>
                </a:lnTo>
                <a:lnTo>
                  <a:pt x="1416773" y="1437684"/>
                </a:lnTo>
                <a:lnTo>
                  <a:pt x="0" y="1437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98170" y="6266096"/>
            <a:ext cx="1235627" cy="1645509"/>
          </a:xfrm>
          <a:custGeom>
            <a:avLst/>
            <a:gdLst/>
            <a:ahLst/>
            <a:cxnLst/>
            <a:rect l="l" t="t" r="r" b="b"/>
            <a:pathLst>
              <a:path w="1235627" h="1645509">
                <a:moveTo>
                  <a:pt x="0" y="0"/>
                </a:moveTo>
                <a:lnTo>
                  <a:pt x="1235627" y="0"/>
                </a:lnTo>
                <a:lnTo>
                  <a:pt x="1235627" y="1645509"/>
                </a:lnTo>
                <a:lnTo>
                  <a:pt x="0" y="1645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67596" y="291730"/>
            <a:ext cx="4851770" cy="4851770"/>
          </a:xfrm>
          <a:prstGeom prst="roundRect">
            <a:avLst>
              <a:gd name="adj" fmla="val 10123"/>
            </a:avLst>
          </a:pr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44971" y="4726658"/>
            <a:ext cx="5231609" cy="5231609"/>
          </a:xfrm>
          <a:prstGeom prst="roundRect">
            <a:avLst>
              <a:gd name="adj" fmla="val 9142"/>
            </a:avLst>
          </a:pr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20722" y="1509198"/>
            <a:ext cx="7523278" cy="99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7333" spc="366">
                <a:solidFill>
                  <a:srgbClr val="FFFBFB"/>
                </a:solidFill>
                <a:latin typeface="Now Heavy"/>
              </a:rPr>
              <a:t>ПРО НАС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89961" y="6009809"/>
            <a:ext cx="6407660" cy="215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7"/>
              </a:lnSpc>
            </a:pPr>
            <a:r>
              <a:rPr lang="ru-RU" sz="2454" spc="240" dirty="0">
                <a:solidFill>
                  <a:srgbClr val="FFFBFB"/>
                </a:solidFill>
                <a:latin typeface="DM Sans"/>
              </a:rPr>
              <a:t>На початку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повномасштабного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вторгнення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ми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почали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активно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співпрацювати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із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благодійними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фондами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ru-RU" sz="2454" spc="240" dirty="0">
                <a:solidFill>
                  <a:srgbClr val="FFFBFB"/>
                </a:solidFill>
                <a:latin typeface="DM Sans"/>
              </a:rPr>
              <a:t>та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відновл</a:t>
            </a:r>
            <a:r>
              <a:rPr lang="ru-RU" sz="2454" spc="240" dirty="0" err="1">
                <a:solidFill>
                  <a:srgbClr val="FFFBFB"/>
                </a:solidFill>
                <a:latin typeface="DM Sans"/>
              </a:rPr>
              <a:t>ювати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критичн</a:t>
            </a:r>
            <a:r>
              <a:rPr lang="ru-RU" sz="2454" spc="240" dirty="0">
                <a:solidFill>
                  <a:srgbClr val="FFFBFB"/>
                </a:solidFill>
                <a:latin typeface="DM Sans"/>
              </a:rPr>
              <a:t>у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інфраструктур</a:t>
            </a:r>
            <a:r>
              <a:rPr lang="ru-RU" sz="2454" spc="240" dirty="0">
                <a:solidFill>
                  <a:srgbClr val="FFFBFB"/>
                </a:solidFill>
                <a:latin typeface="DM Sans"/>
              </a:rPr>
              <a:t>у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89961" y="3502930"/>
            <a:ext cx="6407660" cy="215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7"/>
              </a:lnSpc>
            </a:pP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Компанія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ru-RU" sz="2454" spc="240" dirty="0">
                <a:solidFill>
                  <a:srgbClr val="FFFBFB"/>
                </a:solidFill>
                <a:latin typeface="DM Sans"/>
              </a:rPr>
              <a:t>«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ФАРТ ПРОМ</a:t>
            </a:r>
            <a:r>
              <a:rPr lang="ru-RU" sz="2454" spc="240" dirty="0">
                <a:solidFill>
                  <a:srgbClr val="FFFBFB"/>
                </a:solidFill>
                <a:latin typeface="DM Sans"/>
              </a:rPr>
              <a:t>»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займається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підбором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,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постачанням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та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ремонтом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насосного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обладнання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для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водопостачання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,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опалення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та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454" spc="240" dirty="0" err="1">
                <a:solidFill>
                  <a:srgbClr val="FFFBFB"/>
                </a:solidFill>
                <a:latin typeface="DM Sans"/>
              </a:rPr>
              <a:t>каналізації</a:t>
            </a:r>
            <a:r>
              <a:rPr lang="en-US" sz="2454" spc="240" dirty="0">
                <a:solidFill>
                  <a:srgbClr val="FFFBFB"/>
                </a:solidFill>
                <a:latin typeface="DM Sans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1996" y="1582863"/>
            <a:ext cx="3043662" cy="2296581"/>
          </a:xfrm>
          <a:custGeom>
            <a:avLst/>
            <a:gdLst/>
            <a:ahLst/>
            <a:cxnLst/>
            <a:rect l="l" t="t" r="r" b="b"/>
            <a:pathLst>
              <a:path w="3043662" h="2296581">
                <a:moveTo>
                  <a:pt x="0" y="0"/>
                </a:moveTo>
                <a:lnTo>
                  <a:pt x="3043661" y="0"/>
                </a:lnTo>
                <a:lnTo>
                  <a:pt x="3043661" y="2296581"/>
                </a:lnTo>
                <a:lnTo>
                  <a:pt x="0" y="2296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673324" y="5363990"/>
            <a:ext cx="12941352" cy="1161613"/>
          </a:xfrm>
          <a:custGeom>
            <a:avLst/>
            <a:gdLst/>
            <a:ahLst/>
            <a:cxnLst/>
            <a:rect l="l" t="t" r="r" b="b"/>
            <a:pathLst>
              <a:path w="12941352" h="1161613">
                <a:moveTo>
                  <a:pt x="0" y="0"/>
                </a:moveTo>
                <a:lnTo>
                  <a:pt x="12941352" y="0"/>
                </a:lnTo>
                <a:lnTo>
                  <a:pt x="12941352" y="1161613"/>
                </a:lnTo>
                <a:lnTo>
                  <a:pt x="0" y="1161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8399564" y="2560705"/>
            <a:ext cx="340896" cy="34089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419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9124906">
            <a:off x="14242729" y="6142108"/>
            <a:ext cx="8506356" cy="6341102"/>
          </a:xfrm>
          <a:custGeom>
            <a:avLst/>
            <a:gdLst/>
            <a:ahLst/>
            <a:cxnLst/>
            <a:rect l="l" t="t" r="r" b="b"/>
            <a:pathLst>
              <a:path w="8506356" h="6341102">
                <a:moveTo>
                  <a:pt x="0" y="0"/>
                </a:moveTo>
                <a:lnTo>
                  <a:pt x="8506357" y="0"/>
                </a:lnTo>
                <a:lnTo>
                  <a:pt x="8506357" y="6341102"/>
                </a:lnTo>
                <a:lnTo>
                  <a:pt x="0" y="6341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209580" y="3190054"/>
            <a:ext cx="3043662" cy="2296581"/>
          </a:xfrm>
          <a:custGeom>
            <a:avLst/>
            <a:gdLst/>
            <a:ahLst/>
            <a:cxnLst/>
            <a:rect l="l" t="t" r="r" b="b"/>
            <a:pathLst>
              <a:path w="3043662" h="2296581">
                <a:moveTo>
                  <a:pt x="3043661" y="0"/>
                </a:moveTo>
                <a:lnTo>
                  <a:pt x="0" y="0"/>
                </a:lnTo>
                <a:lnTo>
                  <a:pt x="0" y="2296581"/>
                </a:lnTo>
                <a:lnTo>
                  <a:pt x="3043661" y="2296581"/>
                </a:lnTo>
                <a:lnTo>
                  <a:pt x="30436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9525783" y="4167896"/>
            <a:ext cx="340896" cy="34089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419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171996" y="4794542"/>
            <a:ext cx="3043662" cy="2296581"/>
          </a:xfrm>
          <a:custGeom>
            <a:avLst/>
            <a:gdLst/>
            <a:ahLst/>
            <a:cxnLst/>
            <a:rect l="l" t="t" r="r" b="b"/>
            <a:pathLst>
              <a:path w="3043662" h="2296581">
                <a:moveTo>
                  <a:pt x="0" y="0"/>
                </a:moveTo>
                <a:lnTo>
                  <a:pt x="3043661" y="0"/>
                </a:lnTo>
                <a:lnTo>
                  <a:pt x="3043661" y="2296581"/>
                </a:lnTo>
                <a:lnTo>
                  <a:pt x="0" y="2296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400000">
            <a:off x="8399564" y="5772385"/>
            <a:ext cx="340896" cy="34089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419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0209580" y="6401733"/>
            <a:ext cx="3043662" cy="2296581"/>
          </a:xfrm>
          <a:custGeom>
            <a:avLst/>
            <a:gdLst/>
            <a:ahLst/>
            <a:cxnLst/>
            <a:rect l="l" t="t" r="r" b="b"/>
            <a:pathLst>
              <a:path w="3043662" h="2296581">
                <a:moveTo>
                  <a:pt x="3043661" y="0"/>
                </a:moveTo>
                <a:lnTo>
                  <a:pt x="0" y="0"/>
                </a:lnTo>
                <a:lnTo>
                  <a:pt x="0" y="2296581"/>
                </a:lnTo>
                <a:lnTo>
                  <a:pt x="3043661" y="2296581"/>
                </a:lnTo>
                <a:lnTo>
                  <a:pt x="30436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-5400000">
            <a:off x="9525783" y="7379576"/>
            <a:ext cx="340896" cy="34089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419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91515" y="5114925"/>
            <a:ext cx="4504256" cy="190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2"/>
              </a:lnSpc>
            </a:pPr>
            <a:r>
              <a:rPr lang="uk-UA" sz="1827" spc="179" dirty="0">
                <a:solidFill>
                  <a:srgbClr val="004380"/>
                </a:solidFill>
                <a:latin typeface="DM Sans"/>
              </a:rPr>
              <a:t>Початок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827" spc="179" dirty="0">
                <a:solidFill>
                  <a:srgbClr val="004380"/>
                </a:solidFill>
                <a:latin typeface="DM Sans"/>
              </a:rPr>
              <a:t>активної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827" spc="179" dirty="0">
                <a:solidFill>
                  <a:srgbClr val="004380"/>
                </a:solidFill>
                <a:latin typeface="DM Sans"/>
              </a:rPr>
              <a:t>співпраці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uk-UA" sz="1827" spc="179" dirty="0">
                <a:solidFill>
                  <a:srgbClr val="004380"/>
                </a:solidFill>
                <a:latin typeface="DM Sans"/>
              </a:rPr>
              <a:t>благодійними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827" spc="179" dirty="0">
                <a:solidFill>
                  <a:srgbClr val="004380"/>
                </a:solidFill>
                <a:latin typeface="DM Sans"/>
              </a:rPr>
              <a:t>організаціями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як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основного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джерела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827" spc="179" dirty="0">
                <a:solidFill>
                  <a:srgbClr val="004380"/>
                </a:solidFill>
                <a:latin typeface="DM Sans"/>
              </a:rPr>
              <a:t>фінансування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відновлення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критичної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інфраструктури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постраждалих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регіонів</a:t>
            </a:r>
            <a:endParaRPr lang="en-US" sz="1827" spc="179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21" name="Freeform 21"/>
          <p:cNvSpPr/>
          <p:nvPr/>
        </p:nvSpPr>
        <p:spPr>
          <a:xfrm rot="-8393774">
            <a:off x="-2501214" y="6897831"/>
            <a:ext cx="8506356" cy="6341102"/>
          </a:xfrm>
          <a:custGeom>
            <a:avLst/>
            <a:gdLst/>
            <a:ahLst/>
            <a:cxnLst/>
            <a:rect l="l" t="t" r="r" b="b"/>
            <a:pathLst>
              <a:path w="8506356" h="6341102">
                <a:moveTo>
                  <a:pt x="0" y="0"/>
                </a:moveTo>
                <a:lnTo>
                  <a:pt x="8506357" y="0"/>
                </a:lnTo>
                <a:lnTo>
                  <a:pt x="8506357" y="6341102"/>
                </a:lnTo>
                <a:lnTo>
                  <a:pt x="0" y="6341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717308" y="5262333"/>
            <a:ext cx="1412358" cy="1361000"/>
          </a:xfrm>
          <a:custGeom>
            <a:avLst/>
            <a:gdLst/>
            <a:ahLst/>
            <a:cxnLst/>
            <a:rect l="l" t="t" r="r" b="b"/>
            <a:pathLst>
              <a:path w="1412358" h="1361000">
                <a:moveTo>
                  <a:pt x="0" y="0"/>
                </a:moveTo>
                <a:lnTo>
                  <a:pt x="1412358" y="0"/>
                </a:lnTo>
                <a:lnTo>
                  <a:pt x="1412358" y="1360999"/>
                </a:lnTo>
                <a:lnTo>
                  <a:pt x="0" y="1360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13010" y="2011234"/>
            <a:ext cx="1684916" cy="1439837"/>
          </a:xfrm>
          <a:custGeom>
            <a:avLst/>
            <a:gdLst/>
            <a:ahLst/>
            <a:cxnLst/>
            <a:rect l="l" t="t" r="r" b="b"/>
            <a:pathLst>
              <a:path w="1684916" h="1439837">
                <a:moveTo>
                  <a:pt x="0" y="0"/>
                </a:moveTo>
                <a:lnTo>
                  <a:pt x="1684916" y="0"/>
                </a:lnTo>
                <a:lnTo>
                  <a:pt x="1684916" y="1439838"/>
                </a:lnTo>
                <a:lnTo>
                  <a:pt x="0" y="14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526445" y="3657784"/>
            <a:ext cx="1248002" cy="1485716"/>
          </a:xfrm>
          <a:custGeom>
            <a:avLst/>
            <a:gdLst/>
            <a:ahLst/>
            <a:cxnLst/>
            <a:rect l="l" t="t" r="r" b="b"/>
            <a:pathLst>
              <a:path w="1248002" h="1485716">
                <a:moveTo>
                  <a:pt x="0" y="0"/>
                </a:moveTo>
                <a:lnTo>
                  <a:pt x="1248002" y="0"/>
                </a:lnTo>
                <a:lnTo>
                  <a:pt x="1248002" y="1485716"/>
                </a:lnTo>
                <a:lnTo>
                  <a:pt x="0" y="1485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327781" y="6727358"/>
            <a:ext cx="1645331" cy="1645331"/>
          </a:xfrm>
          <a:custGeom>
            <a:avLst/>
            <a:gdLst/>
            <a:ahLst/>
            <a:cxnLst/>
            <a:rect l="l" t="t" r="r" b="b"/>
            <a:pathLst>
              <a:path w="1645331" h="1645331">
                <a:moveTo>
                  <a:pt x="0" y="0"/>
                </a:moveTo>
                <a:lnTo>
                  <a:pt x="1645330" y="0"/>
                </a:lnTo>
                <a:lnTo>
                  <a:pt x="1645330" y="1645331"/>
                </a:lnTo>
                <a:lnTo>
                  <a:pt x="0" y="1645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524683" y="1686990"/>
            <a:ext cx="3466338" cy="158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2"/>
              </a:lnSpc>
            </a:pPr>
            <a:r>
              <a:rPr lang="uk-UA" sz="1827" spc="179" dirty="0">
                <a:solidFill>
                  <a:srgbClr val="004380"/>
                </a:solidFill>
                <a:latin typeface="DM Sans"/>
              </a:rPr>
              <a:t>Призупинення фінансування водоканалів з держбюджету з </a:t>
            </a:r>
          </a:p>
          <a:p>
            <a:pPr algn="r">
              <a:lnSpc>
                <a:spcPts val="2522"/>
              </a:lnSpc>
            </a:pPr>
            <a:r>
              <a:rPr lang="uk-UA" sz="1827" spc="179" dirty="0">
                <a:solidFill>
                  <a:srgbClr val="004380"/>
                </a:solidFill>
                <a:latin typeface="DM Sans"/>
              </a:rPr>
              <a:t>24 лютого 2022 року</a:t>
            </a:r>
          </a:p>
          <a:p>
            <a:pPr algn="just">
              <a:lnSpc>
                <a:spcPts val="2522"/>
              </a:lnSpc>
            </a:pPr>
            <a:r>
              <a:rPr lang="en-US" sz="1827" spc="179" dirty="0">
                <a:solidFill>
                  <a:srgbClr val="004380"/>
                </a:solidFill>
                <a:latin typeface="DM Sans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596141" y="3161479"/>
            <a:ext cx="4176492" cy="255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uk-UA" sz="1827" spc="179" dirty="0">
                <a:solidFill>
                  <a:srgbClr val="004380"/>
                </a:solidFill>
                <a:latin typeface="DM Sans"/>
              </a:rPr>
              <a:t>Термінове відновлення систем водопостачання та водовідведення в </a:t>
            </a:r>
            <a:r>
              <a:rPr lang="uk-UA" sz="1827" spc="179" dirty="0" err="1">
                <a:solidFill>
                  <a:srgbClr val="004380"/>
                </a:solidFill>
                <a:latin typeface="DM Sans"/>
              </a:rPr>
              <a:t>деокупованій</a:t>
            </a:r>
            <a:r>
              <a:rPr lang="uk-UA" sz="1827" spc="179" dirty="0">
                <a:solidFill>
                  <a:srgbClr val="004380"/>
                </a:solidFill>
                <a:latin typeface="DM Sans"/>
              </a:rPr>
              <a:t> частині Київської області на прикладі Бородянки та Ірпеня, завдяки благодійним організаціям</a:t>
            </a:r>
          </a:p>
          <a:p>
            <a:pPr algn="l">
              <a:lnSpc>
                <a:spcPts val="2522"/>
              </a:lnSpc>
            </a:pPr>
            <a:endParaRPr lang="en-US" sz="1827" spc="179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529466" y="6756526"/>
            <a:ext cx="3466338" cy="158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Налагодження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алгоритму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співпраці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благодійними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організаціями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водоканалами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форматі</a:t>
            </a:r>
            <a:r>
              <a:rPr lang="en-US" sz="1827" spc="179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7" spc="179" dirty="0" err="1">
                <a:solidFill>
                  <a:srgbClr val="004380"/>
                </a:solidFill>
                <a:latin typeface="DM Sans"/>
              </a:rPr>
              <a:t>трикутника</a:t>
            </a:r>
            <a:endParaRPr lang="en-US" sz="1827" spc="179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9999942" y="761297"/>
            <a:ext cx="8288058" cy="699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3"/>
              </a:lnSpc>
              <a:spcBef>
                <a:spcPct val="0"/>
              </a:spcBef>
            </a:pPr>
            <a:r>
              <a:rPr lang="en-US" sz="5233" spc="261">
                <a:solidFill>
                  <a:srgbClr val="2B26AD"/>
                </a:solidFill>
                <a:latin typeface="Now Heavy"/>
              </a:rPr>
              <a:t>ЯК ВСЕ ПОЧИНАЛОСЯ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704740" y="1909581"/>
            <a:ext cx="1228847" cy="1197567"/>
          </a:xfrm>
          <a:custGeom>
            <a:avLst/>
            <a:gdLst/>
            <a:ahLst/>
            <a:cxnLst/>
            <a:rect l="l" t="t" r="r" b="b"/>
            <a:pathLst>
              <a:path w="1228847" h="1197567">
                <a:moveTo>
                  <a:pt x="0" y="0"/>
                </a:moveTo>
                <a:lnTo>
                  <a:pt x="1228846" y="0"/>
                </a:lnTo>
                <a:lnTo>
                  <a:pt x="1228846" y="1197567"/>
                </a:lnTo>
                <a:lnTo>
                  <a:pt x="0" y="1197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72483" y="1657781"/>
            <a:ext cx="6480180" cy="138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7"/>
              </a:lnSpc>
              <a:spcBef>
                <a:spcPct val="0"/>
              </a:spcBef>
            </a:pPr>
            <a:r>
              <a:rPr lang="en-US" sz="3948" spc="55">
                <a:solidFill>
                  <a:srgbClr val="2B26AD"/>
                </a:solidFill>
                <a:latin typeface="Now Heavy"/>
              </a:rPr>
              <a:t>СПІВПРАЦЯ У ФОРМАТІ ТРИКУТНИКА</a:t>
            </a:r>
          </a:p>
        </p:txBody>
      </p:sp>
      <p:sp>
        <p:nvSpPr>
          <p:cNvPr id="6" name="Freeform 6"/>
          <p:cNvSpPr/>
          <p:nvPr/>
        </p:nvSpPr>
        <p:spPr>
          <a:xfrm>
            <a:off x="13420217" y="7410173"/>
            <a:ext cx="8342934" cy="5840054"/>
          </a:xfrm>
          <a:custGeom>
            <a:avLst/>
            <a:gdLst/>
            <a:ahLst/>
            <a:cxnLst/>
            <a:rect l="l" t="t" r="r" b="b"/>
            <a:pathLst>
              <a:path w="8342934" h="5840054">
                <a:moveTo>
                  <a:pt x="0" y="0"/>
                </a:moveTo>
                <a:lnTo>
                  <a:pt x="8342933" y="0"/>
                </a:lnTo>
                <a:lnTo>
                  <a:pt x="8342933" y="5840054"/>
                </a:lnTo>
                <a:lnTo>
                  <a:pt x="0" y="5840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85" y="-3331689"/>
            <a:ext cx="7862458" cy="5503721"/>
          </a:xfrm>
          <a:custGeom>
            <a:avLst/>
            <a:gdLst/>
            <a:ahLst/>
            <a:cxnLst/>
            <a:rect l="l" t="t" r="r" b="b"/>
            <a:pathLst>
              <a:path w="7862458" h="5503721">
                <a:moveTo>
                  <a:pt x="0" y="0"/>
                </a:moveTo>
                <a:lnTo>
                  <a:pt x="7862458" y="0"/>
                </a:lnTo>
                <a:lnTo>
                  <a:pt x="7862458" y="5503721"/>
                </a:lnTo>
                <a:lnTo>
                  <a:pt x="0" y="5503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2483" y="7531927"/>
            <a:ext cx="5504250" cy="126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4"/>
              </a:lnSpc>
            </a:pP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Територіальна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громада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звертається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напряму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до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благодійних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фондів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, а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ми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822" spc="178" dirty="0">
                <a:solidFill>
                  <a:srgbClr val="004380"/>
                </a:solidFill>
                <a:latin typeface="DM Sans"/>
              </a:rPr>
              <a:t>відповідальні за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підбір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обладнання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технічну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експертизу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логістику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-4728533" y="7588853"/>
            <a:ext cx="8342934" cy="5840054"/>
          </a:xfrm>
          <a:custGeom>
            <a:avLst/>
            <a:gdLst/>
            <a:ahLst/>
            <a:cxnLst/>
            <a:rect l="l" t="t" r="r" b="b"/>
            <a:pathLst>
              <a:path w="8342934" h="5840054">
                <a:moveTo>
                  <a:pt x="0" y="0"/>
                </a:moveTo>
                <a:lnTo>
                  <a:pt x="8342933" y="0"/>
                </a:lnTo>
                <a:lnTo>
                  <a:pt x="8342933" y="5840053"/>
                </a:lnTo>
                <a:lnTo>
                  <a:pt x="0" y="5840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763626" y="2743532"/>
            <a:ext cx="6245679" cy="5464969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438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63626" y="2743532"/>
            <a:ext cx="3086100" cy="2700338"/>
            <a:chOff x="0" y="0"/>
            <a:chExt cx="812800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23204" y="2743532"/>
            <a:ext cx="3086100" cy="2700338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306676" y="5443869"/>
            <a:ext cx="3159579" cy="2764631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C5CCC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8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993682" y="2938929"/>
            <a:ext cx="2625987" cy="81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3"/>
              </a:lnSpc>
            </a:pPr>
            <a:r>
              <a:rPr lang="en-US" sz="2371" spc="61">
                <a:solidFill>
                  <a:srgbClr val="1D419F"/>
                </a:solidFill>
                <a:latin typeface="DM Sans Bold"/>
              </a:rPr>
              <a:t>Територіальні громади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53261" y="2938929"/>
            <a:ext cx="2625987" cy="823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73"/>
              </a:lnSpc>
            </a:pPr>
            <a:r>
              <a:rPr lang="en-US" sz="2371" spc="61" dirty="0" err="1">
                <a:solidFill>
                  <a:srgbClr val="1D419F"/>
                </a:solidFill>
                <a:latin typeface="DM Sans Bold"/>
              </a:rPr>
              <a:t>Благодійні</a:t>
            </a:r>
            <a:endParaRPr lang="en-US" sz="2371" spc="61" dirty="0">
              <a:solidFill>
                <a:srgbClr val="1D419F"/>
              </a:solidFill>
              <a:latin typeface="DM Sans Bold"/>
            </a:endParaRPr>
          </a:p>
          <a:p>
            <a:pPr algn="ctr">
              <a:lnSpc>
                <a:spcPts val="3273"/>
              </a:lnSpc>
            </a:pPr>
            <a:r>
              <a:rPr lang="en-US" sz="2371" spc="61" dirty="0">
                <a:solidFill>
                  <a:srgbClr val="1D419F"/>
                </a:solidFill>
                <a:latin typeface="DM Sans Bold"/>
              </a:rPr>
              <a:t> </a:t>
            </a:r>
            <a:r>
              <a:rPr lang="en-US" sz="2371" spc="61" dirty="0" err="1">
                <a:solidFill>
                  <a:srgbClr val="1D419F"/>
                </a:solidFill>
                <a:latin typeface="DM Sans Bold"/>
              </a:rPr>
              <a:t>фонди</a:t>
            </a:r>
            <a:endParaRPr lang="en-US" sz="2371" spc="61" dirty="0">
              <a:solidFill>
                <a:srgbClr val="1D419F"/>
              </a:solidFill>
              <a:latin typeface="DM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272483" y="3336267"/>
            <a:ext cx="5878578" cy="124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4"/>
              </a:lnSpc>
            </a:pPr>
            <a:r>
              <a:rPr lang="en-US" sz="1822" spc="178">
                <a:solidFill>
                  <a:srgbClr val="004380"/>
                </a:solidFill>
                <a:latin typeface="DM Sans"/>
              </a:rPr>
              <a:t>Існує декілька сценаріїв співпраці між нами, благодійними фондами та місцевими громадами. Найкраще це можна продемонструвати у форматі трикутника: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72483" y="4884728"/>
            <a:ext cx="3074389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DM Sans Bold"/>
              </a:rPr>
              <a:t>1 сценарій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68651" y="5415294"/>
            <a:ext cx="5504250" cy="126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4"/>
              </a:lnSpc>
            </a:pP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Територіальна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громада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звертається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до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нас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метою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налагодження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контактів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благодійними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ru-RU" sz="1822" spc="178" dirty="0">
                <a:solidFill>
                  <a:srgbClr val="004380"/>
                </a:solidFill>
                <a:latin typeface="DM Sans"/>
              </a:rPr>
              <a:t>фондами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, а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також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технічній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експертизі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підбор</a:t>
            </a:r>
            <a:r>
              <a:rPr lang="uk-UA" sz="1822" spc="178" dirty="0">
                <a:solidFill>
                  <a:srgbClr val="004380"/>
                </a:solidFill>
                <a:latin typeface="DM Sans"/>
              </a:rPr>
              <a:t>у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822" spc="178" dirty="0" err="1">
                <a:solidFill>
                  <a:srgbClr val="004380"/>
                </a:solidFill>
                <a:latin typeface="DM Sans"/>
              </a:rPr>
              <a:t>обладнання</a:t>
            </a:r>
            <a:r>
              <a:rPr lang="en-US" sz="1822" spc="178" dirty="0">
                <a:solidFill>
                  <a:srgbClr val="004380"/>
                </a:solidFill>
                <a:latin typeface="DM Sans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72483" y="7032434"/>
            <a:ext cx="3074389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DM Sans Bold"/>
              </a:rPr>
              <a:t>2 сценарій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64722" y="789872"/>
            <a:ext cx="7523278" cy="99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7333" spc="366">
                <a:solidFill>
                  <a:srgbClr val="2B26AD"/>
                </a:solidFill>
                <a:latin typeface="Now Heavy"/>
              </a:rPr>
              <a:t>НАША МІСІЯ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73471" y="5572655"/>
            <a:ext cx="2625987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3"/>
              </a:lnSpc>
            </a:pPr>
            <a:r>
              <a:rPr lang="en-US" sz="2371" spc="61" dirty="0">
                <a:solidFill>
                  <a:srgbClr val="1D419F"/>
                </a:solidFill>
                <a:latin typeface="DM Sans Bold"/>
              </a:rPr>
              <a:t>ТОВ </a:t>
            </a:r>
          </a:p>
          <a:p>
            <a:pPr algn="ctr">
              <a:lnSpc>
                <a:spcPts val="3273"/>
              </a:lnSpc>
            </a:pPr>
            <a:r>
              <a:rPr lang="ru-RU" sz="2371" spc="61" dirty="0">
                <a:solidFill>
                  <a:srgbClr val="1D419F"/>
                </a:solidFill>
                <a:latin typeface="DM Sans Bold"/>
              </a:rPr>
              <a:t>«</a:t>
            </a:r>
            <a:r>
              <a:rPr lang="en-US" sz="2371" spc="61" dirty="0">
                <a:solidFill>
                  <a:srgbClr val="1D419F"/>
                </a:solidFill>
                <a:latin typeface="DM Sans Bold"/>
              </a:rPr>
              <a:t>ФАРТ ПРОМ</a:t>
            </a:r>
            <a:r>
              <a:rPr lang="ru-RU" sz="2371" spc="61" dirty="0">
                <a:solidFill>
                  <a:srgbClr val="1D419F"/>
                </a:solidFill>
                <a:latin typeface="DM Sans Bold"/>
              </a:rPr>
              <a:t>»</a:t>
            </a:r>
            <a:endParaRPr lang="en-US" sz="2371" spc="61" dirty="0">
              <a:solidFill>
                <a:srgbClr val="1D419F"/>
              </a:solidFill>
              <a:latin typeface="DM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5938" b="-91121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55842" b="-812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2800553" y="7112466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3" y="0"/>
                </a:lnTo>
                <a:lnTo>
                  <a:pt x="5123073" y="3446430"/>
                </a:lnTo>
                <a:lnTo>
                  <a:pt x="0" y="3446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8010" y="8016129"/>
            <a:ext cx="13731979" cy="102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Завдяки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співпраці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благодійним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фондом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«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Людина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в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біді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(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Чехія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)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,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було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поставлено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«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Бородянкатепловодопостачання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» 6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комплектів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свердловинних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насосів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потужністю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9,2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endParaRPr lang="uk-UA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r>
              <a:rPr lang="en-US" sz="1988" spc="194" dirty="0">
                <a:solidFill>
                  <a:srgbClr val="004380"/>
                </a:solidFill>
                <a:latin typeface="DM Sans"/>
              </a:rPr>
              <a:t>15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кВт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продуктивністю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25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м.куб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/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год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разом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шафами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керування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06805" y="2553925"/>
            <a:ext cx="3074389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місто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Бородянка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78010" y="2009563"/>
            <a:ext cx="3893798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Київська область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8890" b="-3816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2800553" y="7112466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3" y="0"/>
                </a:lnTo>
                <a:lnTo>
                  <a:pt x="5123073" y="3446430"/>
                </a:lnTo>
                <a:lnTo>
                  <a:pt x="0" y="3446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8010" y="8016129"/>
            <a:ext cx="13731979" cy="102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Завдяки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співпраці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благодійним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фондом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«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Людина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в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біді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ru-RU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(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Чехія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)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,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було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поставлено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Ірпіньводоканал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5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комплектів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свердловинних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насосів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потужністю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9,2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кВт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продуктивністю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25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м.куб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/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год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разом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шафами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керування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частотним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перетворювачем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.</a:t>
            </a:r>
            <a:endParaRPr lang="en-US" sz="1988" spc="194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06805" y="2553925"/>
            <a:ext cx="3074389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місто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Ірпінь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78010" y="2009563"/>
            <a:ext cx="3893798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Київська область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8897" b="-38897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38897" b="-3889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3004721" y="7096760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2" y="0"/>
                </a:lnTo>
                <a:lnTo>
                  <a:pt x="5123072" y="3446431"/>
                </a:lnTo>
                <a:lnTo>
                  <a:pt x="0" y="34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016129"/>
            <a:ext cx="13731979" cy="239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партнерстві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ВПІНО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Філія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"АКТЕД"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поставили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багато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обладнання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постраждале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від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війни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місто-герой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Охтирка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Сумської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області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:</a:t>
            </a: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marL="342900" indent="-342900" algn="l">
              <a:lnSpc>
                <a:spcPts val="2743"/>
              </a:lnSpc>
              <a:buFont typeface="Arial" panose="020B0604020202020204" pitchFamily="34" charset="0"/>
              <a:buChar char="•"/>
            </a:pPr>
            <a:r>
              <a:rPr lang="uk-UA" sz="1988" spc="194" dirty="0">
                <a:solidFill>
                  <a:srgbClr val="004380"/>
                </a:solidFill>
                <a:latin typeface="DM Sans"/>
              </a:rPr>
              <a:t>к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онсольний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MASDAF 37 kW</a:t>
            </a:r>
          </a:p>
          <a:p>
            <a:pPr marL="342900" indent="-342900" algn="l">
              <a:lnSpc>
                <a:spcPts val="2743"/>
              </a:lnSpc>
              <a:buFont typeface="Arial" panose="020B0604020202020204" pitchFamily="34" charset="0"/>
              <a:buChar char="•"/>
            </a:pPr>
            <a:r>
              <a:rPr lang="uk-UA" sz="1988" spc="194" dirty="0">
                <a:solidFill>
                  <a:srgbClr val="004380"/>
                </a:solidFill>
                <a:latin typeface="DM Sans"/>
              </a:rPr>
              <a:t>с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вердловинні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MASDAF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макс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потужністю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37 kW</a:t>
            </a:r>
          </a:p>
          <a:p>
            <a:pPr marL="342900" indent="-342900" algn="l">
              <a:lnSpc>
                <a:spcPts val="2743"/>
              </a:lnSpc>
              <a:buFont typeface="Arial" panose="020B0604020202020204" pitchFamily="34" charset="0"/>
              <a:buChar char="•"/>
            </a:pPr>
            <a:r>
              <a:rPr lang="uk-UA" sz="1988" spc="194" dirty="0">
                <a:solidFill>
                  <a:srgbClr val="004380"/>
                </a:solidFill>
                <a:latin typeface="DM Sans"/>
              </a:rPr>
              <a:t>ш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афи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керування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SPERONI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обігрівом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.</a:t>
            </a: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06805" y="2553925"/>
            <a:ext cx="3074389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місто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Охтирка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78010" y="2009563"/>
            <a:ext cx="3074389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Сумська область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2348" b="-2348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1640" b="-4541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3292198" y="7081055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2" y="0"/>
                </a:lnTo>
                <a:lnTo>
                  <a:pt x="5123072" y="3446431"/>
                </a:lnTo>
                <a:lnTo>
                  <a:pt x="0" y="34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016129"/>
            <a:ext cx="13731979" cy="137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r>
              <a:rPr lang="uk-UA" sz="1988" spc="194" dirty="0">
                <a:solidFill>
                  <a:srgbClr val="004380"/>
                </a:solidFill>
                <a:latin typeface="DM Sans"/>
              </a:rPr>
              <a:t>Компанією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ТОВ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ФАРТПРОМ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партнерстві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ВПІНО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Філія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"АКТЕД"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було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поставлене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насосне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обладнання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власного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бренду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VINAR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та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шафи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керування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SPERONI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,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місто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Тростянець,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Сумської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області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.</a:t>
            </a:r>
          </a:p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87308" y="2553925"/>
            <a:ext cx="3074389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місто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Тростянець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78010" y="2009563"/>
            <a:ext cx="3074389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Сумська область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78010" y="3539951"/>
            <a:ext cx="6162793" cy="346652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8897" b="-38897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7197" y="3539951"/>
            <a:ext cx="6162793" cy="346652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38897" b="-3889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542076">
            <a:off x="13682335" y="-1566530"/>
            <a:ext cx="8638815" cy="5811567"/>
          </a:xfrm>
          <a:custGeom>
            <a:avLst/>
            <a:gdLst/>
            <a:ahLst/>
            <a:cxnLst/>
            <a:rect l="l" t="t" r="r" b="b"/>
            <a:pathLst>
              <a:path w="8638815" h="5811567">
                <a:moveTo>
                  <a:pt x="0" y="0"/>
                </a:moveTo>
                <a:lnTo>
                  <a:pt x="8638816" y="0"/>
                </a:lnTo>
                <a:lnTo>
                  <a:pt x="8638816" y="5811567"/>
                </a:lnTo>
                <a:lnTo>
                  <a:pt x="0" y="581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7067">
            <a:off x="-3055480" y="7112466"/>
            <a:ext cx="5123073" cy="3446431"/>
          </a:xfrm>
          <a:custGeom>
            <a:avLst/>
            <a:gdLst/>
            <a:ahLst/>
            <a:cxnLst/>
            <a:rect l="l" t="t" r="r" b="b"/>
            <a:pathLst>
              <a:path w="5123073" h="3446431">
                <a:moveTo>
                  <a:pt x="0" y="0"/>
                </a:moveTo>
                <a:lnTo>
                  <a:pt x="5123072" y="0"/>
                </a:lnTo>
                <a:lnTo>
                  <a:pt x="5123072" y="3446430"/>
                </a:lnTo>
                <a:lnTo>
                  <a:pt x="0" y="3446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8010" y="8016129"/>
            <a:ext cx="13731979" cy="205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3"/>
              </a:lnSpc>
            </a:pP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r>
              <a:rPr lang="uk-UA" sz="1988" spc="194" dirty="0">
                <a:solidFill>
                  <a:srgbClr val="004380"/>
                </a:solidFill>
                <a:latin typeface="DM Sans"/>
              </a:rPr>
              <a:t>У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партнерстві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з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міжнародним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благодійним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фондом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поставили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свердловинні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насоси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«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SPERONI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»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у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звільнене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від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окупації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місто</a:t>
            </a:r>
            <a:r>
              <a:rPr lang="en-US" sz="1988" spc="194" dirty="0">
                <a:solidFill>
                  <a:srgbClr val="004380"/>
                </a:solidFill>
                <a:latin typeface="DM Sans"/>
              </a:rPr>
              <a:t> </a:t>
            </a:r>
            <a:r>
              <a:rPr lang="en-US" sz="1988" spc="194" dirty="0" err="1">
                <a:solidFill>
                  <a:srgbClr val="004380"/>
                </a:solidFill>
                <a:latin typeface="DM Sans"/>
              </a:rPr>
              <a:t>Балаклія</a:t>
            </a:r>
            <a:r>
              <a:rPr lang="uk-UA" sz="1988" spc="194" dirty="0">
                <a:solidFill>
                  <a:srgbClr val="004380"/>
                </a:solidFill>
                <a:latin typeface="DM Sans"/>
              </a:rPr>
              <a:t>.</a:t>
            </a:r>
            <a:endParaRPr lang="en-US" sz="1988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u="sng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u="sng" spc="194" dirty="0">
              <a:solidFill>
                <a:srgbClr val="004380"/>
              </a:solidFill>
              <a:latin typeface="DM Sans"/>
            </a:endParaRPr>
          </a:p>
          <a:p>
            <a:pPr algn="l">
              <a:lnSpc>
                <a:spcPts val="2743"/>
              </a:lnSpc>
            </a:pPr>
            <a:endParaRPr lang="en-US" sz="1988" u="sng" spc="194" dirty="0">
              <a:solidFill>
                <a:srgbClr val="004380"/>
              </a:solidFill>
              <a:latin typeface="DM Sans"/>
              <a:hlinkClick r:id="rId6" tooltip="https://www.facebook.com/hashtag/%D0%B1%D0%B0%D0%BB%D0%B0%D0%BA%D0%BB%D1%96%D1%8F?__eep__=6&amp;__cft__[0]=AZUs50-m1F84L9CKFG5zhbLzRkw6n9DOaKK_F-C8EDvkDOHsKvVxbXOwTEArXf55NTr_ENJUzKis31nXNbFmtpzb9lwiaqcfbgamr05GRZoWWMOQz_2P0eGVUwqfje_7HlUYIuYluLC5jnTBTJgFn_bfpCEAD40TN8nFk_IcvHVdPnJIl43b3LG7EDVmAcVPCCc&amp;__tn__=*NK-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77720" y="2553925"/>
            <a:ext cx="3074389" cy="4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uk-UA" sz="2776" spc="72" dirty="0">
                <a:solidFill>
                  <a:srgbClr val="004380"/>
                </a:solidFill>
                <a:latin typeface="DM Sans Bold"/>
              </a:rPr>
              <a:t>місто </a:t>
            </a:r>
            <a:r>
              <a:rPr lang="en-US" sz="2776" spc="72" dirty="0" err="1">
                <a:solidFill>
                  <a:srgbClr val="004380"/>
                </a:solidFill>
                <a:latin typeface="DM Sans Bold"/>
              </a:rPr>
              <a:t>Балаклія</a:t>
            </a:r>
            <a:endParaRPr lang="en-US" sz="2776" spc="72" dirty="0">
              <a:solidFill>
                <a:srgbClr val="004380"/>
              </a:solidFill>
              <a:latin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78010" y="885825"/>
            <a:ext cx="13073809" cy="119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1"/>
              </a:lnSpc>
              <a:spcBef>
                <a:spcPct val="0"/>
              </a:spcBef>
            </a:pPr>
            <a:r>
              <a:rPr lang="en-US" sz="6958" spc="647">
                <a:solidFill>
                  <a:srgbClr val="2B26AD"/>
                </a:solidFill>
                <a:latin typeface="Now Heavy"/>
              </a:rPr>
              <a:t>ВИКОНАНІ ПРОЄКТИ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010" y="2009563"/>
            <a:ext cx="3766335" cy="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776" spc="72">
                <a:solidFill>
                  <a:srgbClr val="004380"/>
                </a:solidFill>
                <a:latin typeface="Anonymous Pro"/>
              </a:rPr>
              <a:t>Харківська область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713</Words>
  <Application>Microsoft Office PowerPoint</Application>
  <PresentationFormat>Произвольный</PresentationFormat>
  <Paragraphs>107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DM Sans</vt:lpstr>
      <vt:lpstr>Monospac821 BT</vt:lpstr>
      <vt:lpstr>Montserrat Classic</vt:lpstr>
      <vt:lpstr>Calibri</vt:lpstr>
      <vt:lpstr>Arial</vt:lpstr>
      <vt:lpstr>Montserrat Light</vt:lpstr>
      <vt:lpstr>Now Heavy</vt:lpstr>
      <vt:lpstr>Montserrat Light Bold</vt:lpstr>
      <vt:lpstr>Anonymous Pro</vt:lpstr>
      <vt:lpstr>DM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marketing proposal presentation</dc:title>
  <dc:creator>manager_n</dc:creator>
  <cp:lastModifiedBy>Прут Ярослав</cp:lastModifiedBy>
  <cp:revision>19</cp:revision>
  <dcterms:created xsi:type="dcterms:W3CDTF">2006-08-16T00:00:00Z</dcterms:created>
  <dcterms:modified xsi:type="dcterms:W3CDTF">2024-05-13T08:18:06Z</dcterms:modified>
  <dc:identifier>DAGEicgSGHs</dc:identifier>
</cp:coreProperties>
</file>