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0" r:id="rId3"/>
  </p:sldMasterIdLst>
  <p:notesMasterIdLst>
    <p:notesMasterId r:id="rId23"/>
  </p:notesMasterIdLst>
  <p:sldIdLst>
    <p:sldId id="2146849184" r:id="rId4"/>
    <p:sldId id="257" r:id="rId5"/>
    <p:sldId id="258" r:id="rId6"/>
    <p:sldId id="259" r:id="rId7"/>
    <p:sldId id="260" r:id="rId8"/>
    <p:sldId id="266" r:id="rId9"/>
    <p:sldId id="2146849283" r:id="rId10"/>
    <p:sldId id="2146849292" r:id="rId11"/>
    <p:sldId id="2146849285" r:id="rId12"/>
    <p:sldId id="2146849273" r:id="rId13"/>
    <p:sldId id="2146849289" r:id="rId14"/>
    <p:sldId id="268" r:id="rId15"/>
    <p:sldId id="2146849293" r:id="rId16"/>
    <p:sldId id="2146849294" r:id="rId17"/>
    <p:sldId id="2146849301" r:id="rId18"/>
    <p:sldId id="2146849297" r:id="rId19"/>
    <p:sldId id="435" r:id="rId20"/>
    <p:sldId id="2146849300" r:id="rId21"/>
    <p:sldId id="286" r:id="rId22"/>
  </p:sldIdLst>
  <p:sldSz cx="12190413" cy="6858000"/>
  <p:notesSz cx="9872663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594">
          <p15:clr>
            <a:srgbClr val="A4A3A4"/>
          </p15:clr>
        </p15:guide>
        <p15:guide id="3" orient="horz" pos="1842">
          <p15:clr>
            <a:srgbClr val="A4A3A4"/>
          </p15:clr>
        </p15:guide>
        <p15:guide id="4" orient="horz" pos="2267">
          <p15:clr>
            <a:srgbClr val="A4A3A4"/>
          </p15:clr>
        </p15:guide>
        <p15:guide id="5" orient="horz" pos="2363">
          <p15:clr>
            <a:srgbClr val="A4A3A4"/>
          </p15:clr>
        </p15:guide>
        <p15:guide id="6" pos="3906">
          <p15:clr>
            <a:srgbClr val="A4A3A4"/>
          </p15:clr>
        </p15:guide>
        <p15:guide id="7" pos="7166">
          <p15:clr>
            <a:srgbClr val="A4A3A4"/>
          </p15:clr>
        </p15:guide>
        <p15:guide id="8" pos="5489">
          <p15:clr>
            <a:srgbClr val="A4A3A4"/>
          </p15:clr>
        </p15:guide>
        <p15:guide id="9" pos="5583">
          <p15:clr>
            <a:srgbClr val="A4A3A4"/>
          </p15:clr>
        </p15:guide>
        <p15:guide id="10" pos="3794">
          <p15:clr>
            <a:srgbClr val="A4A3A4"/>
          </p15:clr>
        </p15:guide>
        <p15:guide id="11" orient="horz" pos="1038">
          <p15:clr>
            <a:srgbClr val="A4A3A4"/>
          </p15:clr>
        </p15:guide>
        <p15:guide id="12" orient="horz" pos="3596">
          <p15:clr>
            <a:srgbClr val="A4A3A4"/>
          </p15:clr>
        </p15:guide>
        <p15:guide id="13" orient="horz" pos="2262">
          <p15:clr>
            <a:srgbClr val="A4A3A4"/>
          </p15:clr>
        </p15:guide>
        <p15:guide id="14" orient="horz" pos="2371">
          <p15:clr>
            <a:srgbClr val="A4A3A4"/>
          </p15:clr>
        </p15:guide>
        <p15:guide id="15" pos="3893">
          <p15:clr>
            <a:srgbClr val="A4A3A4"/>
          </p15:clr>
        </p15:guide>
        <p15:guide id="16" pos="7163">
          <p15:clr>
            <a:srgbClr val="A4A3A4"/>
          </p15:clr>
        </p15:guide>
        <p15:guide id="17" pos="5474">
          <p15:clr>
            <a:srgbClr val="A4A3A4"/>
          </p15:clr>
        </p15:guide>
        <p15:guide id="18" pos="3784">
          <p15:clr>
            <a:srgbClr val="A4A3A4"/>
          </p15:clr>
        </p15:guide>
        <p15:guide id="19" pos="516">
          <p15:clr>
            <a:srgbClr val="A4A3A4"/>
          </p15:clr>
        </p15:guide>
        <p15:guide id="20" pos="2203">
          <p15:clr>
            <a:srgbClr val="A4A3A4"/>
          </p15:clr>
        </p15:guide>
        <p15:guide id="21" pos="20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69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82"/>
      </p:cViewPr>
      <p:guideLst>
        <p:guide orient="horz" pos="1026"/>
        <p:guide orient="horz" pos="3594"/>
        <p:guide orient="horz" pos="1842"/>
        <p:guide orient="horz" pos="2267"/>
        <p:guide orient="horz" pos="2363"/>
        <p:guide pos="3906"/>
        <p:guide pos="7166"/>
        <p:guide pos="5489"/>
        <p:guide pos="5583"/>
        <p:guide pos="3794"/>
        <p:guide orient="horz" pos="1038"/>
        <p:guide orient="horz" pos="3596"/>
        <p:guide orient="horz" pos="2262"/>
        <p:guide orient="horz" pos="2371"/>
        <p:guide pos="3893"/>
        <p:guide pos="7163"/>
        <p:guide pos="5474"/>
        <p:guide pos="3784"/>
        <p:guide pos="516"/>
        <p:guide pos="2203"/>
        <p:guide pos="20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969"/>
        <p:guide pos="313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92225" y="0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92225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640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Короткий порядок денний – лише основні заголовки</a:t>
            </a:r>
            <a:endParaRPr/>
          </a:p>
        </p:txBody>
      </p:sp>
      <p:sp>
        <p:nvSpPr>
          <p:cNvPr id="253" name="Google Shape;253;p2:notes"/>
          <p:cNvSpPr txBox="1">
            <a:spLocks noGrp="1"/>
          </p:cNvSpPr>
          <p:nvPr>
            <p:ph type="sldNum" idx="12"/>
          </p:nvPr>
        </p:nvSpPr>
        <p:spPr>
          <a:xfrm>
            <a:off x="5592225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White divider slide</a:t>
            </a:r>
            <a:endParaRPr/>
          </a:p>
        </p:txBody>
      </p:sp>
      <p:sp>
        <p:nvSpPr>
          <p:cNvPr id="269" name="Google Shape;269;p3:notes"/>
          <p:cNvSpPr txBox="1">
            <a:spLocks noGrp="1"/>
          </p:cNvSpPr>
          <p:nvPr>
            <p:ph type="sldNum" idx="12"/>
          </p:nvPr>
        </p:nvSpPr>
        <p:spPr>
          <a:xfrm>
            <a:off x="5592225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Content slide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White divider slide</a:t>
            </a:r>
            <a:endParaRPr/>
          </a:p>
        </p:txBody>
      </p:sp>
      <p:sp>
        <p:nvSpPr>
          <p:cNvPr id="342" name="Google Shape;342;p11:notes"/>
          <p:cNvSpPr txBox="1">
            <a:spLocks noGrp="1"/>
          </p:cNvSpPr>
          <p:nvPr>
            <p:ph type="sldNum" idx="12"/>
          </p:nvPr>
        </p:nvSpPr>
        <p:spPr>
          <a:xfrm>
            <a:off x="5592225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White divider slide</a:t>
            </a: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5592225" y="6456612"/>
            <a:ext cx="42781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83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5" name="Google Shape;565;p31:notes"/>
          <p:cNvSpPr txBox="1">
            <a:spLocks noGrp="1"/>
          </p:cNvSpPr>
          <p:nvPr>
            <p:ph type="body" idx="1"/>
          </p:nvPr>
        </p:nvSpPr>
        <p:spPr>
          <a:xfrm>
            <a:off x="987267" y="3228897"/>
            <a:ext cx="78981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Endslide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17563" y="1647825"/>
            <a:ext cx="10553699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 textboxes">
  <p:cSld name="Five column textboxe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0" name="Google Shape;130;p15"/>
          <p:cNvSpPr>
            <a:spLocks noGrp="1"/>
          </p:cNvSpPr>
          <p:nvPr>
            <p:ph type="body" idx="1"/>
          </p:nvPr>
        </p:nvSpPr>
        <p:spPr>
          <a:xfrm>
            <a:off x="815893" y="2646000"/>
            <a:ext cx="1972800" cy="3061200"/>
          </a:xfrm>
          <a:prstGeom prst="roundRect">
            <a:avLst>
              <a:gd name="adj" fmla="val 75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>
            <a:spLocks noGrp="1"/>
          </p:cNvSpPr>
          <p:nvPr>
            <p:ph type="body" idx="2"/>
          </p:nvPr>
        </p:nvSpPr>
        <p:spPr>
          <a:xfrm>
            <a:off x="2961820" y="2646000"/>
            <a:ext cx="1972800" cy="3062650"/>
          </a:xfrm>
          <a:prstGeom prst="roundRect">
            <a:avLst>
              <a:gd name="adj" fmla="val 75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>
            <a:spLocks noGrp="1"/>
          </p:cNvSpPr>
          <p:nvPr>
            <p:ph type="body" idx="3"/>
          </p:nvPr>
        </p:nvSpPr>
        <p:spPr>
          <a:xfrm>
            <a:off x="5107747" y="2646000"/>
            <a:ext cx="1972800" cy="3062650"/>
          </a:xfrm>
          <a:prstGeom prst="roundRect">
            <a:avLst>
              <a:gd name="adj" fmla="val 75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>
            <a:spLocks noGrp="1"/>
          </p:cNvSpPr>
          <p:nvPr>
            <p:ph type="body" idx="4"/>
          </p:nvPr>
        </p:nvSpPr>
        <p:spPr>
          <a:xfrm>
            <a:off x="7253674" y="2646000"/>
            <a:ext cx="1972800" cy="3062650"/>
          </a:xfrm>
          <a:prstGeom prst="roundRect">
            <a:avLst>
              <a:gd name="adj" fmla="val 75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>
            <a:spLocks noGrp="1"/>
          </p:cNvSpPr>
          <p:nvPr>
            <p:ph type="body" idx="5"/>
          </p:nvPr>
        </p:nvSpPr>
        <p:spPr>
          <a:xfrm>
            <a:off x="9399600" y="2646000"/>
            <a:ext cx="1972800" cy="3062650"/>
          </a:xfrm>
          <a:prstGeom prst="roundRect">
            <a:avLst>
              <a:gd name="adj" fmla="val 751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>
            <a:spLocks noGrp="1"/>
          </p:cNvSpPr>
          <p:nvPr>
            <p:ph type="body" idx="6"/>
          </p:nvPr>
        </p:nvSpPr>
        <p:spPr>
          <a:xfrm>
            <a:off x="815893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>
            <a:spLocks noGrp="1"/>
          </p:cNvSpPr>
          <p:nvPr>
            <p:ph type="body" idx="7"/>
          </p:nvPr>
        </p:nvSpPr>
        <p:spPr>
          <a:xfrm>
            <a:off x="2961820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>
            <a:spLocks noGrp="1"/>
          </p:cNvSpPr>
          <p:nvPr>
            <p:ph type="body" idx="8"/>
          </p:nvPr>
        </p:nvSpPr>
        <p:spPr>
          <a:xfrm>
            <a:off x="5107747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>
            <a:spLocks noGrp="1"/>
          </p:cNvSpPr>
          <p:nvPr>
            <p:ph type="body" idx="9"/>
          </p:nvPr>
        </p:nvSpPr>
        <p:spPr>
          <a:xfrm>
            <a:off x="7253674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>
            <a:spLocks noGrp="1"/>
          </p:cNvSpPr>
          <p:nvPr>
            <p:ph type="body" idx="13"/>
          </p:nvPr>
        </p:nvSpPr>
        <p:spPr>
          <a:xfrm>
            <a:off x="9399600" y="1648647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extboxes">
  <p:cSld name="Three textboxe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3" name="Google Shape;143;p16"/>
          <p:cNvSpPr>
            <a:spLocks noGrp="1"/>
          </p:cNvSpPr>
          <p:nvPr>
            <p:ph type="body" idx="1"/>
          </p:nvPr>
        </p:nvSpPr>
        <p:spPr>
          <a:xfrm>
            <a:off x="815894" y="2325105"/>
            <a:ext cx="3402000" cy="2256251"/>
          </a:xfrm>
          <a:prstGeom prst="roundRect">
            <a:avLst>
              <a:gd name="adj" fmla="val 9030"/>
            </a:avLst>
          </a:prstGeom>
          <a:noFill/>
          <a:ln w="9525" cap="flat" cmpd="sng">
            <a:solidFill>
              <a:srgbClr val="82C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143975" rIns="143975" bIns="95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>
            <a:spLocks noGrp="1"/>
          </p:cNvSpPr>
          <p:nvPr>
            <p:ph type="body" idx="2"/>
          </p:nvPr>
        </p:nvSpPr>
        <p:spPr>
          <a:xfrm>
            <a:off x="4389144" y="2325105"/>
            <a:ext cx="3402000" cy="2256251"/>
          </a:xfrm>
          <a:prstGeom prst="roundRect">
            <a:avLst>
              <a:gd name="adj" fmla="val 9030"/>
            </a:avLst>
          </a:prstGeom>
          <a:noFill/>
          <a:ln w="9525" cap="flat" cmpd="sng">
            <a:solidFill>
              <a:srgbClr val="82C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143975" rIns="143975" bIns="95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>
            <a:spLocks noGrp="1"/>
          </p:cNvSpPr>
          <p:nvPr>
            <p:ph type="body" idx="3"/>
          </p:nvPr>
        </p:nvSpPr>
        <p:spPr>
          <a:xfrm>
            <a:off x="7962395" y="2325105"/>
            <a:ext cx="3402000" cy="2256251"/>
          </a:xfrm>
          <a:prstGeom prst="roundRect">
            <a:avLst>
              <a:gd name="adj" fmla="val 9030"/>
            </a:avLst>
          </a:prstGeom>
          <a:noFill/>
          <a:ln w="9525" cap="flat" cmpd="sng">
            <a:solidFill>
              <a:srgbClr val="82C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143975" rIns="143975" bIns="95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outline textboxes">
  <p:cSld name="Two outline textbox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9" name="Google Shape;149;p17"/>
          <p:cNvSpPr>
            <a:spLocks noGrp="1"/>
          </p:cNvSpPr>
          <p:nvPr>
            <p:ph type="body" idx="1"/>
          </p:nvPr>
        </p:nvSpPr>
        <p:spPr>
          <a:xfrm>
            <a:off x="816928" y="1646230"/>
            <a:ext cx="5190171" cy="4060305"/>
          </a:xfrm>
          <a:prstGeom prst="roundRect">
            <a:avLst>
              <a:gd name="adj" fmla="val 3592"/>
            </a:avLst>
          </a:prstGeom>
          <a:noFill/>
          <a:ln w="9525" cap="flat" cmpd="sng">
            <a:solidFill>
              <a:srgbClr val="82C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143975" rIns="191975" bIns="95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>
            <a:spLocks noGrp="1"/>
          </p:cNvSpPr>
          <p:nvPr>
            <p:ph type="body" idx="2"/>
          </p:nvPr>
        </p:nvSpPr>
        <p:spPr>
          <a:xfrm>
            <a:off x="6180137" y="1646230"/>
            <a:ext cx="5191125" cy="4060305"/>
          </a:xfrm>
          <a:prstGeom prst="roundRect">
            <a:avLst>
              <a:gd name="adj" fmla="val 3592"/>
            </a:avLst>
          </a:prstGeom>
          <a:noFill/>
          <a:ln w="9525" cap="flat" cmpd="sng">
            <a:solidFill>
              <a:srgbClr val="82C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143975" rIns="191975" bIns="95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Large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816925" y="1647825"/>
            <a:ext cx="10554337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Image">
  <p:cSld name="Title, Text and Im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0413" cy="29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817563" y="3376800"/>
            <a:ext cx="4886679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6180138" y="3376799"/>
            <a:ext cx="5193349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6180138" y="1647825"/>
            <a:ext cx="5191125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Content">
  <p:cSld name="Title, Text and 2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2"/>
          </p:nvPr>
        </p:nvSpPr>
        <p:spPr>
          <a:xfrm>
            <a:off x="6180138" y="1647825"/>
            <a:ext cx="5184257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3"/>
          </p:nvPr>
        </p:nvSpPr>
        <p:spPr>
          <a:xfrm>
            <a:off x="6180138" y="3763962"/>
            <a:ext cx="5191125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>
            <a:spLocks noGrp="1"/>
          </p:cNvSpPr>
          <p:nvPr>
            <p:ph type="pic" idx="2"/>
          </p:nvPr>
        </p:nvSpPr>
        <p:spPr>
          <a:xfrm>
            <a:off x="6180138" y="1647824"/>
            <a:ext cx="5191125" cy="4060826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11364395" y="6283327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mall image">
  <p:cSld name="Text and small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>
            <a:spLocks noGrp="1"/>
          </p:cNvSpPr>
          <p:nvPr>
            <p:ph type="pic" idx="2"/>
          </p:nvPr>
        </p:nvSpPr>
        <p:spPr>
          <a:xfrm>
            <a:off x="6180138" y="1647825"/>
            <a:ext cx="5191125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wo images">
  <p:cSld name="Text and two image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>
            <a:spLocks noGrp="1"/>
          </p:cNvSpPr>
          <p:nvPr>
            <p:ph type="pic" idx="2"/>
          </p:nvPr>
        </p:nvSpPr>
        <p:spPr>
          <a:xfrm>
            <a:off x="6180138" y="1647825"/>
            <a:ext cx="5191125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4"/>
          <p:cNvSpPr>
            <a:spLocks noGrp="1"/>
          </p:cNvSpPr>
          <p:nvPr>
            <p:ph type="pic" idx="3"/>
          </p:nvPr>
        </p:nvSpPr>
        <p:spPr>
          <a:xfrm>
            <a:off x="6180138" y="3763963"/>
            <a:ext cx="5191125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>
  <p:cSld name="Divi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7200" tIns="453600" rIns="817200" bIns="5519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body" idx="1"/>
          </p:nvPr>
        </p:nvSpPr>
        <p:spPr>
          <a:xfrm>
            <a:off x="817563" y="1648886"/>
            <a:ext cx="5189537" cy="3626534"/>
          </a:xfrm>
          <a:prstGeom prst="roundRect">
            <a:avLst>
              <a:gd name="adj" fmla="val 383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50" tIns="191975" rIns="287950" bIns="191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12644764" y="4118107"/>
            <a:ext cx="3962242" cy="12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75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Change background colour</a:t>
            </a:r>
            <a:b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uk-UA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	Click on slide background</a:t>
            </a:r>
            <a:b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uk-UA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	Choose colour from Shape Fill</a:t>
            </a:r>
            <a:b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uk-UA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	Deselect background by clicking </a:t>
            </a:r>
            <a:b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uk-UA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outside slide</a:t>
            </a:r>
            <a:b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uk-UA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	Change Title colour to white if necessary</a:t>
            </a:r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7840" y="5427133"/>
            <a:ext cx="1905140" cy="143086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00" y="6159600"/>
            <a:ext cx="1220064" cy="2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images">
  <p:cSld name="Text and three imag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>
            <a:spLocks noGrp="1"/>
          </p:cNvSpPr>
          <p:nvPr>
            <p:ph type="pic" idx="2"/>
          </p:nvPr>
        </p:nvSpPr>
        <p:spPr>
          <a:xfrm>
            <a:off x="6180139" y="3763963"/>
            <a:ext cx="2509836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5"/>
          <p:cNvSpPr>
            <a:spLocks noGrp="1"/>
          </p:cNvSpPr>
          <p:nvPr>
            <p:ph type="pic" idx="3"/>
          </p:nvPr>
        </p:nvSpPr>
        <p:spPr>
          <a:xfrm>
            <a:off x="8863014" y="3763963"/>
            <a:ext cx="2508249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25"/>
          <p:cNvSpPr>
            <a:spLocks noGrp="1"/>
          </p:cNvSpPr>
          <p:nvPr>
            <p:ph type="pic" idx="4"/>
          </p:nvPr>
        </p:nvSpPr>
        <p:spPr>
          <a:xfrm>
            <a:off x="6180138" y="1645200"/>
            <a:ext cx="5191125" cy="19457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images">
  <p:cSld name="Text and four image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>
            <a:spLocks noGrp="1"/>
          </p:cNvSpPr>
          <p:nvPr>
            <p:ph type="pic" idx="2"/>
          </p:nvPr>
        </p:nvSpPr>
        <p:spPr>
          <a:xfrm>
            <a:off x="8863012" y="1647824"/>
            <a:ext cx="2508251" cy="1943101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6"/>
          <p:cNvSpPr>
            <a:spLocks noGrp="1"/>
          </p:cNvSpPr>
          <p:nvPr>
            <p:ph type="pic" idx="3"/>
          </p:nvPr>
        </p:nvSpPr>
        <p:spPr>
          <a:xfrm>
            <a:off x="6180139" y="1647824"/>
            <a:ext cx="2509836" cy="1943101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6"/>
          <p:cNvSpPr>
            <a:spLocks noGrp="1"/>
          </p:cNvSpPr>
          <p:nvPr>
            <p:ph type="pic" idx="4"/>
          </p:nvPr>
        </p:nvSpPr>
        <p:spPr>
          <a:xfrm>
            <a:off x="6180139" y="3763962"/>
            <a:ext cx="2509836" cy="1944687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6"/>
          <p:cNvSpPr>
            <a:spLocks noGrp="1"/>
          </p:cNvSpPr>
          <p:nvPr>
            <p:ph type="pic" idx="5"/>
          </p:nvPr>
        </p:nvSpPr>
        <p:spPr>
          <a:xfrm>
            <a:off x="8862996" y="3763963"/>
            <a:ext cx="2508267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3 images and caption">
  <p:cSld name="Content, 3 images and ca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6180140" y="3763962"/>
            <a:ext cx="2509836" cy="103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>
            <a:spLocks noGrp="1"/>
          </p:cNvSpPr>
          <p:nvPr>
            <p:ph type="pic" idx="2"/>
          </p:nvPr>
        </p:nvSpPr>
        <p:spPr>
          <a:xfrm>
            <a:off x="8863012" y="1647824"/>
            <a:ext cx="2508251" cy="1943101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7"/>
          <p:cNvSpPr>
            <a:spLocks noGrp="1"/>
          </p:cNvSpPr>
          <p:nvPr>
            <p:ph type="pic" idx="3"/>
          </p:nvPr>
        </p:nvSpPr>
        <p:spPr>
          <a:xfrm>
            <a:off x="6180139" y="1647824"/>
            <a:ext cx="2509836" cy="1943101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7"/>
          <p:cNvSpPr>
            <a:spLocks noGrp="1"/>
          </p:cNvSpPr>
          <p:nvPr>
            <p:ph type="pic" idx="4"/>
          </p:nvPr>
        </p:nvSpPr>
        <p:spPr>
          <a:xfrm>
            <a:off x="8862996" y="3763963"/>
            <a:ext cx="2508267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7"/>
          <p:cNvSpPr txBox="1">
            <a:spLocks noGrp="1"/>
          </p:cNvSpPr>
          <p:nvPr>
            <p:ph type="body" idx="5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6"/>
          </p:nvPr>
        </p:nvSpPr>
        <p:spPr>
          <a:xfrm>
            <a:off x="6180140" y="4797153"/>
            <a:ext cx="2509835" cy="91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2 images and caption">
  <p:cSld name="Content, 2 images and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6180136" y="1647825"/>
            <a:ext cx="2509839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2"/>
          </p:nvPr>
        </p:nvSpPr>
        <p:spPr>
          <a:xfrm>
            <a:off x="6180138" y="3763963"/>
            <a:ext cx="2509837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pic" idx="3"/>
          </p:nvPr>
        </p:nvSpPr>
        <p:spPr>
          <a:xfrm>
            <a:off x="8863012" y="1647824"/>
            <a:ext cx="2508251" cy="1943101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>
            <a:spLocks noGrp="1"/>
          </p:cNvSpPr>
          <p:nvPr>
            <p:ph type="pic" idx="4"/>
          </p:nvPr>
        </p:nvSpPr>
        <p:spPr>
          <a:xfrm>
            <a:off x="8862996" y="3763963"/>
            <a:ext cx="2508267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5"/>
          </p:nvPr>
        </p:nvSpPr>
        <p:spPr>
          <a:xfrm>
            <a:off x="817562" y="1647825"/>
            <a:ext cx="5189537" cy="405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slide image">
  <p:cSld name="Title and full slide imag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29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slide image">
  <p:cSld name="Full slide imag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, Title and 3 transparent fact boxes">
  <p:cSld name="Full slide image, Title and 3 transparent fact boxe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0" y="0"/>
            <a:ext cx="12189600" cy="6856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31"/>
          <p:cNvSpPr>
            <a:spLocks noGrp="1"/>
          </p:cNvSpPr>
          <p:nvPr>
            <p:ph type="pic" idx="2"/>
          </p:nvPr>
        </p:nvSpPr>
        <p:spPr>
          <a:xfrm>
            <a:off x="1" y="0"/>
            <a:ext cx="12190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16928" y="452439"/>
            <a:ext cx="10558675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>
            <a:spLocks noGrp="1"/>
          </p:cNvSpPr>
          <p:nvPr>
            <p:ph type="body" idx="1"/>
          </p:nvPr>
        </p:nvSpPr>
        <p:spPr>
          <a:xfrm>
            <a:off x="817562" y="2320259"/>
            <a:ext cx="3402000" cy="2159500"/>
          </a:xfrm>
          <a:prstGeom prst="roundRect">
            <a:avLst>
              <a:gd name="adj" fmla="val 780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44000" tIns="90000" rIns="144000" bIns="900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>
            <a:spLocks noGrp="1"/>
          </p:cNvSpPr>
          <p:nvPr>
            <p:ph type="body" idx="3"/>
          </p:nvPr>
        </p:nvSpPr>
        <p:spPr>
          <a:xfrm>
            <a:off x="4395794" y="2320259"/>
            <a:ext cx="3402000" cy="2159500"/>
          </a:xfrm>
          <a:prstGeom prst="roundRect">
            <a:avLst>
              <a:gd name="adj" fmla="val 780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44000" tIns="90000" rIns="144000" bIns="900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>
            <a:spLocks noGrp="1"/>
          </p:cNvSpPr>
          <p:nvPr>
            <p:ph type="body" idx="4"/>
          </p:nvPr>
        </p:nvSpPr>
        <p:spPr>
          <a:xfrm>
            <a:off x="7974025" y="2320259"/>
            <a:ext cx="3402000" cy="2159500"/>
          </a:xfrm>
          <a:prstGeom prst="roundRect">
            <a:avLst>
              <a:gd name="adj" fmla="val 780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44000" tIns="90000" rIns="144000" bIns="900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​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word">
  <p:cSld name="Keyword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816927" y="1647825"/>
            <a:ext cx="10554335" cy="40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8349" y="0"/>
            <a:ext cx="6078853" cy="34236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sp>
        <p:nvSpPr>
          <p:cNvPr id="238" name="Google Shape;238;p33"/>
          <p:cNvSpPr txBox="1"/>
          <p:nvPr/>
        </p:nvSpPr>
        <p:spPr>
          <a:xfrm>
            <a:off x="12698348" y="3609977"/>
            <a:ext cx="6095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Keyword slide</a:t>
            </a: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10/05/2024</a:t>
            </a:fld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1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65" tIns="35982" rIns="71965" bIns="35982" rtlCol="0" anchor="ctr"/>
          <a:lstStyle/>
          <a:p>
            <a:pPr algn="ctr"/>
            <a:endParaRPr lang="en-GB" sz="2000" noProof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1613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/>
              <a:t>Mark placeholder to insert image </a:t>
            </a:r>
            <a:r>
              <a:rPr lang="en-GB"/>
              <a:t>using the Insert tab – Pictures or from Templafy</a:t>
            </a:r>
          </a:p>
          <a:p>
            <a:endParaRPr lang="en-GB"/>
          </a:p>
        </p:txBody>
      </p:sp>
      <p:sp>
        <p:nvSpPr>
          <p:cNvPr id="6" name="Text Placeholder logo">
            <a:extLst>
              <a:ext uri="{FF2B5EF4-FFF2-40B4-BE49-F238E27FC236}">
                <a16:creationId xmlns:a16="http://schemas.microsoft.com/office/drawing/2014/main" id="{82BADA4A-9BD1-41D0-A6FD-02C624BA4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953" y="5759043"/>
            <a:ext cx="2951616" cy="363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53" y="654050"/>
            <a:ext cx="10484435" cy="802800"/>
          </a:xfrm>
        </p:spPr>
        <p:txBody>
          <a:bodyPr anchor="b" anchorCtr="0"/>
          <a:lstStyle>
            <a:lvl1pPr algn="l">
              <a:defRPr sz="5997"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953" y="4687200"/>
            <a:ext cx="10484435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53" y="1555531"/>
            <a:ext cx="10484435" cy="1476000"/>
          </a:xfrm>
        </p:spPr>
        <p:txBody>
          <a:bodyPr/>
          <a:lstStyle>
            <a:lvl1pPr marL="0" indent="0" algn="l" defTabSz="914035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5997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3943" indent="0" algn="l" defTabSz="914035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5997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5976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wo content key message cyan">
  <p:cSld name="Image and two content key message cya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1" y="0"/>
            <a:ext cx="5290112" cy="6858000"/>
          </a:xfrm>
          <a:prstGeom prst="rect">
            <a:avLst/>
          </a:prstGeom>
          <a:solidFill>
            <a:srgbClr val="F9F9F7"/>
          </a:solidFill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5290111" y="0"/>
            <a:ext cx="6900302" cy="686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650066" y="654051"/>
            <a:ext cx="6183995" cy="234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650066" y="3352801"/>
            <a:ext cx="6183995" cy="277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55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</a:t>
            </a:r>
            <a:br>
              <a:rPr lang="en-GB" noProof="0"/>
            </a:br>
            <a:r>
              <a:rPr lang="en-GB" noProof="0"/>
              <a:t>Enter &amp; TAB for next text level</a:t>
            </a:r>
            <a:br>
              <a:rPr lang="en-GB" noProof="0"/>
            </a:br>
            <a:r>
              <a:rPr lang="en-GB" noProof="0"/>
              <a:t>SHIFT+TAB to go back in levels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yan (B)">
  <p:cSld name="Two content cyan (B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0"/>
            <a:ext cx="3941487" cy="6861600"/>
          </a:xfrm>
          <a:prstGeom prst="rect">
            <a:avLst/>
          </a:prstGeom>
          <a:solidFill>
            <a:srgbClr val="273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296936" y="654051"/>
            <a:ext cx="7523021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296936" y="1829497"/>
            <a:ext cx="7523021" cy="429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359954" y="654050"/>
            <a:ext cx="3211275" cy="547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55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303153" y="6438798"/>
            <a:ext cx="5915517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359954" y="6367354"/>
            <a:ext cx="7756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Ramboll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ctrTitle"/>
          </p:nvPr>
        </p:nvSpPr>
        <p:spPr>
          <a:xfrm>
            <a:off x="823278" y="452440"/>
            <a:ext cx="1055020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6092207" y="62805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6092207" y="61281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00" y="6159600"/>
            <a:ext cx="1220064" cy="2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0" y="-1"/>
            <a:ext cx="12190413" cy="2916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1"/>
          <p:cNvSpPr txBox="1">
            <a:spLocks noGrp="1"/>
          </p:cNvSpPr>
          <p:nvPr>
            <p:ph type="ctrTitle"/>
          </p:nvPr>
        </p:nvSpPr>
        <p:spPr>
          <a:xfrm>
            <a:off x="817564" y="3126454"/>
            <a:ext cx="10555924" cy="67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817564" y="3841541"/>
            <a:ext cx="10555924" cy="186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Verdana"/>
              <a:buNone/>
              <a:defRPr sz="4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6092207" y="62805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6092207" y="61281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full slide image">
  <p:cSld name="Title Slide with full slide imag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00" y="6159600"/>
            <a:ext cx="1220064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815308" y="257105"/>
            <a:ext cx="10560296" cy="68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ubTitle" idx="1"/>
          </p:nvPr>
        </p:nvSpPr>
        <p:spPr>
          <a:xfrm>
            <a:off x="815308" y="943200"/>
            <a:ext cx="1055979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Verdana"/>
              <a:buNone/>
              <a:defRPr sz="4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6092207" y="62805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6092207" y="61281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75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11364395" y="6283327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external legend">
  <p:cSld name="Content with external legen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816927" y="1648800"/>
            <a:ext cx="10547468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11364395" y="6283327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7" name="Google Shape;107;p13"/>
          <p:cNvSpPr>
            <a:spLocks noGrp="1"/>
          </p:cNvSpPr>
          <p:nvPr>
            <p:ph type="body" idx="2"/>
          </p:nvPr>
        </p:nvSpPr>
        <p:spPr>
          <a:xfrm>
            <a:off x="8863013" y="1652261"/>
            <a:ext cx="1945984" cy="864096"/>
          </a:xfrm>
          <a:prstGeom prst="roundRect">
            <a:avLst>
              <a:gd name="adj" fmla="val 16031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9975" tIns="71975" rIns="119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 textboxes with images">
  <p:cSld name="Five column textboxes with image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2" name="Google Shape;112;p14"/>
          <p:cNvSpPr>
            <a:spLocks noGrp="1"/>
          </p:cNvSpPr>
          <p:nvPr>
            <p:ph type="body" idx="1"/>
          </p:nvPr>
        </p:nvSpPr>
        <p:spPr>
          <a:xfrm>
            <a:off x="815893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>
            <a:spLocks noGrp="1"/>
          </p:cNvSpPr>
          <p:nvPr>
            <p:ph type="body" idx="2"/>
          </p:nvPr>
        </p:nvSpPr>
        <p:spPr>
          <a:xfrm>
            <a:off x="815893" y="2645850"/>
            <a:ext cx="1972800" cy="1571807"/>
          </a:xfrm>
          <a:prstGeom prst="roundRect">
            <a:avLst>
              <a:gd name="adj" fmla="val 919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>
            <a:spLocks noGrp="1"/>
          </p:cNvSpPr>
          <p:nvPr>
            <p:ph type="pic" idx="3"/>
          </p:nvPr>
        </p:nvSpPr>
        <p:spPr>
          <a:xfrm>
            <a:off x="815893" y="4389107"/>
            <a:ext cx="1972800" cy="1317427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4"/>
          <p:cNvSpPr>
            <a:spLocks noGrp="1"/>
          </p:cNvSpPr>
          <p:nvPr>
            <p:ph type="pic" idx="4"/>
          </p:nvPr>
        </p:nvSpPr>
        <p:spPr>
          <a:xfrm>
            <a:off x="2961820" y="4389107"/>
            <a:ext cx="1972800" cy="1317427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4"/>
          <p:cNvSpPr>
            <a:spLocks noGrp="1"/>
          </p:cNvSpPr>
          <p:nvPr>
            <p:ph type="pic" idx="5"/>
          </p:nvPr>
        </p:nvSpPr>
        <p:spPr>
          <a:xfrm>
            <a:off x="5107747" y="4389107"/>
            <a:ext cx="1972800" cy="1317427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4"/>
          <p:cNvSpPr>
            <a:spLocks noGrp="1"/>
          </p:cNvSpPr>
          <p:nvPr>
            <p:ph type="pic" idx="6"/>
          </p:nvPr>
        </p:nvSpPr>
        <p:spPr>
          <a:xfrm>
            <a:off x="7253674" y="4389107"/>
            <a:ext cx="1972800" cy="1317427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4"/>
          <p:cNvSpPr>
            <a:spLocks noGrp="1"/>
          </p:cNvSpPr>
          <p:nvPr>
            <p:ph type="pic" idx="7"/>
          </p:nvPr>
        </p:nvSpPr>
        <p:spPr>
          <a:xfrm>
            <a:off x="9399600" y="4389107"/>
            <a:ext cx="1972800" cy="1317427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4"/>
          <p:cNvSpPr>
            <a:spLocks noGrp="1"/>
          </p:cNvSpPr>
          <p:nvPr>
            <p:ph type="body" idx="8"/>
          </p:nvPr>
        </p:nvSpPr>
        <p:spPr>
          <a:xfrm>
            <a:off x="2961820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>
            <a:spLocks noGrp="1"/>
          </p:cNvSpPr>
          <p:nvPr>
            <p:ph type="body" idx="9"/>
          </p:nvPr>
        </p:nvSpPr>
        <p:spPr>
          <a:xfrm>
            <a:off x="2961820" y="2645850"/>
            <a:ext cx="1972800" cy="1571807"/>
          </a:xfrm>
          <a:prstGeom prst="roundRect">
            <a:avLst>
              <a:gd name="adj" fmla="val 919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>
            <a:spLocks noGrp="1"/>
          </p:cNvSpPr>
          <p:nvPr>
            <p:ph type="body" idx="13"/>
          </p:nvPr>
        </p:nvSpPr>
        <p:spPr>
          <a:xfrm>
            <a:off x="5107747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>
            <a:spLocks noGrp="1"/>
          </p:cNvSpPr>
          <p:nvPr>
            <p:ph type="body" idx="14"/>
          </p:nvPr>
        </p:nvSpPr>
        <p:spPr>
          <a:xfrm>
            <a:off x="5107747" y="2645850"/>
            <a:ext cx="1972800" cy="1571807"/>
          </a:xfrm>
          <a:prstGeom prst="roundRect">
            <a:avLst>
              <a:gd name="adj" fmla="val 919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>
            <a:spLocks noGrp="1"/>
          </p:cNvSpPr>
          <p:nvPr>
            <p:ph type="body" idx="15"/>
          </p:nvPr>
        </p:nvSpPr>
        <p:spPr>
          <a:xfrm>
            <a:off x="7253674" y="1646400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>
            <a:spLocks noGrp="1"/>
          </p:cNvSpPr>
          <p:nvPr>
            <p:ph type="body" idx="16"/>
          </p:nvPr>
        </p:nvSpPr>
        <p:spPr>
          <a:xfrm>
            <a:off x="7253674" y="2645850"/>
            <a:ext cx="1972800" cy="1571807"/>
          </a:xfrm>
          <a:prstGeom prst="roundRect">
            <a:avLst>
              <a:gd name="adj" fmla="val 919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>
            <a:spLocks noGrp="1"/>
          </p:cNvSpPr>
          <p:nvPr>
            <p:ph type="body" idx="17"/>
          </p:nvPr>
        </p:nvSpPr>
        <p:spPr>
          <a:xfrm>
            <a:off x="9399600" y="1648647"/>
            <a:ext cx="1972800" cy="828000"/>
          </a:xfrm>
          <a:prstGeom prst="roundRect">
            <a:avLst>
              <a:gd name="adj" fmla="val 1747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>
            <a:spLocks noGrp="1"/>
          </p:cNvSpPr>
          <p:nvPr>
            <p:ph type="body" idx="18"/>
          </p:nvPr>
        </p:nvSpPr>
        <p:spPr>
          <a:xfrm>
            <a:off x="9399600" y="2648097"/>
            <a:ext cx="1972800" cy="1571807"/>
          </a:xfrm>
          <a:prstGeom prst="roundRect">
            <a:avLst>
              <a:gd name="adj" fmla="val 919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975" tIns="47975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17201" y="6159600"/>
            <a:ext cx="1220064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17201" y="452438"/>
            <a:ext cx="105540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17563" y="1647825"/>
            <a:ext cx="10553700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6092207" y="62805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6092207" y="6128100"/>
            <a:ext cx="5260115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1" r:id="rId29"/>
    <p:sldLayoutId id="214748368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image" Target="cid:image001.png@01D88650.D9724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85808ECB-97C0-4C7F-8F46-89342372D7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"/>
            <a:ext cx="12188826" cy="68586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B9A8F-6831-4A0C-831F-800A4ACE2C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44A904-9B46-4D87-8037-5CA03513E4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2AC10-FFF2-4913-94F4-621B9A765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Ramboll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FA42A9-9FA8-469E-8D6F-36CB4BBC0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956" y="1456850"/>
            <a:ext cx="10484435" cy="172961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uk-UA" sz="4800" dirty="0"/>
              <a:t>Огляд системи теплопостачання Копенгагена</a:t>
            </a:r>
            <a:endParaRPr lang="en-GB" sz="4800" dirty="0"/>
          </a:p>
          <a:p>
            <a:r>
              <a:rPr lang="uk-UA" sz="2400" dirty="0"/>
              <a:t>СЕКЦІЯ 2 - </a:t>
            </a:r>
            <a:r>
              <a:rPr lang="ru-RU" sz="2400" dirty="0"/>
              <a:t>ЄВРОПЕЙСЬКИЙ ДОСВІД У СФЕРІ ТЕПЛОПОСТАЧАННЯ ТА ВПРОВАДЖЕННЯ ДИРЕКТИВ ЄС У НОРМАТИВНО-ПРАВОВІ АКТИ УКРАЇНИ</a:t>
            </a:r>
            <a:endParaRPr lang="en-US" altLang="ja-JP" sz="2400" dirty="0"/>
          </a:p>
          <a:p>
            <a:r>
              <a:rPr lang="en-US" altLang="ja-JP" sz="2400"/>
              <a:t>14 </a:t>
            </a:r>
            <a:r>
              <a:rPr lang="uk-UA" altLang="ja-JP" sz="2400"/>
              <a:t>Травня </a:t>
            </a:r>
            <a:r>
              <a:rPr lang="en-US" altLang="ja-JP" sz="2400" dirty="0"/>
              <a:t>202</a:t>
            </a:r>
            <a:r>
              <a:rPr lang="uk-UA" altLang="ja-JP" sz="2400" dirty="0"/>
              <a:t>4</a:t>
            </a:r>
            <a:endParaRPr lang="en-US" altLang="ja-JP" sz="2400" dirty="0"/>
          </a:p>
          <a:p>
            <a:endParaRPr lang="en-GB" sz="2400" dirty="0">
              <a:ea typeface="Verdana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6786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D255-EC50-4DC2-9DCA-B2A2F282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Комбіноване виробництво теплової та електричної енергії (ТЕЦ)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017CC-6740-45C5-B07C-3BB4446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9256BAD-49FF-48AC-8C09-30734E90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397" y="1200150"/>
            <a:ext cx="4320928" cy="211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726DE6-92B4-4D84-BDD3-F69BBE948232}"/>
              </a:ext>
            </a:extLst>
          </p:cNvPr>
          <p:cNvSpPr txBox="1">
            <a:spLocks/>
          </p:cNvSpPr>
          <p:nvPr/>
        </p:nvSpPr>
        <p:spPr>
          <a:xfrm>
            <a:off x="399086" y="1653541"/>
            <a:ext cx="6931653" cy="4236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Перша важлива координація секторів у Данії</a:t>
            </a:r>
          </a:p>
          <a:p>
            <a:r>
              <a:rPr lang="uk-UA" dirty="0"/>
              <a:t>ТЕЦ </a:t>
            </a:r>
            <a:r>
              <a:rPr lang="en-US" dirty="0" err="1"/>
              <a:t>Avedøre</a:t>
            </a:r>
            <a:r>
              <a:rPr lang="en-US" dirty="0"/>
              <a:t> </a:t>
            </a:r>
            <a:r>
              <a:rPr lang="uk-UA" dirty="0"/>
              <a:t>у Великому Копенгагені з 1990 року</a:t>
            </a:r>
          </a:p>
          <a:p>
            <a:endParaRPr lang="uk-UA" dirty="0"/>
          </a:p>
          <a:p>
            <a:r>
              <a:rPr lang="uk-UA" dirty="0"/>
              <a:t>Виробництво теплової енергії зменшується через збільшення вітру, однак</a:t>
            </a:r>
          </a:p>
          <a:p>
            <a:r>
              <a:rPr lang="uk-UA" dirty="0"/>
              <a:t>70% електроенергії на ТЕЦ виробляється у комбінованому виробництві з теплом</a:t>
            </a:r>
          </a:p>
          <a:p>
            <a:r>
              <a:rPr lang="uk-UA" dirty="0"/>
              <a:t>65% централізованого теплопостачання виробляється у комбінованому виробництві з електроенергією</a:t>
            </a:r>
          </a:p>
          <a:p>
            <a:r>
              <a:rPr lang="uk-UA" dirty="0"/>
              <a:t>Електроенергія у комбінованому виробництві замінює конденсаційні станції у Північній Європі</a:t>
            </a:r>
          </a:p>
          <a:p>
            <a:r>
              <a:rPr lang="uk-UA" dirty="0"/>
              <a:t>Парові турбіни працюють через </a:t>
            </a:r>
            <a:r>
              <a:rPr lang="uk-UA" dirty="0" err="1"/>
              <a:t>байпас</a:t>
            </a:r>
            <a:r>
              <a:rPr lang="uk-UA" dirty="0"/>
              <a:t> у випадку низьких цін на електроенергію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en-GB" dirty="0"/>
          </a:p>
          <a:p>
            <a:endParaRPr lang="da-DK" dirty="0"/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EB3B654-B2D4-FB08-A9FB-B77987AC2B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37783" y="3428999"/>
            <a:ext cx="3753853" cy="2646947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6775654-6639-C516-C802-598ECAD70A51}"/>
              </a:ext>
            </a:extLst>
          </p:cNvPr>
          <p:cNvSpPr txBox="1">
            <a:spLocks/>
          </p:cNvSpPr>
          <p:nvPr/>
        </p:nvSpPr>
        <p:spPr>
          <a:xfrm>
            <a:off x="7606437" y="6134291"/>
            <a:ext cx="3370374" cy="271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00" dirty="0"/>
              <a:t>Source: Danish Energy Agency</a:t>
            </a:r>
          </a:p>
        </p:txBody>
      </p:sp>
    </p:spTree>
    <p:extLst>
      <p:ext uri="{BB962C8B-B14F-4D97-AF65-F5344CB8AC3E}">
        <p14:creationId xmlns:p14="http://schemas.microsoft.com/office/powerpoint/2010/main" val="30148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5348-E2CD-5C3A-D9BC-E7549A44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Нещодавнє зростання цін на енергоносії та тарифів на теплову енергію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355D-FA28-B0BC-E820-F520C29B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A2713-1F65-2A26-8D8C-95BC67B3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41" y="1371567"/>
            <a:ext cx="6699495" cy="45238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A42CA5-1C64-8E0D-6CF9-AC0995556428}"/>
              </a:ext>
            </a:extLst>
          </p:cNvPr>
          <p:cNvSpPr txBox="1">
            <a:spLocks/>
          </p:cNvSpPr>
          <p:nvPr/>
        </p:nvSpPr>
        <p:spPr>
          <a:xfrm>
            <a:off x="557375" y="1758511"/>
            <a:ext cx="4249966" cy="4136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Середньозважена ціна на централізоване опалення для стандартної будівлі (130 м2 та 18 МВт-год) зросла на 20% з січня 2019 року по січень 2023 року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Але зазвичай</a:t>
            </a:r>
          </a:p>
          <a:p>
            <a:r>
              <a:rPr lang="uk-UA" dirty="0"/>
              <a:t>&lt;5% зростання цін на ЦТ, що базується переважно на ТЕЦ на відходах та біомасі та ефективних газових ТЕЦ</a:t>
            </a:r>
          </a:p>
          <a:p>
            <a:endParaRPr lang="uk-UA" dirty="0"/>
          </a:p>
          <a:p>
            <a:r>
              <a:rPr lang="uk-UA" dirty="0"/>
              <a:t>&gt;50% для ЦТ, що все ще базується на газових котлах та/або великих електричних теплових насосах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8824B2-CB05-CA7B-E25F-2CEE19F0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032" y="5895385"/>
            <a:ext cx="3922348" cy="271271"/>
          </a:xfrm>
        </p:spPr>
        <p:txBody>
          <a:bodyPr/>
          <a:lstStyle/>
          <a:p>
            <a:pPr marL="0" indent="0">
              <a:buNone/>
            </a:pPr>
            <a:r>
              <a:rPr lang="da-DK" sz="800" dirty="0"/>
              <a:t>Source: Forsyningstilsynet</a:t>
            </a:r>
          </a:p>
        </p:txBody>
      </p:sp>
    </p:spTree>
    <p:extLst>
      <p:ext uri="{BB962C8B-B14F-4D97-AF65-F5344CB8AC3E}">
        <p14:creationId xmlns:p14="http://schemas.microsoft.com/office/powerpoint/2010/main" val="276888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9147" y="1"/>
            <a:ext cx="6082035" cy="3425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1" name="Google Shape;371;p46"/>
          <p:cNvSpPr txBox="1"/>
          <p:nvPr/>
        </p:nvSpPr>
        <p:spPr>
          <a:xfrm>
            <a:off x="12698348" y="3609977"/>
            <a:ext cx="3250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Divider slide</a:t>
            </a:r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7200" tIns="453600" rIns="817200" bIns="551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6"/>
          <p:cNvSpPr>
            <a:spLocks noGrp="1"/>
          </p:cNvSpPr>
          <p:nvPr>
            <p:ph type="body" idx="1"/>
          </p:nvPr>
        </p:nvSpPr>
        <p:spPr>
          <a:xfrm>
            <a:off x="817563" y="1648886"/>
            <a:ext cx="6192837" cy="3626534"/>
          </a:xfrm>
          <a:prstGeom prst="roundRect">
            <a:avLst>
              <a:gd name="adj" fmla="val 383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50" tIns="191975" rIns="287950" bIns="191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uk-UA" sz="3200" dirty="0"/>
              <a:t>3.ТЕПЛОПОСТАЧАННЯ КОПЕНГАГЕНА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4296936" y="466683"/>
            <a:ext cx="7523021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СИСТЕМА ЦЕНТРАЛІЗОВАНОГО ТЕПЛОПОСТАЧАННЯ КОПЕНГАГЕНА </a:t>
            </a:r>
            <a:br>
              <a:rPr lang="uk-UA" sz="2400" b="1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2"/>
          </p:nvPr>
        </p:nvSpPr>
        <p:spPr>
          <a:xfrm>
            <a:off x="286079" y="96100"/>
            <a:ext cx="3211200" cy="5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3496" lvl="0" indent="-1371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Показовий приклад місцевої демократичної власності в метрополії, куди входить 20 муніципалітетів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Показовий приклад реалізації майже всіх аспектів переходу до розширеного інтегрованого централізованого тепло- та холодопостачання – із секторними з'єднаннями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1+ мільйон жителів через системи розподілу</a:t>
            </a:r>
            <a:endParaRPr sz="1300"/>
          </a:p>
          <a:p>
            <a:pPr marL="979200" lvl="2" indent="-245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-"/>
            </a:pPr>
            <a:r>
              <a:rPr lang="uk-UA" sz="1300"/>
              <a:t>70 мільйонів м</a:t>
            </a:r>
            <a:r>
              <a:rPr lang="uk-UA" sz="1300" baseline="30000"/>
              <a:t>2</a:t>
            </a:r>
            <a:r>
              <a:rPr lang="uk-UA" sz="1300"/>
              <a:t> опалюваної площі в одній системі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25% від спалювання відходів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70% від ТЕЦ на біомасі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5% від інших джерел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Баки-акумулятори тепла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В процесі впровадження електричних котлів, великі теплові насоси</a:t>
            </a:r>
            <a:endParaRPr sz="1300"/>
          </a:p>
          <a:p>
            <a:pPr marL="143496" lvl="0" indent="-13714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uk-UA" sz="1300"/>
              <a:t>Уловлювання та утилізація вуглецю (УВВ) та Power-to-X в процесі розробки</a:t>
            </a:r>
            <a:endParaRPr sz="1300"/>
          </a:p>
          <a:p>
            <a:pPr marL="252000" lvl="0" indent="-163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300"/>
          </a:p>
          <a:p>
            <a:pPr marL="252000" lvl="0" indent="-163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300"/>
          </a:p>
        </p:txBody>
      </p:sp>
      <p:sp>
        <p:nvSpPr>
          <p:cNvPr id="310" name="Google Shape;310;p40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1FEA72-5CD9-55A9-5B1A-FA2FFCB6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94" y="1350901"/>
            <a:ext cx="7935304" cy="49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7977-06B4-0C8A-B15F-E04B3071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Інституційна структура сектору теплопостачання в Копенгагені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ED3C-FC19-2D9C-5E8E-E3514229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3" y="1591439"/>
            <a:ext cx="10845388" cy="4408526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/>
              <a:t>Будинки:</a:t>
            </a:r>
          </a:p>
          <a:p>
            <a:pPr marL="285750" indent="-285750"/>
            <a:r>
              <a:rPr lang="uk-UA" sz="1600" dirty="0"/>
              <a:t>Будинки у приватній власності</a:t>
            </a:r>
          </a:p>
          <a:p>
            <a:pPr marL="285750" indent="-285750"/>
            <a:r>
              <a:rPr lang="uk-UA" sz="1600" dirty="0"/>
              <a:t>Приватні квартири, об'єднані в ОСББ, квартири мають спільну власність на будівлю</a:t>
            </a:r>
          </a:p>
          <a:p>
            <a:pPr marL="285750" indent="-285750"/>
            <a:r>
              <a:rPr lang="uk-UA" sz="1600" dirty="0"/>
              <a:t>Кооператив, будівля знаходиться у спільній власності власників квартир</a:t>
            </a:r>
          </a:p>
          <a:p>
            <a:pPr marL="285750" indent="-285750"/>
            <a:r>
              <a:rPr lang="uk-UA" sz="1600" dirty="0"/>
              <a:t>Соціальне житло, неприбуткові пільгові кредити, рада директорів контролюється муніципалітетами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Розподільчі мережі централізованого теплопостачання плюс більшість виробничих підприємств</a:t>
            </a:r>
          </a:p>
          <a:p>
            <a:pPr marL="285750" indent="-285750"/>
            <a:r>
              <a:rPr lang="uk-UA" sz="1600" dirty="0"/>
              <a:t>Комунальне підприємство, що перебуває у муніципальній власності, найбільшим є </a:t>
            </a:r>
            <a:r>
              <a:rPr lang="en-US" sz="1600" dirty="0"/>
              <a:t>HOFOR.</a:t>
            </a:r>
          </a:p>
          <a:p>
            <a:pPr marL="285750" indent="-285750"/>
            <a:r>
              <a:rPr lang="uk-UA" sz="1600" dirty="0"/>
              <a:t>Кооперативи споживачів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Магістральні мережі, а також деякі розподільчі мережі та деякі підприємства генерації</a:t>
            </a:r>
          </a:p>
          <a:p>
            <a:pPr marL="285750" indent="-285750"/>
            <a:r>
              <a:rPr lang="uk-UA" sz="1600" dirty="0"/>
              <a:t>Муніципальні партнерські компанії (</a:t>
            </a:r>
            <a:r>
              <a:rPr lang="en-US" sz="1600" dirty="0"/>
              <a:t>CTR, VEKS </a:t>
            </a:r>
            <a:r>
              <a:rPr lang="uk-UA" sz="1600" dirty="0"/>
              <a:t>та </a:t>
            </a:r>
            <a:r>
              <a:rPr lang="en-US" sz="1600" dirty="0" err="1"/>
              <a:t>Vestforbränding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Власність деяких великих виробничих підприємств</a:t>
            </a:r>
          </a:p>
          <a:p>
            <a:pPr marL="285750" indent="-285750"/>
            <a:r>
              <a:rPr lang="uk-UA" sz="1600" dirty="0"/>
              <a:t>Компанія з управління відходами, </a:t>
            </a:r>
            <a:r>
              <a:rPr lang="en-US" sz="1600" dirty="0"/>
              <a:t>ARC, ARGO</a:t>
            </a:r>
          </a:p>
          <a:p>
            <a:pPr marL="285750" indent="-285750"/>
            <a:r>
              <a:rPr lang="uk-UA" sz="1600" dirty="0"/>
              <a:t>Енергетична компанія </a:t>
            </a:r>
            <a:r>
              <a:rPr lang="en-US" sz="1600" dirty="0" err="1"/>
              <a:t>Ørsted</a:t>
            </a:r>
            <a:r>
              <a:rPr lang="en-US" sz="1600" dirty="0"/>
              <a:t> (</a:t>
            </a:r>
            <a:r>
              <a:rPr lang="uk-UA" sz="1600" dirty="0"/>
              <a:t>державна)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A165D-E5B6-4968-ECFD-1B2A5B9D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9403-DEE3-757C-AB23-946C9AD6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Теплопостачання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Копенгагена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42FF-110D-FAEA-3EB6-9A69DD18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6" y="1591438"/>
            <a:ext cx="5303384" cy="4466461"/>
          </a:xfrm>
        </p:spPr>
        <p:txBody>
          <a:bodyPr/>
          <a:lstStyle/>
          <a:p>
            <a:r>
              <a:rPr lang="uk-UA" sz="1600" dirty="0"/>
              <a:t>20 муніципалітетів є органами планування для кожної частини інтегрованої системи централізованого теплопостачання</a:t>
            </a:r>
          </a:p>
          <a:p>
            <a:r>
              <a:rPr lang="uk-UA" sz="1600" dirty="0"/>
              <a:t>5 муніципалітетів володіють компанією з  транспортування </a:t>
            </a:r>
            <a:r>
              <a:rPr lang="en-US" sz="1600" dirty="0"/>
              <a:t>CTR</a:t>
            </a:r>
          </a:p>
          <a:p>
            <a:r>
              <a:rPr lang="en-US" sz="1600" dirty="0"/>
              <a:t>12 </a:t>
            </a:r>
            <a:r>
              <a:rPr lang="uk-UA" sz="1600" dirty="0"/>
              <a:t>муніципалітетів володіють компанією з  транспортування </a:t>
            </a:r>
            <a:r>
              <a:rPr lang="en-US" sz="1600" dirty="0"/>
              <a:t>VEKS</a:t>
            </a:r>
          </a:p>
          <a:p>
            <a:r>
              <a:rPr lang="en-US" sz="1600" dirty="0"/>
              <a:t>11 </a:t>
            </a:r>
            <a:r>
              <a:rPr lang="uk-UA" sz="1600" dirty="0"/>
              <a:t>розподільчих компаній є муніципальними</a:t>
            </a:r>
          </a:p>
          <a:p>
            <a:r>
              <a:rPr lang="uk-UA" sz="1600" dirty="0"/>
              <a:t>8 розподільчих компаній належать споживачам</a:t>
            </a:r>
          </a:p>
          <a:p>
            <a:endParaRPr lang="uk-UA" sz="1600" dirty="0"/>
          </a:p>
          <a:p>
            <a:r>
              <a:rPr lang="uk-UA" sz="1600" dirty="0"/>
              <a:t>20 муніципалітетам належить компанія з управління відходами </a:t>
            </a:r>
            <a:r>
              <a:rPr lang="en-US" sz="1600" dirty="0" err="1"/>
              <a:t>Vestforbränding</a:t>
            </a:r>
            <a:r>
              <a:rPr lang="en-US" sz="1600" dirty="0"/>
              <a:t>. 6 </a:t>
            </a:r>
            <a:r>
              <a:rPr lang="uk-UA" sz="1600" dirty="0"/>
              <a:t>з них отримують послуги з транспортування та розподілу ЦТ від філії ЦТ компанії </a:t>
            </a:r>
            <a:r>
              <a:rPr lang="en-US" sz="1600" dirty="0" err="1"/>
              <a:t>Vestforbränding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67DDA-AFB5-A94D-8F28-831BCF72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DC637-A6C9-AD10-D292-E169500C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84" y="372280"/>
            <a:ext cx="6206696" cy="60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6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0FFB-9624-6E34-9321-9285060B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53" y="655561"/>
            <a:ext cx="10481835" cy="845016"/>
          </a:xfrm>
        </p:spPr>
        <p:txBody>
          <a:bodyPr/>
          <a:lstStyle/>
          <a:p>
            <a:r>
              <a:rPr lang="uk-UA" dirty="0"/>
              <a:t>Типовий розподіл тепла та </a:t>
            </a:r>
            <a:r>
              <a:rPr lang="ru-RU" dirty="0"/>
              <a:t>ГВП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A879-8471-4419-7AFE-A075F012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3" y="1323214"/>
            <a:ext cx="11694489" cy="4960111"/>
          </a:xfrm>
        </p:spPr>
        <p:txBody>
          <a:bodyPr/>
          <a:lstStyle/>
          <a:p>
            <a:r>
              <a:rPr lang="uk-UA" sz="1600" dirty="0"/>
              <a:t>Будівлі, опалення: вертикальні системи з термостатичними клапанами, розподільниками теплової енергії.</a:t>
            </a:r>
          </a:p>
          <a:p>
            <a:r>
              <a:rPr lang="uk-UA" sz="1600" dirty="0"/>
              <a:t>Будівлі, гаряче водопостачання: теплообмінник або бак для кожної будівлі, закрита система, вертикальна</a:t>
            </a:r>
          </a:p>
          <a:p>
            <a:r>
              <a:rPr lang="uk-UA" sz="1600" dirty="0"/>
              <a:t>Новобудови, опалення: тепла підлога, горизонтальна розводка</a:t>
            </a:r>
          </a:p>
          <a:p>
            <a:endParaRPr lang="uk-UA" sz="1600" dirty="0"/>
          </a:p>
          <a:p>
            <a:r>
              <a:rPr lang="uk-UA" sz="1600" dirty="0"/>
              <a:t>ІТП для опалення та гарячого водопостачання. Зазвичай теплообмінник для опалення </a:t>
            </a:r>
          </a:p>
          <a:p>
            <a:r>
              <a:rPr lang="uk-UA" sz="1600" dirty="0"/>
              <a:t>Централізоване теплопостачання подається до ІТП, теплопостачальна компанія встановлює лічильник тепла.</a:t>
            </a:r>
          </a:p>
          <a:p>
            <a:r>
              <a:rPr lang="uk-UA" sz="1600" dirty="0"/>
              <a:t>Компанія може також брати на себе ІТП (нова тенденція)</a:t>
            </a:r>
          </a:p>
          <a:p>
            <a:endParaRPr lang="uk-UA" sz="1600" dirty="0"/>
          </a:p>
          <a:p>
            <a:r>
              <a:rPr lang="uk-UA" sz="1600" dirty="0"/>
              <a:t>Мережі розподілу-робота зі змінним потоком, декілька джерел тепла (Магістральні мережі та місцеві джерела)</a:t>
            </a:r>
          </a:p>
          <a:p>
            <a:endParaRPr lang="uk-UA" sz="1600" dirty="0"/>
          </a:p>
          <a:p>
            <a:r>
              <a:rPr lang="uk-UA" sz="1600" dirty="0"/>
              <a:t>Магістральні мережі-робота зі змінним потоком, кілька великих джерел тепла, переважно базове навантаження</a:t>
            </a:r>
          </a:p>
          <a:p>
            <a:endParaRPr lang="uk-UA" sz="1600" dirty="0"/>
          </a:p>
          <a:p>
            <a:r>
              <a:rPr lang="uk-UA" sz="1600" dirty="0"/>
              <a:t>Баки-акумулятори тепла, як правило, на об'єктах генерації, 3x24.000 м3, </a:t>
            </a:r>
            <a:r>
              <a:rPr lang="uk-UA" sz="1600" dirty="0" err="1"/>
              <a:t>макс</a:t>
            </a:r>
            <a:r>
              <a:rPr lang="uk-UA" sz="1600" dirty="0"/>
              <a:t>. 120</a:t>
            </a:r>
            <a:r>
              <a:rPr lang="en-US" sz="1600" dirty="0"/>
              <a:t>°</a:t>
            </a:r>
            <a:r>
              <a:rPr lang="uk-UA" sz="1600" dirty="0"/>
              <a:t>C, відокремлені від мережі</a:t>
            </a:r>
          </a:p>
          <a:p>
            <a:endParaRPr lang="en-US" sz="1600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54F02-292B-A24E-5731-8413ABDE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783" y="568614"/>
            <a:ext cx="4786682" cy="360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B1ED9-5CB5-FD3C-0223-08B2BE68E157}"/>
              </a:ext>
            </a:extLst>
          </p:cNvPr>
          <p:cNvSpPr txBox="1"/>
          <p:nvPr/>
        </p:nvSpPr>
        <p:spPr>
          <a:xfrm>
            <a:off x="10176942" y="1277401"/>
            <a:ext cx="625148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CTR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310EE-B3FE-4F85-DDDC-2C6102BDD1AB}"/>
              </a:ext>
            </a:extLst>
          </p:cNvPr>
          <p:cNvSpPr txBox="1"/>
          <p:nvPr/>
        </p:nvSpPr>
        <p:spPr>
          <a:xfrm>
            <a:off x="8494683" y="1788478"/>
            <a:ext cx="625148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VEKS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2CE83-DE91-9E5E-22F7-DE0707820B6E}"/>
              </a:ext>
            </a:extLst>
          </p:cNvPr>
          <p:cNvSpPr txBox="1"/>
          <p:nvPr/>
        </p:nvSpPr>
        <p:spPr>
          <a:xfrm>
            <a:off x="7856971" y="1018787"/>
            <a:ext cx="1632916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Vestforbrænding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B7133C-4275-0F4D-AFEB-F5F849C415BB}"/>
              </a:ext>
            </a:extLst>
          </p:cNvPr>
          <p:cNvCxnSpPr>
            <a:cxnSpLocks/>
          </p:cNvCxnSpPr>
          <p:nvPr/>
        </p:nvCxnSpPr>
        <p:spPr>
          <a:xfrm>
            <a:off x="9397753" y="1143576"/>
            <a:ext cx="119912" cy="23928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6258D2-EB43-B51E-9627-A3E1DCFE7F1B}"/>
              </a:ext>
            </a:extLst>
          </p:cNvPr>
          <p:cNvCxnSpPr>
            <a:cxnSpLocks/>
          </p:cNvCxnSpPr>
          <p:nvPr/>
        </p:nvCxnSpPr>
        <p:spPr>
          <a:xfrm flipV="1">
            <a:off x="9397752" y="976563"/>
            <a:ext cx="355644" cy="132852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10" y="452826"/>
            <a:ext cx="10971371" cy="605441"/>
          </a:xfrm>
        </p:spPr>
        <p:txBody>
          <a:bodyPr/>
          <a:lstStyle/>
          <a:p>
            <a:r>
              <a:rPr lang="uk-UA" dirty="0"/>
              <a:t>Система магістральних мереж Копенгагена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03" y="863040"/>
            <a:ext cx="6034176" cy="5634467"/>
          </a:xfrm>
        </p:spPr>
        <p:txBody>
          <a:bodyPr/>
          <a:lstStyle/>
          <a:p>
            <a:r>
              <a:rPr lang="uk-UA" sz="1600" dirty="0"/>
              <a:t>2 оператори, </a:t>
            </a:r>
            <a:r>
              <a:rPr lang="uk-UA" sz="1600" dirty="0" err="1"/>
              <a:t>двонаправлений</a:t>
            </a:r>
            <a:r>
              <a:rPr lang="uk-UA" sz="1600" dirty="0"/>
              <a:t> лічильник між ними</a:t>
            </a:r>
          </a:p>
          <a:p>
            <a:r>
              <a:rPr lang="en-US" sz="1600" dirty="0"/>
              <a:t>CTR </a:t>
            </a:r>
            <a:r>
              <a:rPr lang="uk-UA" sz="1600" dirty="0"/>
              <a:t>та </a:t>
            </a:r>
            <a:r>
              <a:rPr lang="en-US" sz="1600" dirty="0"/>
              <a:t>VEKS, 24/7 </a:t>
            </a:r>
            <a:r>
              <a:rPr lang="uk-UA" sz="1600" dirty="0"/>
              <a:t>диспетчерський центр </a:t>
            </a:r>
            <a:r>
              <a:rPr lang="en-US" sz="1600" dirty="0"/>
              <a:t>Scada</a:t>
            </a:r>
          </a:p>
          <a:p>
            <a:r>
              <a:rPr lang="en-US" sz="1600" dirty="0"/>
              <a:t>CTR, VEKS </a:t>
            </a:r>
            <a:r>
              <a:rPr lang="uk-UA" sz="1600" dirty="0"/>
              <a:t>та </a:t>
            </a:r>
            <a:r>
              <a:rPr lang="en-US" sz="1600" dirty="0"/>
              <a:t>HOFOR - </a:t>
            </a:r>
            <a:r>
              <a:rPr lang="uk-UA" sz="1600" dirty="0"/>
              <a:t>підрозділ ринку тепла </a:t>
            </a:r>
          </a:p>
          <a:p>
            <a:r>
              <a:rPr lang="uk-UA" sz="1600" dirty="0"/>
              <a:t>160 км, переважно попередньо ізольовані труби</a:t>
            </a:r>
          </a:p>
          <a:p>
            <a:r>
              <a:rPr lang="uk-UA" sz="1600" dirty="0"/>
              <a:t>10 первинних виробників, в основному базове навантаження</a:t>
            </a:r>
          </a:p>
          <a:p>
            <a:r>
              <a:rPr lang="uk-UA" sz="1600" dirty="0"/>
              <a:t>6 підвищувальних насосних станцій</a:t>
            </a:r>
          </a:p>
          <a:p>
            <a:r>
              <a:rPr lang="uk-UA" sz="1600" dirty="0"/>
              <a:t>Понад 50 підстанцій та місцевих виробників тепла</a:t>
            </a:r>
          </a:p>
          <a:p>
            <a:r>
              <a:rPr lang="uk-UA" sz="1600" dirty="0"/>
              <a:t>Симетричний тиск</a:t>
            </a:r>
          </a:p>
          <a:p>
            <a:r>
              <a:rPr lang="uk-UA" sz="1600" dirty="0"/>
              <a:t>25 Бар максимум</a:t>
            </a:r>
          </a:p>
          <a:p>
            <a:r>
              <a:rPr lang="uk-UA" sz="1600" dirty="0"/>
              <a:t>15 Бар середній тиск</a:t>
            </a:r>
          </a:p>
          <a:p>
            <a:r>
              <a:rPr lang="uk-UA" sz="1600" dirty="0"/>
              <a:t>Змінний потік, може змінювати напрямок щогодини</a:t>
            </a:r>
          </a:p>
          <a:p>
            <a:r>
              <a:rPr lang="uk-UA" sz="1600" dirty="0"/>
              <a:t>Максимальна розрахункова температура подачі 120</a:t>
            </a:r>
            <a:r>
              <a:rPr lang="en-US" sz="1600" dirty="0"/>
              <a:t>°C</a:t>
            </a:r>
          </a:p>
          <a:p>
            <a:r>
              <a:rPr lang="uk-UA" sz="1600" dirty="0"/>
              <a:t>Нормальна температура подачі 80-105</a:t>
            </a:r>
            <a:r>
              <a:rPr lang="en-US" sz="1600" dirty="0"/>
              <a:t>°C</a:t>
            </a:r>
          </a:p>
          <a:p>
            <a:r>
              <a:rPr lang="uk-UA" sz="1600" dirty="0"/>
              <a:t>Температура </a:t>
            </a:r>
            <a:r>
              <a:rPr lang="uk-UA" sz="1600" dirty="0" err="1"/>
              <a:t>зворотки</a:t>
            </a:r>
            <a:r>
              <a:rPr lang="uk-UA" sz="1600" dirty="0"/>
              <a:t> приблизно 50</a:t>
            </a:r>
            <a:r>
              <a:rPr lang="en-US" sz="1600" dirty="0"/>
              <a:t>°C </a:t>
            </a:r>
            <a:r>
              <a:rPr lang="uk-UA" sz="1600" dirty="0"/>
              <a:t>або нижче</a:t>
            </a:r>
          </a:p>
          <a:p>
            <a:r>
              <a:rPr lang="uk-UA" sz="1600" dirty="0"/>
              <a:t>Теплопередача </a:t>
            </a:r>
            <a:r>
              <a:rPr lang="en-US" sz="1600" dirty="0" err="1"/>
              <a:t>Vestforbränding</a:t>
            </a:r>
            <a:r>
              <a:rPr lang="en-US" sz="1600" dirty="0"/>
              <a:t> </a:t>
            </a:r>
            <a:r>
              <a:rPr lang="uk-UA" sz="1600" dirty="0"/>
              <a:t>має надлишкове базове навантаження і передає тепло до </a:t>
            </a:r>
            <a:r>
              <a:rPr lang="en-US" sz="1600" dirty="0"/>
              <a:t>CTR </a:t>
            </a:r>
            <a:r>
              <a:rPr lang="uk-UA" sz="1600" dirty="0"/>
              <a:t>та </a:t>
            </a:r>
            <a:r>
              <a:rPr lang="en-US" sz="1600" dirty="0"/>
              <a:t>VEKS </a:t>
            </a:r>
            <a:r>
              <a:rPr lang="uk-UA" sz="1600" dirty="0"/>
              <a:t>через теплообмінники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17" y="3838997"/>
            <a:ext cx="5967294" cy="288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AE4D42-CB86-0B92-32C4-E5574CDE8D9D}"/>
              </a:ext>
            </a:extLst>
          </p:cNvPr>
          <p:cNvCxnSpPr>
            <a:cxnSpLocks/>
          </p:cNvCxnSpPr>
          <p:nvPr/>
        </p:nvCxnSpPr>
        <p:spPr>
          <a:xfrm>
            <a:off x="9873612" y="2369308"/>
            <a:ext cx="202137" cy="0"/>
          </a:xfrm>
          <a:prstGeom prst="straightConnector1">
            <a:avLst/>
          </a:prstGeom>
          <a:ln w="63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874642-721F-ADCD-F43E-6B46C268D0E1}"/>
              </a:ext>
            </a:extLst>
          </p:cNvPr>
          <p:cNvSpPr txBox="1"/>
          <p:nvPr/>
        </p:nvSpPr>
        <p:spPr>
          <a:xfrm>
            <a:off x="11615820" y="6282063"/>
            <a:ext cx="61493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3AA811B-2EBD-4900-905E-5BE206449611}" type="slidenum">
              <a:rPr lang="en-GB" sz="8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17</a:t>
            </a:fld>
            <a:endParaRPr lang="uk-U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8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093B-E7C1-72B3-21B3-2FA05A07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Загальне споживання тепла та виробництво теплової енергії</a:t>
            </a:r>
            <a:br>
              <a:rPr lang="ru-RU" dirty="0"/>
            </a:b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D5933-568B-1514-308E-A550B60B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ECB9A5-66A7-B560-6121-405BF8652E6A}"/>
              </a:ext>
            </a:extLst>
          </p:cNvPr>
          <p:cNvSpPr txBox="1">
            <a:spLocks/>
          </p:cNvSpPr>
          <p:nvPr/>
        </p:nvSpPr>
        <p:spPr>
          <a:xfrm>
            <a:off x="482944" y="1200150"/>
            <a:ext cx="7818181" cy="4815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Річний попит на теплову енергію</a:t>
            </a:r>
            <a:r>
              <a:rPr lang="en-US" dirty="0"/>
              <a:t>, 40,000 TJ </a:t>
            </a:r>
            <a:r>
              <a:rPr lang="uk-UA" dirty="0"/>
              <a:t>або ж </a:t>
            </a:r>
            <a:r>
              <a:rPr lang="en-US" b="1" dirty="0"/>
              <a:t>11,000 GWh</a:t>
            </a:r>
          </a:p>
          <a:p>
            <a:r>
              <a:rPr lang="uk-UA" dirty="0"/>
              <a:t>Теплові втрати в магістральних мережах</a:t>
            </a:r>
            <a:r>
              <a:rPr lang="en-US" dirty="0"/>
              <a:t> 1% </a:t>
            </a:r>
            <a:r>
              <a:rPr lang="uk-UA" dirty="0"/>
              <a:t>та </a:t>
            </a:r>
            <a:r>
              <a:rPr lang="en-US" dirty="0"/>
              <a:t>15%</a:t>
            </a:r>
            <a:r>
              <a:rPr lang="uk-UA" dirty="0"/>
              <a:t> в розподільчих</a:t>
            </a:r>
          </a:p>
          <a:p>
            <a:endParaRPr lang="en-US" dirty="0"/>
          </a:p>
          <a:p>
            <a:r>
              <a:rPr lang="uk-UA" dirty="0"/>
              <a:t>Максимальне пікове навантаження</a:t>
            </a:r>
            <a:r>
              <a:rPr lang="en-US" dirty="0"/>
              <a:t>	             	</a:t>
            </a:r>
            <a:r>
              <a:rPr lang="en-US" b="1" dirty="0"/>
              <a:t>3,700 MW</a:t>
            </a:r>
          </a:p>
          <a:p>
            <a:endParaRPr lang="en-US" dirty="0"/>
          </a:p>
          <a:p>
            <a:pPr marL="0" indent="0">
              <a:buNone/>
            </a:pPr>
            <a:r>
              <a:rPr lang="uk-UA" dirty="0"/>
              <a:t>Встановлена базова потужність</a:t>
            </a:r>
            <a:r>
              <a:rPr lang="en-US" dirty="0"/>
              <a:t>:</a:t>
            </a:r>
          </a:p>
          <a:p>
            <a:pPr lvl="1"/>
            <a:r>
              <a:rPr lang="uk-UA" dirty="0"/>
              <a:t>ТЕЦ на ТПВ	</a:t>
            </a:r>
            <a:r>
              <a:rPr lang="en-US" dirty="0"/>
              <a:t>			   493 MW	  3,700 GWh</a:t>
            </a:r>
          </a:p>
          <a:p>
            <a:pPr lvl="1"/>
            <a:r>
              <a:rPr lang="uk-UA" dirty="0"/>
              <a:t>ТЕЦ тріска, деревна </a:t>
            </a:r>
            <a:r>
              <a:rPr lang="uk-UA" dirty="0" err="1"/>
              <a:t>пелета</a:t>
            </a:r>
            <a:r>
              <a:rPr lang="uk-UA" dirty="0"/>
              <a:t>, солома</a:t>
            </a:r>
            <a:r>
              <a:rPr lang="en-US" dirty="0"/>
              <a:t>,</a:t>
            </a:r>
            <a:r>
              <a:rPr lang="uk-UA" dirty="0"/>
              <a:t>газ</a:t>
            </a:r>
            <a:r>
              <a:rPr lang="en-US" dirty="0"/>
              <a:t>	1,665 MW	  6,400 GWh</a:t>
            </a:r>
          </a:p>
          <a:p>
            <a:pPr lvl="1"/>
            <a:r>
              <a:rPr lang="uk-UA" dirty="0"/>
              <a:t>Великі теплові насоси 		</a:t>
            </a:r>
            <a:r>
              <a:rPr lang="en-US" dirty="0"/>
              <a:t>	     43 MW	     300 GWh</a:t>
            </a:r>
          </a:p>
          <a:p>
            <a:pPr marL="0" indent="0">
              <a:buNone/>
            </a:pPr>
            <a:r>
              <a:rPr lang="uk-UA" dirty="0"/>
              <a:t>Загальна базова потужність</a:t>
            </a:r>
            <a:r>
              <a:rPr lang="en-US" dirty="0"/>
              <a:t>			</a:t>
            </a:r>
            <a:r>
              <a:rPr lang="en-US" b="1" dirty="0"/>
              <a:t>2,202 MW</a:t>
            </a:r>
            <a:r>
              <a:rPr lang="en-US" dirty="0"/>
              <a:t>	</a:t>
            </a:r>
            <a:r>
              <a:rPr lang="en-US" b="1" dirty="0"/>
              <a:t>10,400 GWh</a:t>
            </a:r>
          </a:p>
          <a:p>
            <a:pPr marL="0" indent="0">
              <a:buNone/>
            </a:pPr>
            <a:r>
              <a:rPr lang="uk-UA" dirty="0"/>
              <a:t>Встановлена пікова та резервна потужність</a:t>
            </a:r>
            <a:endParaRPr lang="en-US" dirty="0"/>
          </a:p>
          <a:p>
            <a:pPr lvl="1"/>
            <a:r>
              <a:rPr lang="uk-UA" dirty="0"/>
              <a:t>Електричні котли	</a:t>
            </a:r>
            <a:r>
              <a:rPr lang="en-US" dirty="0"/>
              <a:t>	  	   200 MW	     200 GWh</a:t>
            </a:r>
          </a:p>
          <a:p>
            <a:pPr lvl="1"/>
            <a:r>
              <a:rPr lang="uk-UA" dirty="0"/>
              <a:t>Газ та Дизель</a:t>
            </a:r>
            <a:r>
              <a:rPr lang="en-US" dirty="0"/>
              <a:t>				2,093 MW	     400 GWh</a:t>
            </a:r>
          </a:p>
          <a:p>
            <a:pPr marL="0" indent="0">
              <a:buNone/>
            </a:pPr>
            <a:r>
              <a:rPr lang="uk-UA" dirty="0"/>
              <a:t>Загальна пікова та резервна потужність</a:t>
            </a:r>
            <a:r>
              <a:rPr lang="en-US" dirty="0"/>
              <a:t>	</a:t>
            </a:r>
            <a:r>
              <a:rPr lang="en-US" b="1" dirty="0"/>
              <a:t>2,293 MW</a:t>
            </a:r>
            <a:r>
              <a:rPr lang="en-US" dirty="0"/>
              <a:t>	     </a:t>
            </a:r>
            <a:r>
              <a:rPr lang="en-US" b="1" dirty="0"/>
              <a:t>600 GWh</a:t>
            </a:r>
          </a:p>
          <a:p>
            <a:pPr marL="0" indent="0">
              <a:buNone/>
            </a:pPr>
            <a:r>
              <a:rPr lang="uk-UA" dirty="0"/>
              <a:t>Теплові сховища</a:t>
            </a:r>
            <a:r>
              <a:rPr lang="en-US" dirty="0"/>
              <a:t>			   </a:t>
            </a:r>
            <a:r>
              <a:rPr lang="da-DK" dirty="0"/>
              <a:t>	   660 MW	         0 GWh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D79A16-383C-2C7A-D5FA-1FA86B6B7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3627" y="2348113"/>
            <a:ext cx="3375179" cy="2330105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D3F9887-050D-CA2B-1385-00C5D702CCDB}"/>
              </a:ext>
            </a:extLst>
          </p:cNvPr>
          <p:cNvSpPr txBox="1">
            <a:spLocks/>
          </p:cNvSpPr>
          <p:nvPr/>
        </p:nvSpPr>
        <p:spPr>
          <a:xfrm>
            <a:off x="8988292" y="4796319"/>
            <a:ext cx="3370374" cy="271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00" dirty="0"/>
              <a:t>Source: Danish Energy Agency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923CA6-5308-26D3-D3E0-62D8306EA81F}"/>
              </a:ext>
            </a:extLst>
          </p:cNvPr>
          <p:cNvSpPr txBox="1">
            <a:spLocks/>
          </p:cNvSpPr>
          <p:nvPr/>
        </p:nvSpPr>
        <p:spPr>
          <a:xfrm>
            <a:off x="8880999" y="2230012"/>
            <a:ext cx="3370374" cy="271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00" dirty="0"/>
              <a:t>National level</a:t>
            </a:r>
          </a:p>
        </p:txBody>
      </p:sp>
    </p:spTree>
    <p:extLst>
      <p:ext uri="{BB962C8B-B14F-4D97-AF65-F5344CB8AC3E}">
        <p14:creationId xmlns:p14="http://schemas.microsoft.com/office/powerpoint/2010/main" val="285626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"/>
          <p:cNvSpPr txBox="1">
            <a:spLocks noGrp="1"/>
          </p:cNvSpPr>
          <p:nvPr>
            <p:ph type="ctrTitle"/>
          </p:nvPr>
        </p:nvSpPr>
        <p:spPr>
          <a:xfrm>
            <a:off x="823278" y="452440"/>
            <a:ext cx="1055020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ОБГОВОРЕННЯ</a:t>
            </a:r>
            <a:endParaRPr/>
          </a:p>
        </p:txBody>
      </p:sp>
      <p:sp>
        <p:nvSpPr>
          <p:cNvPr id="568" name="Google Shape;568;p64"/>
          <p:cNvSpPr txBox="1"/>
          <p:nvPr/>
        </p:nvSpPr>
        <p:spPr>
          <a:xfrm>
            <a:off x="12698348" y="3609975"/>
            <a:ext cx="6095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End slide</a:t>
            </a:r>
            <a:endParaRPr/>
          </a:p>
        </p:txBody>
      </p:sp>
      <p:pic>
        <p:nvPicPr>
          <p:cNvPr id="569" name="Google Shape;56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7201" y="0"/>
            <a:ext cx="6080000" cy="34236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>
            <a:off x="817575" y="1088781"/>
            <a:ext cx="10553698" cy="669771"/>
          </a:xfrm>
          <a:prstGeom prst="roundRect">
            <a:avLst>
              <a:gd name="adj" fmla="val 17432"/>
            </a:avLst>
          </a:prstGeom>
          <a:noFill/>
          <a:ln w="9525" cap="flat" cmpd="sng">
            <a:solidFill>
              <a:srgbClr val="82C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8050" tIns="98700" rIns="987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Презентація компанії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Ramboll</a:t>
            </a:r>
            <a:endParaRPr dirty="0"/>
          </a:p>
        </p:txBody>
      </p:sp>
      <p:sp>
        <p:nvSpPr>
          <p:cNvPr id="256" name="Google Shape;256;p35"/>
          <p:cNvSpPr txBox="1"/>
          <p:nvPr/>
        </p:nvSpPr>
        <p:spPr>
          <a:xfrm>
            <a:off x="575468" y="1088740"/>
            <a:ext cx="911226" cy="8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C0F0"/>
              </a:buClr>
              <a:buSzPts val="5000"/>
              <a:buFont typeface="Verdana"/>
              <a:buNone/>
            </a:pPr>
            <a:r>
              <a:rPr lang="uk-UA" sz="5000" b="1" i="0" u="none" strike="noStrike" cap="none">
                <a:solidFill>
                  <a:srgbClr val="82C0F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817575" y="1915053"/>
            <a:ext cx="10553698" cy="671357"/>
          </a:xfrm>
          <a:prstGeom prst="roundRect">
            <a:avLst>
              <a:gd name="adj" fmla="val 17432"/>
            </a:avLst>
          </a:prstGeom>
          <a:noFill/>
          <a:ln w="9525" cap="flat" cmpd="sng">
            <a:solidFill>
              <a:srgbClr val="82C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8050" tIns="98700" rIns="987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 Теплопостачання Данії</a:t>
            </a:r>
            <a:endParaRPr dirty="0"/>
          </a:p>
        </p:txBody>
      </p:sp>
      <p:sp>
        <p:nvSpPr>
          <p:cNvPr id="258" name="Google Shape;258;p35"/>
          <p:cNvSpPr txBox="1"/>
          <p:nvPr/>
        </p:nvSpPr>
        <p:spPr>
          <a:xfrm>
            <a:off x="593756" y="1880828"/>
            <a:ext cx="911226" cy="8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C0F0"/>
              </a:buClr>
              <a:buSzPts val="5000"/>
              <a:buFont typeface="Verdana"/>
              <a:buNone/>
            </a:pPr>
            <a:r>
              <a:rPr lang="uk-UA" sz="5000" b="1" i="0" u="none" strike="noStrike" cap="none">
                <a:solidFill>
                  <a:srgbClr val="82C0F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</p:txBody>
      </p:sp>
      <p:sp>
        <p:nvSpPr>
          <p:cNvPr id="259" name="Google Shape;259;p35"/>
          <p:cNvSpPr/>
          <p:nvPr/>
        </p:nvSpPr>
        <p:spPr>
          <a:xfrm>
            <a:off x="805059" y="2735634"/>
            <a:ext cx="10553698" cy="669771"/>
          </a:xfrm>
          <a:prstGeom prst="roundRect">
            <a:avLst>
              <a:gd name="adj" fmla="val 17432"/>
            </a:avLst>
          </a:prstGeom>
          <a:noFill/>
          <a:ln w="9525" cap="flat" cmpd="sng">
            <a:solidFill>
              <a:srgbClr val="82C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8050" tIns="98700" rIns="987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 </a:t>
            </a:r>
            <a:r>
              <a:rPr lang="uk-UA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Теплопостачання Копенгагена</a:t>
            </a:r>
            <a:endParaRPr dirty="0"/>
          </a:p>
        </p:txBody>
      </p:sp>
      <p:sp>
        <p:nvSpPr>
          <p:cNvPr id="260" name="Google Shape;260;p35"/>
          <p:cNvSpPr txBox="1"/>
          <p:nvPr/>
        </p:nvSpPr>
        <p:spPr>
          <a:xfrm>
            <a:off x="622598" y="2744924"/>
            <a:ext cx="911226" cy="8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C0F0"/>
              </a:buClr>
              <a:buSzPts val="5000"/>
              <a:buFont typeface="Verdana"/>
              <a:buNone/>
            </a:pPr>
            <a:r>
              <a:rPr lang="uk-UA" sz="5000" b="1" i="0" u="none" strike="noStrike" cap="none">
                <a:solidFill>
                  <a:srgbClr val="82C0F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817575" y="3566607"/>
            <a:ext cx="10553698" cy="669771"/>
          </a:xfrm>
          <a:prstGeom prst="roundRect">
            <a:avLst>
              <a:gd name="adj" fmla="val 17432"/>
            </a:avLst>
          </a:prstGeom>
          <a:noFill/>
          <a:ln w="9525" cap="flat" cmpd="sng">
            <a:solidFill>
              <a:srgbClr val="82C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8050" tIns="98700" rIns="987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 Обговорення</a:t>
            </a:r>
            <a:endParaRPr dirty="0"/>
          </a:p>
        </p:txBody>
      </p:sp>
      <p:sp>
        <p:nvSpPr>
          <p:cNvPr id="262" name="Google Shape;262;p35"/>
          <p:cNvSpPr txBox="1"/>
          <p:nvPr/>
        </p:nvSpPr>
        <p:spPr>
          <a:xfrm>
            <a:off x="645891" y="3501008"/>
            <a:ext cx="912811" cy="8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C0F0"/>
              </a:buClr>
              <a:buSzPts val="5000"/>
              <a:buFont typeface="Verdana"/>
              <a:buNone/>
            </a:pPr>
            <a:r>
              <a:rPr lang="uk-UA" sz="5000" b="1" i="0" u="none" strike="noStrike" cap="none">
                <a:solidFill>
                  <a:srgbClr val="82C0F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/>
          </a:p>
        </p:txBody>
      </p:sp>
      <p:sp>
        <p:nvSpPr>
          <p:cNvPr id="265" name="Google Shape;265;p35"/>
          <p:cNvSpPr txBox="1"/>
          <p:nvPr/>
        </p:nvSpPr>
        <p:spPr>
          <a:xfrm>
            <a:off x="720727" y="333315"/>
            <a:ext cx="10558463" cy="74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5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ЗМІСТ ПРЕЗЕНТАЦІЇ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9147" y="1"/>
            <a:ext cx="6082035" cy="3425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2" name="Google Shape;272;p36"/>
          <p:cNvSpPr txBox="1"/>
          <p:nvPr/>
        </p:nvSpPr>
        <p:spPr>
          <a:xfrm>
            <a:off x="12698348" y="3609977"/>
            <a:ext cx="3250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Divider slide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7200" tIns="453600" rIns="817200" bIns="551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/>
          </a:p>
        </p:txBody>
      </p:sp>
      <p:sp>
        <p:nvSpPr>
          <p:cNvPr id="274" name="Google Shape;274;p36"/>
          <p:cNvSpPr>
            <a:spLocks noGrp="1"/>
          </p:cNvSpPr>
          <p:nvPr>
            <p:ph type="body" idx="1"/>
          </p:nvPr>
        </p:nvSpPr>
        <p:spPr>
          <a:xfrm>
            <a:off x="817577" y="1648875"/>
            <a:ext cx="5951100" cy="3626700"/>
          </a:xfrm>
          <a:prstGeom prst="roundRect">
            <a:avLst>
              <a:gd name="adj" fmla="val 383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50" tIns="191975" rIns="287950" bIns="191975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AutoNum type="arabicPeriod"/>
            </a:pPr>
            <a:r>
              <a:rPr lang="uk-UA" sz="3200" dirty="0"/>
              <a:t>ПРЕЗАНТАЦІЯ КОМПАНІЇ RAMBOLL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0113" y="447"/>
            <a:ext cx="6900300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5648265" y="419099"/>
            <a:ext cx="6183995" cy="234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КОРОТКО ПРО RAMBOLL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5648265" y="1507922"/>
            <a:ext cx="6183995" cy="53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2000" lvl="0" indent="-25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Незалежна компанія, що веде діяльність в сфері архітектури, інженерії та консалтингу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Заснована в 1945 році в Данії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Понад 18 000 експертів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Присутня у 35 країнах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Особливо сильна присутність у скандинавських країнах, Великобританії, Північній Америці, континентальній Європі та Азіатсько-Тихоокеанському регіоні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Створення сталих рішень у будівництві, транспорті, енергетиці, навколишньому середовищі та охороні здоров'я, водопостачанні, управлінському консультуванні, архітектурі та ландшафтному дизайні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ru-RU" dirty="0"/>
              <a:t>Оборот</a:t>
            </a:r>
            <a:r>
              <a:rPr lang="uk-UA" dirty="0"/>
              <a:t> 2,2 млрд євро</a:t>
            </a:r>
            <a:endParaRPr dirty="0"/>
          </a:p>
          <a:p>
            <a:pPr marL="252000" lvl="0" indent="-252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uk-UA" dirty="0"/>
              <a:t>Належить </a:t>
            </a:r>
            <a:r>
              <a:rPr lang="uk-UA" dirty="0" err="1"/>
              <a:t>Rambøll</a:t>
            </a:r>
            <a:r>
              <a:rPr lang="uk-UA" dirty="0"/>
              <a:t> </a:t>
            </a:r>
            <a:r>
              <a:rPr lang="uk-UA" dirty="0" err="1"/>
              <a:t>Fonden</a:t>
            </a:r>
            <a:r>
              <a:rPr lang="uk-UA" dirty="0"/>
              <a:t> – Фундація </a:t>
            </a:r>
            <a:r>
              <a:rPr lang="uk-UA" dirty="0" err="1"/>
              <a:t>Рамболл</a:t>
            </a:r>
            <a:endParaRPr dirty="0"/>
          </a:p>
        </p:txBody>
      </p:sp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11364395" y="6283326"/>
            <a:ext cx="479938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7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290" r="24290"/>
          <a:stretch/>
        </p:blipFill>
        <p:spPr>
          <a:xfrm>
            <a:off x="0" y="447"/>
            <a:ext cx="5290112" cy="6857107"/>
          </a:xfrm>
          <a:prstGeom prst="rect">
            <a:avLst/>
          </a:prstGeom>
          <a:solidFill>
            <a:srgbClr val="F9F9F7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/>
        </p:nvSpPr>
        <p:spPr>
          <a:xfrm>
            <a:off x="12698348" y="3609977"/>
            <a:ext cx="6095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Content slide</a:t>
            </a:r>
            <a:endParaRPr/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8348" y="0"/>
            <a:ext cx="6080000" cy="34236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816927" y="452543"/>
            <a:ext cx="10559098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ПРИСУТНІСТЬ RAMBOLL В УКРАЇНІ</a:t>
            </a:r>
            <a:endParaRPr sz="1600">
              <a:solidFill>
                <a:schemeClr val="l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9451DA-38E0-C85B-231F-167B0CCFE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91" y="1301672"/>
            <a:ext cx="5525341" cy="35407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7609C-7DC1-4B62-C055-5519A8252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788" y="1301672"/>
            <a:ext cx="5944115" cy="398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9147" y="1"/>
            <a:ext cx="6082035" cy="3425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5" name="Google Shape;345;p44"/>
          <p:cNvSpPr txBox="1"/>
          <p:nvPr/>
        </p:nvSpPr>
        <p:spPr>
          <a:xfrm>
            <a:off x="12698348" y="3609977"/>
            <a:ext cx="3250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Divider slide</a:t>
            </a: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7200" tIns="453600" rIns="817200" bIns="551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44"/>
          <p:cNvSpPr>
            <a:spLocks noGrp="1"/>
          </p:cNvSpPr>
          <p:nvPr>
            <p:ph type="body" idx="1"/>
          </p:nvPr>
        </p:nvSpPr>
        <p:spPr>
          <a:xfrm>
            <a:off x="817563" y="1648886"/>
            <a:ext cx="5508809" cy="3626534"/>
          </a:xfrm>
          <a:prstGeom prst="roundRect">
            <a:avLst>
              <a:gd name="adj" fmla="val 383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50" tIns="191975" rIns="287950" bIns="191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uk-UA" sz="3200" dirty="0"/>
              <a:t>2. ТЕПЛОПОСТАЧАННЯ ДАНІЇ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C370-85C2-4CCF-BA68-45C2BD4F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52" y="517774"/>
            <a:ext cx="7105579" cy="792497"/>
          </a:xfrm>
        </p:spPr>
        <p:txBody>
          <a:bodyPr/>
          <a:lstStyle/>
          <a:p>
            <a:r>
              <a:rPr lang="uk-UA" dirty="0"/>
              <a:t>Інфраструктура централізованого теплопостачання в Данії </a:t>
            </a:r>
            <a:r>
              <a:rPr lang="ru-RU" dirty="0"/>
              <a:t>1903-2030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30CA-3B6E-4ED1-9A99-6510921E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42" y="1428896"/>
            <a:ext cx="7649450" cy="4911330"/>
          </a:xfrm>
        </p:spPr>
        <p:txBody>
          <a:bodyPr/>
          <a:lstStyle/>
          <a:p>
            <a:r>
              <a:rPr lang="uk-UA" sz="1600" dirty="0"/>
              <a:t>ЦТ майже у всіх міських районах (ЦТ - зелений, газ - жовтий)</a:t>
            </a:r>
          </a:p>
          <a:p>
            <a:r>
              <a:rPr lang="uk-UA" sz="1600" dirty="0"/>
              <a:t>400 комунальних підприємств ЦТ з місцевою демократичною формою власності - комунальні підприємства та споживчі кооперативи - розпочали свою діяльність у 1903 році</a:t>
            </a:r>
          </a:p>
          <a:p>
            <a:r>
              <a:rPr lang="uk-UA" sz="1600" dirty="0"/>
              <a:t>Енергетична криза 1973 та 1979 років стимулювала розвиток ЦТ</a:t>
            </a:r>
          </a:p>
          <a:p>
            <a:r>
              <a:rPr lang="uk-UA" sz="1600" dirty="0"/>
              <a:t>Закон про теплопостачання від 1979 року прискорив розвиток: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/>
              <a:t>Цілі: економічна ефективність, зменшення споживання нафти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/>
              <a:t>Забезпечує економічно ефективні проекти та зонування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/>
              <a:t>Тарифи можуть включати лише необхідні витрати (не для отримання прибутку)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/>
              <a:t>Можливість примусового підключення за умови, що воно є економічно ефективним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/>
              <a:t>Муніципальна гарантія на 100% фінансування за найнижчими відсотками</a:t>
            </a:r>
          </a:p>
          <a:p>
            <a:r>
              <a:rPr lang="uk-UA" sz="1600" dirty="0"/>
              <a:t>Податок на викопне паливо стимулював ефективність роботи системи та завершення проектів, що зменшило залежність від викопного палива </a:t>
            </a:r>
          </a:p>
          <a:p>
            <a:r>
              <a:rPr lang="uk-UA" sz="1600" dirty="0"/>
              <a:t>2022-2030: Більше ЦТ та індивідуальних теплових насосів замінять викопний газ - інтегруючи мінливу енергію вітру</a:t>
            </a:r>
          </a:p>
          <a:p>
            <a:endParaRPr lang="uk-UA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41717-E7E0-4367-B639-610569E2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B2F72-1ABB-D4C4-D9E8-83FAEE6B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05" y="274011"/>
            <a:ext cx="4285233" cy="61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4C4B-6B15-385A-069D-43F21819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51" y="654371"/>
            <a:ext cx="11484381" cy="847616"/>
          </a:xfrm>
        </p:spPr>
        <p:txBody>
          <a:bodyPr/>
          <a:lstStyle/>
          <a:p>
            <a:r>
              <a:rPr lang="uk-UA" dirty="0"/>
              <a:t>Ціна одиниці теплоти згоряння біомаси в порівнянні з міським газом</a:t>
            </a:r>
            <a:br>
              <a:rPr lang="da-DK" dirty="0"/>
            </a:b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5E871-8403-4268-AC4A-E2AFEEDA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6B25C-C30A-064A-F891-DA12608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002" y="1709056"/>
            <a:ext cx="4974330" cy="436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6D954-732D-52A0-5FBF-04075BE0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4" y="3653500"/>
            <a:ext cx="3371411" cy="847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6B76EB-0E5A-1E37-6BC5-28DD79EB7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7" y="4577799"/>
            <a:ext cx="3466649" cy="695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30B7AA-5861-334D-C982-9877D1648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8" y="5230653"/>
            <a:ext cx="1257136" cy="548256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E9543-5415-C748-860D-07FA37BA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26" y="3429000"/>
            <a:ext cx="4218573" cy="220254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Легка нафта з урахуванням податку</a:t>
            </a:r>
          </a:p>
          <a:p>
            <a:pPr marL="0" indent="0">
              <a:buNone/>
            </a:pPr>
            <a:r>
              <a:rPr lang="uk-UA" dirty="0"/>
              <a:t>Легка нафта без податку</a:t>
            </a:r>
          </a:p>
          <a:p>
            <a:pPr marL="0" indent="0">
              <a:buNone/>
            </a:pPr>
            <a:r>
              <a:rPr lang="uk-UA" dirty="0"/>
              <a:t>Природний газ </a:t>
            </a:r>
            <a:r>
              <a:rPr lang="uk-UA" dirty="0" err="1"/>
              <a:t>вкл</a:t>
            </a:r>
            <a:r>
              <a:rPr lang="uk-UA" dirty="0"/>
              <a:t>. податок</a:t>
            </a:r>
          </a:p>
          <a:p>
            <a:pPr marL="0" indent="0">
              <a:buNone/>
            </a:pPr>
            <a:r>
              <a:rPr lang="uk-UA" dirty="0"/>
              <a:t>Природний газ без податку</a:t>
            </a:r>
          </a:p>
          <a:p>
            <a:pPr marL="0" indent="0">
              <a:buNone/>
            </a:pPr>
            <a:r>
              <a:rPr lang="uk-UA" dirty="0" err="1"/>
              <a:t>Пелети</a:t>
            </a:r>
            <a:r>
              <a:rPr lang="uk-UA" dirty="0"/>
              <a:t> деревини</a:t>
            </a:r>
          </a:p>
          <a:p>
            <a:pPr marL="0" indent="0">
              <a:buNone/>
            </a:pPr>
            <a:r>
              <a:rPr lang="uk-UA" dirty="0"/>
              <a:t>Тріска</a:t>
            </a:r>
          </a:p>
          <a:p>
            <a:pPr marL="0" indent="0">
              <a:buNone/>
            </a:pPr>
            <a:r>
              <a:rPr lang="uk-UA" dirty="0"/>
              <a:t>Солома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449011CC-5E30-FCC0-BDE7-8217F2744EA4}"/>
              </a:ext>
            </a:extLst>
          </p:cNvPr>
          <p:cNvSpPr txBox="1">
            <a:spLocks/>
          </p:cNvSpPr>
          <p:nvPr/>
        </p:nvSpPr>
        <p:spPr>
          <a:xfrm>
            <a:off x="410115" y="1823212"/>
            <a:ext cx="5788838" cy="1538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3957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87913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431871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600" b="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tabLst/>
              <a:defRPr sz="4099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b="0" kern="1200" spc="-2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7pPr>
            <a:lvl8pPr marL="107967" indent="-10796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0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8pPr>
            <a:lvl9pPr marL="107967" indent="-10796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000" kern="1200" spc="-2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Статистика цін на паливо:</a:t>
            </a:r>
          </a:p>
          <a:p>
            <a:r>
              <a:rPr lang="uk-UA" dirty="0"/>
              <a:t>Величезний податок на нафту і газ, а також на вугілля (не показано)</a:t>
            </a:r>
          </a:p>
          <a:p>
            <a:r>
              <a:rPr lang="uk-UA" dirty="0"/>
              <a:t>Газ після 2014 року не включає податок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E8C023C9-C738-0CAD-9E6A-F4061FC4003F}"/>
              </a:ext>
            </a:extLst>
          </p:cNvPr>
          <p:cNvSpPr txBox="1">
            <a:spLocks/>
          </p:cNvSpPr>
          <p:nvPr/>
        </p:nvSpPr>
        <p:spPr>
          <a:xfrm>
            <a:off x="7209711" y="6268087"/>
            <a:ext cx="2998634" cy="271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3957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87913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431871" indent="-14395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6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600" b="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tabLst/>
              <a:defRPr sz="4099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b="0" kern="1200" spc="-2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7pPr>
            <a:lvl8pPr marL="107967" indent="-10796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000" kern="1200" spc="-2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8pPr>
            <a:lvl9pPr marL="107967" indent="-107967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•"/>
              <a:defRPr sz="1000" kern="1200" spc="-2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Source: Dansk Fjernvarme</a:t>
            </a:r>
          </a:p>
        </p:txBody>
      </p:sp>
    </p:spTree>
    <p:extLst>
      <p:ext uri="{BB962C8B-B14F-4D97-AF65-F5344CB8AC3E}">
        <p14:creationId xmlns:p14="http://schemas.microsoft.com/office/powerpoint/2010/main" val="400424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5D8F-2833-2D0D-F019-8D919112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52" y="655561"/>
            <a:ext cx="6753354" cy="957575"/>
          </a:xfrm>
        </p:spPr>
        <p:txBody>
          <a:bodyPr/>
          <a:lstStyle/>
          <a:p>
            <a:r>
              <a:rPr lang="uk-UA" dirty="0"/>
              <a:t>Частка ринку централізованого теплопостачання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4F27-BFF0-BDB4-A860-83F03F96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Billede 2">
            <a:extLst>
              <a:ext uri="{FF2B5EF4-FFF2-40B4-BE49-F238E27FC236}">
                <a16:creationId xmlns:a16="http://schemas.microsoft.com/office/drawing/2014/main" id="{F834402D-62EF-04BC-2857-E15F92D8D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0" y="2089743"/>
            <a:ext cx="6075399" cy="348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73CC64A-FE85-EAD8-94A8-F96DD5D0351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306" y="278559"/>
            <a:ext cx="4201265" cy="26691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229E902-6A35-A7E3-4A16-56AF8702EF1E}"/>
              </a:ext>
            </a:extLst>
          </p:cNvPr>
          <p:cNvSpPr txBox="1">
            <a:spLocks/>
          </p:cNvSpPr>
          <p:nvPr/>
        </p:nvSpPr>
        <p:spPr>
          <a:xfrm>
            <a:off x="1007517" y="5793790"/>
            <a:ext cx="3370374" cy="271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900" dirty="0"/>
              <a:t>Source: Danish Energy Agency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009C6-4813-5C99-D41C-A36614FE6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642" y="3086959"/>
            <a:ext cx="4144254" cy="29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9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TR\AppData\Local\Temp\Templafy\PowerPointVsto\Assets\9d9fc237-9bf1-4e07-b2cf-7ca22981b610.jpeg"/>
  <p:tag name="TEMPLAFYSLIDEID" val="637683261378998292"/>
</p:tagLst>
</file>

<file path=ppt/theme/theme1.xml><?xml version="1.0" encoding="utf-8"?>
<a:theme xmlns:a="http://schemas.openxmlformats.org/drawingml/2006/main" name="Ramboll Graphic template">
  <a:themeElements>
    <a:clrScheme name="Ramboll new green (not official)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00A749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TemplateConfiguration><![CDATA[{"slideVersion":0,"isValidatorEnabled":false,"isLocked":false,"elementsMetadata":[],"slideId":"637629646299526701","enableDocumentContentUpdater":true,"version":"1.12"}]]></TemplafySlideTemplateConfiguration>
</file>

<file path=customXml/item2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F1080154-1914-4B65-8D61-1F2929C5E81C}">
  <ds:schemaRefs/>
</ds:datastoreItem>
</file>

<file path=customXml/itemProps2.xml><?xml version="1.0" encoding="utf-8"?>
<ds:datastoreItem xmlns:ds="http://schemas.openxmlformats.org/officeDocument/2006/customXml" ds:itemID="{513D722F-D27E-4424-99ED-0CA5388DA62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1234</Words>
  <Application>Microsoft Office PowerPoint</Application>
  <PresentationFormat>Произвольный</PresentationFormat>
  <Paragraphs>190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Verdana</vt:lpstr>
      <vt:lpstr>Wingdings</vt:lpstr>
      <vt:lpstr>Ramboll Graphic template</vt:lpstr>
      <vt:lpstr>Ramboll</vt:lpstr>
      <vt:lpstr>Презентация PowerPoint</vt:lpstr>
      <vt:lpstr>Презентация PowerPoint</vt:lpstr>
      <vt:lpstr>КОРОТКО ПРО RAMBOLL</vt:lpstr>
      <vt:lpstr>ПРИСУТНІСТЬ RAMBOLL В УКРАЇНІ</vt:lpstr>
      <vt:lpstr>Презентация PowerPoint</vt:lpstr>
      <vt:lpstr>Інфраструктура централізованого теплопостачання в Данії 1903-2030</vt:lpstr>
      <vt:lpstr>Ціна одиниці теплоти згоряння біомаси в порівнянні з міським газом </vt:lpstr>
      <vt:lpstr>Частка ринку централізованого теплопостачання</vt:lpstr>
      <vt:lpstr>Комбіноване виробництво теплової та електричної енергії (ТЕЦ)</vt:lpstr>
      <vt:lpstr>Нещодавнє зростання цін на енергоносії та тарифів на теплову енергію</vt:lpstr>
      <vt:lpstr>Презентация PowerPoint</vt:lpstr>
      <vt:lpstr>СИСТЕМА ЦЕНТРАЛІЗОВАНОГО ТЕПЛОПОСТАЧАННЯ КОПЕНГАГЕНА  </vt:lpstr>
      <vt:lpstr>Інституційна структура сектору теплопостачання в Копенгагені</vt:lpstr>
      <vt:lpstr>Теплопостачання  Копенгагена</vt:lpstr>
      <vt:lpstr>Типовий розподіл тепла та ГВП</vt:lpstr>
      <vt:lpstr>Система магістральних мереж Копенгагена</vt:lpstr>
      <vt:lpstr>Загальне споживання тепла та виробництво теплової енергії </vt:lpstr>
      <vt:lpstr>ОБГОВОРЕННЯ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Ivan Zhuchenko</cp:lastModifiedBy>
  <cp:revision>59</cp:revision>
  <dcterms:modified xsi:type="dcterms:W3CDTF">2024-05-10T05:58:12Z</dcterms:modified>
</cp:coreProperties>
</file>