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15"/>
  </p:notesMasterIdLst>
  <p:handoutMasterIdLst>
    <p:handoutMasterId r:id="rId16"/>
  </p:handoutMasterIdLst>
  <p:sldIdLst>
    <p:sldId id="948" r:id="rId2"/>
    <p:sldId id="963" r:id="rId3"/>
    <p:sldId id="949" r:id="rId4"/>
    <p:sldId id="960" r:id="rId5"/>
    <p:sldId id="961" r:id="rId6"/>
    <p:sldId id="360" r:id="rId7"/>
    <p:sldId id="382" r:id="rId8"/>
    <p:sldId id="964" r:id="rId9"/>
    <p:sldId id="507" r:id="rId10"/>
    <p:sldId id="487" r:id="rId11"/>
    <p:sldId id="463" r:id="rId12"/>
    <p:sldId id="962" r:id="rId13"/>
    <p:sldId id="9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src" initials="s" lastIdx="1" clrIdx="0"/>
  <p:cmAuthor id="2" name="КП ВМР Вінницяміськтеплоенерго" initials="КВВ" lastIdx="2" clrIdx="1">
    <p:extLst>
      <p:ext uri="{19B8F6BF-5375-455C-9EA6-DF929625EA0E}">
        <p15:presenceInfo xmlns:p15="http://schemas.microsoft.com/office/powerpoint/2012/main" userId="7fb2bb4d9e50ca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B6C"/>
    <a:srgbClr val="3923BF"/>
    <a:srgbClr val="010101"/>
    <a:srgbClr val="FEFEFE"/>
    <a:srgbClr val="0B1412"/>
    <a:srgbClr val="021113"/>
    <a:srgbClr val="F0F2F5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7" autoAdjust="0"/>
    <p:restoredTop sz="96879" autoAdjust="0"/>
  </p:normalViewPr>
  <p:slideViewPr>
    <p:cSldViewPr snapToGrid="0" snapToObjects="1">
      <p:cViewPr varScale="1">
        <p:scale>
          <a:sx n="106" d="100"/>
          <a:sy n="106" d="100"/>
        </p:scale>
        <p:origin x="8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352269022886821E-2"/>
          <c:y val="3.9802016305214162E-2"/>
          <c:w val="0.76901022972835098"/>
          <c:h val="0.87731649175114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Теплова енергія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Лист1!$C$5:$E$5</c:f>
              <c:numCache>
                <c:formatCode>General</c:formatCode>
                <c:ptCount val="3"/>
                <c:pt idx="0">
                  <c:v>2012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Лист1!$C$6:$E$6</c:f>
              <c:numCache>
                <c:formatCode>#,##0</c:formatCode>
                <c:ptCount val="3"/>
                <c:pt idx="0">
                  <c:v>14470</c:v>
                </c:pt>
                <c:pt idx="1">
                  <c:v>13034</c:v>
                </c:pt>
                <c:pt idx="2">
                  <c:v>10373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C70-AEE7-EAAFCD415DFF}"/>
            </c:ext>
          </c:extLst>
        </c:ser>
        <c:ser>
          <c:idx val="1"/>
          <c:order val="1"/>
          <c:tx>
            <c:strRef>
              <c:f>Лист1!$B$7</c:f>
              <c:strCache>
                <c:ptCount val="1"/>
                <c:pt idx="0">
                  <c:v>Природний газ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Лист1!$C$5:$E$5</c:f>
              <c:numCache>
                <c:formatCode>General</c:formatCode>
                <c:ptCount val="3"/>
                <c:pt idx="0">
                  <c:v>2012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Лист1!$C$7:$E$7</c:f>
              <c:numCache>
                <c:formatCode>#,##0</c:formatCode>
                <c:ptCount val="3"/>
                <c:pt idx="0">
                  <c:v>1520</c:v>
                </c:pt>
                <c:pt idx="1">
                  <c:v>1369</c:v>
                </c:pt>
                <c:pt idx="2">
                  <c:v>1090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C70-AEE7-EAAFCD415DFF}"/>
            </c:ext>
          </c:extLst>
        </c:ser>
        <c:ser>
          <c:idx val="2"/>
          <c:order val="2"/>
          <c:tx>
            <c:strRef>
              <c:f>Лист1!$B$8</c:f>
              <c:strCache>
                <c:ptCount val="1"/>
                <c:pt idx="0">
                  <c:v>Електрична енергія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Лист1!$C$5:$E$5</c:f>
              <c:numCache>
                <c:formatCode>General</c:formatCode>
                <c:ptCount val="3"/>
                <c:pt idx="0">
                  <c:v>2012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Лист1!$C$8:$E$8</c:f>
              <c:numCache>
                <c:formatCode>General</c:formatCode>
                <c:ptCount val="3"/>
                <c:pt idx="0">
                  <c:v>150</c:v>
                </c:pt>
                <c:pt idx="1">
                  <c:v>71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C70-AEE7-EAAFCD415DFF}"/>
            </c:ext>
          </c:extLst>
        </c:ser>
        <c:ser>
          <c:idx val="3"/>
          <c:order val="3"/>
          <c:tx>
            <c:strRef>
              <c:f>Лист1!$B$9</c:f>
              <c:strCache>
                <c:ptCount val="1"/>
                <c:pt idx="0">
                  <c:v>Викиди CO2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Лист1!$C$5:$E$5</c:f>
              <c:numCache>
                <c:formatCode>General</c:formatCode>
                <c:ptCount val="3"/>
                <c:pt idx="0">
                  <c:v>2012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Лист1!$C$9:$E$9</c:f>
              <c:numCache>
                <c:formatCode>#,##0</c:formatCode>
                <c:ptCount val="3"/>
                <c:pt idx="0">
                  <c:v>2918</c:v>
                </c:pt>
                <c:pt idx="1">
                  <c:v>2628</c:v>
                </c:pt>
                <c:pt idx="2">
                  <c:v>2091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4A-4C70-AEE7-EAAFCD415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17440"/>
        <c:axId val="156640960"/>
      </c:barChart>
      <c:catAx>
        <c:axId val="12511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640960"/>
        <c:crosses val="autoZero"/>
        <c:auto val="1"/>
        <c:lblAlgn val="ctr"/>
        <c:lblOffset val="100"/>
        <c:noMultiLvlLbl val="0"/>
      </c:catAx>
      <c:valAx>
        <c:axId val="156640960"/>
        <c:scaling>
          <c:orientation val="minMax"/>
          <c:max val="16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511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43678712148049"/>
          <c:y val="0.20986422444040967"/>
          <c:w val="0.17895875648052828"/>
          <c:h val="0.58684534260428955"/>
        </c:manualLayout>
      </c:layout>
      <c:overlay val="0"/>
      <c:txPr>
        <a:bodyPr/>
        <a:lstStyle/>
        <a:p>
          <a:pPr>
            <a:defRPr sz="10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hierarchy3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 marL="179388" indent="0" algn="l"/>
          <a:r>
            <a:rPr lang="uk-UA" sz="1600" b="1" dirty="0">
              <a:latin typeface="Trebuchet MS" panose="020B0603020202020204" pitchFamily="34" charset="0"/>
              <a:cs typeface="Arial" panose="020B0604020202020204" pitchFamily="34" charset="0"/>
            </a:rPr>
            <a:t>Результатами впровадження є</a:t>
          </a:r>
          <a:r>
            <a:rPr lang="en-US" sz="1600" b="1" dirty="0">
              <a:latin typeface="Trebuchet MS" panose="020B0603020202020204" pitchFamily="34" charset="0"/>
              <a:cs typeface="Arial" panose="020B0604020202020204" pitchFamily="34" charset="0"/>
            </a:rPr>
            <a:t>:</a:t>
          </a:r>
          <a:endParaRPr lang="en-US" sz="1600" b="1" dirty="0">
            <a:latin typeface="Trebuchet MS" panose="020B0603020202020204" pitchFamily="34" charset="0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pPr algn="l"/>
          <a:endParaRPr lang="en-US" sz="1600" b="0">
            <a:latin typeface="Trebuchet MS" panose="020B0603020202020204" pitchFamily="34" charset="0"/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pPr algn="l"/>
          <a:endParaRPr lang="en-US" sz="1600" b="0">
            <a:latin typeface="Trebuchet MS" panose="020B0603020202020204" pitchFamily="34" charset="0"/>
          </a:endParaRPr>
        </a:p>
      </dgm:t>
    </dgm:pt>
    <dgm:pt modelId="{F62C221B-CB89-4F5C-9AD7-42C62A08D5B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uk-UA" sz="1600" b="0" dirty="0">
              <a:solidFill>
                <a:srgbClr val="FF0000"/>
              </a:solidFill>
              <a:latin typeface="Trebuchet MS" panose="020B0603020202020204" pitchFamily="34" charset="0"/>
            </a:rPr>
            <a:t>перехід з 4-х трубної системи теплопостачання на 2-х трубну </a:t>
          </a:r>
          <a:r>
            <a:rPr lang="uk-UA" sz="1600" b="0" dirty="0">
              <a:solidFill>
                <a:schemeClr val="tx1"/>
              </a:solidFill>
              <a:latin typeface="Trebuchet MS" panose="020B0603020202020204" pitchFamily="34" charset="0"/>
            </a:rPr>
            <a:t>за рахунок </a:t>
          </a:r>
          <a:r>
            <a:rPr lang="uk-UA" sz="1600" b="0" dirty="0">
              <a:solidFill>
                <a:schemeClr val="tx1"/>
              </a:solidFill>
              <a:latin typeface="Trebuchet MS" panose="020B0603020202020204" pitchFamily="34" charset="0"/>
              <a:cs typeface="Arial" pitchFamily="34" charset="0"/>
            </a:rPr>
            <a:t>влаштування ІТП в кількості 309 шт. та виведення з експлуатації ЦТП</a:t>
          </a:r>
          <a:endParaRPr lang="en-US" sz="1600" b="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6FEF0617-5A4E-4EB8-86C5-E8BA565C4193}" type="parTrans" cxnId="{96AB80BA-5440-46A0-A4F4-EE26CF9F8BCC}">
      <dgm:prSet/>
      <dgm:spPr/>
      <dgm:t>
        <a:bodyPr/>
        <a:lstStyle/>
        <a:p>
          <a:pPr algn="l"/>
          <a:endParaRPr lang="en-US" sz="1600" b="0">
            <a:latin typeface="Trebuchet MS" panose="020B0603020202020204" pitchFamily="34" charset="0"/>
          </a:endParaRPr>
        </a:p>
      </dgm:t>
    </dgm:pt>
    <dgm:pt modelId="{E4AD7A85-047A-45F9-87D5-25136C2A1D07}" type="sibTrans" cxnId="{96AB80BA-5440-46A0-A4F4-EE26CF9F8BCC}">
      <dgm:prSet/>
      <dgm:spPr/>
      <dgm:t>
        <a:bodyPr/>
        <a:lstStyle/>
        <a:p>
          <a:pPr algn="l"/>
          <a:endParaRPr lang="en-US" sz="1600" b="0">
            <a:latin typeface="Trebuchet MS" panose="020B0603020202020204" pitchFamily="34" charset="0"/>
          </a:endParaRPr>
        </a:p>
      </dgm:t>
    </dgm:pt>
    <dgm:pt modelId="{E8047421-8F84-47A8-9FBE-B4DFD2FA121C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uk-UA" sz="1600" b="0">
              <a:solidFill>
                <a:srgbClr val="FF0000"/>
              </a:solidFill>
              <a:latin typeface="Trebuchet MS" panose="020B0603020202020204" pitchFamily="34" charset="0"/>
              <a:cs typeface="Adobe Hebrew" pitchFamily="18" charset="-79"/>
            </a:rPr>
            <a:t>зменшення витоків гарячої води та втрат теплової енергії</a:t>
          </a:r>
          <a:r>
            <a:rPr lang="uk-UA" sz="1600" b="0">
              <a:latin typeface="Trebuchet MS" panose="020B0603020202020204" pitchFamily="34" charset="0"/>
              <a:cs typeface="Adobe Hebrew" pitchFamily="18" charset="-79"/>
            </a:rPr>
            <a:t> в середньому на 10%</a:t>
          </a:r>
          <a:endParaRPr lang="en-US" sz="1600" b="0" dirty="0">
            <a:latin typeface="Trebuchet MS" panose="020B0603020202020204" pitchFamily="34" charset="0"/>
          </a:endParaRPr>
        </a:p>
      </dgm:t>
    </dgm:pt>
    <dgm:pt modelId="{997028B6-E52F-48ED-B5C9-17357653AD15}" type="parTrans" cxnId="{EE9D6D44-1280-4A30-91CC-C2D0C95582BE}">
      <dgm:prSet/>
      <dgm:spPr/>
      <dgm:t>
        <a:bodyPr/>
        <a:lstStyle/>
        <a:p>
          <a:pPr algn="l"/>
          <a:endParaRPr lang="en-US" sz="1600" b="0">
            <a:latin typeface="Trebuchet MS" panose="020B0603020202020204" pitchFamily="34" charset="0"/>
          </a:endParaRPr>
        </a:p>
      </dgm:t>
    </dgm:pt>
    <dgm:pt modelId="{DD389621-84CA-4E9E-AA57-EC836EAEF062}" type="sibTrans" cxnId="{EE9D6D44-1280-4A30-91CC-C2D0C95582BE}">
      <dgm:prSet/>
      <dgm:spPr/>
      <dgm:t>
        <a:bodyPr/>
        <a:lstStyle/>
        <a:p>
          <a:pPr algn="l"/>
          <a:endParaRPr lang="en-US" sz="1600" b="0">
            <a:latin typeface="Trebuchet MS" panose="020B0603020202020204" pitchFamily="34" charset="0"/>
          </a:endParaRPr>
        </a:p>
      </dgm:t>
    </dgm:pt>
    <dgm:pt modelId="{AB522F2B-6B26-45F8-95CB-25499FE46C3F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uk-UA" sz="1600" b="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rPr>
            <a:t>покращення надання послуг </a:t>
          </a:r>
          <a:r>
            <a:rPr lang="uk-UA" sz="1600" b="0" dirty="0">
              <a:solidFill>
                <a:schemeClr val="tx1"/>
              </a:solidFill>
              <a:latin typeface="Trebuchet MS" panose="020B0603020202020204" pitchFamily="34" charset="0"/>
              <a:cs typeface="Arial" pitchFamily="34" charset="0"/>
            </a:rPr>
            <a:t>з теплопостачання споживачам: 287 </a:t>
          </a:r>
          <a:r>
            <a:rPr lang="uk-UA" sz="1600" b="0" dirty="0" err="1">
              <a:latin typeface="Trebuchet MS" panose="020B0603020202020204" pitchFamily="34" charset="0"/>
              <a:cs typeface="Arial" pitchFamily="34" charset="0"/>
            </a:rPr>
            <a:t>ж.б</a:t>
          </a:r>
          <a:r>
            <a:rPr lang="uk-UA" sz="1600" b="0" dirty="0">
              <a:latin typeface="Trebuchet MS" panose="020B0603020202020204" pitchFamily="34" charset="0"/>
              <a:cs typeface="Arial" pitchFamily="34" charset="0"/>
            </a:rPr>
            <a:t>., 6 навчальним закладам, 9 садочкам та 2 </a:t>
          </a:r>
          <a:r>
            <a:rPr lang="uk-UA" sz="1600" b="0" dirty="0" err="1">
              <a:latin typeface="Trebuchet MS" panose="020B0603020202020204" pitchFamily="34" charset="0"/>
              <a:cs typeface="Arial" pitchFamily="34" charset="0"/>
            </a:rPr>
            <a:t>медустановам</a:t>
          </a:r>
          <a:r>
            <a:rPr lang="uk-UA" sz="1600" b="0" dirty="0">
              <a:latin typeface="Trebuchet MS" panose="020B0603020202020204" pitchFamily="34" charset="0"/>
              <a:cs typeface="Arial" pitchFamily="34" charset="0"/>
            </a:rPr>
            <a:t> </a:t>
          </a:r>
          <a:endParaRPr lang="en-US" sz="1600" b="0" dirty="0">
            <a:latin typeface="Trebuchet MS" panose="020B0603020202020204" pitchFamily="34" charset="0"/>
          </a:endParaRPr>
        </a:p>
      </dgm:t>
    </dgm:pt>
    <dgm:pt modelId="{DFFD2F85-5AE3-406A-B695-3C0BF4936D90}" type="parTrans" cxnId="{2D2BC323-0DD9-4DC4-A57D-A71C63E7FF83}">
      <dgm:prSet/>
      <dgm:spPr/>
      <dgm:t>
        <a:bodyPr/>
        <a:lstStyle/>
        <a:p>
          <a:pPr algn="l"/>
          <a:endParaRPr lang="en-US" sz="1600" b="0">
            <a:latin typeface="Trebuchet MS" panose="020B0603020202020204" pitchFamily="34" charset="0"/>
          </a:endParaRPr>
        </a:p>
      </dgm:t>
    </dgm:pt>
    <dgm:pt modelId="{E4E28FC7-F84C-41A5-B278-0C6DBAF5D08F}" type="sibTrans" cxnId="{2D2BC323-0DD9-4DC4-A57D-A71C63E7FF83}">
      <dgm:prSet/>
      <dgm:spPr/>
      <dgm:t>
        <a:bodyPr/>
        <a:lstStyle/>
        <a:p>
          <a:pPr algn="l"/>
          <a:endParaRPr lang="en-US" sz="1600" b="0">
            <a:latin typeface="Trebuchet MS" panose="020B0603020202020204" pitchFamily="34" charset="0"/>
          </a:endParaRPr>
        </a:p>
      </dgm:t>
    </dgm:pt>
    <dgm:pt modelId="{BBE22258-2511-4467-AF0F-3EB5275F0A3A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uk-UA" sz="1600" b="0">
              <a:solidFill>
                <a:srgbClr val="FF0000"/>
              </a:solidFill>
              <a:latin typeface="Trebuchet MS" panose="020B0603020202020204" pitchFamily="34" charset="0"/>
            </a:rPr>
            <a:t>заміщення біомасою та зменшення споживання природнього газу </a:t>
          </a:r>
          <a:r>
            <a:rPr lang="uk-UA" sz="1600" b="0">
              <a:latin typeface="Trebuchet MS" panose="020B0603020202020204" pitchFamily="34" charset="0"/>
            </a:rPr>
            <a:t>в рік на </a:t>
          </a:r>
          <a:r>
            <a:rPr lang="uk-UA" sz="1600" b="0">
              <a:solidFill>
                <a:srgbClr val="FF0000"/>
              </a:solidFill>
              <a:latin typeface="Trebuchet MS" panose="020B0603020202020204" pitchFamily="34" charset="0"/>
            </a:rPr>
            <a:t>9,7 млн м3</a:t>
          </a:r>
          <a:endParaRPr lang="ru-RU" sz="1600" b="0" dirty="0">
            <a:solidFill>
              <a:srgbClr val="FF0000"/>
            </a:solidFill>
            <a:latin typeface="Trebuchet MS" panose="020B0603020202020204" pitchFamily="34" charset="0"/>
          </a:endParaRPr>
        </a:p>
      </dgm:t>
    </dgm:pt>
    <dgm:pt modelId="{17A973CC-F7DD-478E-B202-F04F2D0E259D}" type="parTrans" cxnId="{D30CD48A-2DDF-4237-8F53-2CC4558CCC0F}">
      <dgm:prSet/>
      <dgm:spPr/>
      <dgm:t>
        <a:bodyPr/>
        <a:lstStyle/>
        <a:p>
          <a:pPr algn="l"/>
          <a:endParaRPr lang="ru-RU" sz="1600" b="0">
            <a:latin typeface="Trebuchet MS" panose="020B0603020202020204" pitchFamily="34" charset="0"/>
          </a:endParaRPr>
        </a:p>
      </dgm:t>
    </dgm:pt>
    <dgm:pt modelId="{33D55F56-9DB6-4A57-BD4B-0E0DA11500B2}" type="sibTrans" cxnId="{D30CD48A-2DDF-4237-8F53-2CC4558CCC0F}">
      <dgm:prSet/>
      <dgm:spPr/>
      <dgm:t>
        <a:bodyPr/>
        <a:lstStyle/>
        <a:p>
          <a:pPr algn="l"/>
          <a:endParaRPr lang="ru-RU" sz="1600" b="0">
            <a:latin typeface="Trebuchet MS" panose="020B0603020202020204" pitchFamily="34" charset="0"/>
          </a:endParaRPr>
        </a:p>
      </dgm:t>
    </dgm:pt>
    <dgm:pt modelId="{4F425DA6-E1F5-441F-BD5A-1E0E55BD2D7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uk-UA" sz="1600" b="0">
              <a:solidFill>
                <a:srgbClr val="FF0000"/>
              </a:solidFill>
              <a:latin typeface="Trebuchet MS" panose="020B0603020202020204" pitchFamily="34" charset="0"/>
              <a:cs typeface="Adobe Hebrew" pitchFamily="18" charset="-79"/>
            </a:rPr>
            <a:t>зменшення викидів </a:t>
          </a:r>
          <a:r>
            <a:rPr lang="uk-UA" sz="1600" b="0">
              <a:latin typeface="Trebuchet MS" panose="020B0603020202020204" pitchFamily="34" charset="0"/>
              <a:cs typeface="Adobe Hebrew" pitchFamily="18" charset="-79"/>
            </a:rPr>
            <a:t>СО2 на </a:t>
          </a:r>
          <a:r>
            <a:rPr lang="uk-UA" sz="1600" b="0">
              <a:solidFill>
                <a:srgbClr val="FF0000"/>
              </a:solidFill>
              <a:latin typeface="Trebuchet MS" panose="020B0603020202020204" pitchFamily="34" charset="0"/>
              <a:cs typeface="Adobe Hebrew" pitchFamily="18" charset="-79"/>
            </a:rPr>
            <a:t>18,5 тис. тон в рік</a:t>
          </a:r>
          <a:endParaRPr lang="ru-RU" sz="1600" b="0" dirty="0">
            <a:solidFill>
              <a:srgbClr val="FF0000"/>
            </a:solidFill>
            <a:latin typeface="Trebuchet MS" panose="020B0603020202020204" pitchFamily="34" charset="0"/>
          </a:endParaRPr>
        </a:p>
      </dgm:t>
    </dgm:pt>
    <dgm:pt modelId="{B1A8602D-A158-43DC-9387-576C9C75292B}" type="parTrans" cxnId="{4924AE81-B699-4DAF-B70E-04361C930C65}">
      <dgm:prSet/>
      <dgm:spPr/>
      <dgm:t>
        <a:bodyPr/>
        <a:lstStyle/>
        <a:p>
          <a:pPr algn="l"/>
          <a:endParaRPr lang="ru-RU" sz="1600" b="0">
            <a:latin typeface="Trebuchet MS" panose="020B0603020202020204" pitchFamily="34" charset="0"/>
          </a:endParaRPr>
        </a:p>
      </dgm:t>
    </dgm:pt>
    <dgm:pt modelId="{CE7E890B-3F10-4500-8BC9-9BACF8FAA7C9}" type="sibTrans" cxnId="{4924AE81-B699-4DAF-B70E-04361C930C65}">
      <dgm:prSet/>
      <dgm:spPr/>
      <dgm:t>
        <a:bodyPr/>
        <a:lstStyle/>
        <a:p>
          <a:pPr algn="l"/>
          <a:endParaRPr lang="ru-RU" sz="1600" b="0">
            <a:latin typeface="Trebuchet MS" panose="020B0603020202020204" pitchFamily="34" charset="0"/>
          </a:endParaRPr>
        </a:p>
      </dgm:t>
    </dgm:pt>
    <dgm:pt modelId="{851C641A-B94E-40C4-8A89-60FE1042B024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uk-UA" sz="1600" b="0" dirty="0">
              <a:solidFill>
                <a:srgbClr val="FF0000"/>
              </a:solidFill>
              <a:latin typeface="Trebuchet MS" panose="020B0603020202020204" pitchFamily="34" charset="0"/>
              <a:cs typeface="Adobe Hebrew" pitchFamily="18" charset="-79"/>
            </a:rPr>
            <a:t>будівництво 2 </a:t>
          </a:r>
          <a:r>
            <a:rPr lang="uk-UA" sz="1600" b="0" dirty="0" err="1">
              <a:solidFill>
                <a:srgbClr val="FF0000"/>
              </a:solidFill>
              <a:latin typeface="Trebuchet MS" panose="020B0603020202020204" pitchFamily="34" charset="0"/>
              <a:cs typeface="Adobe Hebrew" pitchFamily="18" charset="-79"/>
            </a:rPr>
            <a:t>котелень</a:t>
          </a:r>
          <a:r>
            <a:rPr lang="uk-UA" sz="1600" b="0" dirty="0">
              <a:solidFill>
                <a:srgbClr val="FF0000"/>
              </a:solidFill>
              <a:latin typeface="Trebuchet MS" panose="020B0603020202020204" pitchFamily="34" charset="0"/>
              <a:cs typeface="Adobe Hebrew" pitchFamily="18" charset="-79"/>
            </a:rPr>
            <a:t> </a:t>
          </a:r>
          <a:r>
            <a:rPr lang="uk-UA" sz="1600" b="0" dirty="0">
              <a:solidFill>
                <a:schemeClr val="tx1"/>
              </a:solidFill>
              <a:latin typeface="Trebuchet MS" panose="020B0603020202020204" pitchFamily="34" charset="0"/>
              <a:cs typeface="Adobe Hebrew" pitchFamily="18" charset="-79"/>
            </a:rPr>
            <a:t>на альтернативному виді палива з 3-х добовим складом для тріски</a:t>
          </a:r>
          <a:endParaRPr lang="en-US" sz="1600" b="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DA51CE32-F000-4BEE-BA39-EAB77F92D616}" type="parTrans" cxnId="{B86857D8-AF3C-4449-84BA-FA0F859FD18C}">
      <dgm:prSet/>
      <dgm:spPr/>
      <dgm:t>
        <a:bodyPr/>
        <a:lstStyle/>
        <a:p>
          <a:endParaRPr lang="uk-UA" sz="1600" b="0">
            <a:latin typeface="Trebuchet MS" panose="020B0603020202020204" pitchFamily="34" charset="0"/>
          </a:endParaRPr>
        </a:p>
      </dgm:t>
    </dgm:pt>
    <dgm:pt modelId="{23131500-7EF4-4A92-8430-077C6EFBE849}" type="sibTrans" cxnId="{B86857D8-AF3C-4449-84BA-FA0F859FD18C}">
      <dgm:prSet/>
      <dgm:spPr/>
      <dgm:t>
        <a:bodyPr/>
        <a:lstStyle/>
        <a:p>
          <a:endParaRPr lang="uk-UA" sz="1600" b="0">
            <a:latin typeface="Trebuchet MS" panose="020B0603020202020204" pitchFamily="34" charset="0"/>
          </a:endParaRPr>
        </a:p>
      </dgm:t>
    </dgm:pt>
    <dgm:pt modelId="{B878F746-42EC-4BCD-BD32-FCC66CC8100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uk-UA" sz="1600" b="0" dirty="0">
              <a:latin typeface="Trebuchet MS" panose="020B0603020202020204" pitchFamily="34" charset="0"/>
            </a:rPr>
            <a:t>виведення з експлуатації та </a:t>
          </a:r>
          <a:r>
            <a:rPr lang="uk-UA" sz="1600" b="0" dirty="0">
              <a:solidFill>
                <a:srgbClr val="FF0000"/>
              </a:solidFill>
              <a:latin typeface="Trebuchet MS" panose="020B0603020202020204" pitchFamily="34" charset="0"/>
            </a:rPr>
            <a:t>ліквідація 16 км </a:t>
          </a:r>
          <a:r>
            <a:rPr lang="uk-UA" sz="1600" b="0" dirty="0">
              <a:latin typeface="Trebuchet MS" panose="020B0603020202020204" pitchFamily="34" charset="0"/>
              <a:cs typeface="Arial" pitchFamily="34" charset="0"/>
            </a:rPr>
            <a:t>зношених та аварійних трубопроводів системи гарячого водопостачання</a:t>
          </a:r>
          <a:endParaRPr lang="uk-UA" sz="1600" b="0" dirty="0">
            <a:latin typeface="Trebuchet MS" panose="020B0603020202020204" pitchFamily="34" charset="0"/>
          </a:endParaRPr>
        </a:p>
      </dgm:t>
    </dgm:pt>
    <dgm:pt modelId="{00A3754F-0263-45BD-9CB3-0B225E7C4FFC}" type="parTrans" cxnId="{198C767A-B946-4E71-9CDE-56BA9BBAEB09}">
      <dgm:prSet/>
      <dgm:spPr/>
      <dgm:t>
        <a:bodyPr/>
        <a:lstStyle/>
        <a:p>
          <a:endParaRPr lang="uk-UA" sz="1600" b="0">
            <a:latin typeface="Trebuchet MS" panose="020B0603020202020204" pitchFamily="34" charset="0"/>
          </a:endParaRPr>
        </a:p>
      </dgm:t>
    </dgm:pt>
    <dgm:pt modelId="{6D7714B3-CA36-48EB-A3C9-F7A06105291C}" type="sibTrans" cxnId="{198C767A-B946-4E71-9CDE-56BA9BBAEB09}">
      <dgm:prSet/>
      <dgm:spPr/>
      <dgm:t>
        <a:bodyPr/>
        <a:lstStyle/>
        <a:p>
          <a:endParaRPr lang="uk-UA" sz="1600" b="0">
            <a:latin typeface="Trebuchet MS" panose="020B0603020202020204" pitchFamily="34" charset="0"/>
          </a:endParaRPr>
        </a:p>
      </dgm:t>
    </dgm:pt>
    <dgm:pt modelId="{773E9791-66C0-4602-A1AF-C72E8483CA6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uk-UA" sz="1600" b="0">
              <a:solidFill>
                <a:srgbClr val="FF0000"/>
              </a:solidFill>
              <a:latin typeface="Trebuchet MS" panose="020B0603020202020204" pitchFamily="34" charset="0"/>
            </a:rPr>
            <a:t>виведення з експлуатації 2-х малоефективних котелень </a:t>
          </a:r>
          <a:r>
            <a:rPr lang="uk-UA" sz="1600" b="0">
              <a:latin typeface="Trebuchet MS" panose="020B0603020202020204" pitchFamily="34" charset="0"/>
            </a:rPr>
            <a:t>та об</a:t>
          </a:r>
          <a:r>
            <a:rPr lang="en-US" sz="1600" b="0">
              <a:latin typeface="Trebuchet MS" panose="020B0603020202020204" pitchFamily="34" charset="0"/>
            </a:rPr>
            <a:t>’</a:t>
          </a:r>
          <a:r>
            <a:rPr lang="uk-UA" sz="1600" b="0">
              <a:latin typeface="Trebuchet MS" panose="020B0603020202020204" pitchFamily="34" charset="0"/>
            </a:rPr>
            <a:t>єднання районів для забезпечення послуги з ЦГВП</a:t>
          </a:r>
          <a:endParaRPr lang="uk-UA" sz="1600" b="0" dirty="0">
            <a:latin typeface="Trebuchet MS" panose="020B0603020202020204" pitchFamily="34" charset="0"/>
          </a:endParaRPr>
        </a:p>
      </dgm:t>
    </dgm:pt>
    <dgm:pt modelId="{7BE0383E-2223-4689-8161-F952F84D317C}" type="parTrans" cxnId="{444DB80F-97CB-4FF3-AA50-7A7F169E04B6}">
      <dgm:prSet/>
      <dgm:spPr/>
      <dgm:t>
        <a:bodyPr/>
        <a:lstStyle/>
        <a:p>
          <a:endParaRPr lang="uk-UA" sz="1600" b="0">
            <a:latin typeface="Trebuchet MS" panose="020B0603020202020204" pitchFamily="34" charset="0"/>
          </a:endParaRPr>
        </a:p>
      </dgm:t>
    </dgm:pt>
    <dgm:pt modelId="{F3EBED4D-3B04-4E89-B2C9-ABE1B0218303}" type="sibTrans" cxnId="{444DB80F-97CB-4FF3-AA50-7A7F169E04B6}">
      <dgm:prSet/>
      <dgm:spPr/>
      <dgm:t>
        <a:bodyPr/>
        <a:lstStyle/>
        <a:p>
          <a:endParaRPr lang="uk-UA" sz="1600" b="0">
            <a:latin typeface="Trebuchet MS" panose="020B0603020202020204" pitchFamily="34" charset="0"/>
          </a:endParaRPr>
        </a:p>
      </dgm:t>
    </dgm:pt>
    <dgm:pt modelId="{14939649-D86E-4D89-ACBC-9EB0398BF673}" type="pres">
      <dgm:prSet presAssocID="{B9C32B05-62EA-407A-B21C-2310C79457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F1C03D-68BB-4069-AF8A-AA3D6933475C}" type="pres">
      <dgm:prSet presAssocID="{F66099B6-DBBD-4AB0-82D2-877B80F846F7}" presName="root" presStyleCnt="0"/>
      <dgm:spPr/>
    </dgm:pt>
    <dgm:pt modelId="{5D9F0734-0E0A-46BB-869C-942C3EFC6BA5}" type="pres">
      <dgm:prSet presAssocID="{F66099B6-DBBD-4AB0-82D2-877B80F846F7}" presName="rootComposite" presStyleCnt="0"/>
      <dgm:spPr/>
    </dgm:pt>
    <dgm:pt modelId="{0A6D0759-AF92-48A8-A791-A9401AA745A9}" type="pres">
      <dgm:prSet presAssocID="{F66099B6-DBBD-4AB0-82D2-877B80F846F7}" presName="rootText" presStyleLbl="node1" presStyleIdx="0" presStyleCnt="1" custScaleX="726832" custScaleY="139168" custLinFactNeighborX="23540" custLinFactNeighborY="-49811"/>
      <dgm:spPr/>
    </dgm:pt>
    <dgm:pt modelId="{0BCFDA38-3D3F-40DE-B9A1-79B74F0E8A18}" type="pres">
      <dgm:prSet presAssocID="{F66099B6-DBBD-4AB0-82D2-877B80F846F7}" presName="rootConnector" presStyleLbl="node1" presStyleIdx="0" presStyleCnt="1"/>
      <dgm:spPr/>
    </dgm:pt>
    <dgm:pt modelId="{309DBF94-5BBB-4E3C-A2D5-D0FB01437322}" type="pres">
      <dgm:prSet presAssocID="{F66099B6-DBBD-4AB0-82D2-877B80F846F7}" presName="childShape" presStyleCnt="0"/>
      <dgm:spPr/>
    </dgm:pt>
    <dgm:pt modelId="{0AE9B790-D33D-4BDF-A889-B403D15193ED}" type="pres">
      <dgm:prSet presAssocID="{6FEF0617-5A4E-4EB8-86C5-E8BA565C4193}" presName="Name13" presStyleLbl="parChTrans1D2" presStyleIdx="0" presStyleCnt="8"/>
      <dgm:spPr/>
    </dgm:pt>
    <dgm:pt modelId="{980DB693-DE47-43E2-88AB-CD0CA82618B4}" type="pres">
      <dgm:prSet presAssocID="{F62C221B-CB89-4F5C-9AD7-42C62A08D5B0}" presName="childText" presStyleLbl="bgAcc1" presStyleIdx="0" presStyleCnt="8" custScaleX="1151464" custScaleY="191472" custLinFactNeighborX="-33516" custLinFactNeighborY="9603">
        <dgm:presLayoutVars>
          <dgm:bulletEnabled val="1"/>
        </dgm:presLayoutVars>
      </dgm:prSet>
      <dgm:spPr/>
    </dgm:pt>
    <dgm:pt modelId="{E1EEBCA2-9ACF-4738-84A2-E8D00110B663}" type="pres">
      <dgm:prSet presAssocID="{00A3754F-0263-45BD-9CB3-0B225E7C4FFC}" presName="Name13" presStyleLbl="parChTrans1D2" presStyleIdx="1" presStyleCnt="8"/>
      <dgm:spPr/>
    </dgm:pt>
    <dgm:pt modelId="{50EB14DC-7D50-4F75-94E4-C3C2E0654902}" type="pres">
      <dgm:prSet presAssocID="{B878F746-42EC-4BCD-BD32-FCC66CC8100D}" presName="childText" presStyleLbl="bgAcc1" presStyleIdx="1" presStyleCnt="8" custScaleX="1151464" custScaleY="184231" custLinFactNeighborX="-30464" custLinFactNeighborY="6962">
        <dgm:presLayoutVars>
          <dgm:bulletEnabled val="1"/>
        </dgm:presLayoutVars>
      </dgm:prSet>
      <dgm:spPr/>
    </dgm:pt>
    <dgm:pt modelId="{7786B6B3-E723-4E24-80F2-DA967BDB6F98}" type="pres">
      <dgm:prSet presAssocID="{997028B6-E52F-48ED-B5C9-17357653AD15}" presName="Name13" presStyleLbl="parChTrans1D2" presStyleIdx="2" presStyleCnt="8"/>
      <dgm:spPr/>
    </dgm:pt>
    <dgm:pt modelId="{525EF402-18FF-47FA-8F94-B211D2A6C3E6}" type="pres">
      <dgm:prSet presAssocID="{E8047421-8F84-47A8-9FBE-B4DFD2FA121C}" presName="childText" presStyleLbl="bgAcc1" presStyleIdx="2" presStyleCnt="8" custScaleX="1153928" custScaleY="126604" custLinFactNeighborX="-29340" custLinFactNeighborY="3818">
        <dgm:presLayoutVars>
          <dgm:bulletEnabled val="1"/>
        </dgm:presLayoutVars>
      </dgm:prSet>
      <dgm:spPr/>
    </dgm:pt>
    <dgm:pt modelId="{3E9E44BD-44FD-4EBE-84A9-0E73B9F30131}" type="pres">
      <dgm:prSet presAssocID="{DA51CE32-F000-4BEE-BA39-EAB77F92D616}" presName="Name13" presStyleLbl="parChTrans1D2" presStyleIdx="3" presStyleCnt="8"/>
      <dgm:spPr/>
    </dgm:pt>
    <dgm:pt modelId="{CF87DD5E-EDD0-4CF2-B55A-2615E824B0A2}" type="pres">
      <dgm:prSet presAssocID="{851C641A-B94E-40C4-8A89-60FE1042B024}" presName="childText" presStyleLbl="bgAcc1" presStyleIdx="3" presStyleCnt="8" custScaleX="1141325" custScaleY="136998" custLinFactNeighborX="-18830" custLinFactNeighborY="5023">
        <dgm:presLayoutVars>
          <dgm:bulletEnabled val="1"/>
        </dgm:presLayoutVars>
      </dgm:prSet>
      <dgm:spPr/>
    </dgm:pt>
    <dgm:pt modelId="{EED42593-B4B9-459A-8D0E-3189163987B5}" type="pres">
      <dgm:prSet presAssocID="{7BE0383E-2223-4689-8161-F952F84D317C}" presName="Name13" presStyleLbl="parChTrans1D2" presStyleIdx="4" presStyleCnt="8"/>
      <dgm:spPr/>
    </dgm:pt>
    <dgm:pt modelId="{F734B657-85DD-4A1A-82AA-6ADC0FB65675}" type="pres">
      <dgm:prSet presAssocID="{773E9791-66C0-4602-A1AF-C72E8483CA69}" presName="childText" presStyleLbl="bgAcc1" presStyleIdx="4" presStyleCnt="8" custScaleX="1152523" custScaleY="133265" custLinFactNeighborX="-25323">
        <dgm:presLayoutVars>
          <dgm:bulletEnabled val="1"/>
        </dgm:presLayoutVars>
      </dgm:prSet>
      <dgm:spPr/>
    </dgm:pt>
    <dgm:pt modelId="{8523A205-4F60-481C-8A69-CFDC0B97C777}" type="pres">
      <dgm:prSet presAssocID="{DFFD2F85-5AE3-406A-B695-3C0BF4936D90}" presName="Name13" presStyleLbl="parChTrans1D2" presStyleIdx="5" presStyleCnt="8"/>
      <dgm:spPr/>
    </dgm:pt>
    <dgm:pt modelId="{B1A1E45E-0845-4945-B4A2-E2EF096DBCAD}" type="pres">
      <dgm:prSet presAssocID="{AB522F2B-6B26-45F8-95CB-25499FE46C3F}" presName="childText" presStyleLbl="bgAcc1" presStyleIdx="5" presStyleCnt="8" custScaleX="1154573" custScaleY="180953" custLinFactNeighborX="-29354" custLinFactNeighborY="5023">
        <dgm:presLayoutVars>
          <dgm:bulletEnabled val="1"/>
        </dgm:presLayoutVars>
      </dgm:prSet>
      <dgm:spPr/>
    </dgm:pt>
    <dgm:pt modelId="{E34064BE-AA80-4046-9CC9-B412D6C9DF48}" type="pres">
      <dgm:prSet presAssocID="{17A973CC-F7DD-478E-B202-F04F2D0E259D}" presName="Name13" presStyleLbl="parChTrans1D2" presStyleIdx="6" presStyleCnt="8"/>
      <dgm:spPr/>
    </dgm:pt>
    <dgm:pt modelId="{D7E94FE3-3EDC-49FC-B293-E95C95B381EC}" type="pres">
      <dgm:prSet presAssocID="{BBE22258-2511-4467-AF0F-3EB5275F0A3A}" presName="childText" presStyleLbl="bgAcc1" presStyleIdx="6" presStyleCnt="8" custScaleX="1146163" custScaleY="126863" custLinFactNeighborX="-25164" custLinFactNeighborY="4576">
        <dgm:presLayoutVars>
          <dgm:bulletEnabled val="1"/>
        </dgm:presLayoutVars>
      </dgm:prSet>
      <dgm:spPr/>
    </dgm:pt>
    <dgm:pt modelId="{ED5DFE45-734B-4379-9B3F-A9FAAA170B46}" type="pres">
      <dgm:prSet presAssocID="{B1A8602D-A158-43DC-9387-576C9C75292B}" presName="Name13" presStyleLbl="parChTrans1D2" presStyleIdx="7" presStyleCnt="8"/>
      <dgm:spPr/>
    </dgm:pt>
    <dgm:pt modelId="{EF9AC315-0363-4C9C-9F70-8A4170E8057B}" type="pres">
      <dgm:prSet presAssocID="{4F425DA6-E1F5-441F-BD5A-1E0E55BD2D7B}" presName="childText" presStyleLbl="bgAcc1" presStyleIdx="7" presStyleCnt="8" custScaleX="1156224" custScaleY="107243" custLinFactNeighborX="-29340" custLinFactNeighborY="14716">
        <dgm:presLayoutVars>
          <dgm:bulletEnabled val="1"/>
        </dgm:presLayoutVars>
      </dgm:prSet>
      <dgm:spPr/>
    </dgm:pt>
  </dgm:ptLst>
  <dgm:cxnLst>
    <dgm:cxn modelId="{444DB80F-97CB-4FF3-AA50-7A7F169E04B6}" srcId="{F66099B6-DBBD-4AB0-82D2-877B80F846F7}" destId="{773E9791-66C0-4602-A1AF-C72E8483CA69}" srcOrd="4" destOrd="0" parTransId="{7BE0383E-2223-4689-8161-F952F84D317C}" sibTransId="{F3EBED4D-3B04-4E89-B2C9-ABE1B0218303}"/>
    <dgm:cxn modelId="{A8237416-3310-476D-A80C-73AF7549C559}" type="presOf" srcId="{DA51CE32-F000-4BEE-BA39-EAB77F92D616}" destId="{3E9E44BD-44FD-4EBE-84A9-0E73B9F30131}" srcOrd="0" destOrd="0" presId="urn:microsoft.com/office/officeart/2005/8/layout/hierarchy3"/>
    <dgm:cxn modelId="{2D2BC323-0DD9-4DC4-A57D-A71C63E7FF83}" srcId="{F66099B6-DBBD-4AB0-82D2-877B80F846F7}" destId="{AB522F2B-6B26-45F8-95CB-25499FE46C3F}" srcOrd="5" destOrd="0" parTransId="{DFFD2F85-5AE3-406A-B695-3C0BF4936D90}" sibTransId="{E4E28FC7-F84C-41A5-B278-0C6DBAF5D08F}"/>
    <dgm:cxn modelId="{5941B02A-DC4E-4F93-BC3C-B9FE1F179AE2}" type="presOf" srcId="{997028B6-E52F-48ED-B5C9-17357653AD15}" destId="{7786B6B3-E723-4E24-80F2-DA967BDB6F98}" srcOrd="0" destOrd="0" presId="urn:microsoft.com/office/officeart/2005/8/layout/hierarchy3"/>
    <dgm:cxn modelId="{86701B2B-5E7C-4C18-B473-B911D184FC6F}" type="presOf" srcId="{4F425DA6-E1F5-441F-BD5A-1E0E55BD2D7B}" destId="{EF9AC315-0363-4C9C-9F70-8A4170E8057B}" srcOrd="0" destOrd="0" presId="urn:microsoft.com/office/officeart/2005/8/layout/hierarchy3"/>
    <dgm:cxn modelId="{B4F3EA32-CE64-4A92-9BAE-BC57E5392B05}" srcId="{B9C32B05-62EA-407A-B21C-2310C7945705}" destId="{F66099B6-DBBD-4AB0-82D2-877B80F846F7}" srcOrd="0" destOrd="0" parTransId="{B09C8BFB-F41C-4AC4-AB94-F216E3081C2D}" sibTransId="{BC531B32-9B0E-482E-BF91-65C61F17168D}"/>
    <dgm:cxn modelId="{47D3D534-EFF8-477A-AF66-8798A1BFCA10}" type="presOf" srcId="{DFFD2F85-5AE3-406A-B695-3C0BF4936D90}" destId="{8523A205-4F60-481C-8A69-CFDC0B97C777}" srcOrd="0" destOrd="0" presId="urn:microsoft.com/office/officeart/2005/8/layout/hierarchy3"/>
    <dgm:cxn modelId="{EE9D6D44-1280-4A30-91CC-C2D0C95582BE}" srcId="{F66099B6-DBBD-4AB0-82D2-877B80F846F7}" destId="{E8047421-8F84-47A8-9FBE-B4DFD2FA121C}" srcOrd="2" destOrd="0" parTransId="{997028B6-E52F-48ED-B5C9-17357653AD15}" sibTransId="{DD389621-84CA-4E9E-AA57-EC836EAEF062}"/>
    <dgm:cxn modelId="{6C9E276B-77B5-4EFB-8512-47C41A3449C6}" type="presOf" srcId="{F66099B6-DBBD-4AB0-82D2-877B80F846F7}" destId="{0A6D0759-AF92-48A8-A791-A9401AA745A9}" srcOrd="0" destOrd="0" presId="urn:microsoft.com/office/officeart/2005/8/layout/hierarchy3"/>
    <dgm:cxn modelId="{A6E6F872-7B3F-4B65-B9E1-60AB033D2089}" type="presOf" srcId="{00A3754F-0263-45BD-9CB3-0B225E7C4FFC}" destId="{E1EEBCA2-9ACF-4738-84A2-E8D00110B663}" srcOrd="0" destOrd="0" presId="urn:microsoft.com/office/officeart/2005/8/layout/hierarchy3"/>
    <dgm:cxn modelId="{4E11A875-672C-4782-B0DF-CB984EAAC361}" type="presOf" srcId="{6FEF0617-5A4E-4EB8-86C5-E8BA565C4193}" destId="{0AE9B790-D33D-4BDF-A889-B403D15193ED}" srcOrd="0" destOrd="0" presId="urn:microsoft.com/office/officeart/2005/8/layout/hierarchy3"/>
    <dgm:cxn modelId="{68625C56-561B-474C-8355-837D53A6DF0F}" type="presOf" srcId="{851C641A-B94E-40C4-8A89-60FE1042B024}" destId="{CF87DD5E-EDD0-4CF2-B55A-2615E824B0A2}" srcOrd="0" destOrd="0" presId="urn:microsoft.com/office/officeart/2005/8/layout/hierarchy3"/>
    <dgm:cxn modelId="{7FB19458-276A-4570-A956-7E94061DCD9F}" type="presOf" srcId="{F66099B6-DBBD-4AB0-82D2-877B80F846F7}" destId="{0BCFDA38-3D3F-40DE-B9A1-79B74F0E8A18}" srcOrd="1" destOrd="0" presId="urn:microsoft.com/office/officeart/2005/8/layout/hierarchy3"/>
    <dgm:cxn modelId="{198C767A-B946-4E71-9CDE-56BA9BBAEB09}" srcId="{F66099B6-DBBD-4AB0-82D2-877B80F846F7}" destId="{B878F746-42EC-4BCD-BD32-FCC66CC8100D}" srcOrd="1" destOrd="0" parTransId="{00A3754F-0263-45BD-9CB3-0B225E7C4FFC}" sibTransId="{6D7714B3-CA36-48EB-A3C9-F7A06105291C}"/>
    <dgm:cxn modelId="{A8AD8E5A-0485-424D-9CE6-0441DF87B4AD}" type="presOf" srcId="{7BE0383E-2223-4689-8161-F952F84D317C}" destId="{EED42593-B4B9-459A-8D0E-3189163987B5}" srcOrd="0" destOrd="0" presId="urn:microsoft.com/office/officeart/2005/8/layout/hierarchy3"/>
    <dgm:cxn modelId="{4924AE81-B699-4DAF-B70E-04361C930C65}" srcId="{F66099B6-DBBD-4AB0-82D2-877B80F846F7}" destId="{4F425DA6-E1F5-441F-BD5A-1E0E55BD2D7B}" srcOrd="7" destOrd="0" parTransId="{B1A8602D-A158-43DC-9387-576C9C75292B}" sibTransId="{CE7E890B-3F10-4500-8BC9-9BACF8FAA7C9}"/>
    <dgm:cxn modelId="{CCD79E88-0226-4757-BAAF-348F58FB8C45}" type="presOf" srcId="{B9C32B05-62EA-407A-B21C-2310C7945705}" destId="{14939649-D86E-4D89-ACBC-9EB0398BF673}" srcOrd="0" destOrd="0" presId="urn:microsoft.com/office/officeart/2005/8/layout/hierarchy3"/>
    <dgm:cxn modelId="{D30CD48A-2DDF-4237-8F53-2CC4558CCC0F}" srcId="{F66099B6-DBBD-4AB0-82D2-877B80F846F7}" destId="{BBE22258-2511-4467-AF0F-3EB5275F0A3A}" srcOrd="6" destOrd="0" parTransId="{17A973CC-F7DD-478E-B202-F04F2D0E259D}" sibTransId="{33D55F56-9DB6-4A57-BD4B-0E0DA11500B2}"/>
    <dgm:cxn modelId="{008A2493-C635-444A-801F-FF91BD30AD7A}" type="presOf" srcId="{B1A8602D-A158-43DC-9387-576C9C75292B}" destId="{ED5DFE45-734B-4379-9B3F-A9FAAA170B46}" srcOrd="0" destOrd="0" presId="urn:microsoft.com/office/officeart/2005/8/layout/hierarchy3"/>
    <dgm:cxn modelId="{3918DAA4-4340-48D7-A8FD-53E4B274B22C}" type="presOf" srcId="{773E9791-66C0-4602-A1AF-C72E8483CA69}" destId="{F734B657-85DD-4A1A-82AA-6ADC0FB65675}" srcOrd="0" destOrd="0" presId="urn:microsoft.com/office/officeart/2005/8/layout/hierarchy3"/>
    <dgm:cxn modelId="{C0E270AF-3A34-439C-A06B-010DAF78F564}" type="presOf" srcId="{BBE22258-2511-4467-AF0F-3EB5275F0A3A}" destId="{D7E94FE3-3EDC-49FC-B293-E95C95B381EC}" srcOrd="0" destOrd="0" presId="urn:microsoft.com/office/officeart/2005/8/layout/hierarchy3"/>
    <dgm:cxn modelId="{96AB80BA-5440-46A0-A4F4-EE26CF9F8BCC}" srcId="{F66099B6-DBBD-4AB0-82D2-877B80F846F7}" destId="{F62C221B-CB89-4F5C-9AD7-42C62A08D5B0}" srcOrd="0" destOrd="0" parTransId="{6FEF0617-5A4E-4EB8-86C5-E8BA565C4193}" sibTransId="{E4AD7A85-047A-45F9-87D5-25136C2A1D07}"/>
    <dgm:cxn modelId="{33D2FAC2-943B-4C72-A756-3724F5C1BB8B}" type="presOf" srcId="{17A973CC-F7DD-478E-B202-F04F2D0E259D}" destId="{E34064BE-AA80-4046-9CC9-B412D6C9DF48}" srcOrd="0" destOrd="0" presId="urn:microsoft.com/office/officeart/2005/8/layout/hierarchy3"/>
    <dgm:cxn modelId="{C42D84C9-EEA7-4CBA-BE4F-329CF5E93F14}" type="presOf" srcId="{B878F746-42EC-4BCD-BD32-FCC66CC8100D}" destId="{50EB14DC-7D50-4F75-94E4-C3C2E0654902}" srcOrd="0" destOrd="0" presId="urn:microsoft.com/office/officeart/2005/8/layout/hierarchy3"/>
    <dgm:cxn modelId="{B1C8E5D0-6456-4E0E-9505-FC05B4E841EA}" type="presOf" srcId="{F62C221B-CB89-4F5C-9AD7-42C62A08D5B0}" destId="{980DB693-DE47-43E2-88AB-CD0CA82618B4}" srcOrd="0" destOrd="0" presId="urn:microsoft.com/office/officeart/2005/8/layout/hierarchy3"/>
    <dgm:cxn modelId="{B86857D8-AF3C-4449-84BA-FA0F859FD18C}" srcId="{F66099B6-DBBD-4AB0-82D2-877B80F846F7}" destId="{851C641A-B94E-40C4-8A89-60FE1042B024}" srcOrd="3" destOrd="0" parTransId="{DA51CE32-F000-4BEE-BA39-EAB77F92D616}" sibTransId="{23131500-7EF4-4A92-8430-077C6EFBE849}"/>
    <dgm:cxn modelId="{73630AE1-3316-4BA1-B8BF-D93767EC179C}" type="presOf" srcId="{AB522F2B-6B26-45F8-95CB-25499FE46C3F}" destId="{B1A1E45E-0845-4945-B4A2-E2EF096DBCAD}" srcOrd="0" destOrd="0" presId="urn:microsoft.com/office/officeart/2005/8/layout/hierarchy3"/>
    <dgm:cxn modelId="{2E55F3E3-52CF-4EED-870F-812BDE25BF57}" type="presOf" srcId="{E8047421-8F84-47A8-9FBE-B4DFD2FA121C}" destId="{525EF402-18FF-47FA-8F94-B211D2A6C3E6}" srcOrd="0" destOrd="0" presId="urn:microsoft.com/office/officeart/2005/8/layout/hierarchy3"/>
    <dgm:cxn modelId="{36B756E3-BDA9-4B46-93FF-29F7935F8099}" type="presParOf" srcId="{14939649-D86E-4D89-ACBC-9EB0398BF673}" destId="{FCF1C03D-68BB-4069-AF8A-AA3D6933475C}" srcOrd="0" destOrd="0" presId="urn:microsoft.com/office/officeart/2005/8/layout/hierarchy3"/>
    <dgm:cxn modelId="{4E8BFF4F-5FFB-47E0-93E9-54E1A07849EF}" type="presParOf" srcId="{FCF1C03D-68BB-4069-AF8A-AA3D6933475C}" destId="{5D9F0734-0E0A-46BB-869C-942C3EFC6BA5}" srcOrd="0" destOrd="0" presId="urn:microsoft.com/office/officeart/2005/8/layout/hierarchy3"/>
    <dgm:cxn modelId="{9793119A-0946-4C0B-923D-89C991F2FAB5}" type="presParOf" srcId="{5D9F0734-0E0A-46BB-869C-942C3EFC6BA5}" destId="{0A6D0759-AF92-48A8-A791-A9401AA745A9}" srcOrd="0" destOrd="0" presId="urn:microsoft.com/office/officeart/2005/8/layout/hierarchy3"/>
    <dgm:cxn modelId="{ACE2CF54-4969-4914-A6A0-6F09A0FC265B}" type="presParOf" srcId="{5D9F0734-0E0A-46BB-869C-942C3EFC6BA5}" destId="{0BCFDA38-3D3F-40DE-B9A1-79B74F0E8A18}" srcOrd="1" destOrd="0" presId="urn:microsoft.com/office/officeart/2005/8/layout/hierarchy3"/>
    <dgm:cxn modelId="{65B9FC5F-DEA4-4641-BF57-F6D8FF1A1A21}" type="presParOf" srcId="{FCF1C03D-68BB-4069-AF8A-AA3D6933475C}" destId="{309DBF94-5BBB-4E3C-A2D5-D0FB01437322}" srcOrd="1" destOrd="0" presId="urn:microsoft.com/office/officeart/2005/8/layout/hierarchy3"/>
    <dgm:cxn modelId="{F38CBD86-E7AA-43A8-98DD-DD8030207BB4}" type="presParOf" srcId="{309DBF94-5BBB-4E3C-A2D5-D0FB01437322}" destId="{0AE9B790-D33D-4BDF-A889-B403D15193ED}" srcOrd="0" destOrd="0" presId="urn:microsoft.com/office/officeart/2005/8/layout/hierarchy3"/>
    <dgm:cxn modelId="{7CE0EA1F-9D08-4998-9773-528E0823F6B5}" type="presParOf" srcId="{309DBF94-5BBB-4E3C-A2D5-D0FB01437322}" destId="{980DB693-DE47-43E2-88AB-CD0CA82618B4}" srcOrd="1" destOrd="0" presId="urn:microsoft.com/office/officeart/2005/8/layout/hierarchy3"/>
    <dgm:cxn modelId="{4F9EA713-1E69-43FB-BC5E-F49A8BB85BB6}" type="presParOf" srcId="{309DBF94-5BBB-4E3C-A2D5-D0FB01437322}" destId="{E1EEBCA2-9ACF-4738-84A2-E8D00110B663}" srcOrd="2" destOrd="0" presId="urn:microsoft.com/office/officeart/2005/8/layout/hierarchy3"/>
    <dgm:cxn modelId="{14C12EBC-B236-452C-8A7A-C7FBD56574CD}" type="presParOf" srcId="{309DBF94-5BBB-4E3C-A2D5-D0FB01437322}" destId="{50EB14DC-7D50-4F75-94E4-C3C2E0654902}" srcOrd="3" destOrd="0" presId="urn:microsoft.com/office/officeart/2005/8/layout/hierarchy3"/>
    <dgm:cxn modelId="{8CF45E13-E126-4B13-8497-0B26F4941B92}" type="presParOf" srcId="{309DBF94-5BBB-4E3C-A2D5-D0FB01437322}" destId="{7786B6B3-E723-4E24-80F2-DA967BDB6F98}" srcOrd="4" destOrd="0" presId="urn:microsoft.com/office/officeart/2005/8/layout/hierarchy3"/>
    <dgm:cxn modelId="{539BFEA6-A2FD-4E72-AA25-0B78143BD5D8}" type="presParOf" srcId="{309DBF94-5BBB-4E3C-A2D5-D0FB01437322}" destId="{525EF402-18FF-47FA-8F94-B211D2A6C3E6}" srcOrd="5" destOrd="0" presId="urn:microsoft.com/office/officeart/2005/8/layout/hierarchy3"/>
    <dgm:cxn modelId="{533A8B0F-D6D8-4F3D-A3BF-BEAAA2EBE6D7}" type="presParOf" srcId="{309DBF94-5BBB-4E3C-A2D5-D0FB01437322}" destId="{3E9E44BD-44FD-4EBE-84A9-0E73B9F30131}" srcOrd="6" destOrd="0" presId="urn:microsoft.com/office/officeart/2005/8/layout/hierarchy3"/>
    <dgm:cxn modelId="{83376E2B-E6BE-45E0-84AB-B1B630CD8C50}" type="presParOf" srcId="{309DBF94-5BBB-4E3C-A2D5-D0FB01437322}" destId="{CF87DD5E-EDD0-4CF2-B55A-2615E824B0A2}" srcOrd="7" destOrd="0" presId="urn:microsoft.com/office/officeart/2005/8/layout/hierarchy3"/>
    <dgm:cxn modelId="{7FD93BAC-01D7-4F23-87BF-D8134AAFCD53}" type="presParOf" srcId="{309DBF94-5BBB-4E3C-A2D5-D0FB01437322}" destId="{EED42593-B4B9-459A-8D0E-3189163987B5}" srcOrd="8" destOrd="0" presId="urn:microsoft.com/office/officeart/2005/8/layout/hierarchy3"/>
    <dgm:cxn modelId="{CBCFF9C9-57A9-404E-BDB5-3D68D453FA31}" type="presParOf" srcId="{309DBF94-5BBB-4E3C-A2D5-D0FB01437322}" destId="{F734B657-85DD-4A1A-82AA-6ADC0FB65675}" srcOrd="9" destOrd="0" presId="urn:microsoft.com/office/officeart/2005/8/layout/hierarchy3"/>
    <dgm:cxn modelId="{271573BB-CAD8-4B4B-AAB5-8F05982A25C7}" type="presParOf" srcId="{309DBF94-5BBB-4E3C-A2D5-D0FB01437322}" destId="{8523A205-4F60-481C-8A69-CFDC0B97C777}" srcOrd="10" destOrd="0" presId="urn:microsoft.com/office/officeart/2005/8/layout/hierarchy3"/>
    <dgm:cxn modelId="{0B9147FE-5453-46C2-A817-FB4D9DB6D740}" type="presParOf" srcId="{309DBF94-5BBB-4E3C-A2D5-D0FB01437322}" destId="{B1A1E45E-0845-4945-B4A2-E2EF096DBCAD}" srcOrd="11" destOrd="0" presId="urn:microsoft.com/office/officeart/2005/8/layout/hierarchy3"/>
    <dgm:cxn modelId="{F87F197C-917A-458E-A530-144B9E20BF16}" type="presParOf" srcId="{309DBF94-5BBB-4E3C-A2D5-D0FB01437322}" destId="{E34064BE-AA80-4046-9CC9-B412D6C9DF48}" srcOrd="12" destOrd="0" presId="urn:microsoft.com/office/officeart/2005/8/layout/hierarchy3"/>
    <dgm:cxn modelId="{953B79FB-FBDD-4CF4-BABE-FBF79295BE41}" type="presParOf" srcId="{309DBF94-5BBB-4E3C-A2D5-D0FB01437322}" destId="{D7E94FE3-3EDC-49FC-B293-E95C95B381EC}" srcOrd="13" destOrd="0" presId="urn:microsoft.com/office/officeart/2005/8/layout/hierarchy3"/>
    <dgm:cxn modelId="{0A719D39-8EA6-444F-9304-C054F11F2C09}" type="presParOf" srcId="{309DBF94-5BBB-4E3C-A2D5-D0FB01437322}" destId="{ED5DFE45-734B-4379-9B3F-A9FAAA170B46}" srcOrd="14" destOrd="0" presId="urn:microsoft.com/office/officeart/2005/8/layout/hierarchy3"/>
    <dgm:cxn modelId="{AA1517BE-529A-4110-866F-29C04EDFBE11}" type="presParOf" srcId="{309DBF94-5BBB-4E3C-A2D5-D0FB01437322}" destId="{EF9AC315-0363-4C9C-9F70-8A4170E8057B}" srcOrd="1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VerticalCurvedLis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E62A4F6-4AC4-435B-990E-81A71CE8CAC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uk-UA" sz="1400" b="1" u="none" dirty="0">
              <a:latin typeface="Trebuchet MS" panose="020B0603020202020204" pitchFamily="34" charset="0"/>
            </a:rPr>
            <a:t>Головною метою розробки Схеми теплопостачання </a:t>
          </a:r>
          <a:r>
            <a:rPr lang="uk-UA" sz="1400" dirty="0">
              <a:latin typeface="Trebuchet MS" panose="020B0603020202020204" pitchFamily="34" charset="0"/>
            </a:rPr>
            <a:t>є прийняття стратегічного плану реконструкції системи теплопостачання міста, короткострокових заходів щодо реконструкції централізованої системи теплопостачання в місті, підвищення ефективності роботи системи, забезпечення надійності послуг, комплексне рішення проблем енергозбереження в теплоенергетиці міста з урахуванням впливу на тарифи для споживачів</a:t>
          </a:r>
          <a:endParaRPr lang="en-US" sz="1400" b="1" dirty="0">
            <a:latin typeface="Trebuchet MS" panose="020B0603020202020204" pitchFamily="34" charset="0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 sz="1400" b="1">
            <a:latin typeface="Trebuchet MS" panose="020B0603020202020204" pitchFamily="34" charset="0"/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 sz="1400" b="1">
            <a:latin typeface="Trebuchet MS" panose="020B0603020202020204" pitchFamily="34" charset="0"/>
          </a:endParaRPr>
        </a:p>
      </dgm:t>
    </dgm:pt>
    <dgm:pt modelId="{B6D9DE15-697B-42C2-B6A1-CE31260EED9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uk-UA" sz="1400" b="1" dirty="0">
              <a:latin typeface="Trebuchet MS" panose="020B0603020202020204" pitchFamily="34" charset="0"/>
            </a:rPr>
            <a:t>Схема теплопостачання погоджена </a:t>
          </a:r>
          <a:r>
            <a:rPr lang="uk-UA" sz="1400" dirty="0">
              <a:latin typeface="Trebuchet MS" panose="020B0603020202020204" pitchFamily="34" charset="0"/>
            </a:rPr>
            <a:t>згідно</a:t>
          </a:r>
          <a:r>
            <a:rPr lang="uk-UA" sz="1400" b="1" dirty="0">
              <a:latin typeface="Trebuchet MS" panose="020B0603020202020204" pitchFamily="34" charset="0"/>
            </a:rPr>
            <a:t> Наказу </a:t>
          </a:r>
          <a:r>
            <a:rPr lang="uk-UA" sz="1400" b="1" dirty="0" err="1">
              <a:latin typeface="Trebuchet MS" panose="020B0603020202020204" pitchFamily="34" charset="0"/>
            </a:rPr>
            <a:t>Мінрегіону</a:t>
          </a:r>
          <a:r>
            <a:rPr lang="uk-UA" sz="1400" b="1" dirty="0">
              <a:latin typeface="Trebuchet MS" panose="020B0603020202020204" pitchFamily="34" charset="0"/>
            </a:rPr>
            <a:t> від 15.12.2020 № 306</a:t>
          </a:r>
          <a:r>
            <a:rPr lang="uk-UA" sz="1400" dirty="0">
              <a:latin typeface="Trebuchet MS" panose="020B0603020202020204" pitchFamily="34" charset="0"/>
            </a:rPr>
            <a:t> “Про погодження Схеми теплопостачання м. Вінниця на період до 2030 року”</a:t>
          </a:r>
          <a:endParaRPr lang="en-US" sz="1400" b="1" dirty="0">
            <a:latin typeface="Trebuchet MS" panose="020B0603020202020204" pitchFamily="34" charset="0"/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 sz="1400" b="1">
            <a:latin typeface="Trebuchet MS" panose="020B0603020202020204" pitchFamily="34" charset="0"/>
          </a:endParaRPr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 sz="1400" b="1">
            <a:latin typeface="Trebuchet MS" panose="020B0603020202020204" pitchFamily="34" charset="0"/>
          </a:endParaRPr>
        </a:p>
      </dgm:t>
    </dgm:pt>
    <dgm:pt modelId="{244CE93D-3CE9-480A-BC40-D5795AE4CC6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uk-UA" sz="1400" b="1" dirty="0">
              <a:latin typeface="Trebuchet MS" panose="020B0603020202020204" pitchFamily="34" charset="0"/>
            </a:rPr>
            <a:t>Схема теплопостачання затверджена рішенням Виконавчого комітету Вінницької міської ради від 28.01.2021р. №203 </a:t>
          </a:r>
          <a:r>
            <a:rPr lang="uk-UA" sz="1400" dirty="0">
              <a:latin typeface="Trebuchet MS" panose="020B0603020202020204" pitchFamily="34" charset="0"/>
            </a:rPr>
            <a:t>”Про затвердження Схеми теплопостачання </a:t>
          </a:r>
          <a:r>
            <a:rPr lang="uk-UA" sz="1400" dirty="0" err="1">
              <a:latin typeface="Trebuchet MS" panose="020B0603020202020204" pitchFamily="34" charset="0"/>
            </a:rPr>
            <a:t>м.Вінниця</a:t>
          </a:r>
          <a:r>
            <a:rPr lang="uk-UA" sz="1400" dirty="0">
              <a:latin typeface="Trebuchet MS" panose="020B0603020202020204" pitchFamily="34" charset="0"/>
            </a:rPr>
            <a:t> на період до 2030 року”</a:t>
          </a:r>
          <a:endParaRPr lang="en-US" sz="1400" b="1" dirty="0">
            <a:latin typeface="Trebuchet MS" panose="020B0603020202020204" pitchFamily="34" charset="0"/>
          </a:endParaRPr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 sz="1400" b="1">
            <a:latin typeface="Trebuchet MS" panose="020B0603020202020204" pitchFamily="34" charset="0"/>
          </a:endParaRPr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 sz="1400" b="1">
            <a:latin typeface="Trebuchet MS" panose="020B0603020202020204" pitchFamily="34" charset="0"/>
          </a:endParaRPr>
        </a:p>
      </dgm:t>
    </dgm:pt>
    <dgm:pt modelId="{E6E413B6-5EB7-4C19-98E5-FE9E6F1E3B8D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uk-UA" sz="1400" b="1" dirty="0">
              <a:latin typeface="Trebuchet MS" panose="020B0603020202020204" pitchFamily="34" charset="0"/>
            </a:rPr>
            <a:t>Схема теплопостачання розроблена </a:t>
          </a:r>
          <a:r>
            <a:rPr lang="uk-UA" sz="1400" dirty="0">
              <a:latin typeface="Trebuchet MS" panose="020B0603020202020204" pitchFamily="34" charset="0"/>
            </a:rPr>
            <a:t>згідно Договору щодо виконання </a:t>
          </a:r>
          <a:r>
            <a:rPr lang="uk-UA" sz="1400" dirty="0" err="1">
              <a:latin typeface="Trebuchet MS" panose="020B0603020202020204" pitchFamily="34" charset="0"/>
            </a:rPr>
            <a:t>проєктних</a:t>
          </a:r>
          <a:r>
            <a:rPr lang="uk-UA" sz="1400" dirty="0">
              <a:latin typeface="Trebuchet MS" panose="020B0603020202020204" pitchFamily="34" charset="0"/>
            </a:rPr>
            <a:t> робіт по «Схемі теплопостачання </a:t>
          </a:r>
          <a:r>
            <a:rPr lang="uk-UA" sz="1400" dirty="0" err="1">
              <a:latin typeface="Trebuchet MS" panose="020B0603020202020204" pitchFamily="34" charset="0"/>
            </a:rPr>
            <a:t>м.Вінниця</a:t>
          </a:r>
          <a:r>
            <a:rPr lang="uk-UA" sz="1400" dirty="0">
              <a:latin typeface="Trebuchet MS" panose="020B0603020202020204" pitchFamily="34" charset="0"/>
            </a:rPr>
            <a:t> на період до 2030 року» розроблена в 2020 році</a:t>
          </a:r>
        </a:p>
      </dgm:t>
    </dgm:pt>
    <dgm:pt modelId="{A89D3C56-CCF7-42BE-9D4A-827BC49F6CFB}" type="parTrans" cxnId="{52330343-B8D9-4F14-88AD-15C4D686C5F2}">
      <dgm:prSet/>
      <dgm:spPr/>
      <dgm:t>
        <a:bodyPr/>
        <a:lstStyle/>
        <a:p>
          <a:endParaRPr lang="uk-UA" sz="1400"/>
        </a:p>
      </dgm:t>
    </dgm:pt>
    <dgm:pt modelId="{A6275E08-FF62-421A-947D-13C4DFF9D71A}" type="sibTrans" cxnId="{52330343-B8D9-4F14-88AD-15C4D686C5F2}">
      <dgm:prSet/>
      <dgm:spPr/>
      <dgm:t>
        <a:bodyPr/>
        <a:lstStyle/>
        <a:p>
          <a:endParaRPr lang="uk-UA" sz="1400"/>
        </a:p>
      </dgm:t>
    </dgm:pt>
    <dgm:pt modelId="{1E8F13C1-7BD6-4379-90DF-643F2560C4CD}" type="pres">
      <dgm:prSet presAssocID="{B9C32B05-62EA-407A-B21C-2310C7945705}" presName="Name0" presStyleCnt="0">
        <dgm:presLayoutVars>
          <dgm:chMax val="7"/>
          <dgm:chPref val="7"/>
          <dgm:dir/>
        </dgm:presLayoutVars>
      </dgm:prSet>
      <dgm:spPr/>
    </dgm:pt>
    <dgm:pt modelId="{97B62193-5952-451C-A032-24B3B2EA3076}" type="pres">
      <dgm:prSet presAssocID="{B9C32B05-62EA-407A-B21C-2310C7945705}" presName="Name1" presStyleCnt="0"/>
      <dgm:spPr/>
    </dgm:pt>
    <dgm:pt modelId="{ACC3C5BE-DE92-4A51-9D55-C62DF2A7C110}" type="pres">
      <dgm:prSet presAssocID="{B9C32B05-62EA-407A-B21C-2310C7945705}" presName="cycle" presStyleCnt="0"/>
      <dgm:spPr/>
    </dgm:pt>
    <dgm:pt modelId="{087F8878-175B-4FF0-8F99-C36FEC8A8C64}" type="pres">
      <dgm:prSet presAssocID="{B9C32B05-62EA-407A-B21C-2310C7945705}" presName="srcNode" presStyleLbl="node1" presStyleIdx="0" presStyleCnt="4"/>
      <dgm:spPr/>
    </dgm:pt>
    <dgm:pt modelId="{03528F53-765E-4B98-B8BD-0BE89D28EBCA}" type="pres">
      <dgm:prSet presAssocID="{B9C32B05-62EA-407A-B21C-2310C7945705}" presName="conn" presStyleLbl="parChTrans1D2" presStyleIdx="0" presStyleCnt="1"/>
      <dgm:spPr/>
    </dgm:pt>
    <dgm:pt modelId="{F94C0A50-7625-413B-8873-F6B17D2D8196}" type="pres">
      <dgm:prSet presAssocID="{B9C32B05-62EA-407A-B21C-2310C7945705}" presName="extraNode" presStyleLbl="node1" presStyleIdx="0" presStyleCnt="4"/>
      <dgm:spPr/>
    </dgm:pt>
    <dgm:pt modelId="{DB878059-C75B-4C49-8714-C0546122D430}" type="pres">
      <dgm:prSet presAssocID="{B9C32B05-62EA-407A-B21C-2310C7945705}" presName="dstNode" presStyleLbl="node1" presStyleIdx="0" presStyleCnt="4"/>
      <dgm:spPr/>
    </dgm:pt>
    <dgm:pt modelId="{69C8BDE6-459F-4A6E-99BB-84D7AD875ACE}" type="pres">
      <dgm:prSet presAssocID="{EE62A4F6-4AC4-435B-990E-81A71CE8CAC7}" presName="text_1" presStyleLbl="node1" presStyleIdx="0" presStyleCnt="4" custScaleY="168422">
        <dgm:presLayoutVars>
          <dgm:bulletEnabled val="1"/>
        </dgm:presLayoutVars>
      </dgm:prSet>
      <dgm:spPr/>
    </dgm:pt>
    <dgm:pt modelId="{11786D56-1186-40DA-B793-D7A6653F76EC}" type="pres">
      <dgm:prSet presAssocID="{EE62A4F6-4AC4-435B-990E-81A71CE8CAC7}" presName="accent_1" presStyleCnt="0"/>
      <dgm:spPr/>
    </dgm:pt>
    <dgm:pt modelId="{44975C73-AAC4-428F-9E94-FD89BF6A9C3D}" type="pres">
      <dgm:prSet presAssocID="{EE62A4F6-4AC4-435B-990E-81A71CE8CAC7}" presName="accentRepeatNode" presStyleLbl="solidFgAcc1" presStyleIdx="0" presStyleCnt="4"/>
      <dgm:spPr/>
    </dgm:pt>
    <dgm:pt modelId="{41E05D9E-75EF-4963-A58D-04CC1717C819}" type="pres">
      <dgm:prSet presAssocID="{E6E413B6-5EB7-4C19-98E5-FE9E6F1E3B8D}" presName="text_2" presStyleLbl="node1" presStyleIdx="1" presStyleCnt="4" custScaleY="143280" custLinFactNeighborY="17106">
        <dgm:presLayoutVars>
          <dgm:bulletEnabled val="1"/>
        </dgm:presLayoutVars>
      </dgm:prSet>
      <dgm:spPr/>
    </dgm:pt>
    <dgm:pt modelId="{978E4826-9A84-43FB-AAE5-4A3C88FF3337}" type="pres">
      <dgm:prSet presAssocID="{E6E413B6-5EB7-4C19-98E5-FE9E6F1E3B8D}" presName="accent_2" presStyleCnt="0"/>
      <dgm:spPr/>
    </dgm:pt>
    <dgm:pt modelId="{DA35F06E-1C79-4491-B78C-32C223F61144}" type="pres">
      <dgm:prSet presAssocID="{E6E413B6-5EB7-4C19-98E5-FE9E6F1E3B8D}" presName="accentRepeatNode" presStyleLbl="solidFgAcc1" presStyleIdx="1" presStyleCnt="4" custLinFactNeighborY="10011"/>
      <dgm:spPr/>
    </dgm:pt>
    <dgm:pt modelId="{05C83481-3AF4-4481-97D2-C9BB930FF085}" type="pres">
      <dgm:prSet presAssocID="{B6D9DE15-697B-42C2-B6A1-CE31260EED93}" presName="text_3" presStyleLbl="node1" presStyleIdx="2" presStyleCnt="4" custLinFactNeighborY="11835">
        <dgm:presLayoutVars>
          <dgm:bulletEnabled val="1"/>
        </dgm:presLayoutVars>
      </dgm:prSet>
      <dgm:spPr/>
    </dgm:pt>
    <dgm:pt modelId="{0981853B-FAEB-48EE-A6EE-4DD756A29113}" type="pres">
      <dgm:prSet presAssocID="{B6D9DE15-697B-42C2-B6A1-CE31260EED93}" presName="accent_3" presStyleCnt="0"/>
      <dgm:spPr/>
    </dgm:pt>
    <dgm:pt modelId="{D6298742-3333-4FFF-BC71-661311F97259}" type="pres">
      <dgm:prSet presAssocID="{B6D9DE15-697B-42C2-B6A1-CE31260EED93}" presName="accentRepeatNode" presStyleLbl="solidFgAcc1" presStyleIdx="2" presStyleCnt="4" custLinFactNeighborY="13153"/>
      <dgm:spPr/>
    </dgm:pt>
    <dgm:pt modelId="{7E520424-6BB0-43D6-8DE6-5BC7261BD46C}" type="pres">
      <dgm:prSet presAssocID="{244CE93D-3CE9-480A-BC40-D5795AE4CC61}" presName="text_4" presStyleLbl="node1" presStyleIdx="3" presStyleCnt="4">
        <dgm:presLayoutVars>
          <dgm:bulletEnabled val="1"/>
        </dgm:presLayoutVars>
      </dgm:prSet>
      <dgm:spPr/>
    </dgm:pt>
    <dgm:pt modelId="{BB474F1B-DE86-4D42-9FC9-AFD4306D338C}" type="pres">
      <dgm:prSet presAssocID="{244CE93D-3CE9-480A-BC40-D5795AE4CC61}" presName="accent_4" presStyleCnt="0"/>
      <dgm:spPr/>
    </dgm:pt>
    <dgm:pt modelId="{B96E86D2-D36A-46FD-AB9C-088DC258E07E}" type="pres">
      <dgm:prSet presAssocID="{244CE93D-3CE9-480A-BC40-D5795AE4CC61}" presName="accentRepeatNode" presStyleLbl="solidFgAcc1" presStyleIdx="3" presStyleCnt="4"/>
      <dgm:spPr/>
    </dgm:pt>
  </dgm:ptLst>
  <dgm:cxnLst>
    <dgm:cxn modelId="{C0C2F601-1C12-4802-A025-3C33DE1AFF9E}" type="presOf" srcId="{EE62A4F6-4AC4-435B-990E-81A71CE8CAC7}" destId="{69C8BDE6-459F-4A6E-99BB-84D7AD875ACE}" srcOrd="0" destOrd="0" presId="urn:microsoft.com/office/officeart/2008/layout/VerticalCurvedList"/>
    <dgm:cxn modelId="{52330343-B8D9-4F14-88AD-15C4D686C5F2}" srcId="{B9C32B05-62EA-407A-B21C-2310C7945705}" destId="{E6E413B6-5EB7-4C19-98E5-FE9E6F1E3B8D}" srcOrd="1" destOrd="0" parTransId="{A89D3C56-CCF7-42BE-9D4A-827BC49F6CFB}" sibTransId="{A6275E08-FF62-421A-947D-13C4DFF9D71A}"/>
    <dgm:cxn modelId="{AFC02363-24B3-490F-8720-B36DD55E27B2}" type="presOf" srcId="{244CE93D-3CE9-480A-BC40-D5795AE4CC61}" destId="{7E520424-6BB0-43D6-8DE6-5BC7261BD46C}" srcOrd="0" destOrd="0" presId="urn:microsoft.com/office/officeart/2008/layout/VerticalCurvedList"/>
    <dgm:cxn modelId="{60A58886-DDD2-4935-945A-C5BAD14AA392}" type="presOf" srcId="{389F9A93-0231-4877-8C41-5D5B8DD7AAC0}" destId="{03528F53-765E-4B98-B8BD-0BE89D28EBCA}" srcOrd="0" destOrd="0" presId="urn:microsoft.com/office/officeart/2008/layout/VerticalCurvedList"/>
    <dgm:cxn modelId="{E3D86B95-64B8-49FE-9DF8-BA1E4E59A0A9}" type="presOf" srcId="{B6D9DE15-697B-42C2-B6A1-CE31260EED93}" destId="{05C83481-3AF4-4481-97D2-C9BB930FF085}" srcOrd="0" destOrd="0" presId="urn:microsoft.com/office/officeart/2008/layout/VerticalCurvedList"/>
    <dgm:cxn modelId="{9C5D3EA4-1F4E-4692-8FEF-C3913F7F8EF8}" type="presOf" srcId="{E6E413B6-5EB7-4C19-98E5-FE9E6F1E3B8D}" destId="{41E05D9E-75EF-4963-A58D-04CC1717C819}" srcOrd="0" destOrd="0" presId="urn:microsoft.com/office/officeart/2008/layout/VerticalCurvedList"/>
    <dgm:cxn modelId="{3A2CECA6-0C5B-46BB-B7C6-7D37E9D210BD}" srcId="{B9C32B05-62EA-407A-B21C-2310C7945705}" destId="{EE62A4F6-4AC4-435B-990E-81A71CE8CAC7}" srcOrd="0" destOrd="0" parTransId="{F287B947-7343-4FA2-B288-B23A59FFAE31}" sibTransId="{389F9A93-0231-4877-8C41-5D5B8DD7AAC0}"/>
    <dgm:cxn modelId="{40513FB0-F94C-499F-9A0B-9E0341D0A0C2}" srcId="{B9C32B05-62EA-407A-B21C-2310C7945705}" destId="{B6D9DE15-697B-42C2-B6A1-CE31260EED93}" srcOrd="2" destOrd="0" parTransId="{EAC9FC21-5112-4CCF-8070-06ED15ED24ED}" sibTransId="{B605B681-1ACB-4650-8600-F9223ABDDC16}"/>
    <dgm:cxn modelId="{A11D3DBC-8278-47D2-BAE4-93E600EF4B91}" type="presOf" srcId="{B9C32B05-62EA-407A-B21C-2310C7945705}" destId="{1E8F13C1-7BD6-4379-90DF-643F2560C4CD}" srcOrd="0" destOrd="0" presId="urn:microsoft.com/office/officeart/2008/layout/VerticalCurvedList"/>
    <dgm:cxn modelId="{746C65D4-0A32-4610-8B9B-A01592BB40A3}" srcId="{B9C32B05-62EA-407A-B21C-2310C7945705}" destId="{244CE93D-3CE9-480A-BC40-D5795AE4CC61}" srcOrd="3" destOrd="0" parTransId="{B26CFE49-55EC-4B92-8D65-F00D6B48420B}" sibTransId="{AA2C577D-A278-4959-857E-CDA154440386}"/>
    <dgm:cxn modelId="{D66EDFE9-FBE0-4AA4-B9AF-6203CBCE9958}" type="presParOf" srcId="{1E8F13C1-7BD6-4379-90DF-643F2560C4CD}" destId="{97B62193-5952-451C-A032-24B3B2EA3076}" srcOrd="0" destOrd="0" presId="urn:microsoft.com/office/officeart/2008/layout/VerticalCurvedList"/>
    <dgm:cxn modelId="{E514EED3-95C1-4EA6-85CE-87166B861B87}" type="presParOf" srcId="{97B62193-5952-451C-A032-24B3B2EA3076}" destId="{ACC3C5BE-DE92-4A51-9D55-C62DF2A7C110}" srcOrd="0" destOrd="0" presId="urn:microsoft.com/office/officeart/2008/layout/VerticalCurvedList"/>
    <dgm:cxn modelId="{C4716812-870E-41B2-82E0-D1DE22CE827F}" type="presParOf" srcId="{ACC3C5BE-DE92-4A51-9D55-C62DF2A7C110}" destId="{087F8878-175B-4FF0-8F99-C36FEC8A8C64}" srcOrd="0" destOrd="0" presId="urn:microsoft.com/office/officeart/2008/layout/VerticalCurvedList"/>
    <dgm:cxn modelId="{A444B5FE-EEFB-4930-8D02-B9E90F7A1CE3}" type="presParOf" srcId="{ACC3C5BE-DE92-4A51-9D55-C62DF2A7C110}" destId="{03528F53-765E-4B98-B8BD-0BE89D28EBCA}" srcOrd="1" destOrd="0" presId="urn:microsoft.com/office/officeart/2008/layout/VerticalCurvedList"/>
    <dgm:cxn modelId="{B49F6E35-8C5D-4327-AE8F-D1D53A0C6F25}" type="presParOf" srcId="{ACC3C5BE-DE92-4A51-9D55-C62DF2A7C110}" destId="{F94C0A50-7625-413B-8873-F6B17D2D8196}" srcOrd="2" destOrd="0" presId="urn:microsoft.com/office/officeart/2008/layout/VerticalCurvedList"/>
    <dgm:cxn modelId="{BFDE2724-E4F3-4B12-9540-580ED34579DF}" type="presParOf" srcId="{ACC3C5BE-DE92-4A51-9D55-C62DF2A7C110}" destId="{DB878059-C75B-4C49-8714-C0546122D430}" srcOrd="3" destOrd="0" presId="urn:microsoft.com/office/officeart/2008/layout/VerticalCurvedList"/>
    <dgm:cxn modelId="{E2CEE3BF-C9B1-481A-9BFC-637E5381F4F4}" type="presParOf" srcId="{97B62193-5952-451C-A032-24B3B2EA3076}" destId="{69C8BDE6-459F-4A6E-99BB-84D7AD875ACE}" srcOrd="1" destOrd="0" presId="urn:microsoft.com/office/officeart/2008/layout/VerticalCurvedList"/>
    <dgm:cxn modelId="{CFD24BB3-27CA-4A8B-A78E-49B5D4322F91}" type="presParOf" srcId="{97B62193-5952-451C-A032-24B3B2EA3076}" destId="{11786D56-1186-40DA-B793-D7A6653F76EC}" srcOrd="2" destOrd="0" presId="urn:microsoft.com/office/officeart/2008/layout/VerticalCurvedList"/>
    <dgm:cxn modelId="{487F5F55-D709-42A6-8BA8-2F3AAFBB0526}" type="presParOf" srcId="{11786D56-1186-40DA-B793-D7A6653F76EC}" destId="{44975C73-AAC4-428F-9E94-FD89BF6A9C3D}" srcOrd="0" destOrd="0" presId="urn:microsoft.com/office/officeart/2008/layout/VerticalCurvedList"/>
    <dgm:cxn modelId="{A05D72EC-244E-424E-BB12-80B248E6F4AE}" type="presParOf" srcId="{97B62193-5952-451C-A032-24B3B2EA3076}" destId="{41E05D9E-75EF-4963-A58D-04CC1717C819}" srcOrd="3" destOrd="0" presId="urn:microsoft.com/office/officeart/2008/layout/VerticalCurvedList"/>
    <dgm:cxn modelId="{D9A9823E-7E70-4666-9E31-8E2CFA7ACA5F}" type="presParOf" srcId="{97B62193-5952-451C-A032-24B3B2EA3076}" destId="{978E4826-9A84-43FB-AAE5-4A3C88FF3337}" srcOrd="4" destOrd="0" presId="urn:microsoft.com/office/officeart/2008/layout/VerticalCurvedList"/>
    <dgm:cxn modelId="{C343FAAC-4C88-463B-A1E1-61E0AFC105E8}" type="presParOf" srcId="{978E4826-9A84-43FB-AAE5-4A3C88FF3337}" destId="{DA35F06E-1C79-4491-B78C-32C223F61144}" srcOrd="0" destOrd="0" presId="urn:microsoft.com/office/officeart/2008/layout/VerticalCurvedList"/>
    <dgm:cxn modelId="{7AB7C909-F27E-4B0E-BD5C-C6AF0E4961E0}" type="presParOf" srcId="{97B62193-5952-451C-A032-24B3B2EA3076}" destId="{05C83481-3AF4-4481-97D2-C9BB930FF085}" srcOrd="5" destOrd="0" presId="urn:microsoft.com/office/officeart/2008/layout/VerticalCurvedList"/>
    <dgm:cxn modelId="{39DF88F3-4AD6-4E58-93DE-D291D24927A5}" type="presParOf" srcId="{97B62193-5952-451C-A032-24B3B2EA3076}" destId="{0981853B-FAEB-48EE-A6EE-4DD756A29113}" srcOrd="6" destOrd="0" presId="urn:microsoft.com/office/officeart/2008/layout/VerticalCurvedList"/>
    <dgm:cxn modelId="{B1CED552-2461-4546-B608-F9A52900C83F}" type="presParOf" srcId="{0981853B-FAEB-48EE-A6EE-4DD756A29113}" destId="{D6298742-3333-4FFF-BC71-661311F97259}" srcOrd="0" destOrd="0" presId="urn:microsoft.com/office/officeart/2008/layout/VerticalCurvedList"/>
    <dgm:cxn modelId="{9ABE1B6B-085B-4386-AEC5-6E1C16FDB799}" type="presParOf" srcId="{97B62193-5952-451C-A032-24B3B2EA3076}" destId="{7E520424-6BB0-43D6-8DE6-5BC7261BD46C}" srcOrd="7" destOrd="0" presId="urn:microsoft.com/office/officeart/2008/layout/VerticalCurvedList"/>
    <dgm:cxn modelId="{A34B22B8-2902-4DF8-8B1A-910794987067}" type="presParOf" srcId="{97B62193-5952-451C-A032-24B3B2EA3076}" destId="{BB474F1B-DE86-4D42-9FC9-AFD4306D338C}" srcOrd="8" destOrd="0" presId="urn:microsoft.com/office/officeart/2008/layout/VerticalCurvedList"/>
    <dgm:cxn modelId="{62089753-D261-431B-9F84-272755EB6A06}" type="presParOf" srcId="{BB474F1B-DE86-4D42-9FC9-AFD4306D338C}" destId="{B96E86D2-D36A-46FD-AB9C-088DC258E07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endParaRPr lang="en-US" sz="1600" b="0" dirty="0">
            <a:latin typeface="Trebuchet MS" panose="020B0603020202020204" pitchFamily="34" charset="0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 sz="1600" b="0">
            <a:latin typeface="Trebuchet MS" panose="020B0603020202020204" pitchFamily="34" charset="0"/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 sz="1600" b="0">
            <a:latin typeface="Trebuchet MS" panose="020B0603020202020204" pitchFamily="34" charset="0"/>
          </a:endParaRPr>
        </a:p>
      </dgm:t>
    </dgm:pt>
    <dgm:pt modelId="{F66099B6-DBBD-4AB0-82D2-877B80F846F7}">
      <dgm:prSet phldrT="[Text]" custT="1"/>
      <dgm:spPr/>
      <dgm:t>
        <a:bodyPr/>
        <a:lstStyle/>
        <a:p>
          <a:endParaRPr lang="en-US" sz="1600" b="0" dirty="0">
            <a:latin typeface="Trebuchet MS" panose="020B0603020202020204" pitchFamily="34" charset="0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 sz="1600" b="0">
            <a:latin typeface="Trebuchet MS" panose="020B0603020202020204" pitchFamily="34" charset="0"/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 sz="1600" b="0">
            <a:latin typeface="Trebuchet MS" panose="020B0603020202020204" pitchFamily="34" charset="0"/>
          </a:endParaRPr>
        </a:p>
      </dgm:t>
    </dgm:pt>
    <dgm:pt modelId="{EE62A4F6-4AC4-435B-990E-81A71CE8CAC7}">
      <dgm:prSet phldrT="[Text]" custT="1"/>
      <dgm:spPr/>
      <dgm:t>
        <a:bodyPr/>
        <a:lstStyle/>
        <a:p>
          <a:endParaRPr lang="en-US" sz="1600" b="0" dirty="0">
            <a:latin typeface="Trebuchet MS" panose="020B0603020202020204" pitchFamily="34" charset="0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 sz="1600" b="0">
            <a:latin typeface="Trebuchet MS" panose="020B0603020202020204" pitchFamily="34" charset="0"/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 sz="1600" b="0">
            <a:latin typeface="Trebuchet MS" panose="020B0603020202020204" pitchFamily="34" charset="0"/>
          </a:endParaRPr>
        </a:p>
      </dgm:t>
    </dgm:pt>
    <dgm:pt modelId="{6CF284C3-4A70-4432-8F33-E75A802B3330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uk-UA" sz="1600" b="1" i="0" dirty="0">
              <a:latin typeface="Trebuchet MS" panose="020B0603020202020204" pitchFamily="34" charset="0"/>
              <a:cs typeface="Calibri" panose="020F0502020204030204" pitchFamily="34" charset="0"/>
            </a:rPr>
            <a:t>В рамках ПЕБ поставлено 3,5 км труб поліетиленових, основної кабельної продукції та комплектуючих до неї, трансформаторної підстанції та комірок збірних, загальною орієнтовною вартістю понад 14,5 млн. грн.</a:t>
          </a:r>
          <a:endParaRPr lang="en-US" sz="1600" b="1" i="0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 sz="1600" b="0">
            <a:latin typeface="Trebuchet MS" panose="020B0603020202020204" pitchFamily="34" charset="0"/>
          </a:endParaRPr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 sz="1600" b="0">
            <a:latin typeface="Trebuchet MS" panose="020B0603020202020204" pitchFamily="34" charset="0"/>
          </a:endParaRPr>
        </a:p>
      </dgm:t>
    </dgm:pt>
    <dgm:pt modelId="{8EA7219F-BDB2-48EB-9EEB-3133522D132E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uk-UA" sz="1600" b="0" i="0" dirty="0">
              <a:latin typeface="Trebuchet MS" panose="020B0603020202020204" pitchFamily="34" charset="0"/>
              <a:cs typeface="Calibri" panose="020F0502020204030204" pitchFamily="34" charset="0"/>
            </a:rPr>
            <a:t>Реалізація Проєкту «Нове будівництво кабельної лінії між котельнями по вул.600-річчя, 13, Магістратська, 2 та ТЕЦ-1 по вул. </a:t>
          </a:r>
          <a:r>
            <a:rPr lang="uk-UA" sz="1600" b="0" i="0" dirty="0" err="1">
              <a:latin typeface="Trebuchet MS" panose="020B0603020202020204" pitchFamily="34" charset="0"/>
              <a:cs typeface="Calibri" panose="020F0502020204030204" pitchFamily="34" charset="0"/>
            </a:rPr>
            <a:t>Немирівське</a:t>
          </a:r>
          <a:r>
            <a:rPr lang="uk-UA" sz="1600" b="0" i="0" dirty="0">
              <a:latin typeface="Trebuchet MS" panose="020B0603020202020204" pitchFamily="34" charset="0"/>
              <a:cs typeface="Calibri" panose="020F0502020204030204" pitchFamily="34" charset="0"/>
            </a:rPr>
            <a:t> шосе, 26» заплановано наприкінці 2023 на початку 2024 рр.</a:t>
          </a:r>
          <a:endParaRPr lang="en-US" sz="1600" b="0" i="0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 sz="1600" b="0">
            <a:latin typeface="Trebuchet MS" panose="020B0603020202020204" pitchFamily="34" charset="0"/>
          </a:endParaRPr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 sz="1600" b="0">
            <a:latin typeface="Trebuchet MS" panose="020B0603020202020204" pitchFamily="34" charset="0"/>
          </a:endParaRPr>
        </a:p>
      </dgm:t>
    </dgm:pt>
    <dgm:pt modelId="{3CE06941-9820-4827-8B16-CD80CC49F780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uk-UA" sz="1600" b="0" i="0" dirty="0">
              <a:latin typeface="Trebuchet MS" panose="020B0603020202020204" pitchFamily="34" charset="0"/>
              <a:cs typeface="Calibri" panose="020F0502020204030204" pitchFamily="34" charset="0"/>
            </a:rPr>
            <a:t>Згідно розробленої </a:t>
          </a:r>
          <a:r>
            <a:rPr lang="uk-UA" sz="1600" b="0" i="0" dirty="0" err="1">
              <a:latin typeface="Trebuchet MS" panose="020B0603020202020204" pitchFamily="34" charset="0"/>
              <a:cs typeface="Calibri" panose="020F0502020204030204" pitchFamily="34" charset="0"/>
            </a:rPr>
            <a:t>проєктно</a:t>
          </a:r>
          <a:r>
            <a:rPr lang="uk-UA" sz="1600" b="0" i="0" dirty="0">
              <a:latin typeface="Trebuchet MS" panose="020B0603020202020204" pitchFamily="34" charset="0"/>
              <a:cs typeface="Calibri" panose="020F0502020204030204" pitchFamily="34" charset="0"/>
            </a:rPr>
            <a:t>-кошторисної документації, Підприємство </a:t>
          </a:r>
          <a:r>
            <a:rPr lang="uk-UA" sz="1600" b="1" i="0" dirty="0">
              <a:latin typeface="Trebuchet MS" panose="020B0603020202020204" pitchFamily="34" charset="0"/>
              <a:cs typeface="Calibri" panose="020F0502020204030204" pitchFamily="34" charset="0"/>
            </a:rPr>
            <a:t>за власні кошти забезпечить закупівлю допоміжних матеріалів, будівельних робіт та ввід в експлуатацію І та ІІ черги</a:t>
          </a:r>
          <a:r>
            <a:rPr lang="uk-UA" sz="1600" b="0" i="0" dirty="0">
              <a:latin typeface="Trebuchet MS" panose="020B0603020202020204" pitchFamily="34" charset="0"/>
              <a:cs typeface="Calibri" panose="020F0502020204030204" pitchFamily="34" charset="0"/>
            </a:rPr>
            <a:t> загальною вартістю понад </a:t>
          </a:r>
          <a:r>
            <a:rPr lang="uk-UA" sz="1600" b="1" i="0" dirty="0">
              <a:latin typeface="Trebuchet MS" panose="020B0603020202020204" pitchFamily="34" charset="0"/>
              <a:cs typeface="Calibri" panose="020F0502020204030204" pitchFamily="34" charset="0"/>
            </a:rPr>
            <a:t>14 </a:t>
          </a:r>
          <a:r>
            <a:rPr lang="uk-UA" sz="1600" b="1" i="0" dirty="0" err="1">
              <a:latin typeface="Trebuchet MS" panose="020B0603020202020204" pitchFamily="34" charset="0"/>
              <a:cs typeface="Calibri" panose="020F0502020204030204" pitchFamily="34" charset="0"/>
            </a:rPr>
            <a:t>млн.грн</a:t>
          </a:r>
          <a:r>
            <a:rPr lang="uk-UA" sz="1600" b="1" i="0" dirty="0">
              <a:latin typeface="Trebuchet MS" panose="020B0603020202020204" pitchFamily="34" charset="0"/>
              <a:cs typeface="Calibri" panose="020F0502020204030204" pitchFamily="34" charset="0"/>
            </a:rPr>
            <a:t>. </a:t>
          </a:r>
          <a:endParaRPr lang="en-US" sz="1600" b="1" i="0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141A3C92-8966-4E2F-82E4-2E09E22674B2}" type="parTrans" cxnId="{C99CE395-39F6-46B4-938C-9BF085685D1A}">
      <dgm:prSet/>
      <dgm:spPr/>
      <dgm:t>
        <a:bodyPr/>
        <a:lstStyle/>
        <a:p>
          <a:endParaRPr lang="en-US" sz="1600" b="0">
            <a:latin typeface="Trebuchet MS" panose="020B0603020202020204" pitchFamily="34" charset="0"/>
          </a:endParaRPr>
        </a:p>
      </dgm:t>
    </dgm:pt>
    <dgm:pt modelId="{F58FC55B-E61F-445C-956E-0BB2202254CA}" type="sibTrans" cxnId="{C99CE395-39F6-46B4-938C-9BF085685D1A}">
      <dgm:prSet/>
      <dgm:spPr/>
      <dgm:t>
        <a:bodyPr/>
        <a:lstStyle/>
        <a:p>
          <a:endParaRPr lang="en-US" sz="1600" b="0">
            <a:latin typeface="Trebuchet MS" panose="020B0603020202020204" pitchFamily="34" charset="0"/>
          </a:endParaRPr>
        </a:p>
      </dgm:t>
    </dgm:pt>
    <dgm:pt modelId="{B28AF1AF-3FC8-43B4-9C93-A1EED3B53B0C}" type="pres">
      <dgm:prSet presAssocID="{B9C32B05-62EA-407A-B21C-2310C7945705}" presName="linearFlow" presStyleCnt="0">
        <dgm:presLayoutVars>
          <dgm:dir/>
          <dgm:animLvl val="lvl"/>
          <dgm:resizeHandles val="exact"/>
        </dgm:presLayoutVars>
      </dgm:prSet>
      <dgm:spPr/>
    </dgm:pt>
    <dgm:pt modelId="{FC7D1A9C-A24D-46FC-8AC8-3ED1D14CDF3B}" type="pres">
      <dgm:prSet presAssocID="{42D71409-67F9-455C-8C6D-716D284AAA6B}" presName="composite" presStyleCnt="0"/>
      <dgm:spPr/>
    </dgm:pt>
    <dgm:pt modelId="{56D73168-9009-4CC1-8FAF-7ED74DF59FDD}" type="pres">
      <dgm:prSet presAssocID="{42D71409-67F9-455C-8C6D-716D284AAA6B}" presName="parentText" presStyleLbl="alignNode1" presStyleIdx="0" presStyleCnt="3" custScaleX="75460" custScaleY="109229">
        <dgm:presLayoutVars>
          <dgm:chMax val="1"/>
          <dgm:bulletEnabled val="1"/>
        </dgm:presLayoutVars>
      </dgm:prSet>
      <dgm:spPr/>
    </dgm:pt>
    <dgm:pt modelId="{D1B6301C-8E0C-4537-82BF-9C555B0057E4}" type="pres">
      <dgm:prSet presAssocID="{42D71409-67F9-455C-8C6D-716D284AAA6B}" presName="descendantText" presStyleLbl="alignAcc1" presStyleIdx="0" presStyleCnt="3" custScaleY="85082">
        <dgm:presLayoutVars>
          <dgm:bulletEnabled val="1"/>
        </dgm:presLayoutVars>
      </dgm:prSet>
      <dgm:spPr/>
    </dgm:pt>
    <dgm:pt modelId="{2569DF64-C106-4AE4-99B8-D66DC1F76D38}" type="pres">
      <dgm:prSet presAssocID="{478B7D3C-9FB4-4BC6-90AC-49960560DECD}" presName="sp" presStyleCnt="0"/>
      <dgm:spPr/>
    </dgm:pt>
    <dgm:pt modelId="{9B48B029-D6AC-4A9C-82CC-35600F393639}" type="pres">
      <dgm:prSet presAssocID="{F66099B6-DBBD-4AB0-82D2-877B80F846F7}" presName="composite" presStyleCnt="0"/>
      <dgm:spPr/>
    </dgm:pt>
    <dgm:pt modelId="{A3D497A7-D532-4540-ABA5-E0AFA6C5C319}" type="pres">
      <dgm:prSet presAssocID="{F66099B6-DBBD-4AB0-82D2-877B80F846F7}" presName="parentText" presStyleLbl="alignNode1" presStyleIdx="1" presStyleCnt="3" custScaleX="75460" custLinFactNeighborY="-5479">
        <dgm:presLayoutVars>
          <dgm:chMax val="1"/>
          <dgm:bulletEnabled val="1"/>
        </dgm:presLayoutVars>
      </dgm:prSet>
      <dgm:spPr/>
    </dgm:pt>
    <dgm:pt modelId="{F14DE7F0-BD53-4946-9F6D-D927C668D998}" type="pres">
      <dgm:prSet presAssocID="{F66099B6-DBBD-4AB0-82D2-877B80F846F7}" presName="descendantText" presStyleLbl="alignAcc1" presStyleIdx="1" presStyleCnt="3" custScaleY="131457" custLinFactNeighborY="-24002">
        <dgm:presLayoutVars>
          <dgm:bulletEnabled val="1"/>
        </dgm:presLayoutVars>
      </dgm:prSet>
      <dgm:spPr/>
    </dgm:pt>
    <dgm:pt modelId="{F68D6DAB-8597-45B6-80A7-CFD08D491D8C}" type="pres">
      <dgm:prSet presAssocID="{BC531B32-9B0E-482E-BF91-65C61F17168D}" presName="sp" presStyleCnt="0"/>
      <dgm:spPr/>
    </dgm:pt>
    <dgm:pt modelId="{EA9909DC-CD60-4C3A-A320-3B4716EB570B}" type="pres">
      <dgm:prSet presAssocID="{EE62A4F6-4AC4-435B-990E-81A71CE8CAC7}" presName="composite" presStyleCnt="0"/>
      <dgm:spPr/>
    </dgm:pt>
    <dgm:pt modelId="{C6D61CCF-0EA3-47D7-B8A8-326E37FFEC22}" type="pres">
      <dgm:prSet presAssocID="{EE62A4F6-4AC4-435B-990E-81A71CE8CAC7}" presName="parentText" presStyleLbl="alignNode1" presStyleIdx="2" presStyleCnt="3" custScaleX="75460" custLinFactNeighborY="-12844">
        <dgm:presLayoutVars>
          <dgm:chMax val="1"/>
          <dgm:bulletEnabled val="1"/>
        </dgm:presLayoutVars>
      </dgm:prSet>
      <dgm:spPr/>
    </dgm:pt>
    <dgm:pt modelId="{E0D34FE1-9CAE-4DC8-AE46-75D2588D3B76}" type="pres">
      <dgm:prSet presAssocID="{EE62A4F6-4AC4-435B-990E-81A71CE8CAC7}" presName="descendantText" presStyleLbl="alignAcc1" presStyleIdx="2" presStyleCnt="3" custScaleY="142133" custLinFactNeighborY="-17931">
        <dgm:presLayoutVars>
          <dgm:bulletEnabled val="1"/>
        </dgm:presLayoutVars>
      </dgm:prSet>
      <dgm:spPr/>
    </dgm:pt>
  </dgm:ptLst>
  <dgm:cxnLst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B35A9429-61A2-4CAE-8A03-649793E63B00}" type="presOf" srcId="{EE62A4F6-4AC4-435B-990E-81A71CE8CAC7}" destId="{C6D61CCF-0EA3-47D7-B8A8-326E37FFEC22}" srcOrd="0" destOrd="0" presId="urn:microsoft.com/office/officeart/2005/8/layout/chevron2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9F6D8B38-EA2D-4BC8-B8D3-DA2845493864}" type="presOf" srcId="{42D71409-67F9-455C-8C6D-716D284AAA6B}" destId="{56D73168-9009-4CC1-8FAF-7ED74DF59FDD}" srcOrd="0" destOrd="0" presId="urn:microsoft.com/office/officeart/2005/8/layout/chevron2"/>
    <dgm:cxn modelId="{F3B15739-4BEA-4488-9B5E-EB288E20C28D}" type="presOf" srcId="{6CF284C3-4A70-4432-8F33-E75A802B3330}" destId="{F14DE7F0-BD53-4946-9F6D-D927C668D998}" srcOrd="0" destOrd="0" presId="urn:microsoft.com/office/officeart/2005/8/layout/chevron2"/>
    <dgm:cxn modelId="{041AD16F-BDEB-43AF-9EA2-0E77BB3A4628}" type="presOf" srcId="{B9C32B05-62EA-407A-B21C-2310C7945705}" destId="{B28AF1AF-3FC8-43B4-9C93-A1EED3B53B0C}" srcOrd="0" destOrd="0" presId="urn:microsoft.com/office/officeart/2005/8/layout/chevron2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CFBE8D8F-B289-4F56-8B76-8A7EBBE6AE17}" type="presOf" srcId="{3CE06941-9820-4827-8B16-CD80CC49F780}" destId="{E0D34FE1-9CAE-4DC8-AE46-75D2588D3B76}" srcOrd="0" destOrd="0" presId="urn:microsoft.com/office/officeart/2005/8/layout/chevron2"/>
    <dgm:cxn modelId="{C99CE395-39F6-46B4-938C-9BF085685D1A}" srcId="{EE62A4F6-4AC4-435B-990E-81A71CE8CAC7}" destId="{3CE06941-9820-4827-8B16-CD80CC49F780}" srcOrd="0" destOrd="0" parTransId="{141A3C92-8966-4E2F-82E4-2E09E22674B2}" sibTransId="{F58FC55B-E61F-445C-956E-0BB2202254CA}"/>
    <dgm:cxn modelId="{091F39A0-6F88-4E37-9E82-02BB84009ADB}" type="presOf" srcId="{8EA7219F-BDB2-48EB-9EEB-3133522D132E}" destId="{D1B6301C-8E0C-4537-82BF-9C555B0057E4}" srcOrd="0" destOrd="0" presId="urn:microsoft.com/office/officeart/2005/8/layout/chevron2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E83493AF-141E-463B-BF2D-D96DF95C117A}" type="presOf" srcId="{F66099B6-DBBD-4AB0-82D2-877B80F846F7}" destId="{A3D497A7-D532-4540-ABA5-E0AFA6C5C319}" srcOrd="0" destOrd="0" presId="urn:microsoft.com/office/officeart/2005/8/layout/chevron2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590FFCBF-E80B-4C06-9489-AEAB6D768A56}" type="presParOf" srcId="{B28AF1AF-3FC8-43B4-9C93-A1EED3B53B0C}" destId="{FC7D1A9C-A24D-46FC-8AC8-3ED1D14CDF3B}" srcOrd="0" destOrd="0" presId="urn:microsoft.com/office/officeart/2005/8/layout/chevron2"/>
    <dgm:cxn modelId="{ED545FFC-1951-43C1-9C5E-92C8B50FC9AA}" type="presParOf" srcId="{FC7D1A9C-A24D-46FC-8AC8-3ED1D14CDF3B}" destId="{56D73168-9009-4CC1-8FAF-7ED74DF59FDD}" srcOrd="0" destOrd="0" presId="urn:microsoft.com/office/officeart/2005/8/layout/chevron2"/>
    <dgm:cxn modelId="{A5AF9C7B-8632-4D7B-861E-20687B1FA86F}" type="presParOf" srcId="{FC7D1A9C-A24D-46FC-8AC8-3ED1D14CDF3B}" destId="{D1B6301C-8E0C-4537-82BF-9C555B0057E4}" srcOrd="1" destOrd="0" presId="urn:microsoft.com/office/officeart/2005/8/layout/chevron2"/>
    <dgm:cxn modelId="{8DD9D559-4A14-4E4F-9CD2-32619AA04957}" type="presParOf" srcId="{B28AF1AF-3FC8-43B4-9C93-A1EED3B53B0C}" destId="{2569DF64-C106-4AE4-99B8-D66DC1F76D38}" srcOrd="1" destOrd="0" presId="urn:microsoft.com/office/officeart/2005/8/layout/chevron2"/>
    <dgm:cxn modelId="{ECA7B398-47AB-40AA-BBAF-FDCD128379E5}" type="presParOf" srcId="{B28AF1AF-3FC8-43B4-9C93-A1EED3B53B0C}" destId="{9B48B029-D6AC-4A9C-82CC-35600F393639}" srcOrd="2" destOrd="0" presId="urn:microsoft.com/office/officeart/2005/8/layout/chevron2"/>
    <dgm:cxn modelId="{6ACAB9D3-F2CC-40F4-9FF7-79B0D5DAF36C}" type="presParOf" srcId="{9B48B029-D6AC-4A9C-82CC-35600F393639}" destId="{A3D497A7-D532-4540-ABA5-E0AFA6C5C319}" srcOrd="0" destOrd="0" presId="urn:microsoft.com/office/officeart/2005/8/layout/chevron2"/>
    <dgm:cxn modelId="{DC6284D1-D15A-4CDE-AB2E-4159879332D8}" type="presParOf" srcId="{9B48B029-D6AC-4A9C-82CC-35600F393639}" destId="{F14DE7F0-BD53-4946-9F6D-D927C668D998}" srcOrd="1" destOrd="0" presId="urn:microsoft.com/office/officeart/2005/8/layout/chevron2"/>
    <dgm:cxn modelId="{DF28BA07-F6F7-42D7-A242-ACD7A20D677D}" type="presParOf" srcId="{B28AF1AF-3FC8-43B4-9C93-A1EED3B53B0C}" destId="{F68D6DAB-8597-45B6-80A7-CFD08D491D8C}" srcOrd="3" destOrd="0" presId="urn:microsoft.com/office/officeart/2005/8/layout/chevron2"/>
    <dgm:cxn modelId="{8E3A97F8-A48F-4387-872B-0D67393C9811}" type="presParOf" srcId="{B28AF1AF-3FC8-43B4-9C93-A1EED3B53B0C}" destId="{EA9909DC-CD60-4C3A-A320-3B4716EB570B}" srcOrd="4" destOrd="0" presId="urn:microsoft.com/office/officeart/2005/8/layout/chevron2"/>
    <dgm:cxn modelId="{E8D50DD9-154B-4B1D-B461-089672E09F83}" type="presParOf" srcId="{EA9909DC-CD60-4C3A-A320-3B4716EB570B}" destId="{C6D61CCF-0EA3-47D7-B8A8-326E37FFEC22}" srcOrd="0" destOrd="0" presId="urn:microsoft.com/office/officeart/2005/8/layout/chevron2"/>
    <dgm:cxn modelId="{5AEEF95F-0057-4FD4-9E3B-9A6F729A4C46}" type="presParOf" srcId="{EA9909DC-CD60-4C3A-A320-3B4716EB570B}" destId="{E0D34FE1-9CAE-4DC8-AE46-75D2588D3B76}" srcOrd="1" destOrd="0" presId="urn:microsoft.com/office/officeart/2005/8/layout/chevron2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D0759-AF92-48A8-A791-A9401AA745A9}">
      <dsp:nvSpPr>
        <dsp:cNvPr id="0" name=""/>
        <dsp:cNvSpPr/>
      </dsp:nvSpPr>
      <dsp:spPr>
        <a:xfrm>
          <a:off x="167774" y="0"/>
          <a:ext cx="5125393" cy="490684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1793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Trebuchet MS" panose="020B0603020202020204" pitchFamily="34" charset="0"/>
              <a:cs typeface="Arial" panose="020B0604020202020204" pitchFamily="34" charset="0"/>
            </a:rPr>
            <a:t>Результатами впровадження є</a:t>
          </a:r>
          <a:r>
            <a:rPr lang="en-US" sz="1600" b="1" kern="1200" dirty="0">
              <a:latin typeface="Trebuchet MS" panose="020B0603020202020204" pitchFamily="34" charset="0"/>
              <a:cs typeface="Arial" panose="020B0604020202020204" pitchFamily="34" charset="0"/>
            </a:rPr>
            <a:t>:</a:t>
          </a:r>
          <a:endParaRPr lang="en-US" sz="1600" b="1" kern="1200" dirty="0">
            <a:latin typeface="Trebuchet MS" panose="020B0603020202020204" pitchFamily="34" charset="0"/>
          </a:endParaRPr>
        </a:p>
      </dsp:txBody>
      <dsp:txXfrm>
        <a:off x="182146" y="14372"/>
        <a:ext cx="5096649" cy="461940"/>
      </dsp:txXfrm>
    </dsp:sp>
    <dsp:sp modelId="{0AE9B790-D33D-4BDF-A889-B403D15193ED}">
      <dsp:nvSpPr>
        <dsp:cNvPr id="0" name=""/>
        <dsp:cNvSpPr/>
      </dsp:nvSpPr>
      <dsp:spPr>
        <a:xfrm>
          <a:off x="680313" y="490684"/>
          <a:ext cx="157467" cy="515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192"/>
              </a:lnTo>
              <a:lnTo>
                <a:pt x="157467" y="5151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DB693-DE47-43E2-88AB-CD0CA82618B4}">
      <dsp:nvSpPr>
        <dsp:cNvPr id="0" name=""/>
        <dsp:cNvSpPr/>
      </dsp:nvSpPr>
      <dsp:spPr>
        <a:xfrm>
          <a:off x="837780" y="668326"/>
          <a:ext cx="6495812" cy="67510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 dirty="0">
              <a:solidFill>
                <a:srgbClr val="FF0000"/>
              </a:solidFill>
              <a:latin typeface="Trebuchet MS" panose="020B0603020202020204" pitchFamily="34" charset="0"/>
            </a:rPr>
            <a:t>перехід з 4-х трубної системи теплопостачання на 2-х трубну </a:t>
          </a:r>
          <a:r>
            <a:rPr lang="uk-UA" sz="1600" b="0" kern="1200" dirty="0">
              <a:solidFill>
                <a:schemeClr val="tx1"/>
              </a:solidFill>
              <a:latin typeface="Trebuchet MS" panose="020B0603020202020204" pitchFamily="34" charset="0"/>
            </a:rPr>
            <a:t>за рахунок </a:t>
          </a:r>
          <a:r>
            <a:rPr lang="uk-UA" sz="1600" b="0" kern="1200" dirty="0">
              <a:solidFill>
                <a:schemeClr val="tx1"/>
              </a:solidFill>
              <a:latin typeface="Trebuchet MS" panose="020B0603020202020204" pitchFamily="34" charset="0"/>
              <a:cs typeface="Arial" pitchFamily="34" charset="0"/>
            </a:rPr>
            <a:t>влаштування ІТП в кількості 309 шт. та виведення з експлуатації ЦТП</a:t>
          </a:r>
          <a:endParaRPr lang="en-US" sz="1600" b="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857553" y="688099"/>
        <a:ext cx="6456266" cy="635554"/>
      </dsp:txXfrm>
    </dsp:sp>
    <dsp:sp modelId="{E1EEBCA2-9ACF-4738-84A2-E8D00110B663}">
      <dsp:nvSpPr>
        <dsp:cNvPr id="0" name=""/>
        <dsp:cNvSpPr/>
      </dsp:nvSpPr>
      <dsp:spPr>
        <a:xfrm>
          <a:off x="680313" y="490684"/>
          <a:ext cx="174684" cy="1256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361"/>
              </a:lnTo>
              <a:lnTo>
                <a:pt x="174684" y="1256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B14DC-7D50-4F75-94E4-C3C2E0654902}">
      <dsp:nvSpPr>
        <dsp:cNvPr id="0" name=""/>
        <dsp:cNvSpPr/>
      </dsp:nvSpPr>
      <dsp:spPr>
        <a:xfrm>
          <a:off x="854997" y="1422261"/>
          <a:ext cx="6495812" cy="64956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 dirty="0">
              <a:latin typeface="Trebuchet MS" panose="020B0603020202020204" pitchFamily="34" charset="0"/>
            </a:rPr>
            <a:t>виведення з експлуатації та </a:t>
          </a:r>
          <a:r>
            <a:rPr lang="uk-UA" sz="1600" b="0" kern="1200" dirty="0">
              <a:solidFill>
                <a:srgbClr val="FF0000"/>
              </a:solidFill>
              <a:latin typeface="Trebuchet MS" panose="020B0603020202020204" pitchFamily="34" charset="0"/>
            </a:rPr>
            <a:t>ліквідація 16 км </a:t>
          </a:r>
          <a:r>
            <a:rPr lang="uk-UA" sz="1600" b="0" kern="1200" dirty="0">
              <a:latin typeface="Trebuchet MS" panose="020B0603020202020204" pitchFamily="34" charset="0"/>
              <a:cs typeface="Arial" pitchFamily="34" charset="0"/>
            </a:rPr>
            <a:t>зношених та аварійних трубопроводів системи гарячого водопостачання</a:t>
          </a:r>
          <a:endParaRPr lang="uk-UA" sz="1600" b="0" kern="1200" dirty="0">
            <a:latin typeface="Trebuchet MS" panose="020B0603020202020204" pitchFamily="34" charset="0"/>
          </a:endParaRPr>
        </a:p>
      </dsp:txBody>
      <dsp:txXfrm>
        <a:off x="874022" y="1441286"/>
        <a:ext cx="6457762" cy="611519"/>
      </dsp:txXfrm>
    </dsp:sp>
    <dsp:sp modelId="{7786B6B3-E723-4E24-80F2-DA967BDB6F98}">
      <dsp:nvSpPr>
        <dsp:cNvPr id="0" name=""/>
        <dsp:cNvSpPr/>
      </dsp:nvSpPr>
      <dsp:spPr>
        <a:xfrm>
          <a:off x="680313" y="490684"/>
          <a:ext cx="181025" cy="188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400"/>
              </a:lnTo>
              <a:lnTo>
                <a:pt x="181025" y="1881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EF402-18FF-47FA-8F94-B211D2A6C3E6}">
      <dsp:nvSpPr>
        <dsp:cNvPr id="0" name=""/>
        <dsp:cNvSpPr/>
      </dsp:nvSpPr>
      <dsp:spPr>
        <a:xfrm>
          <a:off x="861338" y="2148892"/>
          <a:ext cx="6509713" cy="44638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>
              <a:solidFill>
                <a:srgbClr val="FF0000"/>
              </a:solidFill>
              <a:latin typeface="Trebuchet MS" panose="020B0603020202020204" pitchFamily="34" charset="0"/>
              <a:cs typeface="Adobe Hebrew" pitchFamily="18" charset="-79"/>
            </a:rPr>
            <a:t>зменшення витоків гарячої води та втрат теплової енергії</a:t>
          </a:r>
          <a:r>
            <a:rPr lang="uk-UA" sz="1600" b="0" kern="1200">
              <a:latin typeface="Trebuchet MS" panose="020B0603020202020204" pitchFamily="34" charset="0"/>
              <a:cs typeface="Adobe Hebrew" pitchFamily="18" charset="-79"/>
            </a:rPr>
            <a:t> в середньому на 10%</a:t>
          </a:r>
          <a:endParaRPr lang="en-US" sz="1600" b="0" kern="1200" dirty="0">
            <a:latin typeface="Trebuchet MS" panose="020B0603020202020204" pitchFamily="34" charset="0"/>
          </a:endParaRPr>
        </a:p>
      </dsp:txBody>
      <dsp:txXfrm>
        <a:off x="874412" y="2161966"/>
        <a:ext cx="6483565" cy="420238"/>
      </dsp:txXfrm>
    </dsp:sp>
    <dsp:sp modelId="{3E9E44BD-44FD-4EBE-84A9-0E73B9F30131}">
      <dsp:nvSpPr>
        <dsp:cNvPr id="0" name=""/>
        <dsp:cNvSpPr/>
      </dsp:nvSpPr>
      <dsp:spPr>
        <a:xfrm>
          <a:off x="680313" y="490684"/>
          <a:ext cx="240315" cy="243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8505"/>
              </a:lnTo>
              <a:lnTo>
                <a:pt x="240315" y="2438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7DD5E-EDD0-4CF2-B55A-2615E824B0A2}">
      <dsp:nvSpPr>
        <dsp:cNvPr id="0" name=""/>
        <dsp:cNvSpPr/>
      </dsp:nvSpPr>
      <dsp:spPr>
        <a:xfrm>
          <a:off x="920629" y="2687672"/>
          <a:ext cx="6438615" cy="48303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 dirty="0">
              <a:solidFill>
                <a:srgbClr val="FF0000"/>
              </a:solidFill>
              <a:latin typeface="Trebuchet MS" panose="020B0603020202020204" pitchFamily="34" charset="0"/>
              <a:cs typeface="Adobe Hebrew" pitchFamily="18" charset="-79"/>
            </a:rPr>
            <a:t>будівництво 2 </a:t>
          </a:r>
          <a:r>
            <a:rPr lang="uk-UA" sz="1600" b="0" kern="1200" dirty="0" err="1">
              <a:solidFill>
                <a:srgbClr val="FF0000"/>
              </a:solidFill>
              <a:latin typeface="Trebuchet MS" panose="020B0603020202020204" pitchFamily="34" charset="0"/>
              <a:cs typeface="Adobe Hebrew" pitchFamily="18" charset="-79"/>
            </a:rPr>
            <a:t>котелень</a:t>
          </a:r>
          <a:r>
            <a:rPr lang="uk-UA" sz="1600" b="0" kern="1200" dirty="0">
              <a:solidFill>
                <a:srgbClr val="FF0000"/>
              </a:solidFill>
              <a:latin typeface="Trebuchet MS" panose="020B0603020202020204" pitchFamily="34" charset="0"/>
              <a:cs typeface="Adobe Hebrew" pitchFamily="18" charset="-79"/>
            </a:rPr>
            <a:t> </a:t>
          </a:r>
          <a:r>
            <a:rPr lang="uk-UA" sz="1600" b="0" kern="1200" dirty="0">
              <a:solidFill>
                <a:schemeClr val="tx1"/>
              </a:solidFill>
              <a:latin typeface="Trebuchet MS" panose="020B0603020202020204" pitchFamily="34" charset="0"/>
              <a:cs typeface="Adobe Hebrew" pitchFamily="18" charset="-79"/>
            </a:rPr>
            <a:t>на альтернативному виді палива з 3-х добовим складом для тріски</a:t>
          </a:r>
          <a:endParaRPr lang="en-US" sz="1600" b="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934777" y="2701820"/>
        <a:ext cx="6410319" cy="454737"/>
      </dsp:txXfrm>
    </dsp:sp>
    <dsp:sp modelId="{EED42593-B4B9-459A-8D0E-3189163987B5}">
      <dsp:nvSpPr>
        <dsp:cNvPr id="0" name=""/>
        <dsp:cNvSpPr/>
      </dsp:nvSpPr>
      <dsp:spPr>
        <a:xfrm>
          <a:off x="680313" y="490684"/>
          <a:ext cx="203686" cy="298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393"/>
              </a:lnTo>
              <a:lnTo>
                <a:pt x="203686" y="298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4B657-85DD-4A1A-82AA-6ADC0FB65675}">
      <dsp:nvSpPr>
        <dsp:cNvPr id="0" name=""/>
        <dsp:cNvSpPr/>
      </dsp:nvSpPr>
      <dsp:spPr>
        <a:xfrm>
          <a:off x="884000" y="3241142"/>
          <a:ext cx="6501787" cy="46987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>
              <a:solidFill>
                <a:srgbClr val="FF0000"/>
              </a:solidFill>
              <a:latin typeface="Trebuchet MS" panose="020B0603020202020204" pitchFamily="34" charset="0"/>
            </a:rPr>
            <a:t>виведення з експлуатації 2-х малоефективних котелень </a:t>
          </a:r>
          <a:r>
            <a:rPr lang="uk-UA" sz="1600" b="0" kern="1200">
              <a:latin typeface="Trebuchet MS" panose="020B0603020202020204" pitchFamily="34" charset="0"/>
            </a:rPr>
            <a:t>та об</a:t>
          </a:r>
          <a:r>
            <a:rPr lang="en-US" sz="1600" b="0" kern="1200">
              <a:latin typeface="Trebuchet MS" panose="020B0603020202020204" pitchFamily="34" charset="0"/>
            </a:rPr>
            <a:t>’</a:t>
          </a:r>
          <a:r>
            <a:rPr lang="uk-UA" sz="1600" b="0" kern="1200">
              <a:latin typeface="Trebuchet MS" panose="020B0603020202020204" pitchFamily="34" charset="0"/>
            </a:rPr>
            <a:t>єднання районів для забезпечення послуги з ЦГВП</a:t>
          </a:r>
          <a:endParaRPr lang="uk-UA" sz="1600" b="0" kern="1200" dirty="0">
            <a:latin typeface="Trebuchet MS" panose="020B0603020202020204" pitchFamily="34" charset="0"/>
          </a:endParaRPr>
        </a:p>
      </dsp:txBody>
      <dsp:txXfrm>
        <a:off x="897762" y="3254904"/>
        <a:ext cx="6474263" cy="442347"/>
      </dsp:txXfrm>
    </dsp:sp>
    <dsp:sp modelId="{8523A205-4F60-481C-8A69-CFDC0B97C777}">
      <dsp:nvSpPr>
        <dsp:cNvPr id="0" name=""/>
        <dsp:cNvSpPr/>
      </dsp:nvSpPr>
      <dsp:spPr>
        <a:xfrm>
          <a:off x="680313" y="490684"/>
          <a:ext cx="180946" cy="364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5191"/>
              </a:lnTo>
              <a:lnTo>
                <a:pt x="180946" y="36451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1E45E-0845-4945-B4A2-E2EF096DBCAD}">
      <dsp:nvSpPr>
        <dsp:cNvPr id="0" name=""/>
        <dsp:cNvSpPr/>
      </dsp:nvSpPr>
      <dsp:spPr>
        <a:xfrm>
          <a:off x="861259" y="3816870"/>
          <a:ext cx="6513351" cy="63801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rPr>
            <a:t>покращення надання послуг </a:t>
          </a:r>
          <a:r>
            <a:rPr lang="uk-UA" sz="1600" b="0" kern="1200" dirty="0">
              <a:solidFill>
                <a:schemeClr val="tx1"/>
              </a:solidFill>
              <a:latin typeface="Trebuchet MS" panose="020B0603020202020204" pitchFamily="34" charset="0"/>
              <a:cs typeface="Arial" pitchFamily="34" charset="0"/>
            </a:rPr>
            <a:t>з теплопостачання споживачам: 287 </a:t>
          </a:r>
          <a:r>
            <a:rPr lang="uk-UA" sz="1600" b="0" kern="1200" dirty="0" err="1">
              <a:latin typeface="Trebuchet MS" panose="020B0603020202020204" pitchFamily="34" charset="0"/>
              <a:cs typeface="Arial" pitchFamily="34" charset="0"/>
            </a:rPr>
            <a:t>ж.б</a:t>
          </a:r>
          <a:r>
            <a:rPr lang="uk-UA" sz="1600" b="0" kern="1200" dirty="0">
              <a:latin typeface="Trebuchet MS" panose="020B0603020202020204" pitchFamily="34" charset="0"/>
              <a:cs typeface="Arial" pitchFamily="34" charset="0"/>
            </a:rPr>
            <a:t>., 6 навчальним закладам, 9 садочкам та 2 </a:t>
          </a:r>
          <a:r>
            <a:rPr lang="uk-UA" sz="1600" b="0" kern="1200" dirty="0" err="1">
              <a:latin typeface="Trebuchet MS" panose="020B0603020202020204" pitchFamily="34" charset="0"/>
              <a:cs typeface="Arial" pitchFamily="34" charset="0"/>
            </a:rPr>
            <a:t>медустановам</a:t>
          </a:r>
          <a:r>
            <a:rPr lang="uk-UA" sz="1600" b="0" kern="1200" dirty="0">
              <a:latin typeface="Trebuchet MS" panose="020B0603020202020204" pitchFamily="34" charset="0"/>
              <a:cs typeface="Arial" pitchFamily="34" charset="0"/>
            </a:rPr>
            <a:t> </a:t>
          </a:r>
          <a:endParaRPr lang="en-US" sz="1600" b="0" kern="1200" dirty="0">
            <a:latin typeface="Trebuchet MS" panose="020B0603020202020204" pitchFamily="34" charset="0"/>
          </a:endParaRPr>
        </a:p>
      </dsp:txBody>
      <dsp:txXfrm>
        <a:off x="879946" y="3835557"/>
        <a:ext cx="6475977" cy="600638"/>
      </dsp:txXfrm>
    </dsp:sp>
    <dsp:sp modelId="{E34064BE-AA80-4046-9CC9-B412D6C9DF48}">
      <dsp:nvSpPr>
        <dsp:cNvPr id="0" name=""/>
        <dsp:cNvSpPr/>
      </dsp:nvSpPr>
      <dsp:spPr>
        <a:xfrm>
          <a:off x="680313" y="490684"/>
          <a:ext cx="204583" cy="4274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4417"/>
              </a:lnTo>
              <a:lnTo>
                <a:pt x="204583" y="4274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94FE3-3EDC-49FC-B293-E95C95B381EC}">
      <dsp:nvSpPr>
        <dsp:cNvPr id="0" name=""/>
        <dsp:cNvSpPr/>
      </dsp:nvSpPr>
      <dsp:spPr>
        <a:xfrm>
          <a:off x="884896" y="4541452"/>
          <a:ext cx="6465908" cy="44729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>
              <a:solidFill>
                <a:srgbClr val="FF0000"/>
              </a:solidFill>
              <a:latin typeface="Trebuchet MS" panose="020B0603020202020204" pitchFamily="34" charset="0"/>
            </a:rPr>
            <a:t>заміщення біомасою та зменшення споживання природнього газу </a:t>
          </a:r>
          <a:r>
            <a:rPr lang="uk-UA" sz="1600" b="0" kern="1200">
              <a:latin typeface="Trebuchet MS" panose="020B0603020202020204" pitchFamily="34" charset="0"/>
            </a:rPr>
            <a:t>в рік на </a:t>
          </a:r>
          <a:r>
            <a:rPr lang="uk-UA" sz="1600" b="0" kern="1200">
              <a:solidFill>
                <a:srgbClr val="FF0000"/>
              </a:solidFill>
              <a:latin typeface="Trebuchet MS" panose="020B0603020202020204" pitchFamily="34" charset="0"/>
            </a:rPr>
            <a:t>9,7 млн м3</a:t>
          </a:r>
          <a:endParaRPr lang="ru-RU" sz="1600" b="0" kern="1200" dirty="0">
            <a:solidFill>
              <a:srgbClr val="FF0000"/>
            </a:solidFill>
            <a:latin typeface="Trebuchet MS" panose="020B0603020202020204" pitchFamily="34" charset="0"/>
          </a:endParaRPr>
        </a:p>
      </dsp:txBody>
      <dsp:txXfrm>
        <a:off x="897997" y="4554553"/>
        <a:ext cx="6439706" cy="421097"/>
      </dsp:txXfrm>
    </dsp:sp>
    <dsp:sp modelId="{ED5DFE45-734B-4379-9B3F-A9FAAA170B46}">
      <dsp:nvSpPr>
        <dsp:cNvPr id="0" name=""/>
        <dsp:cNvSpPr/>
      </dsp:nvSpPr>
      <dsp:spPr>
        <a:xfrm>
          <a:off x="680313" y="490684"/>
          <a:ext cx="181025" cy="481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1026"/>
              </a:lnTo>
              <a:lnTo>
                <a:pt x="181025" y="481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AC315-0363-4C9C-9F70-8A4170E8057B}">
      <dsp:nvSpPr>
        <dsp:cNvPr id="0" name=""/>
        <dsp:cNvSpPr/>
      </dsp:nvSpPr>
      <dsp:spPr>
        <a:xfrm>
          <a:off x="861338" y="5112650"/>
          <a:ext cx="6522665" cy="37812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>
              <a:solidFill>
                <a:srgbClr val="FF0000"/>
              </a:solidFill>
              <a:latin typeface="Trebuchet MS" panose="020B0603020202020204" pitchFamily="34" charset="0"/>
              <a:cs typeface="Adobe Hebrew" pitchFamily="18" charset="-79"/>
            </a:rPr>
            <a:t>зменшення викидів </a:t>
          </a:r>
          <a:r>
            <a:rPr lang="uk-UA" sz="1600" b="0" kern="1200">
              <a:latin typeface="Trebuchet MS" panose="020B0603020202020204" pitchFamily="34" charset="0"/>
              <a:cs typeface="Adobe Hebrew" pitchFamily="18" charset="-79"/>
            </a:rPr>
            <a:t>СО2 на </a:t>
          </a:r>
          <a:r>
            <a:rPr lang="uk-UA" sz="1600" b="0" kern="1200">
              <a:solidFill>
                <a:srgbClr val="FF0000"/>
              </a:solidFill>
              <a:latin typeface="Trebuchet MS" panose="020B0603020202020204" pitchFamily="34" charset="0"/>
              <a:cs typeface="Adobe Hebrew" pitchFamily="18" charset="-79"/>
            </a:rPr>
            <a:t>18,5 тис. тон в рік</a:t>
          </a:r>
          <a:endParaRPr lang="ru-RU" sz="1600" b="0" kern="1200" dirty="0">
            <a:solidFill>
              <a:srgbClr val="FF0000"/>
            </a:solidFill>
            <a:latin typeface="Trebuchet MS" panose="020B0603020202020204" pitchFamily="34" charset="0"/>
          </a:endParaRPr>
        </a:p>
      </dsp:txBody>
      <dsp:txXfrm>
        <a:off x="872413" y="5123725"/>
        <a:ext cx="6500515" cy="355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28F53-765E-4B98-B8BD-0BE89D28EBCA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8BDE6-459F-4A6E-99BB-84D7AD875ACE}">
      <dsp:nvSpPr>
        <dsp:cNvPr id="0" name=""/>
        <dsp:cNvSpPr/>
      </dsp:nvSpPr>
      <dsp:spPr>
        <a:xfrm>
          <a:off x="576526" y="123978"/>
          <a:ext cx="6360776" cy="1324668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429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u="none" kern="1200" dirty="0">
              <a:latin typeface="Trebuchet MS" panose="020B0603020202020204" pitchFamily="34" charset="0"/>
            </a:rPr>
            <a:t>Головною метою розробки Схеми теплопостачання </a:t>
          </a:r>
          <a:r>
            <a:rPr lang="uk-UA" sz="1400" kern="1200" dirty="0">
              <a:latin typeface="Trebuchet MS" panose="020B0603020202020204" pitchFamily="34" charset="0"/>
            </a:rPr>
            <a:t>є прийняття стратегічного плану реконструкції системи теплопостачання міста, короткострокових заходів щодо реконструкції централізованої системи теплопостачання в місті, підвищення ефективності роботи системи, забезпечення надійності послуг, комплексне рішення проблем енергозбереження в теплоенергетиці міста з урахуванням впливу на тарифи для споживачів</a:t>
          </a:r>
          <a:endParaRPr lang="en-US" sz="1400" b="1" kern="1200" dirty="0">
            <a:latin typeface="Trebuchet MS" panose="020B0603020202020204" pitchFamily="34" charset="0"/>
          </a:endParaRPr>
        </a:p>
      </dsp:txBody>
      <dsp:txXfrm>
        <a:off x="576526" y="123978"/>
        <a:ext cx="6360776" cy="1324668"/>
      </dsp:txXfrm>
    </dsp:sp>
    <dsp:sp modelId="{44975C73-AAC4-428F-9E94-FD89BF6A9C3D}">
      <dsp:nvSpPr>
        <dsp:cNvPr id="0" name=""/>
        <dsp:cNvSpPr/>
      </dsp:nvSpPr>
      <dsp:spPr>
        <a:xfrm>
          <a:off x="84952" y="294739"/>
          <a:ext cx="983146" cy="983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05D9E-75EF-4963-A58D-04CC1717C819}">
      <dsp:nvSpPr>
        <dsp:cNvPr id="0" name=""/>
        <dsp:cNvSpPr/>
      </dsp:nvSpPr>
      <dsp:spPr>
        <a:xfrm>
          <a:off x="1027454" y="1537374"/>
          <a:ext cx="5909847" cy="112692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429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Trebuchet MS" panose="020B0603020202020204" pitchFamily="34" charset="0"/>
            </a:rPr>
            <a:t>Схема теплопостачання розроблена </a:t>
          </a:r>
          <a:r>
            <a:rPr lang="uk-UA" sz="1400" kern="1200" dirty="0">
              <a:latin typeface="Trebuchet MS" panose="020B0603020202020204" pitchFamily="34" charset="0"/>
            </a:rPr>
            <a:t>згідно Договору щодо виконання </a:t>
          </a:r>
          <a:r>
            <a:rPr lang="uk-UA" sz="1400" kern="1200" dirty="0" err="1">
              <a:latin typeface="Trebuchet MS" panose="020B0603020202020204" pitchFamily="34" charset="0"/>
            </a:rPr>
            <a:t>проєктних</a:t>
          </a:r>
          <a:r>
            <a:rPr lang="uk-UA" sz="1400" kern="1200" dirty="0">
              <a:latin typeface="Trebuchet MS" panose="020B0603020202020204" pitchFamily="34" charset="0"/>
            </a:rPr>
            <a:t> робіт по «Схемі теплопостачання </a:t>
          </a:r>
          <a:r>
            <a:rPr lang="uk-UA" sz="1400" kern="1200" dirty="0" err="1">
              <a:latin typeface="Trebuchet MS" panose="020B0603020202020204" pitchFamily="34" charset="0"/>
            </a:rPr>
            <a:t>м.Вінниця</a:t>
          </a:r>
          <a:r>
            <a:rPr lang="uk-UA" sz="1400" kern="1200" dirty="0">
              <a:latin typeface="Trebuchet MS" panose="020B0603020202020204" pitchFamily="34" charset="0"/>
            </a:rPr>
            <a:t> на період до 2030 року» розроблена в 2020 році</a:t>
          </a:r>
        </a:p>
      </dsp:txBody>
      <dsp:txXfrm>
        <a:off x="1027454" y="1537374"/>
        <a:ext cx="5909847" cy="1126922"/>
      </dsp:txXfrm>
    </dsp:sp>
    <dsp:sp modelId="{DA35F06E-1C79-4491-B78C-32C223F61144}">
      <dsp:nvSpPr>
        <dsp:cNvPr id="0" name=""/>
        <dsp:cNvSpPr/>
      </dsp:nvSpPr>
      <dsp:spPr>
        <a:xfrm>
          <a:off x="535881" y="1573143"/>
          <a:ext cx="983146" cy="983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83481-3AF4-4481-97D2-C9BB930FF085}">
      <dsp:nvSpPr>
        <dsp:cNvPr id="0" name=""/>
        <dsp:cNvSpPr/>
      </dsp:nvSpPr>
      <dsp:spPr>
        <a:xfrm>
          <a:off x="1027454" y="2846099"/>
          <a:ext cx="5909847" cy="786517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429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Trebuchet MS" panose="020B0603020202020204" pitchFamily="34" charset="0"/>
            </a:rPr>
            <a:t>Схема теплопостачання погоджена </a:t>
          </a:r>
          <a:r>
            <a:rPr lang="uk-UA" sz="1400" kern="1200" dirty="0">
              <a:latin typeface="Trebuchet MS" panose="020B0603020202020204" pitchFamily="34" charset="0"/>
            </a:rPr>
            <a:t>згідно</a:t>
          </a:r>
          <a:r>
            <a:rPr lang="uk-UA" sz="1400" b="1" kern="1200" dirty="0">
              <a:latin typeface="Trebuchet MS" panose="020B0603020202020204" pitchFamily="34" charset="0"/>
            </a:rPr>
            <a:t> Наказу </a:t>
          </a:r>
          <a:r>
            <a:rPr lang="uk-UA" sz="1400" b="1" kern="1200" dirty="0" err="1">
              <a:latin typeface="Trebuchet MS" panose="020B0603020202020204" pitchFamily="34" charset="0"/>
            </a:rPr>
            <a:t>Мінрегіону</a:t>
          </a:r>
          <a:r>
            <a:rPr lang="uk-UA" sz="1400" b="1" kern="1200" dirty="0">
              <a:latin typeface="Trebuchet MS" panose="020B0603020202020204" pitchFamily="34" charset="0"/>
            </a:rPr>
            <a:t> від 15.12.2020 № 306</a:t>
          </a:r>
          <a:r>
            <a:rPr lang="uk-UA" sz="1400" kern="1200" dirty="0">
              <a:latin typeface="Trebuchet MS" panose="020B0603020202020204" pitchFamily="34" charset="0"/>
            </a:rPr>
            <a:t> “Про погодження Схеми теплопостачання м. Вінниця на період до 2030 року”</a:t>
          </a:r>
          <a:endParaRPr lang="en-US" sz="1400" b="1" kern="1200" dirty="0">
            <a:latin typeface="Trebuchet MS" panose="020B0603020202020204" pitchFamily="34" charset="0"/>
          </a:endParaRPr>
        </a:p>
      </dsp:txBody>
      <dsp:txXfrm>
        <a:off x="1027454" y="2846099"/>
        <a:ext cx="5909847" cy="786517"/>
      </dsp:txXfrm>
    </dsp:sp>
    <dsp:sp modelId="{D6298742-3333-4FFF-BC71-661311F97259}">
      <dsp:nvSpPr>
        <dsp:cNvPr id="0" name=""/>
        <dsp:cNvSpPr/>
      </dsp:nvSpPr>
      <dsp:spPr>
        <a:xfrm>
          <a:off x="535881" y="2784014"/>
          <a:ext cx="983146" cy="983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20424-6BB0-43D6-8DE6-5BC7261BD46C}">
      <dsp:nvSpPr>
        <dsp:cNvPr id="0" name=""/>
        <dsp:cNvSpPr/>
      </dsp:nvSpPr>
      <dsp:spPr>
        <a:xfrm>
          <a:off x="576526" y="3932996"/>
          <a:ext cx="6360776" cy="786517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429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Trebuchet MS" panose="020B0603020202020204" pitchFamily="34" charset="0"/>
            </a:rPr>
            <a:t>Схема теплопостачання затверджена рішенням Виконавчого комітету Вінницької міської ради від 28.01.2021р. №203 </a:t>
          </a:r>
          <a:r>
            <a:rPr lang="uk-UA" sz="1400" kern="1200" dirty="0">
              <a:latin typeface="Trebuchet MS" panose="020B0603020202020204" pitchFamily="34" charset="0"/>
            </a:rPr>
            <a:t>”Про затвердження Схеми теплопостачання </a:t>
          </a:r>
          <a:r>
            <a:rPr lang="uk-UA" sz="1400" kern="1200" dirty="0" err="1">
              <a:latin typeface="Trebuchet MS" panose="020B0603020202020204" pitchFamily="34" charset="0"/>
            </a:rPr>
            <a:t>м.Вінниця</a:t>
          </a:r>
          <a:r>
            <a:rPr lang="uk-UA" sz="1400" kern="1200" dirty="0">
              <a:latin typeface="Trebuchet MS" panose="020B0603020202020204" pitchFamily="34" charset="0"/>
            </a:rPr>
            <a:t> на період до 2030 року”</a:t>
          </a:r>
          <a:endParaRPr lang="en-US" sz="1400" b="1" kern="1200" dirty="0">
            <a:latin typeface="Trebuchet MS" panose="020B0603020202020204" pitchFamily="34" charset="0"/>
          </a:endParaRPr>
        </a:p>
      </dsp:txBody>
      <dsp:txXfrm>
        <a:off x="576526" y="3932996"/>
        <a:ext cx="6360776" cy="786517"/>
      </dsp:txXfrm>
    </dsp:sp>
    <dsp:sp modelId="{B96E86D2-D36A-46FD-AB9C-088DC258E07E}">
      <dsp:nvSpPr>
        <dsp:cNvPr id="0" name=""/>
        <dsp:cNvSpPr/>
      </dsp:nvSpPr>
      <dsp:spPr>
        <a:xfrm>
          <a:off x="84952" y="3834681"/>
          <a:ext cx="983146" cy="983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73168-9009-4CC1-8FAF-7ED74DF59FDD}">
      <dsp:nvSpPr>
        <dsp:cNvPr id="0" name=""/>
        <dsp:cNvSpPr/>
      </dsp:nvSpPr>
      <dsp:spPr>
        <a:xfrm rot="5400000">
          <a:off x="-305505" y="338356"/>
          <a:ext cx="1062014" cy="38792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>
            <a:latin typeface="Trebuchet MS" panose="020B0603020202020204" pitchFamily="34" charset="0"/>
          </a:endParaRPr>
        </a:p>
      </dsp:txBody>
      <dsp:txXfrm rot="-5400000">
        <a:off x="31539" y="195275"/>
        <a:ext cx="387925" cy="674089"/>
      </dsp:txXfrm>
    </dsp:sp>
    <dsp:sp modelId="{D1B6301C-8E0C-4537-82BF-9C555B0057E4}">
      <dsp:nvSpPr>
        <dsp:cNvPr id="0" name=""/>
        <dsp:cNvSpPr/>
      </dsp:nvSpPr>
      <dsp:spPr>
        <a:xfrm rot="5400000">
          <a:off x="5813259" y="-5237354"/>
          <a:ext cx="538230" cy="1119966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0" i="0" kern="1200" dirty="0">
              <a:latin typeface="Trebuchet MS" panose="020B0603020202020204" pitchFamily="34" charset="0"/>
              <a:cs typeface="Calibri" panose="020F0502020204030204" pitchFamily="34" charset="0"/>
            </a:rPr>
            <a:t>Реалізація Проєкту «Нове будівництво кабельної лінії між котельнями по вул.600-річчя, 13, Магістратська, 2 та ТЕЦ-1 по вул. </a:t>
          </a:r>
          <a:r>
            <a:rPr lang="uk-UA" sz="1600" b="0" i="0" kern="1200" dirty="0" err="1">
              <a:latin typeface="Trebuchet MS" panose="020B0603020202020204" pitchFamily="34" charset="0"/>
              <a:cs typeface="Calibri" panose="020F0502020204030204" pitchFamily="34" charset="0"/>
            </a:rPr>
            <a:t>Немирівське</a:t>
          </a:r>
          <a:r>
            <a:rPr lang="uk-UA" sz="1600" b="0" i="0" kern="1200" dirty="0">
              <a:latin typeface="Trebuchet MS" panose="020B0603020202020204" pitchFamily="34" charset="0"/>
              <a:cs typeface="Calibri" panose="020F0502020204030204" pitchFamily="34" charset="0"/>
            </a:rPr>
            <a:t> шосе, 26» заплановано наприкінці 2023 на початку 2024 рр.</a:t>
          </a:r>
          <a:endParaRPr lang="en-US" sz="1600" b="0" i="0" kern="1200" dirty="0">
            <a:latin typeface="Trebuchet MS" panose="020B0603020202020204" pitchFamily="34" charset="0"/>
            <a:cs typeface="Calibri" panose="020F0502020204030204" pitchFamily="34" charset="0"/>
          </a:endParaRPr>
        </a:p>
      </dsp:txBody>
      <dsp:txXfrm rot="-5400000">
        <a:off x="482542" y="119637"/>
        <a:ext cx="11173390" cy="485682"/>
      </dsp:txXfrm>
    </dsp:sp>
    <dsp:sp modelId="{A3D497A7-D532-4540-ABA5-E0AFA6C5C319}">
      <dsp:nvSpPr>
        <dsp:cNvPr id="0" name=""/>
        <dsp:cNvSpPr/>
      </dsp:nvSpPr>
      <dsp:spPr>
        <a:xfrm rot="5400000">
          <a:off x="-260639" y="1220907"/>
          <a:ext cx="972282" cy="38792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>
            <a:latin typeface="Trebuchet MS" panose="020B0603020202020204" pitchFamily="34" charset="0"/>
          </a:endParaRPr>
        </a:p>
      </dsp:txBody>
      <dsp:txXfrm rot="-5400000">
        <a:off x="31539" y="1122692"/>
        <a:ext cx="387925" cy="584357"/>
      </dsp:txXfrm>
    </dsp:sp>
    <dsp:sp modelId="{F14DE7F0-BD53-4946-9F6D-D927C668D998}">
      <dsp:nvSpPr>
        <dsp:cNvPr id="0" name=""/>
        <dsp:cNvSpPr/>
      </dsp:nvSpPr>
      <dsp:spPr>
        <a:xfrm rot="5400000">
          <a:off x="5666575" y="-4453368"/>
          <a:ext cx="831598" cy="1119966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i="0" kern="1200" dirty="0">
              <a:latin typeface="Trebuchet MS" panose="020B0603020202020204" pitchFamily="34" charset="0"/>
              <a:cs typeface="Calibri" panose="020F0502020204030204" pitchFamily="34" charset="0"/>
            </a:rPr>
            <a:t>В рамках ПЕБ поставлено 3,5 км труб поліетиленових, основної кабельної продукції та комплектуючих до неї, трансформаторної підстанції та комірок збірних, загальною орієнтовною вартістю понад 14,5 млн. грн.</a:t>
          </a:r>
          <a:endParaRPr lang="en-US" sz="1600" b="1" i="0" kern="1200" dirty="0">
            <a:latin typeface="Trebuchet MS" panose="020B0603020202020204" pitchFamily="34" charset="0"/>
            <a:cs typeface="Calibri" panose="020F0502020204030204" pitchFamily="34" charset="0"/>
          </a:endParaRPr>
        </a:p>
      </dsp:txBody>
      <dsp:txXfrm rot="-5400000">
        <a:off x="482543" y="771259"/>
        <a:ext cx="11159069" cy="750408"/>
      </dsp:txXfrm>
    </dsp:sp>
    <dsp:sp modelId="{C6D61CCF-0EA3-47D7-B8A8-326E37FFEC22}">
      <dsp:nvSpPr>
        <dsp:cNvPr id="0" name=""/>
        <dsp:cNvSpPr/>
      </dsp:nvSpPr>
      <dsp:spPr>
        <a:xfrm rot="5400000">
          <a:off x="-260639" y="2074024"/>
          <a:ext cx="972282" cy="38792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>
            <a:latin typeface="Trebuchet MS" panose="020B0603020202020204" pitchFamily="34" charset="0"/>
          </a:endParaRPr>
        </a:p>
      </dsp:txBody>
      <dsp:txXfrm rot="-5400000">
        <a:off x="31539" y="1975809"/>
        <a:ext cx="387925" cy="584357"/>
      </dsp:txXfrm>
    </dsp:sp>
    <dsp:sp modelId="{E0D34FE1-9CAE-4DC8-AE46-75D2588D3B76}">
      <dsp:nvSpPr>
        <dsp:cNvPr id="0" name=""/>
        <dsp:cNvSpPr/>
      </dsp:nvSpPr>
      <dsp:spPr>
        <a:xfrm rot="5400000">
          <a:off x="5632806" y="-3490237"/>
          <a:ext cx="899135" cy="1119966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0" i="0" kern="1200" dirty="0">
              <a:latin typeface="Trebuchet MS" panose="020B0603020202020204" pitchFamily="34" charset="0"/>
              <a:cs typeface="Calibri" panose="020F0502020204030204" pitchFamily="34" charset="0"/>
            </a:rPr>
            <a:t>Згідно розробленої </a:t>
          </a:r>
          <a:r>
            <a:rPr lang="uk-UA" sz="1600" b="0" i="0" kern="1200" dirty="0" err="1">
              <a:latin typeface="Trebuchet MS" panose="020B0603020202020204" pitchFamily="34" charset="0"/>
              <a:cs typeface="Calibri" panose="020F0502020204030204" pitchFamily="34" charset="0"/>
            </a:rPr>
            <a:t>проєктно</a:t>
          </a:r>
          <a:r>
            <a:rPr lang="uk-UA" sz="1600" b="0" i="0" kern="1200" dirty="0">
              <a:latin typeface="Trebuchet MS" panose="020B0603020202020204" pitchFamily="34" charset="0"/>
              <a:cs typeface="Calibri" panose="020F0502020204030204" pitchFamily="34" charset="0"/>
            </a:rPr>
            <a:t>-кошторисної документації, Підприємство </a:t>
          </a:r>
          <a:r>
            <a:rPr lang="uk-UA" sz="1600" b="1" i="0" kern="1200" dirty="0">
              <a:latin typeface="Trebuchet MS" panose="020B0603020202020204" pitchFamily="34" charset="0"/>
              <a:cs typeface="Calibri" panose="020F0502020204030204" pitchFamily="34" charset="0"/>
            </a:rPr>
            <a:t>за власні кошти забезпечить закупівлю допоміжних матеріалів, будівельних робіт та ввід в експлуатацію І та ІІ черги</a:t>
          </a:r>
          <a:r>
            <a:rPr lang="uk-UA" sz="1600" b="0" i="0" kern="1200" dirty="0">
              <a:latin typeface="Trebuchet MS" panose="020B0603020202020204" pitchFamily="34" charset="0"/>
              <a:cs typeface="Calibri" panose="020F0502020204030204" pitchFamily="34" charset="0"/>
            </a:rPr>
            <a:t> загальною вартістю понад </a:t>
          </a:r>
          <a:r>
            <a:rPr lang="uk-UA" sz="1600" b="1" i="0" kern="1200" dirty="0">
              <a:latin typeface="Trebuchet MS" panose="020B0603020202020204" pitchFamily="34" charset="0"/>
              <a:cs typeface="Calibri" panose="020F0502020204030204" pitchFamily="34" charset="0"/>
            </a:rPr>
            <a:t>14 </a:t>
          </a:r>
          <a:r>
            <a:rPr lang="uk-UA" sz="1600" b="1" i="0" kern="1200" dirty="0" err="1">
              <a:latin typeface="Trebuchet MS" panose="020B0603020202020204" pitchFamily="34" charset="0"/>
              <a:cs typeface="Calibri" panose="020F0502020204030204" pitchFamily="34" charset="0"/>
            </a:rPr>
            <a:t>млн.грн</a:t>
          </a:r>
          <a:r>
            <a:rPr lang="uk-UA" sz="1600" b="1" i="0" kern="1200" dirty="0">
              <a:latin typeface="Trebuchet MS" panose="020B0603020202020204" pitchFamily="34" charset="0"/>
              <a:cs typeface="Calibri" panose="020F0502020204030204" pitchFamily="34" charset="0"/>
            </a:rPr>
            <a:t>. </a:t>
          </a:r>
          <a:endParaRPr lang="en-US" sz="1600" b="1" i="0" kern="1200" dirty="0">
            <a:latin typeface="Trebuchet MS" panose="020B0603020202020204" pitchFamily="34" charset="0"/>
            <a:cs typeface="Calibri" panose="020F0502020204030204" pitchFamily="34" charset="0"/>
          </a:endParaRPr>
        </a:p>
      </dsp:txBody>
      <dsp:txXfrm rot="-5400000">
        <a:off x="482542" y="1703919"/>
        <a:ext cx="11155772" cy="811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4DFA9-38CF-7D4C-9EB4-7A6A0A01A9C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5D27-E275-914C-B9A8-807C55B0069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CB90-614C-5144-87C1-67812BEDF5F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7EC0-9BE3-5541-9D76-7DE32A6C9D4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9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8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3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CB15-F748-C140-A5C3-CF0090C943BA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4683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6543DD5-E14C-437E-8304-D306464903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52950" y="627746"/>
            <a:ext cx="5829301" cy="3086097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E1D232B-376F-4CA5-B259-450239057A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3713843"/>
            <a:ext cx="3924300" cy="3144157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897839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5B7AEED-B9F1-4D9F-B89C-57C9CDE4184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33257" y="1"/>
            <a:ext cx="7358743" cy="6858001"/>
          </a:xfrm>
          <a:custGeom>
            <a:avLst/>
            <a:gdLst>
              <a:gd name="connsiteX0" fmla="*/ 4339663 w 7358743"/>
              <a:gd name="connsiteY0" fmla="*/ 0 h 6858001"/>
              <a:gd name="connsiteX1" fmla="*/ 7358743 w 7358743"/>
              <a:gd name="connsiteY1" fmla="*/ 1 h 6858001"/>
              <a:gd name="connsiteX2" fmla="*/ 7358741 w 7358743"/>
              <a:gd name="connsiteY2" fmla="*/ 6858001 h 6858001"/>
              <a:gd name="connsiteX3" fmla="*/ 0 w 7358743"/>
              <a:gd name="connsiteY3" fmla="*/ 68579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8743" h="6858001">
                <a:moveTo>
                  <a:pt x="4339663" y="0"/>
                </a:moveTo>
                <a:lnTo>
                  <a:pt x="7358743" y="1"/>
                </a:lnTo>
                <a:lnTo>
                  <a:pt x="7358741" y="6858001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42243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CDBA96-6FBF-4BFB-82B5-22506B9AFD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0550" y="3408210"/>
            <a:ext cx="11010899" cy="2859239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850275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E1AC24E-F406-4969-B2CC-F5B779F0B8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0550" y="2438400"/>
            <a:ext cx="11010899" cy="382905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55845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C22CE1A-E9FF-4A18-8AE0-2717C1E9DA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0551" y="590546"/>
            <a:ext cx="3670300" cy="3313797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69855B9-6253-4A3B-95B8-FB49D16A80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60849" y="590546"/>
            <a:ext cx="3670300" cy="3313797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E1AC24E-F406-4969-B2CC-F5B779F0B8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31149" y="590546"/>
            <a:ext cx="3670300" cy="3313797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42480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F5FF697-5E2C-4230-9C23-35274B052D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28813" y="1"/>
            <a:ext cx="7363187" cy="6857999"/>
          </a:xfrm>
          <a:custGeom>
            <a:avLst/>
            <a:gdLst>
              <a:gd name="connsiteX0" fmla="*/ 0 w 7363187"/>
              <a:gd name="connsiteY0" fmla="*/ 0 h 6857999"/>
              <a:gd name="connsiteX1" fmla="*/ 7363187 w 7363187"/>
              <a:gd name="connsiteY1" fmla="*/ 0 h 6857999"/>
              <a:gd name="connsiteX2" fmla="*/ 7363187 w 7363187"/>
              <a:gd name="connsiteY2" fmla="*/ 6857999 h 6857999"/>
              <a:gd name="connsiteX3" fmla="*/ 3275454 w 736318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3187" h="6857999">
                <a:moveTo>
                  <a:pt x="0" y="0"/>
                </a:moveTo>
                <a:lnTo>
                  <a:pt x="7363187" y="0"/>
                </a:lnTo>
                <a:lnTo>
                  <a:pt x="7363187" y="6857999"/>
                </a:lnTo>
                <a:lnTo>
                  <a:pt x="3275454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36083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18C4EA-0F9A-4380-B56C-D300D76A5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0550" y="590547"/>
            <a:ext cx="6356346" cy="5676906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901841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ABD1AB9-5DB7-415D-A7CE-65EC147ED0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2700" y="590548"/>
            <a:ext cx="5238750" cy="283845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B4BF069-912C-49CB-97D1-C90BB89B1A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2700" y="3428998"/>
            <a:ext cx="2781300" cy="283845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841221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97470-89CD-40DC-B9FD-2464195CA3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664450" cy="6858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522336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C1E69AB-A5AE-4570-89BB-34FD23B3AD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0550" y="590550"/>
            <a:ext cx="8674100" cy="56769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58405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42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E9A75-9E7B-4CE4-BBFB-62C6B3B0D1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55402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954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816151" y="2518721"/>
            <a:ext cx="2311057" cy="1496962"/>
          </a:xfrm>
          <a:custGeom>
            <a:avLst/>
            <a:gdLst>
              <a:gd name="connsiteX0" fmla="*/ 1495209 w 4621212"/>
              <a:gd name="connsiteY0" fmla="*/ 0 h 2993923"/>
              <a:gd name="connsiteX1" fmla="*/ 3126003 w 4621212"/>
              <a:gd name="connsiteY1" fmla="*/ 0 h 2993923"/>
              <a:gd name="connsiteX2" fmla="*/ 4613563 w 4621212"/>
              <a:gd name="connsiteY2" fmla="*/ 1344457 h 2993923"/>
              <a:gd name="connsiteX3" fmla="*/ 4621212 w 4621212"/>
              <a:gd name="connsiteY3" fmla="*/ 1495012 h 2993923"/>
              <a:gd name="connsiteX4" fmla="*/ 4621212 w 4621212"/>
              <a:gd name="connsiteY4" fmla="*/ 1499067 h 2993923"/>
              <a:gd name="connsiteX5" fmla="*/ 4613563 w 4621212"/>
              <a:gd name="connsiteY5" fmla="*/ 1649622 h 2993923"/>
              <a:gd name="connsiteX6" fmla="*/ 3278410 w 4621212"/>
              <a:gd name="connsiteY6" fmla="*/ 2986318 h 2993923"/>
              <a:gd name="connsiteX7" fmla="*/ 3129066 w 4621212"/>
              <a:gd name="connsiteY7" fmla="*/ 2993923 h 2993923"/>
              <a:gd name="connsiteX8" fmla="*/ 1492146 w 4621212"/>
              <a:gd name="connsiteY8" fmla="*/ 2993923 h 2993923"/>
              <a:gd name="connsiteX9" fmla="*/ 1342803 w 4621212"/>
              <a:gd name="connsiteY9" fmla="*/ 2986318 h 2993923"/>
              <a:gd name="connsiteX10" fmla="*/ 7649 w 4621212"/>
              <a:gd name="connsiteY10" fmla="*/ 1649622 h 2993923"/>
              <a:gd name="connsiteX11" fmla="*/ 0 w 4621212"/>
              <a:gd name="connsiteY11" fmla="*/ 1499067 h 2993923"/>
              <a:gd name="connsiteX12" fmla="*/ 0 w 4621212"/>
              <a:gd name="connsiteY12" fmla="*/ 1495012 h 2993923"/>
              <a:gd name="connsiteX13" fmla="*/ 7649 w 4621212"/>
              <a:gd name="connsiteY13" fmla="*/ 1344457 h 2993923"/>
              <a:gd name="connsiteX14" fmla="*/ 1495209 w 4621212"/>
              <a:gd name="connsiteY14" fmla="*/ 0 h 29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1212" h="2993923">
                <a:moveTo>
                  <a:pt x="1495209" y="0"/>
                </a:moveTo>
                <a:cubicBezTo>
                  <a:pt x="3126003" y="0"/>
                  <a:pt x="3126003" y="0"/>
                  <a:pt x="3126003" y="0"/>
                </a:cubicBezTo>
                <a:cubicBezTo>
                  <a:pt x="3897493" y="0"/>
                  <a:pt x="4536678" y="591650"/>
                  <a:pt x="4613563" y="1344457"/>
                </a:cubicBezTo>
                <a:lnTo>
                  <a:pt x="4621212" y="1495012"/>
                </a:lnTo>
                <a:lnTo>
                  <a:pt x="4621212" y="1499067"/>
                </a:lnTo>
                <a:lnTo>
                  <a:pt x="4613563" y="1649622"/>
                </a:lnTo>
                <a:cubicBezTo>
                  <a:pt x="4541804" y="2352243"/>
                  <a:pt x="3980219" y="2914476"/>
                  <a:pt x="3278410" y="2986318"/>
                </a:cubicBezTo>
                <a:lnTo>
                  <a:pt x="3129066" y="2993923"/>
                </a:lnTo>
                <a:lnTo>
                  <a:pt x="1492146" y="2993923"/>
                </a:lnTo>
                <a:lnTo>
                  <a:pt x="1342803" y="2986318"/>
                </a:lnTo>
                <a:cubicBezTo>
                  <a:pt x="640993" y="2914476"/>
                  <a:pt x="79408" y="2352243"/>
                  <a:pt x="7649" y="1649622"/>
                </a:cubicBezTo>
                <a:lnTo>
                  <a:pt x="0" y="1499067"/>
                </a:lnTo>
                <a:lnTo>
                  <a:pt x="0" y="1495012"/>
                </a:lnTo>
                <a:lnTo>
                  <a:pt x="7649" y="1344457"/>
                </a:lnTo>
                <a:cubicBezTo>
                  <a:pt x="84534" y="591650"/>
                  <a:pt x="723719" y="0"/>
                  <a:pt x="149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2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84801"/>
            <a:ext cx="10515600" cy="9752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‹№›</a:t>
            </a:fld>
            <a:endParaRPr lang="en-US"/>
          </a:p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968633" y="2518721"/>
            <a:ext cx="2311057" cy="1496962"/>
          </a:xfrm>
          <a:custGeom>
            <a:avLst/>
            <a:gdLst>
              <a:gd name="connsiteX0" fmla="*/ 1495209 w 4621212"/>
              <a:gd name="connsiteY0" fmla="*/ 0 h 2993923"/>
              <a:gd name="connsiteX1" fmla="*/ 3126003 w 4621212"/>
              <a:gd name="connsiteY1" fmla="*/ 0 h 2993923"/>
              <a:gd name="connsiteX2" fmla="*/ 4613563 w 4621212"/>
              <a:gd name="connsiteY2" fmla="*/ 1344457 h 2993923"/>
              <a:gd name="connsiteX3" fmla="*/ 4621212 w 4621212"/>
              <a:gd name="connsiteY3" fmla="*/ 1495012 h 2993923"/>
              <a:gd name="connsiteX4" fmla="*/ 4621212 w 4621212"/>
              <a:gd name="connsiteY4" fmla="*/ 1499067 h 2993923"/>
              <a:gd name="connsiteX5" fmla="*/ 4613563 w 4621212"/>
              <a:gd name="connsiteY5" fmla="*/ 1649622 h 2993923"/>
              <a:gd name="connsiteX6" fmla="*/ 3278410 w 4621212"/>
              <a:gd name="connsiteY6" fmla="*/ 2986318 h 2993923"/>
              <a:gd name="connsiteX7" fmla="*/ 3129066 w 4621212"/>
              <a:gd name="connsiteY7" fmla="*/ 2993923 h 2993923"/>
              <a:gd name="connsiteX8" fmla="*/ 1492146 w 4621212"/>
              <a:gd name="connsiteY8" fmla="*/ 2993923 h 2993923"/>
              <a:gd name="connsiteX9" fmla="*/ 1342803 w 4621212"/>
              <a:gd name="connsiteY9" fmla="*/ 2986318 h 2993923"/>
              <a:gd name="connsiteX10" fmla="*/ 7649 w 4621212"/>
              <a:gd name="connsiteY10" fmla="*/ 1649622 h 2993923"/>
              <a:gd name="connsiteX11" fmla="*/ 0 w 4621212"/>
              <a:gd name="connsiteY11" fmla="*/ 1499067 h 2993923"/>
              <a:gd name="connsiteX12" fmla="*/ 0 w 4621212"/>
              <a:gd name="connsiteY12" fmla="*/ 1495012 h 2993923"/>
              <a:gd name="connsiteX13" fmla="*/ 7649 w 4621212"/>
              <a:gd name="connsiteY13" fmla="*/ 1344457 h 2993923"/>
              <a:gd name="connsiteX14" fmla="*/ 1495209 w 4621212"/>
              <a:gd name="connsiteY14" fmla="*/ 0 h 29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1212" h="2993923">
                <a:moveTo>
                  <a:pt x="1495209" y="0"/>
                </a:moveTo>
                <a:cubicBezTo>
                  <a:pt x="3126003" y="0"/>
                  <a:pt x="3126003" y="0"/>
                  <a:pt x="3126003" y="0"/>
                </a:cubicBezTo>
                <a:cubicBezTo>
                  <a:pt x="3897493" y="0"/>
                  <a:pt x="4536678" y="591650"/>
                  <a:pt x="4613563" y="1344457"/>
                </a:cubicBezTo>
                <a:lnTo>
                  <a:pt x="4621212" y="1495012"/>
                </a:lnTo>
                <a:lnTo>
                  <a:pt x="4621212" y="1499067"/>
                </a:lnTo>
                <a:lnTo>
                  <a:pt x="4613563" y="1649622"/>
                </a:lnTo>
                <a:cubicBezTo>
                  <a:pt x="4541804" y="2352243"/>
                  <a:pt x="3980219" y="2914476"/>
                  <a:pt x="3278410" y="2986318"/>
                </a:cubicBezTo>
                <a:lnTo>
                  <a:pt x="3129066" y="2993923"/>
                </a:lnTo>
                <a:lnTo>
                  <a:pt x="1492146" y="2993923"/>
                </a:lnTo>
                <a:lnTo>
                  <a:pt x="1342803" y="2986318"/>
                </a:lnTo>
                <a:cubicBezTo>
                  <a:pt x="640993" y="2914476"/>
                  <a:pt x="79408" y="2352243"/>
                  <a:pt x="7649" y="1649622"/>
                </a:cubicBezTo>
                <a:lnTo>
                  <a:pt x="0" y="1499067"/>
                </a:lnTo>
                <a:lnTo>
                  <a:pt x="0" y="1495012"/>
                </a:lnTo>
                <a:lnTo>
                  <a:pt x="7649" y="1344457"/>
                </a:lnTo>
                <a:cubicBezTo>
                  <a:pt x="84534" y="591650"/>
                  <a:pt x="723719" y="0"/>
                  <a:pt x="149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200"/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121115" y="2518721"/>
            <a:ext cx="2311057" cy="1496962"/>
          </a:xfrm>
          <a:custGeom>
            <a:avLst/>
            <a:gdLst>
              <a:gd name="connsiteX0" fmla="*/ 1495209 w 4621212"/>
              <a:gd name="connsiteY0" fmla="*/ 0 h 2993923"/>
              <a:gd name="connsiteX1" fmla="*/ 3126003 w 4621212"/>
              <a:gd name="connsiteY1" fmla="*/ 0 h 2993923"/>
              <a:gd name="connsiteX2" fmla="*/ 4613563 w 4621212"/>
              <a:gd name="connsiteY2" fmla="*/ 1344457 h 2993923"/>
              <a:gd name="connsiteX3" fmla="*/ 4621212 w 4621212"/>
              <a:gd name="connsiteY3" fmla="*/ 1495012 h 2993923"/>
              <a:gd name="connsiteX4" fmla="*/ 4621212 w 4621212"/>
              <a:gd name="connsiteY4" fmla="*/ 1499067 h 2993923"/>
              <a:gd name="connsiteX5" fmla="*/ 4613563 w 4621212"/>
              <a:gd name="connsiteY5" fmla="*/ 1649622 h 2993923"/>
              <a:gd name="connsiteX6" fmla="*/ 3278410 w 4621212"/>
              <a:gd name="connsiteY6" fmla="*/ 2986318 h 2993923"/>
              <a:gd name="connsiteX7" fmla="*/ 3129066 w 4621212"/>
              <a:gd name="connsiteY7" fmla="*/ 2993923 h 2993923"/>
              <a:gd name="connsiteX8" fmla="*/ 1492146 w 4621212"/>
              <a:gd name="connsiteY8" fmla="*/ 2993923 h 2993923"/>
              <a:gd name="connsiteX9" fmla="*/ 1342803 w 4621212"/>
              <a:gd name="connsiteY9" fmla="*/ 2986318 h 2993923"/>
              <a:gd name="connsiteX10" fmla="*/ 7649 w 4621212"/>
              <a:gd name="connsiteY10" fmla="*/ 1649622 h 2993923"/>
              <a:gd name="connsiteX11" fmla="*/ 0 w 4621212"/>
              <a:gd name="connsiteY11" fmla="*/ 1499067 h 2993923"/>
              <a:gd name="connsiteX12" fmla="*/ 0 w 4621212"/>
              <a:gd name="connsiteY12" fmla="*/ 1495012 h 2993923"/>
              <a:gd name="connsiteX13" fmla="*/ 7649 w 4621212"/>
              <a:gd name="connsiteY13" fmla="*/ 1344457 h 2993923"/>
              <a:gd name="connsiteX14" fmla="*/ 1495209 w 4621212"/>
              <a:gd name="connsiteY14" fmla="*/ 0 h 29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1212" h="2993923">
                <a:moveTo>
                  <a:pt x="1495209" y="0"/>
                </a:moveTo>
                <a:cubicBezTo>
                  <a:pt x="3126003" y="0"/>
                  <a:pt x="3126003" y="0"/>
                  <a:pt x="3126003" y="0"/>
                </a:cubicBezTo>
                <a:cubicBezTo>
                  <a:pt x="3897493" y="0"/>
                  <a:pt x="4536678" y="591650"/>
                  <a:pt x="4613563" y="1344457"/>
                </a:cubicBezTo>
                <a:lnTo>
                  <a:pt x="4621212" y="1495012"/>
                </a:lnTo>
                <a:lnTo>
                  <a:pt x="4621212" y="1499067"/>
                </a:lnTo>
                <a:lnTo>
                  <a:pt x="4613563" y="1649622"/>
                </a:lnTo>
                <a:cubicBezTo>
                  <a:pt x="4541804" y="2352243"/>
                  <a:pt x="3980219" y="2914476"/>
                  <a:pt x="3278410" y="2986318"/>
                </a:cubicBezTo>
                <a:lnTo>
                  <a:pt x="3129066" y="2993923"/>
                </a:lnTo>
                <a:lnTo>
                  <a:pt x="1492146" y="2993923"/>
                </a:lnTo>
                <a:lnTo>
                  <a:pt x="1342803" y="2986318"/>
                </a:lnTo>
                <a:cubicBezTo>
                  <a:pt x="640993" y="2914476"/>
                  <a:pt x="79408" y="2352243"/>
                  <a:pt x="7649" y="1649622"/>
                </a:cubicBezTo>
                <a:lnTo>
                  <a:pt x="0" y="1499067"/>
                </a:lnTo>
                <a:lnTo>
                  <a:pt x="0" y="1495012"/>
                </a:lnTo>
                <a:lnTo>
                  <a:pt x="7649" y="1344457"/>
                </a:lnTo>
                <a:cubicBezTo>
                  <a:pt x="84534" y="591650"/>
                  <a:pt x="723719" y="0"/>
                  <a:pt x="149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2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91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‹№›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85032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‹№›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693359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607435" y="7761"/>
            <a:ext cx="5462370" cy="6850239"/>
          </a:xfrm>
          <a:custGeom>
            <a:avLst/>
            <a:gdLst>
              <a:gd name="connsiteX0" fmla="*/ 7506391 w 10921895"/>
              <a:gd name="connsiteY0" fmla="*/ 0 h 13700478"/>
              <a:gd name="connsiteX1" fmla="*/ 10921895 w 10921895"/>
              <a:gd name="connsiteY1" fmla="*/ 6233895 h 13700478"/>
              <a:gd name="connsiteX2" fmla="*/ 6831011 w 10921895"/>
              <a:gd name="connsiteY2" fmla="*/ 13700477 h 13700478"/>
              <a:gd name="connsiteX3" fmla="*/ 6831012 w 10921895"/>
              <a:gd name="connsiteY3" fmla="*/ 13700478 h 13700478"/>
              <a:gd name="connsiteX4" fmla="*/ 0 w 10921895"/>
              <a:gd name="connsiteY4" fmla="*/ 13700478 h 13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1895" h="13700478">
                <a:moveTo>
                  <a:pt x="7506391" y="0"/>
                </a:moveTo>
                <a:lnTo>
                  <a:pt x="10921895" y="6233895"/>
                </a:lnTo>
                <a:lnTo>
                  <a:pt x="6831011" y="13700477"/>
                </a:lnTo>
                <a:lnTo>
                  <a:pt x="6831012" y="13700478"/>
                </a:lnTo>
                <a:lnTo>
                  <a:pt x="0" y="137004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8411086" y="-41030"/>
            <a:ext cx="3780914" cy="6899030"/>
          </a:xfrm>
          <a:custGeom>
            <a:avLst/>
            <a:gdLst>
              <a:gd name="connsiteX0" fmla="*/ 0 w 7559858"/>
              <a:gd name="connsiteY0" fmla="*/ 0 h 13798060"/>
              <a:gd name="connsiteX1" fmla="*/ 7559858 w 7559858"/>
              <a:gd name="connsiteY1" fmla="*/ 0 h 13798060"/>
              <a:gd name="connsiteX2" fmla="*/ 7559858 w 7559858"/>
              <a:gd name="connsiteY2" fmla="*/ 13798060 h 13798060"/>
              <a:gd name="connsiteX3" fmla="*/ 7559856 w 7559858"/>
              <a:gd name="connsiteY3" fmla="*/ 13798060 h 1379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9858" h="13798060">
                <a:moveTo>
                  <a:pt x="0" y="0"/>
                </a:moveTo>
                <a:lnTo>
                  <a:pt x="7559858" y="0"/>
                </a:lnTo>
                <a:lnTo>
                  <a:pt x="7559858" y="13798060"/>
                </a:lnTo>
                <a:lnTo>
                  <a:pt x="7559856" y="137980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8106616" y="3200241"/>
            <a:ext cx="4009163" cy="3657760"/>
          </a:xfrm>
          <a:custGeom>
            <a:avLst/>
            <a:gdLst>
              <a:gd name="connsiteX0" fmla="*/ 4008118 w 8016238"/>
              <a:gd name="connsiteY0" fmla="*/ 0 h 7315519"/>
              <a:gd name="connsiteX1" fmla="*/ 8016238 w 8016238"/>
              <a:gd name="connsiteY1" fmla="*/ 7315519 h 7315519"/>
              <a:gd name="connsiteX2" fmla="*/ 0 w 8016238"/>
              <a:gd name="connsiteY2" fmla="*/ 7315519 h 731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6238" h="7315519">
                <a:moveTo>
                  <a:pt x="4008118" y="0"/>
                </a:moveTo>
                <a:lnTo>
                  <a:pt x="8016238" y="7315519"/>
                </a:lnTo>
                <a:lnTo>
                  <a:pt x="0" y="73155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EC2C-5669-42AF-B2E3-501CAA250FFC}" type="datetime1">
              <a:rPr lang="id-ID" smtClean="0"/>
              <a:t>13/05/2024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Startup Pitchdeck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6B31-243B-4CD9-9834-76CBA76DDE54}" type="slidenum">
              <a:rPr lang="id-ID" smtClean="0"/>
              <a:t>‹№›</a:t>
            </a:fld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338415" y="482600"/>
            <a:ext cx="11524442" cy="9000"/>
          </a:xfrm>
          <a:custGeom>
            <a:avLst/>
            <a:gdLst>
              <a:gd name="connsiteX0" fmla="*/ 0 w 5102352"/>
              <a:gd name="connsiteY0" fmla="*/ 0 h 476504"/>
              <a:gd name="connsiteX1" fmla="*/ 5102352 w 5102352"/>
              <a:gd name="connsiteY1" fmla="*/ 0 h 476504"/>
              <a:gd name="connsiteX2" fmla="*/ 5102352 w 5102352"/>
              <a:gd name="connsiteY2" fmla="*/ 476504 h 476504"/>
              <a:gd name="connsiteX3" fmla="*/ 0 w 5102352"/>
              <a:gd name="connsiteY3" fmla="*/ 476504 h 47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2352" h="476504">
                <a:moveTo>
                  <a:pt x="0" y="0"/>
                </a:moveTo>
                <a:lnTo>
                  <a:pt x="5102352" y="0"/>
                </a:lnTo>
                <a:lnTo>
                  <a:pt x="5102352" y="476504"/>
                </a:lnTo>
                <a:lnTo>
                  <a:pt x="0" y="4765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500"/>
            </a:lvl1pPr>
          </a:lstStyle>
          <a:p>
            <a:r>
              <a:rPr lang="id-ID" dirty="0"/>
              <a:t>-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68734" y="278397"/>
            <a:ext cx="21430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700" dirty="0">
                <a:latin typeface="+mj-lt"/>
              </a:rPr>
              <a:t>TRIANGELICOM | </a:t>
            </a:r>
            <a:r>
              <a:rPr lang="id-ID" sz="700" dirty="0">
                <a:latin typeface="+mn-lt"/>
              </a:rPr>
              <a:t>www.triangelicom.com</a:t>
            </a:r>
            <a:endParaRPr lang="id-ID" sz="700" dirty="0">
              <a:latin typeface="+mj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43066" y="276181"/>
            <a:ext cx="268637" cy="156105"/>
            <a:chOff x="704926" y="382889"/>
            <a:chExt cx="809231" cy="470365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889698" y="476962"/>
              <a:ext cx="436499" cy="37629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1077658" y="382889"/>
              <a:ext cx="436499" cy="37629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704926" y="382889"/>
              <a:ext cx="436499" cy="37629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3919" y="630778"/>
            <a:ext cx="10804163" cy="457359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693918" y="1060704"/>
            <a:ext cx="10804164" cy="246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83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19" grpId="0"/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B51A1-72E3-431D-8BBD-012424F74B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1906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2AF30C1-C390-4108-AD83-F6967D9B03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4064000" cy="3429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E3A0C29-DA37-4013-B188-9AA22A6906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64000" y="0"/>
            <a:ext cx="4064000" cy="3429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8A6C0F-226F-491C-A47E-B8E7F2A0118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8000" y="0"/>
            <a:ext cx="4064000" cy="3429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37954F6-049B-4CF8-9EB6-A7D1BCAA2B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29000"/>
            <a:ext cx="4064000" cy="3429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63FD3FF-20AF-469C-B89E-A488AA363A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64000" y="3429000"/>
            <a:ext cx="4064000" cy="3429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B7DF93C-21E3-451F-A628-C07FDFE709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28000" y="3429000"/>
            <a:ext cx="4064000" cy="3429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78422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71408D0-D0B6-479D-8569-5917140B91F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83802" y="-1"/>
            <a:ext cx="7282905" cy="6858000"/>
          </a:xfrm>
          <a:custGeom>
            <a:avLst/>
            <a:gdLst>
              <a:gd name="connsiteX0" fmla="*/ 5115358 w 7282905"/>
              <a:gd name="connsiteY0" fmla="*/ 4148153 h 6858000"/>
              <a:gd name="connsiteX1" fmla="*/ 6687069 w 7282905"/>
              <a:gd name="connsiteY1" fmla="*/ 6858000 h 6858000"/>
              <a:gd name="connsiteX2" fmla="*/ 3543646 w 7282905"/>
              <a:gd name="connsiteY2" fmla="*/ 6858000 h 6858000"/>
              <a:gd name="connsiteX3" fmla="*/ 2455713 w 7282905"/>
              <a:gd name="connsiteY3" fmla="*/ 2901658 h 6858000"/>
              <a:gd name="connsiteX4" fmla="*/ 5588365 w 7282905"/>
              <a:gd name="connsiteY4" fmla="*/ 2907877 h 6858000"/>
              <a:gd name="connsiteX5" fmla="*/ 4027424 w 7282905"/>
              <a:gd name="connsiteY5" fmla="*/ 5623942 h 6858000"/>
              <a:gd name="connsiteX6" fmla="*/ 1571712 w 7282905"/>
              <a:gd name="connsiteY6" fmla="*/ 1750980 h 6858000"/>
              <a:gd name="connsiteX7" fmla="*/ 3143423 w 7282905"/>
              <a:gd name="connsiteY7" fmla="*/ 4460827 h 6858000"/>
              <a:gd name="connsiteX8" fmla="*/ 0 w 7282905"/>
              <a:gd name="connsiteY8" fmla="*/ 4460827 h 6858000"/>
              <a:gd name="connsiteX9" fmla="*/ 4158930 w 7282905"/>
              <a:gd name="connsiteY9" fmla="*/ 0 h 6858000"/>
              <a:gd name="connsiteX10" fmla="*/ 5711194 w 7282905"/>
              <a:gd name="connsiteY10" fmla="*/ 0 h 6858000"/>
              <a:gd name="connsiteX11" fmla="*/ 7282905 w 7282905"/>
              <a:gd name="connsiteY11" fmla="*/ 2709847 h 6858000"/>
              <a:gd name="connsiteX12" fmla="*/ 2587218 w 7282905"/>
              <a:gd name="connsiteY12" fmla="*/ 2709847 h 6858000"/>
              <a:gd name="connsiteX13" fmla="*/ 787940 w 7282905"/>
              <a:gd name="connsiteY13" fmla="*/ 0 h 6858000"/>
              <a:gd name="connsiteX14" fmla="*/ 3931363 w 7282905"/>
              <a:gd name="connsiteY14" fmla="*/ 0 h 6858000"/>
              <a:gd name="connsiteX15" fmla="*/ 2359651 w 7282905"/>
              <a:gd name="connsiteY15" fmla="*/ 27098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82905" h="6858000">
                <a:moveTo>
                  <a:pt x="5115358" y="4148153"/>
                </a:moveTo>
                <a:lnTo>
                  <a:pt x="6687069" y="6858000"/>
                </a:lnTo>
                <a:lnTo>
                  <a:pt x="3543646" y="6858000"/>
                </a:lnTo>
                <a:close/>
                <a:moveTo>
                  <a:pt x="2455713" y="2901658"/>
                </a:moveTo>
                <a:lnTo>
                  <a:pt x="5588365" y="2907877"/>
                </a:lnTo>
                <a:lnTo>
                  <a:pt x="4027424" y="5623942"/>
                </a:lnTo>
                <a:close/>
                <a:moveTo>
                  <a:pt x="1571712" y="1750980"/>
                </a:moveTo>
                <a:lnTo>
                  <a:pt x="3143423" y="4460827"/>
                </a:lnTo>
                <a:lnTo>
                  <a:pt x="0" y="4460827"/>
                </a:lnTo>
                <a:close/>
                <a:moveTo>
                  <a:pt x="4158930" y="0"/>
                </a:moveTo>
                <a:lnTo>
                  <a:pt x="5711194" y="0"/>
                </a:lnTo>
                <a:lnTo>
                  <a:pt x="7282905" y="2709847"/>
                </a:lnTo>
                <a:lnTo>
                  <a:pt x="2587218" y="2709847"/>
                </a:lnTo>
                <a:close/>
                <a:moveTo>
                  <a:pt x="787940" y="0"/>
                </a:moveTo>
                <a:lnTo>
                  <a:pt x="3931363" y="0"/>
                </a:lnTo>
                <a:lnTo>
                  <a:pt x="2359651" y="27098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44954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9FA2C78-A416-4D57-9915-BA3CAC94C8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0546" y="590547"/>
            <a:ext cx="7524755" cy="5676907"/>
          </a:xfrm>
          <a:custGeom>
            <a:avLst/>
            <a:gdLst>
              <a:gd name="connsiteX0" fmla="*/ 2476505 w 7524755"/>
              <a:gd name="connsiteY0" fmla="*/ 0 h 5676907"/>
              <a:gd name="connsiteX1" fmla="*/ 7524755 w 7524755"/>
              <a:gd name="connsiteY1" fmla="*/ 0 h 5676907"/>
              <a:gd name="connsiteX2" fmla="*/ 7524755 w 7524755"/>
              <a:gd name="connsiteY2" fmla="*/ 5676905 h 5676907"/>
              <a:gd name="connsiteX3" fmla="*/ 2476505 w 7524755"/>
              <a:gd name="connsiteY3" fmla="*/ 5676905 h 5676907"/>
              <a:gd name="connsiteX4" fmla="*/ 2476505 w 7524755"/>
              <a:gd name="connsiteY4" fmla="*/ 5676907 h 5676907"/>
              <a:gd name="connsiteX5" fmla="*/ 0 w 7524755"/>
              <a:gd name="connsiteY5" fmla="*/ 5676907 h 5676907"/>
              <a:gd name="connsiteX6" fmla="*/ 0 w 7524755"/>
              <a:gd name="connsiteY6" fmla="*/ 412760 h 5676907"/>
              <a:gd name="connsiteX7" fmla="*/ 412759 w 7524755"/>
              <a:gd name="connsiteY7" fmla="*/ 1 h 5676907"/>
              <a:gd name="connsiteX8" fmla="*/ 2476505 w 7524755"/>
              <a:gd name="connsiteY8" fmla="*/ 1 h 567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5" h="5676907">
                <a:moveTo>
                  <a:pt x="2476505" y="0"/>
                </a:moveTo>
                <a:lnTo>
                  <a:pt x="7524755" y="0"/>
                </a:lnTo>
                <a:lnTo>
                  <a:pt x="7524755" y="5676905"/>
                </a:lnTo>
                <a:lnTo>
                  <a:pt x="2476505" y="5676905"/>
                </a:lnTo>
                <a:lnTo>
                  <a:pt x="2476505" y="5676907"/>
                </a:lnTo>
                <a:lnTo>
                  <a:pt x="0" y="5676907"/>
                </a:lnTo>
                <a:lnTo>
                  <a:pt x="0" y="412760"/>
                </a:lnTo>
                <a:lnTo>
                  <a:pt x="412759" y="1"/>
                </a:lnTo>
                <a:lnTo>
                  <a:pt x="2476505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421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87E2BC0-B337-47E1-A3DF-A52894A07D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49628" cy="3429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608351F-8F5B-4FF9-B8BE-BE38D4DC086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78371" y="3429000"/>
            <a:ext cx="2849628" cy="3429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5D9D71C-8D89-4EC9-A107-37CF53E355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49629" y="0"/>
            <a:ext cx="5278370" cy="3429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43B5E80-6084-458D-8EB9-5DD3EB5D79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8000" y="3429000"/>
            <a:ext cx="4064000" cy="3429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7409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B409780-6083-4A33-9354-8CAE2799BD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7750" y="590550"/>
            <a:ext cx="3162300" cy="39243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E4F2047-65CF-4031-B58B-1A1DE417470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14850" y="590550"/>
            <a:ext cx="3162300" cy="39243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976C812-8383-4C3C-9063-3B160A1A2D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1950" y="590550"/>
            <a:ext cx="3162300" cy="39243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78057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97996A7-8A58-44B1-AD41-797D55CF85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90550" y="1543048"/>
            <a:ext cx="2542324" cy="179050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FC259F6-F438-405A-B00B-1D085616AD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23765" y="1543048"/>
            <a:ext cx="2542324" cy="179050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AF09B99-E419-43D3-B20D-E8A80F4C59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0550" y="3524446"/>
            <a:ext cx="2542324" cy="179050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DD6FB04-4E0E-4C94-9170-6BD6AA391C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23765" y="3524446"/>
            <a:ext cx="2542324" cy="179050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004526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CB15-F748-C140-A5C3-CF0090C943B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870" r:id="rId2"/>
    <p:sldLayoutId id="2147483895" r:id="rId3"/>
    <p:sldLayoutId id="2147483894" r:id="rId4"/>
    <p:sldLayoutId id="2147483893" r:id="rId5"/>
    <p:sldLayoutId id="2147483892" r:id="rId6"/>
    <p:sldLayoutId id="2147483890" r:id="rId7"/>
    <p:sldLayoutId id="2147483889" r:id="rId8"/>
    <p:sldLayoutId id="2147483887" r:id="rId9"/>
    <p:sldLayoutId id="2147483886" r:id="rId10"/>
    <p:sldLayoutId id="2147483884" r:id="rId11"/>
    <p:sldLayoutId id="2147483883" r:id="rId12"/>
    <p:sldLayoutId id="2147483882" r:id="rId13"/>
    <p:sldLayoutId id="2147483881" r:id="rId14"/>
    <p:sldLayoutId id="2147483880" r:id="rId15"/>
    <p:sldLayoutId id="2147483879" r:id="rId16"/>
    <p:sldLayoutId id="2147483878" r:id="rId17"/>
    <p:sldLayoutId id="2147483877" r:id="rId18"/>
    <p:sldLayoutId id="2147483876" r:id="rId19"/>
    <p:sldLayoutId id="2147483874" r:id="rId20"/>
    <p:sldLayoutId id="2147483873" r:id="rId21"/>
    <p:sldLayoutId id="2147483897" r:id="rId22"/>
    <p:sldLayoutId id="2147483898" r:id="rId23"/>
    <p:sldLayoutId id="2147483899" r:id="rId24"/>
    <p:sldLayoutId id="2147483900" r:id="rId2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35.png"/><Relationship Id="rId5" Type="http://schemas.openxmlformats.org/officeDocument/2006/relationships/image" Target="../media/image43.jpeg"/><Relationship Id="rId10" Type="http://schemas.openxmlformats.org/officeDocument/2006/relationships/image" Target="../media/image31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chart" Target="../charts/char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13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C17736F-8D57-4F09-82CE-95CB736A1DCA}"/>
              </a:ext>
            </a:extLst>
          </p:cNvPr>
          <p:cNvSpPr/>
          <p:nvPr/>
        </p:nvSpPr>
        <p:spPr>
          <a:xfrm rot="10800000">
            <a:off x="4871741" y="0"/>
            <a:ext cx="3143423" cy="2709847"/>
          </a:xfrm>
          <a:prstGeom prst="triangle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21BC6AF-F031-4F40-9F15-AA3BA449AFB8}"/>
              </a:ext>
            </a:extLst>
          </p:cNvPr>
          <p:cNvSpPr/>
          <p:nvPr/>
        </p:nvSpPr>
        <p:spPr>
          <a:xfrm rot="3600000">
            <a:off x="6927057" y="2230415"/>
            <a:ext cx="3143423" cy="2709847"/>
          </a:xfrm>
          <a:prstGeom prst="triangle">
            <a:avLst/>
          </a:prstGeom>
          <a:solidFill>
            <a:schemeClr val="tx1">
              <a:lumMod val="75000"/>
              <a:lumOff val="2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88F92D0-CB6B-401C-8D66-AA11B076EB74}"/>
              </a:ext>
            </a:extLst>
          </p:cNvPr>
          <p:cNvGrpSpPr/>
          <p:nvPr/>
        </p:nvGrpSpPr>
        <p:grpSpPr>
          <a:xfrm>
            <a:off x="7420683" y="3243935"/>
            <a:ext cx="1475116" cy="857293"/>
            <a:chOff x="8282586" y="3871751"/>
            <a:chExt cx="1475116" cy="85729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1B1E47-302A-44DA-8C6D-D11EF40069DE}"/>
                </a:ext>
              </a:extLst>
            </p:cNvPr>
            <p:cNvSpPr txBox="1"/>
            <p:nvPr/>
          </p:nvSpPr>
          <p:spPr>
            <a:xfrm>
              <a:off x="8282586" y="4021158"/>
              <a:ext cx="147511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b="1" i="1" spc="100" dirty="0">
                  <a:solidFill>
                    <a:schemeClr val="bg1"/>
                  </a:solidFill>
                  <a:latin typeface="Montserrat Light" panose="00000400000000000000" pitchFamily="50" charset="0"/>
                  <a:ea typeface="Montserrat Black" charset="0"/>
                  <a:cs typeface="Montserrat Black" charset="0"/>
                </a:rPr>
                <a:t>Creative clean</a:t>
              </a:r>
            </a:p>
            <a:p>
              <a:r>
                <a:rPr lang="en-US" sz="1000" b="1" i="1" spc="100" dirty="0">
                  <a:solidFill>
                    <a:schemeClr val="bg1"/>
                  </a:solidFill>
                  <a:latin typeface="Montserrat Light" panose="00000400000000000000" pitchFamily="50" charset="0"/>
                  <a:ea typeface="Montserrat Black" charset="0"/>
                  <a:cs typeface="Montserrat Black" charset="0"/>
                </a:rPr>
                <a:t>Best </a:t>
              </a:r>
              <a:r>
                <a:rPr lang="en-US" sz="1000" b="1" i="1" spc="100" dirty="0" err="1">
                  <a:solidFill>
                    <a:schemeClr val="bg1"/>
                  </a:solidFill>
                  <a:latin typeface="Montserrat Light" panose="00000400000000000000" pitchFamily="50" charset="0"/>
                  <a:ea typeface="Montserrat Black" charset="0"/>
                  <a:cs typeface="Montserrat Black" charset="0"/>
                </a:rPr>
                <a:t>powerpoint</a:t>
              </a:r>
              <a:endParaRPr lang="en-US" sz="1000" b="1" i="1" spc="100" dirty="0">
                <a:solidFill>
                  <a:schemeClr val="bg1"/>
                </a:solidFill>
                <a:latin typeface="Montserrat Light" panose="00000400000000000000" pitchFamily="50" charset="0"/>
                <a:ea typeface="Montserrat Black" charset="0"/>
                <a:cs typeface="Montserrat Black" charset="0"/>
              </a:endParaRPr>
            </a:p>
            <a:p>
              <a:r>
                <a:rPr lang="en-US" sz="1000" b="1" i="1" spc="100" dirty="0">
                  <a:solidFill>
                    <a:schemeClr val="bg1"/>
                  </a:solidFill>
                  <a:latin typeface="Montserrat Light" panose="00000400000000000000" pitchFamily="50" charset="0"/>
                  <a:ea typeface="Montserrat Black" charset="0"/>
                  <a:cs typeface="Montserrat Black" charset="0"/>
                </a:rPr>
                <a:t>Presentation</a:t>
              </a: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57690BAE-632B-42B2-9DB4-0C7FFDD5CDD2}"/>
                </a:ext>
              </a:extLst>
            </p:cNvPr>
            <p:cNvSpPr/>
            <p:nvPr/>
          </p:nvSpPr>
          <p:spPr>
            <a:xfrm rot="5400000">
              <a:off x="8359252" y="3885020"/>
              <a:ext cx="192410" cy="165871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21C7FC0-D5FB-4012-8504-38C68F767739}"/>
              </a:ext>
            </a:extLst>
          </p:cNvPr>
          <p:cNvSpPr txBox="1"/>
          <p:nvPr/>
        </p:nvSpPr>
        <p:spPr>
          <a:xfrm>
            <a:off x="-371445" y="909311"/>
            <a:ext cx="6277322" cy="1446536"/>
          </a:xfrm>
          <a:prstGeom prst="rect">
            <a:avLst/>
          </a:prstGeom>
          <a:noFill/>
        </p:spPr>
        <p:txBody>
          <a:bodyPr wrap="square" lIns="91427" tIns="45713" rIns="91427" bIns="45713" rtlCol="0" anchor="ctr">
            <a:spAutoFit/>
          </a:bodyPr>
          <a:lstStyle/>
          <a:p>
            <a:pPr algn="ctr"/>
            <a:r>
              <a:rPr lang="uk-UA" sz="2200" b="1" dirty="0">
                <a:latin typeface="Trebuchet MS" panose="020B0603020202020204" pitchFamily="34" charset="0"/>
              </a:rPr>
              <a:t>СПІВПРАЦЯ </a:t>
            </a:r>
            <a:br>
              <a:rPr lang="uk-UA" sz="2200" b="1" dirty="0">
                <a:latin typeface="Trebuchet MS" panose="020B0603020202020204" pitchFamily="34" charset="0"/>
              </a:rPr>
            </a:br>
            <a:r>
              <a:rPr lang="uk-UA" sz="2200" b="1" dirty="0">
                <a:latin typeface="Trebuchet MS" panose="020B0603020202020204" pitchFamily="34" charset="0"/>
              </a:rPr>
              <a:t>КП ВМР «ВІННИЦЯМІСЬКТЕПЛОЕНЕРГО»</a:t>
            </a:r>
            <a:br>
              <a:rPr lang="uk-UA" sz="2200" b="1" dirty="0">
                <a:latin typeface="Trebuchet MS" panose="020B0603020202020204" pitchFamily="34" charset="0"/>
              </a:rPr>
            </a:br>
            <a:r>
              <a:rPr lang="uk-UA" sz="2200" b="1" dirty="0">
                <a:latin typeface="Trebuchet MS" panose="020B0603020202020204" pitchFamily="34" charset="0"/>
              </a:rPr>
              <a:t>З МІЖНАРОДНИМИ ФІНАНСОВИМИ ОРГАНІЗАЦІЯМИ </a:t>
            </a:r>
            <a:endParaRPr lang="en-US" sz="2200" b="1" dirty="0"/>
          </a:p>
        </p:txBody>
      </p:sp>
      <p:pic>
        <p:nvPicPr>
          <p:cNvPr id="3" name="Місце для зображення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r="14628"/>
          <a:stretch>
            <a:fillRect/>
          </a:stretch>
        </p:blipFill>
        <p:spPr/>
      </p:pic>
      <p:grpSp>
        <p:nvGrpSpPr>
          <p:cNvPr id="15" name="Группа 8"/>
          <p:cNvGrpSpPr>
            <a:grpSpLocks/>
          </p:cNvGrpSpPr>
          <p:nvPr/>
        </p:nvGrpSpPr>
        <p:grpSpPr bwMode="auto">
          <a:xfrm>
            <a:off x="2585799" y="3393342"/>
            <a:ext cx="2916936" cy="720989"/>
            <a:chOff x="1348446" y="5235890"/>
            <a:chExt cx="3340120" cy="876301"/>
          </a:xfrm>
        </p:grpSpPr>
        <p:pic>
          <p:nvPicPr>
            <p:cNvPr id="17" name="Picture 3" descr="D:\ВМТЕ\Teploenergo веб-сайт\imeges for site\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8446" y="5235890"/>
              <a:ext cx="707885" cy="876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110447" y="5271848"/>
              <a:ext cx="2578119" cy="6359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746151">
                <a:defRPr/>
              </a:pPr>
              <a:r>
                <a:rPr lang="uk-UA" sz="140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ВІННИЦЬКА</a:t>
              </a:r>
            </a:p>
            <a:p>
              <a:pPr defTabSz="746151">
                <a:defRPr/>
              </a:pPr>
              <a:r>
                <a:rPr lang="uk-UA" sz="140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МІСЬКА РАДА</a:t>
              </a:r>
              <a:endParaRPr lang="ru-RU" sz="1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pic>
        <p:nvPicPr>
          <p:cNvPr id="19" name="Picture 3" descr="C:\Users\Leiter\Desktop\one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9" y="3349809"/>
            <a:ext cx="2287350" cy="7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5"/>
          <p:cNvSpPr/>
          <p:nvPr/>
        </p:nvSpPr>
        <p:spPr bwMode="auto">
          <a:xfrm>
            <a:off x="901916" y="5090343"/>
            <a:ext cx="5170706" cy="692497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ctr" defTabSz="746151">
              <a:defRPr/>
            </a:pPr>
            <a:r>
              <a:rPr lang="ru-RU" sz="1400" b="1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  <a:alpha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КП ВМР «Вінницяміськтеплоенерго»</a:t>
            </a:r>
          </a:p>
          <a:p>
            <a:pPr algn="ctr" defTabSz="746151">
              <a:defRPr/>
            </a:pPr>
            <a:r>
              <a:rPr lang="ru-RU" sz="1400" b="1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  <a:alpha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Максим </a:t>
            </a:r>
            <a:r>
              <a:rPr lang="ru-RU" sz="1400" b="1" i="1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  <a:alpha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Білик</a:t>
            </a:r>
            <a:r>
              <a:rPr lang="ru-RU" sz="1400" b="1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  <a:alpha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ru-RU" sz="1400" b="1" i="1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  <a:alpha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Генеральний</a:t>
            </a:r>
            <a:r>
              <a:rPr lang="ru-RU" sz="1400" b="1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  <a:alpha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директор</a:t>
            </a:r>
            <a:endParaRPr lang="uk-UA" sz="1400" b="1" i="1" spc="2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0000"/>
                  <a:lumOff val="10000"/>
                  <a:alpha val="9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defTabSz="746151">
              <a:defRPr/>
            </a:pPr>
            <a:endParaRPr lang="uk-UA" sz="1400" b="1" i="1" spc="2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0000"/>
                  <a:lumOff val="10000"/>
                  <a:alpha val="9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1" name="Straight Connector 58">
            <a:extLst>
              <a:ext uri="{FF2B5EF4-FFF2-40B4-BE49-F238E27FC236}">
                <a16:creationId xmlns:a16="http://schemas.microsoft.com/office/drawing/2014/main" id="{B0940085-5193-46EF-AEC1-A0FC22EA0252}"/>
              </a:ext>
            </a:extLst>
          </p:cNvPr>
          <p:cNvCxnSpPr>
            <a:cxnSpLocks/>
          </p:cNvCxnSpPr>
          <p:nvPr/>
        </p:nvCxnSpPr>
        <p:spPr>
          <a:xfrm flipH="1">
            <a:off x="464081" y="6165332"/>
            <a:ext cx="6762883" cy="0"/>
          </a:xfrm>
          <a:prstGeom prst="line">
            <a:avLst/>
          </a:prstGeom>
          <a:ln w="38100">
            <a:solidFill>
              <a:schemeClr val="tx1"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0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1146126" y="6279552"/>
            <a:ext cx="196891" cy="19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1356038" y="6264855"/>
            <a:ext cx="886334" cy="200055"/>
          </a:xfrm>
          <a:prstGeom prst="rect">
            <a:avLst/>
          </a:prstGeom>
        </p:spPr>
        <p:txBody>
          <a:bodyPr lIns="45720" tIns="22860" rIns="45720" bIns="22860">
            <a:spAutoFit/>
          </a:bodyPr>
          <a:lstStyle/>
          <a:p>
            <a:pPr defTabSz="746151">
              <a:defRPr/>
            </a:pPr>
            <a:r>
              <a:rPr lang="en-US" sz="10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21100</a:t>
            </a:r>
            <a:endParaRPr lang="ru-RU" sz="1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5" name="Рисунок 18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993959" y="6302061"/>
            <a:ext cx="17783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2275813" y="6214443"/>
            <a:ext cx="2340229" cy="353943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defTabSz="746151">
              <a:defRPr/>
            </a:pPr>
            <a:r>
              <a:rPr lang="uk-UA" sz="10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Вінницька обл., </a:t>
            </a:r>
            <a:r>
              <a:rPr lang="uk-UA" sz="1000" i="1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м.Вінниця</a:t>
            </a:r>
            <a:r>
              <a:rPr lang="uk-UA" sz="10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, </a:t>
            </a:r>
            <a:endParaRPr lang="en-US" sz="1000" i="1" spc="2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0000"/>
                  <a:lumOff val="1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Times New Roman" pitchFamily="18" charset="0"/>
            </a:endParaRPr>
          </a:p>
          <a:p>
            <a:pPr defTabSz="746151">
              <a:defRPr/>
            </a:pPr>
            <a:r>
              <a:rPr lang="uk-UA" sz="10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вул. 600-річчя, буд.13.</a:t>
            </a:r>
            <a:endParaRPr lang="ru-RU" sz="1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7" name="Рисунок 22"/>
          <p:cNvPicPr>
            <a:picLocks noChangeAspect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4641384" y="6283390"/>
            <a:ext cx="16195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803296" y="6242904"/>
            <a:ext cx="1717684" cy="200055"/>
          </a:xfrm>
          <a:prstGeom prst="rect">
            <a:avLst/>
          </a:prstGeom>
        </p:spPr>
        <p:txBody>
          <a:bodyPr lIns="45720" tIns="22860" rIns="45720" bIns="22860">
            <a:spAutoFit/>
          </a:bodyPr>
          <a:lstStyle/>
          <a:p>
            <a:pPr defTabSz="746151">
              <a:defRPr/>
            </a:pPr>
            <a:r>
              <a:rPr lang="en-US" sz="10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(0432) 55 16 55</a:t>
            </a:r>
            <a:endParaRPr lang="ru-RU" sz="1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9" name="Рисунок 24"/>
          <p:cNvPicPr>
            <a:picLocks noChangeAspect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1244571" y="6576309"/>
            <a:ext cx="167514" cy="16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1425785" y="6546514"/>
            <a:ext cx="1220832" cy="200055"/>
          </a:xfrm>
          <a:prstGeom prst="rect">
            <a:avLst/>
          </a:prstGeom>
        </p:spPr>
        <p:txBody>
          <a:bodyPr lIns="45720" tIns="22860" rIns="45720" bIns="22860">
            <a:spAutoFit/>
          </a:bodyPr>
          <a:lstStyle/>
          <a:p>
            <a:pPr defTabSz="746151">
              <a:defRPr/>
            </a:pPr>
            <a:r>
              <a:rPr lang="en-US" sz="1000" i="1" kern="50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Lucida Sans Unicode"/>
                <a:cs typeface="Times New Roman" pitchFamily="18" charset="0"/>
              </a:rPr>
              <a:t>www.vmte.vn.ua</a:t>
            </a:r>
            <a:endParaRPr lang="ru-RU" sz="1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1" name="Рисунок 26"/>
          <p:cNvPicPr>
            <a:picLocks noChangeAspect="1"/>
          </p:cNvPicPr>
          <p:nvPr/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3650672" y="6612577"/>
            <a:ext cx="169896" cy="17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821248" y="6597863"/>
            <a:ext cx="1549597" cy="200055"/>
          </a:xfrm>
          <a:prstGeom prst="rect">
            <a:avLst/>
          </a:prstGeom>
        </p:spPr>
        <p:txBody>
          <a:bodyPr lIns="45720" tIns="22860" rIns="45720" bIns="22860">
            <a:spAutoFit/>
          </a:bodyPr>
          <a:lstStyle/>
          <a:p>
            <a:pPr defTabSz="746151">
              <a:defRPr/>
            </a:pPr>
            <a:r>
              <a:rPr lang="uk-UA" sz="1000" i="1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office</a:t>
            </a:r>
            <a:r>
              <a:rPr lang="uk-UA" sz="10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@</a:t>
            </a:r>
            <a:r>
              <a:rPr lang="en-US" sz="1000" i="1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vmte</a:t>
            </a:r>
            <a:r>
              <a:rPr lang="uk-UA" sz="1000" i="1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.vn</a:t>
            </a:r>
            <a:r>
              <a:rPr lang="uk-UA" sz="10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.</a:t>
            </a:r>
            <a:r>
              <a:rPr lang="en-US" sz="1000" i="1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ua</a:t>
            </a:r>
            <a:endParaRPr lang="ru-RU" sz="1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5"/>
          <p:cNvSpPr/>
          <p:nvPr/>
        </p:nvSpPr>
        <p:spPr>
          <a:xfrm>
            <a:off x="0" y="997918"/>
            <a:ext cx="11923295" cy="10959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pPr marL="177800" indent="-177800" algn="just" defTabSz="449263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uk-UA" sz="1700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	Також, Підприємство отримало високоефективне </a:t>
            </a:r>
            <a:r>
              <a:rPr lang="uk-UA" sz="1700" b="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дороговартісне</a:t>
            </a:r>
            <a:r>
              <a:rPr lang="uk-UA" sz="1700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 технологічне </a:t>
            </a:r>
            <a:r>
              <a:rPr lang="uk-UA" sz="1700" b="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обладання</a:t>
            </a:r>
            <a:r>
              <a:rPr lang="uk-UA" sz="1700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, як технічну допомогу від </a:t>
            </a:r>
            <a:r>
              <a:rPr lang="uk-UA" sz="1700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МОМ ООН </a:t>
            </a:r>
            <a:r>
              <a:rPr lang="uk-UA" sz="1700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та </a:t>
            </a:r>
            <a:r>
              <a:rPr lang="en-US" sz="1700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617BA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US</a:t>
            </a:r>
            <a:r>
              <a:rPr lang="en-US" sz="1700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AID</a:t>
            </a:r>
            <a:r>
              <a:rPr lang="uk-UA" sz="1700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, для забезпечення об</a:t>
            </a:r>
            <a:r>
              <a:rPr lang="en-US" sz="1700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’</a:t>
            </a:r>
            <a:r>
              <a:rPr lang="uk-UA" sz="1700" b="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єктів</a:t>
            </a:r>
            <a:r>
              <a:rPr lang="uk-UA" sz="1700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 власною генерацією електричної енергії. Це дало можливість для реалізації </a:t>
            </a:r>
            <a:r>
              <a:rPr lang="uk-UA" sz="1700" b="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проєктів</a:t>
            </a:r>
            <a:r>
              <a:rPr lang="uk-UA" sz="1700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 з нового будівництва блочно-модульних </a:t>
            </a:r>
            <a:r>
              <a:rPr lang="uk-UA" sz="1700" b="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когенераційних</a:t>
            </a:r>
            <a:r>
              <a:rPr lang="uk-UA" sz="1700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Calibri" panose="020F0502020204030204" pitchFamily="34" charset="0"/>
                <a:sym typeface="Symbol"/>
              </a:rPr>
              <a:t> станцій та прокладання кабельної лінії.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89388"/>
              </p:ext>
            </p:extLst>
          </p:nvPr>
        </p:nvGraphicFramePr>
        <p:xfrm>
          <a:off x="212000" y="2205005"/>
          <a:ext cx="11592093" cy="328007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6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3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39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</a:rPr>
                        <a:t>№ п.п.</a:t>
                      </a:r>
                      <a:endParaRPr lang="uk-UA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</a:rPr>
                        <a:t>Найменування</a:t>
                      </a:r>
                      <a:endParaRPr lang="uk-UA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</a:rPr>
                        <a:t>МФО</a:t>
                      </a:r>
                      <a:endParaRPr lang="uk-UA" sz="1800" b="1" i="0" u="none" strike="noStrike" dirty="0"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</a:rPr>
                        <a:t>Тип установки / комплектуючих</a:t>
                      </a:r>
                      <a:endParaRPr lang="uk-UA" sz="1800" b="1" i="0" u="none" strike="noStrike" dirty="0"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</a:rPr>
                        <a:t>Електрична потужність , МВт</a:t>
                      </a:r>
                      <a:endParaRPr lang="uk-UA" sz="1800" b="1" i="0" u="none" strike="noStrike" dirty="0"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</a:rPr>
                        <a:t>Теплова потужність, МВт</a:t>
                      </a:r>
                      <a:endParaRPr lang="uk-UA" sz="1800" b="1" i="0" u="none" strike="noStrike" dirty="0"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68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</a:rPr>
                        <a:t>1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uk-UA" sz="1800" u="none" strike="noStrike" dirty="0">
                          <a:effectLst/>
                        </a:rPr>
                        <a:t>КГУ в кількості 4 шт.</a:t>
                      </a:r>
                      <a:endParaRPr lang="uk-UA" sz="1800" u="none" strike="noStrike" dirty="0"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noProof="0" dirty="0">
                          <a:solidFill>
                            <a:srgbClr val="0617BA"/>
                          </a:solidFill>
                          <a:effectLst/>
                        </a:rPr>
                        <a:t>US</a:t>
                      </a:r>
                      <a:r>
                        <a:rPr lang="en-US" sz="1800" b="1" u="none" strike="noStrike" noProof="0" dirty="0">
                          <a:solidFill>
                            <a:srgbClr val="C00000"/>
                          </a:solidFill>
                          <a:effectLst/>
                        </a:rPr>
                        <a:t>AID</a:t>
                      </a:r>
                      <a:endParaRPr lang="uk-UA" sz="1800" b="1" i="0" u="none" strike="noStrike" noProof="0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Газопоршнева</a:t>
                      </a:r>
                      <a:r>
                        <a:rPr lang="ru-RU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Вид палива – природний газ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3,8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4,1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09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uk-UA" sz="1800" u="none" strike="noStrike" dirty="0">
                          <a:effectLst/>
                        </a:rPr>
                        <a:t>КГУ в кількості 1 шт.</a:t>
                      </a:r>
                      <a:endParaRPr lang="uk-UA" sz="1800" u="none" strike="noStrike" dirty="0"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noProof="0" dirty="0">
                          <a:solidFill>
                            <a:srgbClr val="00B0F0"/>
                          </a:solidFill>
                          <a:effectLst/>
                        </a:rPr>
                        <a:t>МОМ ООН</a:t>
                      </a:r>
                      <a:endParaRPr lang="uk-UA" sz="1800" b="1" i="0" u="none" strike="noStrike" noProof="0" dirty="0">
                        <a:solidFill>
                          <a:srgbClr val="00B0F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Газопоршнева</a:t>
                      </a:r>
                      <a:r>
                        <a:rPr lang="ru-RU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Вид </a:t>
                      </a:r>
                      <a:r>
                        <a:rPr lang="ru-RU" sz="1800" b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палива</a:t>
                      </a:r>
                      <a:r>
                        <a:rPr lang="ru-RU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 – </a:t>
                      </a:r>
                      <a:r>
                        <a:rPr lang="ru-RU" sz="1800" b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природний</a:t>
                      </a:r>
                      <a:r>
                        <a:rPr lang="ru-RU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 газ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5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Кабельна</a:t>
                      </a: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лінія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noProof="0" dirty="0">
                          <a:solidFill>
                            <a:srgbClr val="0617BA"/>
                          </a:solidFill>
                          <a:effectLst/>
                        </a:rPr>
                        <a:t>US</a:t>
                      </a:r>
                      <a:r>
                        <a:rPr lang="en-US" sz="1800" b="1" u="none" strike="noStrike" noProof="0" dirty="0">
                          <a:solidFill>
                            <a:srgbClr val="C00000"/>
                          </a:solidFill>
                          <a:effectLst/>
                        </a:rPr>
                        <a:t>AID</a:t>
                      </a:r>
                      <a:endParaRPr lang="uk-UA" sz="1800" b="1" i="0" u="none" strike="noStrike" noProof="0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9 км</a:t>
                      </a:r>
                      <a:r>
                        <a:rPr lang="uk-UA" sz="1800" b="0" u="none" strike="noStrike" baseline="0" noProof="0" dirty="0">
                          <a:solidFill>
                            <a:srgbClr val="000000"/>
                          </a:solidFill>
                          <a:effectLst/>
                        </a:rPr>
                        <a:t> силового кабелю</a:t>
                      </a:r>
                      <a:r>
                        <a:rPr lang="ru-RU" sz="1800" b="0" u="none" strike="noStrike" baseline="0" noProof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</a:p>
                    <a:p>
                      <a:pPr algn="ctr" fontAlgn="ctr"/>
                      <a:r>
                        <a:rPr lang="ru-RU" sz="1800" b="0" u="none" strike="noStrike" baseline="0" noProof="0" dirty="0">
                          <a:solidFill>
                            <a:srgbClr val="000000"/>
                          </a:solidFill>
                          <a:effectLst/>
                        </a:rPr>
                        <a:t>1 шт. </a:t>
                      </a:r>
                      <a:r>
                        <a:rPr lang="ru-RU" sz="1800" b="0" u="none" strike="noStrike" baseline="0" noProof="0" dirty="0" err="1">
                          <a:solidFill>
                            <a:srgbClr val="000000"/>
                          </a:solidFill>
                          <a:effectLst/>
                        </a:rPr>
                        <a:t>трансф</a:t>
                      </a:r>
                      <a:r>
                        <a:rPr lang="ru-RU" sz="1800" b="0" u="none" strike="noStrike" baseline="0" noProof="0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r>
                        <a:rPr lang="ru-RU" sz="1800" b="0" u="none" strike="noStrike" baseline="0" noProof="0" dirty="0" err="1">
                          <a:solidFill>
                            <a:srgbClr val="000000"/>
                          </a:solidFill>
                          <a:effectLst/>
                        </a:rPr>
                        <a:t>підстанція</a:t>
                      </a:r>
                      <a:r>
                        <a:rPr lang="ru-RU" sz="1800" b="0" u="none" strike="noStrike" baseline="0" noProof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</a:p>
                    <a:p>
                      <a:pPr algn="ctr" fontAlgn="ctr"/>
                      <a:r>
                        <a:rPr lang="ru-RU" sz="1800" b="0" u="none" strike="noStrike" baseline="0" noProof="0" dirty="0">
                          <a:solidFill>
                            <a:srgbClr val="000000"/>
                          </a:solidFill>
                          <a:effectLst/>
                        </a:rPr>
                        <a:t>93 шт. муфт, </a:t>
                      </a:r>
                      <a:r>
                        <a:rPr lang="ru-RU" sz="1800" b="0" u="none" strike="noStrike" baseline="0" noProof="0" dirty="0" err="1">
                          <a:solidFill>
                            <a:srgbClr val="000000"/>
                          </a:solidFill>
                          <a:effectLst/>
                        </a:rPr>
                        <a:t>комірки</a:t>
                      </a:r>
                      <a:r>
                        <a:rPr lang="ru-RU" sz="1800" b="0" u="none" strike="noStrike" baseline="0" noProof="0" dirty="0">
                          <a:solidFill>
                            <a:srgbClr val="000000"/>
                          </a:solidFill>
                          <a:effectLst/>
                        </a:rPr>
                        <a:t> та 3,5 км </a:t>
                      </a:r>
                      <a:r>
                        <a:rPr lang="ru-RU" sz="1800" b="0" u="none" strike="noStrike" baseline="0" noProof="0" dirty="0" err="1">
                          <a:solidFill>
                            <a:srgbClr val="000000"/>
                          </a:solidFill>
                          <a:effectLst/>
                        </a:rPr>
                        <a:t>поліетиленової</a:t>
                      </a:r>
                      <a:r>
                        <a:rPr lang="ru-RU" sz="1800" b="0" u="none" strike="noStrike" baseline="0" noProof="0" dirty="0">
                          <a:solidFill>
                            <a:srgbClr val="000000"/>
                          </a:solidFill>
                          <a:effectLst/>
                        </a:rPr>
                        <a:t> труби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Группа 10">
            <a:extLst>
              <a:ext uri="{FF2B5EF4-FFF2-40B4-BE49-F238E27FC236}">
                <a16:creationId xmlns:a16="http://schemas.microsoft.com/office/drawing/2014/main" id="{F9CE6124-F0DC-4034-9E9C-194FDEC1B96D}"/>
              </a:ext>
            </a:extLst>
          </p:cNvPr>
          <p:cNvGrpSpPr/>
          <p:nvPr/>
        </p:nvGrpSpPr>
        <p:grpSpPr>
          <a:xfrm>
            <a:off x="387907" y="129690"/>
            <a:ext cx="11416186" cy="720080"/>
            <a:chOff x="457590" y="232466"/>
            <a:chExt cx="11416186" cy="924801"/>
          </a:xfrm>
        </p:grpSpPr>
        <p:sp>
          <p:nvSpPr>
            <p:cNvPr id="8" name="Скругленный прямоугольник 6">
              <a:extLst>
                <a:ext uri="{FF2B5EF4-FFF2-40B4-BE49-F238E27FC236}">
                  <a16:creationId xmlns:a16="http://schemas.microsoft.com/office/drawing/2014/main" id="{DE6817AC-EFF1-40DD-A7AB-8B168B844062}"/>
                </a:ext>
              </a:extLst>
            </p:cNvPr>
            <p:cNvSpPr/>
            <p:nvPr/>
          </p:nvSpPr>
          <p:spPr>
            <a:xfrm>
              <a:off x="827584" y="232466"/>
              <a:ext cx="11046192" cy="9248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ПРОЄКТ ПІДВИЩЕННЯ ЕНЕРГЕТИЧНОЇ БЕЗПЕКИ</a:t>
              </a: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0018C70-AA85-4D45-8B19-55023150156E}"/>
                </a:ext>
              </a:extLst>
            </p:cNvPr>
            <p:cNvSpPr/>
            <p:nvPr/>
          </p:nvSpPr>
          <p:spPr>
            <a:xfrm>
              <a:off x="457590" y="305864"/>
              <a:ext cx="727017" cy="8202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1" name="Picture 4" descr="C:\Users\Admin\Downloads\kisspng-industry-manufacturing-factory-chemical-plant-busi-chemical-5ac82ea7acbe21.5621272315230685837076.png">
            <a:extLst>
              <a:ext uri="{FF2B5EF4-FFF2-40B4-BE49-F238E27FC236}">
                <a16:creationId xmlns:a16="http://schemas.microsoft.com/office/drawing/2014/main" id="{E4CC7641-A16C-4CED-AB28-39073E6E4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7" y="259242"/>
            <a:ext cx="460976" cy="4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7">
            <a:extLst>
              <a:ext uri="{FF2B5EF4-FFF2-40B4-BE49-F238E27FC236}">
                <a16:creationId xmlns:a16="http://schemas.microsoft.com/office/drawing/2014/main" id="{57FC35C6-9F5A-4A90-94CF-2E9520221E32}"/>
              </a:ext>
            </a:extLst>
          </p:cNvPr>
          <p:cNvSpPr/>
          <p:nvPr/>
        </p:nvSpPr>
        <p:spPr>
          <a:xfrm>
            <a:off x="247525" y="5502488"/>
            <a:ext cx="116757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b="1" dirty="0">
                <a:latin typeface="Trebuchet MS" panose="020B0603020202020204" pitchFamily="34" charset="0"/>
                <a:cs typeface="Calibri" panose="020F0502020204030204" pitchFamily="34" charset="0"/>
              </a:rPr>
              <a:t>Переваги встановлення КГУ</a:t>
            </a:r>
            <a:r>
              <a:rPr lang="en-US" sz="1700" b="1" dirty="0">
                <a:latin typeface="Trebuchet MS" panose="020B0603020202020204" pitchFamily="34" charset="0"/>
                <a:cs typeface="Calibri" panose="020F0502020204030204" pitchFamily="34" charset="0"/>
              </a:rPr>
              <a:t>:</a:t>
            </a:r>
            <a:endParaRPr lang="uk-UA" sz="1700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r>
              <a:rPr lang="uk-UA" sz="1700" dirty="0">
                <a:latin typeface="Trebuchet MS" panose="020B0603020202020204" pitchFamily="34" charset="0"/>
                <a:cs typeface="Calibri" panose="020F0502020204030204" pitchFamily="34" charset="0"/>
              </a:rPr>
              <a:t>1. 100% забезпечення власних потреб підприємства у повному обсязі електроенергією власного виробництва.</a:t>
            </a:r>
          </a:p>
          <a:p>
            <a:r>
              <a:rPr lang="uk-UA" sz="1700" dirty="0">
                <a:latin typeface="Trebuchet MS" panose="020B0603020202020204" pitchFamily="34" charset="0"/>
                <a:cs typeface="Calibri" panose="020F0502020204030204" pitchFamily="34" charset="0"/>
              </a:rPr>
              <a:t>2. Енергетична незалежність та можливість безперебійної роботи основних потужних джерел виробництва теплової енергії в умовах повного “блек-ауту”.</a:t>
            </a:r>
          </a:p>
        </p:txBody>
      </p:sp>
    </p:spTree>
    <p:extLst>
      <p:ext uri="{BB962C8B-B14F-4D97-AF65-F5344CB8AC3E}">
        <p14:creationId xmlns:p14="http://schemas.microsoft.com/office/powerpoint/2010/main" val="18769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Admin\Downloads\Сх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7" y="3949487"/>
            <a:ext cx="7100136" cy="281326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3" name="Скругленный прямоугольник 3">
            <a:extLst>
              <a:ext uri="{FF2B5EF4-FFF2-40B4-BE49-F238E27FC236}">
                <a16:creationId xmlns:a16="http://schemas.microsoft.com/office/drawing/2014/main" id="{A70CFF15-04B6-4EA4-BEBA-E30F762C7C1B}"/>
              </a:ext>
            </a:extLst>
          </p:cNvPr>
          <p:cNvSpPr/>
          <p:nvPr/>
        </p:nvSpPr>
        <p:spPr>
          <a:xfrm>
            <a:off x="530178" y="212520"/>
            <a:ext cx="11224678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9525" algn="ctr"/>
            <a:r>
              <a:rPr lang="uk-UA" altLang="uk-UA" sz="2400" b="1" dirty="0">
                <a:solidFill>
                  <a:schemeClr val="tx1"/>
                </a:solidFill>
                <a:latin typeface="Trebuchet MS" panose="020B0603020202020204" pitchFamily="34" charset="0"/>
                <a:ea typeface="Calibri" pitchFamily="34" charset="0"/>
                <a:cs typeface="Times New Roman" pitchFamily="18" charset="0"/>
              </a:rPr>
              <a:t>Нове будівництво системи електропостачання об’єктів між трьома найпотужнішими об’єктами Підприємства</a:t>
            </a:r>
            <a:endParaRPr lang="uk-UA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9D98BDE-E47C-4F81-B651-49DD1B9973AC}"/>
              </a:ext>
            </a:extLst>
          </p:cNvPr>
          <p:cNvSpPr/>
          <p:nvPr/>
        </p:nvSpPr>
        <p:spPr>
          <a:xfrm>
            <a:off x="239127" y="267206"/>
            <a:ext cx="751541" cy="7374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2" descr="Electric Icons - Download Free Vector Icons | Noun Project">
            <a:extLst>
              <a:ext uri="{FF2B5EF4-FFF2-40B4-BE49-F238E27FC236}">
                <a16:creationId xmlns:a16="http://schemas.microsoft.com/office/drawing/2014/main" id="{4B41328D-6CD0-480C-B919-D8E59AB0E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3" y="317866"/>
            <a:ext cx="619957" cy="65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1">
            <a:extLst>
              <a:ext uri="{FF2B5EF4-FFF2-40B4-BE49-F238E27FC236}">
                <a16:creationId xmlns:a16="http://schemas.microsoft.com/office/drawing/2014/main" id="{07ABF4CC-8028-4244-940B-873110083BF6}"/>
              </a:ext>
            </a:extLst>
          </p:cNvPr>
          <p:cNvSpPr/>
          <p:nvPr/>
        </p:nvSpPr>
        <p:spPr>
          <a:xfrm>
            <a:off x="7471611" y="3930363"/>
            <a:ext cx="4283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Очікуваний ефект від реалізації заходу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Енергетична незалежність та можливість безперебійної роботи основних потужних джерел виробництва теплової енергії в умовах повного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“блек-ауту”.</a:t>
            </a:r>
          </a:p>
          <a:p>
            <a:pPr marL="342900" indent="-342900">
              <a:buAutoNum type="arabicPeriod" startAt="2"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Підвищення категорії надійності електропостачання.</a:t>
            </a:r>
          </a:p>
        </p:txBody>
      </p:sp>
      <p:graphicFrame>
        <p:nvGraphicFramePr>
          <p:cNvPr id="18" name="Diagram 5">
            <a:extLst>
              <a:ext uri="{FF2B5EF4-FFF2-40B4-BE49-F238E27FC236}">
                <a16:creationId xmlns:a16="http://schemas.microsoft.com/office/drawing/2014/main" id="{798157DC-E355-4110-9FD4-449B42662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214968"/>
              </p:ext>
            </p:extLst>
          </p:nvPr>
        </p:nvGraphicFramePr>
        <p:xfrm>
          <a:off x="239127" y="1095740"/>
          <a:ext cx="1171374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980282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C:\Users\Admin\Pictures\Фото през\IMG_20240216_095800.jpg">
            <a:extLst>
              <a:ext uri="{FF2B5EF4-FFF2-40B4-BE49-F238E27FC236}">
                <a16:creationId xmlns:a16="http://schemas.microsoft.com/office/drawing/2014/main" id="{3D4749D8-67D3-480A-9430-60B75151A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43678" y="3703487"/>
            <a:ext cx="3457195" cy="259036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Pictures\Фото през\IMG_20240319_102413.jpg">
            <a:extLst>
              <a:ext uri="{FF2B5EF4-FFF2-40B4-BE49-F238E27FC236}">
                <a16:creationId xmlns:a16="http://schemas.microsoft.com/office/drawing/2014/main" id="{20AA90EC-0B1B-4425-A5C0-3F0708E38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887660" y="3989314"/>
            <a:ext cx="3219905" cy="228069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Pictures\Фото през\IMG_20240112_100835.jpg">
            <a:extLst>
              <a:ext uri="{FF2B5EF4-FFF2-40B4-BE49-F238E27FC236}">
                <a16:creationId xmlns:a16="http://schemas.microsoft.com/office/drawing/2014/main" id="{52292F8D-ADED-4C30-B66C-695BBA07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91480" y="1222895"/>
            <a:ext cx="2627582" cy="19687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Pictures\Фото през\IMG_20240112_101118.jpg">
            <a:extLst>
              <a:ext uri="{FF2B5EF4-FFF2-40B4-BE49-F238E27FC236}">
                <a16:creationId xmlns:a16="http://schemas.microsoft.com/office/drawing/2014/main" id="{2070EEAB-D21F-4F11-8C61-96AA6698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080" y="886548"/>
            <a:ext cx="3171878" cy="23765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Admin\Pictures\Фото през\IMG_20240214_125111.jpg">
            <a:extLst>
              <a:ext uri="{FF2B5EF4-FFF2-40B4-BE49-F238E27FC236}">
                <a16:creationId xmlns:a16="http://schemas.microsoft.com/office/drawing/2014/main" id="{08EAA7D9-0538-43F6-B90C-E179939A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85926" y="3705034"/>
            <a:ext cx="3469541" cy="2599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Users\Admin\Pictures\Фото през\IMG_20240216_134401.jpg">
            <a:extLst>
              <a:ext uri="{FF2B5EF4-FFF2-40B4-BE49-F238E27FC236}">
                <a16:creationId xmlns:a16="http://schemas.microsoft.com/office/drawing/2014/main" id="{C057C294-4D55-4FD7-BE2D-4F72ECD7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87090" y="3715835"/>
            <a:ext cx="3457194" cy="259036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Admin\Pictures\Фото през\IMG_20240219_111314.jpg">
            <a:extLst>
              <a:ext uri="{FF2B5EF4-FFF2-40B4-BE49-F238E27FC236}">
                <a16:creationId xmlns:a16="http://schemas.microsoft.com/office/drawing/2014/main" id="{DA60C92E-2714-4354-9994-BB21DCDD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944" y="886548"/>
            <a:ext cx="3181136" cy="23835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C:\Users\Admin\Pictures\Фото през\IMG_20240228_113742.jpg">
            <a:extLst>
              <a:ext uri="{FF2B5EF4-FFF2-40B4-BE49-F238E27FC236}">
                <a16:creationId xmlns:a16="http://schemas.microsoft.com/office/drawing/2014/main" id="{B877B862-2E8D-4F86-B491-4653E24A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975664" y="1275086"/>
            <a:ext cx="3043896" cy="228069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C:\Users\Admin\Downloads\o_1ci1jklv518ff7ht9h7lbr10e45g.png">
            <a:extLst>
              <a:ext uri="{FF2B5EF4-FFF2-40B4-BE49-F238E27FC236}">
                <a16:creationId xmlns:a16="http://schemas.microsoft.com/office/drawing/2014/main" id="{5C3C6111-D086-4940-8782-73F65863C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25732" r="8535" b="25247"/>
          <a:stretch/>
        </p:blipFill>
        <p:spPr bwMode="auto">
          <a:xfrm>
            <a:off x="4571347" y="2979783"/>
            <a:ext cx="3388945" cy="10578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10">
            <a:extLst>
              <a:ext uri="{FF2B5EF4-FFF2-40B4-BE49-F238E27FC236}">
                <a16:creationId xmlns:a16="http://schemas.microsoft.com/office/drawing/2014/main" id="{A600D65B-63D1-4CEF-885D-97B7306A263A}"/>
              </a:ext>
            </a:extLst>
          </p:cNvPr>
          <p:cNvGrpSpPr/>
          <p:nvPr/>
        </p:nvGrpSpPr>
        <p:grpSpPr>
          <a:xfrm>
            <a:off x="387907" y="67639"/>
            <a:ext cx="11416186" cy="720080"/>
            <a:chOff x="457590" y="232466"/>
            <a:chExt cx="11416186" cy="924801"/>
          </a:xfrm>
        </p:grpSpPr>
        <p:sp>
          <p:nvSpPr>
            <p:cNvPr id="29" name="Скругленный прямоугольник 6">
              <a:extLst>
                <a:ext uri="{FF2B5EF4-FFF2-40B4-BE49-F238E27FC236}">
                  <a16:creationId xmlns:a16="http://schemas.microsoft.com/office/drawing/2014/main" id="{2A0C92B8-A87D-4214-97AE-7B224C409904}"/>
                </a:ext>
              </a:extLst>
            </p:cNvPr>
            <p:cNvSpPr/>
            <p:nvPr/>
          </p:nvSpPr>
          <p:spPr>
            <a:xfrm>
              <a:off x="827584" y="232466"/>
              <a:ext cx="11046192" cy="9248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Приймання</a:t>
              </a:r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2400" b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обладнання</a:t>
              </a:r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КГУ, </a:t>
              </a:r>
              <a:r>
                <a:rPr lang="ru-RU" sz="2400" b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кабельної</a:t>
              </a:r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та </a:t>
              </a:r>
              <a:r>
                <a:rPr lang="ru-RU" sz="2400" b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супутньої</a:t>
              </a:r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2400" b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продукції</a:t>
              </a:r>
              <a:endParaRPr lang="ru-RU" sz="2400" b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F059FB67-BBBA-40F5-83C3-5866D19B8B2E}"/>
                </a:ext>
              </a:extLst>
            </p:cNvPr>
            <p:cNvSpPr/>
            <p:nvPr/>
          </p:nvSpPr>
          <p:spPr>
            <a:xfrm>
              <a:off x="457590" y="305864"/>
              <a:ext cx="727017" cy="8202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31" name="Picture 2" descr="Договор – Бесплатные иконки: бизнес и финансы">
            <a:extLst>
              <a:ext uri="{FF2B5EF4-FFF2-40B4-BE49-F238E27FC236}">
                <a16:creationId xmlns:a16="http://schemas.microsoft.com/office/drawing/2014/main" id="{4F59A32C-6C75-40C5-836F-E14CAF17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4" y="186248"/>
            <a:ext cx="551695" cy="5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 b="7792"/>
          <a:stretch>
            <a:fillRect/>
          </a:stretch>
        </p:blipFill>
        <p:spPr/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A4C2F52-9FE4-4334-923E-6D93EB83204A}"/>
              </a:ext>
            </a:extLst>
          </p:cNvPr>
          <p:cNvSpPr/>
          <p:nvPr/>
        </p:nvSpPr>
        <p:spPr>
          <a:xfrm rot="19800000">
            <a:off x="-888557" y="-908566"/>
            <a:ext cx="7708357" cy="10389623"/>
          </a:xfrm>
          <a:custGeom>
            <a:avLst/>
            <a:gdLst>
              <a:gd name="connsiteX0" fmla="*/ 3429000 w 7708357"/>
              <a:gd name="connsiteY0" fmla="*/ 0 h 10389623"/>
              <a:gd name="connsiteX1" fmla="*/ 7708357 w 7708357"/>
              <a:gd name="connsiteY1" fmla="*/ 2470688 h 10389623"/>
              <a:gd name="connsiteX2" fmla="*/ 7708357 w 7708357"/>
              <a:gd name="connsiteY2" fmla="*/ 10389623 h 10389623"/>
              <a:gd name="connsiteX3" fmla="*/ 0 w 7708357"/>
              <a:gd name="connsiteY3" fmla="*/ 5939201 h 10389623"/>
              <a:gd name="connsiteX4" fmla="*/ 3429000 w 7708357"/>
              <a:gd name="connsiteY4" fmla="*/ 0 h 1038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8357" h="10389623">
                <a:moveTo>
                  <a:pt x="3429000" y="0"/>
                </a:moveTo>
                <a:lnTo>
                  <a:pt x="7708357" y="2470688"/>
                </a:lnTo>
                <a:lnTo>
                  <a:pt x="7708357" y="10389623"/>
                </a:lnTo>
                <a:lnTo>
                  <a:pt x="0" y="5939201"/>
                </a:lnTo>
                <a:lnTo>
                  <a:pt x="3429000" y="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DC6DF7-B781-447B-A970-9C3A7486B06A}"/>
              </a:ext>
            </a:extLst>
          </p:cNvPr>
          <p:cNvSpPr txBox="1"/>
          <p:nvPr/>
        </p:nvSpPr>
        <p:spPr>
          <a:xfrm>
            <a:off x="590551" y="1927247"/>
            <a:ext cx="45529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4000" b="1" spc="100" dirty="0">
                <a:latin typeface="Trebuchet MS" panose="020B0603020202020204" pitchFamily="34" charset="0"/>
                <a:ea typeface="Montserrat Black" charset="0"/>
                <a:cs typeface="Montserrat Black" charset="0"/>
              </a:rPr>
              <a:t>Дякую за увагу!</a:t>
            </a:r>
            <a:endParaRPr lang="en-US" sz="4000" b="1" spc="100" dirty="0">
              <a:latin typeface="Trebuchet MS" panose="020B0603020202020204" pitchFamily="34" charset="0"/>
              <a:ea typeface="Montserrat Black" charset="0"/>
              <a:cs typeface="Montserrat Black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471DF6-7EFC-4A14-B6B9-0D6CF2C0058A}"/>
              </a:ext>
            </a:extLst>
          </p:cNvPr>
          <p:cNvCxnSpPr>
            <a:cxnSpLocks/>
          </p:cNvCxnSpPr>
          <p:nvPr/>
        </p:nvCxnSpPr>
        <p:spPr>
          <a:xfrm>
            <a:off x="2066925" y="3145536"/>
            <a:ext cx="0" cy="20299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622547" y="3232118"/>
            <a:ext cx="886334" cy="261610"/>
          </a:xfrm>
          <a:prstGeom prst="rect">
            <a:avLst/>
          </a:prstGeom>
        </p:spPr>
        <p:txBody>
          <a:bodyPr lIns="45720" tIns="22860" rIns="45720" bIns="22860">
            <a:spAutoFit/>
          </a:bodyPr>
          <a:lstStyle/>
          <a:p>
            <a:pPr defTabSz="746151">
              <a:defRPr/>
            </a:pPr>
            <a:r>
              <a:rPr lang="en-US" sz="14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21100</a:t>
            </a:r>
            <a:endParaRPr lang="ru-RU" sz="1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94396" y="3529625"/>
            <a:ext cx="2972113" cy="477054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defTabSz="746151">
              <a:defRPr/>
            </a:pPr>
            <a:r>
              <a:rPr lang="uk-UA" sz="14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Вінницька обл., </a:t>
            </a:r>
            <a:r>
              <a:rPr lang="uk-UA" sz="1400" i="1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м.Вінниця</a:t>
            </a:r>
            <a:r>
              <a:rPr lang="uk-UA" sz="14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, </a:t>
            </a:r>
            <a:endParaRPr lang="en-US" sz="1400" i="1" spc="2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0000"/>
                  <a:lumOff val="1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Times New Roman" pitchFamily="18" charset="0"/>
            </a:endParaRPr>
          </a:p>
          <a:p>
            <a:pPr defTabSz="746151">
              <a:defRPr/>
            </a:pPr>
            <a:r>
              <a:rPr lang="uk-UA" sz="14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вул. 600-річчя, буд.13.</a:t>
            </a:r>
            <a:endParaRPr lang="ru-RU" sz="1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94396" y="4033948"/>
            <a:ext cx="1717684" cy="261610"/>
          </a:xfrm>
          <a:prstGeom prst="rect">
            <a:avLst/>
          </a:prstGeom>
        </p:spPr>
        <p:txBody>
          <a:bodyPr lIns="45720" tIns="22860" rIns="45720" bIns="22860">
            <a:spAutoFit/>
          </a:bodyPr>
          <a:lstStyle/>
          <a:p>
            <a:pPr defTabSz="746151">
              <a:defRPr/>
            </a:pPr>
            <a:r>
              <a:rPr lang="en-US" sz="14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(0432) 55 16 55</a:t>
            </a:r>
            <a:endParaRPr lang="ru-RU" sz="1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17634" y="4408011"/>
            <a:ext cx="1570317" cy="261610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defTabSz="746151">
              <a:defRPr/>
            </a:pPr>
            <a:r>
              <a:rPr lang="en-US" sz="1400" i="1" kern="50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Lucida Sans Unicode"/>
                <a:cs typeface="Times New Roman" pitchFamily="18" charset="0"/>
              </a:rPr>
              <a:t>www.vmte.vn.ua</a:t>
            </a:r>
            <a:endParaRPr lang="ru-RU" sz="1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Блок-схема: данные 1"/>
          <p:cNvSpPr/>
          <p:nvPr/>
        </p:nvSpPr>
        <p:spPr>
          <a:xfrm rot="16200000">
            <a:off x="791237" y="4135869"/>
            <a:ext cx="3170793" cy="420624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245473" y="4766401"/>
            <a:ext cx="289014" cy="29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734082" y="4780751"/>
            <a:ext cx="2231110" cy="261610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defTabSz="746151">
              <a:defRPr/>
            </a:pPr>
            <a:r>
              <a:rPr lang="uk-UA" sz="1400" i="1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office</a:t>
            </a:r>
            <a:r>
              <a:rPr lang="uk-UA" sz="14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@</a:t>
            </a:r>
            <a:r>
              <a:rPr lang="en-US" sz="1400" i="1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vmte</a:t>
            </a:r>
            <a:r>
              <a:rPr lang="uk-UA" sz="1400" i="1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.vn</a:t>
            </a:r>
            <a:r>
              <a:rPr lang="uk-UA" sz="1400" i="1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.</a:t>
            </a:r>
            <a:r>
              <a:rPr lang="en-US" sz="1400" i="1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ua</a:t>
            </a:r>
            <a:endParaRPr lang="ru-RU" sz="14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6" name="Рисунок 18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2228849" y="3626623"/>
            <a:ext cx="281854" cy="28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0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2235200" y="3261613"/>
            <a:ext cx="269153" cy="26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2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2238101" y="4015449"/>
            <a:ext cx="290199" cy="29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4"/>
          <p:cNvPicPr>
            <a:picLocks noChangeAspect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2252040" y="4408011"/>
            <a:ext cx="262319" cy="2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65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">
            <a:extLst>
              <a:ext uri="{FF2B5EF4-FFF2-40B4-BE49-F238E27FC236}">
                <a16:creationId xmlns:a16="http://schemas.microsoft.com/office/drawing/2014/main" id="{7FDF44AC-48DD-452E-84CB-3FA2D02263D6}"/>
              </a:ext>
            </a:extLst>
          </p:cNvPr>
          <p:cNvSpPr/>
          <p:nvPr/>
        </p:nvSpPr>
        <p:spPr>
          <a:xfrm>
            <a:off x="702199" y="4310206"/>
            <a:ext cx="1119669" cy="986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597" y="3783"/>
                </a:moveTo>
                <a:cubicBezTo>
                  <a:pt x="21597" y="3783"/>
                  <a:pt x="21597" y="3783"/>
                  <a:pt x="21597" y="3783"/>
                </a:cubicBezTo>
                <a:cubicBezTo>
                  <a:pt x="21548" y="3325"/>
                  <a:pt x="21194" y="2888"/>
                  <a:pt x="20549" y="2689"/>
                </a:cubicBezTo>
                <a:lnTo>
                  <a:pt x="12741" y="288"/>
                </a:lnTo>
                <a:cubicBezTo>
                  <a:pt x="11494" y="-96"/>
                  <a:pt x="10109" y="-96"/>
                  <a:pt x="8862" y="288"/>
                </a:cubicBezTo>
                <a:lnTo>
                  <a:pt x="1054" y="2689"/>
                </a:lnTo>
                <a:cubicBezTo>
                  <a:pt x="412" y="2888"/>
                  <a:pt x="58" y="3325"/>
                  <a:pt x="6" y="3783"/>
                </a:cubicBezTo>
                <a:cubicBezTo>
                  <a:pt x="6" y="3783"/>
                  <a:pt x="6" y="3783"/>
                  <a:pt x="6" y="3783"/>
                </a:cubicBezTo>
                <a:lnTo>
                  <a:pt x="0" y="3783"/>
                </a:lnTo>
                <a:lnTo>
                  <a:pt x="0" y="17197"/>
                </a:lnTo>
                <a:lnTo>
                  <a:pt x="86" y="17197"/>
                </a:lnTo>
                <a:cubicBezTo>
                  <a:pt x="213" y="17489"/>
                  <a:pt x="475" y="17753"/>
                  <a:pt x="881" y="17920"/>
                </a:cubicBezTo>
                <a:lnTo>
                  <a:pt x="8373" y="21031"/>
                </a:lnTo>
                <a:cubicBezTo>
                  <a:pt x="9130" y="21346"/>
                  <a:pt x="9965" y="21504"/>
                  <a:pt x="10800" y="21504"/>
                </a:cubicBezTo>
                <a:cubicBezTo>
                  <a:pt x="11635" y="21504"/>
                  <a:pt x="12470" y="21346"/>
                  <a:pt x="13227" y="21031"/>
                </a:cubicBezTo>
                <a:lnTo>
                  <a:pt x="20719" y="17920"/>
                </a:lnTo>
                <a:cubicBezTo>
                  <a:pt x="21125" y="17753"/>
                  <a:pt x="21387" y="17489"/>
                  <a:pt x="21514" y="17197"/>
                </a:cubicBezTo>
                <a:lnTo>
                  <a:pt x="21600" y="17197"/>
                </a:lnTo>
                <a:lnTo>
                  <a:pt x="21600" y="3783"/>
                </a:lnTo>
                <a:lnTo>
                  <a:pt x="21597" y="378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1" name="Group 164">
            <a:extLst>
              <a:ext uri="{FF2B5EF4-FFF2-40B4-BE49-F238E27FC236}">
                <a16:creationId xmlns:a16="http://schemas.microsoft.com/office/drawing/2014/main" id="{5AB4D34F-4EDA-4554-8151-ADD9A0E14A9E}"/>
              </a:ext>
            </a:extLst>
          </p:cNvPr>
          <p:cNvGrpSpPr/>
          <p:nvPr/>
        </p:nvGrpSpPr>
        <p:grpSpPr>
          <a:xfrm>
            <a:off x="643201" y="932497"/>
            <a:ext cx="1181354" cy="5808870"/>
            <a:chOff x="1387284" y="966286"/>
            <a:chExt cx="1428406" cy="7203132"/>
          </a:xfrm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43BC7121-12FF-4306-B1FE-B03DF4EC79A6}"/>
                </a:ext>
              </a:extLst>
            </p:cNvPr>
            <p:cNvSpPr/>
            <p:nvPr/>
          </p:nvSpPr>
          <p:spPr>
            <a:xfrm>
              <a:off x="1461869" y="1105987"/>
              <a:ext cx="1353821" cy="122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3"/>
                    <a:pt x="21597" y="3783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650B884E-3F38-4CC3-A912-9C8829A7BE6D}"/>
                </a:ext>
              </a:extLst>
            </p:cNvPr>
            <p:cNvSpPr/>
            <p:nvPr/>
          </p:nvSpPr>
          <p:spPr>
            <a:xfrm>
              <a:off x="1461869" y="2071187"/>
              <a:ext cx="1353821" cy="122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3"/>
                    <a:pt x="21597" y="3783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8342F0EB-41AA-4423-B0EA-D1E8ED058B75}"/>
                </a:ext>
              </a:extLst>
            </p:cNvPr>
            <p:cNvSpPr/>
            <p:nvPr/>
          </p:nvSpPr>
          <p:spPr>
            <a:xfrm>
              <a:off x="1461869" y="3049087"/>
              <a:ext cx="1353821" cy="122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3"/>
                    <a:pt x="21597" y="3783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29C4A630-8D17-41E8-BBD2-0DE4644CDCBA}"/>
                </a:ext>
              </a:extLst>
            </p:cNvPr>
            <p:cNvSpPr/>
            <p:nvPr/>
          </p:nvSpPr>
          <p:spPr>
            <a:xfrm>
              <a:off x="1696468" y="1105986"/>
              <a:ext cx="439063" cy="706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041"/>
                  </a:lnTo>
                  <a:lnTo>
                    <a:pt x="178" y="21041"/>
                  </a:lnTo>
                  <a:cubicBezTo>
                    <a:pt x="426" y="21079"/>
                    <a:pt x="950" y="21113"/>
                    <a:pt x="1767" y="21135"/>
                  </a:cubicBezTo>
                  <a:lnTo>
                    <a:pt x="16744" y="21539"/>
                  </a:lnTo>
                  <a:cubicBezTo>
                    <a:pt x="18262" y="21580"/>
                    <a:pt x="19931" y="21600"/>
                    <a:pt x="21600" y="21600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42CA9659-D0EC-4F63-8A4A-7EC3A705A36B}"/>
                </a:ext>
              </a:extLst>
            </p:cNvPr>
            <p:cNvSpPr/>
            <p:nvPr/>
          </p:nvSpPr>
          <p:spPr>
            <a:xfrm>
              <a:off x="2129575" y="1105985"/>
              <a:ext cx="439063" cy="706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669" y="21600"/>
                    <a:pt x="3338" y="21579"/>
                    <a:pt x="4856" y="21539"/>
                  </a:cubicBezTo>
                  <a:lnTo>
                    <a:pt x="19833" y="21135"/>
                  </a:lnTo>
                  <a:cubicBezTo>
                    <a:pt x="20641" y="21113"/>
                    <a:pt x="21165" y="21079"/>
                    <a:pt x="21422" y="21041"/>
                  </a:cubicBezTo>
                  <a:lnTo>
                    <a:pt x="21600" y="21041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384DD75D-9B11-4C40-899D-5E2198C7AFF5}"/>
                </a:ext>
              </a:extLst>
            </p:cNvPr>
            <p:cNvSpPr/>
            <p:nvPr/>
          </p:nvSpPr>
          <p:spPr>
            <a:xfrm>
              <a:off x="1696469" y="966286"/>
              <a:ext cx="872170" cy="31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0984" extrusionOk="0">
                  <a:moveTo>
                    <a:pt x="8095" y="19833"/>
                  </a:moveTo>
                  <a:lnTo>
                    <a:pt x="852" y="12252"/>
                  </a:lnTo>
                  <a:cubicBezTo>
                    <a:pt x="-359" y="10986"/>
                    <a:pt x="-256" y="7532"/>
                    <a:pt x="1019" y="6542"/>
                  </a:cubicBezTo>
                  <a:lnTo>
                    <a:pt x="8567" y="698"/>
                  </a:lnTo>
                  <a:cubicBezTo>
                    <a:pt x="9773" y="-233"/>
                    <a:pt x="11113" y="-233"/>
                    <a:pt x="12315" y="698"/>
                  </a:cubicBezTo>
                  <a:lnTo>
                    <a:pt x="19863" y="6542"/>
                  </a:lnTo>
                  <a:cubicBezTo>
                    <a:pt x="21138" y="7532"/>
                    <a:pt x="21241" y="10986"/>
                    <a:pt x="20030" y="12252"/>
                  </a:cubicBezTo>
                  <a:lnTo>
                    <a:pt x="12787" y="19833"/>
                  </a:lnTo>
                  <a:cubicBezTo>
                    <a:pt x="11323" y="21367"/>
                    <a:pt x="9563" y="21367"/>
                    <a:pt x="8095" y="19833"/>
                  </a:cubicBezTo>
                  <a:close/>
                </a:path>
              </a:pathLst>
            </a:custGeom>
            <a:solidFill>
              <a:srgbClr val="BDC8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809D0481-FE70-4B23-A03D-CD19ADAC4B9F}"/>
                </a:ext>
              </a:extLst>
            </p:cNvPr>
            <p:cNvSpPr/>
            <p:nvPr/>
          </p:nvSpPr>
          <p:spPr>
            <a:xfrm>
              <a:off x="1461870" y="3273695"/>
              <a:ext cx="676924" cy="1008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197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699"/>
                    <a:pt x="16675" y="53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3800" dirty="0"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4F8ED6BB-B98E-4E10-9501-8E9CBBC9924A}"/>
                </a:ext>
              </a:extLst>
            </p:cNvPr>
            <p:cNvSpPr/>
            <p:nvPr/>
          </p:nvSpPr>
          <p:spPr>
            <a:xfrm>
              <a:off x="2138765" y="3273695"/>
              <a:ext cx="676925" cy="1008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8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DAD6D794-E9CB-42D5-A442-1D76462386CF}"/>
                </a:ext>
              </a:extLst>
            </p:cNvPr>
            <p:cNvSpPr/>
            <p:nvPr/>
          </p:nvSpPr>
          <p:spPr>
            <a:xfrm>
              <a:off x="1461870" y="2295795"/>
              <a:ext cx="676924" cy="1008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197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699"/>
                    <a:pt x="16675" y="53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F8CD7D8A-0C60-4E8A-85CD-32725605EC88}"/>
                </a:ext>
              </a:extLst>
            </p:cNvPr>
            <p:cNvSpPr/>
            <p:nvPr/>
          </p:nvSpPr>
          <p:spPr>
            <a:xfrm>
              <a:off x="2138765" y="2295795"/>
              <a:ext cx="676925" cy="1008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5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FB0BFE93-303B-4F82-83EF-ED995B558481}"/>
                </a:ext>
              </a:extLst>
            </p:cNvPr>
            <p:cNvSpPr/>
            <p:nvPr/>
          </p:nvSpPr>
          <p:spPr>
            <a:xfrm>
              <a:off x="1461870" y="1323146"/>
              <a:ext cx="676924" cy="1008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197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701"/>
                    <a:pt x="16675" y="53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C70069FD-27D7-410B-8BDB-950A7425FCAA}"/>
                </a:ext>
              </a:extLst>
            </p:cNvPr>
            <p:cNvSpPr/>
            <p:nvPr/>
          </p:nvSpPr>
          <p:spPr>
            <a:xfrm>
              <a:off x="2138765" y="1323146"/>
              <a:ext cx="676925" cy="1008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8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D792D5-BD78-4BAE-A9CF-72509EDC7F15}"/>
                </a:ext>
              </a:extLst>
            </p:cNvPr>
            <p:cNvSpPr txBox="1"/>
            <p:nvPr/>
          </p:nvSpPr>
          <p:spPr>
            <a:xfrm>
              <a:off x="1387284" y="1547843"/>
              <a:ext cx="822960" cy="646331"/>
            </a:xfrm>
            <a:prstGeom prst="rect">
              <a:avLst/>
            </a:prstGeom>
          </p:spPr>
          <p:txBody>
            <a:bodyPr wrap="square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38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1DBFFCD-B891-47E1-971E-41E44B76210E}"/>
                </a:ext>
              </a:extLst>
            </p:cNvPr>
            <p:cNvSpPr txBox="1"/>
            <p:nvPr/>
          </p:nvSpPr>
          <p:spPr>
            <a:xfrm>
              <a:off x="1387284" y="2525446"/>
              <a:ext cx="822960" cy="646331"/>
            </a:xfrm>
            <a:prstGeom prst="rect">
              <a:avLst/>
            </a:prstGeom>
          </p:spPr>
          <p:txBody>
            <a:bodyPr wrap="square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76BF60-F424-4B1F-8050-C8357EC1E931}"/>
                </a:ext>
              </a:extLst>
            </p:cNvPr>
            <p:cNvSpPr txBox="1"/>
            <p:nvPr/>
          </p:nvSpPr>
          <p:spPr>
            <a:xfrm>
              <a:off x="1387284" y="3503049"/>
              <a:ext cx="822960" cy="646331"/>
            </a:xfrm>
            <a:prstGeom prst="rect">
              <a:avLst/>
            </a:prstGeom>
          </p:spPr>
          <p:txBody>
            <a:bodyPr wrap="square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38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</a:p>
          </p:txBody>
        </p:sp>
      </p:grpSp>
      <p:grpSp>
        <p:nvGrpSpPr>
          <p:cNvPr id="41" name="Group 94">
            <a:extLst>
              <a:ext uri="{FF2B5EF4-FFF2-40B4-BE49-F238E27FC236}">
                <a16:creationId xmlns:a16="http://schemas.microsoft.com/office/drawing/2014/main" id="{08F6D07C-B9EA-4C2E-AAAB-715A80DED285}"/>
              </a:ext>
            </a:extLst>
          </p:cNvPr>
          <p:cNvGrpSpPr/>
          <p:nvPr/>
        </p:nvGrpSpPr>
        <p:grpSpPr>
          <a:xfrm>
            <a:off x="2048255" y="1182869"/>
            <a:ext cx="9707699" cy="638170"/>
            <a:chOff x="4219461" y="1115590"/>
            <a:chExt cx="2969371" cy="128016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7CCEED-74DF-4A0A-8E2B-E3D9BC3BA2B2}"/>
                </a:ext>
              </a:extLst>
            </p:cNvPr>
            <p:cNvSpPr txBox="1"/>
            <p:nvPr/>
          </p:nvSpPr>
          <p:spPr>
            <a:xfrm>
              <a:off x="4251744" y="1335629"/>
              <a:ext cx="2937088" cy="80261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uk-UA" sz="2000" spc="25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rebuchet MS" panose="020B0603020202020204" pitchFamily="34" charset="0"/>
                </a:rPr>
                <a:t>Підтримка місцевої влади в реалізації енергоефективних </a:t>
              </a:r>
              <a:r>
                <a:rPr lang="uk-UA" sz="2000" spc="25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rebuchet MS" panose="020B0603020202020204" pitchFamily="34" charset="0"/>
                </a:rPr>
                <a:t>Проєктів</a:t>
              </a:r>
              <a:endParaRPr lang="en-US" sz="2000" noProof="1"/>
            </a:p>
          </p:txBody>
        </p:sp>
        <p:cxnSp>
          <p:nvCxnSpPr>
            <p:cNvPr id="43" name="Straight Connector 93">
              <a:extLst>
                <a:ext uri="{FF2B5EF4-FFF2-40B4-BE49-F238E27FC236}">
                  <a16:creationId xmlns:a16="http://schemas.microsoft.com/office/drawing/2014/main" id="{0BB506A7-1AA5-46AB-A06E-E9D936CACF18}"/>
                </a:ext>
              </a:extLst>
            </p:cNvPr>
            <p:cNvCxnSpPr/>
            <p:nvPr/>
          </p:nvCxnSpPr>
          <p:spPr>
            <a:xfrm>
              <a:off x="4219461" y="1115590"/>
              <a:ext cx="0" cy="128016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Shape">
            <a:extLst>
              <a:ext uri="{FF2B5EF4-FFF2-40B4-BE49-F238E27FC236}">
                <a16:creationId xmlns:a16="http://schemas.microsoft.com/office/drawing/2014/main" id="{F71A3D88-8181-49B4-B6FB-B4C6F1055167}"/>
              </a:ext>
            </a:extLst>
          </p:cNvPr>
          <p:cNvSpPr/>
          <p:nvPr/>
        </p:nvSpPr>
        <p:spPr>
          <a:xfrm>
            <a:off x="1257107" y="4481027"/>
            <a:ext cx="559846" cy="813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21497" y="0"/>
                </a:moveTo>
                <a:cubicBezTo>
                  <a:pt x="21600" y="588"/>
                  <a:pt x="21032" y="1200"/>
                  <a:pt x="19754" y="1523"/>
                </a:cubicBezTo>
                <a:lnTo>
                  <a:pt x="4834" y="5315"/>
                </a:lnTo>
                <a:cubicBezTo>
                  <a:pt x="3326" y="5699"/>
                  <a:pt x="1663" y="5892"/>
                  <a:pt x="0" y="5892"/>
                </a:cubicBezTo>
                <a:lnTo>
                  <a:pt x="0" y="21600"/>
                </a:lnTo>
                <a:cubicBezTo>
                  <a:pt x="1663" y="21600"/>
                  <a:pt x="3326" y="21407"/>
                  <a:pt x="4834" y="21023"/>
                </a:cubicBezTo>
                <a:lnTo>
                  <a:pt x="19754" y="17232"/>
                </a:lnTo>
                <a:cubicBezTo>
                  <a:pt x="20562" y="17028"/>
                  <a:pt x="21084" y="16707"/>
                  <a:pt x="21336" y="16350"/>
                </a:cubicBezTo>
                <a:lnTo>
                  <a:pt x="21508" y="16350"/>
                </a:lnTo>
                <a:lnTo>
                  <a:pt x="21508" y="0"/>
                </a:lnTo>
                <a:lnTo>
                  <a:pt x="2149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2D89B2CD-27B6-46B6-85A3-8AD85731ADCD}"/>
              </a:ext>
            </a:extLst>
          </p:cNvPr>
          <p:cNvSpPr/>
          <p:nvPr/>
        </p:nvSpPr>
        <p:spPr>
          <a:xfrm>
            <a:off x="701937" y="4485767"/>
            <a:ext cx="559846" cy="813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16675" y="5315"/>
                </a:moveTo>
                <a:lnTo>
                  <a:pt x="1755" y="1523"/>
                </a:lnTo>
                <a:cubicBezTo>
                  <a:pt x="477" y="1197"/>
                  <a:pt x="-91" y="585"/>
                  <a:pt x="12" y="0"/>
                </a:cubicBezTo>
                <a:lnTo>
                  <a:pt x="1" y="0"/>
                </a:lnTo>
                <a:lnTo>
                  <a:pt x="1" y="16350"/>
                </a:lnTo>
                <a:lnTo>
                  <a:pt x="173" y="16350"/>
                </a:lnTo>
                <a:cubicBezTo>
                  <a:pt x="425" y="16707"/>
                  <a:pt x="947" y="17028"/>
                  <a:pt x="1755" y="17232"/>
                </a:cubicBezTo>
                <a:lnTo>
                  <a:pt x="16675" y="21023"/>
                </a:lnTo>
                <a:cubicBezTo>
                  <a:pt x="18183" y="21407"/>
                  <a:pt x="19846" y="21600"/>
                  <a:pt x="21509" y="21600"/>
                </a:cubicBezTo>
                <a:lnTo>
                  <a:pt x="21509" y="5892"/>
                </a:lnTo>
                <a:cubicBezTo>
                  <a:pt x="19846" y="5892"/>
                  <a:pt x="18183" y="5699"/>
                  <a:pt x="16675" y="53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F0570B-0CB9-4F4E-8F68-EB790BA6D3D7}"/>
              </a:ext>
            </a:extLst>
          </p:cNvPr>
          <p:cNvSpPr txBox="1"/>
          <p:nvPr/>
        </p:nvSpPr>
        <p:spPr>
          <a:xfrm>
            <a:off x="641548" y="4663275"/>
            <a:ext cx="680624" cy="521225"/>
          </a:xfrm>
          <a:prstGeom prst="rect">
            <a:avLst/>
          </a:prstGeom>
        </p:spPr>
        <p:txBody>
          <a:bodyPr wrap="square" anchor="ctr">
            <a:no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uk-UA" sz="3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38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Группа 10">
            <a:extLst>
              <a:ext uri="{FF2B5EF4-FFF2-40B4-BE49-F238E27FC236}">
                <a16:creationId xmlns:a16="http://schemas.microsoft.com/office/drawing/2014/main" id="{2C0BE010-78D6-475C-AFF9-54C1C9B934F8}"/>
              </a:ext>
            </a:extLst>
          </p:cNvPr>
          <p:cNvGrpSpPr/>
          <p:nvPr/>
        </p:nvGrpSpPr>
        <p:grpSpPr>
          <a:xfrm>
            <a:off x="318771" y="116633"/>
            <a:ext cx="11416186" cy="720080"/>
            <a:chOff x="457590" y="188640"/>
            <a:chExt cx="11416186" cy="924801"/>
          </a:xfrm>
        </p:grpSpPr>
        <p:sp>
          <p:nvSpPr>
            <p:cNvPr id="50" name="Скругленный прямоугольник 6">
              <a:extLst>
                <a:ext uri="{FF2B5EF4-FFF2-40B4-BE49-F238E27FC236}">
                  <a16:creationId xmlns:a16="http://schemas.microsoft.com/office/drawing/2014/main" id="{A8AF9EF1-5092-4312-88E9-5B20938881D8}"/>
                </a:ext>
              </a:extLst>
            </p:cNvPr>
            <p:cNvSpPr/>
            <p:nvPr/>
          </p:nvSpPr>
          <p:spPr>
            <a:xfrm>
              <a:off x="827584" y="188640"/>
              <a:ext cx="11046192" cy="9248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СКЛАДОВІ КОМПОНЕНТИ ЕФЕКТИВНОЇ СПІВПРАЦІ</a:t>
              </a:r>
              <a:endParaRPr lang="uk-UA" sz="2400" b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B6BCA5D4-4AE4-40D6-93F8-E1A2F4948745}"/>
                </a:ext>
              </a:extLst>
            </p:cNvPr>
            <p:cNvSpPr/>
            <p:nvPr/>
          </p:nvSpPr>
          <p:spPr>
            <a:xfrm>
              <a:off x="457590" y="232466"/>
              <a:ext cx="727017" cy="8202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70B3FA4-2E6B-4A4A-87A0-D60564D1BD99}"/>
              </a:ext>
            </a:extLst>
          </p:cNvPr>
          <p:cNvSpPr txBox="1"/>
          <p:nvPr/>
        </p:nvSpPr>
        <p:spPr>
          <a:xfrm>
            <a:off x="2153797" y="1904258"/>
            <a:ext cx="9602157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uk-UA" sz="2000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Довгострокове стратегічне планування відповідно затвердженим нормативним документам – Розробка Схеми теплопостачання на 10 років</a:t>
            </a:r>
          </a:p>
        </p:txBody>
      </p:sp>
      <p:cxnSp>
        <p:nvCxnSpPr>
          <p:cNvPr id="56" name="Straight Connector 93">
            <a:extLst>
              <a:ext uri="{FF2B5EF4-FFF2-40B4-BE49-F238E27FC236}">
                <a16:creationId xmlns:a16="http://schemas.microsoft.com/office/drawing/2014/main" id="{E2749B3E-662A-4546-9084-825B7B1CFD53}"/>
              </a:ext>
            </a:extLst>
          </p:cNvPr>
          <p:cNvCxnSpPr/>
          <p:nvPr/>
        </p:nvCxnSpPr>
        <p:spPr>
          <a:xfrm>
            <a:off x="2048255" y="1968993"/>
            <a:ext cx="0" cy="63817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561F0EF-8A5D-42A0-8127-E25512FB433B}"/>
              </a:ext>
            </a:extLst>
          </p:cNvPr>
          <p:cNvSpPr txBox="1"/>
          <p:nvPr/>
        </p:nvSpPr>
        <p:spPr>
          <a:xfrm>
            <a:off x="2153797" y="2699832"/>
            <a:ext cx="9602157" cy="163121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uk-UA" sz="2000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Наявність активної групи щодо супроводу </a:t>
            </a:r>
            <a:r>
              <a:rPr lang="uk-UA" sz="2000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проєктів</a:t>
            </a:r>
            <a:r>
              <a:rPr lang="uk-UA" sz="2000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, зокрема яка володіє:</a:t>
            </a:r>
          </a:p>
          <a:p>
            <a:pPr marL="342900" indent="-342900">
              <a:buFontTx/>
              <a:buChar char="-"/>
            </a:pPr>
            <a:r>
              <a:rPr lang="uk-UA" sz="2000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базовими навиками щодо </a:t>
            </a:r>
            <a:r>
              <a:rPr lang="uk-UA" sz="2000" spc="25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теплотехнологічних</a:t>
            </a:r>
            <a:r>
              <a:rPr lang="uk-UA" sz="2000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 процесів;</a:t>
            </a:r>
          </a:p>
          <a:p>
            <a:pPr marL="342900" indent="-342900">
              <a:buFontTx/>
              <a:buChar char="-"/>
            </a:pPr>
            <a:r>
              <a:rPr lang="uk-UA" sz="2000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юридичними аспектами договірних відносин;</a:t>
            </a:r>
          </a:p>
          <a:p>
            <a:pPr marL="342900" indent="-342900">
              <a:buFontTx/>
              <a:buChar char="-"/>
            </a:pPr>
            <a:r>
              <a:rPr lang="uk-UA" sz="2000" spc="25" noProof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навиками розробки ТЕО, бізнес-планів, передпроєктних рішень;</a:t>
            </a:r>
          </a:p>
          <a:p>
            <a:pPr marL="342900" indent="-342900">
              <a:buFontTx/>
              <a:buChar char="-"/>
            </a:pPr>
            <a:r>
              <a:rPr lang="uk-UA" sz="2000" spc="25" noProof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формуванням інвестиційних бюджетів </a:t>
            </a:r>
            <a:endParaRPr lang="en-US" sz="2000" noProof="1"/>
          </a:p>
        </p:txBody>
      </p:sp>
      <p:cxnSp>
        <p:nvCxnSpPr>
          <p:cNvPr id="58" name="Straight Connector 93">
            <a:extLst>
              <a:ext uri="{FF2B5EF4-FFF2-40B4-BE49-F238E27FC236}">
                <a16:creationId xmlns:a16="http://schemas.microsoft.com/office/drawing/2014/main" id="{E5C24D55-7C98-4583-8A6B-446460097963}"/>
              </a:ext>
            </a:extLst>
          </p:cNvPr>
          <p:cNvCxnSpPr>
            <a:cxnSpLocks/>
          </p:cNvCxnSpPr>
          <p:nvPr/>
        </p:nvCxnSpPr>
        <p:spPr>
          <a:xfrm>
            <a:off x="2048255" y="2708269"/>
            <a:ext cx="0" cy="162277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281660F-F492-4D4B-9704-2199AC6BF9EC}"/>
              </a:ext>
            </a:extLst>
          </p:cNvPr>
          <p:cNvSpPr txBox="1"/>
          <p:nvPr/>
        </p:nvSpPr>
        <p:spPr>
          <a:xfrm>
            <a:off x="2132800" y="4616785"/>
            <a:ext cx="9602157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uk-UA" sz="2000" spc="25" noProof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Забезпечення комунікативних процесів з усіма сторонами</a:t>
            </a:r>
            <a:endParaRPr lang="en-US" sz="2000" noProof="1"/>
          </a:p>
        </p:txBody>
      </p:sp>
      <p:cxnSp>
        <p:nvCxnSpPr>
          <p:cNvPr id="60" name="Straight Connector 93">
            <a:extLst>
              <a:ext uri="{FF2B5EF4-FFF2-40B4-BE49-F238E27FC236}">
                <a16:creationId xmlns:a16="http://schemas.microsoft.com/office/drawing/2014/main" id="{737D8784-AD05-463A-9861-F8145ABF7DB2}"/>
              </a:ext>
            </a:extLst>
          </p:cNvPr>
          <p:cNvCxnSpPr/>
          <p:nvPr/>
        </p:nvCxnSpPr>
        <p:spPr>
          <a:xfrm>
            <a:off x="2027258" y="4545194"/>
            <a:ext cx="0" cy="63817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7DBF450-FFC0-4A68-B803-7D29FFDDAA52}"/>
              </a:ext>
            </a:extLst>
          </p:cNvPr>
          <p:cNvSpPr txBox="1"/>
          <p:nvPr/>
        </p:nvSpPr>
        <p:spPr>
          <a:xfrm>
            <a:off x="2132800" y="5679740"/>
            <a:ext cx="9602157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uk-UA" sz="2000" spc="2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Моніторинг проєкту та підготовка звітної документації </a:t>
            </a:r>
            <a:endParaRPr lang="en-US" sz="2000" noProof="1"/>
          </a:p>
        </p:txBody>
      </p:sp>
      <p:cxnSp>
        <p:nvCxnSpPr>
          <p:cNvPr id="62" name="Straight Connector 93">
            <a:extLst>
              <a:ext uri="{FF2B5EF4-FFF2-40B4-BE49-F238E27FC236}">
                <a16:creationId xmlns:a16="http://schemas.microsoft.com/office/drawing/2014/main" id="{CC44C5BF-277E-4370-B302-66140F8307A5}"/>
              </a:ext>
            </a:extLst>
          </p:cNvPr>
          <p:cNvCxnSpPr/>
          <p:nvPr/>
        </p:nvCxnSpPr>
        <p:spPr>
          <a:xfrm>
            <a:off x="2027258" y="5570049"/>
            <a:ext cx="0" cy="63817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hape">
            <a:extLst>
              <a:ext uri="{FF2B5EF4-FFF2-40B4-BE49-F238E27FC236}">
                <a16:creationId xmlns:a16="http://schemas.microsoft.com/office/drawing/2014/main" id="{7D0A983B-313C-4E59-9F39-AF38B0681586}"/>
              </a:ext>
            </a:extLst>
          </p:cNvPr>
          <p:cNvSpPr/>
          <p:nvPr/>
        </p:nvSpPr>
        <p:spPr>
          <a:xfrm>
            <a:off x="655039" y="5399228"/>
            <a:ext cx="1119669" cy="986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597" y="3783"/>
                </a:moveTo>
                <a:cubicBezTo>
                  <a:pt x="21597" y="3783"/>
                  <a:pt x="21597" y="3783"/>
                  <a:pt x="21597" y="3783"/>
                </a:cubicBezTo>
                <a:cubicBezTo>
                  <a:pt x="21548" y="3325"/>
                  <a:pt x="21194" y="2888"/>
                  <a:pt x="20549" y="2689"/>
                </a:cubicBezTo>
                <a:lnTo>
                  <a:pt x="12741" y="288"/>
                </a:lnTo>
                <a:cubicBezTo>
                  <a:pt x="11494" y="-96"/>
                  <a:pt x="10109" y="-96"/>
                  <a:pt x="8862" y="288"/>
                </a:cubicBezTo>
                <a:lnTo>
                  <a:pt x="1054" y="2689"/>
                </a:lnTo>
                <a:cubicBezTo>
                  <a:pt x="412" y="2888"/>
                  <a:pt x="58" y="3325"/>
                  <a:pt x="6" y="3783"/>
                </a:cubicBezTo>
                <a:cubicBezTo>
                  <a:pt x="6" y="3783"/>
                  <a:pt x="6" y="3783"/>
                  <a:pt x="6" y="3783"/>
                </a:cubicBezTo>
                <a:lnTo>
                  <a:pt x="0" y="3783"/>
                </a:lnTo>
                <a:lnTo>
                  <a:pt x="0" y="17197"/>
                </a:lnTo>
                <a:lnTo>
                  <a:pt x="86" y="17197"/>
                </a:lnTo>
                <a:cubicBezTo>
                  <a:pt x="213" y="17489"/>
                  <a:pt x="475" y="17753"/>
                  <a:pt x="881" y="17920"/>
                </a:cubicBezTo>
                <a:lnTo>
                  <a:pt x="8373" y="21031"/>
                </a:lnTo>
                <a:cubicBezTo>
                  <a:pt x="9130" y="21346"/>
                  <a:pt x="9965" y="21504"/>
                  <a:pt x="10800" y="21504"/>
                </a:cubicBezTo>
                <a:cubicBezTo>
                  <a:pt x="11635" y="21504"/>
                  <a:pt x="12470" y="21346"/>
                  <a:pt x="13227" y="21031"/>
                </a:cubicBezTo>
                <a:lnTo>
                  <a:pt x="20719" y="17920"/>
                </a:lnTo>
                <a:cubicBezTo>
                  <a:pt x="21125" y="17753"/>
                  <a:pt x="21387" y="17489"/>
                  <a:pt x="21514" y="17197"/>
                </a:cubicBezTo>
                <a:lnTo>
                  <a:pt x="21600" y="17197"/>
                </a:lnTo>
                <a:lnTo>
                  <a:pt x="21600" y="3783"/>
                </a:lnTo>
                <a:lnTo>
                  <a:pt x="21597" y="378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4" name="Shape">
            <a:extLst>
              <a:ext uri="{FF2B5EF4-FFF2-40B4-BE49-F238E27FC236}">
                <a16:creationId xmlns:a16="http://schemas.microsoft.com/office/drawing/2014/main" id="{3053E605-08D1-495D-BE40-F7000F627F6A}"/>
              </a:ext>
            </a:extLst>
          </p:cNvPr>
          <p:cNvSpPr/>
          <p:nvPr/>
        </p:nvSpPr>
        <p:spPr>
          <a:xfrm>
            <a:off x="1209947" y="5570049"/>
            <a:ext cx="559846" cy="813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21497" y="0"/>
                </a:moveTo>
                <a:cubicBezTo>
                  <a:pt x="21600" y="588"/>
                  <a:pt x="21032" y="1200"/>
                  <a:pt x="19754" y="1523"/>
                </a:cubicBezTo>
                <a:lnTo>
                  <a:pt x="4834" y="5315"/>
                </a:lnTo>
                <a:cubicBezTo>
                  <a:pt x="3326" y="5699"/>
                  <a:pt x="1663" y="5892"/>
                  <a:pt x="0" y="5892"/>
                </a:cubicBezTo>
                <a:lnTo>
                  <a:pt x="0" y="21600"/>
                </a:lnTo>
                <a:cubicBezTo>
                  <a:pt x="1663" y="21600"/>
                  <a:pt x="3326" y="21407"/>
                  <a:pt x="4834" y="21023"/>
                </a:cubicBezTo>
                <a:lnTo>
                  <a:pt x="19754" y="17232"/>
                </a:lnTo>
                <a:cubicBezTo>
                  <a:pt x="20562" y="17028"/>
                  <a:pt x="21084" y="16707"/>
                  <a:pt x="21336" y="16350"/>
                </a:cubicBezTo>
                <a:lnTo>
                  <a:pt x="21508" y="16350"/>
                </a:lnTo>
                <a:lnTo>
                  <a:pt x="21508" y="0"/>
                </a:lnTo>
                <a:lnTo>
                  <a:pt x="2149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5" name="Shape">
            <a:extLst>
              <a:ext uri="{FF2B5EF4-FFF2-40B4-BE49-F238E27FC236}">
                <a16:creationId xmlns:a16="http://schemas.microsoft.com/office/drawing/2014/main" id="{789F2752-813E-423F-A684-69B2347DB681}"/>
              </a:ext>
            </a:extLst>
          </p:cNvPr>
          <p:cNvSpPr/>
          <p:nvPr/>
        </p:nvSpPr>
        <p:spPr>
          <a:xfrm>
            <a:off x="654777" y="5574789"/>
            <a:ext cx="559846" cy="813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16675" y="5315"/>
                </a:moveTo>
                <a:lnTo>
                  <a:pt x="1755" y="1523"/>
                </a:lnTo>
                <a:cubicBezTo>
                  <a:pt x="477" y="1197"/>
                  <a:pt x="-91" y="585"/>
                  <a:pt x="12" y="0"/>
                </a:cubicBezTo>
                <a:lnTo>
                  <a:pt x="1" y="0"/>
                </a:lnTo>
                <a:lnTo>
                  <a:pt x="1" y="16350"/>
                </a:lnTo>
                <a:lnTo>
                  <a:pt x="173" y="16350"/>
                </a:lnTo>
                <a:cubicBezTo>
                  <a:pt x="425" y="16707"/>
                  <a:pt x="947" y="17028"/>
                  <a:pt x="1755" y="17232"/>
                </a:cubicBezTo>
                <a:lnTo>
                  <a:pt x="16675" y="21023"/>
                </a:lnTo>
                <a:cubicBezTo>
                  <a:pt x="18183" y="21407"/>
                  <a:pt x="19846" y="21600"/>
                  <a:pt x="21509" y="21600"/>
                </a:cubicBezTo>
                <a:lnTo>
                  <a:pt x="21509" y="5892"/>
                </a:lnTo>
                <a:cubicBezTo>
                  <a:pt x="19846" y="5892"/>
                  <a:pt x="18183" y="5699"/>
                  <a:pt x="16675" y="53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F4AF2D0-13E2-4D1B-90B0-21F6C117FD9D}"/>
              </a:ext>
            </a:extLst>
          </p:cNvPr>
          <p:cNvSpPr txBox="1"/>
          <p:nvPr/>
        </p:nvSpPr>
        <p:spPr>
          <a:xfrm>
            <a:off x="594388" y="5752297"/>
            <a:ext cx="680624" cy="521225"/>
          </a:xfrm>
          <a:prstGeom prst="rect">
            <a:avLst/>
          </a:prstGeom>
        </p:spPr>
        <p:txBody>
          <a:bodyPr wrap="square" anchor="ctr">
            <a:no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uk-UA" sz="3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8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301313-8AE9-475E-B045-075DFCC4D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6" y="183331"/>
            <a:ext cx="559837" cy="5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7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r="12747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C979A84-AB8A-48EB-B53C-3D686A7E4DC8}"/>
              </a:ext>
            </a:extLst>
          </p:cNvPr>
          <p:cNvGrpSpPr/>
          <p:nvPr/>
        </p:nvGrpSpPr>
        <p:grpSpPr>
          <a:xfrm>
            <a:off x="3648457" y="2522120"/>
            <a:ext cx="8867057" cy="3062646"/>
            <a:chOff x="4435561" y="2989693"/>
            <a:chExt cx="7151649" cy="3062646"/>
          </a:xfrm>
        </p:grpSpPr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42F88840-13BC-421F-8268-9005F85C15DC}"/>
                </a:ext>
              </a:extLst>
            </p:cNvPr>
            <p:cNvCxnSpPr/>
            <p:nvPr/>
          </p:nvCxnSpPr>
          <p:spPr>
            <a:xfrm rot="5400000" flipH="1">
              <a:off x="8338516" y="3754318"/>
              <a:ext cx="1541950" cy="12700"/>
            </a:xfrm>
            <a:prstGeom prst="bentConnector5">
              <a:avLst>
                <a:gd name="adj1" fmla="val -48182"/>
                <a:gd name="adj2" fmla="val 23840228"/>
                <a:gd name="adj3" fmla="val 148182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C3FC08-CF7E-4431-9244-AFA64A5A3343}"/>
                </a:ext>
              </a:extLst>
            </p:cNvPr>
            <p:cNvSpPr/>
            <p:nvPr/>
          </p:nvSpPr>
          <p:spPr>
            <a:xfrm>
              <a:off x="4435561" y="3213886"/>
              <a:ext cx="3228889" cy="28384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19F8FB-784C-4B37-8822-BEACECCBAD94}"/>
                </a:ext>
              </a:extLst>
            </p:cNvPr>
            <p:cNvSpPr txBox="1"/>
            <p:nvPr/>
          </p:nvSpPr>
          <p:spPr>
            <a:xfrm>
              <a:off x="7800001" y="3162269"/>
              <a:ext cx="3787209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sz="3300" b="1" dirty="0">
                  <a:latin typeface="Montserrat "/>
                  <a:ea typeface="Montserrat Black" charset="0"/>
                  <a:cs typeface="Montserrat Black" charset="0"/>
                </a:rPr>
                <a:t>ПРОЄКТИ З </a:t>
              </a:r>
            </a:p>
            <a:p>
              <a:r>
                <a:rPr lang="uk-UA" sz="3300" b="1" dirty="0">
                  <a:latin typeface="Montserrat "/>
                  <a:ea typeface="Montserrat Black" charset="0"/>
                  <a:cs typeface="Montserrat Black" charset="0"/>
                </a:rPr>
                <a:t>ЕНЕРГОЕФЕКТИВНОСТІ</a:t>
              </a:r>
              <a:endParaRPr lang="en-US" sz="3300" b="1" dirty="0">
                <a:latin typeface="Montserrat "/>
                <a:ea typeface="Montserrat Black" charset="0"/>
                <a:cs typeface="Montserrat Black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4CBB7D-DC0F-4819-890C-2850EA1A6205}"/>
                </a:ext>
              </a:extLst>
            </p:cNvPr>
            <p:cNvSpPr txBox="1"/>
            <p:nvPr/>
          </p:nvSpPr>
          <p:spPr>
            <a:xfrm>
              <a:off x="4435561" y="4363807"/>
              <a:ext cx="3228889" cy="5386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sz="2900" b="1" dirty="0">
                  <a:solidFill>
                    <a:schemeClr val="bg1"/>
                  </a:solidFill>
                  <a:latin typeface="Montserrat "/>
                  <a:ea typeface="Montserrat Black" charset="0"/>
                  <a:cs typeface="Montserrat Black" charset="0"/>
                </a:rPr>
                <a:t>ДОВОЄННИЙ ПЕРІОД</a:t>
              </a:r>
              <a:endParaRPr lang="en-US" sz="2900" b="1" dirty="0">
                <a:solidFill>
                  <a:schemeClr val="bg1"/>
                </a:solidFill>
                <a:latin typeface="Montserrat "/>
                <a:ea typeface="Montserrat Black" charset="0"/>
                <a:cs typeface="Montserrat Black" charset="0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4050792" y="4676269"/>
            <a:ext cx="300837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03192" y="4828669"/>
            <a:ext cx="263652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81949" y="3554861"/>
            <a:ext cx="300837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67877" y="3396365"/>
            <a:ext cx="263652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9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8771" y="116633"/>
            <a:ext cx="11416186" cy="720080"/>
            <a:chOff x="457590" y="188640"/>
            <a:chExt cx="11416186" cy="92480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27584" y="188640"/>
              <a:ext cx="11046192" cy="9248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ПРОЄКТ З ЕНЕРГОЕФЕКТИВНОСТІ У М.ВІННИЦЯ</a:t>
              </a:r>
              <a:endParaRPr lang="uk-UA" sz="2400" b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57590" y="232466"/>
              <a:ext cx="727017" cy="8202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3" name="Округлений прямокутник 10">
            <a:extLst>
              <a:ext uri="{FF2B5EF4-FFF2-40B4-BE49-F238E27FC236}">
                <a16:creationId xmlns:a16="http://schemas.microsoft.com/office/drawing/2014/main" id="{30B67075-F1C3-443B-8C2B-F4B87CC52AD9}"/>
              </a:ext>
            </a:extLst>
          </p:cNvPr>
          <p:cNvSpPr/>
          <p:nvPr/>
        </p:nvSpPr>
        <p:spPr>
          <a:xfrm>
            <a:off x="312226" y="834888"/>
            <a:ext cx="8063574" cy="1414242"/>
          </a:xfrm>
          <a:prstGeom prst="roundRect">
            <a:avLst>
              <a:gd name="adj" fmla="val 7186"/>
            </a:avLst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5113" indent="-265113">
              <a:defRPr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</a:pPr>
            <a:r>
              <a:rPr lang="uk-UA" sz="1700" i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Меморандум про взаєморозуміння укладений 11.11.2011р. </a:t>
            </a:r>
            <a:r>
              <a:rPr lang="uk-UA" sz="1700" i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між урядом Швейцарської конфедерації, урядом України, Виконавчим комітетом Вінницької міської ради та КП ВМР </a:t>
            </a:r>
            <a:r>
              <a:rPr lang="en-US" sz="1700" i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</a:t>
            </a:r>
            <a:r>
              <a:rPr lang="uk-UA" sz="1700" i="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Вінницяміськтеплоенерго</a:t>
            </a:r>
            <a:r>
              <a:rPr lang="en-US" sz="1700" i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”</a:t>
            </a:r>
            <a:r>
              <a:rPr lang="uk-UA" sz="1700" i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щодо надання технічної та фінансової допомоги для проєкту з енергоефективності у </a:t>
            </a:r>
            <a:r>
              <a:rPr lang="uk-UA" sz="1700" i="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м.Вінниця</a:t>
            </a:r>
            <a:r>
              <a:rPr lang="uk-UA" sz="1700" i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</p:txBody>
      </p:sp>
      <p:sp>
        <p:nvSpPr>
          <p:cNvPr id="36" name="Прямоугольник 1">
            <a:extLst>
              <a:ext uri="{FF2B5EF4-FFF2-40B4-BE49-F238E27FC236}">
                <a16:creationId xmlns:a16="http://schemas.microsoft.com/office/drawing/2014/main" id="{6B8C8C02-ECE3-40A2-8318-5213BD7627AB}"/>
              </a:ext>
            </a:extLst>
          </p:cNvPr>
          <p:cNvSpPr/>
          <p:nvPr/>
        </p:nvSpPr>
        <p:spPr>
          <a:xfrm>
            <a:off x="292775" y="5614733"/>
            <a:ext cx="806357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3813"/>
            <a:r>
              <a:rPr lang="uk-UA" sz="17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Times New Roman" pitchFamily="18" charset="0"/>
              </a:rPr>
              <a:t>В подальшому </a:t>
            </a:r>
            <a:r>
              <a:rPr lang="uk-UA" sz="17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Times New Roman" pitchFamily="18" charset="0"/>
              </a:rPr>
              <a:t>1-ою</a:t>
            </a:r>
            <a:r>
              <a:rPr lang="uk-UA" sz="17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Times New Roman" pitchFamily="18" charset="0"/>
              </a:rPr>
              <a:t>, </a:t>
            </a:r>
            <a:r>
              <a:rPr lang="uk-UA" sz="17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Times New Roman" pitchFamily="18" charset="0"/>
              </a:rPr>
              <a:t>2-ою</a:t>
            </a:r>
            <a:r>
              <a:rPr lang="uk-UA" sz="17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Times New Roman" pitchFamily="18" charset="0"/>
              </a:rPr>
              <a:t> та </a:t>
            </a:r>
            <a:r>
              <a:rPr lang="uk-UA" sz="17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Times New Roman" pitchFamily="18" charset="0"/>
              </a:rPr>
              <a:t>3-ою</a:t>
            </a:r>
            <a:r>
              <a:rPr lang="uk-UA" sz="17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Times New Roman" pitchFamily="18" charset="0"/>
              </a:rPr>
              <a:t> Поправками до Меморандуму, </a:t>
            </a:r>
            <a:r>
              <a:rPr lang="uk-UA" sz="17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Times New Roman" pitchFamily="18" charset="0"/>
              </a:rPr>
              <a:t>Проєкт доповнено реконструкцією ще додатковими 2-ми мікрорайонами міста із </a:t>
            </a:r>
            <a:r>
              <a:rPr lang="uk-UA" sz="17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Times New Roman" pitchFamily="18" charset="0"/>
              </a:rPr>
              <a:t>продовженням терміну співпраці </a:t>
            </a:r>
            <a:r>
              <a:rPr lang="uk-UA" sz="17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Times New Roman" pitchFamily="18" charset="0"/>
              </a:rPr>
              <a:t>до 31.12.2019 року</a:t>
            </a:r>
            <a:r>
              <a:rPr lang="en-US" sz="17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  <a:cs typeface="Times New Roman" pitchFamily="18" charset="0"/>
              </a:rPr>
              <a:t>.</a:t>
            </a:r>
            <a:endParaRPr lang="ru-RU" sz="17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7" name="Picture 2" descr="D:\РОБОТА ТВ\C\Mega\SUDH\Вова схеми\нарізка районів реконструкції для презентації\км.PNG">
            <a:extLst>
              <a:ext uri="{FF2B5EF4-FFF2-40B4-BE49-F238E27FC236}">
                <a16:creationId xmlns:a16="http://schemas.microsoft.com/office/drawing/2014/main" id="{55690A65-09CA-4AA3-B502-35FDAEC45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 b="2814"/>
          <a:stretch/>
        </p:blipFill>
        <p:spPr bwMode="auto">
          <a:xfrm>
            <a:off x="8926717" y="988672"/>
            <a:ext cx="2747579" cy="20550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ownloads\IMG_0883++.JPG">
            <a:extLst>
              <a:ext uri="{FF2B5EF4-FFF2-40B4-BE49-F238E27FC236}">
                <a16:creationId xmlns:a16="http://schemas.microsoft.com/office/drawing/2014/main" id="{F427D30E-4FB6-4253-971B-AEEEBC3CE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7"/>
          <a:stretch/>
        </p:blipFill>
        <p:spPr bwMode="auto">
          <a:xfrm>
            <a:off x="8926717" y="3070950"/>
            <a:ext cx="2747512" cy="165760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:\РОБОТА ТВ\ФОТО\00) ШВЕЙЦАРІЯ\БАЖЕНОВА\Гройсман - Баженова 15.07.2016\IMG_0960.JPG">
            <a:extLst>
              <a:ext uri="{FF2B5EF4-FFF2-40B4-BE49-F238E27FC236}">
                <a16:creationId xmlns:a16="http://schemas.microsoft.com/office/drawing/2014/main" id="{B2966A3F-2EE8-4C38-A6EA-6DCB4A23B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2"/>
          <a:stretch/>
        </p:blipFill>
        <p:spPr bwMode="auto">
          <a:xfrm>
            <a:off x="8926718" y="4762135"/>
            <a:ext cx="2747511" cy="189785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F12DE959-D170-49C7-9C1F-071998824B31}"/>
              </a:ext>
            </a:extLst>
          </p:cNvPr>
          <p:cNvSpPr/>
          <p:nvPr/>
        </p:nvSpPr>
        <p:spPr>
          <a:xfrm>
            <a:off x="448335" y="2247713"/>
            <a:ext cx="7763464" cy="5910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rebuchet MS" panose="020B0603020202020204" pitchFamily="34" charset="0"/>
              </a:rPr>
              <a:t>Меморандумом передбачалось:</a:t>
            </a: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531E36E1-FC90-4916-8E8C-29650E8F4BE7}"/>
              </a:ext>
            </a:extLst>
          </p:cNvPr>
          <p:cNvSpPr/>
          <p:nvPr/>
        </p:nvSpPr>
        <p:spPr>
          <a:xfrm>
            <a:off x="448335" y="3019098"/>
            <a:ext cx="7763464" cy="5910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latin typeface="Trebuchet MS" panose="020B0603020202020204" pitchFamily="34" charset="0"/>
              </a:rPr>
              <a:t>- технічна допомога у запровадженні «Європейська Енергетична Відзнака»;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D26FEDDD-615F-4C71-8A12-64C249287B36}"/>
              </a:ext>
            </a:extLst>
          </p:cNvPr>
          <p:cNvSpPr/>
          <p:nvPr/>
        </p:nvSpPr>
        <p:spPr>
          <a:xfrm>
            <a:off x="426959" y="3799914"/>
            <a:ext cx="7763464" cy="791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latin typeface="Trebuchet MS" panose="020B0603020202020204" pitchFamily="34" charset="0"/>
              </a:rPr>
              <a:t>-  виконання інвестиційного компоненту по вдосконаленню системи теплозабезпеченню міста у 2-х мікрорайонах міста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17B3E535-43D0-4928-91FD-792A00982828}"/>
              </a:ext>
            </a:extLst>
          </p:cNvPr>
          <p:cNvSpPr/>
          <p:nvPr/>
        </p:nvSpPr>
        <p:spPr>
          <a:xfrm>
            <a:off x="426959" y="4777853"/>
            <a:ext cx="7763464" cy="5910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latin typeface="Trebuchet MS" panose="020B0603020202020204" pitchFamily="34" charset="0"/>
              </a:rPr>
              <a:t>- розвиток інституційної спроможності </a:t>
            </a:r>
          </a:p>
          <a:p>
            <a:r>
              <a:rPr lang="uk-UA" sz="2000" dirty="0">
                <a:latin typeface="Trebuchet MS" panose="020B0603020202020204" pitchFamily="34" charset="0"/>
              </a:rPr>
              <a:t>КП ВМР «Вінницяміськтеплоенерго».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1E4EBF-679E-4C80-9F1E-986C42E79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35" y="237994"/>
            <a:ext cx="444935" cy="44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8771" y="116633"/>
            <a:ext cx="11416186" cy="720080"/>
            <a:chOff x="457590" y="188640"/>
            <a:chExt cx="11416186" cy="92480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27584" y="188640"/>
              <a:ext cx="11046192" cy="9248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РЕЗУЛЬТАТИ ПРОЄКТУ З ЕНЕРГОЕФЕКТИВНОСТІ У М.ВІННИЦЯ</a:t>
              </a:r>
              <a:endParaRPr lang="uk-UA" sz="2400" b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57590" y="232466"/>
              <a:ext cx="727017" cy="8202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aphicFrame>
        <p:nvGraphicFramePr>
          <p:cNvPr id="37" name="Diagram 2">
            <a:extLst>
              <a:ext uri="{FF2B5EF4-FFF2-40B4-BE49-F238E27FC236}">
                <a16:creationId xmlns:a16="http://schemas.microsoft.com/office/drawing/2014/main" id="{2C2F3F8A-0F97-4E19-9272-8D60AEDCD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801572"/>
              </p:ext>
            </p:extLst>
          </p:nvPr>
        </p:nvGraphicFramePr>
        <p:xfrm>
          <a:off x="71719" y="951542"/>
          <a:ext cx="7551299" cy="549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Picture 4" descr="C:\Users\Admin\Pictures\Новая папка1\05.JPG">
            <a:extLst>
              <a:ext uri="{FF2B5EF4-FFF2-40B4-BE49-F238E27FC236}">
                <a16:creationId xmlns:a16="http://schemas.microsoft.com/office/drawing/2014/main" id="{4004CACB-784B-4048-84FB-754371060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5217" r="11782" b="6630"/>
          <a:stretch/>
        </p:blipFill>
        <p:spPr bwMode="auto">
          <a:xfrm>
            <a:off x="7972409" y="914402"/>
            <a:ext cx="3463784" cy="213661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РОБОТА ТВ\ФОТО\00) ШВЕЙЦАРІЯ\ІТП\Зулінського\ІТП 13.07.16\_MG_0869.JPG">
            <a:extLst>
              <a:ext uri="{FF2B5EF4-FFF2-40B4-BE49-F238E27FC236}">
                <a16:creationId xmlns:a16="http://schemas.microsoft.com/office/drawing/2014/main" id="{F0E217C5-246A-4570-BC1A-253C427CA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7" t="29300" r="4625"/>
          <a:stretch/>
        </p:blipFill>
        <p:spPr bwMode="auto">
          <a:xfrm>
            <a:off x="7972409" y="4640962"/>
            <a:ext cx="3463784" cy="213661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2B2451C-C97C-4324-9A28-A7785601F2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5" r="25130"/>
          <a:stretch/>
        </p:blipFill>
        <p:spPr>
          <a:xfrm>
            <a:off x="7972409" y="3082705"/>
            <a:ext cx="3463784" cy="1523930"/>
          </a:xfrm>
          <a:custGeom>
            <a:avLst/>
            <a:gdLst>
              <a:gd name="connsiteX0" fmla="*/ 0 w 24377650"/>
              <a:gd name="connsiteY0" fmla="*/ 0 h 4126523"/>
              <a:gd name="connsiteX1" fmla="*/ 24377650 w 24377650"/>
              <a:gd name="connsiteY1" fmla="*/ 0 h 4126523"/>
              <a:gd name="connsiteX2" fmla="*/ 24377650 w 24377650"/>
              <a:gd name="connsiteY2" fmla="*/ 4126523 h 4126523"/>
              <a:gd name="connsiteX3" fmla="*/ 0 w 24377650"/>
              <a:gd name="connsiteY3" fmla="*/ 4126523 h 412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4126523">
                <a:moveTo>
                  <a:pt x="0" y="0"/>
                </a:moveTo>
                <a:lnTo>
                  <a:pt x="24377650" y="0"/>
                </a:lnTo>
                <a:lnTo>
                  <a:pt x="24377650" y="4126523"/>
                </a:lnTo>
                <a:lnTo>
                  <a:pt x="0" y="4126523"/>
                </a:lnTo>
                <a:close/>
              </a:path>
            </a:pathLst>
          </a:custGeom>
          <a:ln w="19050">
            <a:solidFill>
              <a:schemeClr val="bg2"/>
            </a:solidFill>
          </a:ln>
        </p:spPr>
      </p:pic>
      <p:pic>
        <p:nvPicPr>
          <p:cNvPr id="43" name="Picture 3" descr="C:\Users\Admin\Desktop\123.png">
            <a:extLst>
              <a:ext uri="{FF2B5EF4-FFF2-40B4-BE49-F238E27FC236}">
                <a16:creationId xmlns:a16="http://schemas.microsoft.com/office/drawing/2014/main" id="{07870C81-47D1-4E7F-8A8D-B1088703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4" y="168223"/>
            <a:ext cx="594262" cy="6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2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 18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06044" y="4577136"/>
            <a:ext cx="2503030" cy="22842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6B31-243B-4CD9-9834-76CBA76DDE54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 24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4387"/>
          <a:stretch/>
        </p:blipFill>
        <p:spPr>
          <a:xfrm>
            <a:off x="9955763" y="2746570"/>
            <a:ext cx="2234650" cy="4119384"/>
          </a:xfrm>
        </p:spPr>
      </p:pic>
      <p:pic>
        <p:nvPicPr>
          <p:cNvPr id="28" name=" 2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0188" y="2746570"/>
            <a:ext cx="3399961" cy="4124131"/>
          </a:xfrm>
        </p:spPr>
      </p:pic>
      <p:grpSp>
        <p:nvGrpSpPr>
          <p:cNvPr id="31" name="Группа 10">
            <a:extLst>
              <a:ext uri="{FF2B5EF4-FFF2-40B4-BE49-F238E27FC236}">
                <a16:creationId xmlns:a16="http://schemas.microsoft.com/office/drawing/2014/main" id="{06102B77-2D73-4D6D-A8C7-1E67F71C1262}"/>
              </a:ext>
            </a:extLst>
          </p:cNvPr>
          <p:cNvGrpSpPr/>
          <p:nvPr/>
        </p:nvGrpSpPr>
        <p:grpSpPr>
          <a:xfrm>
            <a:off x="318771" y="116633"/>
            <a:ext cx="11416186" cy="720080"/>
            <a:chOff x="457590" y="188640"/>
            <a:chExt cx="11416186" cy="924801"/>
          </a:xfrm>
        </p:grpSpPr>
        <p:sp>
          <p:nvSpPr>
            <p:cNvPr id="32" name="Скругленный прямоугольник 6">
              <a:extLst>
                <a:ext uri="{FF2B5EF4-FFF2-40B4-BE49-F238E27FC236}">
                  <a16:creationId xmlns:a16="http://schemas.microsoft.com/office/drawing/2014/main" id="{485F3D74-6E61-4475-ABC2-DAF33495E7CE}"/>
                </a:ext>
              </a:extLst>
            </p:cNvPr>
            <p:cNvSpPr/>
            <p:nvPr/>
          </p:nvSpPr>
          <p:spPr>
            <a:xfrm>
              <a:off x="827584" y="188640"/>
              <a:ext cx="11046192" cy="9248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ПРОЕКТ </a:t>
              </a:r>
              <a:r>
                <a:rPr lang="en-US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DEMOUKRAINADH </a:t>
              </a:r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У М.ВІННИЦЯ</a:t>
              </a:r>
              <a:endParaRPr lang="uk-UA" sz="2400" b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04756610-6554-443B-A975-2493FE6E4A3D}"/>
                </a:ext>
              </a:extLst>
            </p:cNvPr>
            <p:cNvSpPr/>
            <p:nvPr/>
          </p:nvSpPr>
          <p:spPr>
            <a:xfrm>
              <a:off x="457590" y="232466"/>
              <a:ext cx="727017" cy="8202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75142FE5-C9B7-4B43-9683-83577A4D2EC9}"/>
              </a:ext>
            </a:extLst>
          </p:cNvPr>
          <p:cNvSpPr/>
          <p:nvPr/>
        </p:nvSpPr>
        <p:spPr>
          <a:xfrm>
            <a:off x="262495" y="979618"/>
            <a:ext cx="116060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/>
              <a:t>16.12.2013 р. підписані Кредитний, Грантовий та Гарантійний </a:t>
            </a:r>
            <a:r>
              <a:rPr lang="uk-UA" dirty="0" err="1"/>
              <a:t>договора</a:t>
            </a:r>
            <a:r>
              <a:rPr lang="uk-UA" dirty="0"/>
              <a:t> між Північною Екологічною Фінансовою Корпорацією, КП ВМР “Вінницяміськтеплоенерго” та Вінницькою міською радою.</a:t>
            </a:r>
          </a:p>
          <a:p>
            <a:pPr indent="361950"/>
            <a:r>
              <a:rPr lang="uk-UA" dirty="0"/>
              <a:t>За рахунок грантового та кредитного фінансування НЕФКО, КП ВМР “Вінницяміськтеплоенерго” відповідно до програми </a:t>
            </a:r>
            <a:r>
              <a:rPr lang="en-US" b="1" dirty="0" err="1"/>
              <a:t>DemoUkrain</a:t>
            </a:r>
            <a:r>
              <a:rPr lang="uk-UA" b="1" dirty="0"/>
              <a:t>а</a:t>
            </a:r>
            <a:r>
              <a:rPr lang="en-US" b="1" dirty="0"/>
              <a:t>DH</a:t>
            </a:r>
            <a:r>
              <a:rPr lang="en-US" dirty="0"/>
              <a:t> </a:t>
            </a:r>
            <a:r>
              <a:rPr lang="uk-UA" dirty="0"/>
              <a:t>реалізувало проект щодо реконструкції одного з мікрорайонів.</a:t>
            </a:r>
          </a:p>
          <a:p>
            <a:pPr indent="361950"/>
            <a:r>
              <a:rPr lang="uk-UA" b="1" u="sng" dirty="0"/>
              <a:t>В рамках Проєкту в 2014 році виконано:</a:t>
            </a:r>
          </a:p>
          <a:p>
            <a:pPr marL="285750" indent="-285750">
              <a:buFontTx/>
              <a:buChar char="-"/>
            </a:pPr>
            <a:r>
              <a:rPr lang="uk-UA" dirty="0"/>
              <a:t>встановлення 10 ІТП та 1 ЦТП з автоматичним регулюванням постачання теплової енергії відповідно до температури зовнішнього повітря;</a:t>
            </a:r>
          </a:p>
          <a:p>
            <a:pPr marL="285750" indent="-285750">
              <a:buFontTx/>
              <a:buChar char="-"/>
            </a:pPr>
            <a:r>
              <a:rPr lang="uk-UA" dirty="0"/>
              <a:t>реконструйовано магістральні та розподільчі трубопроводи з використанням попередньо-</a:t>
            </a:r>
          </a:p>
          <a:p>
            <a:r>
              <a:rPr lang="uk-UA" dirty="0"/>
              <a:t>      ізольованих трубопроводів в двотрубному обчисленні загальною протяжністю 1,5 км;</a:t>
            </a:r>
          </a:p>
          <a:p>
            <a:pPr marL="285750" indent="-285750">
              <a:buFontTx/>
              <a:buChar char="-"/>
            </a:pPr>
            <a:r>
              <a:rPr lang="uk-UA" dirty="0"/>
              <a:t>виведено з експлуатації одну застарілу котельню;</a:t>
            </a:r>
          </a:p>
          <a:p>
            <a:pPr marL="285750" indent="-285750">
              <a:buFontTx/>
              <a:buChar char="-"/>
            </a:pPr>
            <a:r>
              <a:rPr lang="uk-UA" dirty="0"/>
              <a:t>підключення обладнання ІТП та ЦТП до системи </a:t>
            </a:r>
            <a:r>
              <a:rPr lang="en-US" dirty="0"/>
              <a:t>SCADA </a:t>
            </a:r>
            <a:r>
              <a:rPr lang="ru-RU" dirty="0"/>
              <a:t>з </a:t>
            </a:r>
            <a:r>
              <a:rPr lang="ru-RU" dirty="0" err="1"/>
              <a:t>виведенням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</a:p>
          <a:p>
            <a:r>
              <a:rPr lang="ru-RU" dirty="0"/>
              <a:t>      </a:t>
            </a:r>
            <a:r>
              <a:rPr lang="uk-UA" dirty="0"/>
              <a:t>диспетчерський пульт підприємства.</a:t>
            </a:r>
          </a:p>
        </p:txBody>
      </p:sp>
      <p:graphicFrame>
        <p:nvGraphicFramePr>
          <p:cNvPr id="36" name="Диаграмма 7">
            <a:extLst>
              <a:ext uri="{FF2B5EF4-FFF2-40B4-BE49-F238E27FC236}">
                <a16:creationId xmlns:a16="http://schemas.microsoft.com/office/drawing/2014/main" id="{2A034318-2A9F-4AE2-A891-B40F82DCC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565646"/>
              </p:ext>
            </p:extLst>
          </p:nvPr>
        </p:nvGraphicFramePr>
        <p:xfrm>
          <a:off x="133683" y="4395938"/>
          <a:ext cx="7915444" cy="24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10A207-FAD0-45FE-8DB2-FD49FED41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35" y="237994"/>
            <a:ext cx="444935" cy="44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8771" y="116633"/>
            <a:ext cx="11416186" cy="720080"/>
            <a:chOff x="457590" y="188640"/>
            <a:chExt cx="11416186" cy="92480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27584" y="188640"/>
              <a:ext cx="11046192" cy="9248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СХЕМА ТЕПЛОПОСТАЧАННЯ</a:t>
              </a:r>
              <a:r>
                <a:rPr lang="en-US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М.ВІННИЦЯ НА ПЕРІОД ДО 2030 РОКУ</a:t>
              </a:r>
              <a:endParaRPr lang="uk-UA" sz="2400" b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57590" y="232466"/>
              <a:ext cx="727017" cy="8202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2" name="Picture 2" descr="D:\РОБОТА ТВ\ДОК2\Презентація\Шаблони\Икон\list-with-te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3" y="260648"/>
            <a:ext cx="444728" cy="44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 2"/>
          <p:cNvGraphicFramePr/>
          <p:nvPr>
            <p:extLst>
              <p:ext uri="{D42A27DB-BD31-4B8C-83A1-F6EECF244321}">
                <p14:modId xmlns:p14="http://schemas.microsoft.com/office/powerpoint/2010/main" val="46476828"/>
              </p:ext>
            </p:extLst>
          </p:nvPr>
        </p:nvGraphicFramePr>
        <p:xfrm>
          <a:off x="220425" y="1612036"/>
          <a:ext cx="700905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Admin\Desktop\АКТ №2+.tif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r="6121" b="13635"/>
          <a:stretch/>
        </p:blipFill>
        <p:spPr bwMode="auto">
          <a:xfrm>
            <a:off x="9696261" y="3145324"/>
            <a:ext cx="2384715" cy="359604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ownloads\bullseye2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8" y="2081132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developme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07" y="3364624"/>
            <a:ext cx="623677" cy="6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ownloads\rubber-stamp-icon-png-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3" y="4636373"/>
            <a:ext cx="530995" cy="5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is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9" y="5644485"/>
            <a:ext cx="585615" cy="5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D:\РОБОТА ТВ\Google Диск\СхемА\Договір\АКТ №2\Наказ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3" y="909274"/>
            <a:ext cx="2753398" cy="31262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4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CFAEE9-1A06-47FD-9190-3E97BC1C7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62"/>
          <a:stretch/>
        </p:blipFill>
        <p:spPr>
          <a:xfrm rot="10800000">
            <a:off x="0" y="0"/>
            <a:ext cx="7664450" cy="6857999"/>
          </a:xfrm>
          <a:prstGeom prst="rect">
            <a:avLst/>
          </a:prstGeom>
        </p:spPr>
      </p:pic>
      <p:sp>
        <p:nvSpPr>
          <p:cNvPr id="15" name="Місце для зображення 14">
            <a:extLst>
              <a:ext uri="{FF2B5EF4-FFF2-40B4-BE49-F238E27FC236}">
                <a16:creationId xmlns:a16="http://schemas.microsoft.com/office/drawing/2014/main" id="{C68D818D-F238-46F3-9CF1-497F2F2539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979A84-AB8A-48EB-B53C-3D686A7E4DC8}"/>
              </a:ext>
            </a:extLst>
          </p:cNvPr>
          <p:cNvGrpSpPr/>
          <p:nvPr/>
        </p:nvGrpSpPr>
        <p:grpSpPr>
          <a:xfrm>
            <a:off x="3648457" y="2522120"/>
            <a:ext cx="8867057" cy="3062646"/>
            <a:chOff x="4435561" y="2989693"/>
            <a:chExt cx="7151649" cy="3062646"/>
          </a:xfrm>
        </p:grpSpPr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42F88840-13BC-421F-8268-9005F85C15DC}"/>
                </a:ext>
              </a:extLst>
            </p:cNvPr>
            <p:cNvCxnSpPr/>
            <p:nvPr/>
          </p:nvCxnSpPr>
          <p:spPr>
            <a:xfrm rot="5400000" flipH="1">
              <a:off x="8338516" y="3754318"/>
              <a:ext cx="1541950" cy="12700"/>
            </a:xfrm>
            <a:prstGeom prst="bentConnector5">
              <a:avLst>
                <a:gd name="adj1" fmla="val -48182"/>
                <a:gd name="adj2" fmla="val 23840228"/>
                <a:gd name="adj3" fmla="val 148182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C3FC08-CF7E-4431-9244-AFA64A5A3343}"/>
                </a:ext>
              </a:extLst>
            </p:cNvPr>
            <p:cNvSpPr/>
            <p:nvPr/>
          </p:nvSpPr>
          <p:spPr>
            <a:xfrm>
              <a:off x="4435561" y="3213886"/>
              <a:ext cx="3228889" cy="28384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19F8FB-784C-4B37-8822-BEACECCBAD94}"/>
                </a:ext>
              </a:extLst>
            </p:cNvPr>
            <p:cNvSpPr txBox="1"/>
            <p:nvPr/>
          </p:nvSpPr>
          <p:spPr>
            <a:xfrm>
              <a:off x="7800001" y="3162269"/>
              <a:ext cx="3787209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sz="3300" b="1" dirty="0">
                  <a:latin typeface="Montserrat "/>
                  <a:ea typeface="Montserrat Black" charset="0"/>
                  <a:cs typeface="Montserrat Black" charset="0"/>
                </a:rPr>
                <a:t>ПРОЄКТИ З </a:t>
              </a:r>
            </a:p>
            <a:p>
              <a:r>
                <a:rPr lang="uk-UA" sz="3300" b="1" dirty="0">
                  <a:latin typeface="Montserrat "/>
                  <a:ea typeface="Montserrat Black" charset="0"/>
                  <a:cs typeface="Montserrat Black" charset="0"/>
                </a:rPr>
                <a:t>ЕНЕРГЕТИЧНОЇ БЕЗПЕКИ</a:t>
              </a:r>
              <a:endParaRPr lang="en-US" sz="3300" b="1" dirty="0">
                <a:latin typeface="Montserrat "/>
                <a:ea typeface="Montserrat Black" charset="0"/>
                <a:cs typeface="Montserrat Black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4CBB7D-DC0F-4819-890C-2850EA1A6205}"/>
                </a:ext>
              </a:extLst>
            </p:cNvPr>
            <p:cNvSpPr txBox="1"/>
            <p:nvPr/>
          </p:nvSpPr>
          <p:spPr>
            <a:xfrm>
              <a:off x="4435561" y="4363807"/>
              <a:ext cx="3228889" cy="5386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sz="2900" b="1" dirty="0">
                  <a:solidFill>
                    <a:schemeClr val="bg1"/>
                  </a:solidFill>
                  <a:latin typeface="Montserrat "/>
                  <a:ea typeface="Montserrat Black" charset="0"/>
                  <a:cs typeface="Montserrat Black" charset="0"/>
                </a:rPr>
                <a:t>ВОЄННИЙ ПЕРІОД</a:t>
              </a:r>
              <a:endParaRPr lang="en-US" sz="2900" b="1" dirty="0">
                <a:solidFill>
                  <a:schemeClr val="bg1"/>
                </a:solidFill>
                <a:latin typeface="Montserrat "/>
                <a:ea typeface="Montserrat Black" charset="0"/>
                <a:cs typeface="Montserrat Black" charset="0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4050792" y="4676269"/>
            <a:ext cx="300837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03192" y="4828669"/>
            <a:ext cx="263652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81949" y="3554861"/>
            <a:ext cx="300837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67877" y="3396365"/>
            <a:ext cx="263652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35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dmin\Pictures\Новая папка (11)\Новая папка\IMG_7384.JPG">
            <a:extLst>
              <a:ext uri="{FF2B5EF4-FFF2-40B4-BE49-F238E27FC236}">
                <a16:creationId xmlns:a16="http://schemas.microsoft.com/office/drawing/2014/main" id="{46853D2E-665B-413A-8C97-8AF20BF6D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8410" y="4187754"/>
            <a:ext cx="2534819" cy="2361020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Admin\Downloads\o_1ci1jklv518ff7ht9h7lbr10e45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25732" r="8535" b="25247"/>
          <a:stretch/>
        </p:blipFill>
        <p:spPr bwMode="auto">
          <a:xfrm>
            <a:off x="8402023" y="1366782"/>
            <a:ext cx="3142277" cy="9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8771" y="980728"/>
            <a:ext cx="7574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Для забезпечення стабільного проходження опалювальних періодів  в рамках Меморандуму від Агентства США з міжнародного розвитку  Підприємство отримало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uk-UA" dirty="0">
                <a:latin typeface="Trebuchet MS" panose="020B0603020202020204" pitchFamily="34" charset="0"/>
              </a:rPr>
              <a:t>наступну технічну  допомогу</a:t>
            </a:r>
            <a:r>
              <a:rPr lang="en-US" dirty="0">
                <a:latin typeface="Trebuchet MS" panose="020B0603020202020204" pitchFamily="34" charset="0"/>
              </a:rPr>
              <a:t>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11717"/>
              </p:ext>
            </p:extLst>
          </p:nvPr>
        </p:nvGraphicFramePr>
        <p:xfrm>
          <a:off x="318771" y="1852956"/>
          <a:ext cx="7836584" cy="22612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</a:t>
                      </a:r>
                    </a:p>
                    <a:p>
                      <a:pPr algn="ctr" fontAlgn="b"/>
                      <a:r>
                        <a:rPr lang="uk-UA" sz="16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п.п</a:t>
                      </a:r>
                      <a:r>
                        <a:rPr lang="uk-UA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Найменування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Од. виміру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К-ть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2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Дизельні генератори 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шт.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32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Екскаватор       навантажувач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шт.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Мобільна твердопаливна котельня тепловою потужністю 1,6 МВт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3279800"/>
                  </a:ext>
                </a:extLst>
              </a:tr>
              <a:tr h="22232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Засувки сталеві </a:t>
                      </a:r>
                      <a:r>
                        <a:rPr lang="uk-UA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Ду</a:t>
                      </a:r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50-500мм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шт.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32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Труби сталеві </a:t>
                      </a:r>
                      <a:r>
                        <a:rPr lang="uk-UA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Ду</a:t>
                      </a:r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50-500 мм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м.п</a:t>
                      </a:r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2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Сіль технічна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тонн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49" name="Picture 1" descr="C:\Users\Admin\Pictures\Фото през\IMG_20240126_10200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186429" y="4206405"/>
            <a:ext cx="4130426" cy="235242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Pictures\Фото през\IMG_20230118_09043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02023" y="2554400"/>
            <a:ext cx="3471206" cy="163335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РОБОТА СТРАТЕГ\C\Mega\USAID ПЕБ\19.01 100 м труб\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8408" y="4211839"/>
            <a:ext cx="2496466" cy="234698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0">
            <a:extLst>
              <a:ext uri="{FF2B5EF4-FFF2-40B4-BE49-F238E27FC236}">
                <a16:creationId xmlns:a16="http://schemas.microsoft.com/office/drawing/2014/main" id="{787B2B5C-A155-4C95-8123-BC280CBA106F}"/>
              </a:ext>
            </a:extLst>
          </p:cNvPr>
          <p:cNvGrpSpPr/>
          <p:nvPr/>
        </p:nvGrpSpPr>
        <p:grpSpPr>
          <a:xfrm>
            <a:off x="318771" y="150757"/>
            <a:ext cx="11416186" cy="720080"/>
            <a:chOff x="457590" y="232466"/>
            <a:chExt cx="11416186" cy="924801"/>
          </a:xfrm>
        </p:grpSpPr>
        <p:sp>
          <p:nvSpPr>
            <p:cNvPr id="18" name="Скругленный прямоугольник 6">
              <a:extLst>
                <a:ext uri="{FF2B5EF4-FFF2-40B4-BE49-F238E27FC236}">
                  <a16:creationId xmlns:a16="http://schemas.microsoft.com/office/drawing/2014/main" id="{ACC6FBB1-F3B0-4E59-AA1D-5C582DEC6007}"/>
                </a:ext>
              </a:extLst>
            </p:cNvPr>
            <p:cNvSpPr/>
            <p:nvPr/>
          </p:nvSpPr>
          <p:spPr>
            <a:xfrm>
              <a:off x="827584" y="232466"/>
              <a:ext cx="11046192" cy="9248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МЕМОРАНДУМ ПРО ВЗАЄМОРОЗУМІННЯ З </a:t>
              </a:r>
              <a:r>
                <a:rPr lang="ru-RU" sz="2400" b="1" dirty="0">
                  <a:solidFill>
                    <a:srgbClr val="012B6C"/>
                  </a:solidFill>
                  <a:latin typeface="Trebuchet MS" panose="020B0603020202020204" pitchFamily="34" charset="0"/>
                </a:rPr>
                <a:t>US</a:t>
              </a:r>
              <a:r>
                <a:rPr lang="ru-RU" sz="2400" b="1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AID</a:t>
              </a: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EE217F5-7BD2-4B59-AA87-78A11445A401}"/>
                </a:ext>
              </a:extLst>
            </p:cNvPr>
            <p:cNvSpPr/>
            <p:nvPr/>
          </p:nvSpPr>
          <p:spPr>
            <a:xfrm>
              <a:off x="457590" y="305864"/>
              <a:ext cx="727017" cy="8202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1" name="Picture 2" descr="Договор – Бесплатные иконки: бизнес и финансы">
            <a:extLst>
              <a:ext uri="{FF2B5EF4-FFF2-40B4-BE49-F238E27FC236}">
                <a16:creationId xmlns:a16="http://schemas.microsoft.com/office/drawing/2014/main" id="{5F1B49AA-0638-4A7C-A698-1DC3F2754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8" y="269366"/>
            <a:ext cx="551695" cy="5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C:\Users\Admin\Downloads\004.jpg">
            <a:extLst>
              <a:ext uri="{FF2B5EF4-FFF2-40B4-BE49-F238E27FC236}">
                <a16:creationId xmlns:a16="http://schemas.microsoft.com/office/drawing/2014/main" id="{606F1EFF-A963-4891-BEF6-8463BA60C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35"/>
          <a:stretch/>
        </p:blipFill>
        <p:spPr bwMode="auto">
          <a:xfrm>
            <a:off x="156635" y="4211839"/>
            <a:ext cx="2490218" cy="234081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21324"/>
      </p:ext>
    </p:extLst>
  </p:cSld>
  <p:clrMapOvr>
    <a:masterClrMapping/>
  </p:clrMapOvr>
</p:sld>
</file>

<file path=ppt/theme/theme1.xml><?xml version="1.0" encoding="utf-8"?>
<a:theme xmlns:a="http://schemas.openxmlformats.org/drawingml/2006/main" name="Digit - Multi 1 - Bright">
  <a:themeElements>
    <a:clrScheme name="Digit - Multi 1">
      <a:dk1>
        <a:srgbClr val="000000"/>
      </a:dk1>
      <a:lt1>
        <a:srgbClr val="FFFFFF"/>
      </a:lt1>
      <a:dk2>
        <a:srgbClr val="6491C8"/>
      </a:dk2>
      <a:lt2>
        <a:srgbClr val="7D8287"/>
      </a:lt2>
      <a:accent1>
        <a:srgbClr val="14B4EB"/>
      </a:accent1>
      <a:accent2>
        <a:srgbClr val="3CBEB4"/>
      </a:accent2>
      <a:accent3>
        <a:srgbClr val="96C83C"/>
      </a:accent3>
      <a:accent4>
        <a:srgbClr val="FFAF28"/>
      </a:accent4>
      <a:accent5>
        <a:srgbClr val="FA4655"/>
      </a:accent5>
      <a:accent6>
        <a:srgbClr val="A596D2"/>
      </a:accent6>
      <a:hlink>
        <a:srgbClr val="0563C1"/>
      </a:hlink>
      <a:folHlink>
        <a:srgbClr val="954F72"/>
      </a:folHlink>
    </a:clrScheme>
    <a:fontScheme name="Montserrat - Digi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 - Multi 1 - Bright" id="{1EED83A8-EBEE-4595-BF05-49EE0B6BAEB2}" vid="{B438FD33-41AA-434C-8FF8-841AA7F524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 - Multi 1 - Bright</Template>
  <TotalTime>29465</TotalTime>
  <Words>1112</Words>
  <Application>Microsoft Office PowerPoint</Application>
  <PresentationFormat>Широкий екран</PresentationFormat>
  <Paragraphs>152</Paragraphs>
  <Slides>13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1" baseType="lpstr">
      <vt:lpstr>Arial</vt:lpstr>
      <vt:lpstr>Calibri</vt:lpstr>
      <vt:lpstr>Montserrat</vt:lpstr>
      <vt:lpstr>Montserrat </vt:lpstr>
      <vt:lpstr>Montserrat Light</vt:lpstr>
      <vt:lpstr>Open Sans</vt:lpstr>
      <vt:lpstr>Trebuchet MS</vt:lpstr>
      <vt:lpstr>Digit - Multi 1 - Bright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КП ВМР Вінницяміськтеплоенерго</cp:lastModifiedBy>
  <cp:revision>4803</cp:revision>
  <dcterms:created xsi:type="dcterms:W3CDTF">2015-09-24T05:44:04Z</dcterms:created>
  <dcterms:modified xsi:type="dcterms:W3CDTF">2024-05-13T15:04:10Z</dcterms:modified>
</cp:coreProperties>
</file>