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1463" r:id="rId3"/>
    <p:sldId id="1440" r:id="rId4"/>
    <p:sldId id="1462" r:id="rId5"/>
    <p:sldId id="1460" r:id="rId6"/>
    <p:sldId id="259" r:id="rId7"/>
    <p:sldId id="1466" r:id="rId8"/>
    <p:sldId id="1465" r:id="rId9"/>
    <p:sldId id="1467" r:id="rId10"/>
    <p:sldId id="146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88BCC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  <a:alpha val="6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03-43FB-8858-6FD2E9B1316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03-43FB-8858-6FD2E9B13164}"/>
              </c:ext>
            </c:extLst>
          </c:dPt>
          <c:dPt>
            <c:idx val="2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B03-43FB-8858-6FD2E9B13164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  <a:alpha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03-43FB-8858-6FD2E9B13164}"/>
              </c:ext>
            </c:extLst>
          </c:dPt>
          <c:dPt>
            <c:idx val="4"/>
            <c:bubble3D val="0"/>
            <c:spPr>
              <a:solidFill>
                <a:srgbClr val="FFE2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B03-43FB-8858-6FD2E9B13164}"/>
              </c:ext>
            </c:extLst>
          </c:dPt>
          <c:dPt>
            <c:idx val="5"/>
            <c:bubble3D val="0"/>
            <c:spPr>
              <a:solidFill>
                <a:srgbClr val="088B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8C-42C0-95A1-B95D1E149831}"/>
              </c:ext>
            </c:extLst>
          </c:dPt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16.66</c:v>
                </c:pt>
                <c:pt idx="1">
                  <c:v>16.66</c:v>
                </c:pt>
                <c:pt idx="2">
                  <c:v>16.66</c:v>
                </c:pt>
                <c:pt idx="3">
                  <c:v>16.66</c:v>
                </c:pt>
                <c:pt idx="4">
                  <c:v>16.66</c:v>
                </c:pt>
                <c:pt idx="5">
                  <c:v>16.66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3-43FB-8858-6FD2E9B13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79294-A058-4A7E-9FD7-D14D59BF2AEB}" type="datetimeFigureOut">
              <a:rPr lang="uk-UA" smtClean="0"/>
              <a:t>08.05.2024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897FC-FB87-4D70-8859-A91C567DAF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02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448DD-4D7A-46F0-8585-67D739A252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3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52DF-4208-78E8-7815-411A23BD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4F660-282F-D308-58C6-8984460A5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B2D1B-1BCE-7653-38FA-AD94646F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42ED-2A6F-4679-ACA6-572BD84EB0E9}" type="datetimeFigureOut">
              <a:rPr lang="uk-UA" smtClean="0"/>
              <a:t>08.05.2024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E174C-BD83-7E4B-5013-F12E67D2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3AA78-8796-692C-53D8-51DBFB89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D48B-8C64-4CD9-B82A-E3DF72498C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39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7339-2BEB-D6EA-4122-8271B960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9AAA63-9F7F-A904-EF5E-FF6A2FA91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FD934-5099-8B53-E527-010EA4A4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42ED-2A6F-4679-ACA6-572BD84EB0E9}" type="datetimeFigureOut">
              <a:rPr lang="uk-UA" smtClean="0"/>
              <a:t>08.05.2024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C2041-8FC6-1F0D-14C0-F7623B6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F2636-6E30-7BCD-1692-DD5D7F66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D48B-8C64-4CD9-B82A-E3DF72498C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430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A326D-0E58-0A4D-2ACE-14972EE45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69736-A3D3-F878-9250-2A18B5E14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9D392-6862-EEF1-FA3D-BD6009AD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42ED-2A6F-4679-ACA6-572BD84EB0E9}" type="datetimeFigureOut">
              <a:rPr lang="uk-UA" smtClean="0"/>
              <a:t>08.05.2024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549A2-BEB5-4AC5-0579-F69ED4422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E4DF-9892-86A4-F02D-BEF5F42B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D48B-8C64-4CD9-B82A-E3DF72498C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633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13CA-12F1-4C3E-53A2-58B75B26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36D64-8B94-26A3-BA8C-030ACC30C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3B5C-9687-3996-F1D0-40163D9A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42ED-2A6F-4679-ACA6-572BD84EB0E9}" type="datetimeFigureOut">
              <a:rPr lang="uk-UA" smtClean="0"/>
              <a:t>08.05.2024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019E1-4DEB-FA51-941A-9FE26078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18C03-CA94-8C69-39E7-8DE3FFEB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D48B-8C64-4CD9-B82A-E3DF72498C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77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EE5B-B208-9ABF-2FDE-A7DA13F6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1331B-121E-F595-6F8C-171F8EBC1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476A7-B382-F6D7-1EF0-CFF14452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42ED-2A6F-4679-ACA6-572BD84EB0E9}" type="datetimeFigureOut">
              <a:rPr lang="uk-UA" smtClean="0"/>
              <a:t>08.05.2024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91DA7-B0F5-4EE8-65B3-03C1691D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56564-5F50-7445-AF11-C8922DAA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D48B-8C64-4CD9-B82A-E3DF72498C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741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2EC7-ECD0-7B11-688C-DDAB1928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86089-EB85-8684-76F8-1206A84F8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8119A-C3DF-466E-CC7D-B127B5468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06266-20D8-003A-550B-F2FAB82E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42ED-2A6F-4679-ACA6-572BD84EB0E9}" type="datetimeFigureOut">
              <a:rPr lang="uk-UA" smtClean="0"/>
              <a:t>08.05.2024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A496C-E982-1BBF-2727-2673A358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2B124-8A5A-551B-97D8-8171A2D6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D48B-8C64-4CD9-B82A-E3DF72498C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849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B9BB-7B57-458F-B132-0C309AF7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9D4D-8ABB-BDCC-4A87-0F968E7CB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3AC4F-2458-AAA2-EB6F-6A3693288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6EC71-B5D7-523E-70D1-365B977EA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4FE6E-F7A5-4844-4AA1-E5D65A079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20C59-5E8D-2C0B-FC3F-BC9C2612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42ED-2A6F-4679-ACA6-572BD84EB0E9}" type="datetimeFigureOut">
              <a:rPr lang="uk-UA" smtClean="0"/>
              <a:t>08.05.2024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5FDDE-0271-C369-EB18-105632FF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0D5E5-DD58-2E61-F755-1B24F9B3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D48B-8C64-4CD9-B82A-E3DF72498C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9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4666-1F1A-7799-5F43-36FCB35F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92EB3-4379-A2D9-3703-6E08AF52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42ED-2A6F-4679-ACA6-572BD84EB0E9}" type="datetimeFigureOut">
              <a:rPr lang="uk-UA" smtClean="0"/>
              <a:t>08.05.2024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40B6BA-C720-2A69-FD04-9EEF37AD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FBD8A-ABED-5BF0-8A71-856CF36C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D48B-8C64-4CD9-B82A-E3DF72498C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1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3C744-4397-1F9B-EB39-032998F4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42ED-2A6F-4679-ACA6-572BD84EB0E9}" type="datetimeFigureOut">
              <a:rPr lang="uk-UA" smtClean="0"/>
              <a:t>08.05.2024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B557E-1C63-6DA4-A321-BC378D8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437BA-8805-A05A-A057-56C4DEC7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D48B-8C64-4CD9-B82A-E3DF72498C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1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9CC1-8095-D319-052B-1B9675F0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AF402-5C82-152A-49DB-4F081B65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9C3A9-B315-10EF-EC53-70C20681D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52C41-CC8F-5CF7-4796-4989E89EC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42ED-2A6F-4679-ACA6-572BD84EB0E9}" type="datetimeFigureOut">
              <a:rPr lang="uk-UA" smtClean="0"/>
              <a:t>08.05.2024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494D8-A06E-818D-FFE3-3636005B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80CBE-C93B-5534-4DF0-95F07F9A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D48B-8C64-4CD9-B82A-E3DF72498C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363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243B-9A33-BBCE-6348-2B3753B5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19B38-6A4E-C258-0BA6-DE657AC7A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4D274-1422-DD8A-8517-F377C81D1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62D34-4E81-647A-DBDD-7FE483621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42ED-2A6F-4679-ACA6-572BD84EB0E9}" type="datetimeFigureOut">
              <a:rPr lang="uk-UA" smtClean="0"/>
              <a:t>08.05.2024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05B53-92A8-E79D-ECC3-F2AF1A79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654C1-EC18-D410-C325-6C80AFB6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D48B-8C64-4CD9-B82A-E3DF72498C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279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6CCE4-4551-5A2C-4512-ED86395D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B42FA-5EC7-6B96-F968-A3332E52F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710A3-C264-C6A1-4713-B7CED2B24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142ED-2A6F-4679-ACA6-572BD84EB0E9}" type="datetimeFigureOut">
              <a:rPr lang="uk-UA" smtClean="0"/>
              <a:t>08.05.2024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4EDEF-11F0-55EE-314A-3FD03F006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76F61-E1EB-436D-B016-323659688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CD48B-8C64-4CD9-B82A-E3DF72498C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05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"/>
            <a:ext cx="12192000" cy="6847301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-15240" y="-2383"/>
            <a:ext cx="12192000" cy="6858000"/>
          </a:xfrm>
          <a:prstGeom prst="rect">
            <a:avLst/>
          </a:prstGeom>
          <a:solidFill>
            <a:srgbClr val="F7D50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Прямоугольник 50"/>
          <p:cNvSpPr/>
          <p:nvPr/>
        </p:nvSpPr>
        <p:spPr>
          <a:xfrm rot="5400000">
            <a:off x="4163060" y="2200708"/>
            <a:ext cx="45719" cy="837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355" t="-6278" r="5894" b="22772"/>
          <a:stretch/>
        </p:blipFill>
        <p:spPr>
          <a:xfrm>
            <a:off x="6013648" y="-486137"/>
            <a:ext cx="6735004" cy="6624571"/>
          </a:xfrm>
          <a:prstGeom prst="ellipse">
            <a:avLst/>
          </a:prstGeom>
        </p:spPr>
      </p:pic>
      <p:sp>
        <p:nvSpPr>
          <p:cNvPr id="8" name="Прямоугольник 52">
            <a:extLst>
              <a:ext uri="{FF2B5EF4-FFF2-40B4-BE49-F238E27FC236}">
                <a16:creationId xmlns:a16="http://schemas.microsoft.com/office/drawing/2014/main" id="{CD405FE8-7401-B3C0-0D99-712609F0E07F}"/>
              </a:ext>
            </a:extLst>
          </p:cNvPr>
          <p:cNvSpPr/>
          <p:nvPr/>
        </p:nvSpPr>
        <p:spPr>
          <a:xfrm>
            <a:off x="-15240" y="818755"/>
            <a:ext cx="405384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E492B87-7AA1-E2A7-BF53-795B30D49813}"/>
              </a:ext>
            </a:extLst>
          </p:cNvPr>
          <p:cNvSpPr txBox="1">
            <a:spLocks/>
          </p:cNvSpPr>
          <p:nvPr/>
        </p:nvSpPr>
        <p:spPr>
          <a:xfrm>
            <a:off x="525593" y="3879212"/>
            <a:ext cx="6184509" cy="1492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5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Енергоефективність як національна ідея: </a:t>
            </a:r>
          </a:p>
          <a:p>
            <a:r>
              <a:rPr lang="uk-UA" sz="35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будівлі та громади</a:t>
            </a:r>
          </a:p>
        </p:txBody>
      </p:sp>
      <p:pic>
        <p:nvPicPr>
          <p:cNvPr id="3" name="Рисунок 17" descr="Зображення, що містить Шрифт, знімок екрана, Графіка, графічний дизайн&#10;&#10;Автоматично згенерований опис">
            <a:extLst>
              <a:ext uri="{FF2B5EF4-FFF2-40B4-BE49-F238E27FC236}">
                <a16:creationId xmlns:a16="http://schemas.microsoft.com/office/drawing/2014/main" id="{71F80DC0-51D4-EB5D-FD47-33EC9876C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8" y="1035415"/>
            <a:ext cx="2629364" cy="5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7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DB894B1-A559-4923-BA1E-F21C33608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" y="0"/>
            <a:ext cx="11706822" cy="6858000"/>
          </a:xfrm>
          <a:prstGeom prst="rect">
            <a:avLst/>
          </a:prstGeom>
        </p:spPr>
      </p:pic>
      <p:sp>
        <p:nvSpPr>
          <p:cNvPr id="62" name="Прямокутник 61">
            <a:extLst>
              <a:ext uri="{FF2B5EF4-FFF2-40B4-BE49-F238E27FC236}">
                <a16:creationId xmlns:a16="http://schemas.microsoft.com/office/drawing/2014/main" id="{FADA4FA3-64C7-8A6D-38C6-5C517DF46BD3}"/>
              </a:ext>
            </a:extLst>
          </p:cNvPr>
          <p:cNvSpPr/>
          <p:nvPr/>
        </p:nvSpPr>
        <p:spPr>
          <a:xfrm>
            <a:off x="93938" y="-79630"/>
            <a:ext cx="11741826" cy="687379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7" name="Паралелограм 56">
            <a:extLst>
              <a:ext uri="{FF2B5EF4-FFF2-40B4-BE49-F238E27FC236}">
                <a16:creationId xmlns:a16="http://schemas.microsoft.com/office/drawing/2014/main" id="{16F82111-D1CA-D91E-7AB0-0DE117A4B9D1}"/>
              </a:ext>
            </a:extLst>
          </p:cNvPr>
          <p:cNvSpPr/>
          <p:nvPr/>
        </p:nvSpPr>
        <p:spPr>
          <a:xfrm>
            <a:off x="642916" y="801313"/>
            <a:ext cx="330328" cy="44759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46FAFB3C-D68F-2C33-D303-2A3F7616CE49}"/>
              </a:ext>
            </a:extLst>
          </p:cNvPr>
          <p:cNvSpPr txBox="1">
            <a:spLocks/>
          </p:cNvSpPr>
          <p:nvPr/>
        </p:nvSpPr>
        <p:spPr>
          <a:xfrm>
            <a:off x="794547" y="1122462"/>
            <a:ext cx="7271577" cy="447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uk-UA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295CD-FDE8-5C45-3C67-E358918E69EF}"/>
              </a:ext>
            </a:extLst>
          </p:cNvPr>
          <p:cNvSpPr txBox="1"/>
          <p:nvPr/>
        </p:nvSpPr>
        <p:spPr>
          <a:xfrm>
            <a:off x="784732" y="5104868"/>
            <a:ext cx="94129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600"/>
              </a:spcBef>
              <a:spcAft>
                <a:spcPts val="600"/>
              </a:spcAft>
            </a:pPr>
            <a:r>
              <a:rPr lang="uk-UA" sz="20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Контактний телефон: </a:t>
            </a:r>
            <a:r>
              <a:rPr lang="uk-UA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044 351 46 36</a:t>
            </a:r>
          </a:p>
          <a:p>
            <a:pPr algn="just" rtl="0">
              <a:spcBef>
                <a:spcPts val="600"/>
              </a:spcBef>
              <a:spcAft>
                <a:spcPts val="600"/>
              </a:spcAft>
            </a:pPr>
            <a:r>
              <a:rPr lang="uk-UA" sz="20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e-</a:t>
            </a:r>
            <a:r>
              <a:rPr lang="uk-UA" sz="2000" i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mail</a:t>
            </a:r>
            <a:r>
              <a:rPr lang="uk-UA" sz="20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 </a:t>
            </a:r>
            <a:r>
              <a:rPr lang="de-AT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d.petrunin@mtu.gov.ua</a:t>
            </a:r>
            <a:endParaRPr lang="uk-UA" sz="2000" b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07DFE7-42F6-3115-804E-FD2C204F3D61}"/>
              </a:ext>
            </a:extLst>
          </p:cNvPr>
          <p:cNvSpPr txBox="1"/>
          <p:nvPr/>
        </p:nvSpPr>
        <p:spPr>
          <a:xfrm>
            <a:off x="-1898776" y="3882809"/>
            <a:ext cx="904480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spcAft>
                <a:spcPts val="600"/>
              </a:spcAft>
            </a:pPr>
            <a:r>
              <a:rPr lang="uk-UA" sz="26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ДМИТРО ПЕТРУНІН</a:t>
            </a:r>
            <a:endParaRPr lang="uk-UA" sz="2600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6867A3-A969-A7AD-7E44-2E9B4E77379B}"/>
              </a:ext>
            </a:extLst>
          </p:cNvPr>
          <p:cNvSpPr txBox="1"/>
          <p:nvPr/>
        </p:nvSpPr>
        <p:spPr>
          <a:xfrm>
            <a:off x="1481114" y="1744269"/>
            <a:ext cx="8470810" cy="92333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spcAft>
                <a:spcPts val="600"/>
              </a:spcAft>
            </a:pPr>
            <a:r>
              <a:rPr lang="uk-UA" sz="5400" b="1" i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ДЯКУЮ ЗА УВАГУ!</a:t>
            </a:r>
          </a:p>
        </p:txBody>
      </p:sp>
      <p:sp>
        <p:nvSpPr>
          <p:cNvPr id="60" name="Прямокутник 59">
            <a:extLst>
              <a:ext uri="{FF2B5EF4-FFF2-40B4-BE49-F238E27FC236}">
                <a16:creationId xmlns:a16="http://schemas.microsoft.com/office/drawing/2014/main" id="{C150CAFC-1BC6-CA76-F6F7-B2ED493A0925}"/>
              </a:ext>
            </a:extLst>
          </p:cNvPr>
          <p:cNvSpPr/>
          <p:nvPr/>
        </p:nvSpPr>
        <p:spPr>
          <a:xfrm>
            <a:off x="2621280" y="6675120"/>
            <a:ext cx="6644638" cy="19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object 3">
            <a:extLst>
              <a:ext uri="{FF2B5EF4-FFF2-40B4-BE49-F238E27FC236}">
                <a16:creationId xmlns:a16="http://schemas.microsoft.com/office/drawing/2014/main" id="{65F074CA-45FC-4BD3-B2DE-306CD92FBAB7}"/>
              </a:ext>
            </a:extLst>
          </p:cNvPr>
          <p:cNvGrpSpPr/>
          <p:nvPr/>
        </p:nvGrpSpPr>
        <p:grpSpPr>
          <a:xfrm>
            <a:off x="11165172" y="0"/>
            <a:ext cx="1026827" cy="6858000"/>
            <a:chOff x="13847027" y="0"/>
            <a:chExt cx="1273481" cy="8505362"/>
          </a:xfrm>
        </p:grpSpPr>
        <p:sp>
          <p:nvSpPr>
            <p:cNvPr id="50" name="object 4">
              <a:extLst>
                <a:ext uri="{FF2B5EF4-FFF2-40B4-BE49-F238E27FC236}">
                  <a16:creationId xmlns:a16="http://schemas.microsoft.com/office/drawing/2014/main" id="{4221C720-B550-4621-B978-4D8CB1647076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">
              <a:extLst>
                <a:ext uri="{FF2B5EF4-FFF2-40B4-BE49-F238E27FC236}">
                  <a16:creationId xmlns:a16="http://schemas.microsoft.com/office/drawing/2014/main" id="{3C8FCEE0-837A-405E-81BD-6AF5C98660B3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56" name="Рисунок 17" descr="Зображення, що містить Шрифт, знімок екрана, Графіка, графічний дизайн&#10;&#10;Автоматично згенерований опис">
            <a:extLst>
              <a:ext uri="{FF2B5EF4-FFF2-40B4-BE49-F238E27FC236}">
                <a16:creationId xmlns:a16="http://schemas.microsoft.com/office/drawing/2014/main" id="{84660033-2544-4A5A-B0ED-07BDB43CD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82" y="609591"/>
            <a:ext cx="1721945" cy="354976"/>
          </a:xfrm>
          <a:prstGeom prst="rect">
            <a:avLst/>
          </a:prstGeom>
        </p:spPr>
      </p:pic>
      <p:pic>
        <p:nvPicPr>
          <p:cNvPr id="58" name="Picture 2" descr="Купить Вінілова наклейка на автомобіль - Трезубець (Тризуб) /Герб України  v2 по цене от 40 грн. в интернет магазине Наклейка">
            <a:extLst>
              <a:ext uri="{FF2B5EF4-FFF2-40B4-BE49-F238E27FC236}">
                <a16:creationId xmlns:a16="http://schemas.microsoft.com/office/drawing/2014/main" id="{E033A121-38E5-412A-AEDB-303C58AE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058" y="476411"/>
            <a:ext cx="655951" cy="6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кутник 58">
            <a:extLst>
              <a:ext uri="{FF2B5EF4-FFF2-40B4-BE49-F238E27FC236}">
                <a16:creationId xmlns:a16="http://schemas.microsoft.com/office/drawing/2014/main" id="{B6EC1854-512C-4728-B668-E82783B2A873}"/>
              </a:ext>
            </a:extLst>
          </p:cNvPr>
          <p:cNvSpPr/>
          <p:nvPr/>
        </p:nvSpPr>
        <p:spPr>
          <a:xfrm>
            <a:off x="0" y="0"/>
            <a:ext cx="26786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A1F5A277-3E48-4767-8C0F-E35D13DA7F98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14">
            <a:extLst>
              <a:ext uri="{FF2B5EF4-FFF2-40B4-BE49-F238E27FC236}">
                <a16:creationId xmlns:a16="http://schemas.microsoft.com/office/drawing/2014/main" id="{FE0B1ACE-CD6F-4E9F-B895-981E8D9145EE}"/>
              </a:ext>
            </a:extLst>
          </p:cNvPr>
          <p:cNvCxnSpPr/>
          <p:nvPr/>
        </p:nvCxnSpPr>
        <p:spPr>
          <a:xfrm>
            <a:off x="0" y="0"/>
            <a:ext cx="0" cy="685274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702C9A0-24B0-C4AC-09E6-E843F499A1F7}"/>
              </a:ext>
            </a:extLst>
          </p:cNvPr>
          <p:cNvSpPr txBox="1"/>
          <p:nvPr/>
        </p:nvSpPr>
        <p:spPr>
          <a:xfrm>
            <a:off x="588911" y="4483269"/>
            <a:ext cx="107518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spcAft>
                <a:spcPts val="600"/>
              </a:spcAft>
            </a:pPr>
            <a:r>
              <a:rPr lang="uk-UA" sz="2200" b="1" i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НАЧАЛЬНИК УПРАВЛІННЯ ЕНЕРГОЕФЕКТИВНОСТІ МІНІНФРАСТРУКТУРИ</a:t>
            </a:r>
          </a:p>
        </p:txBody>
      </p:sp>
    </p:spTree>
    <p:extLst>
      <p:ext uri="{BB962C8B-B14F-4D97-AF65-F5344CB8AC3E}">
        <p14:creationId xmlns:p14="http://schemas.microsoft.com/office/powerpoint/2010/main" val="59810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2ECD4-2548-2B25-F152-07F7FDB56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B78A73A-FFB6-E7D0-FDC8-31DB3DB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" y="0"/>
            <a:ext cx="11706822" cy="6858000"/>
          </a:xfrm>
          <a:prstGeom prst="rect">
            <a:avLst/>
          </a:prstGeom>
        </p:spPr>
      </p:pic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BE0BACC7-0ABC-ACBE-1110-C265DE0A98E1}"/>
              </a:ext>
            </a:extLst>
          </p:cNvPr>
          <p:cNvSpPr/>
          <p:nvPr/>
        </p:nvSpPr>
        <p:spPr>
          <a:xfrm>
            <a:off x="27225" y="-33727"/>
            <a:ext cx="11741826" cy="688646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object 3">
            <a:extLst>
              <a:ext uri="{FF2B5EF4-FFF2-40B4-BE49-F238E27FC236}">
                <a16:creationId xmlns:a16="http://schemas.microsoft.com/office/drawing/2014/main" id="{2EF0CC5C-F936-8C29-D932-C6FD74436A41}"/>
              </a:ext>
            </a:extLst>
          </p:cNvPr>
          <p:cNvGrpSpPr/>
          <p:nvPr/>
        </p:nvGrpSpPr>
        <p:grpSpPr>
          <a:xfrm>
            <a:off x="11165172" y="0"/>
            <a:ext cx="1026827" cy="6858000"/>
            <a:chOff x="13847027" y="0"/>
            <a:chExt cx="1273481" cy="8505362"/>
          </a:xfrm>
        </p:grpSpPr>
        <p:sp>
          <p:nvSpPr>
            <p:cNvPr id="21" name="object 4">
              <a:extLst>
                <a:ext uri="{FF2B5EF4-FFF2-40B4-BE49-F238E27FC236}">
                  <a16:creationId xmlns:a16="http://schemas.microsoft.com/office/drawing/2014/main" id="{0702ED11-070E-7D87-C49E-3A4920ABCFBE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B39C4442-A3C1-86F1-B452-34DF5C524058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Прямокутник 7">
            <a:extLst>
              <a:ext uri="{FF2B5EF4-FFF2-40B4-BE49-F238E27FC236}">
                <a16:creationId xmlns:a16="http://schemas.microsoft.com/office/drawing/2014/main" id="{A6C74A63-E66B-51EC-CB7F-84E39292D8D7}"/>
              </a:ext>
            </a:extLst>
          </p:cNvPr>
          <p:cNvSpPr/>
          <p:nvPr/>
        </p:nvSpPr>
        <p:spPr>
          <a:xfrm>
            <a:off x="0" y="0"/>
            <a:ext cx="29658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 сполучна лінія 14">
            <a:extLst>
              <a:ext uri="{FF2B5EF4-FFF2-40B4-BE49-F238E27FC236}">
                <a16:creationId xmlns:a16="http://schemas.microsoft.com/office/drawing/2014/main" id="{A7E9E86E-BC96-AAC9-3ADA-5BDFAF99559A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28575">
            <a:solidFill>
              <a:srgbClr val="FD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17" descr="Зображення, що містить Шрифт, знімок екрана, Графіка, графічний дизайн&#10;&#10;Автоматично згенерований опис">
            <a:extLst>
              <a:ext uri="{FF2B5EF4-FFF2-40B4-BE49-F238E27FC236}">
                <a16:creationId xmlns:a16="http://schemas.microsoft.com/office/drawing/2014/main" id="{0D3CB65B-F927-9169-2DD6-C1A52EFBA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82" y="609591"/>
            <a:ext cx="1721945" cy="354976"/>
          </a:xfrm>
          <a:prstGeom prst="rect">
            <a:avLst/>
          </a:prstGeom>
        </p:spPr>
      </p:pic>
      <p:pic>
        <p:nvPicPr>
          <p:cNvPr id="32" name="Picture 2" descr="Купить Вінілова наклейка на автомобіль - Трезубець (Тризуб) /Герб України  v2 по цене от 40 грн. в интернет магазине Наклейка">
            <a:extLst>
              <a:ext uri="{FF2B5EF4-FFF2-40B4-BE49-F238E27FC236}">
                <a16:creationId xmlns:a16="http://schemas.microsoft.com/office/drawing/2014/main" id="{49097089-C095-44E0-BE34-C699E1A13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058" y="476411"/>
            <a:ext cx="655951" cy="6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аралелограм 34">
            <a:extLst>
              <a:ext uri="{FF2B5EF4-FFF2-40B4-BE49-F238E27FC236}">
                <a16:creationId xmlns:a16="http://schemas.microsoft.com/office/drawing/2014/main" id="{E8748810-2154-3612-DE68-C5B5F13145D4}"/>
              </a:ext>
            </a:extLst>
          </p:cNvPr>
          <p:cNvSpPr/>
          <p:nvPr/>
        </p:nvSpPr>
        <p:spPr>
          <a:xfrm>
            <a:off x="648288" y="393984"/>
            <a:ext cx="330328" cy="44759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EF0F691-52D7-135D-BC5B-4F680C026E4A}"/>
              </a:ext>
            </a:extLst>
          </p:cNvPr>
          <p:cNvSpPr txBox="1">
            <a:spLocks/>
          </p:cNvSpPr>
          <p:nvPr/>
        </p:nvSpPr>
        <p:spPr>
          <a:xfrm>
            <a:off x="748256" y="316279"/>
            <a:ext cx="7773575" cy="843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uk" sz="2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ІМПЛЕМЕНТАЦІЯ</a:t>
            </a:r>
            <a:r>
              <a:rPr lang="uk" sz="2400" b="1" dirty="0">
                <a:solidFill>
                  <a:schemeClr val="dk1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uk" sz="18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Євроінтеграційного законодавства</a:t>
            </a:r>
            <a:endParaRPr lang="en-GB" sz="18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29A023A5-F5BD-12B7-8AA6-5A84891B3509}"/>
              </a:ext>
            </a:extLst>
          </p:cNvPr>
          <p:cNvSpPr txBox="1">
            <a:spLocks noGrp="1"/>
          </p:cNvSpPr>
          <p:nvPr/>
        </p:nvSpPr>
        <p:spPr>
          <a:xfrm>
            <a:off x="1121788" y="1539221"/>
            <a:ext cx="10102543" cy="470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" sz="1600" b="1" dirty="0">
                <a:solidFill>
                  <a:schemeClr val="dk1"/>
                </a:solidFill>
              </a:rPr>
              <a:t>Директива 2012/27/EU - ЗУ “Про енергетичну ефективність” </a:t>
            </a:r>
            <a:br>
              <a:rPr lang="uk" sz="1600" b="1" dirty="0">
                <a:solidFill>
                  <a:schemeClr val="dk1"/>
                </a:solidFill>
              </a:rPr>
            </a:br>
            <a:r>
              <a:rPr lang="uk" sz="1600" b="1" dirty="0">
                <a:solidFill>
                  <a:schemeClr val="dk1"/>
                </a:solidFill>
              </a:rPr>
              <a:t>(21 із 32 НПА прийнято/розроблено), зокрема:</a:t>
            </a: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269999" lvl="0" indent="-1534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1600" dirty="0">
                <a:solidFill>
                  <a:schemeClr val="dk1"/>
                </a:solidFill>
              </a:rPr>
              <a:t>Визначення цілей з енергоефективності та моніторингу їх досягнення</a:t>
            </a:r>
          </a:p>
          <a:p>
            <a:pPr marL="269999" lvl="0" indent="-1534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1600" dirty="0">
                <a:solidFill>
                  <a:schemeClr val="dk1"/>
                </a:solidFill>
              </a:rPr>
              <a:t>Запровадження Державних цільових економічних програм підтримки термомодернізації будівель до 2030 р., енергомодернізації підприємств тепло-, водопостачання та водовідведення до 2030 р.</a:t>
            </a:r>
            <a:endParaRPr sz="1600" dirty="0">
              <a:solidFill>
                <a:schemeClr val="dk1"/>
              </a:solidFill>
            </a:endParaRPr>
          </a:p>
          <a:p>
            <a:pPr marL="269999" lvl="0" indent="-1534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1600" dirty="0">
                <a:solidFill>
                  <a:schemeClr val="dk1"/>
                </a:solidFill>
              </a:rPr>
              <a:t>Впровадження систем енергетичного менеджменту в ОМС</a:t>
            </a:r>
            <a:endParaRPr sz="1600" dirty="0">
              <a:solidFill>
                <a:schemeClr val="dk1"/>
              </a:solidFill>
            </a:endParaRPr>
          </a:p>
          <a:p>
            <a:pPr marL="269999" lvl="0" indent="-1534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1600" dirty="0">
                <a:solidFill>
                  <a:schemeClr val="dk1"/>
                </a:solidFill>
              </a:rPr>
              <a:t>Місцеве енергетичне планівання</a:t>
            </a:r>
            <a:endParaRPr sz="1600" dirty="0">
              <a:solidFill>
                <a:schemeClr val="dk1"/>
              </a:solidFill>
            </a:endParaRPr>
          </a:p>
          <a:p>
            <a:pPr marL="269999" lvl="0" indent="-1534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1600" dirty="0">
                <a:solidFill>
                  <a:schemeClr val="dk1"/>
                </a:solidFill>
              </a:rPr>
              <a:t>Впровадження системи енергетичних аудитів процесів та транспорту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 dirty="0">
                <a:solidFill>
                  <a:schemeClr val="dk1"/>
                </a:solidFill>
              </a:rPr>
              <a:t>Понад 30 технічних регламентів ЄС з екодизайну, енергомаркування (прийнято/оновлено)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 dirty="0">
                <a:solidFill>
                  <a:schemeClr val="dk1"/>
                </a:solidFill>
              </a:rPr>
              <a:t>Директива 2010/31/EU - ЗУ “Про внесення змін до деяких законів України щодо створення умов для запровадження комплексної термомодернізації будівель” </a:t>
            </a:r>
            <a:br>
              <a:rPr lang="uk" sz="1600" b="1" dirty="0">
                <a:solidFill>
                  <a:schemeClr val="dk1"/>
                </a:solidFill>
              </a:rPr>
            </a:br>
            <a:r>
              <a:rPr lang="uk" sz="1600" b="1" dirty="0">
                <a:solidFill>
                  <a:schemeClr val="dk1"/>
                </a:solidFill>
              </a:rPr>
              <a:t>(34 із 45 НПА прийнято/розроблено), зокрема: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269999" marR="0" lvl="0" indent="-1534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1600" dirty="0">
                <a:solidFill>
                  <a:schemeClr val="dk1"/>
                </a:solidFill>
              </a:rPr>
              <a:t>Встановлення мінімальних вимог до енергоефективності</a:t>
            </a:r>
          </a:p>
          <a:p>
            <a:pPr marL="269999" marR="0" lvl="0" indent="-1534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1600" dirty="0">
                <a:solidFill>
                  <a:schemeClr val="dk1"/>
                </a:solidFill>
              </a:rPr>
              <a:t>Схвалення Стратегії термомодернізації будівель до 2050 року</a:t>
            </a:r>
            <a:endParaRPr sz="1600" dirty="0">
              <a:solidFill>
                <a:schemeClr val="dk1"/>
              </a:solidFill>
            </a:endParaRPr>
          </a:p>
          <a:p>
            <a:pPr marL="269999" marR="0" lvl="0" indent="-1534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1600" dirty="0">
                <a:solidFill>
                  <a:schemeClr val="dk1"/>
                </a:solidFill>
              </a:rPr>
              <a:t>Запровадження Національної бази даних будівель</a:t>
            </a:r>
            <a:endParaRPr sz="1600" dirty="0">
              <a:solidFill>
                <a:schemeClr val="dk1"/>
              </a:solidFill>
            </a:endParaRPr>
          </a:p>
          <a:p>
            <a:pPr marL="269999" marR="0" lvl="0" indent="-1534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1600" dirty="0">
                <a:solidFill>
                  <a:schemeClr val="dk1"/>
                </a:solidFill>
              </a:rPr>
              <a:t>Запровадження енергоаудитів будівель та сертифікації енергетичної ефективності будівель</a:t>
            </a:r>
            <a:endParaRPr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3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E38427F-4D92-4567-A05D-157BD4331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" y="0"/>
            <a:ext cx="11706822" cy="6858000"/>
          </a:xfrm>
          <a:prstGeom prst="rect">
            <a:avLst/>
          </a:prstGeom>
        </p:spPr>
      </p:pic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AA3B9CA8-003F-4967-AC89-AE2BE3A6E8CF}"/>
              </a:ext>
            </a:extLst>
          </p:cNvPr>
          <p:cNvSpPr/>
          <p:nvPr/>
        </p:nvSpPr>
        <p:spPr>
          <a:xfrm>
            <a:off x="93938" y="5260"/>
            <a:ext cx="11741826" cy="688646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90125824"/>
              </p:ext>
            </p:extLst>
          </p:nvPr>
        </p:nvGraphicFramePr>
        <p:xfrm>
          <a:off x="2641864" y="1953394"/>
          <a:ext cx="6833892" cy="455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object 3">
            <a:extLst>
              <a:ext uri="{FF2B5EF4-FFF2-40B4-BE49-F238E27FC236}">
                <a16:creationId xmlns:a16="http://schemas.microsoft.com/office/drawing/2014/main" id="{09E78232-8D56-73DF-2C06-AC3346CBB38A}"/>
              </a:ext>
            </a:extLst>
          </p:cNvPr>
          <p:cNvGrpSpPr/>
          <p:nvPr/>
        </p:nvGrpSpPr>
        <p:grpSpPr>
          <a:xfrm>
            <a:off x="11165172" y="0"/>
            <a:ext cx="1026827" cy="6858000"/>
            <a:chOff x="13847027" y="0"/>
            <a:chExt cx="1273481" cy="8505362"/>
          </a:xfrm>
        </p:grpSpPr>
        <p:sp>
          <p:nvSpPr>
            <p:cNvPr id="21" name="object 4">
              <a:extLst>
                <a:ext uri="{FF2B5EF4-FFF2-40B4-BE49-F238E27FC236}">
                  <a16:creationId xmlns:a16="http://schemas.microsoft.com/office/drawing/2014/main" id="{4A9BF5C9-AB73-0341-CADC-FFE1F4A281D6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D3D80CB2-D056-B08A-6872-40AB30CA8737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Прямокутник 7">
            <a:extLst>
              <a:ext uri="{FF2B5EF4-FFF2-40B4-BE49-F238E27FC236}">
                <a16:creationId xmlns:a16="http://schemas.microsoft.com/office/drawing/2014/main" id="{FCC02063-8E7F-E9BB-0A53-A750530964C1}"/>
              </a:ext>
            </a:extLst>
          </p:cNvPr>
          <p:cNvSpPr/>
          <p:nvPr/>
        </p:nvSpPr>
        <p:spPr>
          <a:xfrm>
            <a:off x="0" y="0"/>
            <a:ext cx="29658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 сполучна лінія 14">
            <a:extLst>
              <a:ext uri="{FF2B5EF4-FFF2-40B4-BE49-F238E27FC236}">
                <a16:creationId xmlns:a16="http://schemas.microsoft.com/office/drawing/2014/main" id="{EF3D4451-F839-A83C-7106-CD6E6F9056CD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28575">
            <a:solidFill>
              <a:srgbClr val="FD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39578" y="2150382"/>
            <a:ext cx="2426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80" marR="5791" indent="-724" algn="ctr">
              <a:spcBef>
                <a:spcPts val="655"/>
              </a:spcBef>
              <a:spcAft>
                <a:spcPts val="1089"/>
              </a:spcAft>
              <a:tabLst>
                <a:tab pos="4063098" algn="l"/>
              </a:tabLst>
            </a:pPr>
            <a:r>
              <a:rPr lang="uk-UA" b="1" kern="0" spc="108" dirty="0">
                <a:latin typeface="Segoe UI" panose="020B0502040204020203" pitchFamily="34" charset="0"/>
                <a:cs typeface="Segoe UI" panose="020B0502040204020203" pitchFamily="34" charset="0"/>
              </a:rPr>
              <a:t>ДЕКАРБОНІЗАЦІЯ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5876" y="3667362"/>
            <a:ext cx="1760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kern="0" spc="108" dirty="0">
                <a:latin typeface="Segoe UI" panose="020B0502040204020203" pitchFamily="34" charset="0"/>
                <a:cs typeface="Segoe UI" panose="020B0502040204020203" pitchFamily="34" charset="0"/>
              </a:rPr>
              <a:t>ОНОВЛЕНІ БУДІВЛІ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4732" y="5103992"/>
            <a:ext cx="2379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kern="0" spc="108" dirty="0">
                <a:latin typeface="Segoe UI" panose="020B0502040204020203" pitchFamily="34" charset="0"/>
                <a:cs typeface="Segoe UI" panose="020B0502040204020203" pitchFamily="34" charset="0"/>
              </a:rPr>
              <a:t>НИЗЬКІ ЕНЕРГОВИТРАТИ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17817" y="5038403"/>
            <a:ext cx="1940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kern="0" spc="108" dirty="0">
                <a:latin typeface="Segoe UI" panose="020B0502040204020203" pitchFamily="34" charset="0"/>
                <a:cs typeface="Segoe UI" panose="020B0502040204020203" pitchFamily="34" charset="0"/>
              </a:rPr>
              <a:t>НОВІ РОБОЧІ МІСЦЯ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55562" y="3624728"/>
            <a:ext cx="1921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80" marR="5791" indent="-724">
              <a:spcBef>
                <a:spcPts val="655"/>
              </a:spcBef>
              <a:spcAft>
                <a:spcPts val="1089"/>
              </a:spcAft>
              <a:tabLst>
                <a:tab pos="4063098" algn="l"/>
              </a:tabLst>
            </a:pPr>
            <a:r>
              <a:rPr lang="uk-UA" b="1" kern="0" spc="108" dirty="0">
                <a:latin typeface="Segoe UI" panose="020B0502040204020203" pitchFamily="34" charset="0"/>
                <a:cs typeface="Segoe UI" panose="020B0502040204020203" pitchFamily="34" charset="0"/>
              </a:rPr>
              <a:t>ЗРОСТАННЯ ЕКОНОМІКИ</a:t>
            </a:r>
            <a:endParaRPr lang="en-US" b="1" kern="0" spc="108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68" y="3622403"/>
            <a:ext cx="1484306" cy="121791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096247" y="2133659"/>
            <a:ext cx="2325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80" marR="5791" indent="-724" algn="ctr">
              <a:spcBef>
                <a:spcPts val="655"/>
              </a:spcBef>
              <a:spcAft>
                <a:spcPts val="1089"/>
              </a:spcAft>
              <a:tabLst>
                <a:tab pos="4063098" algn="l"/>
              </a:tabLst>
            </a:pPr>
            <a:r>
              <a:rPr lang="uk-UA" b="1" kern="0" spc="108" dirty="0">
                <a:latin typeface="Segoe UI" panose="020B0502040204020203" pitchFamily="34" charset="0"/>
                <a:cs typeface="Segoe UI" panose="020B0502040204020203" pitchFamily="34" charset="0"/>
              </a:rPr>
              <a:t>ЕВРОІНТЕГРАЦІЯ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81788" y="2731625"/>
            <a:ext cx="3518704" cy="0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87078" y="4525701"/>
            <a:ext cx="282523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68101" y="6123008"/>
            <a:ext cx="3332391" cy="0"/>
          </a:xfrm>
          <a:prstGeom prst="line">
            <a:avLst/>
          </a:prstGeom>
          <a:ln>
            <a:solidFill>
              <a:srgbClr val="A9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364586" y="4537276"/>
            <a:ext cx="2825231" cy="0"/>
          </a:xfrm>
          <a:prstGeom prst="line">
            <a:avLst/>
          </a:prstGeom>
          <a:ln>
            <a:solidFill>
              <a:srgbClr val="FFE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856936" y="2662177"/>
            <a:ext cx="3308236" cy="0"/>
          </a:xfrm>
          <a:prstGeom prst="line">
            <a:avLst/>
          </a:prstGeom>
          <a:ln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844858" y="6146158"/>
            <a:ext cx="3332391" cy="0"/>
          </a:xfrm>
          <a:prstGeom prst="line">
            <a:avLst/>
          </a:prstGeom>
          <a:ln>
            <a:solidFill>
              <a:srgbClr val="F79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17" descr="Зображення, що містить Шрифт, знімок екрана, Графіка, графічний дизайн&#10;&#10;Автоматично згенерований опис">
            <a:extLst>
              <a:ext uri="{FF2B5EF4-FFF2-40B4-BE49-F238E27FC236}">
                <a16:creationId xmlns:a16="http://schemas.microsoft.com/office/drawing/2014/main" id="{2DC787B5-9C06-42CD-849A-47487A043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82" y="609591"/>
            <a:ext cx="1721945" cy="354976"/>
          </a:xfrm>
          <a:prstGeom prst="rect">
            <a:avLst/>
          </a:prstGeom>
        </p:spPr>
      </p:pic>
      <p:pic>
        <p:nvPicPr>
          <p:cNvPr id="32" name="Picture 2" descr="Купить Вінілова наклейка на автомобіль - Трезубець (Тризуб) /Герб України  v2 по цене от 40 грн. в интернет магазине Наклейка">
            <a:extLst>
              <a:ext uri="{FF2B5EF4-FFF2-40B4-BE49-F238E27FC236}">
                <a16:creationId xmlns:a16="http://schemas.microsoft.com/office/drawing/2014/main" id="{B46B02DD-01AE-4BF2-92B1-21F881038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058" y="476411"/>
            <a:ext cx="655951" cy="6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аралелограм 34">
            <a:extLst>
              <a:ext uri="{FF2B5EF4-FFF2-40B4-BE49-F238E27FC236}">
                <a16:creationId xmlns:a16="http://schemas.microsoft.com/office/drawing/2014/main" id="{54D32025-BCF2-4FA2-A62C-FBA05E2E6DDD}"/>
              </a:ext>
            </a:extLst>
          </p:cNvPr>
          <p:cNvSpPr/>
          <p:nvPr/>
        </p:nvSpPr>
        <p:spPr>
          <a:xfrm>
            <a:off x="702937" y="408334"/>
            <a:ext cx="330328" cy="44759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83A3B3F-6E61-F998-102D-4C061A07B37F}"/>
              </a:ext>
            </a:extLst>
          </p:cNvPr>
          <p:cNvSpPr txBox="1">
            <a:spLocks/>
          </p:cNvSpPr>
          <p:nvPr/>
        </p:nvSpPr>
        <p:spPr>
          <a:xfrm>
            <a:off x="729402" y="495392"/>
            <a:ext cx="7675637" cy="553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uk-UA" sz="2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МІСІЯ ПОЛІТИКИ</a:t>
            </a:r>
            <a:br>
              <a:rPr lang="uk-UA" sz="2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uk-UA" sz="18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ПІДВИЩЕННЯ ЕНЕРГОЕФЕКТИВНОСТІ</a:t>
            </a:r>
            <a:endParaRPr lang="en-GB" sz="22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62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75BBF37-B7E0-4BCA-BB47-F205A76AD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5" y="0"/>
            <a:ext cx="11706822" cy="6858000"/>
          </a:xfrm>
          <a:prstGeom prst="rect">
            <a:avLst/>
          </a:prstGeom>
        </p:spPr>
      </p:pic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3A8A1DFD-5523-4001-82BD-9C3E681EA37E}"/>
              </a:ext>
            </a:extLst>
          </p:cNvPr>
          <p:cNvSpPr/>
          <p:nvPr/>
        </p:nvSpPr>
        <p:spPr>
          <a:xfrm>
            <a:off x="93938" y="33728"/>
            <a:ext cx="11741826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кутник 7">
            <a:extLst>
              <a:ext uri="{FF2B5EF4-FFF2-40B4-BE49-F238E27FC236}">
                <a16:creationId xmlns:a16="http://schemas.microsoft.com/office/drawing/2014/main" id="{FCC02063-8E7F-E9BB-0A53-A750530964C1}"/>
              </a:ext>
            </a:extLst>
          </p:cNvPr>
          <p:cNvSpPr/>
          <p:nvPr/>
        </p:nvSpPr>
        <p:spPr>
          <a:xfrm>
            <a:off x="0" y="0"/>
            <a:ext cx="29658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 сполучна лінія 14">
            <a:extLst>
              <a:ext uri="{FF2B5EF4-FFF2-40B4-BE49-F238E27FC236}">
                <a16:creationId xmlns:a16="http://schemas.microsoft.com/office/drawing/2014/main" id="{EF3D4451-F839-A83C-7106-CD6E6F9056CD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28575">
            <a:solidFill>
              <a:srgbClr val="FD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BE9EB705-3D74-78DF-E41D-806200E6AE9C}"/>
              </a:ext>
            </a:extLst>
          </p:cNvPr>
          <p:cNvSpPr/>
          <p:nvPr/>
        </p:nvSpPr>
        <p:spPr>
          <a:xfrm>
            <a:off x="4868594" y="5618884"/>
            <a:ext cx="690889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010"/>
              </a:lnSpc>
              <a:spcAft>
                <a:spcPts val="600"/>
              </a:spcAft>
              <a:tabLst>
                <a:tab pos="542925" algn="l"/>
              </a:tabLst>
            </a:pPr>
            <a:r>
              <a:rPr lang="uk-UA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Короткострокові (воєнний час)</a:t>
            </a:r>
            <a:endParaRPr lang="uk-UA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4150" indent="-17145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200" spc="5" dirty="0">
                <a:latin typeface="Segoe UI" panose="020B0502040204020203" pitchFamily="34" charset="0"/>
                <a:cs typeface="Segoe UI" panose="020B0502040204020203" pitchFamily="34" charset="0"/>
              </a:rPr>
              <a:t>адаптація наявних та створення нових механізмів і програм фінансування</a:t>
            </a:r>
          </a:p>
          <a:p>
            <a:pPr marL="184150" indent="-17145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200" dirty="0">
                <a:latin typeface="Segoe UI" panose="020B0502040204020203" pitchFamily="34" charset="0"/>
                <a:cs typeface="Segoe UI" panose="020B0502040204020203" pitchFamily="34" charset="0"/>
              </a:rPr>
              <a:t>створення/удосконалення законодавчого підґрунтя</a:t>
            </a:r>
          </a:p>
        </p:txBody>
      </p:sp>
      <p:sp>
        <p:nvSpPr>
          <p:cNvPr id="9" name="Прямоугольник 9">
            <a:extLst>
              <a:ext uri="{FF2B5EF4-FFF2-40B4-BE49-F238E27FC236}">
                <a16:creationId xmlns:a16="http://schemas.microsoft.com/office/drawing/2014/main" id="{8E4D6970-02CB-1AB0-432F-782C6580CDAF}"/>
              </a:ext>
            </a:extLst>
          </p:cNvPr>
          <p:cNvSpPr/>
          <p:nvPr/>
        </p:nvSpPr>
        <p:spPr>
          <a:xfrm>
            <a:off x="4868594" y="4369463"/>
            <a:ext cx="706842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010"/>
              </a:lnSpc>
              <a:spcAft>
                <a:spcPts val="600"/>
              </a:spcAft>
              <a:tabLst>
                <a:tab pos="447675" algn="l"/>
              </a:tabLst>
            </a:pPr>
            <a:r>
              <a:rPr lang="uk-UA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Повоєнна відбудова</a:t>
            </a:r>
          </a:p>
          <a:p>
            <a:pPr marL="184150" indent="-17145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200" dirty="0">
                <a:latin typeface="Segoe UI" panose="020B0502040204020203" pitchFamily="34" charset="0"/>
                <a:cs typeface="Segoe UI" panose="020B0502040204020203" pitchFamily="34" charset="0"/>
              </a:rPr>
              <a:t>обов’язковість вимог з енергоефективності при відновлені пошкоджених будівель</a:t>
            </a:r>
          </a:p>
          <a:p>
            <a:pPr marL="184150" indent="-17145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200" spc="5" dirty="0">
                <a:latin typeface="Segoe UI" panose="020B0502040204020203" pitchFamily="34" charset="0"/>
                <a:cs typeface="Segoe UI" panose="020B0502040204020203" pitchFamily="34" charset="0"/>
              </a:rPr>
              <a:t>реалізація принципу «</a:t>
            </a:r>
            <a:r>
              <a:rPr lang="uk-UA" sz="1200"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Build</a:t>
            </a:r>
            <a:r>
              <a:rPr lang="uk-UA" sz="1200" b="1" spc="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uk-UA" sz="1200"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Back</a:t>
            </a:r>
            <a:r>
              <a:rPr lang="uk-UA" sz="1200" b="1" spc="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uk-UA" sz="1200" b="1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Greener</a:t>
            </a:r>
            <a:r>
              <a:rPr lang="uk-UA" sz="1200" spc="5" dirty="0">
                <a:latin typeface="Segoe UI" panose="020B0502040204020203" pitchFamily="34" charset="0"/>
                <a:cs typeface="Segoe UI" panose="020B0502040204020203" pitchFamily="34" charset="0"/>
              </a:rPr>
              <a:t>»:</a:t>
            </a:r>
            <a:br>
              <a:rPr lang="uk-UA" sz="1200" spc="5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uk-UA" sz="1200" spc="5" dirty="0">
                <a:latin typeface="Segoe UI" panose="020B0502040204020203" pitchFamily="34" charset="0"/>
                <a:cs typeface="Segoe UI" panose="020B0502040204020203" pitchFamily="34" charset="0"/>
              </a:rPr>
              <a:t>відбудова зруйнованих будівель за стандартом NZEB</a:t>
            </a:r>
            <a:endParaRPr lang="uk-UA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CF1AD3-6132-1691-100A-CDFC215346FD}"/>
              </a:ext>
            </a:extLst>
          </p:cNvPr>
          <p:cNvGrpSpPr/>
          <p:nvPr/>
        </p:nvGrpSpPr>
        <p:grpSpPr>
          <a:xfrm>
            <a:off x="4832618" y="1393178"/>
            <a:ext cx="7257250" cy="2745367"/>
            <a:chOff x="4812175" y="1380231"/>
            <a:chExt cx="6532302" cy="2745367"/>
          </a:xfrm>
        </p:grpSpPr>
        <p:sp>
          <p:nvSpPr>
            <p:cNvPr id="12" name="Скругленный прямоугольник 56">
              <a:extLst>
                <a:ext uri="{FF2B5EF4-FFF2-40B4-BE49-F238E27FC236}">
                  <a16:creationId xmlns:a16="http://schemas.microsoft.com/office/drawing/2014/main" id="{B3DA5B51-EC7B-DAB3-7276-B6499C23144B}"/>
                </a:ext>
              </a:extLst>
            </p:cNvPr>
            <p:cNvSpPr/>
            <p:nvPr/>
          </p:nvSpPr>
          <p:spPr>
            <a:xfrm>
              <a:off x="4829414" y="1643130"/>
              <a:ext cx="668902" cy="22538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Скругленный прямоугольник 56">
              <a:extLst>
                <a:ext uri="{FF2B5EF4-FFF2-40B4-BE49-F238E27FC236}">
                  <a16:creationId xmlns:a16="http://schemas.microsoft.com/office/drawing/2014/main" id="{036F510D-E2EA-ADFC-F2A1-F920B6EEBA73}"/>
                </a:ext>
              </a:extLst>
            </p:cNvPr>
            <p:cNvSpPr/>
            <p:nvPr/>
          </p:nvSpPr>
          <p:spPr>
            <a:xfrm>
              <a:off x="4812175" y="2635159"/>
              <a:ext cx="668902" cy="22538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Скругленный прямоугольник 56">
              <a:extLst>
                <a:ext uri="{FF2B5EF4-FFF2-40B4-BE49-F238E27FC236}">
                  <a16:creationId xmlns:a16="http://schemas.microsoft.com/office/drawing/2014/main" id="{E5338070-3C93-CF1D-1866-7BB142AA159E}"/>
                </a:ext>
              </a:extLst>
            </p:cNvPr>
            <p:cNvSpPr/>
            <p:nvPr/>
          </p:nvSpPr>
          <p:spPr>
            <a:xfrm>
              <a:off x="4834914" y="3606987"/>
              <a:ext cx="663401" cy="22538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Прямоугольник 8">
              <a:extLst>
                <a:ext uri="{FF2B5EF4-FFF2-40B4-BE49-F238E27FC236}">
                  <a16:creationId xmlns:a16="http://schemas.microsoft.com/office/drawing/2014/main" id="{27095478-AAA1-2922-C03A-815B3AA53781}"/>
                </a:ext>
              </a:extLst>
            </p:cNvPr>
            <p:cNvSpPr/>
            <p:nvPr/>
          </p:nvSpPr>
          <p:spPr>
            <a:xfrm>
              <a:off x="4829414" y="1380231"/>
              <a:ext cx="6515063" cy="2745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lnSpc>
                  <a:spcPct val="85000"/>
                </a:lnSpc>
                <a:spcAft>
                  <a:spcPts val="600"/>
                </a:spcAft>
                <a:tabLst>
                  <a:tab pos="542925" algn="l"/>
                </a:tabLst>
              </a:pPr>
              <a:r>
                <a:rPr lang="uk-UA" sz="14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Довгострокові (мирний час)</a:t>
              </a:r>
              <a:endParaRPr lang="uk-UA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2700">
                <a:lnSpc>
                  <a:spcPct val="85000"/>
                </a:lnSpc>
                <a:spcAft>
                  <a:spcPts val="600"/>
                </a:spcAft>
                <a:tabLst>
                  <a:tab pos="447675" algn="l"/>
                </a:tabLst>
              </a:pPr>
              <a:r>
                <a:rPr lang="uk-UA" sz="1300" b="1" spc="5" dirty="0">
                  <a:latin typeface="Segoe UI" panose="020B0502040204020203" pitchFamily="34" charset="0"/>
                  <a:cs typeface="Segoe UI" panose="020B0502040204020203" pitchFamily="34" charset="0"/>
                </a:rPr>
                <a:t>2025</a:t>
              </a:r>
              <a:r>
                <a:rPr lang="uk-UA" sz="1300" spc="5" dirty="0">
                  <a:latin typeface="Segoe UI" panose="020B0502040204020203" pitchFamily="34" charset="0"/>
                  <a:cs typeface="Segoe UI" panose="020B0502040204020203" pitchFamily="34" charset="0"/>
                </a:rPr>
                <a:t>: </a:t>
              </a:r>
            </a:p>
            <a:p>
              <a:pPr marL="298450" indent="-285750">
                <a:lnSpc>
                  <a:spcPct val="85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  <a:tabLst>
                  <a:tab pos="447675" algn="l"/>
                </a:tabLst>
              </a:pPr>
              <a:r>
                <a:rPr lang="uk-UA" sz="1300" spc="5" dirty="0">
                  <a:latin typeface="Segoe UI" panose="020B0502040204020203" pitchFamily="34" charset="0"/>
                  <a:cs typeface="Segoe UI" panose="020B0502040204020203" pitchFamily="34" charset="0"/>
                </a:rPr>
                <a:t>щорічна термомодернізація 1% існуючих будівель (по 1 500 багатоквартирних, </a:t>
              </a:r>
            </a:p>
            <a:p>
              <a:pPr marL="12700">
                <a:lnSpc>
                  <a:spcPct val="85000"/>
                </a:lnSpc>
                <a:spcAft>
                  <a:spcPts val="600"/>
                </a:spcAft>
                <a:tabLst>
                  <a:tab pos="447675" algn="l"/>
                </a:tabLst>
              </a:pPr>
              <a:r>
                <a:rPr lang="uk-UA" sz="1300" spc="5" dirty="0">
                  <a:latin typeface="Segoe UI" panose="020B0502040204020203" pitchFamily="34" charset="0"/>
                  <a:cs typeface="Segoe UI" panose="020B0502040204020203" pitchFamily="34" charset="0"/>
                </a:rPr>
                <a:t>1 000 громадських)</a:t>
              </a:r>
            </a:p>
            <a:p>
              <a:pPr marL="298450" indent="-285750">
                <a:lnSpc>
                  <a:spcPct val="85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  <a:tabLst>
                  <a:tab pos="447675" algn="l"/>
                </a:tabLst>
              </a:pPr>
              <a:r>
                <a:rPr lang="uk-UA" sz="1300" spc="5" dirty="0">
                  <a:latin typeface="Segoe UI" panose="020B0502040204020203" pitchFamily="34" charset="0"/>
                  <a:cs typeface="Segoe UI" panose="020B0502040204020203" pitchFamily="34" charset="0"/>
                </a:rPr>
                <a:t>будівництво 100+ NZEB (</a:t>
              </a:r>
              <a:r>
                <a:rPr lang="uk-UA" sz="1300" spc="5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Nearly</a:t>
              </a:r>
              <a:r>
                <a:rPr lang="uk-UA" sz="1300" spc="5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uk-UA" sz="1300" spc="5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Zero-Energy</a:t>
              </a:r>
              <a:r>
                <a:rPr lang="uk-UA" sz="1300" spc="5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uk-UA" sz="1300" spc="5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Buildings</a:t>
              </a:r>
              <a:r>
                <a:rPr lang="uk-UA" sz="1300" spc="5" dirty="0"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</a:p>
            <a:p>
              <a:pPr marL="12700">
                <a:lnSpc>
                  <a:spcPct val="85000"/>
                </a:lnSpc>
                <a:spcAft>
                  <a:spcPts val="600"/>
                </a:spcAft>
                <a:tabLst>
                  <a:tab pos="447675" algn="l"/>
                </a:tabLst>
              </a:pPr>
              <a:r>
                <a:rPr lang="uk-UA" sz="1300" b="1" spc="5" dirty="0">
                  <a:latin typeface="Segoe UI" panose="020B0502040204020203" pitchFamily="34" charset="0"/>
                  <a:cs typeface="Segoe UI" panose="020B0502040204020203" pitchFamily="34" charset="0"/>
                </a:rPr>
                <a:t>2030</a:t>
              </a:r>
              <a:r>
                <a:rPr lang="uk-UA" sz="1300" spc="5" dirty="0">
                  <a:latin typeface="Segoe UI" panose="020B0502040204020203" pitchFamily="34" charset="0"/>
                  <a:cs typeface="Segoe UI" panose="020B0502040204020203" pitchFamily="34" charset="0"/>
                </a:rPr>
                <a:t>:	</a:t>
              </a:r>
            </a:p>
            <a:p>
              <a:pPr marL="298450" indent="-285750">
                <a:lnSpc>
                  <a:spcPct val="85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  <a:tabLst>
                  <a:tab pos="447675" algn="l"/>
                </a:tabLst>
              </a:pPr>
              <a:r>
                <a:rPr lang="uk-UA" sz="1300" dirty="0">
                  <a:latin typeface="Segoe UI" panose="020B0502040204020203" pitchFamily="34" charset="0"/>
                  <a:cs typeface="Segoe UI" panose="020B0502040204020203" pitchFamily="34" charset="0"/>
                </a:rPr>
                <a:t>щорічна термомодернізація 3% існуючих будівель (по 4 500 багатоквартирних, </a:t>
              </a:r>
            </a:p>
            <a:p>
              <a:pPr marL="12700">
                <a:lnSpc>
                  <a:spcPct val="85000"/>
                </a:lnSpc>
                <a:spcAft>
                  <a:spcPts val="600"/>
                </a:spcAft>
                <a:tabLst>
                  <a:tab pos="447675" algn="l"/>
                </a:tabLst>
              </a:pPr>
              <a:r>
                <a:rPr lang="uk-UA" sz="1300" dirty="0">
                  <a:latin typeface="Segoe UI" panose="020B0502040204020203" pitchFamily="34" charset="0"/>
                  <a:cs typeface="Segoe UI" panose="020B0502040204020203" pitchFamily="34" charset="0"/>
                </a:rPr>
                <a:t>3 000 громадських)</a:t>
              </a:r>
            </a:p>
            <a:p>
              <a:pPr marL="298450" indent="-285750">
                <a:lnSpc>
                  <a:spcPct val="85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  <a:tabLst>
                  <a:tab pos="447675" algn="l"/>
                </a:tabLst>
              </a:pPr>
              <a:r>
                <a:rPr lang="uk-UA" sz="1300" dirty="0">
                  <a:latin typeface="Segoe UI" panose="020B0502040204020203" pitchFamily="34" charset="0"/>
                  <a:cs typeface="Segoe UI" panose="020B0502040204020203" pitchFamily="34" charset="0"/>
                </a:rPr>
                <a:t>повний перехід на будівництво за стандартом </a:t>
              </a:r>
              <a:r>
                <a:rPr lang="uk-UA" sz="1300" spc="5" dirty="0">
                  <a:latin typeface="Segoe UI" panose="020B0502040204020203" pitchFamily="34" charset="0"/>
                  <a:cs typeface="Segoe UI" panose="020B0502040204020203" pitchFamily="34" charset="0"/>
                </a:rPr>
                <a:t>NZEB</a:t>
              </a:r>
            </a:p>
            <a:p>
              <a:pPr marL="12700">
                <a:lnSpc>
                  <a:spcPct val="85000"/>
                </a:lnSpc>
                <a:spcAft>
                  <a:spcPts val="600"/>
                </a:spcAft>
                <a:tabLst>
                  <a:tab pos="447675" algn="l"/>
                </a:tabLst>
              </a:pPr>
              <a:r>
                <a:rPr lang="uk-UA" sz="1300" b="1" spc="5" dirty="0">
                  <a:latin typeface="Segoe UI" panose="020B0502040204020203" pitchFamily="34" charset="0"/>
                  <a:cs typeface="Segoe UI" panose="020B0502040204020203" pitchFamily="34" charset="0"/>
                </a:rPr>
                <a:t>2050</a:t>
              </a:r>
              <a:r>
                <a:rPr lang="uk-UA" sz="1300" spc="5" dirty="0">
                  <a:latin typeface="Segoe UI" panose="020B0502040204020203" pitchFamily="34" charset="0"/>
                  <a:cs typeface="Segoe UI" panose="020B0502040204020203" pitchFamily="34" charset="0"/>
                </a:rPr>
                <a:t>:	</a:t>
              </a:r>
            </a:p>
            <a:p>
              <a:pPr marL="298450" indent="-285750">
                <a:lnSpc>
                  <a:spcPct val="85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  <a:tabLst>
                  <a:tab pos="447675" algn="l"/>
                </a:tabLst>
              </a:pPr>
              <a:r>
                <a:rPr lang="uk-UA" sz="1300" spc="5" dirty="0">
                  <a:latin typeface="Segoe UI" panose="020B0502040204020203" pitchFamily="34" charset="0"/>
                  <a:cs typeface="Segoe UI" panose="020B0502040204020203" pitchFamily="34" charset="0"/>
                </a:rPr>
                <a:t>декарбонізація 100% будівель в Україні (всі будівлі NZEB)</a:t>
              </a:r>
              <a:endParaRPr lang="uk-UA" sz="13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4" name="Picture 2" descr="Energy efficiency audits – NGHeat">
            <a:extLst>
              <a:ext uri="{FF2B5EF4-FFF2-40B4-BE49-F238E27FC236}">
                <a16:creationId xmlns:a16="http://schemas.microsoft.com/office/drawing/2014/main" id="{B422790F-1B55-669B-7D2C-45C3B8EEC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9" r="16667"/>
          <a:stretch/>
        </p:blipFill>
        <p:spPr bwMode="auto">
          <a:xfrm>
            <a:off x="550691" y="1394235"/>
            <a:ext cx="3662493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object 3">
            <a:extLst>
              <a:ext uri="{FF2B5EF4-FFF2-40B4-BE49-F238E27FC236}">
                <a16:creationId xmlns:a16="http://schemas.microsoft.com/office/drawing/2014/main" id="{1E6750F6-9107-44C8-9EC7-558406C16EF0}"/>
              </a:ext>
            </a:extLst>
          </p:cNvPr>
          <p:cNvGrpSpPr/>
          <p:nvPr/>
        </p:nvGrpSpPr>
        <p:grpSpPr>
          <a:xfrm>
            <a:off x="11165172" y="0"/>
            <a:ext cx="1026827" cy="6858000"/>
            <a:chOff x="13847027" y="0"/>
            <a:chExt cx="1273481" cy="8505362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83B43BC5-643D-4C0F-8EB9-957FE504B820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48AFB4B1-9A3E-4CAD-B2F8-9F9C90C3EF1D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4" name="Рисунок 17" descr="Зображення, що містить Шрифт, знімок екрана, Графіка, графічний дизайн&#10;&#10;Автоматично згенерований опис">
            <a:extLst>
              <a:ext uri="{FF2B5EF4-FFF2-40B4-BE49-F238E27FC236}">
                <a16:creationId xmlns:a16="http://schemas.microsoft.com/office/drawing/2014/main" id="{C637A143-4899-4B8A-8EF0-DB51DDD89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82" y="609591"/>
            <a:ext cx="1721945" cy="354976"/>
          </a:xfrm>
          <a:prstGeom prst="rect">
            <a:avLst/>
          </a:prstGeom>
        </p:spPr>
      </p:pic>
      <p:pic>
        <p:nvPicPr>
          <p:cNvPr id="25" name="Picture 2" descr="Купить Вінілова наклейка на автомобіль - Трезубець (Тризуб) /Герб України  v2 по цене от 40 грн. в интернет магазине Наклейка">
            <a:extLst>
              <a:ext uri="{FF2B5EF4-FFF2-40B4-BE49-F238E27FC236}">
                <a16:creationId xmlns:a16="http://schemas.microsoft.com/office/drawing/2014/main" id="{85683120-0DE2-4B60-8A0F-903A2AE08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058" y="476411"/>
            <a:ext cx="655951" cy="6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аралелограм 30">
            <a:extLst>
              <a:ext uri="{FF2B5EF4-FFF2-40B4-BE49-F238E27FC236}">
                <a16:creationId xmlns:a16="http://schemas.microsoft.com/office/drawing/2014/main" id="{B04D57BB-8603-46A6-AD93-F1BAC7017809}"/>
              </a:ext>
            </a:extLst>
          </p:cNvPr>
          <p:cNvSpPr/>
          <p:nvPr/>
        </p:nvSpPr>
        <p:spPr>
          <a:xfrm>
            <a:off x="648288" y="489653"/>
            <a:ext cx="330328" cy="44759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174EB6-8F0B-0879-56B1-AFB1C1035ABA}"/>
              </a:ext>
            </a:extLst>
          </p:cNvPr>
          <p:cNvSpPr txBox="1">
            <a:spLocks/>
          </p:cNvSpPr>
          <p:nvPr/>
        </p:nvSpPr>
        <p:spPr>
          <a:xfrm>
            <a:off x="648288" y="547269"/>
            <a:ext cx="7675637" cy="553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uk-UA" sz="2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ЦІЛІ ПОЛІТИКИ</a:t>
            </a:r>
            <a:br>
              <a:rPr lang="uk-UA" sz="2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uk-UA" sz="18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ПІДВИЩЕННЯ ЕНЕРГОЕФЕКТИВНОСТІ БУДІВЕЛЬ</a:t>
            </a:r>
            <a:endParaRPr lang="en-GB" sz="22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9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46ADC31-566D-4C93-B5A6-1045BBF9C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" y="0"/>
            <a:ext cx="11706822" cy="6858000"/>
          </a:xfrm>
          <a:prstGeom prst="rect">
            <a:avLst/>
          </a:prstGeom>
        </p:spPr>
      </p:pic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3381B058-9A87-4BFD-846A-D4B9112A0617}"/>
              </a:ext>
            </a:extLst>
          </p:cNvPr>
          <p:cNvSpPr/>
          <p:nvPr/>
        </p:nvSpPr>
        <p:spPr>
          <a:xfrm>
            <a:off x="93938" y="33728"/>
            <a:ext cx="11741826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кутник 7">
            <a:extLst>
              <a:ext uri="{FF2B5EF4-FFF2-40B4-BE49-F238E27FC236}">
                <a16:creationId xmlns:a16="http://schemas.microsoft.com/office/drawing/2014/main" id="{FCC02063-8E7F-E9BB-0A53-A750530964C1}"/>
              </a:ext>
            </a:extLst>
          </p:cNvPr>
          <p:cNvSpPr/>
          <p:nvPr/>
        </p:nvSpPr>
        <p:spPr>
          <a:xfrm>
            <a:off x="0" y="0"/>
            <a:ext cx="29658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 сполучна лінія 14">
            <a:extLst>
              <a:ext uri="{FF2B5EF4-FFF2-40B4-BE49-F238E27FC236}">
                <a16:creationId xmlns:a16="http://schemas.microsoft.com/office/drawing/2014/main" id="{EF3D4451-F839-A83C-7106-CD6E6F9056CD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28575">
            <a:solidFill>
              <a:srgbClr val="FD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BE9EB705-3D74-78DF-E41D-806200E6AE9C}"/>
              </a:ext>
            </a:extLst>
          </p:cNvPr>
          <p:cNvSpPr/>
          <p:nvPr/>
        </p:nvSpPr>
        <p:spPr>
          <a:xfrm>
            <a:off x="4326865" y="1593028"/>
            <a:ext cx="6914507" cy="173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85000"/>
              </a:lnSpc>
            </a:pPr>
            <a:r>
              <a:rPr lang="uk-UA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Планування та реалізація</a:t>
            </a:r>
            <a:endParaRPr lang="uk-UA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4150" indent="-171450">
              <a:lnSpc>
                <a:spcPct val="85000"/>
              </a:lnSpc>
              <a:spcBef>
                <a:spcPts val="36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300" spc="5" dirty="0" err="1">
                <a:latin typeface="Segoe UI" panose="020B0502040204020203" pitchFamily="34" charset="0"/>
                <a:cs typeface="Segoe UI" panose="020B0502040204020203" pitchFamily="34" charset="0"/>
              </a:rPr>
              <a:t>Імплементувати</a:t>
            </a:r>
            <a:r>
              <a:rPr lang="uk-UA" sz="1300" spc="5" dirty="0">
                <a:latin typeface="Segoe UI" panose="020B0502040204020203" pitchFamily="34" charset="0"/>
                <a:cs typeface="Segoe UI" panose="020B0502040204020203" pitchFamily="34" charset="0"/>
              </a:rPr>
              <a:t> Стратегію термомодернізації будівель до 2050 року</a:t>
            </a:r>
          </a:p>
          <a:p>
            <a:pPr marL="184150" indent="-171450">
              <a:lnSpc>
                <a:spcPct val="85000"/>
              </a:lnSpc>
              <a:spcBef>
                <a:spcPts val="36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300" spc="5" dirty="0">
                <a:latin typeface="Segoe UI" panose="020B0502040204020203" pitchFamily="34" charset="0"/>
                <a:cs typeface="Segoe UI" panose="020B0502040204020203" pitchFamily="34" charset="0"/>
              </a:rPr>
              <a:t>Прийняти та забезпечити реалізацію Державної цільової програми підтримки термомодернізації будівель до 2030 року</a:t>
            </a:r>
          </a:p>
          <a:p>
            <a:pPr marL="184150" indent="-171450">
              <a:lnSpc>
                <a:spcPct val="85000"/>
              </a:lnSpc>
              <a:spcBef>
                <a:spcPts val="36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300" spc="5" dirty="0">
                <a:latin typeface="Segoe UI" panose="020B0502040204020203" pitchFamily="34" charset="0"/>
                <a:cs typeface="Segoe UI" panose="020B0502040204020203" pitchFamily="34" charset="0"/>
              </a:rPr>
              <a:t>Впровадити системи енергетичного менеджменту в громадах і органах державної влади</a:t>
            </a:r>
          </a:p>
          <a:p>
            <a:pPr marL="184150" indent="-171450">
              <a:lnSpc>
                <a:spcPct val="85000"/>
              </a:lnSpc>
              <a:spcBef>
                <a:spcPts val="36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300" spc="5" dirty="0">
                <a:latin typeface="Segoe UI" panose="020B0502040204020203" pitchFamily="34" charset="0"/>
                <a:cs typeface="Segoe UI" panose="020B0502040204020203" pitchFamily="34" charset="0"/>
              </a:rPr>
              <a:t>Запровадити місцеве енергетичне планування в громадах</a:t>
            </a:r>
          </a:p>
        </p:txBody>
      </p:sp>
      <p:sp>
        <p:nvSpPr>
          <p:cNvPr id="9" name="Прямоугольник 9">
            <a:extLst>
              <a:ext uri="{FF2B5EF4-FFF2-40B4-BE49-F238E27FC236}">
                <a16:creationId xmlns:a16="http://schemas.microsoft.com/office/drawing/2014/main" id="{8E4D6970-02CB-1AB0-432F-782C6580CDAF}"/>
              </a:ext>
            </a:extLst>
          </p:cNvPr>
          <p:cNvSpPr/>
          <p:nvPr/>
        </p:nvSpPr>
        <p:spPr>
          <a:xfrm>
            <a:off x="4326865" y="3570806"/>
            <a:ext cx="7346939" cy="113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85000"/>
              </a:lnSpc>
            </a:pPr>
            <a:r>
              <a:rPr lang="uk-UA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Розвиток людського потенціалу</a:t>
            </a:r>
          </a:p>
          <a:p>
            <a:pPr marL="184150" indent="-171450">
              <a:lnSpc>
                <a:spcPct val="85000"/>
              </a:lnSpc>
              <a:spcBef>
                <a:spcPts val="36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300" spc="5" dirty="0">
                <a:latin typeface="Segoe UI" panose="020B0502040204020203" pitchFamily="34" charset="0"/>
                <a:cs typeface="Segoe UI" panose="020B0502040204020203" pitchFamily="34" charset="0"/>
              </a:rPr>
              <a:t>Забезпечити навчання, підвищення кваліфікації енергоменеджерів, енергоаудиторів, проектантів</a:t>
            </a:r>
          </a:p>
          <a:p>
            <a:pPr marL="184150" indent="-171450">
              <a:lnSpc>
                <a:spcPct val="85000"/>
              </a:lnSpc>
              <a:spcBef>
                <a:spcPts val="36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300" spc="5" dirty="0">
                <a:latin typeface="Segoe UI" panose="020B0502040204020203" pitchFamily="34" charset="0"/>
                <a:cs typeface="Segoe UI" panose="020B0502040204020203" pitchFamily="34" charset="0"/>
              </a:rPr>
              <a:t>Популяризувати та підтримувати розвиток будівельних професій, пов’язаних з енергоефективністю</a:t>
            </a:r>
          </a:p>
        </p:txBody>
      </p:sp>
      <p:sp>
        <p:nvSpPr>
          <p:cNvPr id="2" name="Прямоугольник 8">
            <a:extLst>
              <a:ext uri="{FF2B5EF4-FFF2-40B4-BE49-F238E27FC236}">
                <a16:creationId xmlns:a16="http://schemas.microsoft.com/office/drawing/2014/main" id="{EB2AD5ED-FE43-4077-38DE-109364E0D9DF}"/>
              </a:ext>
            </a:extLst>
          </p:cNvPr>
          <p:cNvSpPr/>
          <p:nvPr/>
        </p:nvSpPr>
        <p:spPr>
          <a:xfrm>
            <a:off x="4326865" y="4898194"/>
            <a:ext cx="7181124" cy="82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85000"/>
              </a:lnSpc>
            </a:pPr>
            <a:r>
              <a:rPr lang="uk-UA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Розвиток виробництва енергоефективних будматеріалів і обладнання</a:t>
            </a:r>
          </a:p>
          <a:p>
            <a:pPr marL="184150" indent="-171450">
              <a:lnSpc>
                <a:spcPct val="85000"/>
              </a:lnSpc>
              <a:spcBef>
                <a:spcPts val="36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spc="5" dirty="0">
                <a:latin typeface="Segoe UI" panose="020B0502040204020203" pitchFamily="34" charset="0"/>
                <a:cs typeface="Segoe UI" panose="020B0502040204020203" pitchFamily="34" charset="0"/>
              </a:rPr>
              <a:t>Створити попит на енергоефективні вироби, обладнання та матеріали</a:t>
            </a:r>
          </a:p>
          <a:p>
            <a:pPr marL="184150" indent="-171450">
              <a:lnSpc>
                <a:spcPct val="85000"/>
              </a:lnSpc>
              <a:spcBef>
                <a:spcPts val="36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spc="5" dirty="0">
                <a:latin typeface="Segoe UI" panose="020B0502040204020203" pitchFamily="34" charset="0"/>
                <a:cs typeface="Segoe UI" panose="020B0502040204020203" pitchFamily="34" charset="0"/>
              </a:rPr>
              <a:t>Залучити інвесторів у створення виробничих потужностей в Україні</a:t>
            </a:r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C3E3CF5D-AA23-0153-C805-75E90BBB248F}"/>
              </a:ext>
            </a:extLst>
          </p:cNvPr>
          <p:cNvSpPr/>
          <p:nvPr/>
        </p:nvSpPr>
        <p:spPr>
          <a:xfrm>
            <a:off x="4326865" y="5831644"/>
            <a:ext cx="7181124" cy="509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85000"/>
              </a:lnSpc>
            </a:pPr>
            <a:r>
              <a:rPr lang="uk-UA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Наявність статистики про будівлі</a:t>
            </a:r>
          </a:p>
          <a:p>
            <a:pPr marL="184150" indent="-171450">
              <a:lnSpc>
                <a:spcPct val="85000"/>
              </a:lnSpc>
              <a:spcBef>
                <a:spcPts val="360"/>
              </a:spcBef>
              <a:buFont typeface="Wingdings" panose="05000000000000000000" pitchFamily="2" charset="2"/>
              <a:buChar char="Ø"/>
            </a:pPr>
            <a:r>
              <a:rPr lang="uk-UA" sz="1400" spc="5" dirty="0">
                <a:latin typeface="Segoe UI" panose="020B0502040204020203" pitchFamily="34" charset="0"/>
                <a:cs typeface="Segoe UI" panose="020B0502040204020203" pitchFamily="34" charset="0"/>
              </a:rPr>
              <a:t>Створити Національну базу даних будівель</a:t>
            </a:r>
          </a:p>
        </p:txBody>
      </p:sp>
      <p:pic>
        <p:nvPicPr>
          <p:cNvPr id="7" name="Рисунок 12">
            <a:extLst>
              <a:ext uri="{FF2B5EF4-FFF2-40B4-BE49-F238E27FC236}">
                <a16:creationId xmlns:a16="http://schemas.microsoft.com/office/drawing/2014/main" id="{303D71DC-412A-BB38-59F5-95CE46A44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52" r="28324"/>
          <a:stretch/>
        </p:blipFill>
        <p:spPr>
          <a:xfrm>
            <a:off x="762000" y="1623159"/>
            <a:ext cx="2971800" cy="4582488"/>
          </a:xfrm>
          <a:prstGeom prst="rect">
            <a:avLst/>
          </a:prstGeom>
        </p:spPr>
      </p:pic>
      <p:grpSp>
        <p:nvGrpSpPr>
          <p:cNvPr id="15" name="object 3">
            <a:extLst>
              <a:ext uri="{FF2B5EF4-FFF2-40B4-BE49-F238E27FC236}">
                <a16:creationId xmlns:a16="http://schemas.microsoft.com/office/drawing/2014/main" id="{2C64F0D7-0454-42B2-9FF4-E0E4D31EDD1D}"/>
              </a:ext>
            </a:extLst>
          </p:cNvPr>
          <p:cNvGrpSpPr/>
          <p:nvPr/>
        </p:nvGrpSpPr>
        <p:grpSpPr>
          <a:xfrm>
            <a:off x="11165172" y="0"/>
            <a:ext cx="1026827" cy="6858000"/>
            <a:chOff x="13847027" y="0"/>
            <a:chExt cx="1273481" cy="8505362"/>
          </a:xfrm>
        </p:grpSpPr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39D3C6C4-47DD-457F-9F21-A58FE3A8B580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F839DB0E-2101-4DAC-8D85-A54AAEC61626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0" name="Рисунок 17" descr="Зображення, що містить Шрифт, знімок екрана, Графіка, графічний дизайн&#10;&#10;Автоматично згенерований опис">
            <a:extLst>
              <a:ext uri="{FF2B5EF4-FFF2-40B4-BE49-F238E27FC236}">
                <a16:creationId xmlns:a16="http://schemas.microsoft.com/office/drawing/2014/main" id="{60738D46-0CCF-4CE9-B41A-9FF5421F8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82" y="609591"/>
            <a:ext cx="1721945" cy="354976"/>
          </a:xfrm>
          <a:prstGeom prst="rect">
            <a:avLst/>
          </a:prstGeom>
        </p:spPr>
      </p:pic>
      <p:pic>
        <p:nvPicPr>
          <p:cNvPr id="22" name="Picture 2" descr="Купить Вінілова наклейка на автомобіль - Трезубець (Тризуб) /Герб України  v2 по цене от 40 грн. в интернет магазине Наклейка">
            <a:extLst>
              <a:ext uri="{FF2B5EF4-FFF2-40B4-BE49-F238E27FC236}">
                <a16:creationId xmlns:a16="http://schemas.microsoft.com/office/drawing/2014/main" id="{4EE89485-080F-4F09-852C-57DB39BCB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058" y="476411"/>
            <a:ext cx="655951" cy="6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аралелограм 24">
            <a:extLst>
              <a:ext uri="{FF2B5EF4-FFF2-40B4-BE49-F238E27FC236}">
                <a16:creationId xmlns:a16="http://schemas.microsoft.com/office/drawing/2014/main" id="{AA5BF7AF-F149-4D71-89E3-2E4D15B767BC}"/>
              </a:ext>
            </a:extLst>
          </p:cNvPr>
          <p:cNvSpPr/>
          <p:nvPr/>
        </p:nvSpPr>
        <p:spPr>
          <a:xfrm>
            <a:off x="703687" y="453974"/>
            <a:ext cx="330328" cy="44759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174EB6-8F0B-0879-56B1-AFB1C1035ABA}"/>
              </a:ext>
            </a:extLst>
          </p:cNvPr>
          <p:cNvSpPr txBox="1">
            <a:spLocks/>
          </p:cNvSpPr>
          <p:nvPr/>
        </p:nvSpPr>
        <p:spPr>
          <a:xfrm>
            <a:off x="756073" y="527537"/>
            <a:ext cx="7675637" cy="553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uk-UA" sz="2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НАСКРІЗНІ ЗАХОДИ ПОЛІТИКИ</a:t>
            </a:r>
            <a:br>
              <a:rPr lang="uk-UA" sz="2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</a:br>
            <a:r>
              <a:rPr lang="uk-UA" sz="180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ПІДВИЩЕННЯ ЕНЕРГОЕФЕКТИВНОСТІ БУДІВЕЛЬ</a:t>
            </a:r>
            <a:endParaRPr lang="en-GB" sz="22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3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DB894B1-A559-4923-BA1E-F21C33608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" y="0"/>
            <a:ext cx="11706822" cy="6858000"/>
          </a:xfrm>
          <a:prstGeom prst="rect">
            <a:avLst/>
          </a:prstGeom>
        </p:spPr>
      </p:pic>
      <p:sp>
        <p:nvSpPr>
          <p:cNvPr id="62" name="Прямокутник 61">
            <a:extLst>
              <a:ext uri="{FF2B5EF4-FFF2-40B4-BE49-F238E27FC236}">
                <a16:creationId xmlns:a16="http://schemas.microsoft.com/office/drawing/2014/main" id="{FADA4FA3-64C7-8A6D-38C6-5C517DF46BD3}"/>
              </a:ext>
            </a:extLst>
          </p:cNvPr>
          <p:cNvSpPr/>
          <p:nvPr/>
        </p:nvSpPr>
        <p:spPr>
          <a:xfrm>
            <a:off x="93938" y="17930"/>
            <a:ext cx="11741826" cy="687379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аралелограм 56">
            <a:extLst>
              <a:ext uri="{FF2B5EF4-FFF2-40B4-BE49-F238E27FC236}">
                <a16:creationId xmlns:a16="http://schemas.microsoft.com/office/drawing/2014/main" id="{16F82111-D1CA-D91E-7AB0-0DE117A4B9D1}"/>
              </a:ext>
            </a:extLst>
          </p:cNvPr>
          <p:cNvSpPr/>
          <p:nvPr/>
        </p:nvSpPr>
        <p:spPr>
          <a:xfrm>
            <a:off x="642916" y="801313"/>
            <a:ext cx="330328" cy="44759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46FAFB3C-D68F-2C33-D303-2A3F7616CE49}"/>
              </a:ext>
            </a:extLst>
          </p:cNvPr>
          <p:cNvSpPr txBox="1">
            <a:spLocks/>
          </p:cNvSpPr>
          <p:nvPr/>
        </p:nvSpPr>
        <p:spPr>
          <a:xfrm>
            <a:off x="794547" y="1122462"/>
            <a:ext cx="7271577" cy="447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5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МІСЦЕВЕ ЕНЕРГЕТИЧНЕ ПЛАНУВАННЯ </a:t>
            </a:r>
            <a:r>
              <a:rPr lang="uk-UA" sz="2500" b="1" dirty="0">
                <a:solidFill>
                  <a:srgbClr val="000000"/>
                </a:solidFill>
                <a:latin typeface="Segoe UI" panose="020B0502040204020203" pitchFamily="34" charset="0"/>
              </a:rPr>
              <a:t>В ГРОМАДАХ</a:t>
            </a:r>
            <a:endParaRPr lang="uk-UA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9AE673-5F1D-FEEF-48C6-B702AB8626E2}"/>
              </a:ext>
            </a:extLst>
          </p:cNvPr>
          <p:cNvSpPr txBox="1"/>
          <p:nvPr/>
        </p:nvSpPr>
        <p:spPr>
          <a:xfrm>
            <a:off x="6951615" y="2201016"/>
            <a:ext cx="38227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600"/>
              </a:spcBef>
              <a:spcAft>
                <a:spcPts val="600"/>
              </a:spcAft>
            </a:pPr>
            <a:r>
              <a:rPr lang="uk-UA" sz="1400" b="0" i="0" u="none" strike="noStrike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сприяння виконанню євроінтеграційних зобов’язань щодо досягненню цілей з енергоефективності та ВДЕ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295CD-FDE8-5C45-3C67-E358918E69EF}"/>
              </a:ext>
            </a:extLst>
          </p:cNvPr>
          <p:cNvSpPr txBox="1"/>
          <p:nvPr/>
        </p:nvSpPr>
        <p:spPr>
          <a:xfrm>
            <a:off x="1734035" y="3417229"/>
            <a:ext cx="3836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600"/>
              </a:spcBef>
              <a:spcAft>
                <a:spcPts val="600"/>
              </a:spcAft>
            </a:pPr>
            <a:r>
              <a:rPr lang="uk-UA" sz="1400" b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ефективне використання енергії та розвиток відновлюваних джерел енергії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07DFE7-42F6-3115-804E-FD2C204F3D61}"/>
              </a:ext>
            </a:extLst>
          </p:cNvPr>
          <p:cNvSpPr txBox="1"/>
          <p:nvPr/>
        </p:nvSpPr>
        <p:spPr>
          <a:xfrm>
            <a:off x="1734035" y="2201016"/>
            <a:ext cx="38078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600"/>
              </a:spcBef>
              <a:spcAft>
                <a:spcPts val="600"/>
              </a:spcAft>
            </a:pPr>
            <a:r>
              <a:rPr lang="uk-UA" sz="14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залучення інвестицій у енергетичну модернізацію об’єктів та інфраструктури територіальних громад і регіонів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3CD9C3-1552-97E5-8DEB-529D65FED29A}"/>
              </a:ext>
            </a:extLst>
          </p:cNvPr>
          <p:cNvSpPr txBox="1"/>
          <p:nvPr/>
        </p:nvSpPr>
        <p:spPr>
          <a:xfrm>
            <a:off x="6951615" y="3417229"/>
            <a:ext cx="3807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600"/>
              </a:spcBef>
              <a:spcAft>
                <a:spcPts val="600"/>
              </a:spcAft>
            </a:pPr>
            <a:r>
              <a:rPr lang="uk-UA" sz="1400" b="0" i="0" u="none" strike="noStrike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забезпечення раціонального використання бюджетних коштів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49EF5F-C862-B5EA-0476-0ECD1B10703D}"/>
              </a:ext>
            </a:extLst>
          </p:cNvPr>
          <p:cNvSpPr txBox="1"/>
          <p:nvPr/>
        </p:nvSpPr>
        <p:spPr>
          <a:xfrm>
            <a:off x="6951615" y="4439768"/>
            <a:ext cx="38265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600"/>
              </a:spcBef>
              <a:spcAft>
                <a:spcPts val="600"/>
              </a:spcAft>
            </a:pPr>
            <a:r>
              <a:rPr lang="uk-UA" sz="1400" b="0" i="0" u="none" strike="noStrike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покращення якості надання комунальних послуг, формування енергоефективної поведінки кінцевих споживачів енергії та комунальних послуг</a:t>
            </a:r>
            <a:endParaRPr lang="uk-UA" sz="1400" b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6867A3-A969-A7AD-7E44-2E9B4E77379B}"/>
              </a:ext>
            </a:extLst>
          </p:cNvPr>
          <p:cNvSpPr txBox="1"/>
          <p:nvPr/>
        </p:nvSpPr>
        <p:spPr>
          <a:xfrm>
            <a:off x="1734035" y="4547489"/>
            <a:ext cx="38360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600"/>
              </a:spcBef>
              <a:spcAft>
                <a:spcPts val="600"/>
              </a:spcAft>
            </a:pPr>
            <a:r>
              <a:rPr lang="uk-UA" sz="1400" b="0" i="0" u="none" strike="noStrike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скорочення викидів парникових газів та забезпечення декарбонізації з урахуванням принципу “Енергоефективність насамперед”</a:t>
            </a:r>
            <a:endParaRPr lang="uk-UA" sz="1400" b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0C50990-80EB-F112-0783-D1F462B30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255">
            <a:off x="1037006" y="2183417"/>
            <a:ext cx="619245" cy="77386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1CDA9F8-7C0C-9741-1B4D-0CDA2F82B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255">
            <a:off x="954011" y="3291908"/>
            <a:ext cx="619245" cy="77386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477A920-2E7C-C7AB-591F-C1624EEA2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255">
            <a:off x="973301" y="4529890"/>
            <a:ext cx="619245" cy="77386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4F5177F-783F-4491-4299-3D0C10477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255">
            <a:off x="6330687" y="2183417"/>
            <a:ext cx="619245" cy="77386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7986080-A4DF-42FC-4587-181F77D00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255">
            <a:off x="6303727" y="3291908"/>
            <a:ext cx="619245" cy="7738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31BED145-B6CA-1E9A-9E79-300122232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255">
            <a:off x="6323017" y="4529890"/>
            <a:ext cx="619245" cy="773863"/>
          </a:xfrm>
          <a:prstGeom prst="rect">
            <a:avLst/>
          </a:prstGeom>
        </p:spPr>
      </p:pic>
      <p:sp>
        <p:nvSpPr>
          <p:cNvPr id="60" name="Прямокутник 59">
            <a:extLst>
              <a:ext uri="{FF2B5EF4-FFF2-40B4-BE49-F238E27FC236}">
                <a16:creationId xmlns:a16="http://schemas.microsoft.com/office/drawing/2014/main" id="{C150CAFC-1BC6-CA76-F6F7-B2ED493A0925}"/>
              </a:ext>
            </a:extLst>
          </p:cNvPr>
          <p:cNvSpPr/>
          <p:nvPr/>
        </p:nvSpPr>
        <p:spPr>
          <a:xfrm>
            <a:off x="2621280" y="6675120"/>
            <a:ext cx="6644638" cy="19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object 3">
            <a:extLst>
              <a:ext uri="{FF2B5EF4-FFF2-40B4-BE49-F238E27FC236}">
                <a16:creationId xmlns:a16="http://schemas.microsoft.com/office/drawing/2014/main" id="{65F074CA-45FC-4BD3-B2DE-306CD92FBAB7}"/>
              </a:ext>
            </a:extLst>
          </p:cNvPr>
          <p:cNvGrpSpPr/>
          <p:nvPr/>
        </p:nvGrpSpPr>
        <p:grpSpPr>
          <a:xfrm>
            <a:off x="11165172" y="0"/>
            <a:ext cx="1026827" cy="6858000"/>
            <a:chOff x="13847027" y="0"/>
            <a:chExt cx="1273481" cy="8505362"/>
          </a:xfrm>
        </p:grpSpPr>
        <p:sp>
          <p:nvSpPr>
            <p:cNvPr id="50" name="object 4">
              <a:extLst>
                <a:ext uri="{FF2B5EF4-FFF2-40B4-BE49-F238E27FC236}">
                  <a16:creationId xmlns:a16="http://schemas.microsoft.com/office/drawing/2014/main" id="{4221C720-B550-4621-B978-4D8CB1647076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">
              <a:extLst>
                <a:ext uri="{FF2B5EF4-FFF2-40B4-BE49-F238E27FC236}">
                  <a16:creationId xmlns:a16="http://schemas.microsoft.com/office/drawing/2014/main" id="{3C8FCEE0-837A-405E-81BD-6AF5C98660B3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56" name="Рисунок 17" descr="Зображення, що містить Шрифт, знімок екрана, Графіка, графічний дизайн&#10;&#10;Автоматично згенерований опис">
            <a:extLst>
              <a:ext uri="{FF2B5EF4-FFF2-40B4-BE49-F238E27FC236}">
                <a16:creationId xmlns:a16="http://schemas.microsoft.com/office/drawing/2014/main" id="{84660033-2544-4A5A-B0ED-07BDB43CD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82" y="609591"/>
            <a:ext cx="1721945" cy="354976"/>
          </a:xfrm>
          <a:prstGeom prst="rect">
            <a:avLst/>
          </a:prstGeom>
        </p:spPr>
      </p:pic>
      <p:pic>
        <p:nvPicPr>
          <p:cNvPr id="58" name="Picture 2" descr="Купить Вінілова наклейка на автомобіль - Трезубець (Тризуб) /Герб України  v2 по цене от 40 грн. в интернет магазине Наклейка">
            <a:extLst>
              <a:ext uri="{FF2B5EF4-FFF2-40B4-BE49-F238E27FC236}">
                <a16:creationId xmlns:a16="http://schemas.microsoft.com/office/drawing/2014/main" id="{E033A121-38E5-412A-AEDB-303C58AE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058" y="476411"/>
            <a:ext cx="655951" cy="6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кутник 58">
            <a:extLst>
              <a:ext uri="{FF2B5EF4-FFF2-40B4-BE49-F238E27FC236}">
                <a16:creationId xmlns:a16="http://schemas.microsoft.com/office/drawing/2014/main" id="{B6EC1854-512C-4728-B668-E82783B2A873}"/>
              </a:ext>
            </a:extLst>
          </p:cNvPr>
          <p:cNvSpPr/>
          <p:nvPr/>
        </p:nvSpPr>
        <p:spPr>
          <a:xfrm>
            <a:off x="0" y="0"/>
            <a:ext cx="26786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A1F5A277-3E48-4767-8C0F-E35D13DA7F98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14">
            <a:extLst>
              <a:ext uri="{FF2B5EF4-FFF2-40B4-BE49-F238E27FC236}">
                <a16:creationId xmlns:a16="http://schemas.microsoft.com/office/drawing/2014/main" id="{FE0B1ACE-CD6F-4E9F-B895-981E8D9145EE}"/>
              </a:ext>
            </a:extLst>
          </p:cNvPr>
          <p:cNvCxnSpPr/>
          <p:nvPr/>
        </p:nvCxnSpPr>
        <p:spPr>
          <a:xfrm>
            <a:off x="0" y="0"/>
            <a:ext cx="0" cy="685274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1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DB894B1-A559-4923-BA1E-F21C33608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" y="0"/>
            <a:ext cx="11706822" cy="6858000"/>
          </a:xfrm>
          <a:prstGeom prst="rect">
            <a:avLst/>
          </a:prstGeom>
        </p:spPr>
      </p:pic>
      <p:sp>
        <p:nvSpPr>
          <p:cNvPr id="62" name="Прямокутник 61">
            <a:extLst>
              <a:ext uri="{FF2B5EF4-FFF2-40B4-BE49-F238E27FC236}">
                <a16:creationId xmlns:a16="http://schemas.microsoft.com/office/drawing/2014/main" id="{FADA4FA3-64C7-8A6D-38C6-5C517DF46BD3}"/>
              </a:ext>
            </a:extLst>
          </p:cNvPr>
          <p:cNvSpPr/>
          <p:nvPr/>
        </p:nvSpPr>
        <p:spPr>
          <a:xfrm>
            <a:off x="40242" y="702291"/>
            <a:ext cx="11741826" cy="687379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аралелограм 56">
            <a:extLst>
              <a:ext uri="{FF2B5EF4-FFF2-40B4-BE49-F238E27FC236}">
                <a16:creationId xmlns:a16="http://schemas.microsoft.com/office/drawing/2014/main" id="{16F82111-D1CA-D91E-7AB0-0DE117A4B9D1}"/>
              </a:ext>
            </a:extLst>
          </p:cNvPr>
          <p:cNvSpPr/>
          <p:nvPr/>
        </p:nvSpPr>
        <p:spPr>
          <a:xfrm>
            <a:off x="642916" y="801313"/>
            <a:ext cx="330328" cy="44759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46FAFB3C-D68F-2C33-D303-2A3F7616CE49}"/>
              </a:ext>
            </a:extLst>
          </p:cNvPr>
          <p:cNvSpPr txBox="1">
            <a:spLocks/>
          </p:cNvSpPr>
          <p:nvPr/>
        </p:nvSpPr>
        <p:spPr>
          <a:xfrm>
            <a:off x="794547" y="1122462"/>
            <a:ext cx="7271577" cy="544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5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БАЗА ДАНИХ БУДІВЕЛЬ</a:t>
            </a:r>
            <a:endParaRPr lang="uk-UA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295CD-FDE8-5C45-3C67-E358918E69EF}"/>
              </a:ext>
            </a:extLst>
          </p:cNvPr>
          <p:cNvSpPr txBox="1"/>
          <p:nvPr/>
        </p:nvSpPr>
        <p:spPr>
          <a:xfrm>
            <a:off x="1734035" y="3417229"/>
            <a:ext cx="407577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1400" b="1" dirty="0">
                <a:latin typeface="Segoe UI" panose="020B0502040204020203" pitchFamily="34" charset="0"/>
                <a:ea typeface="Microsoft YaHei UI" panose="020B0503020204020204" pitchFamily="34" charset="-122"/>
                <a:cs typeface="Segoe UI" panose="020B0502040204020203" pitchFamily="34" charset="0"/>
              </a:rPr>
              <a:t>Узагальнення даних систем енергетичного моніторингу</a:t>
            </a:r>
          </a:p>
          <a:p>
            <a:pPr algn="just" rtl="0">
              <a:spcBef>
                <a:spcPts val="600"/>
              </a:spcBef>
              <a:spcAft>
                <a:spcPts val="600"/>
              </a:spcAft>
            </a:pPr>
            <a:endParaRPr lang="uk-UA" sz="1400" b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07DFE7-42F6-3115-804E-FD2C204F3D61}"/>
              </a:ext>
            </a:extLst>
          </p:cNvPr>
          <p:cNvSpPr txBox="1"/>
          <p:nvPr/>
        </p:nvSpPr>
        <p:spPr>
          <a:xfrm>
            <a:off x="1734036" y="2201016"/>
            <a:ext cx="407577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latin typeface="Segoe UI" panose="020B0502040204020203" pitchFamily="34" charset="0"/>
                <a:ea typeface="Microsoft YaHei UI" panose="020B0503020204020204" pitchFamily="34" charset="-122"/>
                <a:cs typeface="Segoe UI" panose="020B0502040204020203" pitchFamily="34" charset="0"/>
              </a:rPr>
              <a:t>Реал</a:t>
            </a:r>
            <a:r>
              <a:rPr lang="uk-UA" sz="1400" b="1" dirty="0" err="1">
                <a:latin typeface="Segoe UI" panose="020B0502040204020203" pitchFamily="34" charset="0"/>
                <a:ea typeface="Microsoft YaHei UI" panose="020B0503020204020204" pitchFamily="34" charset="-122"/>
                <a:cs typeface="Segoe UI" panose="020B0502040204020203" pitchFamily="34" charset="0"/>
              </a:rPr>
              <a:t>ізація</a:t>
            </a:r>
            <a:r>
              <a:rPr lang="uk-UA" sz="1400" b="1" dirty="0">
                <a:latin typeface="Segoe UI" panose="020B0502040204020203" pitchFamily="34" charset="0"/>
                <a:ea typeface="Microsoft YaHei UI" panose="020B0503020204020204" pitchFamily="34" charset="-122"/>
                <a:cs typeface="Segoe UI" panose="020B0502040204020203" pitchFamily="34" charset="0"/>
              </a:rPr>
              <a:t> стратегії термомодернізації будівель</a:t>
            </a:r>
          </a:p>
          <a:p>
            <a:pPr algn="just" rtl="0">
              <a:spcBef>
                <a:spcPts val="600"/>
              </a:spcBef>
              <a:spcAft>
                <a:spcPts val="600"/>
              </a:spcAft>
            </a:pPr>
            <a:endParaRPr lang="uk-UA" sz="1400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6867A3-A969-A7AD-7E44-2E9B4E77379B}"/>
              </a:ext>
            </a:extLst>
          </p:cNvPr>
          <p:cNvSpPr txBox="1"/>
          <p:nvPr/>
        </p:nvSpPr>
        <p:spPr>
          <a:xfrm>
            <a:off x="1734035" y="4547489"/>
            <a:ext cx="386412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1400" b="1" dirty="0">
                <a:latin typeface="Segoe UI" panose="020B0502040204020203" pitchFamily="34" charset="0"/>
                <a:ea typeface="Microsoft YaHei UI" panose="020B0503020204020204" pitchFamily="34" charset="-122"/>
                <a:cs typeface="Segoe UI" panose="020B0502040204020203" pitchFamily="34" charset="0"/>
              </a:rPr>
              <a:t>Функціонування інструменту показової ролі будівель ЦОВВ в Україні</a:t>
            </a:r>
          </a:p>
          <a:p>
            <a:pPr algn="just" rtl="0">
              <a:spcBef>
                <a:spcPts val="600"/>
              </a:spcBef>
              <a:spcAft>
                <a:spcPts val="600"/>
              </a:spcAft>
            </a:pPr>
            <a:endParaRPr lang="uk-UA" sz="1400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Прямокутник 59">
            <a:extLst>
              <a:ext uri="{FF2B5EF4-FFF2-40B4-BE49-F238E27FC236}">
                <a16:creationId xmlns:a16="http://schemas.microsoft.com/office/drawing/2014/main" id="{C150CAFC-1BC6-CA76-F6F7-B2ED493A0925}"/>
              </a:ext>
            </a:extLst>
          </p:cNvPr>
          <p:cNvSpPr/>
          <p:nvPr/>
        </p:nvSpPr>
        <p:spPr>
          <a:xfrm>
            <a:off x="2621280" y="6675120"/>
            <a:ext cx="6644638" cy="19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object 3">
            <a:extLst>
              <a:ext uri="{FF2B5EF4-FFF2-40B4-BE49-F238E27FC236}">
                <a16:creationId xmlns:a16="http://schemas.microsoft.com/office/drawing/2014/main" id="{65F074CA-45FC-4BD3-B2DE-306CD92FBAB7}"/>
              </a:ext>
            </a:extLst>
          </p:cNvPr>
          <p:cNvGrpSpPr/>
          <p:nvPr/>
        </p:nvGrpSpPr>
        <p:grpSpPr>
          <a:xfrm>
            <a:off x="11165172" y="0"/>
            <a:ext cx="1026827" cy="6858000"/>
            <a:chOff x="13847027" y="0"/>
            <a:chExt cx="1273481" cy="8505362"/>
          </a:xfrm>
        </p:grpSpPr>
        <p:sp>
          <p:nvSpPr>
            <p:cNvPr id="50" name="object 4">
              <a:extLst>
                <a:ext uri="{FF2B5EF4-FFF2-40B4-BE49-F238E27FC236}">
                  <a16:creationId xmlns:a16="http://schemas.microsoft.com/office/drawing/2014/main" id="{4221C720-B550-4621-B978-4D8CB1647076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">
              <a:extLst>
                <a:ext uri="{FF2B5EF4-FFF2-40B4-BE49-F238E27FC236}">
                  <a16:creationId xmlns:a16="http://schemas.microsoft.com/office/drawing/2014/main" id="{3C8FCEE0-837A-405E-81BD-6AF5C98660B3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56" name="Рисунок 17" descr="Зображення, що містить Шрифт, знімок екрана, Графіка, графічний дизайн&#10;&#10;Автоматично згенерований опис">
            <a:extLst>
              <a:ext uri="{FF2B5EF4-FFF2-40B4-BE49-F238E27FC236}">
                <a16:creationId xmlns:a16="http://schemas.microsoft.com/office/drawing/2014/main" id="{84660033-2544-4A5A-B0ED-07BDB43CD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82" y="609591"/>
            <a:ext cx="1721945" cy="354976"/>
          </a:xfrm>
          <a:prstGeom prst="rect">
            <a:avLst/>
          </a:prstGeom>
        </p:spPr>
      </p:pic>
      <p:pic>
        <p:nvPicPr>
          <p:cNvPr id="58" name="Picture 2" descr="Купить Вінілова наклейка на автомобіль - Трезубець (Тризуб) /Герб України  v2 по цене от 40 грн. в интернет магазине Наклейка">
            <a:extLst>
              <a:ext uri="{FF2B5EF4-FFF2-40B4-BE49-F238E27FC236}">
                <a16:creationId xmlns:a16="http://schemas.microsoft.com/office/drawing/2014/main" id="{E033A121-38E5-412A-AEDB-303C58AE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058" y="476411"/>
            <a:ext cx="655951" cy="6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кутник 58">
            <a:extLst>
              <a:ext uri="{FF2B5EF4-FFF2-40B4-BE49-F238E27FC236}">
                <a16:creationId xmlns:a16="http://schemas.microsoft.com/office/drawing/2014/main" id="{B6EC1854-512C-4728-B668-E82783B2A873}"/>
              </a:ext>
            </a:extLst>
          </p:cNvPr>
          <p:cNvSpPr/>
          <p:nvPr/>
        </p:nvSpPr>
        <p:spPr>
          <a:xfrm>
            <a:off x="0" y="0"/>
            <a:ext cx="26786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A1F5A277-3E48-4767-8C0F-E35D13DA7F98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14">
            <a:extLst>
              <a:ext uri="{FF2B5EF4-FFF2-40B4-BE49-F238E27FC236}">
                <a16:creationId xmlns:a16="http://schemas.microsoft.com/office/drawing/2014/main" id="{FE0B1ACE-CD6F-4E9F-B895-981E8D9145EE}"/>
              </a:ext>
            </a:extLst>
          </p:cNvPr>
          <p:cNvCxnSpPr/>
          <p:nvPr/>
        </p:nvCxnSpPr>
        <p:spPr>
          <a:xfrm>
            <a:off x="0" y="0"/>
            <a:ext cx="0" cy="685274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ілка: смугаста вправо 3">
            <a:extLst>
              <a:ext uri="{FF2B5EF4-FFF2-40B4-BE49-F238E27FC236}">
                <a16:creationId xmlns:a16="http://schemas.microsoft.com/office/drawing/2014/main" id="{F43D0D23-A444-FC24-C1D5-FDF47E3FEAA2}"/>
              </a:ext>
            </a:extLst>
          </p:cNvPr>
          <p:cNvSpPr/>
          <p:nvPr/>
        </p:nvSpPr>
        <p:spPr>
          <a:xfrm>
            <a:off x="865658" y="2276413"/>
            <a:ext cx="664607" cy="370879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4A8A27-5F88-7491-99FA-E0D8AC6B9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256" y="3484810"/>
            <a:ext cx="682811" cy="4084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0C95BF-08C7-E128-76D0-86281C955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55" y="4595568"/>
            <a:ext cx="682811" cy="4084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B7FB43-DFB5-DB8E-B1A6-87B90858A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090" y="1990481"/>
            <a:ext cx="4690470" cy="354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0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DB894B1-A559-4923-BA1E-F21C33608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" y="0"/>
            <a:ext cx="11706822" cy="6858000"/>
          </a:xfrm>
          <a:prstGeom prst="rect">
            <a:avLst/>
          </a:prstGeom>
        </p:spPr>
      </p:pic>
      <p:sp>
        <p:nvSpPr>
          <p:cNvPr id="62" name="Прямокутник 61">
            <a:extLst>
              <a:ext uri="{FF2B5EF4-FFF2-40B4-BE49-F238E27FC236}">
                <a16:creationId xmlns:a16="http://schemas.microsoft.com/office/drawing/2014/main" id="{FADA4FA3-64C7-8A6D-38C6-5C517DF46BD3}"/>
              </a:ext>
            </a:extLst>
          </p:cNvPr>
          <p:cNvSpPr/>
          <p:nvPr/>
        </p:nvSpPr>
        <p:spPr>
          <a:xfrm>
            <a:off x="93938" y="17930"/>
            <a:ext cx="11741826" cy="687379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аралелограм 56">
            <a:extLst>
              <a:ext uri="{FF2B5EF4-FFF2-40B4-BE49-F238E27FC236}">
                <a16:creationId xmlns:a16="http://schemas.microsoft.com/office/drawing/2014/main" id="{16F82111-D1CA-D91E-7AB0-0DE117A4B9D1}"/>
              </a:ext>
            </a:extLst>
          </p:cNvPr>
          <p:cNvSpPr/>
          <p:nvPr/>
        </p:nvSpPr>
        <p:spPr>
          <a:xfrm>
            <a:off x="642916" y="801313"/>
            <a:ext cx="330328" cy="44759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46FAFB3C-D68F-2C33-D303-2A3F7616CE49}"/>
              </a:ext>
            </a:extLst>
          </p:cNvPr>
          <p:cNvSpPr txBox="1">
            <a:spLocks/>
          </p:cNvSpPr>
          <p:nvPr/>
        </p:nvSpPr>
        <p:spPr>
          <a:xfrm>
            <a:off x="794547" y="1122462"/>
            <a:ext cx="7271577" cy="447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500" b="1" dirty="0">
                <a:solidFill>
                  <a:srgbClr val="000000"/>
                </a:solidFill>
                <a:latin typeface="Segoe UI" panose="020B0502040204020203" pitchFamily="34" charset="0"/>
              </a:rPr>
              <a:t>ФОНД ЕНЕРГОЕФЕКТИВНОСТІ</a:t>
            </a:r>
            <a:endParaRPr lang="uk-UA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9AE673-5F1D-FEEF-48C6-B702AB8626E2}"/>
              </a:ext>
            </a:extLst>
          </p:cNvPr>
          <p:cNvSpPr txBox="1"/>
          <p:nvPr/>
        </p:nvSpPr>
        <p:spPr>
          <a:xfrm>
            <a:off x="7084665" y="2229686"/>
            <a:ext cx="29950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spcAft>
                <a:spcPts val="600"/>
              </a:spcAft>
            </a:pPr>
            <a:r>
              <a:rPr lang="uk-UA" sz="2000" b="1" i="1" u="sng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ВідновиДІМ</a:t>
            </a:r>
            <a:endParaRPr lang="uk-UA" sz="2000" b="1" i="1" u="sng" strike="noStrike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295CD-FDE8-5C45-3C67-E358918E69EF}"/>
              </a:ext>
            </a:extLst>
          </p:cNvPr>
          <p:cNvSpPr txBox="1"/>
          <p:nvPr/>
        </p:nvSpPr>
        <p:spPr>
          <a:xfrm>
            <a:off x="1839359" y="3460368"/>
            <a:ext cx="3836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uk-UA" sz="16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Енергомодернізація</a:t>
            </a:r>
            <a:r>
              <a:rPr lang="uk-UA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багатоквартирних будинків</a:t>
            </a:r>
            <a:endParaRPr lang="uk-UA" sz="1600" b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07DFE7-42F6-3115-804E-FD2C204F3D61}"/>
              </a:ext>
            </a:extLst>
          </p:cNvPr>
          <p:cNvSpPr txBox="1"/>
          <p:nvPr/>
        </p:nvSpPr>
        <p:spPr>
          <a:xfrm>
            <a:off x="1190399" y="2201016"/>
            <a:ext cx="4351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spcAft>
                <a:spcPts val="600"/>
              </a:spcAft>
            </a:pPr>
            <a:r>
              <a:rPr lang="uk-UA" sz="2000" b="1" i="1" u="sng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Енергодім</a:t>
            </a:r>
            <a:endParaRPr lang="uk-UA" sz="2000" b="1" i="1" u="sng" strike="noStrike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3CD9C3-1552-97E5-8DEB-529D65FED29A}"/>
              </a:ext>
            </a:extLst>
          </p:cNvPr>
          <p:cNvSpPr txBox="1"/>
          <p:nvPr/>
        </p:nvSpPr>
        <p:spPr>
          <a:xfrm>
            <a:off x="6951615" y="3454383"/>
            <a:ext cx="38078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600"/>
              </a:spcBef>
              <a:spcAft>
                <a:spcPts val="600"/>
              </a:spcAft>
            </a:pPr>
            <a:r>
              <a:rPr lang="uk-UA" sz="16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Фінансування будівельних робіт з відновлення житлових будівель, пошкоджених внаслідок військової агресії </a:t>
            </a:r>
            <a:r>
              <a:rPr lang="uk-UA" sz="1600" b="0" i="0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рф</a:t>
            </a:r>
            <a:r>
              <a:rPr lang="uk-UA" sz="16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проти України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6867A3-A969-A7AD-7E44-2E9B4E77379B}"/>
              </a:ext>
            </a:extLst>
          </p:cNvPr>
          <p:cNvSpPr txBox="1"/>
          <p:nvPr/>
        </p:nvSpPr>
        <p:spPr>
          <a:xfrm>
            <a:off x="3531241" y="5091448"/>
            <a:ext cx="6415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600"/>
              </a:spcBef>
              <a:spcAft>
                <a:spcPts val="600"/>
              </a:spcAft>
            </a:pPr>
            <a:r>
              <a:rPr lang="uk-UA" sz="1600" b="0" i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Учасниками </a:t>
            </a:r>
            <a:r>
              <a:rPr lang="uk-UA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програм Фонду енергоефективності можуть стати </a:t>
            </a:r>
            <a:r>
              <a:rPr lang="uk-UA" sz="1600" b="0" i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Об'єднання Співвласників Багатоквартирного </a:t>
            </a:r>
            <a:r>
              <a:rPr lang="uk-UA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Б</a:t>
            </a:r>
            <a:r>
              <a:rPr lang="uk-UA" sz="1600" b="0" i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удинку</a:t>
            </a:r>
          </a:p>
        </p:txBody>
      </p:sp>
      <p:sp>
        <p:nvSpPr>
          <p:cNvPr id="60" name="Прямокутник 59">
            <a:extLst>
              <a:ext uri="{FF2B5EF4-FFF2-40B4-BE49-F238E27FC236}">
                <a16:creationId xmlns:a16="http://schemas.microsoft.com/office/drawing/2014/main" id="{C150CAFC-1BC6-CA76-F6F7-B2ED493A0925}"/>
              </a:ext>
            </a:extLst>
          </p:cNvPr>
          <p:cNvSpPr/>
          <p:nvPr/>
        </p:nvSpPr>
        <p:spPr>
          <a:xfrm>
            <a:off x="2621280" y="6675120"/>
            <a:ext cx="6644638" cy="19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object 3">
            <a:extLst>
              <a:ext uri="{FF2B5EF4-FFF2-40B4-BE49-F238E27FC236}">
                <a16:creationId xmlns:a16="http://schemas.microsoft.com/office/drawing/2014/main" id="{65F074CA-45FC-4BD3-B2DE-306CD92FBAB7}"/>
              </a:ext>
            </a:extLst>
          </p:cNvPr>
          <p:cNvGrpSpPr/>
          <p:nvPr/>
        </p:nvGrpSpPr>
        <p:grpSpPr>
          <a:xfrm>
            <a:off x="11165172" y="0"/>
            <a:ext cx="1026827" cy="6858000"/>
            <a:chOff x="13847027" y="0"/>
            <a:chExt cx="1273481" cy="8505362"/>
          </a:xfrm>
        </p:grpSpPr>
        <p:sp>
          <p:nvSpPr>
            <p:cNvPr id="50" name="object 4">
              <a:extLst>
                <a:ext uri="{FF2B5EF4-FFF2-40B4-BE49-F238E27FC236}">
                  <a16:creationId xmlns:a16="http://schemas.microsoft.com/office/drawing/2014/main" id="{4221C720-B550-4621-B978-4D8CB1647076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">
              <a:extLst>
                <a:ext uri="{FF2B5EF4-FFF2-40B4-BE49-F238E27FC236}">
                  <a16:creationId xmlns:a16="http://schemas.microsoft.com/office/drawing/2014/main" id="{3C8FCEE0-837A-405E-81BD-6AF5C98660B3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56" name="Рисунок 17" descr="Зображення, що містить Шрифт, знімок екрана, Графіка, графічний дизайн&#10;&#10;Автоматично згенерований опис">
            <a:extLst>
              <a:ext uri="{FF2B5EF4-FFF2-40B4-BE49-F238E27FC236}">
                <a16:creationId xmlns:a16="http://schemas.microsoft.com/office/drawing/2014/main" id="{84660033-2544-4A5A-B0ED-07BDB43CD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82" y="609591"/>
            <a:ext cx="1721945" cy="354976"/>
          </a:xfrm>
          <a:prstGeom prst="rect">
            <a:avLst/>
          </a:prstGeom>
        </p:spPr>
      </p:pic>
      <p:pic>
        <p:nvPicPr>
          <p:cNvPr id="58" name="Picture 2" descr="Купить Вінілова наклейка на автомобіль - Трезубець (Тризуб) /Герб України  v2 по цене от 40 грн. в интернет магазине Наклейка">
            <a:extLst>
              <a:ext uri="{FF2B5EF4-FFF2-40B4-BE49-F238E27FC236}">
                <a16:creationId xmlns:a16="http://schemas.microsoft.com/office/drawing/2014/main" id="{E033A121-38E5-412A-AEDB-303C58AE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058" y="476411"/>
            <a:ext cx="655951" cy="6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кутник 58">
            <a:extLst>
              <a:ext uri="{FF2B5EF4-FFF2-40B4-BE49-F238E27FC236}">
                <a16:creationId xmlns:a16="http://schemas.microsoft.com/office/drawing/2014/main" id="{B6EC1854-512C-4728-B668-E82783B2A873}"/>
              </a:ext>
            </a:extLst>
          </p:cNvPr>
          <p:cNvSpPr/>
          <p:nvPr/>
        </p:nvSpPr>
        <p:spPr>
          <a:xfrm>
            <a:off x="0" y="0"/>
            <a:ext cx="26786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A1F5A277-3E48-4767-8C0F-E35D13DA7F98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14">
            <a:extLst>
              <a:ext uri="{FF2B5EF4-FFF2-40B4-BE49-F238E27FC236}">
                <a16:creationId xmlns:a16="http://schemas.microsoft.com/office/drawing/2014/main" id="{FE0B1ACE-CD6F-4E9F-B895-981E8D9145EE}"/>
              </a:ext>
            </a:extLst>
          </p:cNvPr>
          <p:cNvCxnSpPr/>
          <p:nvPr/>
        </p:nvCxnSpPr>
        <p:spPr>
          <a:xfrm>
            <a:off x="0" y="0"/>
            <a:ext cx="0" cy="685274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Кнопка дії: на домашню сторінку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449A20F-7BDB-F275-B549-0E875C1ED0A1}"/>
              </a:ext>
            </a:extLst>
          </p:cNvPr>
          <p:cNvSpPr/>
          <p:nvPr/>
        </p:nvSpPr>
        <p:spPr>
          <a:xfrm>
            <a:off x="1038727" y="2126747"/>
            <a:ext cx="756836" cy="695751"/>
          </a:xfrm>
          <a:prstGeom prst="actionButtonHom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Кнопка дії: на домашню сторінку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1063367-BB6A-B0EC-089C-7B05626C8589}"/>
              </a:ext>
            </a:extLst>
          </p:cNvPr>
          <p:cNvSpPr/>
          <p:nvPr/>
        </p:nvSpPr>
        <p:spPr>
          <a:xfrm>
            <a:off x="6207449" y="2081865"/>
            <a:ext cx="756836" cy="695751"/>
          </a:xfrm>
          <a:prstGeom prst="actionButtonHom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Кнопка дії: на домашню сторінку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3B69804-87B5-8AED-FC35-C4061C9B123A}"/>
              </a:ext>
            </a:extLst>
          </p:cNvPr>
          <p:cNvSpPr/>
          <p:nvPr/>
        </p:nvSpPr>
        <p:spPr>
          <a:xfrm>
            <a:off x="1015810" y="3379184"/>
            <a:ext cx="756836" cy="695751"/>
          </a:xfrm>
          <a:prstGeom prst="actionButtonHom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Кнопка дії: на домашню сторінку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99AB11B-BDB4-CD58-A3CE-40BC82FD9DF0}"/>
              </a:ext>
            </a:extLst>
          </p:cNvPr>
          <p:cNvSpPr/>
          <p:nvPr/>
        </p:nvSpPr>
        <p:spPr>
          <a:xfrm>
            <a:off x="6194779" y="3382989"/>
            <a:ext cx="756836" cy="695751"/>
          </a:xfrm>
          <a:prstGeom prst="actionButtonHom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Кнопка дії: на домашню сторінку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0985039-0376-69D8-C223-420971C8738B}"/>
              </a:ext>
            </a:extLst>
          </p:cNvPr>
          <p:cNvSpPr/>
          <p:nvPr/>
        </p:nvSpPr>
        <p:spPr>
          <a:xfrm>
            <a:off x="2496411" y="4976478"/>
            <a:ext cx="756836" cy="695751"/>
          </a:xfrm>
          <a:prstGeom prst="actionButtonHom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5235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DB894B1-A559-4923-BA1E-F21C33608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" y="0"/>
            <a:ext cx="11706822" cy="6858000"/>
          </a:xfrm>
          <a:prstGeom prst="rect">
            <a:avLst/>
          </a:prstGeom>
        </p:spPr>
      </p:pic>
      <p:sp>
        <p:nvSpPr>
          <p:cNvPr id="62" name="Прямокутник 61">
            <a:extLst>
              <a:ext uri="{FF2B5EF4-FFF2-40B4-BE49-F238E27FC236}">
                <a16:creationId xmlns:a16="http://schemas.microsoft.com/office/drawing/2014/main" id="{FADA4FA3-64C7-8A6D-38C6-5C517DF46BD3}"/>
              </a:ext>
            </a:extLst>
          </p:cNvPr>
          <p:cNvSpPr/>
          <p:nvPr/>
        </p:nvSpPr>
        <p:spPr>
          <a:xfrm>
            <a:off x="93938" y="17930"/>
            <a:ext cx="11741826" cy="687379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аралелограм 56">
            <a:extLst>
              <a:ext uri="{FF2B5EF4-FFF2-40B4-BE49-F238E27FC236}">
                <a16:creationId xmlns:a16="http://schemas.microsoft.com/office/drawing/2014/main" id="{16F82111-D1CA-D91E-7AB0-0DE117A4B9D1}"/>
              </a:ext>
            </a:extLst>
          </p:cNvPr>
          <p:cNvSpPr/>
          <p:nvPr/>
        </p:nvSpPr>
        <p:spPr>
          <a:xfrm>
            <a:off x="642916" y="801313"/>
            <a:ext cx="330328" cy="447599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46FAFB3C-D68F-2C33-D303-2A3F7616CE49}"/>
              </a:ext>
            </a:extLst>
          </p:cNvPr>
          <p:cNvSpPr txBox="1">
            <a:spLocks/>
          </p:cNvSpPr>
          <p:nvPr/>
        </p:nvSpPr>
        <p:spPr>
          <a:xfrm>
            <a:off x="979257" y="1478327"/>
            <a:ext cx="7271577" cy="447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500" b="1" dirty="0">
                <a:solidFill>
                  <a:srgbClr val="000000"/>
                </a:solidFill>
                <a:latin typeface="Segoe UI" panose="020B0502040204020203" pitchFamily="34" charset="0"/>
              </a:rPr>
              <a:t>ПРОГРАМА </a:t>
            </a:r>
          </a:p>
          <a:p>
            <a:pPr algn="l"/>
            <a:r>
              <a:rPr lang="uk-UA" sz="2500" b="1" dirty="0">
                <a:solidFill>
                  <a:srgbClr val="000000"/>
                </a:solidFill>
                <a:latin typeface="Segoe UI" panose="020B0502040204020203" pitchFamily="34" charset="0"/>
              </a:rPr>
              <a:t>«ЕНЕРГОЕФЕКТИВНІСТЬ ГРОМАДСЬКИХ БУДІВЕЛЬ В УКРАЇНІ»</a:t>
            </a:r>
            <a:endParaRPr lang="uk-UA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295CD-FDE8-5C45-3C67-E358918E69EF}"/>
              </a:ext>
            </a:extLst>
          </p:cNvPr>
          <p:cNvSpPr txBox="1"/>
          <p:nvPr/>
        </p:nvSpPr>
        <p:spPr>
          <a:xfrm>
            <a:off x="2002882" y="3696211"/>
            <a:ext cx="8973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Програма націлена, в першу чергу, на малі та середні міста, які досі не мали можливості здійснювати подібні </a:t>
            </a:r>
            <a:r>
              <a:rPr lang="uk-UA" kern="1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проєкти</a:t>
            </a:r>
            <a:endParaRPr lang="uk-UA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07DFE7-42F6-3115-804E-FD2C204F3D61}"/>
              </a:ext>
            </a:extLst>
          </p:cNvPr>
          <p:cNvSpPr txBox="1"/>
          <p:nvPr/>
        </p:nvSpPr>
        <p:spPr>
          <a:xfrm>
            <a:off x="2002883" y="2220382"/>
            <a:ext cx="89737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1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Метою Програми є кредитне фінансування </a:t>
            </a:r>
            <a:r>
              <a:rPr lang="uk-UA" sz="1800" kern="1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проєктів</a:t>
            </a:r>
            <a:r>
              <a:rPr lang="uk-UA" sz="1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термомодернізації громадських будівель (закладів охорони здоров’я, шкіл, дитячих садків, спортивних та культурних центрів, адміністративних будівель) задля підвищення рівня їхньої енергетичної ефективності</a:t>
            </a:r>
          </a:p>
          <a:p>
            <a:pPr algn="ctr" rtl="0">
              <a:spcBef>
                <a:spcPts val="600"/>
              </a:spcBef>
              <a:spcAft>
                <a:spcPts val="600"/>
              </a:spcAft>
            </a:pPr>
            <a:endParaRPr lang="uk-UA" sz="1400" strike="noStrike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rtl="0">
              <a:spcBef>
                <a:spcPts val="600"/>
              </a:spcBef>
              <a:spcAft>
                <a:spcPts val="600"/>
              </a:spcAft>
            </a:pPr>
            <a:endParaRPr lang="uk-UA" sz="1400" strike="noStrike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3CD9C3-1552-97E5-8DEB-529D65FED29A}"/>
              </a:ext>
            </a:extLst>
          </p:cNvPr>
          <p:cNvSpPr txBox="1"/>
          <p:nvPr/>
        </p:nvSpPr>
        <p:spPr>
          <a:xfrm>
            <a:off x="2002883" y="4917799"/>
            <a:ext cx="89737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На додаток до </a:t>
            </a:r>
            <a:r>
              <a:rPr lang="uk-UA" kern="1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проєктів</a:t>
            </a:r>
            <a:r>
              <a:rPr lang="uk-UA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термомодернізації, Програма передбачає фінансування неенергоефективних заходів (ремонт приміщень, ушкоджених війною, облаштування </a:t>
            </a:r>
            <a:r>
              <a:rPr lang="uk-UA" kern="1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укриттів</a:t>
            </a:r>
            <a:r>
              <a:rPr lang="uk-UA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заходи для маломобільних груп населення та внутрішньо переміщених осіб)</a:t>
            </a:r>
          </a:p>
        </p:txBody>
      </p:sp>
      <p:sp>
        <p:nvSpPr>
          <p:cNvPr id="60" name="Прямокутник 59">
            <a:extLst>
              <a:ext uri="{FF2B5EF4-FFF2-40B4-BE49-F238E27FC236}">
                <a16:creationId xmlns:a16="http://schemas.microsoft.com/office/drawing/2014/main" id="{C150CAFC-1BC6-CA76-F6F7-B2ED493A0925}"/>
              </a:ext>
            </a:extLst>
          </p:cNvPr>
          <p:cNvSpPr/>
          <p:nvPr/>
        </p:nvSpPr>
        <p:spPr>
          <a:xfrm>
            <a:off x="2621280" y="6675120"/>
            <a:ext cx="6644638" cy="1986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object 3">
            <a:extLst>
              <a:ext uri="{FF2B5EF4-FFF2-40B4-BE49-F238E27FC236}">
                <a16:creationId xmlns:a16="http://schemas.microsoft.com/office/drawing/2014/main" id="{65F074CA-45FC-4BD3-B2DE-306CD92FBAB7}"/>
              </a:ext>
            </a:extLst>
          </p:cNvPr>
          <p:cNvGrpSpPr/>
          <p:nvPr/>
        </p:nvGrpSpPr>
        <p:grpSpPr>
          <a:xfrm>
            <a:off x="11165172" y="0"/>
            <a:ext cx="1026827" cy="6858000"/>
            <a:chOff x="13847027" y="0"/>
            <a:chExt cx="1273481" cy="8505362"/>
          </a:xfrm>
        </p:grpSpPr>
        <p:sp>
          <p:nvSpPr>
            <p:cNvPr id="50" name="object 4">
              <a:extLst>
                <a:ext uri="{FF2B5EF4-FFF2-40B4-BE49-F238E27FC236}">
                  <a16:creationId xmlns:a16="http://schemas.microsoft.com/office/drawing/2014/main" id="{4221C720-B550-4621-B978-4D8CB1647076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">
              <a:extLst>
                <a:ext uri="{FF2B5EF4-FFF2-40B4-BE49-F238E27FC236}">
                  <a16:creationId xmlns:a16="http://schemas.microsoft.com/office/drawing/2014/main" id="{3C8FCEE0-837A-405E-81BD-6AF5C98660B3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56" name="Рисунок 17" descr="Зображення, що містить Шрифт, знімок екрана, Графіка, графічний дизайн&#10;&#10;Автоматично згенерований опис">
            <a:extLst>
              <a:ext uri="{FF2B5EF4-FFF2-40B4-BE49-F238E27FC236}">
                <a16:creationId xmlns:a16="http://schemas.microsoft.com/office/drawing/2014/main" id="{84660033-2544-4A5A-B0ED-07BDB43CD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82" y="609591"/>
            <a:ext cx="1721945" cy="354976"/>
          </a:xfrm>
          <a:prstGeom prst="rect">
            <a:avLst/>
          </a:prstGeom>
        </p:spPr>
      </p:pic>
      <p:pic>
        <p:nvPicPr>
          <p:cNvPr id="58" name="Picture 2" descr="Купить Вінілова наклейка на автомобіль - Трезубець (Тризуб) /Герб України  v2 по цене от 40 грн. в интернет магазине Наклейка">
            <a:extLst>
              <a:ext uri="{FF2B5EF4-FFF2-40B4-BE49-F238E27FC236}">
                <a16:creationId xmlns:a16="http://schemas.microsoft.com/office/drawing/2014/main" id="{E033A121-38E5-412A-AEDB-303C58AE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058" y="476411"/>
            <a:ext cx="655951" cy="6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кутник 58">
            <a:extLst>
              <a:ext uri="{FF2B5EF4-FFF2-40B4-BE49-F238E27FC236}">
                <a16:creationId xmlns:a16="http://schemas.microsoft.com/office/drawing/2014/main" id="{B6EC1854-512C-4728-B668-E82783B2A873}"/>
              </a:ext>
            </a:extLst>
          </p:cNvPr>
          <p:cNvSpPr/>
          <p:nvPr/>
        </p:nvSpPr>
        <p:spPr>
          <a:xfrm>
            <a:off x="0" y="0"/>
            <a:ext cx="26786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A1F5A277-3E48-4767-8C0F-E35D13DA7F98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14">
            <a:extLst>
              <a:ext uri="{FF2B5EF4-FFF2-40B4-BE49-F238E27FC236}">
                <a16:creationId xmlns:a16="http://schemas.microsoft.com/office/drawing/2014/main" id="{FE0B1ACE-CD6F-4E9F-B895-981E8D9145EE}"/>
              </a:ext>
            </a:extLst>
          </p:cNvPr>
          <p:cNvCxnSpPr/>
          <p:nvPr/>
        </p:nvCxnSpPr>
        <p:spPr>
          <a:xfrm>
            <a:off x="0" y="0"/>
            <a:ext cx="0" cy="685274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Кнопка дії: на домашню сторінку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449A20F-7BDB-F275-B549-0E875C1ED0A1}"/>
              </a:ext>
            </a:extLst>
          </p:cNvPr>
          <p:cNvSpPr/>
          <p:nvPr/>
        </p:nvSpPr>
        <p:spPr>
          <a:xfrm>
            <a:off x="1038727" y="2126747"/>
            <a:ext cx="756836" cy="695751"/>
          </a:xfrm>
          <a:prstGeom prst="actionButtonHom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Кнопка дії: на домашню сторінку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3B69804-87B5-8AED-FC35-C4061C9B123A}"/>
              </a:ext>
            </a:extLst>
          </p:cNvPr>
          <p:cNvSpPr/>
          <p:nvPr/>
        </p:nvSpPr>
        <p:spPr>
          <a:xfrm>
            <a:off x="1038727" y="3696211"/>
            <a:ext cx="756836" cy="695751"/>
          </a:xfrm>
          <a:prstGeom prst="actionButtonHom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Кнопка дії: на домашню сторінку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99AB11B-BDB4-CD58-A3CE-40BC82FD9DF0}"/>
              </a:ext>
            </a:extLst>
          </p:cNvPr>
          <p:cNvSpPr/>
          <p:nvPr/>
        </p:nvSpPr>
        <p:spPr>
          <a:xfrm>
            <a:off x="973244" y="4917799"/>
            <a:ext cx="756836" cy="695751"/>
          </a:xfrm>
          <a:prstGeom prst="actionButtonHom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2598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638</Words>
  <Application>Microsoft Office PowerPoint</Application>
  <PresentationFormat>Широкий екран</PresentationFormat>
  <Paragraphs>87</Paragraphs>
  <Slides>10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Wingdings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Vadim Matkovsky | RST MinRecovery UA</dc:creator>
  <cp:lastModifiedBy>Мішина Олена В'ячеславівна</cp:lastModifiedBy>
  <cp:revision>21</cp:revision>
  <dcterms:created xsi:type="dcterms:W3CDTF">2023-10-16T11:47:31Z</dcterms:created>
  <dcterms:modified xsi:type="dcterms:W3CDTF">2024-05-08T07:00:31Z</dcterms:modified>
</cp:coreProperties>
</file>