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3" r:id="rId2"/>
    <p:sldId id="257" r:id="rId3"/>
    <p:sldId id="258" r:id="rId4"/>
    <p:sldId id="260" r:id="rId5"/>
    <p:sldId id="259" r:id="rId6"/>
    <p:sldId id="282" r:id="rId7"/>
    <p:sldId id="262" r:id="rId8"/>
    <p:sldId id="263" r:id="rId9"/>
    <p:sldId id="261" r:id="rId10"/>
    <p:sldId id="265" r:id="rId11"/>
    <p:sldId id="266" r:id="rId12"/>
    <p:sldId id="280" r:id="rId13"/>
    <p:sldId id="267" r:id="rId14"/>
    <p:sldId id="269" r:id="rId15"/>
    <p:sldId id="270" r:id="rId16"/>
    <p:sldId id="271" r:id="rId17"/>
    <p:sldId id="273" r:id="rId18"/>
    <p:sldId id="274" r:id="rId19"/>
    <p:sldId id="272" r:id="rId20"/>
    <p:sldId id="275" r:id="rId21"/>
    <p:sldId id="276" r:id="rId22"/>
    <p:sldId id="277" r:id="rId23"/>
    <p:sldId id="278" r:id="rId24"/>
    <p:sldId id="279" r:id="rId25"/>
    <p:sldId id="281" r:id="rId26"/>
    <p:sldId id="284" r:id="rId27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BEEF3"/>
    <a:srgbClr val="BDDAE4"/>
    <a:srgbClr val="088BCC"/>
    <a:srgbClr val="2E75B6"/>
    <a:srgbClr val="D9D9D9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92"/>
  </p:normalViewPr>
  <p:slideViewPr>
    <p:cSldViewPr snapToGrid="0">
      <p:cViewPr>
        <p:scale>
          <a:sx n="101" d="100"/>
          <a:sy n="101" d="100"/>
        </p:scale>
        <p:origin x="1000" y="2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Аркуш1!$B$1</c:f>
              <c:strCache>
                <c:ptCount val="1"/>
                <c:pt idx="0">
                  <c:v>Продаж</c:v>
                </c:pt>
              </c:strCache>
            </c:strRef>
          </c:tx>
          <c:dPt>
            <c:idx val="0"/>
            <c:bubble3D val="0"/>
            <c:spPr>
              <a:solidFill>
                <a:srgbClr val="A5A5A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464-4837-B375-86A127154786}"/>
              </c:ext>
            </c:extLst>
          </c:dPt>
          <c:dPt>
            <c:idx val="1"/>
            <c:bubble3D val="0"/>
            <c:spPr>
              <a:solidFill>
                <a:srgbClr val="2E75B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464-4837-B375-86A127154786}"/>
              </c:ext>
            </c:extLst>
          </c:dPt>
          <c:dPt>
            <c:idx val="2"/>
            <c:bubble3D val="0"/>
            <c:spPr>
              <a:solidFill>
                <a:schemeClr val="bg1">
                  <a:lumMod val="8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B464-4837-B375-86A12715478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B464-4837-B375-86A127154786}"/>
              </c:ext>
            </c:extLst>
          </c:dPt>
          <c:cat>
            <c:strRef>
              <c:f>Аркуш1!$A$2:$A$5</c:f>
              <c:strCache>
                <c:ptCount val="4"/>
                <c:pt idx="0">
                  <c:v>Кв. 1</c:v>
                </c:pt>
                <c:pt idx="1">
                  <c:v>Кв. 2</c:v>
                </c:pt>
                <c:pt idx="3">
                  <c:v>Кв. 4</c:v>
                </c:pt>
              </c:strCache>
            </c:strRef>
          </c:cat>
          <c:val>
            <c:numRef>
              <c:f>Аркуш1!$B$2:$B$5</c:f>
              <c:numCache>
                <c:formatCode>General</c:formatCode>
                <c:ptCount val="4"/>
                <c:pt idx="0">
                  <c:v>25</c:v>
                </c:pt>
                <c:pt idx="1">
                  <c:v>25</c:v>
                </c:pt>
                <c:pt idx="2">
                  <c:v>25</c:v>
                </c:pt>
                <c:pt idx="3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B464-4837-B375-86A12715478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4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A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Аркуш1!$B$1</c:f>
              <c:strCache>
                <c:ptCount val="1"/>
                <c:pt idx="0">
                  <c:v>Продаж</c:v>
                </c:pt>
              </c:strCache>
            </c:strRef>
          </c:tx>
          <c:dPt>
            <c:idx val="0"/>
            <c:bubble3D val="0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FD08-4B2B-8B75-C51FB0EC7131}"/>
              </c:ext>
            </c:extLst>
          </c:dPt>
          <c:dPt>
            <c:idx val="1"/>
            <c:bubble3D val="0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D08-4B2B-8B75-C51FB0EC7131}"/>
              </c:ext>
            </c:extLst>
          </c:dPt>
          <c:dPt>
            <c:idx val="2"/>
            <c:bubble3D val="0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FD08-4B2B-8B75-C51FB0EC7131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7F2C-4CE8-A26B-99C696B14089}"/>
              </c:ext>
            </c:extLst>
          </c:dPt>
          <c:dPt>
            <c:idx val="4"/>
            <c:bubble3D val="0"/>
            <c:spPr>
              <a:solidFill>
                <a:srgbClr val="FFC000"/>
              </a:solidFill>
              <a:ln w="47625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FD08-4B2B-8B75-C51FB0EC7131}"/>
              </c:ext>
            </c:extLst>
          </c:dPt>
          <c:dPt>
            <c:idx val="5"/>
            <c:bubble3D val="0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D08-4B2B-8B75-C51FB0EC7131}"/>
              </c:ext>
            </c:extLst>
          </c:dPt>
          <c:cat>
            <c:strRef>
              <c:f>Аркуш1!$A$2:$A$7</c:f>
              <c:strCache>
                <c:ptCount val="4"/>
                <c:pt idx="0">
                  <c:v>Кв. 1</c:v>
                </c:pt>
                <c:pt idx="1">
                  <c:v>6</c:v>
                </c:pt>
                <c:pt idx="2">
                  <c:v>Кв. 3</c:v>
                </c:pt>
                <c:pt idx="3">
                  <c:v>Кв. 4</c:v>
                </c:pt>
              </c:strCache>
            </c:strRef>
          </c:cat>
          <c:val>
            <c:numRef>
              <c:f>Аркуш1!$B$2:$B$7</c:f>
              <c:numCache>
                <c:formatCode>General</c:formatCode>
                <c:ptCount val="6"/>
                <c:pt idx="0">
                  <c:v>60</c:v>
                </c:pt>
                <c:pt idx="1">
                  <c:v>60</c:v>
                </c:pt>
                <c:pt idx="2">
                  <c:v>60</c:v>
                </c:pt>
                <c:pt idx="3">
                  <c:v>60</c:v>
                </c:pt>
                <c:pt idx="4">
                  <c:v>60</c:v>
                </c:pt>
                <c:pt idx="5">
                  <c:v>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D08-4B2B-8B75-C51FB0EC713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0">
      <a:noFill/>
    </a:ln>
    <a:effectLst/>
  </c:spPr>
  <c:txPr>
    <a:bodyPr/>
    <a:lstStyle/>
    <a:p>
      <a:pPr>
        <a:defRPr/>
      </a:pPr>
      <a:endParaRPr lang="en-UA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20083991073348"/>
          <c:y val="0"/>
          <c:w val="0.65768719168236156"/>
          <c:h val="0.90162356330439197"/>
        </c:manualLayout>
      </c:layout>
      <c:doughnutChart>
        <c:varyColors val="1"/>
        <c:ser>
          <c:idx val="0"/>
          <c:order val="0"/>
          <c:tx>
            <c:strRef>
              <c:f>Аркуш1!$B$1</c:f>
              <c:strCache>
                <c:ptCount val="1"/>
                <c:pt idx="0">
                  <c:v>Продаж</c:v>
                </c:pt>
              </c:strCache>
            </c:strRef>
          </c:tx>
          <c:spPr>
            <a:solidFill>
              <a:srgbClr val="FFC000"/>
            </a:solidFill>
          </c:spPr>
          <c:explosion val="9"/>
          <c:dPt>
            <c:idx val="0"/>
            <c:bubble3D val="0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1C9-40EB-9ACD-39839408BCBC}"/>
              </c:ext>
            </c:extLst>
          </c:dPt>
          <c:dPt>
            <c:idx val="1"/>
            <c:bubble3D val="0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1C9-40EB-9ACD-39839408BCBC}"/>
              </c:ext>
            </c:extLst>
          </c:dPt>
          <c:dPt>
            <c:idx val="2"/>
            <c:bubble3D val="0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21C9-40EB-9ACD-39839408BCBC}"/>
              </c:ext>
            </c:extLst>
          </c:dPt>
          <c:dPt>
            <c:idx val="3"/>
            <c:bubble3D val="0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21C9-40EB-9ACD-39839408BCBC}"/>
              </c:ext>
            </c:extLst>
          </c:dPt>
          <c:cat>
            <c:strRef>
              <c:f>Аркуш1!$A$2:$A$5</c:f>
              <c:strCache>
                <c:ptCount val="4"/>
                <c:pt idx="0">
                  <c:v>Кв. 1</c:v>
                </c:pt>
                <c:pt idx="1">
                  <c:v>Кв. 2</c:v>
                </c:pt>
                <c:pt idx="2">
                  <c:v>Кв. 3</c:v>
                </c:pt>
                <c:pt idx="3">
                  <c:v>Кв. 4</c:v>
                </c:pt>
              </c:strCache>
            </c:strRef>
          </c:cat>
          <c:val>
            <c:numRef>
              <c:f>Аркуш1!$B$2:$B$5</c:f>
              <c:numCache>
                <c:formatCode>General</c:formatCode>
                <c:ptCount val="4"/>
                <c:pt idx="0">
                  <c:v>25</c:v>
                </c:pt>
                <c:pt idx="1">
                  <c:v>25</c:v>
                </c:pt>
                <c:pt idx="2">
                  <c:v>25</c:v>
                </c:pt>
                <c:pt idx="3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244-4E09-8E9C-569A8575D56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A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E40B0D-7FB9-E63B-19A5-3C08C30311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9745185C-8E79-41D5-D2D0-674D130AA2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F27C315-9894-8C25-C680-3FAA71E08B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0362C-EC15-4D8F-AAD4-9BE781554B59}" type="datetimeFigureOut">
              <a:rPr lang="uk-UA" smtClean="0"/>
              <a:t>03.04.24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54F0E7C-B140-ABA7-A60F-48455EECC4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07DF54A-3EC6-F686-DE6C-42C58F1073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3A44C-CC86-4038-86DE-03E700EE087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35605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0444C3-D65C-C7AB-F94B-CA66437689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FABC576C-88B4-B7D7-8FBA-464734C547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CF2097D-E158-7C12-1F3F-ABF245F2FA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0362C-EC15-4D8F-AAD4-9BE781554B59}" type="datetimeFigureOut">
              <a:rPr lang="uk-UA" smtClean="0"/>
              <a:t>03.04.24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8FAC47F-E938-D8AF-C984-67A953B711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AD3AB2E-8131-AA9C-1E47-97A38D61B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3A44C-CC86-4038-86DE-03E700EE087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357762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998C1483-705C-DE46-1AAE-BA5CD8676F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AA216719-80D2-6849-B695-08F3CB76DA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895DA3F-2306-EA0F-3277-36A209CA8C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0362C-EC15-4D8F-AAD4-9BE781554B59}" type="datetimeFigureOut">
              <a:rPr lang="uk-UA" smtClean="0"/>
              <a:t>03.04.24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D326D45-F24E-D66F-BF9B-A0B7967A92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AF65A2B-4332-A6CD-9216-400A1B20A2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3A44C-CC86-4038-86DE-03E700EE087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591691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445CE0-E42F-BDB2-F442-3F38C7FE67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67D24CF-ACC6-DB77-BC08-B2CE874E38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1B55A50-D796-52D0-FEF0-5366805C32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0362C-EC15-4D8F-AAD4-9BE781554B59}" type="datetimeFigureOut">
              <a:rPr lang="uk-UA" smtClean="0"/>
              <a:t>03.04.24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7A08522-4244-09C5-5400-48ACA85701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FB5C908-6E09-0447-353E-B7F1B035B1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3A44C-CC86-4038-86DE-03E700EE087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695214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D26DCE-828A-8AC3-51C2-D57275F955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09C13618-9526-EF16-808D-8FE3F91450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7859BC0-0988-CFB5-DDAF-DEFB5BE081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0362C-EC15-4D8F-AAD4-9BE781554B59}" type="datetimeFigureOut">
              <a:rPr lang="uk-UA" smtClean="0"/>
              <a:t>03.04.24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1A58DD2-3E1C-E121-1A51-1F3A4E04ED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10B95DC-8707-B014-9EDA-1B5159854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3A44C-CC86-4038-86DE-03E700EE087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269162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8F7120-4BF2-C8D3-434E-A2FD9A0D35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0934AFEC-21CC-7C5E-A67B-B08A0CD7EA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7D999575-784C-BB9B-A4A0-FDD697AF98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A4D62DBE-D546-FDA9-E880-6E90935126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0362C-EC15-4D8F-AAD4-9BE781554B59}" type="datetimeFigureOut">
              <a:rPr lang="uk-UA" smtClean="0"/>
              <a:t>03.04.24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01F0920-F023-1C3D-CB28-8547D5BD2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8254CD63-5C62-370E-58F4-176982213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3A44C-CC86-4038-86DE-03E700EE087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74633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049B9F-EB93-103B-4484-91375B942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6AF7CC7C-A5DD-88AE-18FB-4B24404751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FC9DD22C-88ED-0048-CFCB-7F486C1DE6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33B19142-C15B-C00C-ED9F-6881344C89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611DF74A-6D8E-D5A6-1BC4-1A61F17BEAA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157A68C5-24E3-12FC-80A8-2AB852C8A6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0362C-EC15-4D8F-AAD4-9BE781554B59}" type="datetimeFigureOut">
              <a:rPr lang="uk-UA" smtClean="0"/>
              <a:t>03.04.24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421C1927-65A1-6E77-450F-4E1BC07275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B1CBD1EC-2E79-3DF6-ED94-4648AA1133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3A44C-CC86-4038-86DE-03E700EE087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308863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2901A6-E0F1-B598-8329-B9C1F5866F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5E9A8F70-639B-C3F0-05DA-B5B72CBFE4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0362C-EC15-4D8F-AAD4-9BE781554B59}" type="datetimeFigureOut">
              <a:rPr lang="uk-UA" smtClean="0"/>
              <a:t>03.04.24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42507BA7-6172-1D3E-F69A-55BA654429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EEEAA27A-0E79-7FD8-D60B-26E982E7B8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3A44C-CC86-4038-86DE-03E700EE087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264553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7AD29BCE-9FA0-59A8-25E2-9A23CFF062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0362C-EC15-4D8F-AAD4-9BE781554B59}" type="datetimeFigureOut">
              <a:rPr lang="uk-UA" smtClean="0"/>
              <a:t>03.04.24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00AE6D4A-D9A8-E196-7532-EE0CC8CB29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831881E4-4E40-8491-434C-D5A8684705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3A44C-CC86-4038-86DE-03E700EE087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887843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7D7B21-4947-91E4-3ED5-1055DD679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5379E09-A0B2-7553-DF61-535C7C1861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5963BA34-E057-2F00-4E93-42261B9E73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0DD3F4B7-7EC5-3EB6-D896-FF95D802ED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0362C-EC15-4D8F-AAD4-9BE781554B59}" type="datetimeFigureOut">
              <a:rPr lang="uk-UA" smtClean="0"/>
              <a:t>03.04.24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4924B872-5FD0-363C-0EE5-96F5BC88D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CEE24BCA-E2B2-2D3E-FDB1-D119FFF12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3A44C-CC86-4038-86DE-03E700EE087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429478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5FD286-EAAC-CB43-C7A8-8FDC78862A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16DEDFB9-FFA2-98AC-9B5F-AB5B3C21593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B8C323A4-40E3-DE3A-FFDA-7B1DADFDA2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CCC8CD67-748B-2EA7-C8A3-3E7BB84433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0362C-EC15-4D8F-AAD4-9BE781554B59}" type="datetimeFigureOut">
              <a:rPr lang="uk-UA" smtClean="0"/>
              <a:t>03.04.24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3C533FDF-C8A5-8FEA-49D2-3CA325C455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E02D06FC-4084-76DC-834A-9BBC5060E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3A44C-CC86-4038-86DE-03E700EE087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234625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C3099CB3-9D0C-0A7B-A9D3-8D4C4FE727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BD3B0E02-38E7-095B-7452-41B1BB20DD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D664412-717E-6BA9-AF3E-67C16F84C7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80362C-EC15-4D8F-AAD4-9BE781554B59}" type="datetimeFigureOut">
              <a:rPr lang="uk-UA" smtClean="0"/>
              <a:t>03.04.24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63106B9-0546-F3F3-F25E-FC3C3108C2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3D39355-D630-BEEC-AA60-C25A82FAEA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43A44C-CC86-4038-86DE-03E700EE087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36759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5" Type="http://schemas.openxmlformats.org/officeDocument/2006/relationships/image" Target="../media/image3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chart" Target="../charts/chart2.xml"/><Relationship Id="rId7" Type="http://schemas.openxmlformats.org/officeDocument/2006/relationships/image" Target="../media/image3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51.png"/><Relationship Id="rId7" Type="http://schemas.openxmlformats.org/officeDocument/2006/relationships/image" Target="../media/image5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55.png"/><Relationship Id="rId5" Type="http://schemas.openxmlformats.org/officeDocument/2006/relationships/image" Target="../media/image52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9FE84E22-4715-63EE-96B3-1E27EC3552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25" y="0"/>
            <a:ext cx="11706822" cy="6858000"/>
          </a:xfrm>
          <a:prstGeom prst="rect">
            <a:avLst/>
          </a:prstGeom>
        </p:spPr>
      </p:pic>
      <p:sp>
        <p:nvSpPr>
          <p:cNvPr id="45" name="Прямокутник 44">
            <a:extLst>
              <a:ext uri="{FF2B5EF4-FFF2-40B4-BE49-F238E27FC236}">
                <a16:creationId xmlns:a16="http://schemas.microsoft.com/office/drawing/2014/main" id="{38207AB7-D1E8-147C-B59B-ACB77EE00D0C}"/>
              </a:ext>
            </a:extLst>
          </p:cNvPr>
          <p:cNvSpPr/>
          <p:nvPr/>
        </p:nvSpPr>
        <p:spPr>
          <a:xfrm>
            <a:off x="-63200" y="0"/>
            <a:ext cx="11741826" cy="6858000"/>
          </a:xfrm>
          <a:prstGeom prst="rect">
            <a:avLst/>
          </a:prstGeom>
          <a:solidFill>
            <a:schemeClr val="bg1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8" name="Паралелограм 37">
            <a:extLst>
              <a:ext uri="{FF2B5EF4-FFF2-40B4-BE49-F238E27FC236}">
                <a16:creationId xmlns:a16="http://schemas.microsoft.com/office/drawing/2014/main" id="{3AEC3E80-B4B3-F343-A02A-A20C5E8AD23A}"/>
              </a:ext>
            </a:extLst>
          </p:cNvPr>
          <p:cNvSpPr/>
          <p:nvPr/>
        </p:nvSpPr>
        <p:spPr>
          <a:xfrm>
            <a:off x="975021" y="5377445"/>
            <a:ext cx="431687" cy="619125"/>
          </a:xfrm>
          <a:prstGeom prst="parallelogram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20ABAEF9-9C5F-B710-D494-79EE07376EEC}"/>
              </a:ext>
            </a:extLst>
          </p:cNvPr>
          <p:cNvSpPr txBox="1">
            <a:spLocks/>
          </p:cNvSpPr>
          <p:nvPr/>
        </p:nvSpPr>
        <p:spPr>
          <a:xfrm>
            <a:off x="1050868" y="4726735"/>
            <a:ext cx="9852391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uk-UA" sz="3600" b="1" dirty="0">
                <a:latin typeface="Segoe UI" panose="020B0502040204020203" pitchFamily="34" charset="0"/>
                <a:cs typeface="Segoe UI" panose="020B0502040204020203" pitchFamily="34" charset="0"/>
              </a:rPr>
              <a:t>МІСЦЕВЕ </a:t>
            </a:r>
            <a:r>
              <a:rPr lang="en-US" sz="36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uk-UA" sz="3600" b="1" dirty="0">
                <a:latin typeface="Segoe UI" panose="020B0502040204020203" pitchFamily="34" charset="0"/>
                <a:cs typeface="Segoe UI" panose="020B0502040204020203" pitchFamily="34" charset="0"/>
              </a:rPr>
              <a:t>ЕНЕРГЕТИЧНЕ </a:t>
            </a:r>
            <a:r>
              <a:rPr lang="en-US" sz="36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uk-UA" sz="3600" b="1" dirty="0">
                <a:latin typeface="Segoe UI" panose="020B0502040204020203" pitchFamily="34" charset="0"/>
                <a:cs typeface="Segoe UI" panose="020B0502040204020203" pitchFamily="34" charset="0"/>
              </a:rPr>
              <a:t>ПЛАНУВАННЯ</a:t>
            </a:r>
          </a:p>
        </p:txBody>
      </p:sp>
      <p:grpSp>
        <p:nvGrpSpPr>
          <p:cNvPr id="9" name="Групувати 8">
            <a:extLst>
              <a:ext uri="{FF2B5EF4-FFF2-40B4-BE49-F238E27FC236}">
                <a16:creationId xmlns:a16="http://schemas.microsoft.com/office/drawing/2014/main" id="{313739AA-52A2-1AA9-033B-701D0E85BE6D}"/>
              </a:ext>
            </a:extLst>
          </p:cNvPr>
          <p:cNvGrpSpPr/>
          <p:nvPr/>
        </p:nvGrpSpPr>
        <p:grpSpPr>
          <a:xfrm>
            <a:off x="11093344" y="0"/>
            <a:ext cx="1098656" cy="6858000"/>
            <a:chOff x="11093344" y="0"/>
            <a:chExt cx="1098656" cy="6858000"/>
          </a:xfrm>
        </p:grpSpPr>
        <p:sp>
          <p:nvSpPr>
            <p:cNvPr id="10" name="Прямокутник 9">
              <a:extLst>
                <a:ext uri="{FF2B5EF4-FFF2-40B4-BE49-F238E27FC236}">
                  <a16:creationId xmlns:a16="http://schemas.microsoft.com/office/drawing/2014/main" id="{C98D3E5C-4A8F-90F6-F49B-031D83A895DC}"/>
                </a:ext>
              </a:extLst>
            </p:cNvPr>
            <p:cNvSpPr/>
            <p:nvPr/>
          </p:nvSpPr>
          <p:spPr>
            <a:xfrm>
              <a:off x="11572755" y="0"/>
              <a:ext cx="619245" cy="6858000"/>
            </a:xfrm>
            <a:prstGeom prst="rect">
              <a:avLst/>
            </a:prstGeom>
            <a:solidFill>
              <a:srgbClr val="088B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grpSp>
          <p:nvGrpSpPr>
            <p:cNvPr id="11" name="Групувати 10">
              <a:extLst>
                <a:ext uri="{FF2B5EF4-FFF2-40B4-BE49-F238E27FC236}">
                  <a16:creationId xmlns:a16="http://schemas.microsoft.com/office/drawing/2014/main" id="{246B81C6-2D94-B1F8-92A3-46F703181918}"/>
                </a:ext>
              </a:extLst>
            </p:cNvPr>
            <p:cNvGrpSpPr/>
            <p:nvPr/>
          </p:nvGrpSpPr>
          <p:grpSpPr>
            <a:xfrm>
              <a:off x="11700503" y="349881"/>
              <a:ext cx="393781" cy="381626"/>
              <a:chOff x="-1264920" y="310516"/>
              <a:chExt cx="308610" cy="299084"/>
            </a:xfrm>
          </p:grpSpPr>
          <p:grpSp>
            <p:nvGrpSpPr>
              <p:cNvPr id="13" name="Групувати 12">
                <a:extLst>
                  <a:ext uri="{FF2B5EF4-FFF2-40B4-BE49-F238E27FC236}">
                    <a16:creationId xmlns:a16="http://schemas.microsoft.com/office/drawing/2014/main" id="{7333505C-FA0B-1B7D-DC63-79744B9E21D0}"/>
                  </a:ext>
                </a:extLst>
              </p:cNvPr>
              <p:cNvGrpSpPr/>
              <p:nvPr/>
            </p:nvGrpSpPr>
            <p:grpSpPr>
              <a:xfrm>
                <a:off x="-1264920" y="316230"/>
                <a:ext cx="140970" cy="125730"/>
                <a:chOff x="-1264920" y="316230"/>
                <a:chExt cx="140970" cy="125730"/>
              </a:xfrm>
            </p:grpSpPr>
            <p:cxnSp>
              <p:nvCxnSpPr>
                <p:cNvPr id="32" name="Пряма сполучна лінія 31">
                  <a:extLst>
                    <a:ext uri="{FF2B5EF4-FFF2-40B4-BE49-F238E27FC236}">
                      <a16:creationId xmlns:a16="http://schemas.microsoft.com/office/drawing/2014/main" id="{75482492-150A-3703-B79D-437A1FD4CED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316230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Пряма сполучна лінія 32">
                  <a:extLst>
                    <a:ext uri="{FF2B5EF4-FFF2-40B4-BE49-F238E27FC236}">
                      <a16:creationId xmlns:a16="http://schemas.microsoft.com/office/drawing/2014/main" id="{AB3172B6-A480-96AF-D096-D65D24ECD43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346710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Пряма сполучна лінія 33">
                  <a:extLst>
                    <a:ext uri="{FF2B5EF4-FFF2-40B4-BE49-F238E27FC236}">
                      <a16:creationId xmlns:a16="http://schemas.microsoft.com/office/drawing/2014/main" id="{81E33426-9C24-CC5F-8BEF-1EE3630BAD0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379095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Пряма сполучна лінія 34">
                  <a:extLst>
                    <a:ext uri="{FF2B5EF4-FFF2-40B4-BE49-F238E27FC236}">
                      <a16:creationId xmlns:a16="http://schemas.microsoft.com/office/drawing/2014/main" id="{680DB563-6C66-D7F0-B8B8-1E5062F2198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409575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Пряма сполучна лінія 35">
                  <a:extLst>
                    <a:ext uri="{FF2B5EF4-FFF2-40B4-BE49-F238E27FC236}">
                      <a16:creationId xmlns:a16="http://schemas.microsoft.com/office/drawing/2014/main" id="{F45BE6BF-6D06-6103-CFC0-35AC9702168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441960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" name="Групувати 13">
                <a:extLst>
                  <a:ext uri="{FF2B5EF4-FFF2-40B4-BE49-F238E27FC236}">
                    <a16:creationId xmlns:a16="http://schemas.microsoft.com/office/drawing/2014/main" id="{D0333931-A158-B510-2906-B2FDCC2BE4A0}"/>
                  </a:ext>
                </a:extLst>
              </p:cNvPr>
              <p:cNvGrpSpPr/>
              <p:nvPr/>
            </p:nvGrpSpPr>
            <p:grpSpPr>
              <a:xfrm>
                <a:off x="-1097280" y="476250"/>
                <a:ext cx="140970" cy="125730"/>
                <a:chOff x="-1264920" y="316230"/>
                <a:chExt cx="140970" cy="125730"/>
              </a:xfrm>
            </p:grpSpPr>
            <p:cxnSp>
              <p:nvCxnSpPr>
                <p:cNvPr id="27" name="Пряма сполучна лінія 26">
                  <a:extLst>
                    <a:ext uri="{FF2B5EF4-FFF2-40B4-BE49-F238E27FC236}">
                      <a16:creationId xmlns:a16="http://schemas.microsoft.com/office/drawing/2014/main" id="{B8F75277-5241-BA93-6576-BF816BC9069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316230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Пряма сполучна лінія 27">
                  <a:extLst>
                    <a:ext uri="{FF2B5EF4-FFF2-40B4-BE49-F238E27FC236}">
                      <a16:creationId xmlns:a16="http://schemas.microsoft.com/office/drawing/2014/main" id="{F419CC69-5E7B-DAC7-14A9-A9C4533AE40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346710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Пряма сполучна лінія 28">
                  <a:extLst>
                    <a:ext uri="{FF2B5EF4-FFF2-40B4-BE49-F238E27FC236}">
                      <a16:creationId xmlns:a16="http://schemas.microsoft.com/office/drawing/2014/main" id="{4C3C0E4B-A5FB-230C-82A6-5622A9260DF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379095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Пряма сполучна лінія 29">
                  <a:extLst>
                    <a:ext uri="{FF2B5EF4-FFF2-40B4-BE49-F238E27FC236}">
                      <a16:creationId xmlns:a16="http://schemas.microsoft.com/office/drawing/2014/main" id="{2C3955D1-95F8-5FB1-5C24-9CB29E02CAD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409575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Пряма сполучна лінія 30">
                  <a:extLst>
                    <a:ext uri="{FF2B5EF4-FFF2-40B4-BE49-F238E27FC236}">
                      <a16:creationId xmlns:a16="http://schemas.microsoft.com/office/drawing/2014/main" id="{64F80C5B-6F1B-19D5-F953-EFACC62446E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441960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" name="Групувати 14">
                <a:extLst>
                  <a:ext uri="{FF2B5EF4-FFF2-40B4-BE49-F238E27FC236}">
                    <a16:creationId xmlns:a16="http://schemas.microsoft.com/office/drawing/2014/main" id="{56BADEF9-FDFB-610B-2A18-0D9B440D3AB8}"/>
                  </a:ext>
                </a:extLst>
              </p:cNvPr>
              <p:cNvGrpSpPr/>
              <p:nvPr/>
            </p:nvGrpSpPr>
            <p:grpSpPr>
              <a:xfrm rot="5400000">
                <a:off x="-1097280" y="318136"/>
                <a:ext cx="140970" cy="125730"/>
                <a:chOff x="-1264920" y="316230"/>
                <a:chExt cx="140970" cy="125730"/>
              </a:xfrm>
            </p:grpSpPr>
            <p:cxnSp>
              <p:nvCxnSpPr>
                <p:cNvPr id="22" name="Пряма сполучна лінія 21">
                  <a:extLst>
                    <a:ext uri="{FF2B5EF4-FFF2-40B4-BE49-F238E27FC236}">
                      <a16:creationId xmlns:a16="http://schemas.microsoft.com/office/drawing/2014/main" id="{A46DE2AD-A810-CC17-EB8A-9A050F14503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316230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Пряма сполучна лінія 22">
                  <a:extLst>
                    <a:ext uri="{FF2B5EF4-FFF2-40B4-BE49-F238E27FC236}">
                      <a16:creationId xmlns:a16="http://schemas.microsoft.com/office/drawing/2014/main" id="{757060F7-F621-C5E1-01E6-A1E1CC7A4B4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346710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Пряма сполучна лінія 23">
                  <a:extLst>
                    <a:ext uri="{FF2B5EF4-FFF2-40B4-BE49-F238E27FC236}">
                      <a16:creationId xmlns:a16="http://schemas.microsoft.com/office/drawing/2014/main" id="{98840240-3582-7AB3-6221-B8573EDEFBD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379095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Пряма сполучна лінія 24">
                  <a:extLst>
                    <a:ext uri="{FF2B5EF4-FFF2-40B4-BE49-F238E27FC236}">
                      <a16:creationId xmlns:a16="http://schemas.microsoft.com/office/drawing/2014/main" id="{4265312C-F929-1C05-7E2A-1575D36735A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409575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Пряма сполучна лінія 25">
                  <a:extLst>
                    <a:ext uri="{FF2B5EF4-FFF2-40B4-BE49-F238E27FC236}">
                      <a16:creationId xmlns:a16="http://schemas.microsoft.com/office/drawing/2014/main" id="{D39685FD-D45B-97B4-0075-CEB545564E5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441960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" name="Групувати 15">
                <a:extLst>
                  <a:ext uri="{FF2B5EF4-FFF2-40B4-BE49-F238E27FC236}">
                    <a16:creationId xmlns:a16="http://schemas.microsoft.com/office/drawing/2014/main" id="{F4B6B37B-835C-3267-F380-BF15B1FB2B73}"/>
                  </a:ext>
                </a:extLst>
              </p:cNvPr>
              <p:cNvGrpSpPr/>
              <p:nvPr/>
            </p:nvGrpSpPr>
            <p:grpSpPr>
              <a:xfrm rot="5400000">
                <a:off x="-1264920" y="476250"/>
                <a:ext cx="140970" cy="125730"/>
                <a:chOff x="-1264920" y="316230"/>
                <a:chExt cx="140970" cy="125730"/>
              </a:xfrm>
            </p:grpSpPr>
            <p:cxnSp>
              <p:nvCxnSpPr>
                <p:cNvPr id="17" name="Пряма сполучна лінія 16">
                  <a:extLst>
                    <a:ext uri="{FF2B5EF4-FFF2-40B4-BE49-F238E27FC236}">
                      <a16:creationId xmlns:a16="http://schemas.microsoft.com/office/drawing/2014/main" id="{1577AB72-2B23-BC3D-4C17-11C59F8A6D2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316230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Пряма сполучна лінія 17">
                  <a:extLst>
                    <a:ext uri="{FF2B5EF4-FFF2-40B4-BE49-F238E27FC236}">
                      <a16:creationId xmlns:a16="http://schemas.microsoft.com/office/drawing/2014/main" id="{6CA4F0FB-E744-1E40-9896-F3D1BF22D5F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346710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Пряма сполучна лінія 18">
                  <a:extLst>
                    <a:ext uri="{FF2B5EF4-FFF2-40B4-BE49-F238E27FC236}">
                      <a16:creationId xmlns:a16="http://schemas.microsoft.com/office/drawing/2014/main" id="{F04C71A8-827B-680E-32F5-B4983C75AEB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379095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Пряма сполучна лінія 19">
                  <a:extLst>
                    <a:ext uri="{FF2B5EF4-FFF2-40B4-BE49-F238E27FC236}">
                      <a16:creationId xmlns:a16="http://schemas.microsoft.com/office/drawing/2014/main" id="{2040C254-8308-1EEC-DEC5-B038B16450D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409575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Пряма сполучна лінія 20">
                  <a:extLst>
                    <a:ext uri="{FF2B5EF4-FFF2-40B4-BE49-F238E27FC236}">
                      <a16:creationId xmlns:a16="http://schemas.microsoft.com/office/drawing/2014/main" id="{7DC286CD-65D2-C3D8-A395-1D2BB5C9A32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441960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2" name="Рівнобедрений трикутник 11">
              <a:extLst>
                <a:ext uri="{FF2B5EF4-FFF2-40B4-BE49-F238E27FC236}">
                  <a16:creationId xmlns:a16="http://schemas.microsoft.com/office/drawing/2014/main" id="{76E9E572-3D9C-DE2C-A49D-3FA046D6FD59}"/>
                </a:ext>
              </a:extLst>
            </p:cNvPr>
            <p:cNvSpPr/>
            <p:nvPr/>
          </p:nvSpPr>
          <p:spPr>
            <a:xfrm>
              <a:off x="11093344" y="5828943"/>
              <a:ext cx="1098656" cy="1014792"/>
            </a:xfrm>
            <a:prstGeom prst="triangle">
              <a:avLst>
                <a:gd name="adj" fmla="val 100000"/>
              </a:avLst>
            </a:prstGeom>
            <a:solidFill>
              <a:srgbClr val="088B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sp>
        <p:nvSpPr>
          <p:cNvPr id="39" name="Прямокутник 38">
            <a:extLst>
              <a:ext uri="{FF2B5EF4-FFF2-40B4-BE49-F238E27FC236}">
                <a16:creationId xmlns:a16="http://schemas.microsoft.com/office/drawing/2014/main" id="{2D7103F0-0A66-8F9B-06DA-2E8B509003D4}"/>
              </a:ext>
            </a:extLst>
          </p:cNvPr>
          <p:cNvSpPr/>
          <p:nvPr/>
        </p:nvSpPr>
        <p:spPr>
          <a:xfrm>
            <a:off x="-14514" y="5293677"/>
            <a:ext cx="366454" cy="1325563"/>
          </a:xfrm>
          <a:prstGeom prst="rect">
            <a:avLst/>
          </a:prstGeom>
          <a:solidFill>
            <a:srgbClr val="088B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cxnSp>
        <p:nvCxnSpPr>
          <p:cNvPr id="41" name="Пряма сполучна лінія 40">
            <a:extLst>
              <a:ext uri="{FF2B5EF4-FFF2-40B4-BE49-F238E27FC236}">
                <a16:creationId xmlns:a16="http://schemas.microsoft.com/office/drawing/2014/main" id="{1BF16D2E-3F6F-234F-B922-6CBE5E1B7D03}"/>
              </a:ext>
            </a:extLst>
          </p:cNvPr>
          <p:cNvCxnSpPr/>
          <p:nvPr/>
        </p:nvCxnSpPr>
        <p:spPr>
          <a:xfrm>
            <a:off x="702454" y="6336339"/>
            <a:ext cx="1019414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 сполучна лінія 41">
            <a:extLst>
              <a:ext uri="{FF2B5EF4-FFF2-40B4-BE49-F238E27FC236}">
                <a16:creationId xmlns:a16="http://schemas.microsoft.com/office/drawing/2014/main" id="{A2BE8679-9DAB-7971-ABBF-B386EBCCFB67}"/>
              </a:ext>
            </a:extLst>
          </p:cNvPr>
          <p:cNvCxnSpPr/>
          <p:nvPr/>
        </p:nvCxnSpPr>
        <p:spPr>
          <a:xfrm>
            <a:off x="1378609" y="6246478"/>
            <a:ext cx="1019414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Picture 39" descr="A picture containing LEGO, toy&#10;&#10;Description automatically generated">
            <a:extLst>
              <a:ext uri="{FF2B5EF4-FFF2-40B4-BE49-F238E27FC236}">
                <a16:creationId xmlns:a16="http://schemas.microsoft.com/office/drawing/2014/main" id="{3DF56259-5734-D9D0-BD17-96A5FA76D7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315" y="401457"/>
            <a:ext cx="9065105" cy="4532553"/>
          </a:xfrm>
          <a:prstGeom prst="rect">
            <a:avLst/>
          </a:prstGeom>
        </p:spPr>
      </p:pic>
      <p:pic>
        <p:nvPicPr>
          <p:cNvPr id="43" name="Picture 42" descr="A blue and yellow lines on a black background&#10;&#10;Description automatically generated">
            <a:extLst>
              <a:ext uri="{FF2B5EF4-FFF2-40B4-BE49-F238E27FC236}">
                <a16:creationId xmlns:a16="http://schemas.microsoft.com/office/drawing/2014/main" id="{CA43CF74-A594-F2C3-CC98-F27A696828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38" y="111201"/>
            <a:ext cx="36830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7191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Рисунок 72">
            <a:extLst>
              <a:ext uri="{FF2B5EF4-FFF2-40B4-BE49-F238E27FC236}">
                <a16:creationId xmlns:a16="http://schemas.microsoft.com/office/drawing/2014/main" id="{DF6A0DA0-44A8-2524-2DCE-4385CAA21B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25" y="0"/>
            <a:ext cx="11706822" cy="6858000"/>
          </a:xfrm>
          <a:prstGeom prst="rect">
            <a:avLst/>
          </a:prstGeom>
        </p:spPr>
      </p:pic>
      <p:sp>
        <p:nvSpPr>
          <p:cNvPr id="74" name="Прямокутник 73">
            <a:extLst>
              <a:ext uri="{FF2B5EF4-FFF2-40B4-BE49-F238E27FC236}">
                <a16:creationId xmlns:a16="http://schemas.microsoft.com/office/drawing/2014/main" id="{41D86E1C-47B2-8857-F954-95A921E109EC}"/>
              </a:ext>
            </a:extLst>
          </p:cNvPr>
          <p:cNvSpPr/>
          <p:nvPr/>
        </p:nvSpPr>
        <p:spPr>
          <a:xfrm>
            <a:off x="-17500" y="0"/>
            <a:ext cx="11741826" cy="6857999"/>
          </a:xfrm>
          <a:prstGeom prst="rect">
            <a:avLst/>
          </a:prstGeom>
          <a:solidFill>
            <a:schemeClr val="bg1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7" name="Паралелограм 56">
            <a:extLst>
              <a:ext uri="{FF2B5EF4-FFF2-40B4-BE49-F238E27FC236}">
                <a16:creationId xmlns:a16="http://schemas.microsoft.com/office/drawing/2014/main" id="{16F82111-D1CA-D91E-7AB0-0DE117A4B9D1}"/>
              </a:ext>
            </a:extLst>
          </p:cNvPr>
          <p:cNvSpPr/>
          <p:nvPr/>
        </p:nvSpPr>
        <p:spPr>
          <a:xfrm>
            <a:off x="724055" y="620988"/>
            <a:ext cx="464524" cy="687557"/>
          </a:xfrm>
          <a:prstGeom prst="parallelogram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grpSp>
        <p:nvGrpSpPr>
          <p:cNvPr id="4" name="Групувати 3">
            <a:extLst>
              <a:ext uri="{FF2B5EF4-FFF2-40B4-BE49-F238E27FC236}">
                <a16:creationId xmlns:a16="http://schemas.microsoft.com/office/drawing/2014/main" id="{9FB2F458-5414-73C2-3C40-2EE58C47117D}"/>
              </a:ext>
            </a:extLst>
          </p:cNvPr>
          <p:cNvGrpSpPr/>
          <p:nvPr/>
        </p:nvGrpSpPr>
        <p:grpSpPr>
          <a:xfrm>
            <a:off x="10985905" y="0"/>
            <a:ext cx="1206095" cy="6873799"/>
            <a:chOff x="10985905" y="0"/>
            <a:chExt cx="1206095" cy="6873799"/>
          </a:xfrm>
        </p:grpSpPr>
        <p:sp>
          <p:nvSpPr>
            <p:cNvPr id="5" name="Прямокутник 4">
              <a:extLst>
                <a:ext uri="{FF2B5EF4-FFF2-40B4-BE49-F238E27FC236}">
                  <a16:creationId xmlns:a16="http://schemas.microsoft.com/office/drawing/2014/main" id="{3481EE2B-9F4F-E538-E20B-2684EF7CC420}"/>
                </a:ext>
              </a:extLst>
            </p:cNvPr>
            <p:cNvSpPr/>
            <p:nvPr/>
          </p:nvSpPr>
          <p:spPr>
            <a:xfrm>
              <a:off x="11572755" y="0"/>
              <a:ext cx="619245" cy="6858000"/>
            </a:xfrm>
            <a:prstGeom prst="rect">
              <a:avLst/>
            </a:prstGeom>
            <a:solidFill>
              <a:srgbClr val="088B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grpSp>
          <p:nvGrpSpPr>
            <p:cNvPr id="6" name="Групувати 5">
              <a:extLst>
                <a:ext uri="{FF2B5EF4-FFF2-40B4-BE49-F238E27FC236}">
                  <a16:creationId xmlns:a16="http://schemas.microsoft.com/office/drawing/2014/main" id="{84146D67-A2BA-046E-B5BC-1ACBB3DEE63C}"/>
                </a:ext>
              </a:extLst>
            </p:cNvPr>
            <p:cNvGrpSpPr/>
            <p:nvPr/>
          </p:nvGrpSpPr>
          <p:grpSpPr>
            <a:xfrm>
              <a:off x="11700503" y="349881"/>
              <a:ext cx="393781" cy="381626"/>
              <a:chOff x="-1264920" y="310516"/>
              <a:chExt cx="308610" cy="299084"/>
            </a:xfrm>
          </p:grpSpPr>
          <p:grpSp>
            <p:nvGrpSpPr>
              <p:cNvPr id="8" name="Групувати 7">
                <a:extLst>
                  <a:ext uri="{FF2B5EF4-FFF2-40B4-BE49-F238E27FC236}">
                    <a16:creationId xmlns:a16="http://schemas.microsoft.com/office/drawing/2014/main" id="{C8AD5744-F376-FFD5-3427-BB366D8220A3}"/>
                  </a:ext>
                </a:extLst>
              </p:cNvPr>
              <p:cNvGrpSpPr/>
              <p:nvPr/>
            </p:nvGrpSpPr>
            <p:grpSpPr>
              <a:xfrm>
                <a:off x="-1264920" y="316230"/>
                <a:ext cx="140970" cy="125730"/>
                <a:chOff x="-1264920" y="316230"/>
                <a:chExt cx="140970" cy="125730"/>
              </a:xfrm>
            </p:grpSpPr>
            <p:cxnSp>
              <p:nvCxnSpPr>
                <p:cNvPr id="27" name="Пряма сполучна лінія 26">
                  <a:extLst>
                    <a:ext uri="{FF2B5EF4-FFF2-40B4-BE49-F238E27FC236}">
                      <a16:creationId xmlns:a16="http://schemas.microsoft.com/office/drawing/2014/main" id="{E52D6602-32C0-9F3D-2BE3-90E1F3CE769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316230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Пряма сполучна лінія 27">
                  <a:extLst>
                    <a:ext uri="{FF2B5EF4-FFF2-40B4-BE49-F238E27FC236}">
                      <a16:creationId xmlns:a16="http://schemas.microsoft.com/office/drawing/2014/main" id="{9A48BEAB-F43F-C67B-EB89-960C497CDE6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346710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Пряма сполучна лінія 28">
                  <a:extLst>
                    <a:ext uri="{FF2B5EF4-FFF2-40B4-BE49-F238E27FC236}">
                      <a16:creationId xmlns:a16="http://schemas.microsoft.com/office/drawing/2014/main" id="{CFD50C20-A6A4-FDF6-7BBD-D1C999144E2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379095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Пряма сполучна лінія 29">
                  <a:extLst>
                    <a:ext uri="{FF2B5EF4-FFF2-40B4-BE49-F238E27FC236}">
                      <a16:creationId xmlns:a16="http://schemas.microsoft.com/office/drawing/2014/main" id="{8589C766-E95C-1D6C-CAD3-CF17484FCCC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409575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Пряма сполучна лінія 30">
                  <a:extLst>
                    <a:ext uri="{FF2B5EF4-FFF2-40B4-BE49-F238E27FC236}">
                      <a16:creationId xmlns:a16="http://schemas.microsoft.com/office/drawing/2014/main" id="{F9700D23-4225-46E2-CC6A-9E7BDA3F643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441960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" name="Групувати 8">
                <a:extLst>
                  <a:ext uri="{FF2B5EF4-FFF2-40B4-BE49-F238E27FC236}">
                    <a16:creationId xmlns:a16="http://schemas.microsoft.com/office/drawing/2014/main" id="{21A50E8C-8476-B99A-1510-5F771C765BF1}"/>
                  </a:ext>
                </a:extLst>
              </p:cNvPr>
              <p:cNvGrpSpPr/>
              <p:nvPr/>
            </p:nvGrpSpPr>
            <p:grpSpPr>
              <a:xfrm>
                <a:off x="-1097280" y="476250"/>
                <a:ext cx="140970" cy="125730"/>
                <a:chOff x="-1264920" y="316230"/>
                <a:chExt cx="140970" cy="125730"/>
              </a:xfrm>
            </p:grpSpPr>
            <p:cxnSp>
              <p:nvCxnSpPr>
                <p:cNvPr id="22" name="Пряма сполучна лінія 21">
                  <a:extLst>
                    <a:ext uri="{FF2B5EF4-FFF2-40B4-BE49-F238E27FC236}">
                      <a16:creationId xmlns:a16="http://schemas.microsoft.com/office/drawing/2014/main" id="{A72B8F5C-4E4F-F042-9ED9-064E3A64A0F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316230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Пряма сполучна лінія 22">
                  <a:extLst>
                    <a:ext uri="{FF2B5EF4-FFF2-40B4-BE49-F238E27FC236}">
                      <a16:creationId xmlns:a16="http://schemas.microsoft.com/office/drawing/2014/main" id="{ADF1F16C-3BE9-AFB4-850A-CE6BC7CD0B0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346710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Пряма сполучна лінія 23">
                  <a:extLst>
                    <a:ext uri="{FF2B5EF4-FFF2-40B4-BE49-F238E27FC236}">
                      <a16:creationId xmlns:a16="http://schemas.microsoft.com/office/drawing/2014/main" id="{F1422CC9-3DD7-CBD1-28C4-45E69C35275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379095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Пряма сполучна лінія 24">
                  <a:extLst>
                    <a:ext uri="{FF2B5EF4-FFF2-40B4-BE49-F238E27FC236}">
                      <a16:creationId xmlns:a16="http://schemas.microsoft.com/office/drawing/2014/main" id="{92BBE500-A693-C3EF-3BB0-6B19CC05BC2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409575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Пряма сполучна лінія 25">
                  <a:extLst>
                    <a:ext uri="{FF2B5EF4-FFF2-40B4-BE49-F238E27FC236}">
                      <a16:creationId xmlns:a16="http://schemas.microsoft.com/office/drawing/2014/main" id="{4D59F462-CB5D-A65B-CD54-0BB7FA69E4B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441960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Групувати 9">
                <a:extLst>
                  <a:ext uri="{FF2B5EF4-FFF2-40B4-BE49-F238E27FC236}">
                    <a16:creationId xmlns:a16="http://schemas.microsoft.com/office/drawing/2014/main" id="{7F113810-134F-37AA-5D87-461245C09E9F}"/>
                  </a:ext>
                </a:extLst>
              </p:cNvPr>
              <p:cNvGrpSpPr/>
              <p:nvPr/>
            </p:nvGrpSpPr>
            <p:grpSpPr>
              <a:xfrm rot="5400000">
                <a:off x="-1097280" y="318136"/>
                <a:ext cx="140970" cy="125730"/>
                <a:chOff x="-1264920" y="316230"/>
                <a:chExt cx="140970" cy="125730"/>
              </a:xfrm>
            </p:grpSpPr>
            <p:cxnSp>
              <p:nvCxnSpPr>
                <p:cNvPr id="17" name="Пряма сполучна лінія 16">
                  <a:extLst>
                    <a:ext uri="{FF2B5EF4-FFF2-40B4-BE49-F238E27FC236}">
                      <a16:creationId xmlns:a16="http://schemas.microsoft.com/office/drawing/2014/main" id="{F28C0C7A-262A-0F9A-B855-CBE72192672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316230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Пряма сполучна лінія 17">
                  <a:extLst>
                    <a:ext uri="{FF2B5EF4-FFF2-40B4-BE49-F238E27FC236}">
                      <a16:creationId xmlns:a16="http://schemas.microsoft.com/office/drawing/2014/main" id="{409B2A0C-7182-0AFC-CC31-E3A3B1A75B4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346710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Пряма сполучна лінія 18">
                  <a:extLst>
                    <a:ext uri="{FF2B5EF4-FFF2-40B4-BE49-F238E27FC236}">
                      <a16:creationId xmlns:a16="http://schemas.microsoft.com/office/drawing/2014/main" id="{152D553A-BECE-0837-A92B-5B6D685C69B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379095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Пряма сполучна лінія 19">
                  <a:extLst>
                    <a:ext uri="{FF2B5EF4-FFF2-40B4-BE49-F238E27FC236}">
                      <a16:creationId xmlns:a16="http://schemas.microsoft.com/office/drawing/2014/main" id="{3628F893-E7B0-106B-8C8B-29C3633119D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409575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Пряма сполучна лінія 20">
                  <a:extLst>
                    <a:ext uri="{FF2B5EF4-FFF2-40B4-BE49-F238E27FC236}">
                      <a16:creationId xmlns:a16="http://schemas.microsoft.com/office/drawing/2014/main" id="{B73C1806-330B-2661-4C8E-7ABD26742F4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441960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" name="Групувати 10">
                <a:extLst>
                  <a:ext uri="{FF2B5EF4-FFF2-40B4-BE49-F238E27FC236}">
                    <a16:creationId xmlns:a16="http://schemas.microsoft.com/office/drawing/2014/main" id="{03728234-38D5-F097-921C-D3B095288928}"/>
                  </a:ext>
                </a:extLst>
              </p:cNvPr>
              <p:cNvGrpSpPr/>
              <p:nvPr/>
            </p:nvGrpSpPr>
            <p:grpSpPr>
              <a:xfrm rot="5400000">
                <a:off x="-1264920" y="476250"/>
                <a:ext cx="140970" cy="125730"/>
                <a:chOff x="-1264920" y="316230"/>
                <a:chExt cx="140970" cy="125730"/>
              </a:xfrm>
            </p:grpSpPr>
            <p:cxnSp>
              <p:nvCxnSpPr>
                <p:cNvPr id="12" name="Пряма сполучна лінія 11">
                  <a:extLst>
                    <a:ext uri="{FF2B5EF4-FFF2-40B4-BE49-F238E27FC236}">
                      <a16:creationId xmlns:a16="http://schemas.microsoft.com/office/drawing/2014/main" id="{CD7BC2E6-B02B-1391-DA17-650FE8D45BC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316230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Пряма сполучна лінія 12">
                  <a:extLst>
                    <a:ext uri="{FF2B5EF4-FFF2-40B4-BE49-F238E27FC236}">
                      <a16:creationId xmlns:a16="http://schemas.microsoft.com/office/drawing/2014/main" id="{82BFB1B3-B810-A646-1028-3EB0C19B2AD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346710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Пряма сполучна лінія 13">
                  <a:extLst>
                    <a:ext uri="{FF2B5EF4-FFF2-40B4-BE49-F238E27FC236}">
                      <a16:creationId xmlns:a16="http://schemas.microsoft.com/office/drawing/2014/main" id="{3BFE8834-344B-A349-7BDF-3A94C4E33DD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379095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Пряма сполучна лінія 14">
                  <a:extLst>
                    <a:ext uri="{FF2B5EF4-FFF2-40B4-BE49-F238E27FC236}">
                      <a16:creationId xmlns:a16="http://schemas.microsoft.com/office/drawing/2014/main" id="{6937B4D4-EAA6-6BCD-B481-D0D88C8801E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409575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Пряма сполучна лінія 15">
                  <a:extLst>
                    <a:ext uri="{FF2B5EF4-FFF2-40B4-BE49-F238E27FC236}">
                      <a16:creationId xmlns:a16="http://schemas.microsoft.com/office/drawing/2014/main" id="{35A9EB1A-C4F5-F019-567A-7ED691CF843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441960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7" name="Рівнобедрений трикутник 6">
              <a:extLst>
                <a:ext uri="{FF2B5EF4-FFF2-40B4-BE49-F238E27FC236}">
                  <a16:creationId xmlns:a16="http://schemas.microsoft.com/office/drawing/2014/main" id="{619C0219-2B23-BF73-EF6D-08AC088C50ED}"/>
                </a:ext>
              </a:extLst>
            </p:cNvPr>
            <p:cNvSpPr/>
            <p:nvPr/>
          </p:nvSpPr>
          <p:spPr>
            <a:xfrm>
              <a:off x="10985905" y="5859007"/>
              <a:ext cx="1098656" cy="1014792"/>
            </a:xfrm>
            <a:prstGeom prst="triangle">
              <a:avLst>
                <a:gd name="adj" fmla="val 100000"/>
              </a:avLst>
            </a:prstGeom>
            <a:solidFill>
              <a:srgbClr val="088B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sp>
        <p:nvSpPr>
          <p:cNvPr id="32" name="Прямокутник 31">
            <a:extLst>
              <a:ext uri="{FF2B5EF4-FFF2-40B4-BE49-F238E27FC236}">
                <a16:creationId xmlns:a16="http://schemas.microsoft.com/office/drawing/2014/main" id="{69FC4255-7570-E760-0850-24BC848628A3}"/>
              </a:ext>
            </a:extLst>
          </p:cNvPr>
          <p:cNvSpPr/>
          <p:nvPr/>
        </p:nvSpPr>
        <p:spPr>
          <a:xfrm>
            <a:off x="0" y="0"/>
            <a:ext cx="267867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cxnSp>
        <p:nvCxnSpPr>
          <p:cNvPr id="33" name="Пряма сполучна лінія 32">
            <a:extLst>
              <a:ext uri="{FF2B5EF4-FFF2-40B4-BE49-F238E27FC236}">
                <a16:creationId xmlns:a16="http://schemas.microsoft.com/office/drawing/2014/main" id="{A4A2FA84-EDED-9FF5-C8AD-65182F561597}"/>
              </a:ext>
            </a:extLst>
          </p:cNvPr>
          <p:cNvCxnSpPr/>
          <p:nvPr/>
        </p:nvCxnSpPr>
        <p:spPr>
          <a:xfrm>
            <a:off x="0" y="0"/>
            <a:ext cx="0" cy="685800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Заголовок 1">
            <a:extLst>
              <a:ext uri="{FF2B5EF4-FFF2-40B4-BE49-F238E27FC236}">
                <a16:creationId xmlns:a16="http://schemas.microsoft.com/office/drawing/2014/main" id="{46FAFB3C-D68F-2C33-D303-2A3F7616CE49}"/>
              </a:ext>
            </a:extLst>
          </p:cNvPr>
          <p:cNvSpPr txBox="1">
            <a:spLocks/>
          </p:cNvSpPr>
          <p:nvPr/>
        </p:nvSpPr>
        <p:spPr>
          <a:xfrm>
            <a:off x="854716" y="899248"/>
            <a:ext cx="7782641" cy="44759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uk-UA" sz="2500" b="1" i="0" u="none" strike="noStrike" dirty="0"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РОЛЬ ЕНЕРГОМЕНЕДЖМЕНТУ В </a:t>
            </a:r>
            <a:br>
              <a:rPr lang="uk-UA" sz="2500" b="1" i="0" u="none" strike="noStrike" dirty="0">
                <a:solidFill>
                  <a:srgbClr val="000000"/>
                </a:solidFill>
                <a:effectLst/>
                <a:latin typeface="Segoe UI" panose="020B0502040204020203" pitchFamily="34" charset="0"/>
              </a:rPr>
            </a:br>
            <a:r>
              <a:rPr lang="uk-UA" sz="2000" b="1" i="0" u="none" strike="noStrike" dirty="0"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МІСЦЕВОМУ ЕНЕРГЕТИЧНОМУ ПЛАНУВАННІ</a:t>
            </a:r>
            <a:endParaRPr lang="uk-UA" sz="20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5FCCEDE4-4C4E-675D-A407-F89DD072CE51}"/>
              </a:ext>
            </a:extLst>
          </p:cNvPr>
          <p:cNvSpPr txBox="1"/>
          <p:nvPr/>
        </p:nvSpPr>
        <p:spPr>
          <a:xfrm>
            <a:off x="845401" y="2601970"/>
            <a:ext cx="4274999" cy="26318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uk-UA" sz="1600" b="1" dirty="0">
                <a:latin typeface="Segoe UI" panose="020B0502040204020203" pitchFamily="34" charset="0"/>
                <a:cs typeface="Segoe UI" panose="020B0502040204020203" pitchFamily="34" charset="0"/>
              </a:rPr>
              <a:t>Головний розробник МЕП:</a:t>
            </a:r>
          </a:p>
          <a:p>
            <a:pPr algn="just">
              <a:lnSpc>
                <a:spcPct val="150000"/>
              </a:lnSpc>
            </a:pPr>
            <a:r>
              <a:rPr lang="uk-UA" sz="1600" dirty="0">
                <a:latin typeface="Segoe UI" panose="020B0502040204020203" pitchFamily="34" charset="0"/>
                <a:cs typeface="Segoe UI" panose="020B0502040204020203" pitchFamily="34" charset="0"/>
              </a:rPr>
              <a:t>структурний підрозділ виконавчого органу сільської, селищної, міської ради/ОДА, </a:t>
            </a:r>
            <a:br>
              <a:rPr lang="uk-UA" sz="1600" dirty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uk-UA" sz="1600" dirty="0">
                <a:latin typeface="Segoe UI" panose="020B0502040204020203" pitchFamily="34" charset="0"/>
                <a:cs typeface="Segoe UI" panose="020B0502040204020203" pitchFamily="34" charset="0"/>
              </a:rPr>
              <a:t>що відповідальний за впровадження та забезпечення функціонування системи енергетичного менеджменту</a:t>
            </a:r>
            <a:endParaRPr lang="uk-UA" sz="1600" dirty="0">
              <a:latin typeface="Segoe UI" panose="020B0502040204020203" pitchFamily="34" charset="0"/>
              <a:ea typeface="Calibri"/>
              <a:cs typeface="Segoe UI" panose="020B0502040204020203" pitchFamily="34" charset="0"/>
            </a:endParaRPr>
          </a:p>
          <a:p>
            <a:pPr algn="just">
              <a:lnSpc>
                <a:spcPct val="150000"/>
              </a:lnSpc>
            </a:pPr>
            <a:endParaRPr lang="uk-UA" sz="16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54" name="Пряма сполучна лінія 53">
            <a:extLst>
              <a:ext uri="{FF2B5EF4-FFF2-40B4-BE49-F238E27FC236}">
                <a16:creationId xmlns:a16="http://schemas.microsoft.com/office/drawing/2014/main" id="{9545A63F-A977-DC4D-0778-EEC40BB01E93}"/>
              </a:ext>
            </a:extLst>
          </p:cNvPr>
          <p:cNvCxnSpPr>
            <a:cxnSpLocks/>
          </p:cNvCxnSpPr>
          <p:nvPr/>
        </p:nvCxnSpPr>
        <p:spPr>
          <a:xfrm>
            <a:off x="915127" y="6237012"/>
            <a:ext cx="990720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Прямокутник 54">
            <a:extLst>
              <a:ext uri="{FF2B5EF4-FFF2-40B4-BE49-F238E27FC236}">
                <a16:creationId xmlns:a16="http://schemas.microsoft.com/office/drawing/2014/main" id="{CA92C4B7-51E5-FA3B-B40D-F1B3C1CE9DAD}"/>
              </a:ext>
            </a:extLst>
          </p:cNvPr>
          <p:cNvSpPr/>
          <p:nvPr/>
        </p:nvSpPr>
        <p:spPr>
          <a:xfrm>
            <a:off x="915127" y="6155989"/>
            <a:ext cx="1094552" cy="81022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graphicFrame>
        <p:nvGraphicFramePr>
          <p:cNvPr id="3" name="Діаграма 35">
            <a:extLst>
              <a:ext uri="{FF2B5EF4-FFF2-40B4-BE49-F238E27FC236}">
                <a16:creationId xmlns:a16="http://schemas.microsoft.com/office/drawing/2014/main" id="{3A58F38B-4F90-EB2F-E6BB-9D2099125E0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28821486"/>
              </p:ext>
            </p:extLst>
          </p:nvPr>
        </p:nvGraphicFramePr>
        <p:xfrm>
          <a:off x="5842529" y="2030606"/>
          <a:ext cx="5039826" cy="36800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5" name="TextBox 34">
            <a:extLst>
              <a:ext uri="{FF2B5EF4-FFF2-40B4-BE49-F238E27FC236}">
                <a16:creationId xmlns:a16="http://schemas.microsoft.com/office/drawing/2014/main" id="{3CBB6115-9126-BBAE-ED96-30386700C5E6}"/>
              </a:ext>
            </a:extLst>
          </p:cNvPr>
          <p:cNvSpPr txBox="1"/>
          <p:nvPr/>
        </p:nvSpPr>
        <p:spPr>
          <a:xfrm>
            <a:off x="5705247" y="2505369"/>
            <a:ext cx="1685068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uk-UA" b="1" dirty="0">
                <a:solidFill>
                  <a:srgbClr val="33333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Енергетичне планування </a:t>
            </a:r>
            <a:endParaRPr lang="uk-UA" b="1" dirty="0">
              <a:latin typeface="Segoe UI" panose="020B0502040204020203" pitchFamily="34" charset="0"/>
              <a:ea typeface="Calibri"/>
              <a:cs typeface="Segoe UI" panose="020B0502040204020203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CA79193-33AA-5C66-055C-3E95BD3F60FC}"/>
              </a:ext>
            </a:extLst>
          </p:cNvPr>
          <p:cNvSpPr txBox="1"/>
          <p:nvPr/>
        </p:nvSpPr>
        <p:spPr>
          <a:xfrm>
            <a:off x="9275246" y="2505369"/>
            <a:ext cx="2083221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uk-UA" b="1" dirty="0">
                <a:solidFill>
                  <a:srgbClr val="33333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Впровадження енергоплану</a:t>
            </a:r>
            <a:endParaRPr lang="uk-UA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9BED7A1-2B80-C9CC-06E3-5E0778AB6C69}"/>
              </a:ext>
            </a:extLst>
          </p:cNvPr>
          <p:cNvSpPr txBox="1"/>
          <p:nvPr/>
        </p:nvSpPr>
        <p:spPr>
          <a:xfrm>
            <a:off x="9275246" y="4470134"/>
            <a:ext cx="1832922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uk-UA" b="1" dirty="0">
                <a:solidFill>
                  <a:srgbClr val="33333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Моніторинг енергоплану</a:t>
            </a:r>
            <a:endParaRPr lang="uk-UA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0B83631-9BDC-89F4-04C9-ECD961543086}"/>
              </a:ext>
            </a:extLst>
          </p:cNvPr>
          <p:cNvSpPr txBox="1"/>
          <p:nvPr/>
        </p:nvSpPr>
        <p:spPr>
          <a:xfrm>
            <a:off x="5744813" y="4470134"/>
            <a:ext cx="1645502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uk-UA" b="1" dirty="0">
                <a:solidFill>
                  <a:srgbClr val="33333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Оновлення енергоплану</a:t>
            </a:r>
            <a:endParaRPr lang="uk-UA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9" name="Стрілка: униз 40">
            <a:extLst>
              <a:ext uri="{FF2B5EF4-FFF2-40B4-BE49-F238E27FC236}">
                <a16:creationId xmlns:a16="http://schemas.microsoft.com/office/drawing/2014/main" id="{CF759C19-43AE-8E72-AA3E-BFCABF421E32}"/>
              </a:ext>
            </a:extLst>
          </p:cNvPr>
          <p:cNvSpPr/>
          <p:nvPr/>
        </p:nvSpPr>
        <p:spPr>
          <a:xfrm rot="16200000">
            <a:off x="8238017" y="2326255"/>
            <a:ext cx="347496" cy="331773"/>
          </a:xfrm>
          <a:prstGeom prst="down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0" name="Стрілка: униз 41">
            <a:extLst>
              <a:ext uri="{FF2B5EF4-FFF2-40B4-BE49-F238E27FC236}">
                <a16:creationId xmlns:a16="http://schemas.microsoft.com/office/drawing/2014/main" id="{B9B8FAF5-C73A-418E-D3EF-A8D92AEAFB70}"/>
              </a:ext>
            </a:extLst>
          </p:cNvPr>
          <p:cNvSpPr/>
          <p:nvPr/>
        </p:nvSpPr>
        <p:spPr>
          <a:xfrm>
            <a:off x="9583812" y="3746069"/>
            <a:ext cx="347496" cy="331773"/>
          </a:xfrm>
          <a:prstGeom prst="downArrow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1" name="Стрілка: униз 42">
            <a:extLst>
              <a:ext uri="{FF2B5EF4-FFF2-40B4-BE49-F238E27FC236}">
                <a16:creationId xmlns:a16="http://schemas.microsoft.com/office/drawing/2014/main" id="{DCD58B40-FC2A-FD98-8A04-7A1EB5C681EF}"/>
              </a:ext>
            </a:extLst>
          </p:cNvPr>
          <p:cNvSpPr/>
          <p:nvPr/>
        </p:nvSpPr>
        <p:spPr>
          <a:xfrm rot="5400000">
            <a:off x="8105872" y="5099667"/>
            <a:ext cx="347496" cy="331773"/>
          </a:xfrm>
          <a:prstGeom prst="downArrow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2" name="Стрілка: униз 43">
            <a:extLst>
              <a:ext uri="{FF2B5EF4-FFF2-40B4-BE49-F238E27FC236}">
                <a16:creationId xmlns:a16="http://schemas.microsoft.com/office/drawing/2014/main" id="{6DBF50DB-7BC4-9A2A-021A-9CD4812D613C}"/>
              </a:ext>
            </a:extLst>
          </p:cNvPr>
          <p:cNvSpPr/>
          <p:nvPr/>
        </p:nvSpPr>
        <p:spPr>
          <a:xfrm rot="10800000">
            <a:off x="6813510" y="3667765"/>
            <a:ext cx="347496" cy="331773"/>
          </a:xfrm>
          <a:prstGeom prst="downArrow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26941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увати 3">
            <a:extLst>
              <a:ext uri="{FF2B5EF4-FFF2-40B4-BE49-F238E27FC236}">
                <a16:creationId xmlns:a16="http://schemas.microsoft.com/office/drawing/2014/main" id="{9FB2F458-5414-73C2-3C40-2EE58C47117D}"/>
              </a:ext>
            </a:extLst>
          </p:cNvPr>
          <p:cNvGrpSpPr/>
          <p:nvPr/>
        </p:nvGrpSpPr>
        <p:grpSpPr>
          <a:xfrm>
            <a:off x="10985905" y="0"/>
            <a:ext cx="1206095" cy="6873799"/>
            <a:chOff x="10985905" y="0"/>
            <a:chExt cx="1206095" cy="6873799"/>
          </a:xfrm>
        </p:grpSpPr>
        <p:sp>
          <p:nvSpPr>
            <p:cNvPr id="5" name="Прямокутник 4">
              <a:extLst>
                <a:ext uri="{FF2B5EF4-FFF2-40B4-BE49-F238E27FC236}">
                  <a16:creationId xmlns:a16="http://schemas.microsoft.com/office/drawing/2014/main" id="{3481EE2B-9F4F-E538-E20B-2684EF7CC420}"/>
                </a:ext>
              </a:extLst>
            </p:cNvPr>
            <p:cNvSpPr/>
            <p:nvPr/>
          </p:nvSpPr>
          <p:spPr>
            <a:xfrm>
              <a:off x="11572755" y="0"/>
              <a:ext cx="619245" cy="6858000"/>
            </a:xfrm>
            <a:prstGeom prst="rect">
              <a:avLst/>
            </a:prstGeom>
            <a:solidFill>
              <a:srgbClr val="088B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grpSp>
          <p:nvGrpSpPr>
            <p:cNvPr id="6" name="Групувати 5">
              <a:extLst>
                <a:ext uri="{FF2B5EF4-FFF2-40B4-BE49-F238E27FC236}">
                  <a16:creationId xmlns:a16="http://schemas.microsoft.com/office/drawing/2014/main" id="{84146D67-A2BA-046E-B5BC-1ACBB3DEE63C}"/>
                </a:ext>
              </a:extLst>
            </p:cNvPr>
            <p:cNvGrpSpPr/>
            <p:nvPr/>
          </p:nvGrpSpPr>
          <p:grpSpPr>
            <a:xfrm>
              <a:off x="11700503" y="349881"/>
              <a:ext cx="393781" cy="381626"/>
              <a:chOff x="-1264920" y="310516"/>
              <a:chExt cx="308610" cy="299084"/>
            </a:xfrm>
          </p:grpSpPr>
          <p:grpSp>
            <p:nvGrpSpPr>
              <p:cNvPr id="8" name="Групувати 7">
                <a:extLst>
                  <a:ext uri="{FF2B5EF4-FFF2-40B4-BE49-F238E27FC236}">
                    <a16:creationId xmlns:a16="http://schemas.microsoft.com/office/drawing/2014/main" id="{C8AD5744-F376-FFD5-3427-BB366D8220A3}"/>
                  </a:ext>
                </a:extLst>
              </p:cNvPr>
              <p:cNvGrpSpPr/>
              <p:nvPr/>
            </p:nvGrpSpPr>
            <p:grpSpPr>
              <a:xfrm>
                <a:off x="-1264920" y="316230"/>
                <a:ext cx="140970" cy="125730"/>
                <a:chOff x="-1264920" y="316230"/>
                <a:chExt cx="140970" cy="125730"/>
              </a:xfrm>
            </p:grpSpPr>
            <p:cxnSp>
              <p:nvCxnSpPr>
                <p:cNvPr id="27" name="Пряма сполучна лінія 26">
                  <a:extLst>
                    <a:ext uri="{FF2B5EF4-FFF2-40B4-BE49-F238E27FC236}">
                      <a16:creationId xmlns:a16="http://schemas.microsoft.com/office/drawing/2014/main" id="{E52D6602-32C0-9F3D-2BE3-90E1F3CE769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316230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Пряма сполучна лінія 27">
                  <a:extLst>
                    <a:ext uri="{FF2B5EF4-FFF2-40B4-BE49-F238E27FC236}">
                      <a16:creationId xmlns:a16="http://schemas.microsoft.com/office/drawing/2014/main" id="{9A48BEAB-F43F-C67B-EB89-960C497CDE6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346710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Пряма сполучна лінія 28">
                  <a:extLst>
                    <a:ext uri="{FF2B5EF4-FFF2-40B4-BE49-F238E27FC236}">
                      <a16:creationId xmlns:a16="http://schemas.microsoft.com/office/drawing/2014/main" id="{CFD50C20-A6A4-FDF6-7BBD-D1C999144E2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379095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Пряма сполучна лінія 29">
                  <a:extLst>
                    <a:ext uri="{FF2B5EF4-FFF2-40B4-BE49-F238E27FC236}">
                      <a16:creationId xmlns:a16="http://schemas.microsoft.com/office/drawing/2014/main" id="{8589C766-E95C-1D6C-CAD3-CF17484FCCC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409575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Пряма сполучна лінія 30">
                  <a:extLst>
                    <a:ext uri="{FF2B5EF4-FFF2-40B4-BE49-F238E27FC236}">
                      <a16:creationId xmlns:a16="http://schemas.microsoft.com/office/drawing/2014/main" id="{F9700D23-4225-46E2-CC6A-9E7BDA3F643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441960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" name="Групувати 8">
                <a:extLst>
                  <a:ext uri="{FF2B5EF4-FFF2-40B4-BE49-F238E27FC236}">
                    <a16:creationId xmlns:a16="http://schemas.microsoft.com/office/drawing/2014/main" id="{21A50E8C-8476-B99A-1510-5F771C765BF1}"/>
                  </a:ext>
                </a:extLst>
              </p:cNvPr>
              <p:cNvGrpSpPr/>
              <p:nvPr/>
            </p:nvGrpSpPr>
            <p:grpSpPr>
              <a:xfrm>
                <a:off x="-1097280" y="476250"/>
                <a:ext cx="140970" cy="125730"/>
                <a:chOff x="-1264920" y="316230"/>
                <a:chExt cx="140970" cy="125730"/>
              </a:xfrm>
            </p:grpSpPr>
            <p:cxnSp>
              <p:nvCxnSpPr>
                <p:cNvPr id="22" name="Пряма сполучна лінія 21">
                  <a:extLst>
                    <a:ext uri="{FF2B5EF4-FFF2-40B4-BE49-F238E27FC236}">
                      <a16:creationId xmlns:a16="http://schemas.microsoft.com/office/drawing/2014/main" id="{A72B8F5C-4E4F-F042-9ED9-064E3A64A0F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316230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Пряма сполучна лінія 22">
                  <a:extLst>
                    <a:ext uri="{FF2B5EF4-FFF2-40B4-BE49-F238E27FC236}">
                      <a16:creationId xmlns:a16="http://schemas.microsoft.com/office/drawing/2014/main" id="{ADF1F16C-3BE9-AFB4-850A-CE6BC7CD0B0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346710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Пряма сполучна лінія 23">
                  <a:extLst>
                    <a:ext uri="{FF2B5EF4-FFF2-40B4-BE49-F238E27FC236}">
                      <a16:creationId xmlns:a16="http://schemas.microsoft.com/office/drawing/2014/main" id="{F1422CC9-3DD7-CBD1-28C4-45E69C35275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379095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Пряма сполучна лінія 24">
                  <a:extLst>
                    <a:ext uri="{FF2B5EF4-FFF2-40B4-BE49-F238E27FC236}">
                      <a16:creationId xmlns:a16="http://schemas.microsoft.com/office/drawing/2014/main" id="{92BBE500-A693-C3EF-3BB0-6B19CC05BC2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409575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Пряма сполучна лінія 25">
                  <a:extLst>
                    <a:ext uri="{FF2B5EF4-FFF2-40B4-BE49-F238E27FC236}">
                      <a16:creationId xmlns:a16="http://schemas.microsoft.com/office/drawing/2014/main" id="{4D59F462-CB5D-A65B-CD54-0BB7FA69E4B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441960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Групувати 9">
                <a:extLst>
                  <a:ext uri="{FF2B5EF4-FFF2-40B4-BE49-F238E27FC236}">
                    <a16:creationId xmlns:a16="http://schemas.microsoft.com/office/drawing/2014/main" id="{7F113810-134F-37AA-5D87-461245C09E9F}"/>
                  </a:ext>
                </a:extLst>
              </p:cNvPr>
              <p:cNvGrpSpPr/>
              <p:nvPr/>
            </p:nvGrpSpPr>
            <p:grpSpPr>
              <a:xfrm rot="5400000">
                <a:off x="-1097280" y="318136"/>
                <a:ext cx="140970" cy="125730"/>
                <a:chOff x="-1264920" y="316230"/>
                <a:chExt cx="140970" cy="125730"/>
              </a:xfrm>
            </p:grpSpPr>
            <p:cxnSp>
              <p:nvCxnSpPr>
                <p:cNvPr id="17" name="Пряма сполучна лінія 16">
                  <a:extLst>
                    <a:ext uri="{FF2B5EF4-FFF2-40B4-BE49-F238E27FC236}">
                      <a16:creationId xmlns:a16="http://schemas.microsoft.com/office/drawing/2014/main" id="{F28C0C7A-262A-0F9A-B855-CBE72192672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316230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Пряма сполучна лінія 17">
                  <a:extLst>
                    <a:ext uri="{FF2B5EF4-FFF2-40B4-BE49-F238E27FC236}">
                      <a16:creationId xmlns:a16="http://schemas.microsoft.com/office/drawing/2014/main" id="{409B2A0C-7182-0AFC-CC31-E3A3B1A75B4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346710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Пряма сполучна лінія 18">
                  <a:extLst>
                    <a:ext uri="{FF2B5EF4-FFF2-40B4-BE49-F238E27FC236}">
                      <a16:creationId xmlns:a16="http://schemas.microsoft.com/office/drawing/2014/main" id="{152D553A-BECE-0837-A92B-5B6D685C69B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379095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Пряма сполучна лінія 19">
                  <a:extLst>
                    <a:ext uri="{FF2B5EF4-FFF2-40B4-BE49-F238E27FC236}">
                      <a16:creationId xmlns:a16="http://schemas.microsoft.com/office/drawing/2014/main" id="{3628F893-E7B0-106B-8C8B-29C3633119D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409575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Пряма сполучна лінія 20">
                  <a:extLst>
                    <a:ext uri="{FF2B5EF4-FFF2-40B4-BE49-F238E27FC236}">
                      <a16:creationId xmlns:a16="http://schemas.microsoft.com/office/drawing/2014/main" id="{B73C1806-330B-2661-4C8E-7ABD26742F4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441960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" name="Групувати 10">
                <a:extLst>
                  <a:ext uri="{FF2B5EF4-FFF2-40B4-BE49-F238E27FC236}">
                    <a16:creationId xmlns:a16="http://schemas.microsoft.com/office/drawing/2014/main" id="{03728234-38D5-F097-921C-D3B095288928}"/>
                  </a:ext>
                </a:extLst>
              </p:cNvPr>
              <p:cNvGrpSpPr/>
              <p:nvPr/>
            </p:nvGrpSpPr>
            <p:grpSpPr>
              <a:xfrm rot="5400000">
                <a:off x="-1264920" y="476250"/>
                <a:ext cx="140970" cy="125730"/>
                <a:chOff x="-1264920" y="316230"/>
                <a:chExt cx="140970" cy="125730"/>
              </a:xfrm>
            </p:grpSpPr>
            <p:cxnSp>
              <p:nvCxnSpPr>
                <p:cNvPr id="12" name="Пряма сполучна лінія 11">
                  <a:extLst>
                    <a:ext uri="{FF2B5EF4-FFF2-40B4-BE49-F238E27FC236}">
                      <a16:creationId xmlns:a16="http://schemas.microsoft.com/office/drawing/2014/main" id="{CD7BC2E6-B02B-1391-DA17-650FE8D45BC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316230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Пряма сполучна лінія 12">
                  <a:extLst>
                    <a:ext uri="{FF2B5EF4-FFF2-40B4-BE49-F238E27FC236}">
                      <a16:creationId xmlns:a16="http://schemas.microsoft.com/office/drawing/2014/main" id="{82BFB1B3-B810-A646-1028-3EB0C19B2AD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346710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Пряма сполучна лінія 13">
                  <a:extLst>
                    <a:ext uri="{FF2B5EF4-FFF2-40B4-BE49-F238E27FC236}">
                      <a16:creationId xmlns:a16="http://schemas.microsoft.com/office/drawing/2014/main" id="{3BFE8834-344B-A349-7BDF-3A94C4E33DD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379095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Пряма сполучна лінія 14">
                  <a:extLst>
                    <a:ext uri="{FF2B5EF4-FFF2-40B4-BE49-F238E27FC236}">
                      <a16:creationId xmlns:a16="http://schemas.microsoft.com/office/drawing/2014/main" id="{6937B4D4-EAA6-6BCD-B481-D0D88C8801E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409575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Пряма сполучна лінія 15">
                  <a:extLst>
                    <a:ext uri="{FF2B5EF4-FFF2-40B4-BE49-F238E27FC236}">
                      <a16:creationId xmlns:a16="http://schemas.microsoft.com/office/drawing/2014/main" id="{35A9EB1A-C4F5-F019-567A-7ED691CF843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441960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7" name="Рівнобедрений трикутник 6">
              <a:extLst>
                <a:ext uri="{FF2B5EF4-FFF2-40B4-BE49-F238E27FC236}">
                  <a16:creationId xmlns:a16="http://schemas.microsoft.com/office/drawing/2014/main" id="{619C0219-2B23-BF73-EF6D-08AC088C50ED}"/>
                </a:ext>
              </a:extLst>
            </p:cNvPr>
            <p:cNvSpPr/>
            <p:nvPr/>
          </p:nvSpPr>
          <p:spPr>
            <a:xfrm>
              <a:off x="10985905" y="5859007"/>
              <a:ext cx="1098656" cy="1014792"/>
            </a:xfrm>
            <a:prstGeom prst="triangle">
              <a:avLst>
                <a:gd name="adj" fmla="val 100000"/>
              </a:avLst>
            </a:prstGeom>
            <a:solidFill>
              <a:srgbClr val="088B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sp>
        <p:nvSpPr>
          <p:cNvPr id="80" name="Паралелограм 79">
            <a:extLst>
              <a:ext uri="{FF2B5EF4-FFF2-40B4-BE49-F238E27FC236}">
                <a16:creationId xmlns:a16="http://schemas.microsoft.com/office/drawing/2014/main" id="{11D68429-1D9D-008A-95A2-1DFA43DE3D65}"/>
              </a:ext>
            </a:extLst>
          </p:cNvPr>
          <p:cNvSpPr/>
          <p:nvPr/>
        </p:nvSpPr>
        <p:spPr>
          <a:xfrm>
            <a:off x="576457" y="496043"/>
            <a:ext cx="464524" cy="687557"/>
          </a:xfrm>
          <a:prstGeom prst="parallelogram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2" name="Прямокутник 31">
            <a:extLst>
              <a:ext uri="{FF2B5EF4-FFF2-40B4-BE49-F238E27FC236}">
                <a16:creationId xmlns:a16="http://schemas.microsoft.com/office/drawing/2014/main" id="{69FC4255-7570-E760-0850-24BC848628A3}"/>
              </a:ext>
            </a:extLst>
          </p:cNvPr>
          <p:cNvSpPr/>
          <p:nvPr/>
        </p:nvSpPr>
        <p:spPr>
          <a:xfrm>
            <a:off x="0" y="0"/>
            <a:ext cx="267867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cxnSp>
        <p:nvCxnSpPr>
          <p:cNvPr id="33" name="Пряма сполучна лінія 32">
            <a:extLst>
              <a:ext uri="{FF2B5EF4-FFF2-40B4-BE49-F238E27FC236}">
                <a16:creationId xmlns:a16="http://schemas.microsoft.com/office/drawing/2014/main" id="{A4A2FA84-EDED-9FF5-C8AD-65182F561597}"/>
              </a:ext>
            </a:extLst>
          </p:cNvPr>
          <p:cNvCxnSpPr/>
          <p:nvPr/>
        </p:nvCxnSpPr>
        <p:spPr>
          <a:xfrm>
            <a:off x="0" y="0"/>
            <a:ext cx="0" cy="685800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 сполучна лінія 14">
            <a:extLst>
              <a:ext uri="{FF2B5EF4-FFF2-40B4-BE49-F238E27FC236}">
                <a16:creationId xmlns:a16="http://schemas.microsoft.com/office/drawing/2014/main" id="{475E5D37-A30E-4AF8-98C7-83110E2A60CB}"/>
              </a:ext>
            </a:extLst>
          </p:cNvPr>
          <p:cNvCxnSpPr/>
          <p:nvPr/>
        </p:nvCxnSpPr>
        <p:spPr>
          <a:xfrm>
            <a:off x="0" y="0"/>
            <a:ext cx="0" cy="6852742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1FA81C85-C444-371F-E861-8037F4CE4B0E}"/>
              </a:ext>
            </a:extLst>
          </p:cNvPr>
          <p:cNvSpPr txBox="1"/>
          <p:nvPr/>
        </p:nvSpPr>
        <p:spPr>
          <a:xfrm>
            <a:off x="683895" y="473292"/>
            <a:ext cx="795210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uk-UA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500" b="1" dirty="0">
                <a:latin typeface="Segoe UI" panose="020B0502040204020203" pitchFamily="34" charset="0"/>
                <a:cs typeface="Segoe UI" panose="020B0502040204020203" pitchFamily="34" charset="0"/>
              </a:rPr>
              <a:t>ПРИМІРНА СТРУКТУРА </a:t>
            </a:r>
          </a:p>
          <a:p>
            <a:r>
              <a:rPr lang="uk-UA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МУНІЦИПАЛЬНОЇ СИСТЕМИ ЕНЕРГОМЕНЕДЖМЕНТУ (СЕМ)</a:t>
            </a:r>
          </a:p>
        </p:txBody>
      </p:sp>
      <p:sp>
        <p:nvSpPr>
          <p:cNvPr id="40" name="Прямокутник 39">
            <a:extLst>
              <a:ext uri="{FF2B5EF4-FFF2-40B4-BE49-F238E27FC236}">
                <a16:creationId xmlns:a16="http://schemas.microsoft.com/office/drawing/2014/main" id="{68C18A43-ADA8-C082-B09A-A924D086C905}"/>
              </a:ext>
            </a:extLst>
          </p:cNvPr>
          <p:cNvSpPr/>
          <p:nvPr/>
        </p:nvSpPr>
        <p:spPr>
          <a:xfrm>
            <a:off x="846222" y="1501543"/>
            <a:ext cx="10439550" cy="34867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17F0892-BB7D-4FF9-8A50-0469965C1C29}"/>
              </a:ext>
            </a:extLst>
          </p:cNvPr>
          <p:cNvSpPr txBox="1"/>
          <p:nvPr/>
        </p:nvSpPr>
        <p:spPr>
          <a:xfrm>
            <a:off x="2784522" y="1501543"/>
            <a:ext cx="6471507" cy="6301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uk-UA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4000"/>
              </a:lnSpc>
            </a:pPr>
            <a:r>
              <a:rPr lang="uk-UA" sz="1600" b="1">
                <a:latin typeface="Segoe UI" panose="020B0502040204020203" pitchFamily="34" charset="0"/>
                <a:cs typeface="Segoe UI" panose="020B0502040204020203" pitchFamily="34" charset="0"/>
              </a:rPr>
              <a:t>ГОЛОВНИЙ ЕНЕРГОМЕНЕДЖЕР ГРОМАДИ</a:t>
            </a:r>
          </a:p>
          <a:p>
            <a:pPr algn="ctr">
              <a:lnSpc>
                <a:spcPct val="114000"/>
              </a:lnSpc>
            </a:pPr>
            <a:r>
              <a:rPr lang="uk-UA" sz="1600">
                <a:latin typeface="Segoe UI" panose="020B0502040204020203" pitchFamily="34" charset="0"/>
                <a:cs typeface="Segoe UI" panose="020B0502040204020203" pitchFamily="34" charset="0"/>
              </a:rPr>
              <a:t>(голова/заступник)</a:t>
            </a:r>
          </a:p>
        </p:txBody>
      </p:sp>
      <p:sp>
        <p:nvSpPr>
          <p:cNvPr id="42" name="Прямокутник 41">
            <a:extLst>
              <a:ext uri="{FF2B5EF4-FFF2-40B4-BE49-F238E27FC236}">
                <a16:creationId xmlns:a16="http://schemas.microsoft.com/office/drawing/2014/main" id="{45178A5B-9EAE-3049-0034-C20B426ED37B}"/>
              </a:ext>
            </a:extLst>
          </p:cNvPr>
          <p:cNvSpPr/>
          <p:nvPr/>
        </p:nvSpPr>
        <p:spPr>
          <a:xfrm>
            <a:off x="4185660" y="2473774"/>
            <a:ext cx="3562237" cy="388818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F5CDDC8-2914-6FD1-313C-FAEDF2ADF5F1}"/>
              </a:ext>
            </a:extLst>
          </p:cNvPr>
          <p:cNvSpPr txBox="1"/>
          <p:nvPr/>
        </p:nvSpPr>
        <p:spPr>
          <a:xfrm>
            <a:off x="4529859" y="2583344"/>
            <a:ext cx="28842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uk-UA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1600" b="1">
                <a:latin typeface="Segoe UI" panose="020B0502040204020203" pitchFamily="34" charset="0"/>
                <a:cs typeface="Segoe UI" panose="020B0502040204020203" pitchFamily="34" charset="0"/>
              </a:rPr>
              <a:t>СТРУКТУРНИЙ ПІДРОЗДІЛ З ЕНЕРГОМЕНЕДЖМЕНТУ</a:t>
            </a:r>
          </a:p>
        </p:txBody>
      </p:sp>
      <p:sp>
        <p:nvSpPr>
          <p:cNvPr id="44" name="Прямокутник 43">
            <a:extLst>
              <a:ext uri="{FF2B5EF4-FFF2-40B4-BE49-F238E27FC236}">
                <a16:creationId xmlns:a16="http://schemas.microsoft.com/office/drawing/2014/main" id="{C9590DF8-C8EE-E9B6-BD90-C67C47C81919}"/>
              </a:ext>
            </a:extLst>
          </p:cNvPr>
          <p:cNvSpPr/>
          <p:nvPr/>
        </p:nvSpPr>
        <p:spPr>
          <a:xfrm>
            <a:off x="8092978" y="3540259"/>
            <a:ext cx="3110615" cy="282901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5" name="Прямокутник 44">
            <a:extLst>
              <a:ext uri="{FF2B5EF4-FFF2-40B4-BE49-F238E27FC236}">
                <a16:creationId xmlns:a16="http://schemas.microsoft.com/office/drawing/2014/main" id="{CE7E6FEF-381E-A7FC-D8BD-AD8AA527D9B9}"/>
              </a:ext>
            </a:extLst>
          </p:cNvPr>
          <p:cNvSpPr/>
          <p:nvPr/>
        </p:nvSpPr>
        <p:spPr>
          <a:xfrm>
            <a:off x="900578" y="3540259"/>
            <a:ext cx="2888354" cy="282169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ACD058B-2A1A-0808-2C03-B2D43D78DB7B}"/>
              </a:ext>
            </a:extLst>
          </p:cNvPr>
          <p:cNvSpPr txBox="1"/>
          <p:nvPr/>
        </p:nvSpPr>
        <p:spPr>
          <a:xfrm>
            <a:off x="8166330" y="3765427"/>
            <a:ext cx="29639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uk-UA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КОМУНАЛЬНІ ПІДПРИЄМСТВА</a:t>
            </a:r>
            <a:br>
              <a:rPr lang="uk-UA" sz="1600" b="1" dirty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uk-UA" sz="1500" i="1" dirty="0">
                <a:latin typeface="Segoe UI" panose="020B0502040204020203" pitchFamily="34" charset="0"/>
                <a:cs typeface="Segoe UI" panose="020B0502040204020203" pitchFamily="34" charset="0"/>
              </a:rPr>
              <a:t>(власні системи енергоменеджменту)</a:t>
            </a:r>
            <a:endParaRPr lang="uk-UA" sz="15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9378383-4E16-6B0A-3E83-C8264D4A7F06}"/>
              </a:ext>
            </a:extLst>
          </p:cNvPr>
          <p:cNvSpPr txBox="1"/>
          <p:nvPr/>
        </p:nvSpPr>
        <p:spPr>
          <a:xfrm>
            <a:off x="8288768" y="4637550"/>
            <a:ext cx="296391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uk-UA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uk-UA" sz="1500">
                <a:latin typeface="Segoe UI" panose="020B0502040204020203" pitchFamily="34" charset="0"/>
                <a:cs typeface="Segoe UI" panose="020B0502040204020203" pitchFamily="34" charset="0"/>
              </a:rPr>
              <a:t>СЕМ </a:t>
            </a:r>
            <a:r>
              <a:rPr lang="uk-UA" sz="1500" err="1">
                <a:latin typeface="Segoe UI" panose="020B0502040204020203" pitchFamily="34" charset="0"/>
                <a:cs typeface="Segoe UI" panose="020B0502040204020203" pitchFamily="34" charset="0"/>
              </a:rPr>
              <a:t>Теплокомуненерго</a:t>
            </a:r>
            <a:endParaRPr lang="uk-UA" sz="150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uk-UA" sz="1500">
                <a:latin typeface="Segoe UI" panose="020B0502040204020203" pitchFamily="34" charset="0"/>
                <a:cs typeface="Segoe UI" panose="020B0502040204020203" pitchFamily="34" charset="0"/>
              </a:rPr>
              <a:t>СЕМ Водоканалу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uk-UA" sz="1500">
                <a:latin typeface="Segoe UI" panose="020B0502040204020203" pitchFamily="34" charset="0"/>
                <a:cs typeface="Segoe UI" panose="020B0502040204020203" pitchFamily="34" charset="0"/>
              </a:rPr>
              <a:t>СЕМ </a:t>
            </a:r>
            <a:r>
              <a:rPr lang="uk-UA" sz="1500" err="1">
                <a:latin typeface="Segoe UI" panose="020B0502040204020203" pitchFamily="34" charset="0"/>
                <a:cs typeface="Segoe UI" panose="020B0502040204020203" pitchFamily="34" charset="0"/>
              </a:rPr>
              <a:t>Міськсвітло</a:t>
            </a:r>
            <a:endParaRPr lang="uk-UA" sz="150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uk-UA" sz="1500">
                <a:latin typeface="Segoe UI" panose="020B0502040204020203" pitchFamily="34" charset="0"/>
                <a:cs typeface="Segoe UI" panose="020B0502040204020203" pitchFamily="34" charset="0"/>
              </a:rPr>
              <a:t>СЕМ </a:t>
            </a:r>
            <a:r>
              <a:rPr lang="uk-UA" sz="1500" err="1">
                <a:latin typeface="Segoe UI" panose="020B0502040204020203" pitchFamily="34" charset="0"/>
                <a:cs typeface="Segoe UI" panose="020B0502040204020203" pitchFamily="34" charset="0"/>
              </a:rPr>
              <a:t>Пастранс</a:t>
            </a:r>
            <a:endParaRPr lang="uk-UA" sz="150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uk-UA" sz="1500">
                <a:latin typeface="Segoe UI" panose="020B0502040204020203" pitchFamily="34" charset="0"/>
                <a:cs typeface="Segoe UI" panose="020B0502040204020203" pitchFamily="34" charset="0"/>
              </a:rPr>
              <a:t>СЕМ в інших КП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B7EC485-52FE-658F-6C30-86C851DAE785}"/>
              </a:ext>
            </a:extLst>
          </p:cNvPr>
          <p:cNvSpPr txBox="1"/>
          <p:nvPr/>
        </p:nvSpPr>
        <p:spPr>
          <a:xfrm>
            <a:off x="4538320" y="3793474"/>
            <a:ext cx="296391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uk-UA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ГРОМАДСЬКІ БУДІВЛІ</a:t>
            </a:r>
            <a:br>
              <a:rPr lang="uk-UA" sz="1600" b="1" dirty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uk-UA" sz="1500" i="1" dirty="0">
                <a:latin typeface="Segoe UI" panose="020B0502040204020203" pitchFamily="34" charset="0"/>
                <a:cs typeface="Segoe UI" panose="020B0502040204020203" pitchFamily="34" charset="0"/>
              </a:rPr>
              <a:t>(енергоменеджери в будівлях)</a:t>
            </a:r>
            <a:endParaRPr lang="uk-UA" sz="15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DA00B6EE-8E51-53D1-AA7B-24D17F4BFA7B}"/>
              </a:ext>
            </a:extLst>
          </p:cNvPr>
          <p:cNvSpPr txBox="1"/>
          <p:nvPr/>
        </p:nvSpPr>
        <p:spPr>
          <a:xfrm>
            <a:off x="5073802" y="4532465"/>
            <a:ext cx="296391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uk-UA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uk-UA" sz="1500">
                <a:latin typeface="Segoe UI" panose="020B0502040204020203" pitchFamily="34" charset="0"/>
                <a:cs typeface="Segoe UI" panose="020B0502040204020203" pitchFamily="34" charset="0"/>
              </a:rPr>
              <a:t>Освіта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uk-UA" sz="1500">
                <a:latin typeface="Segoe UI" panose="020B0502040204020203" pitchFamily="34" charset="0"/>
                <a:cs typeface="Segoe UI" panose="020B0502040204020203" pitchFamily="34" charset="0"/>
              </a:rPr>
              <a:t>Здоров’я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uk-UA" sz="1500">
                <a:latin typeface="Segoe UI" panose="020B0502040204020203" pitchFamily="34" charset="0"/>
                <a:cs typeface="Segoe UI" panose="020B0502040204020203" pitchFamily="34" charset="0"/>
              </a:rPr>
              <a:t>Соціальна сфера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uk-UA" sz="1500">
                <a:latin typeface="Segoe UI" panose="020B0502040204020203" pitchFamily="34" charset="0"/>
                <a:cs typeface="Segoe UI" panose="020B0502040204020203" pitchFamily="34" charset="0"/>
              </a:rPr>
              <a:t>Спорт, культура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uk-UA" sz="1500">
                <a:latin typeface="Segoe UI" panose="020B0502040204020203" pitchFamily="34" charset="0"/>
                <a:cs typeface="Segoe UI" panose="020B0502040204020203" pitchFamily="34" charset="0"/>
              </a:rPr>
              <a:t>Інші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78E6463D-CA5F-E35A-3386-C100ACCA8360}"/>
              </a:ext>
            </a:extLst>
          </p:cNvPr>
          <p:cNvSpPr txBox="1"/>
          <p:nvPr/>
        </p:nvSpPr>
        <p:spPr>
          <a:xfrm>
            <a:off x="7919996" y="2572890"/>
            <a:ext cx="29639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uk-UA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1400" b="1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ВЗАЄМНА КООРДИНАЦІЯ</a:t>
            </a:r>
            <a:endParaRPr lang="uk-UA" sz="1600" b="1">
              <a:solidFill>
                <a:schemeClr val="bg1">
                  <a:lumMod val="5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46AEF2DD-F535-5E36-D04A-FC46B2F2E6BA}"/>
              </a:ext>
            </a:extLst>
          </p:cNvPr>
          <p:cNvSpPr txBox="1"/>
          <p:nvPr/>
        </p:nvSpPr>
        <p:spPr>
          <a:xfrm>
            <a:off x="1049651" y="2594667"/>
            <a:ext cx="29639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uk-UA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1400" b="1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ЕНЕРГОМОНІТОРИНГ</a:t>
            </a:r>
            <a:endParaRPr lang="uk-UA" sz="1600" b="1">
              <a:solidFill>
                <a:schemeClr val="bg1">
                  <a:lumMod val="5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53" name="Сполучна лінія: уступом 52">
            <a:extLst>
              <a:ext uri="{FF2B5EF4-FFF2-40B4-BE49-F238E27FC236}">
                <a16:creationId xmlns:a16="http://schemas.microsoft.com/office/drawing/2014/main" id="{C2AD3AD4-86F5-B692-4C5B-F14B64849E85}"/>
              </a:ext>
            </a:extLst>
          </p:cNvPr>
          <p:cNvCxnSpPr>
            <a:cxnSpLocks/>
            <a:endCxn id="44" idx="0"/>
          </p:cNvCxnSpPr>
          <p:nvPr/>
        </p:nvCxnSpPr>
        <p:spPr>
          <a:xfrm>
            <a:off x="7741974" y="3082466"/>
            <a:ext cx="1906312" cy="457793"/>
          </a:xfrm>
          <a:prstGeom prst="bentConnector2">
            <a:avLst/>
          </a:prstGeom>
          <a:ln w="2857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Сполучна лінія: уступом 66">
            <a:extLst>
              <a:ext uri="{FF2B5EF4-FFF2-40B4-BE49-F238E27FC236}">
                <a16:creationId xmlns:a16="http://schemas.microsoft.com/office/drawing/2014/main" id="{AD1937E9-443A-C788-A25C-2E33FEBA2956}"/>
              </a:ext>
            </a:extLst>
          </p:cNvPr>
          <p:cNvCxnSpPr>
            <a:cxnSpLocks/>
            <a:endCxn id="45" idx="0"/>
          </p:cNvCxnSpPr>
          <p:nvPr/>
        </p:nvCxnSpPr>
        <p:spPr>
          <a:xfrm rot="10800000" flipV="1">
            <a:off x="2344756" y="3045969"/>
            <a:ext cx="1840909" cy="494290"/>
          </a:xfrm>
          <a:prstGeom prst="bentConnector2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Box 70">
            <a:extLst>
              <a:ext uri="{FF2B5EF4-FFF2-40B4-BE49-F238E27FC236}">
                <a16:creationId xmlns:a16="http://schemas.microsoft.com/office/drawing/2014/main" id="{8E87B659-E18B-35BF-4139-108DFD85E813}"/>
              </a:ext>
            </a:extLst>
          </p:cNvPr>
          <p:cNvSpPr txBox="1"/>
          <p:nvPr/>
        </p:nvSpPr>
        <p:spPr>
          <a:xfrm>
            <a:off x="865652" y="3793474"/>
            <a:ext cx="29639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uk-UA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1400" b="1">
                <a:latin typeface="Segoe UI" panose="020B0502040204020203" pitchFamily="34" charset="0"/>
                <a:cs typeface="Segoe UI" panose="020B0502040204020203" pitchFamily="34" charset="0"/>
              </a:rPr>
              <a:t>ЖИТЛОВІ БУДІВЛІ</a:t>
            </a:r>
            <a:endParaRPr lang="uk-UA" sz="1600" b="1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82BFCD97-4C8D-5152-55E6-C75CBFFAAF11}"/>
              </a:ext>
            </a:extLst>
          </p:cNvPr>
          <p:cNvSpPr txBox="1"/>
          <p:nvPr/>
        </p:nvSpPr>
        <p:spPr>
          <a:xfrm>
            <a:off x="1305512" y="4454577"/>
            <a:ext cx="24521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uk-UA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uk-UA" sz="1500">
                <a:latin typeface="Segoe UI" panose="020B0502040204020203" pitchFamily="34" charset="0"/>
                <a:cs typeface="Segoe UI" panose="020B0502040204020203" pitchFamily="34" charset="0"/>
              </a:rPr>
              <a:t>Багатоквартирні будинки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uk-UA" sz="1500">
                <a:latin typeface="Segoe UI" panose="020B0502040204020203" pitchFamily="34" charset="0"/>
                <a:cs typeface="Segoe UI" panose="020B0502040204020203" pitchFamily="34" charset="0"/>
              </a:rPr>
              <a:t>Індивідуальні будинки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472FE023-8125-E093-CCE9-EC18C2F67A77}"/>
              </a:ext>
            </a:extLst>
          </p:cNvPr>
          <p:cNvSpPr txBox="1"/>
          <p:nvPr/>
        </p:nvSpPr>
        <p:spPr>
          <a:xfrm>
            <a:off x="4213908" y="3071484"/>
            <a:ext cx="3562237" cy="317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uk-UA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4000"/>
              </a:lnSpc>
            </a:pPr>
            <a:r>
              <a:rPr lang="uk-UA" sz="1400" i="1" dirty="0">
                <a:latin typeface="Segoe UI" panose="020B0502040204020203" pitchFamily="34" charset="0"/>
                <a:cs typeface="Segoe UI" panose="020B0502040204020203" pitchFamily="34" charset="0"/>
              </a:rPr>
              <a:t>Безпосередній енергоменеджмент</a:t>
            </a:r>
          </a:p>
        </p:txBody>
      </p:sp>
      <p:cxnSp>
        <p:nvCxnSpPr>
          <p:cNvPr id="74" name="Пряма зі стрілкою 73">
            <a:extLst>
              <a:ext uri="{FF2B5EF4-FFF2-40B4-BE49-F238E27FC236}">
                <a16:creationId xmlns:a16="http://schemas.microsoft.com/office/drawing/2014/main" id="{F13BEEFF-BADB-6AC6-D7FF-23479F631B3E}"/>
              </a:ext>
            </a:extLst>
          </p:cNvPr>
          <p:cNvCxnSpPr>
            <a:cxnSpLocks/>
          </p:cNvCxnSpPr>
          <p:nvPr/>
        </p:nvCxnSpPr>
        <p:spPr>
          <a:xfrm>
            <a:off x="5926931" y="2131652"/>
            <a:ext cx="0" cy="31223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Пряма зі стрілкою 74">
            <a:extLst>
              <a:ext uri="{FF2B5EF4-FFF2-40B4-BE49-F238E27FC236}">
                <a16:creationId xmlns:a16="http://schemas.microsoft.com/office/drawing/2014/main" id="{C4AEC32A-463C-138E-FEFE-3BB0C20374E8}"/>
              </a:ext>
            </a:extLst>
          </p:cNvPr>
          <p:cNvCxnSpPr>
            <a:cxnSpLocks/>
          </p:cNvCxnSpPr>
          <p:nvPr/>
        </p:nvCxnSpPr>
        <p:spPr>
          <a:xfrm>
            <a:off x="5910853" y="3426371"/>
            <a:ext cx="0" cy="31223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8152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10257002-C676-AE09-7051-C092B32D6B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25" y="0"/>
            <a:ext cx="11706822" cy="6858000"/>
          </a:xfrm>
          <a:prstGeom prst="rect">
            <a:avLst/>
          </a:prstGeom>
        </p:spPr>
      </p:pic>
      <p:sp>
        <p:nvSpPr>
          <p:cNvPr id="37" name="Прямокутник 36">
            <a:extLst>
              <a:ext uri="{FF2B5EF4-FFF2-40B4-BE49-F238E27FC236}">
                <a16:creationId xmlns:a16="http://schemas.microsoft.com/office/drawing/2014/main" id="{5705080A-1679-D12D-FC23-88371AE53847}"/>
              </a:ext>
            </a:extLst>
          </p:cNvPr>
          <p:cNvSpPr/>
          <p:nvPr/>
        </p:nvSpPr>
        <p:spPr>
          <a:xfrm>
            <a:off x="-17500" y="0"/>
            <a:ext cx="11741826" cy="6857999"/>
          </a:xfrm>
          <a:prstGeom prst="rect">
            <a:avLst/>
          </a:prstGeom>
          <a:solidFill>
            <a:schemeClr val="bg1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grpSp>
        <p:nvGrpSpPr>
          <p:cNvPr id="4" name="Групувати 3">
            <a:extLst>
              <a:ext uri="{FF2B5EF4-FFF2-40B4-BE49-F238E27FC236}">
                <a16:creationId xmlns:a16="http://schemas.microsoft.com/office/drawing/2014/main" id="{9FB2F458-5414-73C2-3C40-2EE58C47117D}"/>
              </a:ext>
            </a:extLst>
          </p:cNvPr>
          <p:cNvGrpSpPr/>
          <p:nvPr/>
        </p:nvGrpSpPr>
        <p:grpSpPr>
          <a:xfrm>
            <a:off x="10985905" y="0"/>
            <a:ext cx="1206095" cy="6873799"/>
            <a:chOff x="10985905" y="0"/>
            <a:chExt cx="1206095" cy="6873799"/>
          </a:xfrm>
        </p:grpSpPr>
        <p:sp>
          <p:nvSpPr>
            <p:cNvPr id="5" name="Прямокутник 4">
              <a:extLst>
                <a:ext uri="{FF2B5EF4-FFF2-40B4-BE49-F238E27FC236}">
                  <a16:creationId xmlns:a16="http://schemas.microsoft.com/office/drawing/2014/main" id="{3481EE2B-9F4F-E538-E20B-2684EF7CC420}"/>
                </a:ext>
              </a:extLst>
            </p:cNvPr>
            <p:cNvSpPr/>
            <p:nvPr/>
          </p:nvSpPr>
          <p:spPr>
            <a:xfrm>
              <a:off x="11572755" y="0"/>
              <a:ext cx="619245" cy="6858000"/>
            </a:xfrm>
            <a:prstGeom prst="rect">
              <a:avLst/>
            </a:prstGeom>
            <a:solidFill>
              <a:srgbClr val="088B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grpSp>
          <p:nvGrpSpPr>
            <p:cNvPr id="6" name="Групувати 5">
              <a:extLst>
                <a:ext uri="{FF2B5EF4-FFF2-40B4-BE49-F238E27FC236}">
                  <a16:creationId xmlns:a16="http://schemas.microsoft.com/office/drawing/2014/main" id="{84146D67-A2BA-046E-B5BC-1ACBB3DEE63C}"/>
                </a:ext>
              </a:extLst>
            </p:cNvPr>
            <p:cNvGrpSpPr/>
            <p:nvPr/>
          </p:nvGrpSpPr>
          <p:grpSpPr>
            <a:xfrm>
              <a:off x="11700503" y="349881"/>
              <a:ext cx="393781" cy="381626"/>
              <a:chOff x="-1264920" y="310516"/>
              <a:chExt cx="308610" cy="299084"/>
            </a:xfrm>
          </p:grpSpPr>
          <p:grpSp>
            <p:nvGrpSpPr>
              <p:cNvPr id="8" name="Групувати 7">
                <a:extLst>
                  <a:ext uri="{FF2B5EF4-FFF2-40B4-BE49-F238E27FC236}">
                    <a16:creationId xmlns:a16="http://schemas.microsoft.com/office/drawing/2014/main" id="{C8AD5744-F376-FFD5-3427-BB366D8220A3}"/>
                  </a:ext>
                </a:extLst>
              </p:cNvPr>
              <p:cNvGrpSpPr/>
              <p:nvPr/>
            </p:nvGrpSpPr>
            <p:grpSpPr>
              <a:xfrm>
                <a:off x="-1264920" y="316230"/>
                <a:ext cx="140970" cy="125730"/>
                <a:chOff x="-1264920" y="316230"/>
                <a:chExt cx="140970" cy="125730"/>
              </a:xfrm>
            </p:grpSpPr>
            <p:cxnSp>
              <p:nvCxnSpPr>
                <p:cNvPr id="27" name="Пряма сполучна лінія 26">
                  <a:extLst>
                    <a:ext uri="{FF2B5EF4-FFF2-40B4-BE49-F238E27FC236}">
                      <a16:creationId xmlns:a16="http://schemas.microsoft.com/office/drawing/2014/main" id="{E52D6602-32C0-9F3D-2BE3-90E1F3CE769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316230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Пряма сполучна лінія 27">
                  <a:extLst>
                    <a:ext uri="{FF2B5EF4-FFF2-40B4-BE49-F238E27FC236}">
                      <a16:creationId xmlns:a16="http://schemas.microsoft.com/office/drawing/2014/main" id="{9A48BEAB-F43F-C67B-EB89-960C497CDE6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346710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Пряма сполучна лінія 28">
                  <a:extLst>
                    <a:ext uri="{FF2B5EF4-FFF2-40B4-BE49-F238E27FC236}">
                      <a16:creationId xmlns:a16="http://schemas.microsoft.com/office/drawing/2014/main" id="{CFD50C20-A6A4-FDF6-7BBD-D1C999144E2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379095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Пряма сполучна лінія 29">
                  <a:extLst>
                    <a:ext uri="{FF2B5EF4-FFF2-40B4-BE49-F238E27FC236}">
                      <a16:creationId xmlns:a16="http://schemas.microsoft.com/office/drawing/2014/main" id="{8589C766-E95C-1D6C-CAD3-CF17484FCCC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409575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Пряма сполучна лінія 30">
                  <a:extLst>
                    <a:ext uri="{FF2B5EF4-FFF2-40B4-BE49-F238E27FC236}">
                      <a16:creationId xmlns:a16="http://schemas.microsoft.com/office/drawing/2014/main" id="{F9700D23-4225-46E2-CC6A-9E7BDA3F643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441960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" name="Групувати 8">
                <a:extLst>
                  <a:ext uri="{FF2B5EF4-FFF2-40B4-BE49-F238E27FC236}">
                    <a16:creationId xmlns:a16="http://schemas.microsoft.com/office/drawing/2014/main" id="{21A50E8C-8476-B99A-1510-5F771C765BF1}"/>
                  </a:ext>
                </a:extLst>
              </p:cNvPr>
              <p:cNvGrpSpPr/>
              <p:nvPr/>
            </p:nvGrpSpPr>
            <p:grpSpPr>
              <a:xfrm>
                <a:off x="-1097280" y="476250"/>
                <a:ext cx="140970" cy="125730"/>
                <a:chOff x="-1264920" y="316230"/>
                <a:chExt cx="140970" cy="125730"/>
              </a:xfrm>
            </p:grpSpPr>
            <p:cxnSp>
              <p:nvCxnSpPr>
                <p:cNvPr id="22" name="Пряма сполучна лінія 21">
                  <a:extLst>
                    <a:ext uri="{FF2B5EF4-FFF2-40B4-BE49-F238E27FC236}">
                      <a16:creationId xmlns:a16="http://schemas.microsoft.com/office/drawing/2014/main" id="{A72B8F5C-4E4F-F042-9ED9-064E3A64A0F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316230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Пряма сполучна лінія 22">
                  <a:extLst>
                    <a:ext uri="{FF2B5EF4-FFF2-40B4-BE49-F238E27FC236}">
                      <a16:creationId xmlns:a16="http://schemas.microsoft.com/office/drawing/2014/main" id="{ADF1F16C-3BE9-AFB4-850A-CE6BC7CD0B0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346710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Пряма сполучна лінія 23">
                  <a:extLst>
                    <a:ext uri="{FF2B5EF4-FFF2-40B4-BE49-F238E27FC236}">
                      <a16:creationId xmlns:a16="http://schemas.microsoft.com/office/drawing/2014/main" id="{F1422CC9-3DD7-CBD1-28C4-45E69C35275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379095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Пряма сполучна лінія 24">
                  <a:extLst>
                    <a:ext uri="{FF2B5EF4-FFF2-40B4-BE49-F238E27FC236}">
                      <a16:creationId xmlns:a16="http://schemas.microsoft.com/office/drawing/2014/main" id="{92BBE500-A693-C3EF-3BB0-6B19CC05BC2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409575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Пряма сполучна лінія 25">
                  <a:extLst>
                    <a:ext uri="{FF2B5EF4-FFF2-40B4-BE49-F238E27FC236}">
                      <a16:creationId xmlns:a16="http://schemas.microsoft.com/office/drawing/2014/main" id="{4D59F462-CB5D-A65B-CD54-0BB7FA69E4B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441960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Групувати 9">
                <a:extLst>
                  <a:ext uri="{FF2B5EF4-FFF2-40B4-BE49-F238E27FC236}">
                    <a16:creationId xmlns:a16="http://schemas.microsoft.com/office/drawing/2014/main" id="{7F113810-134F-37AA-5D87-461245C09E9F}"/>
                  </a:ext>
                </a:extLst>
              </p:cNvPr>
              <p:cNvGrpSpPr/>
              <p:nvPr/>
            </p:nvGrpSpPr>
            <p:grpSpPr>
              <a:xfrm rot="5400000">
                <a:off x="-1097280" y="318136"/>
                <a:ext cx="140970" cy="125730"/>
                <a:chOff x="-1264920" y="316230"/>
                <a:chExt cx="140970" cy="125730"/>
              </a:xfrm>
            </p:grpSpPr>
            <p:cxnSp>
              <p:nvCxnSpPr>
                <p:cNvPr id="17" name="Пряма сполучна лінія 16">
                  <a:extLst>
                    <a:ext uri="{FF2B5EF4-FFF2-40B4-BE49-F238E27FC236}">
                      <a16:creationId xmlns:a16="http://schemas.microsoft.com/office/drawing/2014/main" id="{F28C0C7A-262A-0F9A-B855-CBE72192672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316230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Пряма сполучна лінія 17">
                  <a:extLst>
                    <a:ext uri="{FF2B5EF4-FFF2-40B4-BE49-F238E27FC236}">
                      <a16:creationId xmlns:a16="http://schemas.microsoft.com/office/drawing/2014/main" id="{409B2A0C-7182-0AFC-CC31-E3A3B1A75B4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346710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Пряма сполучна лінія 18">
                  <a:extLst>
                    <a:ext uri="{FF2B5EF4-FFF2-40B4-BE49-F238E27FC236}">
                      <a16:creationId xmlns:a16="http://schemas.microsoft.com/office/drawing/2014/main" id="{152D553A-BECE-0837-A92B-5B6D685C69B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379095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Пряма сполучна лінія 19">
                  <a:extLst>
                    <a:ext uri="{FF2B5EF4-FFF2-40B4-BE49-F238E27FC236}">
                      <a16:creationId xmlns:a16="http://schemas.microsoft.com/office/drawing/2014/main" id="{3628F893-E7B0-106B-8C8B-29C3633119D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409575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Пряма сполучна лінія 20">
                  <a:extLst>
                    <a:ext uri="{FF2B5EF4-FFF2-40B4-BE49-F238E27FC236}">
                      <a16:creationId xmlns:a16="http://schemas.microsoft.com/office/drawing/2014/main" id="{B73C1806-330B-2661-4C8E-7ABD26742F4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441960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" name="Групувати 10">
                <a:extLst>
                  <a:ext uri="{FF2B5EF4-FFF2-40B4-BE49-F238E27FC236}">
                    <a16:creationId xmlns:a16="http://schemas.microsoft.com/office/drawing/2014/main" id="{03728234-38D5-F097-921C-D3B095288928}"/>
                  </a:ext>
                </a:extLst>
              </p:cNvPr>
              <p:cNvGrpSpPr/>
              <p:nvPr/>
            </p:nvGrpSpPr>
            <p:grpSpPr>
              <a:xfrm rot="5400000">
                <a:off x="-1264920" y="476250"/>
                <a:ext cx="140970" cy="125730"/>
                <a:chOff x="-1264920" y="316230"/>
                <a:chExt cx="140970" cy="125730"/>
              </a:xfrm>
            </p:grpSpPr>
            <p:cxnSp>
              <p:nvCxnSpPr>
                <p:cNvPr id="12" name="Пряма сполучна лінія 11">
                  <a:extLst>
                    <a:ext uri="{FF2B5EF4-FFF2-40B4-BE49-F238E27FC236}">
                      <a16:creationId xmlns:a16="http://schemas.microsoft.com/office/drawing/2014/main" id="{CD7BC2E6-B02B-1391-DA17-650FE8D45BC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316230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Пряма сполучна лінія 12">
                  <a:extLst>
                    <a:ext uri="{FF2B5EF4-FFF2-40B4-BE49-F238E27FC236}">
                      <a16:creationId xmlns:a16="http://schemas.microsoft.com/office/drawing/2014/main" id="{82BFB1B3-B810-A646-1028-3EB0C19B2AD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346710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Пряма сполучна лінія 13">
                  <a:extLst>
                    <a:ext uri="{FF2B5EF4-FFF2-40B4-BE49-F238E27FC236}">
                      <a16:creationId xmlns:a16="http://schemas.microsoft.com/office/drawing/2014/main" id="{3BFE8834-344B-A349-7BDF-3A94C4E33DD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379095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Пряма сполучна лінія 14">
                  <a:extLst>
                    <a:ext uri="{FF2B5EF4-FFF2-40B4-BE49-F238E27FC236}">
                      <a16:creationId xmlns:a16="http://schemas.microsoft.com/office/drawing/2014/main" id="{6937B4D4-EAA6-6BCD-B481-D0D88C8801E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409575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Пряма сполучна лінія 15">
                  <a:extLst>
                    <a:ext uri="{FF2B5EF4-FFF2-40B4-BE49-F238E27FC236}">
                      <a16:creationId xmlns:a16="http://schemas.microsoft.com/office/drawing/2014/main" id="{35A9EB1A-C4F5-F019-567A-7ED691CF843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441960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7" name="Рівнобедрений трикутник 6">
              <a:extLst>
                <a:ext uri="{FF2B5EF4-FFF2-40B4-BE49-F238E27FC236}">
                  <a16:creationId xmlns:a16="http://schemas.microsoft.com/office/drawing/2014/main" id="{619C0219-2B23-BF73-EF6D-08AC088C50ED}"/>
                </a:ext>
              </a:extLst>
            </p:cNvPr>
            <p:cNvSpPr/>
            <p:nvPr/>
          </p:nvSpPr>
          <p:spPr>
            <a:xfrm>
              <a:off x="10985905" y="5859007"/>
              <a:ext cx="1098656" cy="1014792"/>
            </a:xfrm>
            <a:prstGeom prst="triangle">
              <a:avLst>
                <a:gd name="adj" fmla="val 100000"/>
              </a:avLst>
            </a:prstGeom>
            <a:solidFill>
              <a:srgbClr val="088B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sp>
        <p:nvSpPr>
          <p:cNvPr id="32" name="Прямокутник 31">
            <a:extLst>
              <a:ext uri="{FF2B5EF4-FFF2-40B4-BE49-F238E27FC236}">
                <a16:creationId xmlns:a16="http://schemas.microsoft.com/office/drawing/2014/main" id="{69FC4255-7570-E760-0850-24BC848628A3}"/>
              </a:ext>
            </a:extLst>
          </p:cNvPr>
          <p:cNvSpPr/>
          <p:nvPr/>
        </p:nvSpPr>
        <p:spPr>
          <a:xfrm>
            <a:off x="0" y="0"/>
            <a:ext cx="267867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cxnSp>
        <p:nvCxnSpPr>
          <p:cNvPr id="33" name="Пряма сполучна лінія 32">
            <a:extLst>
              <a:ext uri="{FF2B5EF4-FFF2-40B4-BE49-F238E27FC236}">
                <a16:creationId xmlns:a16="http://schemas.microsoft.com/office/drawing/2014/main" id="{A4A2FA84-EDED-9FF5-C8AD-65182F561597}"/>
              </a:ext>
            </a:extLst>
          </p:cNvPr>
          <p:cNvCxnSpPr/>
          <p:nvPr/>
        </p:nvCxnSpPr>
        <p:spPr>
          <a:xfrm>
            <a:off x="0" y="0"/>
            <a:ext cx="0" cy="685800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Паралелограм 1">
            <a:extLst>
              <a:ext uri="{FF2B5EF4-FFF2-40B4-BE49-F238E27FC236}">
                <a16:creationId xmlns:a16="http://schemas.microsoft.com/office/drawing/2014/main" id="{C0971C27-794D-CDD1-679B-C33F800EBC83}"/>
              </a:ext>
            </a:extLst>
          </p:cNvPr>
          <p:cNvSpPr/>
          <p:nvPr/>
        </p:nvSpPr>
        <p:spPr>
          <a:xfrm>
            <a:off x="724055" y="620988"/>
            <a:ext cx="464524" cy="687557"/>
          </a:xfrm>
          <a:prstGeom prst="parallelogram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D33EFA78-1234-80F4-2963-491D36CB9468}"/>
              </a:ext>
            </a:extLst>
          </p:cNvPr>
          <p:cNvSpPr txBox="1">
            <a:spLocks/>
          </p:cNvSpPr>
          <p:nvPr/>
        </p:nvSpPr>
        <p:spPr>
          <a:xfrm>
            <a:off x="854717" y="843611"/>
            <a:ext cx="5764330" cy="44759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uk-UA" sz="2500" b="1" i="0" u="none" strike="noStrike" dirty="0"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ЕТАПИ РОЗРОБЛЕННЯ МЕП </a:t>
            </a:r>
            <a:endParaRPr lang="uk-UA" sz="20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E4945AF-EE0A-9629-47E5-EBDF82B266C4}"/>
              </a:ext>
            </a:extLst>
          </p:cNvPr>
          <p:cNvSpPr txBox="1"/>
          <p:nvPr/>
        </p:nvSpPr>
        <p:spPr>
          <a:xfrm>
            <a:off x="4605730" y="2134821"/>
            <a:ext cx="6797313" cy="366254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685800" indent="-457200" algn="just" rtl="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uk-UA" b="1" i="0" u="none" strike="noStrike"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Ініціювання розроблення МЕП</a:t>
            </a:r>
          </a:p>
          <a:p>
            <a:pPr marL="685800" indent="-457200" algn="just" rtl="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uk-UA" b="1" i="0" u="none" strike="noStrike"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Збір вихідних даних</a:t>
            </a:r>
          </a:p>
          <a:p>
            <a:pPr marL="685800" indent="-457200" algn="just" rtl="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uk-UA" b="1" i="0" u="none" strike="noStrike"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Аналіз поточного стану енергетичного розвитку</a:t>
            </a:r>
          </a:p>
          <a:p>
            <a:pPr marL="685800" indent="-457200" algn="just" rtl="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uk-UA" b="1" i="0" u="none" strike="noStrike"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Визначення цілей сталого енергетичного розвитку</a:t>
            </a:r>
          </a:p>
          <a:p>
            <a:pPr marL="685800" indent="-457200" algn="just" rtl="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uk-UA" b="1" i="0" u="none" strike="noStrike"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Розроблення проєкту МЕП</a:t>
            </a:r>
          </a:p>
          <a:p>
            <a:pPr marL="685800" indent="-457200" algn="just" rtl="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uk-UA" b="1" i="0" u="none" strike="noStrike"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Координація проєкту МЕП</a:t>
            </a:r>
          </a:p>
          <a:p>
            <a:pPr marL="685800" indent="-457200" algn="just" rtl="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uk-UA" b="1" i="0" u="none" strike="noStrike"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Затвердження і виконання МЕП</a:t>
            </a:r>
          </a:p>
          <a:p>
            <a:pPr marL="714375" algn="just">
              <a:spcBef>
                <a:spcPts val="600"/>
              </a:spcBef>
              <a:spcAft>
                <a:spcPts val="600"/>
              </a:spcAft>
            </a:pPr>
            <a:r>
              <a:rPr lang="uk-UA" b="1">
                <a:solidFill>
                  <a:srgbClr val="000000"/>
                </a:solidFill>
                <a:latin typeface="Segoe UI"/>
                <a:cs typeface="Segoe UI"/>
              </a:rPr>
              <a:t>Затвердження та виконання середньострокової цільової програми на виконання МЕП</a:t>
            </a:r>
          </a:p>
        </p:txBody>
      </p:sp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FED6CD36-D6D7-8E1A-D81B-A75673DD5A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951" t="7442" r="20558" b="-1593"/>
          <a:stretch/>
        </p:blipFill>
        <p:spPr>
          <a:xfrm>
            <a:off x="562034" y="1777133"/>
            <a:ext cx="3908594" cy="4959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505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2783963A-B4A3-9818-A271-1B6ECA61FF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25" y="0"/>
            <a:ext cx="11706822" cy="6858000"/>
          </a:xfrm>
          <a:prstGeom prst="rect">
            <a:avLst/>
          </a:prstGeom>
        </p:spPr>
      </p:pic>
      <p:sp>
        <p:nvSpPr>
          <p:cNvPr id="76" name="Прямокутник 75">
            <a:extLst>
              <a:ext uri="{FF2B5EF4-FFF2-40B4-BE49-F238E27FC236}">
                <a16:creationId xmlns:a16="http://schemas.microsoft.com/office/drawing/2014/main" id="{E3119D6F-2CE9-2436-BB8B-4A07E6160795}"/>
              </a:ext>
            </a:extLst>
          </p:cNvPr>
          <p:cNvSpPr/>
          <p:nvPr/>
        </p:nvSpPr>
        <p:spPr>
          <a:xfrm>
            <a:off x="-17500" y="-15798"/>
            <a:ext cx="11741826" cy="6873798"/>
          </a:xfrm>
          <a:prstGeom prst="rect">
            <a:avLst/>
          </a:prstGeom>
          <a:solidFill>
            <a:schemeClr val="bg1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151FE171-5F90-DB42-C969-A9CA717249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0" r="20538" b="8704"/>
          <a:stretch/>
        </p:blipFill>
        <p:spPr>
          <a:xfrm>
            <a:off x="532296" y="1513833"/>
            <a:ext cx="3592010" cy="5181391"/>
          </a:xfrm>
          <a:prstGeom prst="rect">
            <a:avLst/>
          </a:prstGeom>
        </p:spPr>
      </p:pic>
      <p:grpSp>
        <p:nvGrpSpPr>
          <p:cNvPr id="4" name="Групувати 3">
            <a:extLst>
              <a:ext uri="{FF2B5EF4-FFF2-40B4-BE49-F238E27FC236}">
                <a16:creationId xmlns:a16="http://schemas.microsoft.com/office/drawing/2014/main" id="{9FB2F458-5414-73C2-3C40-2EE58C47117D}"/>
              </a:ext>
            </a:extLst>
          </p:cNvPr>
          <p:cNvGrpSpPr/>
          <p:nvPr/>
        </p:nvGrpSpPr>
        <p:grpSpPr>
          <a:xfrm>
            <a:off x="10985905" y="0"/>
            <a:ext cx="1206095" cy="6873799"/>
            <a:chOff x="10985905" y="0"/>
            <a:chExt cx="1206095" cy="6873799"/>
          </a:xfrm>
        </p:grpSpPr>
        <p:sp>
          <p:nvSpPr>
            <p:cNvPr id="5" name="Прямокутник 4">
              <a:extLst>
                <a:ext uri="{FF2B5EF4-FFF2-40B4-BE49-F238E27FC236}">
                  <a16:creationId xmlns:a16="http://schemas.microsoft.com/office/drawing/2014/main" id="{3481EE2B-9F4F-E538-E20B-2684EF7CC420}"/>
                </a:ext>
              </a:extLst>
            </p:cNvPr>
            <p:cNvSpPr/>
            <p:nvPr/>
          </p:nvSpPr>
          <p:spPr>
            <a:xfrm>
              <a:off x="11572755" y="0"/>
              <a:ext cx="619245" cy="6858000"/>
            </a:xfrm>
            <a:prstGeom prst="rect">
              <a:avLst/>
            </a:prstGeom>
            <a:solidFill>
              <a:srgbClr val="088B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grpSp>
          <p:nvGrpSpPr>
            <p:cNvPr id="6" name="Групувати 5">
              <a:extLst>
                <a:ext uri="{FF2B5EF4-FFF2-40B4-BE49-F238E27FC236}">
                  <a16:creationId xmlns:a16="http://schemas.microsoft.com/office/drawing/2014/main" id="{84146D67-A2BA-046E-B5BC-1ACBB3DEE63C}"/>
                </a:ext>
              </a:extLst>
            </p:cNvPr>
            <p:cNvGrpSpPr/>
            <p:nvPr/>
          </p:nvGrpSpPr>
          <p:grpSpPr>
            <a:xfrm>
              <a:off x="11700503" y="349881"/>
              <a:ext cx="393781" cy="381626"/>
              <a:chOff x="-1264920" y="310516"/>
              <a:chExt cx="308610" cy="299084"/>
            </a:xfrm>
          </p:grpSpPr>
          <p:grpSp>
            <p:nvGrpSpPr>
              <p:cNvPr id="8" name="Групувати 7">
                <a:extLst>
                  <a:ext uri="{FF2B5EF4-FFF2-40B4-BE49-F238E27FC236}">
                    <a16:creationId xmlns:a16="http://schemas.microsoft.com/office/drawing/2014/main" id="{C8AD5744-F376-FFD5-3427-BB366D8220A3}"/>
                  </a:ext>
                </a:extLst>
              </p:cNvPr>
              <p:cNvGrpSpPr/>
              <p:nvPr/>
            </p:nvGrpSpPr>
            <p:grpSpPr>
              <a:xfrm>
                <a:off x="-1264920" y="316230"/>
                <a:ext cx="140970" cy="125730"/>
                <a:chOff x="-1264920" y="316230"/>
                <a:chExt cx="140970" cy="125730"/>
              </a:xfrm>
            </p:grpSpPr>
            <p:cxnSp>
              <p:nvCxnSpPr>
                <p:cNvPr id="27" name="Пряма сполучна лінія 26">
                  <a:extLst>
                    <a:ext uri="{FF2B5EF4-FFF2-40B4-BE49-F238E27FC236}">
                      <a16:creationId xmlns:a16="http://schemas.microsoft.com/office/drawing/2014/main" id="{E52D6602-32C0-9F3D-2BE3-90E1F3CE769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316230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Пряма сполучна лінія 27">
                  <a:extLst>
                    <a:ext uri="{FF2B5EF4-FFF2-40B4-BE49-F238E27FC236}">
                      <a16:creationId xmlns:a16="http://schemas.microsoft.com/office/drawing/2014/main" id="{9A48BEAB-F43F-C67B-EB89-960C497CDE6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346710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Пряма сполучна лінія 28">
                  <a:extLst>
                    <a:ext uri="{FF2B5EF4-FFF2-40B4-BE49-F238E27FC236}">
                      <a16:creationId xmlns:a16="http://schemas.microsoft.com/office/drawing/2014/main" id="{CFD50C20-A6A4-FDF6-7BBD-D1C999144E2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379095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Пряма сполучна лінія 29">
                  <a:extLst>
                    <a:ext uri="{FF2B5EF4-FFF2-40B4-BE49-F238E27FC236}">
                      <a16:creationId xmlns:a16="http://schemas.microsoft.com/office/drawing/2014/main" id="{8589C766-E95C-1D6C-CAD3-CF17484FCCC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409575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Пряма сполучна лінія 30">
                  <a:extLst>
                    <a:ext uri="{FF2B5EF4-FFF2-40B4-BE49-F238E27FC236}">
                      <a16:creationId xmlns:a16="http://schemas.microsoft.com/office/drawing/2014/main" id="{F9700D23-4225-46E2-CC6A-9E7BDA3F643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441960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" name="Групувати 8">
                <a:extLst>
                  <a:ext uri="{FF2B5EF4-FFF2-40B4-BE49-F238E27FC236}">
                    <a16:creationId xmlns:a16="http://schemas.microsoft.com/office/drawing/2014/main" id="{21A50E8C-8476-B99A-1510-5F771C765BF1}"/>
                  </a:ext>
                </a:extLst>
              </p:cNvPr>
              <p:cNvGrpSpPr/>
              <p:nvPr/>
            </p:nvGrpSpPr>
            <p:grpSpPr>
              <a:xfrm>
                <a:off x="-1097280" y="476250"/>
                <a:ext cx="140970" cy="125730"/>
                <a:chOff x="-1264920" y="316230"/>
                <a:chExt cx="140970" cy="125730"/>
              </a:xfrm>
            </p:grpSpPr>
            <p:cxnSp>
              <p:nvCxnSpPr>
                <p:cNvPr id="22" name="Пряма сполучна лінія 21">
                  <a:extLst>
                    <a:ext uri="{FF2B5EF4-FFF2-40B4-BE49-F238E27FC236}">
                      <a16:creationId xmlns:a16="http://schemas.microsoft.com/office/drawing/2014/main" id="{A72B8F5C-4E4F-F042-9ED9-064E3A64A0F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316230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Пряма сполучна лінія 22">
                  <a:extLst>
                    <a:ext uri="{FF2B5EF4-FFF2-40B4-BE49-F238E27FC236}">
                      <a16:creationId xmlns:a16="http://schemas.microsoft.com/office/drawing/2014/main" id="{ADF1F16C-3BE9-AFB4-850A-CE6BC7CD0B0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346710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Пряма сполучна лінія 23">
                  <a:extLst>
                    <a:ext uri="{FF2B5EF4-FFF2-40B4-BE49-F238E27FC236}">
                      <a16:creationId xmlns:a16="http://schemas.microsoft.com/office/drawing/2014/main" id="{F1422CC9-3DD7-CBD1-28C4-45E69C35275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379095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Пряма сполучна лінія 24">
                  <a:extLst>
                    <a:ext uri="{FF2B5EF4-FFF2-40B4-BE49-F238E27FC236}">
                      <a16:creationId xmlns:a16="http://schemas.microsoft.com/office/drawing/2014/main" id="{92BBE500-A693-C3EF-3BB0-6B19CC05BC2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409575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Пряма сполучна лінія 25">
                  <a:extLst>
                    <a:ext uri="{FF2B5EF4-FFF2-40B4-BE49-F238E27FC236}">
                      <a16:creationId xmlns:a16="http://schemas.microsoft.com/office/drawing/2014/main" id="{4D59F462-CB5D-A65B-CD54-0BB7FA69E4B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441960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Групувати 9">
                <a:extLst>
                  <a:ext uri="{FF2B5EF4-FFF2-40B4-BE49-F238E27FC236}">
                    <a16:creationId xmlns:a16="http://schemas.microsoft.com/office/drawing/2014/main" id="{7F113810-134F-37AA-5D87-461245C09E9F}"/>
                  </a:ext>
                </a:extLst>
              </p:cNvPr>
              <p:cNvGrpSpPr/>
              <p:nvPr/>
            </p:nvGrpSpPr>
            <p:grpSpPr>
              <a:xfrm rot="5400000">
                <a:off x="-1097280" y="318136"/>
                <a:ext cx="140970" cy="125730"/>
                <a:chOff x="-1264920" y="316230"/>
                <a:chExt cx="140970" cy="125730"/>
              </a:xfrm>
            </p:grpSpPr>
            <p:cxnSp>
              <p:nvCxnSpPr>
                <p:cNvPr id="17" name="Пряма сполучна лінія 16">
                  <a:extLst>
                    <a:ext uri="{FF2B5EF4-FFF2-40B4-BE49-F238E27FC236}">
                      <a16:creationId xmlns:a16="http://schemas.microsoft.com/office/drawing/2014/main" id="{F28C0C7A-262A-0F9A-B855-CBE72192672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316230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Пряма сполучна лінія 17">
                  <a:extLst>
                    <a:ext uri="{FF2B5EF4-FFF2-40B4-BE49-F238E27FC236}">
                      <a16:creationId xmlns:a16="http://schemas.microsoft.com/office/drawing/2014/main" id="{409B2A0C-7182-0AFC-CC31-E3A3B1A75B4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346710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Пряма сполучна лінія 18">
                  <a:extLst>
                    <a:ext uri="{FF2B5EF4-FFF2-40B4-BE49-F238E27FC236}">
                      <a16:creationId xmlns:a16="http://schemas.microsoft.com/office/drawing/2014/main" id="{152D553A-BECE-0837-A92B-5B6D685C69B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379095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Пряма сполучна лінія 19">
                  <a:extLst>
                    <a:ext uri="{FF2B5EF4-FFF2-40B4-BE49-F238E27FC236}">
                      <a16:creationId xmlns:a16="http://schemas.microsoft.com/office/drawing/2014/main" id="{3628F893-E7B0-106B-8C8B-29C3633119D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409575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Пряма сполучна лінія 20">
                  <a:extLst>
                    <a:ext uri="{FF2B5EF4-FFF2-40B4-BE49-F238E27FC236}">
                      <a16:creationId xmlns:a16="http://schemas.microsoft.com/office/drawing/2014/main" id="{B73C1806-330B-2661-4C8E-7ABD26742F4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441960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" name="Групувати 10">
                <a:extLst>
                  <a:ext uri="{FF2B5EF4-FFF2-40B4-BE49-F238E27FC236}">
                    <a16:creationId xmlns:a16="http://schemas.microsoft.com/office/drawing/2014/main" id="{03728234-38D5-F097-921C-D3B095288928}"/>
                  </a:ext>
                </a:extLst>
              </p:cNvPr>
              <p:cNvGrpSpPr/>
              <p:nvPr/>
            </p:nvGrpSpPr>
            <p:grpSpPr>
              <a:xfrm rot="5400000">
                <a:off x="-1264920" y="476250"/>
                <a:ext cx="140970" cy="125730"/>
                <a:chOff x="-1264920" y="316230"/>
                <a:chExt cx="140970" cy="125730"/>
              </a:xfrm>
            </p:grpSpPr>
            <p:cxnSp>
              <p:nvCxnSpPr>
                <p:cNvPr id="12" name="Пряма сполучна лінія 11">
                  <a:extLst>
                    <a:ext uri="{FF2B5EF4-FFF2-40B4-BE49-F238E27FC236}">
                      <a16:creationId xmlns:a16="http://schemas.microsoft.com/office/drawing/2014/main" id="{CD7BC2E6-B02B-1391-DA17-650FE8D45BC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316230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Пряма сполучна лінія 12">
                  <a:extLst>
                    <a:ext uri="{FF2B5EF4-FFF2-40B4-BE49-F238E27FC236}">
                      <a16:creationId xmlns:a16="http://schemas.microsoft.com/office/drawing/2014/main" id="{82BFB1B3-B810-A646-1028-3EB0C19B2AD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346710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Пряма сполучна лінія 13">
                  <a:extLst>
                    <a:ext uri="{FF2B5EF4-FFF2-40B4-BE49-F238E27FC236}">
                      <a16:creationId xmlns:a16="http://schemas.microsoft.com/office/drawing/2014/main" id="{3BFE8834-344B-A349-7BDF-3A94C4E33DD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379095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Пряма сполучна лінія 14">
                  <a:extLst>
                    <a:ext uri="{FF2B5EF4-FFF2-40B4-BE49-F238E27FC236}">
                      <a16:creationId xmlns:a16="http://schemas.microsoft.com/office/drawing/2014/main" id="{6937B4D4-EAA6-6BCD-B481-D0D88C8801E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409575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Пряма сполучна лінія 15">
                  <a:extLst>
                    <a:ext uri="{FF2B5EF4-FFF2-40B4-BE49-F238E27FC236}">
                      <a16:creationId xmlns:a16="http://schemas.microsoft.com/office/drawing/2014/main" id="{35A9EB1A-C4F5-F019-567A-7ED691CF843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441960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7" name="Рівнобедрений трикутник 6">
              <a:extLst>
                <a:ext uri="{FF2B5EF4-FFF2-40B4-BE49-F238E27FC236}">
                  <a16:creationId xmlns:a16="http://schemas.microsoft.com/office/drawing/2014/main" id="{619C0219-2B23-BF73-EF6D-08AC088C50ED}"/>
                </a:ext>
              </a:extLst>
            </p:cNvPr>
            <p:cNvSpPr/>
            <p:nvPr/>
          </p:nvSpPr>
          <p:spPr>
            <a:xfrm>
              <a:off x="10985905" y="5859007"/>
              <a:ext cx="1098656" cy="1014792"/>
            </a:xfrm>
            <a:prstGeom prst="triangle">
              <a:avLst>
                <a:gd name="adj" fmla="val 100000"/>
              </a:avLst>
            </a:prstGeom>
            <a:solidFill>
              <a:srgbClr val="088B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sp>
        <p:nvSpPr>
          <p:cNvPr id="32" name="Прямокутник 31">
            <a:extLst>
              <a:ext uri="{FF2B5EF4-FFF2-40B4-BE49-F238E27FC236}">
                <a16:creationId xmlns:a16="http://schemas.microsoft.com/office/drawing/2014/main" id="{69FC4255-7570-E760-0850-24BC848628A3}"/>
              </a:ext>
            </a:extLst>
          </p:cNvPr>
          <p:cNvSpPr/>
          <p:nvPr/>
        </p:nvSpPr>
        <p:spPr>
          <a:xfrm>
            <a:off x="0" y="0"/>
            <a:ext cx="267867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cxnSp>
        <p:nvCxnSpPr>
          <p:cNvPr id="33" name="Пряма сполучна лінія 32">
            <a:extLst>
              <a:ext uri="{FF2B5EF4-FFF2-40B4-BE49-F238E27FC236}">
                <a16:creationId xmlns:a16="http://schemas.microsoft.com/office/drawing/2014/main" id="{A4A2FA84-EDED-9FF5-C8AD-65182F561597}"/>
              </a:ext>
            </a:extLst>
          </p:cNvPr>
          <p:cNvCxnSpPr/>
          <p:nvPr/>
        </p:nvCxnSpPr>
        <p:spPr>
          <a:xfrm>
            <a:off x="0" y="0"/>
            <a:ext cx="0" cy="685800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Паралелограм 1">
            <a:extLst>
              <a:ext uri="{FF2B5EF4-FFF2-40B4-BE49-F238E27FC236}">
                <a16:creationId xmlns:a16="http://schemas.microsoft.com/office/drawing/2014/main" id="{C0971C27-794D-CDD1-679B-C33F800EBC83}"/>
              </a:ext>
            </a:extLst>
          </p:cNvPr>
          <p:cNvSpPr/>
          <p:nvPr/>
        </p:nvSpPr>
        <p:spPr>
          <a:xfrm>
            <a:off x="724055" y="620988"/>
            <a:ext cx="464524" cy="687557"/>
          </a:xfrm>
          <a:prstGeom prst="parallelogram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D33EFA78-1234-80F4-2963-491D36CB9468}"/>
              </a:ext>
            </a:extLst>
          </p:cNvPr>
          <p:cNvSpPr txBox="1">
            <a:spLocks/>
          </p:cNvSpPr>
          <p:nvPr/>
        </p:nvSpPr>
        <p:spPr>
          <a:xfrm>
            <a:off x="854717" y="843611"/>
            <a:ext cx="5764330" cy="44759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uk-UA" sz="2500" b="1" i="0" u="none" strike="noStrike" dirty="0"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ЗБІР ВИХІДНИХ ДАНИХ</a:t>
            </a:r>
            <a:endParaRPr lang="uk-UA" sz="20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548F113-00B5-AB1A-F4C5-5E0FDA3F6208}"/>
              </a:ext>
            </a:extLst>
          </p:cNvPr>
          <p:cNvSpPr txBox="1"/>
          <p:nvPr/>
        </p:nvSpPr>
        <p:spPr>
          <a:xfrm>
            <a:off x="4966365" y="1872020"/>
            <a:ext cx="6469782" cy="4924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400"/>
              </a:spcAft>
            </a:pPr>
            <a:r>
              <a:rPr lang="uk-UA">
                <a:latin typeface="Segoe UI" panose="020B0502040204020203" pitchFamily="34" charset="0"/>
                <a:cs typeface="Segoe UI" panose="020B0502040204020203" pitchFamily="34" charset="0"/>
              </a:rPr>
              <a:t>Створення координаційно-робочої групи, </a:t>
            </a:r>
            <a:br>
              <a:rPr lang="uk-UA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uk-UA">
                <a:latin typeface="Segoe UI" panose="020B0502040204020203" pitchFamily="34" charset="0"/>
                <a:cs typeface="Segoe UI" panose="020B0502040204020203" pitchFamily="34" charset="0"/>
              </a:rPr>
              <a:t>залучення зацікавлених сторін</a:t>
            </a:r>
          </a:p>
          <a:p>
            <a:pPr>
              <a:spcAft>
                <a:spcPts val="2400"/>
              </a:spcAft>
            </a:pPr>
            <a:r>
              <a:rPr lang="uk-UA">
                <a:latin typeface="Segoe UI" panose="020B0502040204020203" pitchFamily="34" charset="0"/>
                <a:ea typeface="Calibri"/>
                <a:cs typeface="Segoe UI" panose="020B0502040204020203" pitchFamily="34" charset="0"/>
              </a:rPr>
              <a:t>Визначення необхідної інформації для </a:t>
            </a:r>
            <a:r>
              <a:rPr lang="uk-UA" err="1">
                <a:latin typeface="Segoe UI" panose="020B0502040204020203" pitchFamily="34" charset="0"/>
                <a:ea typeface="Calibri"/>
                <a:cs typeface="Segoe UI" panose="020B0502040204020203" pitchFamily="34" charset="0"/>
              </a:rPr>
              <a:t>енергопланування</a:t>
            </a:r>
            <a:r>
              <a:rPr lang="uk-UA">
                <a:latin typeface="Segoe UI" panose="020B0502040204020203" pitchFamily="34" charset="0"/>
                <a:ea typeface="Calibri"/>
                <a:cs typeface="Segoe UI" panose="020B0502040204020203" pitchFamily="34" charset="0"/>
              </a:rPr>
              <a:t>,</a:t>
            </a:r>
            <a:br>
              <a:rPr lang="uk-UA">
                <a:latin typeface="Segoe UI" panose="020B0502040204020203" pitchFamily="34" charset="0"/>
                <a:ea typeface="Calibri"/>
                <a:cs typeface="Segoe UI" panose="020B0502040204020203" pitchFamily="34" charset="0"/>
              </a:rPr>
            </a:br>
            <a:r>
              <a:rPr lang="uk-UA">
                <a:latin typeface="Segoe UI" panose="020B0502040204020203" pitchFamily="34" charset="0"/>
                <a:ea typeface="Calibri"/>
                <a:cs typeface="Segoe UI" panose="020B0502040204020203" pitchFamily="34" charset="0"/>
              </a:rPr>
              <a:t>формування шаблонів запиту вихідних даних</a:t>
            </a:r>
            <a:br>
              <a:rPr lang="uk-UA">
                <a:latin typeface="Segoe UI" panose="020B0502040204020203" pitchFamily="34" charset="0"/>
                <a:ea typeface="Calibri"/>
                <a:cs typeface="Segoe UI" panose="020B0502040204020203" pitchFamily="34" charset="0"/>
              </a:rPr>
            </a:br>
            <a:br>
              <a:rPr lang="uk-UA">
                <a:latin typeface="Segoe UI" panose="020B0502040204020203" pitchFamily="34" charset="0"/>
                <a:ea typeface="Calibri"/>
                <a:cs typeface="Segoe UI" panose="020B0502040204020203" pitchFamily="34" charset="0"/>
              </a:rPr>
            </a:br>
            <a:r>
              <a:rPr lang="uk-UA">
                <a:latin typeface="Segoe UI" panose="020B0502040204020203" pitchFamily="34" charset="0"/>
                <a:cs typeface="Segoe UI" panose="020B0502040204020203" pitchFamily="34" charset="0"/>
              </a:rPr>
              <a:t>Збирання і оброблення </a:t>
            </a:r>
            <a:r>
              <a:rPr lang="uk-UA">
                <a:latin typeface="Segoe UI" panose="020B0502040204020203" pitchFamily="34" charset="0"/>
                <a:ea typeface="Calibri"/>
                <a:cs typeface="Segoe UI" panose="020B0502040204020203" pitchFamily="34" charset="0"/>
              </a:rPr>
              <a:t>вихідних даних</a:t>
            </a:r>
            <a:br>
              <a:rPr lang="uk-UA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uk-UA" i="1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(інформація збирається за період щонайменше з 2017 р. </a:t>
            </a:r>
            <a:br>
              <a:rPr lang="uk-UA" i="1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uk-UA" i="1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або не менше ніж за 3 роки)</a:t>
            </a:r>
            <a:endParaRPr lang="uk-UA" i="1">
              <a:solidFill>
                <a:schemeClr val="tx1">
                  <a:lumMod val="50000"/>
                  <a:lumOff val="50000"/>
                </a:schemeClr>
              </a:solidFill>
              <a:latin typeface="Segoe UI" panose="020B0502040204020203" pitchFamily="34" charset="0"/>
              <a:ea typeface="Calibri"/>
              <a:cs typeface="Segoe UI" panose="020B0502040204020203" pitchFamily="34" charset="0"/>
            </a:endParaRPr>
          </a:p>
          <a:p>
            <a:pPr>
              <a:spcAft>
                <a:spcPts val="2400"/>
              </a:spcAft>
            </a:pPr>
            <a:r>
              <a:rPr lang="uk-UA">
                <a:latin typeface="Segoe UI" panose="020B0502040204020203" pitchFamily="34" charset="0"/>
                <a:ea typeface="+mn-lt"/>
                <a:cs typeface="Segoe UI" panose="020B0502040204020203" pitchFamily="34" charset="0"/>
              </a:rPr>
              <a:t>Оцінка повноти, достовірності та якості зібраних даних,</a:t>
            </a:r>
            <a:br>
              <a:rPr lang="uk-UA">
                <a:latin typeface="Segoe UI" panose="020B0502040204020203" pitchFamily="34" charset="0"/>
                <a:ea typeface="+mn-lt"/>
                <a:cs typeface="Segoe UI" panose="020B0502040204020203" pitchFamily="34" charset="0"/>
              </a:rPr>
            </a:br>
            <a:r>
              <a:rPr lang="uk-UA">
                <a:latin typeface="Segoe UI" panose="020B0502040204020203" pitchFamily="34" charset="0"/>
                <a:ea typeface="+mn-lt"/>
                <a:cs typeface="Segoe UI" panose="020B0502040204020203" pitchFamily="34" charset="0"/>
              </a:rPr>
              <a:t>уточнення отриманої інформації (за необхідністю)</a:t>
            </a:r>
            <a:endParaRPr lang="uk-UA">
              <a:latin typeface="Segoe UI" panose="020B0502040204020203" pitchFamily="34" charset="0"/>
              <a:ea typeface="Calibri"/>
              <a:cs typeface="Segoe UI" panose="020B0502040204020203" pitchFamily="34" charset="0"/>
            </a:endParaRPr>
          </a:p>
          <a:p>
            <a:pPr>
              <a:spcAft>
                <a:spcPts val="2400"/>
              </a:spcAft>
            </a:pPr>
            <a:r>
              <a:rPr lang="uk-UA">
                <a:latin typeface="Segoe UI" panose="020B0502040204020203" pitchFamily="34" charset="0"/>
                <a:ea typeface="Calibri"/>
                <a:cs typeface="Segoe UI" panose="020B0502040204020203" pitchFamily="34" charset="0"/>
              </a:rPr>
              <a:t>Зберігання вихідних даних </a:t>
            </a:r>
            <a:r>
              <a:rPr lang="uk-UA">
                <a:latin typeface="Segoe UI" panose="020B0502040204020203" pitchFamily="34" charset="0"/>
                <a:ea typeface="+mn-lt"/>
                <a:cs typeface="Segoe UI" panose="020B0502040204020203" pitchFamily="34" charset="0"/>
              </a:rPr>
              <a:t>протягом всього періоду дії енергетичного плану</a:t>
            </a:r>
            <a:endParaRPr lang="uk-UA">
              <a:latin typeface="Segoe UI" panose="020B0502040204020203" pitchFamily="34" charset="0"/>
              <a:ea typeface="Calibri"/>
              <a:cs typeface="Segoe UI" panose="020B0502040204020203" pitchFamily="34" charset="0"/>
            </a:endParaRPr>
          </a:p>
          <a:p>
            <a:pPr>
              <a:spcAft>
                <a:spcPts val="2400"/>
              </a:spcAft>
            </a:pPr>
            <a:endParaRPr lang="uk-UA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4" name="Прямокутник 53">
            <a:extLst>
              <a:ext uri="{FF2B5EF4-FFF2-40B4-BE49-F238E27FC236}">
                <a16:creationId xmlns:a16="http://schemas.microsoft.com/office/drawing/2014/main" id="{6BC72D6F-964F-0E32-406A-BC41984F726D}"/>
              </a:ext>
            </a:extLst>
          </p:cNvPr>
          <p:cNvSpPr/>
          <p:nvPr/>
        </p:nvSpPr>
        <p:spPr>
          <a:xfrm>
            <a:off x="426423" y="4525701"/>
            <a:ext cx="267867" cy="1863524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cxnSp>
        <p:nvCxnSpPr>
          <p:cNvPr id="62" name="Пряма сполучна лінія 61">
            <a:extLst>
              <a:ext uri="{FF2B5EF4-FFF2-40B4-BE49-F238E27FC236}">
                <a16:creationId xmlns:a16="http://schemas.microsoft.com/office/drawing/2014/main" id="{C939FE93-9BCE-F01B-E147-D912627ACEEB}"/>
              </a:ext>
            </a:extLst>
          </p:cNvPr>
          <p:cNvCxnSpPr/>
          <p:nvPr/>
        </p:nvCxnSpPr>
        <p:spPr>
          <a:xfrm>
            <a:off x="4606724" y="1780580"/>
            <a:ext cx="0" cy="4716000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Овал 62">
            <a:extLst>
              <a:ext uri="{FF2B5EF4-FFF2-40B4-BE49-F238E27FC236}">
                <a16:creationId xmlns:a16="http://schemas.microsoft.com/office/drawing/2014/main" id="{67D179D3-C09E-71D5-013F-6B546CEE2093}"/>
              </a:ext>
            </a:extLst>
          </p:cNvPr>
          <p:cNvSpPr/>
          <p:nvPr/>
        </p:nvSpPr>
        <p:spPr>
          <a:xfrm>
            <a:off x="4488614" y="1924050"/>
            <a:ext cx="236220" cy="23622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4" name="Овал 63">
            <a:extLst>
              <a:ext uri="{FF2B5EF4-FFF2-40B4-BE49-F238E27FC236}">
                <a16:creationId xmlns:a16="http://schemas.microsoft.com/office/drawing/2014/main" id="{BF70221A-3028-9B2F-DD3A-8086C4029E6E}"/>
              </a:ext>
            </a:extLst>
          </p:cNvPr>
          <p:cNvSpPr/>
          <p:nvPr/>
        </p:nvSpPr>
        <p:spPr>
          <a:xfrm>
            <a:off x="4488614" y="2787184"/>
            <a:ext cx="236220" cy="23622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5" name="Овал 64">
            <a:extLst>
              <a:ext uri="{FF2B5EF4-FFF2-40B4-BE49-F238E27FC236}">
                <a16:creationId xmlns:a16="http://schemas.microsoft.com/office/drawing/2014/main" id="{EB483DAE-E012-D494-77D7-D62AB64B8686}"/>
              </a:ext>
            </a:extLst>
          </p:cNvPr>
          <p:cNvSpPr/>
          <p:nvPr/>
        </p:nvSpPr>
        <p:spPr>
          <a:xfrm>
            <a:off x="4488614" y="3647852"/>
            <a:ext cx="236220" cy="23622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8" name="Овал 67">
            <a:extLst>
              <a:ext uri="{FF2B5EF4-FFF2-40B4-BE49-F238E27FC236}">
                <a16:creationId xmlns:a16="http://schemas.microsoft.com/office/drawing/2014/main" id="{73B9BAC2-D2DF-1ECD-FD1C-63E9896E0E82}"/>
              </a:ext>
            </a:extLst>
          </p:cNvPr>
          <p:cNvSpPr/>
          <p:nvPr/>
        </p:nvSpPr>
        <p:spPr>
          <a:xfrm>
            <a:off x="4483946" y="4757913"/>
            <a:ext cx="236220" cy="23622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9" name="Овал 68">
            <a:extLst>
              <a:ext uri="{FF2B5EF4-FFF2-40B4-BE49-F238E27FC236}">
                <a16:creationId xmlns:a16="http://schemas.microsoft.com/office/drawing/2014/main" id="{0C9ED9D0-F194-3D9B-5A91-090A3ED51919}"/>
              </a:ext>
            </a:extLst>
          </p:cNvPr>
          <p:cNvSpPr/>
          <p:nvPr/>
        </p:nvSpPr>
        <p:spPr>
          <a:xfrm>
            <a:off x="4491270" y="5581863"/>
            <a:ext cx="236220" cy="23622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72181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62B42C7B-6F57-7460-51AE-07E402FB13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25" y="0"/>
            <a:ext cx="11706822" cy="6858000"/>
          </a:xfrm>
          <a:prstGeom prst="rect">
            <a:avLst/>
          </a:prstGeom>
        </p:spPr>
      </p:pic>
      <p:sp>
        <p:nvSpPr>
          <p:cNvPr id="40" name="Прямокутник 39">
            <a:extLst>
              <a:ext uri="{FF2B5EF4-FFF2-40B4-BE49-F238E27FC236}">
                <a16:creationId xmlns:a16="http://schemas.microsoft.com/office/drawing/2014/main" id="{55D35A3E-E8B2-B3BD-D155-B10215781518}"/>
              </a:ext>
            </a:extLst>
          </p:cNvPr>
          <p:cNvSpPr/>
          <p:nvPr/>
        </p:nvSpPr>
        <p:spPr>
          <a:xfrm>
            <a:off x="-17500" y="-15798"/>
            <a:ext cx="11741826" cy="6873798"/>
          </a:xfrm>
          <a:prstGeom prst="rect">
            <a:avLst/>
          </a:prstGeom>
          <a:solidFill>
            <a:schemeClr val="bg1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grpSp>
        <p:nvGrpSpPr>
          <p:cNvPr id="4" name="Групувати 3">
            <a:extLst>
              <a:ext uri="{FF2B5EF4-FFF2-40B4-BE49-F238E27FC236}">
                <a16:creationId xmlns:a16="http://schemas.microsoft.com/office/drawing/2014/main" id="{9FB2F458-5414-73C2-3C40-2EE58C47117D}"/>
              </a:ext>
            </a:extLst>
          </p:cNvPr>
          <p:cNvGrpSpPr/>
          <p:nvPr/>
        </p:nvGrpSpPr>
        <p:grpSpPr>
          <a:xfrm>
            <a:off x="10985905" y="0"/>
            <a:ext cx="1206095" cy="6873799"/>
            <a:chOff x="10985905" y="0"/>
            <a:chExt cx="1206095" cy="6873799"/>
          </a:xfrm>
        </p:grpSpPr>
        <p:sp>
          <p:nvSpPr>
            <p:cNvPr id="5" name="Прямокутник 4">
              <a:extLst>
                <a:ext uri="{FF2B5EF4-FFF2-40B4-BE49-F238E27FC236}">
                  <a16:creationId xmlns:a16="http://schemas.microsoft.com/office/drawing/2014/main" id="{3481EE2B-9F4F-E538-E20B-2684EF7CC420}"/>
                </a:ext>
              </a:extLst>
            </p:cNvPr>
            <p:cNvSpPr/>
            <p:nvPr/>
          </p:nvSpPr>
          <p:spPr>
            <a:xfrm>
              <a:off x="11572755" y="0"/>
              <a:ext cx="619245" cy="6858000"/>
            </a:xfrm>
            <a:prstGeom prst="rect">
              <a:avLst/>
            </a:prstGeom>
            <a:solidFill>
              <a:srgbClr val="088B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grpSp>
          <p:nvGrpSpPr>
            <p:cNvPr id="6" name="Групувати 5">
              <a:extLst>
                <a:ext uri="{FF2B5EF4-FFF2-40B4-BE49-F238E27FC236}">
                  <a16:creationId xmlns:a16="http://schemas.microsoft.com/office/drawing/2014/main" id="{84146D67-A2BA-046E-B5BC-1ACBB3DEE63C}"/>
                </a:ext>
              </a:extLst>
            </p:cNvPr>
            <p:cNvGrpSpPr/>
            <p:nvPr/>
          </p:nvGrpSpPr>
          <p:grpSpPr>
            <a:xfrm>
              <a:off x="11700503" y="349881"/>
              <a:ext cx="393781" cy="381626"/>
              <a:chOff x="-1264920" y="310516"/>
              <a:chExt cx="308610" cy="299084"/>
            </a:xfrm>
          </p:grpSpPr>
          <p:grpSp>
            <p:nvGrpSpPr>
              <p:cNvPr id="8" name="Групувати 7">
                <a:extLst>
                  <a:ext uri="{FF2B5EF4-FFF2-40B4-BE49-F238E27FC236}">
                    <a16:creationId xmlns:a16="http://schemas.microsoft.com/office/drawing/2014/main" id="{C8AD5744-F376-FFD5-3427-BB366D8220A3}"/>
                  </a:ext>
                </a:extLst>
              </p:cNvPr>
              <p:cNvGrpSpPr/>
              <p:nvPr/>
            </p:nvGrpSpPr>
            <p:grpSpPr>
              <a:xfrm>
                <a:off x="-1264920" y="316230"/>
                <a:ext cx="140970" cy="125730"/>
                <a:chOff x="-1264920" y="316230"/>
                <a:chExt cx="140970" cy="125730"/>
              </a:xfrm>
            </p:grpSpPr>
            <p:cxnSp>
              <p:nvCxnSpPr>
                <p:cNvPr id="27" name="Пряма сполучна лінія 26">
                  <a:extLst>
                    <a:ext uri="{FF2B5EF4-FFF2-40B4-BE49-F238E27FC236}">
                      <a16:creationId xmlns:a16="http://schemas.microsoft.com/office/drawing/2014/main" id="{E52D6602-32C0-9F3D-2BE3-90E1F3CE769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316230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Пряма сполучна лінія 27">
                  <a:extLst>
                    <a:ext uri="{FF2B5EF4-FFF2-40B4-BE49-F238E27FC236}">
                      <a16:creationId xmlns:a16="http://schemas.microsoft.com/office/drawing/2014/main" id="{9A48BEAB-F43F-C67B-EB89-960C497CDE6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346710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Пряма сполучна лінія 28">
                  <a:extLst>
                    <a:ext uri="{FF2B5EF4-FFF2-40B4-BE49-F238E27FC236}">
                      <a16:creationId xmlns:a16="http://schemas.microsoft.com/office/drawing/2014/main" id="{CFD50C20-A6A4-FDF6-7BBD-D1C999144E2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379095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Пряма сполучна лінія 29">
                  <a:extLst>
                    <a:ext uri="{FF2B5EF4-FFF2-40B4-BE49-F238E27FC236}">
                      <a16:creationId xmlns:a16="http://schemas.microsoft.com/office/drawing/2014/main" id="{8589C766-E95C-1D6C-CAD3-CF17484FCCC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409575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Пряма сполучна лінія 30">
                  <a:extLst>
                    <a:ext uri="{FF2B5EF4-FFF2-40B4-BE49-F238E27FC236}">
                      <a16:creationId xmlns:a16="http://schemas.microsoft.com/office/drawing/2014/main" id="{F9700D23-4225-46E2-CC6A-9E7BDA3F643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441960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" name="Групувати 8">
                <a:extLst>
                  <a:ext uri="{FF2B5EF4-FFF2-40B4-BE49-F238E27FC236}">
                    <a16:creationId xmlns:a16="http://schemas.microsoft.com/office/drawing/2014/main" id="{21A50E8C-8476-B99A-1510-5F771C765BF1}"/>
                  </a:ext>
                </a:extLst>
              </p:cNvPr>
              <p:cNvGrpSpPr/>
              <p:nvPr/>
            </p:nvGrpSpPr>
            <p:grpSpPr>
              <a:xfrm>
                <a:off x="-1097280" y="476250"/>
                <a:ext cx="140970" cy="125730"/>
                <a:chOff x="-1264920" y="316230"/>
                <a:chExt cx="140970" cy="125730"/>
              </a:xfrm>
            </p:grpSpPr>
            <p:cxnSp>
              <p:nvCxnSpPr>
                <p:cNvPr id="22" name="Пряма сполучна лінія 21">
                  <a:extLst>
                    <a:ext uri="{FF2B5EF4-FFF2-40B4-BE49-F238E27FC236}">
                      <a16:creationId xmlns:a16="http://schemas.microsoft.com/office/drawing/2014/main" id="{A72B8F5C-4E4F-F042-9ED9-064E3A64A0F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316230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Пряма сполучна лінія 22">
                  <a:extLst>
                    <a:ext uri="{FF2B5EF4-FFF2-40B4-BE49-F238E27FC236}">
                      <a16:creationId xmlns:a16="http://schemas.microsoft.com/office/drawing/2014/main" id="{ADF1F16C-3BE9-AFB4-850A-CE6BC7CD0B0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346710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Пряма сполучна лінія 23">
                  <a:extLst>
                    <a:ext uri="{FF2B5EF4-FFF2-40B4-BE49-F238E27FC236}">
                      <a16:creationId xmlns:a16="http://schemas.microsoft.com/office/drawing/2014/main" id="{F1422CC9-3DD7-CBD1-28C4-45E69C35275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379095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Пряма сполучна лінія 24">
                  <a:extLst>
                    <a:ext uri="{FF2B5EF4-FFF2-40B4-BE49-F238E27FC236}">
                      <a16:creationId xmlns:a16="http://schemas.microsoft.com/office/drawing/2014/main" id="{92BBE500-A693-C3EF-3BB0-6B19CC05BC2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409575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Пряма сполучна лінія 25">
                  <a:extLst>
                    <a:ext uri="{FF2B5EF4-FFF2-40B4-BE49-F238E27FC236}">
                      <a16:creationId xmlns:a16="http://schemas.microsoft.com/office/drawing/2014/main" id="{4D59F462-CB5D-A65B-CD54-0BB7FA69E4B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441960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Групувати 9">
                <a:extLst>
                  <a:ext uri="{FF2B5EF4-FFF2-40B4-BE49-F238E27FC236}">
                    <a16:creationId xmlns:a16="http://schemas.microsoft.com/office/drawing/2014/main" id="{7F113810-134F-37AA-5D87-461245C09E9F}"/>
                  </a:ext>
                </a:extLst>
              </p:cNvPr>
              <p:cNvGrpSpPr/>
              <p:nvPr/>
            </p:nvGrpSpPr>
            <p:grpSpPr>
              <a:xfrm rot="5400000">
                <a:off x="-1097280" y="318136"/>
                <a:ext cx="140970" cy="125730"/>
                <a:chOff x="-1264920" y="316230"/>
                <a:chExt cx="140970" cy="125730"/>
              </a:xfrm>
            </p:grpSpPr>
            <p:cxnSp>
              <p:nvCxnSpPr>
                <p:cNvPr id="17" name="Пряма сполучна лінія 16">
                  <a:extLst>
                    <a:ext uri="{FF2B5EF4-FFF2-40B4-BE49-F238E27FC236}">
                      <a16:creationId xmlns:a16="http://schemas.microsoft.com/office/drawing/2014/main" id="{F28C0C7A-262A-0F9A-B855-CBE72192672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316230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Пряма сполучна лінія 17">
                  <a:extLst>
                    <a:ext uri="{FF2B5EF4-FFF2-40B4-BE49-F238E27FC236}">
                      <a16:creationId xmlns:a16="http://schemas.microsoft.com/office/drawing/2014/main" id="{409B2A0C-7182-0AFC-CC31-E3A3B1A75B4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346710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Пряма сполучна лінія 18">
                  <a:extLst>
                    <a:ext uri="{FF2B5EF4-FFF2-40B4-BE49-F238E27FC236}">
                      <a16:creationId xmlns:a16="http://schemas.microsoft.com/office/drawing/2014/main" id="{152D553A-BECE-0837-A92B-5B6D685C69B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379095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Пряма сполучна лінія 19">
                  <a:extLst>
                    <a:ext uri="{FF2B5EF4-FFF2-40B4-BE49-F238E27FC236}">
                      <a16:creationId xmlns:a16="http://schemas.microsoft.com/office/drawing/2014/main" id="{3628F893-E7B0-106B-8C8B-29C3633119D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409575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Пряма сполучна лінія 20">
                  <a:extLst>
                    <a:ext uri="{FF2B5EF4-FFF2-40B4-BE49-F238E27FC236}">
                      <a16:creationId xmlns:a16="http://schemas.microsoft.com/office/drawing/2014/main" id="{B73C1806-330B-2661-4C8E-7ABD26742F4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441960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" name="Групувати 10">
                <a:extLst>
                  <a:ext uri="{FF2B5EF4-FFF2-40B4-BE49-F238E27FC236}">
                    <a16:creationId xmlns:a16="http://schemas.microsoft.com/office/drawing/2014/main" id="{03728234-38D5-F097-921C-D3B095288928}"/>
                  </a:ext>
                </a:extLst>
              </p:cNvPr>
              <p:cNvGrpSpPr/>
              <p:nvPr/>
            </p:nvGrpSpPr>
            <p:grpSpPr>
              <a:xfrm rot="5400000">
                <a:off x="-1264920" y="476250"/>
                <a:ext cx="140970" cy="125730"/>
                <a:chOff x="-1264920" y="316230"/>
                <a:chExt cx="140970" cy="125730"/>
              </a:xfrm>
            </p:grpSpPr>
            <p:cxnSp>
              <p:nvCxnSpPr>
                <p:cNvPr id="12" name="Пряма сполучна лінія 11">
                  <a:extLst>
                    <a:ext uri="{FF2B5EF4-FFF2-40B4-BE49-F238E27FC236}">
                      <a16:creationId xmlns:a16="http://schemas.microsoft.com/office/drawing/2014/main" id="{CD7BC2E6-B02B-1391-DA17-650FE8D45BC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316230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Пряма сполучна лінія 12">
                  <a:extLst>
                    <a:ext uri="{FF2B5EF4-FFF2-40B4-BE49-F238E27FC236}">
                      <a16:creationId xmlns:a16="http://schemas.microsoft.com/office/drawing/2014/main" id="{82BFB1B3-B810-A646-1028-3EB0C19B2AD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346710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Пряма сполучна лінія 13">
                  <a:extLst>
                    <a:ext uri="{FF2B5EF4-FFF2-40B4-BE49-F238E27FC236}">
                      <a16:creationId xmlns:a16="http://schemas.microsoft.com/office/drawing/2014/main" id="{3BFE8834-344B-A349-7BDF-3A94C4E33DD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379095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Пряма сполучна лінія 14">
                  <a:extLst>
                    <a:ext uri="{FF2B5EF4-FFF2-40B4-BE49-F238E27FC236}">
                      <a16:creationId xmlns:a16="http://schemas.microsoft.com/office/drawing/2014/main" id="{6937B4D4-EAA6-6BCD-B481-D0D88C8801E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409575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Пряма сполучна лінія 15">
                  <a:extLst>
                    <a:ext uri="{FF2B5EF4-FFF2-40B4-BE49-F238E27FC236}">
                      <a16:creationId xmlns:a16="http://schemas.microsoft.com/office/drawing/2014/main" id="{35A9EB1A-C4F5-F019-567A-7ED691CF843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441960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7" name="Рівнобедрений трикутник 6">
              <a:extLst>
                <a:ext uri="{FF2B5EF4-FFF2-40B4-BE49-F238E27FC236}">
                  <a16:creationId xmlns:a16="http://schemas.microsoft.com/office/drawing/2014/main" id="{619C0219-2B23-BF73-EF6D-08AC088C50ED}"/>
                </a:ext>
              </a:extLst>
            </p:cNvPr>
            <p:cNvSpPr/>
            <p:nvPr/>
          </p:nvSpPr>
          <p:spPr>
            <a:xfrm>
              <a:off x="10985905" y="5859007"/>
              <a:ext cx="1098656" cy="1014792"/>
            </a:xfrm>
            <a:prstGeom prst="triangle">
              <a:avLst>
                <a:gd name="adj" fmla="val 100000"/>
              </a:avLst>
            </a:prstGeom>
            <a:solidFill>
              <a:srgbClr val="088B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sp>
        <p:nvSpPr>
          <p:cNvPr id="32" name="Прямокутник 31">
            <a:extLst>
              <a:ext uri="{FF2B5EF4-FFF2-40B4-BE49-F238E27FC236}">
                <a16:creationId xmlns:a16="http://schemas.microsoft.com/office/drawing/2014/main" id="{69FC4255-7570-E760-0850-24BC848628A3}"/>
              </a:ext>
            </a:extLst>
          </p:cNvPr>
          <p:cNvSpPr/>
          <p:nvPr/>
        </p:nvSpPr>
        <p:spPr>
          <a:xfrm>
            <a:off x="0" y="0"/>
            <a:ext cx="267867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cxnSp>
        <p:nvCxnSpPr>
          <p:cNvPr id="33" name="Пряма сполучна лінія 32">
            <a:extLst>
              <a:ext uri="{FF2B5EF4-FFF2-40B4-BE49-F238E27FC236}">
                <a16:creationId xmlns:a16="http://schemas.microsoft.com/office/drawing/2014/main" id="{A4A2FA84-EDED-9FF5-C8AD-65182F561597}"/>
              </a:ext>
            </a:extLst>
          </p:cNvPr>
          <p:cNvCxnSpPr/>
          <p:nvPr/>
        </p:nvCxnSpPr>
        <p:spPr>
          <a:xfrm>
            <a:off x="0" y="0"/>
            <a:ext cx="0" cy="685800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Паралелограм 1">
            <a:extLst>
              <a:ext uri="{FF2B5EF4-FFF2-40B4-BE49-F238E27FC236}">
                <a16:creationId xmlns:a16="http://schemas.microsoft.com/office/drawing/2014/main" id="{C0971C27-794D-CDD1-679B-C33F800EBC83}"/>
              </a:ext>
            </a:extLst>
          </p:cNvPr>
          <p:cNvSpPr/>
          <p:nvPr/>
        </p:nvSpPr>
        <p:spPr>
          <a:xfrm>
            <a:off x="724055" y="620988"/>
            <a:ext cx="464524" cy="687557"/>
          </a:xfrm>
          <a:prstGeom prst="parallelogram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D33EFA78-1234-80F4-2963-491D36CB9468}"/>
              </a:ext>
            </a:extLst>
          </p:cNvPr>
          <p:cNvSpPr txBox="1">
            <a:spLocks/>
          </p:cNvSpPr>
          <p:nvPr/>
        </p:nvSpPr>
        <p:spPr>
          <a:xfrm>
            <a:off x="854717" y="843612"/>
            <a:ext cx="9004178" cy="46493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uk-UA" sz="2500" b="1" i="0" u="none" strike="noStrike" dirty="0"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СЕКТОРИ ЕНЕРГЕТИЧНОГО АНАЛІЗУ ТА ПЛАНУВАННЯ </a:t>
            </a:r>
            <a:endParaRPr lang="uk-UA" sz="20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65" name="Групувати 3">
            <a:extLst>
              <a:ext uri="{FF2B5EF4-FFF2-40B4-BE49-F238E27FC236}">
                <a16:creationId xmlns:a16="http://schemas.microsoft.com/office/drawing/2014/main" id="{C5F5B1C5-BD08-2FD4-9E63-7450FC4DCF4E}"/>
              </a:ext>
            </a:extLst>
          </p:cNvPr>
          <p:cNvGrpSpPr/>
          <p:nvPr/>
        </p:nvGrpSpPr>
        <p:grpSpPr>
          <a:xfrm>
            <a:off x="10985905" y="0"/>
            <a:ext cx="1206095" cy="6873799"/>
            <a:chOff x="10985905" y="0"/>
            <a:chExt cx="1206095" cy="6873799"/>
          </a:xfrm>
        </p:grpSpPr>
        <p:sp>
          <p:nvSpPr>
            <p:cNvPr id="66" name="Прямокутник 4">
              <a:extLst>
                <a:ext uri="{FF2B5EF4-FFF2-40B4-BE49-F238E27FC236}">
                  <a16:creationId xmlns:a16="http://schemas.microsoft.com/office/drawing/2014/main" id="{B3BE33EE-AC8D-CF50-6AA2-05C279F6475D}"/>
                </a:ext>
              </a:extLst>
            </p:cNvPr>
            <p:cNvSpPr/>
            <p:nvPr/>
          </p:nvSpPr>
          <p:spPr>
            <a:xfrm>
              <a:off x="11572755" y="0"/>
              <a:ext cx="619245" cy="6858000"/>
            </a:xfrm>
            <a:prstGeom prst="rect">
              <a:avLst/>
            </a:prstGeom>
            <a:solidFill>
              <a:srgbClr val="088B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grpSp>
          <p:nvGrpSpPr>
            <p:cNvPr id="67" name="Групувати 5">
              <a:extLst>
                <a:ext uri="{FF2B5EF4-FFF2-40B4-BE49-F238E27FC236}">
                  <a16:creationId xmlns:a16="http://schemas.microsoft.com/office/drawing/2014/main" id="{3676C4A2-41E6-877A-7462-ADC69A12329D}"/>
                </a:ext>
              </a:extLst>
            </p:cNvPr>
            <p:cNvGrpSpPr/>
            <p:nvPr/>
          </p:nvGrpSpPr>
          <p:grpSpPr>
            <a:xfrm>
              <a:off x="11700503" y="349881"/>
              <a:ext cx="393781" cy="381626"/>
              <a:chOff x="-1264920" y="310516"/>
              <a:chExt cx="308610" cy="299084"/>
            </a:xfrm>
          </p:grpSpPr>
          <p:grpSp>
            <p:nvGrpSpPr>
              <p:cNvPr id="70" name="Групувати 7">
                <a:extLst>
                  <a:ext uri="{FF2B5EF4-FFF2-40B4-BE49-F238E27FC236}">
                    <a16:creationId xmlns:a16="http://schemas.microsoft.com/office/drawing/2014/main" id="{3705E6B3-57F8-DD50-02D8-428BCB71E677}"/>
                  </a:ext>
                </a:extLst>
              </p:cNvPr>
              <p:cNvGrpSpPr/>
              <p:nvPr/>
            </p:nvGrpSpPr>
            <p:grpSpPr>
              <a:xfrm>
                <a:off x="-1264920" y="316230"/>
                <a:ext cx="140970" cy="125730"/>
                <a:chOff x="-1264920" y="316230"/>
                <a:chExt cx="140970" cy="125730"/>
              </a:xfrm>
            </p:grpSpPr>
            <p:cxnSp>
              <p:nvCxnSpPr>
                <p:cNvPr id="92" name="Пряма сполучна лінія 26">
                  <a:extLst>
                    <a:ext uri="{FF2B5EF4-FFF2-40B4-BE49-F238E27FC236}">
                      <a16:creationId xmlns:a16="http://schemas.microsoft.com/office/drawing/2014/main" id="{7E03ABC4-6A7F-5459-1FF1-969400BF988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316230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4" name="Пряма сполучна лінія 27">
                  <a:extLst>
                    <a:ext uri="{FF2B5EF4-FFF2-40B4-BE49-F238E27FC236}">
                      <a16:creationId xmlns:a16="http://schemas.microsoft.com/office/drawing/2014/main" id="{32F49B6B-32E7-0BE6-1ACE-0E22B946770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346710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5" name="Пряма сполучна лінія 28">
                  <a:extLst>
                    <a:ext uri="{FF2B5EF4-FFF2-40B4-BE49-F238E27FC236}">
                      <a16:creationId xmlns:a16="http://schemas.microsoft.com/office/drawing/2014/main" id="{614EDC78-A5A3-AC6F-C17F-BB8A698DE20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379095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6" name="Пряма сполучна лінія 29">
                  <a:extLst>
                    <a:ext uri="{FF2B5EF4-FFF2-40B4-BE49-F238E27FC236}">
                      <a16:creationId xmlns:a16="http://schemas.microsoft.com/office/drawing/2014/main" id="{259D366E-EF27-105E-C224-5375C4B6F2C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409575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7" name="Пряма сполучна лінія 30">
                  <a:extLst>
                    <a:ext uri="{FF2B5EF4-FFF2-40B4-BE49-F238E27FC236}">
                      <a16:creationId xmlns:a16="http://schemas.microsoft.com/office/drawing/2014/main" id="{17A006FE-233C-AD59-ECB0-DC488739136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441960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1" name="Групувати 8">
                <a:extLst>
                  <a:ext uri="{FF2B5EF4-FFF2-40B4-BE49-F238E27FC236}">
                    <a16:creationId xmlns:a16="http://schemas.microsoft.com/office/drawing/2014/main" id="{A183FBC1-9750-08B4-7FD2-33D697C566D5}"/>
                  </a:ext>
                </a:extLst>
              </p:cNvPr>
              <p:cNvGrpSpPr/>
              <p:nvPr/>
            </p:nvGrpSpPr>
            <p:grpSpPr>
              <a:xfrm>
                <a:off x="-1097280" y="476250"/>
                <a:ext cx="140970" cy="125730"/>
                <a:chOff x="-1264920" y="316230"/>
                <a:chExt cx="140970" cy="125730"/>
              </a:xfrm>
            </p:grpSpPr>
            <p:cxnSp>
              <p:nvCxnSpPr>
                <p:cNvPr id="87" name="Пряма сполучна лінія 21">
                  <a:extLst>
                    <a:ext uri="{FF2B5EF4-FFF2-40B4-BE49-F238E27FC236}">
                      <a16:creationId xmlns:a16="http://schemas.microsoft.com/office/drawing/2014/main" id="{97FAAE22-1C71-BC77-9526-9E913594A4E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316230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8" name="Пряма сполучна лінія 22">
                  <a:extLst>
                    <a:ext uri="{FF2B5EF4-FFF2-40B4-BE49-F238E27FC236}">
                      <a16:creationId xmlns:a16="http://schemas.microsoft.com/office/drawing/2014/main" id="{384B4A60-9AE3-6F13-EB3D-EA990B7278A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346710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9" name="Пряма сполучна лінія 23">
                  <a:extLst>
                    <a:ext uri="{FF2B5EF4-FFF2-40B4-BE49-F238E27FC236}">
                      <a16:creationId xmlns:a16="http://schemas.microsoft.com/office/drawing/2014/main" id="{1B680E6C-76FF-B247-CF12-B2FDFC3CE14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379095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0" name="Пряма сполучна лінія 24">
                  <a:extLst>
                    <a:ext uri="{FF2B5EF4-FFF2-40B4-BE49-F238E27FC236}">
                      <a16:creationId xmlns:a16="http://schemas.microsoft.com/office/drawing/2014/main" id="{91BB7F7D-D314-D377-654D-3665251B043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409575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1" name="Пряма сполучна лінія 25">
                  <a:extLst>
                    <a:ext uri="{FF2B5EF4-FFF2-40B4-BE49-F238E27FC236}">
                      <a16:creationId xmlns:a16="http://schemas.microsoft.com/office/drawing/2014/main" id="{B9CA7D9A-88CA-5673-18A4-B22004A5F13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441960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2" name="Групувати 9">
                <a:extLst>
                  <a:ext uri="{FF2B5EF4-FFF2-40B4-BE49-F238E27FC236}">
                    <a16:creationId xmlns:a16="http://schemas.microsoft.com/office/drawing/2014/main" id="{E75A9B64-BCBD-F4A8-DF50-20F68EF8A7F2}"/>
                  </a:ext>
                </a:extLst>
              </p:cNvPr>
              <p:cNvGrpSpPr/>
              <p:nvPr/>
            </p:nvGrpSpPr>
            <p:grpSpPr>
              <a:xfrm rot="5400000">
                <a:off x="-1097280" y="318136"/>
                <a:ext cx="140970" cy="125730"/>
                <a:chOff x="-1264920" y="316230"/>
                <a:chExt cx="140970" cy="125730"/>
              </a:xfrm>
            </p:grpSpPr>
            <p:cxnSp>
              <p:nvCxnSpPr>
                <p:cNvPr id="81" name="Пряма сполучна лінія 16">
                  <a:extLst>
                    <a:ext uri="{FF2B5EF4-FFF2-40B4-BE49-F238E27FC236}">
                      <a16:creationId xmlns:a16="http://schemas.microsoft.com/office/drawing/2014/main" id="{94474F8A-2F6D-76F8-0F80-6D94D0CE328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316230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Пряма сполучна лінія 17">
                  <a:extLst>
                    <a:ext uri="{FF2B5EF4-FFF2-40B4-BE49-F238E27FC236}">
                      <a16:creationId xmlns:a16="http://schemas.microsoft.com/office/drawing/2014/main" id="{3A09AF37-F142-BE48-0531-CB3877EC71C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346710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Пряма сполучна лінія 18">
                  <a:extLst>
                    <a:ext uri="{FF2B5EF4-FFF2-40B4-BE49-F238E27FC236}">
                      <a16:creationId xmlns:a16="http://schemas.microsoft.com/office/drawing/2014/main" id="{D33DB72F-CF40-A102-6A53-50811D9E765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379095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Пряма сполучна лінія 19">
                  <a:extLst>
                    <a:ext uri="{FF2B5EF4-FFF2-40B4-BE49-F238E27FC236}">
                      <a16:creationId xmlns:a16="http://schemas.microsoft.com/office/drawing/2014/main" id="{DA755C5A-8EDF-7C52-56D6-858B1C1C676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409575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6" name="Пряма сполучна лінія 20">
                  <a:extLst>
                    <a:ext uri="{FF2B5EF4-FFF2-40B4-BE49-F238E27FC236}">
                      <a16:creationId xmlns:a16="http://schemas.microsoft.com/office/drawing/2014/main" id="{3233D2A2-C29E-BBFE-77BE-FDB5C7E94F7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441960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4" name="Групувати 10">
                <a:extLst>
                  <a:ext uri="{FF2B5EF4-FFF2-40B4-BE49-F238E27FC236}">
                    <a16:creationId xmlns:a16="http://schemas.microsoft.com/office/drawing/2014/main" id="{72C594D3-0C00-F2B8-78D2-FBE3858C7EA4}"/>
                  </a:ext>
                </a:extLst>
              </p:cNvPr>
              <p:cNvGrpSpPr/>
              <p:nvPr/>
            </p:nvGrpSpPr>
            <p:grpSpPr>
              <a:xfrm rot="5400000">
                <a:off x="-1264920" y="476250"/>
                <a:ext cx="140970" cy="125730"/>
                <a:chOff x="-1264920" y="316230"/>
                <a:chExt cx="140970" cy="125730"/>
              </a:xfrm>
            </p:grpSpPr>
            <p:cxnSp>
              <p:nvCxnSpPr>
                <p:cNvPr id="75" name="Пряма сполучна лінія 11">
                  <a:extLst>
                    <a:ext uri="{FF2B5EF4-FFF2-40B4-BE49-F238E27FC236}">
                      <a16:creationId xmlns:a16="http://schemas.microsoft.com/office/drawing/2014/main" id="{1AC13FA8-CDEA-700E-D22D-702A20CBE53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316230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Пряма сполучна лінія 12">
                  <a:extLst>
                    <a:ext uri="{FF2B5EF4-FFF2-40B4-BE49-F238E27FC236}">
                      <a16:creationId xmlns:a16="http://schemas.microsoft.com/office/drawing/2014/main" id="{2D122ECB-708B-079E-B6CA-E35E91BCC9B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346710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Пряма сполучна лінія 13">
                  <a:extLst>
                    <a:ext uri="{FF2B5EF4-FFF2-40B4-BE49-F238E27FC236}">
                      <a16:creationId xmlns:a16="http://schemas.microsoft.com/office/drawing/2014/main" id="{0773D5AD-F795-F831-3381-8A0A473DCFB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379095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Пряма сполучна лінія 14">
                  <a:extLst>
                    <a:ext uri="{FF2B5EF4-FFF2-40B4-BE49-F238E27FC236}">
                      <a16:creationId xmlns:a16="http://schemas.microsoft.com/office/drawing/2014/main" id="{06DB57EC-26D6-BD66-A3E1-AAF1FAED306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409575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Пряма сполучна лінія 15">
                  <a:extLst>
                    <a:ext uri="{FF2B5EF4-FFF2-40B4-BE49-F238E27FC236}">
                      <a16:creationId xmlns:a16="http://schemas.microsoft.com/office/drawing/2014/main" id="{26F8E618-0A09-884A-A63B-47D152AB5BA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441960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69" name="Рівнобедрений трикутник 6">
              <a:extLst>
                <a:ext uri="{FF2B5EF4-FFF2-40B4-BE49-F238E27FC236}">
                  <a16:creationId xmlns:a16="http://schemas.microsoft.com/office/drawing/2014/main" id="{66E0903E-661C-1EC2-576B-D84F9EBABC54}"/>
                </a:ext>
              </a:extLst>
            </p:cNvPr>
            <p:cNvSpPr/>
            <p:nvPr/>
          </p:nvSpPr>
          <p:spPr>
            <a:xfrm>
              <a:off x="10985905" y="5859007"/>
              <a:ext cx="1098656" cy="1014792"/>
            </a:xfrm>
            <a:prstGeom prst="triangle">
              <a:avLst>
                <a:gd name="adj" fmla="val 100000"/>
              </a:avLst>
            </a:prstGeom>
            <a:solidFill>
              <a:srgbClr val="088B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pic>
        <p:nvPicPr>
          <p:cNvPr id="101" name="Рисунок 46">
            <a:extLst>
              <a:ext uri="{FF2B5EF4-FFF2-40B4-BE49-F238E27FC236}">
                <a16:creationId xmlns:a16="http://schemas.microsoft.com/office/drawing/2014/main" id="{954B6691-EF92-F533-E104-5CD174478C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431" y="2389388"/>
            <a:ext cx="518386" cy="518386"/>
          </a:xfrm>
          <a:prstGeom prst="rect">
            <a:avLst/>
          </a:prstGeom>
        </p:spPr>
      </p:pic>
      <p:pic>
        <p:nvPicPr>
          <p:cNvPr id="102" name="Рисунок 55">
            <a:extLst>
              <a:ext uri="{FF2B5EF4-FFF2-40B4-BE49-F238E27FC236}">
                <a16:creationId xmlns:a16="http://schemas.microsoft.com/office/drawing/2014/main" id="{4E6586ED-71A6-8385-EC00-8CFFF15D08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589" y="3798633"/>
            <a:ext cx="568071" cy="568071"/>
          </a:xfrm>
          <a:prstGeom prst="rect">
            <a:avLst/>
          </a:prstGeom>
        </p:spPr>
      </p:pic>
      <p:pic>
        <p:nvPicPr>
          <p:cNvPr id="103" name="Рисунок 62">
            <a:extLst>
              <a:ext uri="{FF2B5EF4-FFF2-40B4-BE49-F238E27FC236}">
                <a16:creationId xmlns:a16="http://schemas.microsoft.com/office/drawing/2014/main" id="{943E83AD-CE60-B71D-D818-405ADAE924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885" y="3044464"/>
            <a:ext cx="617479" cy="617479"/>
          </a:xfrm>
          <a:prstGeom prst="rect">
            <a:avLst/>
          </a:prstGeom>
        </p:spPr>
      </p:pic>
      <p:pic>
        <p:nvPicPr>
          <p:cNvPr id="104" name="Рисунок 67">
            <a:extLst>
              <a:ext uri="{FF2B5EF4-FFF2-40B4-BE49-F238E27FC236}">
                <a16:creationId xmlns:a16="http://schemas.microsoft.com/office/drawing/2014/main" id="{6AF208A2-1731-8D2C-D98F-69CC656535C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7175" y="3305268"/>
            <a:ext cx="636824" cy="636824"/>
          </a:xfrm>
          <a:prstGeom prst="rect">
            <a:avLst/>
          </a:prstGeom>
        </p:spPr>
      </p:pic>
      <p:pic>
        <p:nvPicPr>
          <p:cNvPr id="105" name="Рисунок 72">
            <a:extLst>
              <a:ext uri="{FF2B5EF4-FFF2-40B4-BE49-F238E27FC236}">
                <a16:creationId xmlns:a16="http://schemas.microsoft.com/office/drawing/2014/main" id="{9D84EA59-BDC3-57C9-8DDB-FA1580BC3B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200" y="5216683"/>
            <a:ext cx="640848" cy="640848"/>
          </a:xfrm>
          <a:prstGeom prst="rect">
            <a:avLst/>
          </a:prstGeom>
        </p:spPr>
      </p:pic>
      <p:pic>
        <p:nvPicPr>
          <p:cNvPr id="106" name="Рисунок 77">
            <a:extLst>
              <a:ext uri="{FF2B5EF4-FFF2-40B4-BE49-F238E27FC236}">
                <a16:creationId xmlns:a16="http://schemas.microsoft.com/office/drawing/2014/main" id="{6EEDA9F4-7C97-CCBA-4364-95F7221240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325" y="5994221"/>
            <a:ext cx="576599" cy="576599"/>
          </a:xfrm>
          <a:prstGeom prst="rect">
            <a:avLst/>
          </a:prstGeom>
        </p:spPr>
      </p:pic>
      <p:pic>
        <p:nvPicPr>
          <p:cNvPr id="107" name="Рисунок 82">
            <a:extLst>
              <a:ext uri="{FF2B5EF4-FFF2-40B4-BE49-F238E27FC236}">
                <a16:creationId xmlns:a16="http://schemas.microsoft.com/office/drawing/2014/main" id="{90B783AE-7316-E3E0-3E29-181F1CB8C47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7175" y="5605862"/>
            <a:ext cx="636825" cy="636825"/>
          </a:xfrm>
          <a:prstGeom prst="rect">
            <a:avLst/>
          </a:prstGeom>
        </p:spPr>
      </p:pic>
      <p:pic>
        <p:nvPicPr>
          <p:cNvPr id="108" name="Рисунок 92">
            <a:extLst>
              <a:ext uri="{FF2B5EF4-FFF2-40B4-BE49-F238E27FC236}">
                <a16:creationId xmlns:a16="http://schemas.microsoft.com/office/drawing/2014/main" id="{744FB9EB-36E4-5754-14DB-2BC1FF3A93E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325" y="4503394"/>
            <a:ext cx="576599" cy="576599"/>
          </a:xfrm>
          <a:prstGeom prst="rect">
            <a:avLst/>
          </a:prstGeom>
        </p:spPr>
      </p:pic>
      <p:pic>
        <p:nvPicPr>
          <p:cNvPr id="109" name="Рисунок 97">
            <a:extLst>
              <a:ext uri="{FF2B5EF4-FFF2-40B4-BE49-F238E27FC236}">
                <a16:creationId xmlns:a16="http://schemas.microsoft.com/office/drawing/2014/main" id="{FFC768E5-7636-3DAB-B9D2-85B0DBFE29E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3857" y="2667533"/>
            <a:ext cx="476376" cy="476376"/>
          </a:xfrm>
          <a:prstGeom prst="rect">
            <a:avLst/>
          </a:prstGeom>
        </p:spPr>
      </p:pic>
      <p:pic>
        <p:nvPicPr>
          <p:cNvPr id="110" name="Рисунок 98">
            <a:extLst>
              <a:ext uri="{FF2B5EF4-FFF2-40B4-BE49-F238E27FC236}">
                <a16:creationId xmlns:a16="http://schemas.microsoft.com/office/drawing/2014/main" id="{4FF7F5FB-2A69-1E87-92D2-45E50CD0266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459" y="1606367"/>
            <a:ext cx="646331" cy="646331"/>
          </a:xfrm>
          <a:prstGeom prst="rect">
            <a:avLst/>
          </a:prstGeom>
        </p:spPr>
      </p:pic>
      <p:sp>
        <p:nvSpPr>
          <p:cNvPr id="111" name="TextBox 110">
            <a:extLst>
              <a:ext uri="{FF2B5EF4-FFF2-40B4-BE49-F238E27FC236}">
                <a16:creationId xmlns:a16="http://schemas.microsoft.com/office/drawing/2014/main" id="{72421C9D-1ACD-F714-DED9-E239D91735D0}"/>
              </a:ext>
            </a:extLst>
          </p:cNvPr>
          <p:cNvSpPr txBox="1"/>
          <p:nvPr/>
        </p:nvSpPr>
        <p:spPr>
          <a:xfrm>
            <a:off x="1546773" y="1820501"/>
            <a:ext cx="332141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0045" indent="0" algn="just"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None/>
            </a:pPr>
            <a:r>
              <a:rPr lang="uk-UA" sz="1800" b="1" i="0" u="none" strike="noStrike" dirty="0">
                <a:solidFill>
                  <a:srgbClr val="000000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ГРОМАДСЬКІ БУДІВЛІ</a:t>
            </a:r>
            <a:endParaRPr lang="uk-UA" sz="1800" b="1" dirty="0">
              <a:effectLst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B20114E6-F62A-9CDA-C79B-22D6B500ABD6}"/>
              </a:ext>
            </a:extLst>
          </p:cNvPr>
          <p:cNvSpPr txBox="1"/>
          <p:nvPr/>
        </p:nvSpPr>
        <p:spPr>
          <a:xfrm>
            <a:off x="1546773" y="2495016"/>
            <a:ext cx="30376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0045" indent="0" algn="just"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None/>
            </a:pPr>
            <a:r>
              <a:rPr lang="uk-UA" sz="1800" b="1" i="0" u="none" strike="noStrike" dirty="0">
                <a:solidFill>
                  <a:srgbClr val="000000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ЖИТЛОВІ БУДІВЛІ</a:t>
            </a:r>
            <a:endParaRPr lang="uk-UA" sz="1800" b="1" dirty="0">
              <a:effectLst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D53E4EE2-1FF3-47CC-0DCE-1AA3B61C8F17}"/>
              </a:ext>
            </a:extLst>
          </p:cNvPr>
          <p:cNvSpPr txBox="1"/>
          <p:nvPr/>
        </p:nvSpPr>
        <p:spPr>
          <a:xfrm>
            <a:off x="1546773" y="3272552"/>
            <a:ext cx="30376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0045" indent="0" algn="just"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None/>
            </a:pPr>
            <a:r>
              <a:rPr lang="uk-UA" sz="1800" b="1" i="0" u="none" strike="noStrike" dirty="0">
                <a:solidFill>
                  <a:srgbClr val="000000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ТЕПЛОПОСТАЧАННЯ</a:t>
            </a:r>
            <a:endParaRPr lang="uk-UA" sz="1800" b="1" dirty="0">
              <a:effectLst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A048B25A-9942-37DD-FE1F-365BB4863AA0}"/>
              </a:ext>
            </a:extLst>
          </p:cNvPr>
          <p:cNvSpPr txBox="1"/>
          <p:nvPr/>
        </p:nvSpPr>
        <p:spPr>
          <a:xfrm>
            <a:off x="1546773" y="3828280"/>
            <a:ext cx="303767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0045" indent="0" algn="just"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None/>
            </a:pPr>
            <a:r>
              <a:rPr lang="uk-UA" sz="1800" b="1" i="0" u="none" strike="noStrike" dirty="0">
                <a:solidFill>
                  <a:srgbClr val="000000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ВОДОПОСТАЧАННЯ ВОДОВІДВЕДЕННЯ</a:t>
            </a:r>
            <a:endParaRPr lang="uk-UA" sz="1800" b="1" dirty="0">
              <a:effectLst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56E5D13C-5329-631E-E5E8-EF2E4AAE2AB8}"/>
              </a:ext>
            </a:extLst>
          </p:cNvPr>
          <p:cNvSpPr txBox="1"/>
          <p:nvPr/>
        </p:nvSpPr>
        <p:spPr>
          <a:xfrm>
            <a:off x="1546773" y="4543265"/>
            <a:ext cx="378478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0045" indent="0" algn="just"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None/>
            </a:pPr>
            <a:r>
              <a:rPr lang="uk-UA" sz="1800" b="1" i="0" u="none" strike="noStrike" dirty="0">
                <a:solidFill>
                  <a:srgbClr val="000000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УПРАВЛІННЯ ПОБУТОВИМИ ВІДХОДАМИ</a:t>
            </a:r>
            <a:endParaRPr lang="uk-UA" sz="1800" b="1" dirty="0">
              <a:effectLst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177EBDB8-49CB-09D5-5D30-79F85D4659BC}"/>
              </a:ext>
            </a:extLst>
          </p:cNvPr>
          <p:cNvSpPr txBox="1"/>
          <p:nvPr/>
        </p:nvSpPr>
        <p:spPr>
          <a:xfrm>
            <a:off x="1546773" y="5434457"/>
            <a:ext cx="378478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0045" indent="0" algn="just"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None/>
            </a:pPr>
            <a:r>
              <a:rPr lang="uk-UA" sz="1800" b="1" i="0" u="none" strike="noStrike" dirty="0">
                <a:solidFill>
                  <a:srgbClr val="000000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ЗОВНІШНЕ ОСВІТЛЕННЯ</a:t>
            </a:r>
            <a:endParaRPr lang="uk-UA" sz="1800" b="1" dirty="0">
              <a:effectLst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BB92C57C-BCDF-54B7-E85C-6CA6A52190CF}"/>
              </a:ext>
            </a:extLst>
          </p:cNvPr>
          <p:cNvSpPr txBox="1"/>
          <p:nvPr/>
        </p:nvSpPr>
        <p:spPr>
          <a:xfrm>
            <a:off x="1546773" y="6126320"/>
            <a:ext cx="378478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0045" indent="0" algn="just"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None/>
            </a:pPr>
            <a:r>
              <a:rPr lang="uk-UA" sz="1800" b="1" i="0" u="none" strike="noStrike" dirty="0">
                <a:solidFill>
                  <a:srgbClr val="000000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ГРОМАДСЬКИЙ ТРАНСПОРТ </a:t>
            </a:r>
            <a:endParaRPr lang="uk-UA" sz="1800" b="1" dirty="0">
              <a:effectLst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41FEB0F6-F13A-865E-F973-392B21F6B3E9}"/>
              </a:ext>
            </a:extLst>
          </p:cNvPr>
          <p:cNvSpPr txBox="1"/>
          <p:nvPr/>
        </p:nvSpPr>
        <p:spPr>
          <a:xfrm>
            <a:off x="7292027" y="2148414"/>
            <a:ext cx="38866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0045" indent="0" algn="just"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None/>
            </a:pPr>
            <a:r>
              <a:rPr lang="uk-UA" sz="1800" b="1" i="0" u="none" strike="noStrike" dirty="0">
                <a:solidFill>
                  <a:srgbClr val="000000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ГАЗОВА ІНФРАСТРУКТУРА</a:t>
            </a:r>
            <a:endParaRPr lang="uk-UA" sz="1800" b="1" dirty="0">
              <a:effectLst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45651F5C-E741-DAD9-69F4-206D05CF0B8F}"/>
              </a:ext>
            </a:extLst>
          </p:cNvPr>
          <p:cNvSpPr txBox="1"/>
          <p:nvPr/>
        </p:nvSpPr>
        <p:spPr>
          <a:xfrm>
            <a:off x="7292027" y="2756436"/>
            <a:ext cx="38866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0045" indent="0" algn="just"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None/>
            </a:pPr>
            <a:r>
              <a:rPr lang="uk-UA" sz="1800" b="1" i="0" u="none" strike="noStrike" dirty="0">
                <a:solidFill>
                  <a:srgbClr val="000000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ЕЛЕКТРОЕНЕРГЕТИКА</a:t>
            </a:r>
            <a:endParaRPr lang="uk-UA" sz="1800" b="1" dirty="0">
              <a:effectLst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EF4EA102-AC21-4248-B6FB-CBE9F5EB73CE}"/>
              </a:ext>
            </a:extLst>
          </p:cNvPr>
          <p:cNvSpPr txBox="1"/>
          <p:nvPr/>
        </p:nvSpPr>
        <p:spPr>
          <a:xfrm>
            <a:off x="7292027" y="3519826"/>
            <a:ext cx="38866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0045" indent="0" algn="just"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None/>
            </a:pPr>
            <a:r>
              <a:rPr lang="uk-UA" sz="1800" b="1" i="0" u="none" strike="noStrike" dirty="0">
                <a:solidFill>
                  <a:srgbClr val="000000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ПРОМИСЛОВІСТЬ</a:t>
            </a:r>
            <a:endParaRPr lang="uk-UA" sz="1800" b="1" dirty="0">
              <a:effectLst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0E057916-5CF0-FDF8-5C2E-8B29DAB9CF5F}"/>
              </a:ext>
            </a:extLst>
          </p:cNvPr>
          <p:cNvSpPr txBox="1"/>
          <p:nvPr/>
        </p:nvSpPr>
        <p:spPr>
          <a:xfrm>
            <a:off x="7292027" y="4995522"/>
            <a:ext cx="36416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0045" indent="0"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None/>
            </a:pPr>
            <a:r>
              <a:rPr lang="uk-UA" sz="1800" b="1" i="0" u="none" strike="noStrike" dirty="0">
                <a:solidFill>
                  <a:srgbClr val="000000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ІНШІ СФЕРИ ПОСЛУГ</a:t>
            </a:r>
            <a:endParaRPr lang="uk-UA" sz="1800" b="1" dirty="0">
              <a:effectLst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06DAA362-1E01-1ECD-8770-EF20CBC76078}"/>
              </a:ext>
            </a:extLst>
          </p:cNvPr>
          <p:cNvSpPr txBox="1"/>
          <p:nvPr/>
        </p:nvSpPr>
        <p:spPr>
          <a:xfrm>
            <a:off x="7292027" y="4282077"/>
            <a:ext cx="43609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0045" indent="0" algn="just"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None/>
            </a:pPr>
            <a:r>
              <a:rPr lang="uk-UA" sz="1800" b="1" i="0" u="none" strike="noStrike" dirty="0">
                <a:solidFill>
                  <a:srgbClr val="000000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СІЛЬСЬКЕ ГОСПОДАРСТВО</a:t>
            </a:r>
            <a:endParaRPr lang="uk-UA" sz="1800" b="1" dirty="0">
              <a:effectLst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C6EAF6D8-D986-8273-9333-E3868EA750ED}"/>
              </a:ext>
            </a:extLst>
          </p:cNvPr>
          <p:cNvSpPr txBox="1"/>
          <p:nvPr/>
        </p:nvSpPr>
        <p:spPr>
          <a:xfrm>
            <a:off x="7292028" y="5752287"/>
            <a:ext cx="39302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0045" indent="0"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None/>
            </a:pPr>
            <a:r>
              <a:rPr lang="uk-UA" sz="1800" b="1" i="0" u="none" strike="noStrike" dirty="0">
                <a:solidFill>
                  <a:srgbClr val="000000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ІНШІ ВИДИ ТРАНСПОРТУ</a:t>
            </a:r>
            <a:endParaRPr lang="uk-UA" sz="1800" b="1" dirty="0">
              <a:effectLst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24" name="Рисунок 58">
            <a:extLst>
              <a:ext uri="{FF2B5EF4-FFF2-40B4-BE49-F238E27FC236}">
                <a16:creationId xmlns:a16="http://schemas.microsoft.com/office/drawing/2014/main" id="{8CE14013-E46B-F1D8-8754-58A06AC7542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4153" y="4901635"/>
            <a:ext cx="542869" cy="542869"/>
          </a:xfrm>
          <a:prstGeom prst="rect">
            <a:avLst/>
          </a:prstGeom>
        </p:spPr>
      </p:pic>
      <p:pic>
        <p:nvPicPr>
          <p:cNvPr id="125" name="Рисунок 60">
            <a:extLst>
              <a:ext uri="{FF2B5EF4-FFF2-40B4-BE49-F238E27FC236}">
                <a16:creationId xmlns:a16="http://schemas.microsoft.com/office/drawing/2014/main" id="{1737163B-E422-013E-AB71-C9DE9226696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7175" y="4103451"/>
            <a:ext cx="636825" cy="636825"/>
          </a:xfrm>
          <a:prstGeom prst="rect">
            <a:avLst/>
          </a:prstGeom>
        </p:spPr>
      </p:pic>
      <p:pic>
        <p:nvPicPr>
          <p:cNvPr id="126" name="Рисунок 63">
            <a:extLst>
              <a:ext uri="{FF2B5EF4-FFF2-40B4-BE49-F238E27FC236}">
                <a16:creationId xmlns:a16="http://schemas.microsoft.com/office/drawing/2014/main" id="{85AEEB6A-FDBA-A792-20F5-5BBF9FDC775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505" y="2035094"/>
            <a:ext cx="471080" cy="471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522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7B476E02-369F-8909-C3F4-34E15EB5A7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25" y="0"/>
            <a:ext cx="11706822" cy="6858000"/>
          </a:xfrm>
          <a:prstGeom prst="rect">
            <a:avLst/>
          </a:prstGeom>
        </p:spPr>
      </p:pic>
      <p:sp>
        <p:nvSpPr>
          <p:cNvPr id="58" name="Прямокутник 57">
            <a:extLst>
              <a:ext uri="{FF2B5EF4-FFF2-40B4-BE49-F238E27FC236}">
                <a16:creationId xmlns:a16="http://schemas.microsoft.com/office/drawing/2014/main" id="{35CFACAC-EF93-F4D3-B514-1D75D842905D}"/>
              </a:ext>
            </a:extLst>
          </p:cNvPr>
          <p:cNvSpPr/>
          <p:nvPr/>
        </p:nvSpPr>
        <p:spPr>
          <a:xfrm>
            <a:off x="-17500" y="0"/>
            <a:ext cx="11741826" cy="6857999"/>
          </a:xfrm>
          <a:prstGeom prst="rect">
            <a:avLst/>
          </a:prstGeom>
          <a:solidFill>
            <a:schemeClr val="bg1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graphicFrame>
        <p:nvGraphicFramePr>
          <p:cNvPr id="42" name="Діаграма 41">
            <a:extLst>
              <a:ext uri="{FF2B5EF4-FFF2-40B4-BE49-F238E27FC236}">
                <a16:creationId xmlns:a16="http://schemas.microsoft.com/office/drawing/2014/main" id="{0472101F-FAB1-0F70-CCCC-967597AC929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74736512"/>
              </p:ext>
            </p:extLst>
          </p:nvPr>
        </p:nvGraphicFramePr>
        <p:xfrm>
          <a:off x="1965098" y="1597693"/>
          <a:ext cx="7303072" cy="48687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4" name="Групувати 3">
            <a:extLst>
              <a:ext uri="{FF2B5EF4-FFF2-40B4-BE49-F238E27FC236}">
                <a16:creationId xmlns:a16="http://schemas.microsoft.com/office/drawing/2014/main" id="{9FB2F458-5414-73C2-3C40-2EE58C47117D}"/>
              </a:ext>
            </a:extLst>
          </p:cNvPr>
          <p:cNvGrpSpPr/>
          <p:nvPr/>
        </p:nvGrpSpPr>
        <p:grpSpPr>
          <a:xfrm>
            <a:off x="10985905" y="0"/>
            <a:ext cx="1206095" cy="6873799"/>
            <a:chOff x="10985905" y="0"/>
            <a:chExt cx="1206095" cy="6873799"/>
          </a:xfrm>
        </p:grpSpPr>
        <p:sp>
          <p:nvSpPr>
            <p:cNvPr id="5" name="Прямокутник 4">
              <a:extLst>
                <a:ext uri="{FF2B5EF4-FFF2-40B4-BE49-F238E27FC236}">
                  <a16:creationId xmlns:a16="http://schemas.microsoft.com/office/drawing/2014/main" id="{3481EE2B-9F4F-E538-E20B-2684EF7CC420}"/>
                </a:ext>
              </a:extLst>
            </p:cNvPr>
            <p:cNvSpPr/>
            <p:nvPr/>
          </p:nvSpPr>
          <p:spPr>
            <a:xfrm>
              <a:off x="11572755" y="0"/>
              <a:ext cx="619245" cy="6858000"/>
            </a:xfrm>
            <a:prstGeom prst="rect">
              <a:avLst/>
            </a:prstGeom>
            <a:solidFill>
              <a:srgbClr val="088B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grpSp>
          <p:nvGrpSpPr>
            <p:cNvPr id="6" name="Групувати 5">
              <a:extLst>
                <a:ext uri="{FF2B5EF4-FFF2-40B4-BE49-F238E27FC236}">
                  <a16:creationId xmlns:a16="http://schemas.microsoft.com/office/drawing/2014/main" id="{84146D67-A2BA-046E-B5BC-1ACBB3DEE63C}"/>
                </a:ext>
              </a:extLst>
            </p:cNvPr>
            <p:cNvGrpSpPr/>
            <p:nvPr/>
          </p:nvGrpSpPr>
          <p:grpSpPr>
            <a:xfrm>
              <a:off x="11700503" y="349881"/>
              <a:ext cx="393781" cy="381626"/>
              <a:chOff x="-1264920" y="310516"/>
              <a:chExt cx="308610" cy="299084"/>
            </a:xfrm>
          </p:grpSpPr>
          <p:grpSp>
            <p:nvGrpSpPr>
              <p:cNvPr id="8" name="Групувати 7">
                <a:extLst>
                  <a:ext uri="{FF2B5EF4-FFF2-40B4-BE49-F238E27FC236}">
                    <a16:creationId xmlns:a16="http://schemas.microsoft.com/office/drawing/2014/main" id="{C8AD5744-F376-FFD5-3427-BB366D8220A3}"/>
                  </a:ext>
                </a:extLst>
              </p:cNvPr>
              <p:cNvGrpSpPr/>
              <p:nvPr/>
            </p:nvGrpSpPr>
            <p:grpSpPr>
              <a:xfrm>
                <a:off x="-1264920" y="316230"/>
                <a:ext cx="140970" cy="125730"/>
                <a:chOff x="-1264920" y="316230"/>
                <a:chExt cx="140970" cy="125730"/>
              </a:xfrm>
            </p:grpSpPr>
            <p:cxnSp>
              <p:nvCxnSpPr>
                <p:cNvPr id="27" name="Пряма сполучна лінія 26">
                  <a:extLst>
                    <a:ext uri="{FF2B5EF4-FFF2-40B4-BE49-F238E27FC236}">
                      <a16:creationId xmlns:a16="http://schemas.microsoft.com/office/drawing/2014/main" id="{E52D6602-32C0-9F3D-2BE3-90E1F3CE769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316230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Пряма сполучна лінія 27">
                  <a:extLst>
                    <a:ext uri="{FF2B5EF4-FFF2-40B4-BE49-F238E27FC236}">
                      <a16:creationId xmlns:a16="http://schemas.microsoft.com/office/drawing/2014/main" id="{9A48BEAB-F43F-C67B-EB89-960C497CDE6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346710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Пряма сполучна лінія 28">
                  <a:extLst>
                    <a:ext uri="{FF2B5EF4-FFF2-40B4-BE49-F238E27FC236}">
                      <a16:creationId xmlns:a16="http://schemas.microsoft.com/office/drawing/2014/main" id="{CFD50C20-A6A4-FDF6-7BBD-D1C999144E2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379095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Пряма сполучна лінія 29">
                  <a:extLst>
                    <a:ext uri="{FF2B5EF4-FFF2-40B4-BE49-F238E27FC236}">
                      <a16:creationId xmlns:a16="http://schemas.microsoft.com/office/drawing/2014/main" id="{8589C766-E95C-1D6C-CAD3-CF17484FCCC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409575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Пряма сполучна лінія 30">
                  <a:extLst>
                    <a:ext uri="{FF2B5EF4-FFF2-40B4-BE49-F238E27FC236}">
                      <a16:creationId xmlns:a16="http://schemas.microsoft.com/office/drawing/2014/main" id="{F9700D23-4225-46E2-CC6A-9E7BDA3F643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441960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" name="Групувати 8">
                <a:extLst>
                  <a:ext uri="{FF2B5EF4-FFF2-40B4-BE49-F238E27FC236}">
                    <a16:creationId xmlns:a16="http://schemas.microsoft.com/office/drawing/2014/main" id="{21A50E8C-8476-B99A-1510-5F771C765BF1}"/>
                  </a:ext>
                </a:extLst>
              </p:cNvPr>
              <p:cNvGrpSpPr/>
              <p:nvPr/>
            </p:nvGrpSpPr>
            <p:grpSpPr>
              <a:xfrm>
                <a:off x="-1097280" y="476250"/>
                <a:ext cx="140970" cy="125730"/>
                <a:chOff x="-1264920" y="316230"/>
                <a:chExt cx="140970" cy="125730"/>
              </a:xfrm>
            </p:grpSpPr>
            <p:cxnSp>
              <p:nvCxnSpPr>
                <p:cNvPr id="22" name="Пряма сполучна лінія 21">
                  <a:extLst>
                    <a:ext uri="{FF2B5EF4-FFF2-40B4-BE49-F238E27FC236}">
                      <a16:creationId xmlns:a16="http://schemas.microsoft.com/office/drawing/2014/main" id="{A72B8F5C-4E4F-F042-9ED9-064E3A64A0F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316230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Пряма сполучна лінія 22">
                  <a:extLst>
                    <a:ext uri="{FF2B5EF4-FFF2-40B4-BE49-F238E27FC236}">
                      <a16:creationId xmlns:a16="http://schemas.microsoft.com/office/drawing/2014/main" id="{ADF1F16C-3BE9-AFB4-850A-CE6BC7CD0B0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346710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Пряма сполучна лінія 23">
                  <a:extLst>
                    <a:ext uri="{FF2B5EF4-FFF2-40B4-BE49-F238E27FC236}">
                      <a16:creationId xmlns:a16="http://schemas.microsoft.com/office/drawing/2014/main" id="{F1422CC9-3DD7-CBD1-28C4-45E69C35275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379095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Пряма сполучна лінія 24">
                  <a:extLst>
                    <a:ext uri="{FF2B5EF4-FFF2-40B4-BE49-F238E27FC236}">
                      <a16:creationId xmlns:a16="http://schemas.microsoft.com/office/drawing/2014/main" id="{92BBE500-A693-C3EF-3BB0-6B19CC05BC2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409575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Пряма сполучна лінія 25">
                  <a:extLst>
                    <a:ext uri="{FF2B5EF4-FFF2-40B4-BE49-F238E27FC236}">
                      <a16:creationId xmlns:a16="http://schemas.microsoft.com/office/drawing/2014/main" id="{4D59F462-CB5D-A65B-CD54-0BB7FA69E4B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441960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Групувати 9">
                <a:extLst>
                  <a:ext uri="{FF2B5EF4-FFF2-40B4-BE49-F238E27FC236}">
                    <a16:creationId xmlns:a16="http://schemas.microsoft.com/office/drawing/2014/main" id="{7F113810-134F-37AA-5D87-461245C09E9F}"/>
                  </a:ext>
                </a:extLst>
              </p:cNvPr>
              <p:cNvGrpSpPr/>
              <p:nvPr/>
            </p:nvGrpSpPr>
            <p:grpSpPr>
              <a:xfrm rot="5400000">
                <a:off x="-1097280" y="318136"/>
                <a:ext cx="140970" cy="125730"/>
                <a:chOff x="-1264920" y="316230"/>
                <a:chExt cx="140970" cy="125730"/>
              </a:xfrm>
            </p:grpSpPr>
            <p:cxnSp>
              <p:nvCxnSpPr>
                <p:cNvPr id="17" name="Пряма сполучна лінія 16">
                  <a:extLst>
                    <a:ext uri="{FF2B5EF4-FFF2-40B4-BE49-F238E27FC236}">
                      <a16:creationId xmlns:a16="http://schemas.microsoft.com/office/drawing/2014/main" id="{F28C0C7A-262A-0F9A-B855-CBE72192672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316230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Пряма сполучна лінія 17">
                  <a:extLst>
                    <a:ext uri="{FF2B5EF4-FFF2-40B4-BE49-F238E27FC236}">
                      <a16:creationId xmlns:a16="http://schemas.microsoft.com/office/drawing/2014/main" id="{409B2A0C-7182-0AFC-CC31-E3A3B1A75B4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346710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Пряма сполучна лінія 18">
                  <a:extLst>
                    <a:ext uri="{FF2B5EF4-FFF2-40B4-BE49-F238E27FC236}">
                      <a16:creationId xmlns:a16="http://schemas.microsoft.com/office/drawing/2014/main" id="{152D553A-BECE-0837-A92B-5B6D685C69B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379095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Пряма сполучна лінія 19">
                  <a:extLst>
                    <a:ext uri="{FF2B5EF4-FFF2-40B4-BE49-F238E27FC236}">
                      <a16:creationId xmlns:a16="http://schemas.microsoft.com/office/drawing/2014/main" id="{3628F893-E7B0-106B-8C8B-29C3633119D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409575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Пряма сполучна лінія 20">
                  <a:extLst>
                    <a:ext uri="{FF2B5EF4-FFF2-40B4-BE49-F238E27FC236}">
                      <a16:creationId xmlns:a16="http://schemas.microsoft.com/office/drawing/2014/main" id="{B73C1806-330B-2661-4C8E-7ABD26742F4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441960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" name="Групувати 10">
                <a:extLst>
                  <a:ext uri="{FF2B5EF4-FFF2-40B4-BE49-F238E27FC236}">
                    <a16:creationId xmlns:a16="http://schemas.microsoft.com/office/drawing/2014/main" id="{03728234-38D5-F097-921C-D3B095288928}"/>
                  </a:ext>
                </a:extLst>
              </p:cNvPr>
              <p:cNvGrpSpPr/>
              <p:nvPr/>
            </p:nvGrpSpPr>
            <p:grpSpPr>
              <a:xfrm rot="5400000">
                <a:off x="-1264920" y="476250"/>
                <a:ext cx="140970" cy="125730"/>
                <a:chOff x="-1264920" y="316230"/>
                <a:chExt cx="140970" cy="125730"/>
              </a:xfrm>
            </p:grpSpPr>
            <p:cxnSp>
              <p:nvCxnSpPr>
                <p:cNvPr id="12" name="Пряма сполучна лінія 11">
                  <a:extLst>
                    <a:ext uri="{FF2B5EF4-FFF2-40B4-BE49-F238E27FC236}">
                      <a16:creationId xmlns:a16="http://schemas.microsoft.com/office/drawing/2014/main" id="{CD7BC2E6-B02B-1391-DA17-650FE8D45BC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316230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Пряма сполучна лінія 12">
                  <a:extLst>
                    <a:ext uri="{FF2B5EF4-FFF2-40B4-BE49-F238E27FC236}">
                      <a16:creationId xmlns:a16="http://schemas.microsoft.com/office/drawing/2014/main" id="{82BFB1B3-B810-A646-1028-3EB0C19B2AD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346710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Пряма сполучна лінія 13">
                  <a:extLst>
                    <a:ext uri="{FF2B5EF4-FFF2-40B4-BE49-F238E27FC236}">
                      <a16:creationId xmlns:a16="http://schemas.microsoft.com/office/drawing/2014/main" id="{3BFE8834-344B-A349-7BDF-3A94C4E33DD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379095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Пряма сполучна лінія 14">
                  <a:extLst>
                    <a:ext uri="{FF2B5EF4-FFF2-40B4-BE49-F238E27FC236}">
                      <a16:creationId xmlns:a16="http://schemas.microsoft.com/office/drawing/2014/main" id="{6937B4D4-EAA6-6BCD-B481-D0D88C8801E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409575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Пряма сполучна лінія 15">
                  <a:extLst>
                    <a:ext uri="{FF2B5EF4-FFF2-40B4-BE49-F238E27FC236}">
                      <a16:creationId xmlns:a16="http://schemas.microsoft.com/office/drawing/2014/main" id="{35A9EB1A-C4F5-F019-567A-7ED691CF843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441960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7" name="Рівнобедрений трикутник 6">
              <a:extLst>
                <a:ext uri="{FF2B5EF4-FFF2-40B4-BE49-F238E27FC236}">
                  <a16:creationId xmlns:a16="http://schemas.microsoft.com/office/drawing/2014/main" id="{619C0219-2B23-BF73-EF6D-08AC088C50ED}"/>
                </a:ext>
              </a:extLst>
            </p:cNvPr>
            <p:cNvSpPr/>
            <p:nvPr/>
          </p:nvSpPr>
          <p:spPr>
            <a:xfrm>
              <a:off x="10985905" y="5859007"/>
              <a:ext cx="1098656" cy="1014792"/>
            </a:xfrm>
            <a:prstGeom prst="triangle">
              <a:avLst>
                <a:gd name="adj" fmla="val 100000"/>
              </a:avLst>
            </a:prstGeom>
            <a:solidFill>
              <a:srgbClr val="088B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sp>
        <p:nvSpPr>
          <p:cNvPr id="32" name="Прямокутник 31">
            <a:extLst>
              <a:ext uri="{FF2B5EF4-FFF2-40B4-BE49-F238E27FC236}">
                <a16:creationId xmlns:a16="http://schemas.microsoft.com/office/drawing/2014/main" id="{69FC4255-7570-E760-0850-24BC848628A3}"/>
              </a:ext>
            </a:extLst>
          </p:cNvPr>
          <p:cNvSpPr/>
          <p:nvPr/>
        </p:nvSpPr>
        <p:spPr>
          <a:xfrm>
            <a:off x="0" y="0"/>
            <a:ext cx="267867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cxnSp>
        <p:nvCxnSpPr>
          <p:cNvPr id="33" name="Пряма сполучна лінія 32">
            <a:extLst>
              <a:ext uri="{FF2B5EF4-FFF2-40B4-BE49-F238E27FC236}">
                <a16:creationId xmlns:a16="http://schemas.microsoft.com/office/drawing/2014/main" id="{A4A2FA84-EDED-9FF5-C8AD-65182F561597}"/>
              </a:ext>
            </a:extLst>
          </p:cNvPr>
          <p:cNvCxnSpPr/>
          <p:nvPr/>
        </p:nvCxnSpPr>
        <p:spPr>
          <a:xfrm>
            <a:off x="0" y="0"/>
            <a:ext cx="0" cy="685800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Паралелограм 1">
            <a:extLst>
              <a:ext uri="{FF2B5EF4-FFF2-40B4-BE49-F238E27FC236}">
                <a16:creationId xmlns:a16="http://schemas.microsoft.com/office/drawing/2014/main" id="{C0971C27-794D-CDD1-679B-C33F800EBC83}"/>
              </a:ext>
            </a:extLst>
          </p:cNvPr>
          <p:cNvSpPr/>
          <p:nvPr/>
        </p:nvSpPr>
        <p:spPr>
          <a:xfrm>
            <a:off x="724055" y="620988"/>
            <a:ext cx="464524" cy="687557"/>
          </a:xfrm>
          <a:prstGeom prst="parallelogram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D33EFA78-1234-80F4-2963-491D36CB9468}"/>
              </a:ext>
            </a:extLst>
          </p:cNvPr>
          <p:cNvSpPr txBox="1">
            <a:spLocks/>
          </p:cNvSpPr>
          <p:nvPr/>
        </p:nvSpPr>
        <p:spPr>
          <a:xfrm>
            <a:off x="873192" y="532087"/>
            <a:ext cx="6832409" cy="68755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uk-UA" sz="2500" b="1" i="0" u="none" strike="noStrike" dirty="0"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ІНСТРУМЕНТИ ЕНЕРГЕТИЧНОГО АНАЛІЗУ</a:t>
            </a:r>
            <a:endParaRPr lang="uk-UA" sz="20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F38876D-1423-0354-BF23-44D235F9FB62}"/>
              </a:ext>
            </a:extLst>
          </p:cNvPr>
          <p:cNvSpPr txBox="1"/>
          <p:nvPr/>
        </p:nvSpPr>
        <p:spPr>
          <a:xfrm>
            <a:off x="1971675" y="2028893"/>
            <a:ext cx="1902269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000" b="1">
                <a:latin typeface="Segoe UI"/>
                <a:cs typeface="Segoe UI"/>
              </a:rPr>
              <a:t>SWOT-</a:t>
            </a:r>
            <a:r>
              <a:rPr lang="uk-UA" sz="2000" b="1">
                <a:latin typeface="Segoe UI"/>
                <a:cs typeface="Segoe UI"/>
              </a:rPr>
              <a:t>аналіз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EBE4FE6-37F7-11A0-4A9A-FC1A85520296}"/>
              </a:ext>
            </a:extLst>
          </p:cNvPr>
          <p:cNvSpPr txBox="1"/>
          <p:nvPr/>
        </p:nvSpPr>
        <p:spPr>
          <a:xfrm>
            <a:off x="7309360" y="1912643"/>
            <a:ext cx="3513730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uk-UA" sz="2000" b="1">
                <a:latin typeface="Segoe UI"/>
                <a:cs typeface="Segoe UI"/>
              </a:rPr>
              <a:t>Бенчмаркінг </a:t>
            </a:r>
            <a:br>
              <a:rPr lang="uk-UA" sz="2000" b="1">
                <a:latin typeface="Segoe UI"/>
                <a:cs typeface="Segoe UI"/>
              </a:rPr>
            </a:br>
            <a:r>
              <a:rPr lang="uk-UA" sz="2000" b="1">
                <a:latin typeface="Segoe UI"/>
                <a:cs typeface="Segoe UI"/>
              </a:rPr>
              <a:t>енергетичних показників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2E53E2A-77EC-5084-E59C-40AEF921DC1B}"/>
              </a:ext>
            </a:extLst>
          </p:cNvPr>
          <p:cNvSpPr txBox="1"/>
          <p:nvPr/>
        </p:nvSpPr>
        <p:spPr>
          <a:xfrm>
            <a:off x="952896" y="3507909"/>
            <a:ext cx="2208087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lang="uk-UA" sz="2000" b="1">
                <a:latin typeface="Segoe UI"/>
                <a:cs typeface="Segoe UI"/>
              </a:rPr>
              <a:t>Річний енергетичний баланс</a:t>
            </a:r>
            <a:endParaRPr lang="uk-UA" sz="2000" b="1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32B935B-D403-A13B-F575-36CDB4EAEB93}"/>
              </a:ext>
            </a:extLst>
          </p:cNvPr>
          <p:cNvSpPr txBox="1"/>
          <p:nvPr/>
        </p:nvSpPr>
        <p:spPr>
          <a:xfrm>
            <a:off x="7917305" y="3527519"/>
            <a:ext cx="3424043" cy="132343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uk-UA" sz="2000" b="1">
                <a:latin typeface="Segoe UI"/>
                <a:cs typeface="Segoe UI"/>
              </a:rPr>
              <a:t>Енергетичні та </a:t>
            </a:r>
            <a:br>
              <a:rPr lang="uk-UA" sz="2000" b="1">
                <a:latin typeface="Segoe UI"/>
                <a:cs typeface="Segoe UI"/>
              </a:rPr>
            </a:br>
            <a:r>
              <a:rPr lang="uk-UA" sz="2000" b="1">
                <a:latin typeface="Segoe UI"/>
                <a:cs typeface="Segoe UI"/>
              </a:rPr>
              <a:t>вартісні баланси</a:t>
            </a:r>
            <a:br>
              <a:rPr lang="uk-UA" sz="2000" b="1">
                <a:latin typeface="Segoe UI"/>
                <a:cs typeface="Segoe UI"/>
              </a:rPr>
            </a:br>
            <a:r>
              <a:rPr lang="uk-UA" sz="2000" b="1">
                <a:latin typeface="Segoe UI"/>
                <a:cs typeface="Segoe UI"/>
              </a:rPr>
              <a:t>минулих і майбутніх</a:t>
            </a:r>
            <a:br>
              <a:rPr lang="uk-UA" sz="2000" b="1">
                <a:latin typeface="Segoe UI"/>
                <a:cs typeface="Segoe UI"/>
              </a:rPr>
            </a:br>
            <a:r>
              <a:rPr lang="uk-UA" sz="2000" b="1">
                <a:latin typeface="Segoe UI"/>
                <a:cs typeface="Segoe UI"/>
              </a:rPr>
              <a:t>періодів</a:t>
            </a:r>
            <a:endParaRPr lang="uk-UA" sz="2000" b="1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1F5FE09-95AB-8EC4-CA37-E3E0AF975B63}"/>
              </a:ext>
            </a:extLst>
          </p:cNvPr>
          <p:cNvSpPr txBox="1"/>
          <p:nvPr/>
        </p:nvSpPr>
        <p:spPr>
          <a:xfrm>
            <a:off x="811706" y="5583841"/>
            <a:ext cx="2973470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lang="uk-UA" sz="2000" b="1">
                <a:latin typeface="Segoe UI"/>
                <a:cs typeface="Segoe UI"/>
              </a:rPr>
              <a:t>Аналіз впливу ОМС на сектори </a:t>
            </a:r>
            <a:endParaRPr lang="uk-UA" sz="2000" b="1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863DBA8-299D-C0CD-8360-E2721913F490}"/>
              </a:ext>
            </a:extLst>
          </p:cNvPr>
          <p:cNvSpPr txBox="1"/>
          <p:nvPr/>
        </p:nvSpPr>
        <p:spPr>
          <a:xfrm>
            <a:off x="7312762" y="5600375"/>
            <a:ext cx="18932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>
                <a:latin typeface="Segoe UI" panose="020B0502040204020203" pitchFamily="34" charset="0"/>
                <a:cs typeface="Segoe UI" panose="020B0502040204020203" pitchFamily="34" charset="0"/>
              </a:rPr>
              <a:t>Інші види аналізу </a:t>
            </a:r>
          </a:p>
        </p:txBody>
      </p:sp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A257DD09-5CF6-9AD2-85E7-2998F22959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9051" y="2137777"/>
            <a:ext cx="707887" cy="707887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1EA3A2FE-7BE2-496E-573A-00E5BD377A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5416" y="2137777"/>
            <a:ext cx="605423" cy="605423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4C06BEFC-D555-BC14-54B5-3188CF31B26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77" t="9773" r="18308" b="11540"/>
          <a:stretch/>
        </p:blipFill>
        <p:spPr>
          <a:xfrm>
            <a:off x="3505894" y="3712846"/>
            <a:ext cx="510540" cy="605790"/>
          </a:xfrm>
          <a:prstGeom prst="ellipse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3BBB863F-4086-D646-AA41-DF615F70BB0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5565" y="3751699"/>
            <a:ext cx="462133" cy="462133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2ECD8C23-91B1-50C5-0FEE-83A6617BF03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7990" y="5327694"/>
            <a:ext cx="589621" cy="589621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75FF57C7-4CC5-9AC0-7CA6-DC2C4504D7E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469" y="5295337"/>
            <a:ext cx="589621" cy="589621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F0E35546-4F60-D847-53F4-C197CA32303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554" y="3579346"/>
            <a:ext cx="1172686" cy="1172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450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A8A6B8A0-D5E9-007F-8BBA-A28DE548F9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25" y="0"/>
            <a:ext cx="11706822" cy="6858000"/>
          </a:xfrm>
          <a:prstGeom prst="rect">
            <a:avLst/>
          </a:prstGeom>
        </p:spPr>
      </p:pic>
      <p:sp>
        <p:nvSpPr>
          <p:cNvPr id="66" name="Прямокутник 65">
            <a:extLst>
              <a:ext uri="{FF2B5EF4-FFF2-40B4-BE49-F238E27FC236}">
                <a16:creationId xmlns:a16="http://schemas.microsoft.com/office/drawing/2014/main" id="{A88AA14B-7FB5-8476-FC3A-7E3ECC02019B}"/>
              </a:ext>
            </a:extLst>
          </p:cNvPr>
          <p:cNvSpPr/>
          <p:nvPr/>
        </p:nvSpPr>
        <p:spPr>
          <a:xfrm>
            <a:off x="-17500" y="0"/>
            <a:ext cx="11741826" cy="6857999"/>
          </a:xfrm>
          <a:prstGeom prst="rect">
            <a:avLst/>
          </a:prstGeom>
          <a:solidFill>
            <a:schemeClr val="bg1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grpSp>
        <p:nvGrpSpPr>
          <p:cNvPr id="4" name="Групувати 3">
            <a:extLst>
              <a:ext uri="{FF2B5EF4-FFF2-40B4-BE49-F238E27FC236}">
                <a16:creationId xmlns:a16="http://schemas.microsoft.com/office/drawing/2014/main" id="{9FB2F458-5414-73C2-3C40-2EE58C47117D}"/>
              </a:ext>
            </a:extLst>
          </p:cNvPr>
          <p:cNvGrpSpPr/>
          <p:nvPr/>
        </p:nvGrpSpPr>
        <p:grpSpPr>
          <a:xfrm>
            <a:off x="10985905" y="0"/>
            <a:ext cx="1206095" cy="6873799"/>
            <a:chOff x="10985905" y="0"/>
            <a:chExt cx="1206095" cy="6873799"/>
          </a:xfrm>
        </p:grpSpPr>
        <p:sp>
          <p:nvSpPr>
            <p:cNvPr id="5" name="Прямокутник 4">
              <a:extLst>
                <a:ext uri="{FF2B5EF4-FFF2-40B4-BE49-F238E27FC236}">
                  <a16:creationId xmlns:a16="http://schemas.microsoft.com/office/drawing/2014/main" id="{3481EE2B-9F4F-E538-E20B-2684EF7CC420}"/>
                </a:ext>
              </a:extLst>
            </p:cNvPr>
            <p:cNvSpPr/>
            <p:nvPr/>
          </p:nvSpPr>
          <p:spPr>
            <a:xfrm>
              <a:off x="11572755" y="0"/>
              <a:ext cx="619245" cy="6858000"/>
            </a:xfrm>
            <a:prstGeom prst="rect">
              <a:avLst/>
            </a:prstGeom>
            <a:solidFill>
              <a:srgbClr val="088B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grpSp>
          <p:nvGrpSpPr>
            <p:cNvPr id="6" name="Групувати 5">
              <a:extLst>
                <a:ext uri="{FF2B5EF4-FFF2-40B4-BE49-F238E27FC236}">
                  <a16:creationId xmlns:a16="http://schemas.microsoft.com/office/drawing/2014/main" id="{84146D67-A2BA-046E-B5BC-1ACBB3DEE63C}"/>
                </a:ext>
              </a:extLst>
            </p:cNvPr>
            <p:cNvGrpSpPr/>
            <p:nvPr/>
          </p:nvGrpSpPr>
          <p:grpSpPr>
            <a:xfrm>
              <a:off x="11700503" y="349881"/>
              <a:ext cx="393781" cy="381626"/>
              <a:chOff x="-1264920" y="310516"/>
              <a:chExt cx="308610" cy="299084"/>
            </a:xfrm>
          </p:grpSpPr>
          <p:grpSp>
            <p:nvGrpSpPr>
              <p:cNvPr id="8" name="Групувати 7">
                <a:extLst>
                  <a:ext uri="{FF2B5EF4-FFF2-40B4-BE49-F238E27FC236}">
                    <a16:creationId xmlns:a16="http://schemas.microsoft.com/office/drawing/2014/main" id="{C8AD5744-F376-FFD5-3427-BB366D8220A3}"/>
                  </a:ext>
                </a:extLst>
              </p:cNvPr>
              <p:cNvGrpSpPr/>
              <p:nvPr/>
            </p:nvGrpSpPr>
            <p:grpSpPr>
              <a:xfrm>
                <a:off x="-1264920" y="316230"/>
                <a:ext cx="140970" cy="125730"/>
                <a:chOff x="-1264920" y="316230"/>
                <a:chExt cx="140970" cy="125730"/>
              </a:xfrm>
            </p:grpSpPr>
            <p:cxnSp>
              <p:nvCxnSpPr>
                <p:cNvPr id="27" name="Пряма сполучна лінія 26">
                  <a:extLst>
                    <a:ext uri="{FF2B5EF4-FFF2-40B4-BE49-F238E27FC236}">
                      <a16:creationId xmlns:a16="http://schemas.microsoft.com/office/drawing/2014/main" id="{E52D6602-32C0-9F3D-2BE3-90E1F3CE769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316230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Пряма сполучна лінія 27">
                  <a:extLst>
                    <a:ext uri="{FF2B5EF4-FFF2-40B4-BE49-F238E27FC236}">
                      <a16:creationId xmlns:a16="http://schemas.microsoft.com/office/drawing/2014/main" id="{9A48BEAB-F43F-C67B-EB89-960C497CDE6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346710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Пряма сполучна лінія 28">
                  <a:extLst>
                    <a:ext uri="{FF2B5EF4-FFF2-40B4-BE49-F238E27FC236}">
                      <a16:creationId xmlns:a16="http://schemas.microsoft.com/office/drawing/2014/main" id="{CFD50C20-A6A4-FDF6-7BBD-D1C999144E2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379095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Пряма сполучна лінія 29">
                  <a:extLst>
                    <a:ext uri="{FF2B5EF4-FFF2-40B4-BE49-F238E27FC236}">
                      <a16:creationId xmlns:a16="http://schemas.microsoft.com/office/drawing/2014/main" id="{8589C766-E95C-1D6C-CAD3-CF17484FCCC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409575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Пряма сполучна лінія 30">
                  <a:extLst>
                    <a:ext uri="{FF2B5EF4-FFF2-40B4-BE49-F238E27FC236}">
                      <a16:creationId xmlns:a16="http://schemas.microsoft.com/office/drawing/2014/main" id="{F9700D23-4225-46E2-CC6A-9E7BDA3F643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441960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" name="Групувати 8">
                <a:extLst>
                  <a:ext uri="{FF2B5EF4-FFF2-40B4-BE49-F238E27FC236}">
                    <a16:creationId xmlns:a16="http://schemas.microsoft.com/office/drawing/2014/main" id="{21A50E8C-8476-B99A-1510-5F771C765BF1}"/>
                  </a:ext>
                </a:extLst>
              </p:cNvPr>
              <p:cNvGrpSpPr/>
              <p:nvPr/>
            </p:nvGrpSpPr>
            <p:grpSpPr>
              <a:xfrm>
                <a:off x="-1097280" y="476250"/>
                <a:ext cx="140970" cy="125730"/>
                <a:chOff x="-1264920" y="316230"/>
                <a:chExt cx="140970" cy="125730"/>
              </a:xfrm>
            </p:grpSpPr>
            <p:cxnSp>
              <p:nvCxnSpPr>
                <p:cNvPr id="22" name="Пряма сполучна лінія 21">
                  <a:extLst>
                    <a:ext uri="{FF2B5EF4-FFF2-40B4-BE49-F238E27FC236}">
                      <a16:creationId xmlns:a16="http://schemas.microsoft.com/office/drawing/2014/main" id="{A72B8F5C-4E4F-F042-9ED9-064E3A64A0F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316230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Пряма сполучна лінія 22">
                  <a:extLst>
                    <a:ext uri="{FF2B5EF4-FFF2-40B4-BE49-F238E27FC236}">
                      <a16:creationId xmlns:a16="http://schemas.microsoft.com/office/drawing/2014/main" id="{ADF1F16C-3BE9-AFB4-850A-CE6BC7CD0B0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346710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Пряма сполучна лінія 23">
                  <a:extLst>
                    <a:ext uri="{FF2B5EF4-FFF2-40B4-BE49-F238E27FC236}">
                      <a16:creationId xmlns:a16="http://schemas.microsoft.com/office/drawing/2014/main" id="{F1422CC9-3DD7-CBD1-28C4-45E69C35275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379095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Пряма сполучна лінія 24">
                  <a:extLst>
                    <a:ext uri="{FF2B5EF4-FFF2-40B4-BE49-F238E27FC236}">
                      <a16:creationId xmlns:a16="http://schemas.microsoft.com/office/drawing/2014/main" id="{92BBE500-A693-C3EF-3BB0-6B19CC05BC2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409575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Пряма сполучна лінія 25">
                  <a:extLst>
                    <a:ext uri="{FF2B5EF4-FFF2-40B4-BE49-F238E27FC236}">
                      <a16:creationId xmlns:a16="http://schemas.microsoft.com/office/drawing/2014/main" id="{4D59F462-CB5D-A65B-CD54-0BB7FA69E4B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441960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Групувати 9">
                <a:extLst>
                  <a:ext uri="{FF2B5EF4-FFF2-40B4-BE49-F238E27FC236}">
                    <a16:creationId xmlns:a16="http://schemas.microsoft.com/office/drawing/2014/main" id="{7F113810-134F-37AA-5D87-461245C09E9F}"/>
                  </a:ext>
                </a:extLst>
              </p:cNvPr>
              <p:cNvGrpSpPr/>
              <p:nvPr/>
            </p:nvGrpSpPr>
            <p:grpSpPr>
              <a:xfrm rot="5400000">
                <a:off x="-1097280" y="318136"/>
                <a:ext cx="140970" cy="125730"/>
                <a:chOff x="-1264920" y="316230"/>
                <a:chExt cx="140970" cy="125730"/>
              </a:xfrm>
            </p:grpSpPr>
            <p:cxnSp>
              <p:nvCxnSpPr>
                <p:cNvPr id="17" name="Пряма сполучна лінія 16">
                  <a:extLst>
                    <a:ext uri="{FF2B5EF4-FFF2-40B4-BE49-F238E27FC236}">
                      <a16:creationId xmlns:a16="http://schemas.microsoft.com/office/drawing/2014/main" id="{F28C0C7A-262A-0F9A-B855-CBE72192672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316230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Пряма сполучна лінія 17">
                  <a:extLst>
                    <a:ext uri="{FF2B5EF4-FFF2-40B4-BE49-F238E27FC236}">
                      <a16:creationId xmlns:a16="http://schemas.microsoft.com/office/drawing/2014/main" id="{409B2A0C-7182-0AFC-CC31-E3A3B1A75B4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346710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Пряма сполучна лінія 18">
                  <a:extLst>
                    <a:ext uri="{FF2B5EF4-FFF2-40B4-BE49-F238E27FC236}">
                      <a16:creationId xmlns:a16="http://schemas.microsoft.com/office/drawing/2014/main" id="{152D553A-BECE-0837-A92B-5B6D685C69B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379095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Пряма сполучна лінія 19">
                  <a:extLst>
                    <a:ext uri="{FF2B5EF4-FFF2-40B4-BE49-F238E27FC236}">
                      <a16:creationId xmlns:a16="http://schemas.microsoft.com/office/drawing/2014/main" id="{3628F893-E7B0-106B-8C8B-29C3633119D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409575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Пряма сполучна лінія 20">
                  <a:extLst>
                    <a:ext uri="{FF2B5EF4-FFF2-40B4-BE49-F238E27FC236}">
                      <a16:creationId xmlns:a16="http://schemas.microsoft.com/office/drawing/2014/main" id="{B73C1806-330B-2661-4C8E-7ABD26742F4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441960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" name="Групувати 10">
                <a:extLst>
                  <a:ext uri="{FF2B5EF4-FFF2-40B4-BE49-F238E27FC236}">
                    <a16:creationId xmlns:a16="http://schemas.microsoft.com/office/drawing/2014/main" id="{03728234-38D5-F097-921C-D3B095288928}"/>
                  </a:ext>
                </a:extLst>
              </p:cNvPr>
              <p:cNvGrpSpPr/>
              <p:nvPr/>
            </p:nvGrpSpPr>
            <p:grpSpPr>
              <a:xfrm rot="5400000">
                <a:off x="-1264920" y="476250"/>
                <a:ext cx="140970" cy="125730"/>
                <a:chOff x="-1264920" y="316230"/>
                <a:chExt cx="140970" cy="125730"/>
              </a:xfrm>
            </p:grpSpPr>
            <p:cxnSp>
              <p:nvCxnSpPr>
                <p:cNvPr id="12" name="Пряма сполучна лінія 11">
                  <a:extLst>
                    <a:ext uri="{FF2B5EF4-FFF2-40B4-BE49-F238E27FC236}">
                      <a16:creationId xmlns:a16="http://schemas.microsoft.com/office/drawing/2014/main" id="{CD7BC2E6-B02B-1391-DA17-650FE8D45BC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316230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Пряма сполучна лінія 12">
                  <a:extLst>
                    <a:ext uri="{FF2B5EF4-FFF2-40B4-BE49-F238E27FC236}">
                      <a16:creationId xmlns:a16="http://schemas.microsoft.com/office/drawing/2014/main" id="{82BFB1B3-B810-A646-1028-3EB0C19B2AD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346710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Пряма сполучна лінія 13">
                  <a:extLst>
                    <a:ext uri="{FF2B5EF4-FFF2-40B4-BE49-F238E27FC236}">
                      <a16:creationId xmlns:a16="http://schemas.microsoft.com/office/drawing/2014/main" id="{3BFE8834-344B-A349-7BDF-3A94C4E33DD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379095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Пряма сполучна лінія 14">
                  <a:extLst>
                    <a:ext uri="{FF2B5EF4-FFF2-40B4-BE49-F238E27FC236}">
                      <a16:creationId xmlns:a16="http://schemas.microsoft.com/office/drawing/2014/main" id="{6937B4D4-EAA6-6BCD-B481-D0D88C8801E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409575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Пряма сполучна лінія 15">
                  <a:extLst>
                    <a:ext uri="{FF2B5EF4-FFF2-40B4-BE49-F238E27FC236}">
                      <a16:creationId xmlns:a16="http://schemas.microsoft.com/office/drawing/2014/main" id="{35A9EB1A-C4F5-F019-567A-7ED691CF843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441960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7" name="Рівнобедрений трикутник 6">
              <a:extLst>
                <a:ext uri="{FF2B5EF4-FFF2-40B4-BE49-F238E27FC236}">
                  <a16:creationId xmlns:a16="http://schemas.microsoft.com/office/drawing/2014/main" id="{619C0219-2B23-BF73-EF6D-08AC088C50ED}"/>
                </a:ext>
              </a:extLst>
            </p:cNvPr>
            <p:cNvSpPr/>
            <p:nvPr/>
          </p:nvSpPr>
          <p:spPr>
            <a:xfrm>
              <a:off x="10985905" y="5859007"/>
              <a:ext cx="1098656" cy="1014792"/>
            </a:xfrm>
            <a:prstGeom prst="triangle">
              <a:avLst>
                <a:gd name="adj" fmla="val 100000"/>
              </a:avLst>
            </a:prstGeom>
            <a:solidFill>
              <a:srgbClr val="088B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sp>
        <p:nvSpPr>
          <p:cNvPr id="32" name="Прямокутник 31">
            <a:extLst>
              <a:ext uri="{FF2B5EF4-FFF2-40B4-BE49-F238E27FC236}">
                <a16:creationId xmlns:a16="http://schemas.microsoft.com/office/drawing/2014/main" id="{69FC4255-7570-E760-0850-24BC848628A3}"/>
              </a:ext>
            </a:extLst>
          </p:cNvPr>
          <p:cNvSpPr/>
          <p:nvPr/>
        </p:nvSpPr>
        <p:spPr>
          <a:xfrm>
            <a:off x="0" y="0"/>
            <a:ext cx="267867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cxnSp>
        <p:nvCxnSpPr>
          <p:cNvPr id="33" name="Пряма сполучна лінія 32">
            <a:extLst>
              <a:ext uri="{FF2B5EF4-FFF2-40B4-BE49-F238E27FC236}">
                <a16:creationId xmlns:a16="http://schemas.microsoft.com/office/drawing/2014/main" id="{A4A2FA84-EDED-9FF5-C8AD-65182F561597}"/>
              </a:ext>
            </a:extLst>
          </p:cNvPr>
          <p:cNvCxnSpPr/>
          <p:nvPr/>
        </p:nvCxnSpPr>
        <p:spPr>
          <a:xfrm>
            <a:off x="0" y="0"/>
            <a:ext cx="0" cy="685800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Паралелограм 1">
            <a:extLst>
              <a:ext uri="{FF2B5EF4-FFF2-40B4-BE49-F238E27FC236}">
                <a16:creationId xmlns:a16="http://schemas.microsoft.com/office/drawing/2014/main" id="{C0971C27-794D-CDD1-679B-C33F800EBC83}"/>
              </a:ext>
            </a:extLst>
          </p:cNvPr>
          <p:cNvSpPr/>
          <p:nvPr/>
        </p:nvSpPr>
        <p:spPr>
          <a:xfrm>
            <a:off x="724055" y="454735"/>
            <a:ext cx="464524" cy="687557"/>
          </a:xfrm>
          <a:prstGeom prst="parallelogram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D33EFA78-1234-80F4-2963-491D36CB9468}"/>
              </a:ext>
            </a:extLst>
          </p:cNvPr>
          <p:cNvSpPr txBox="1">
            <a:spLocks/>
          </p:cNvSpPr>
          <p:nvPr/>
        </p:nvSpPr>
        <p:spPr>
          <a:xfrm>
            <a:off x="854717" y="593640"/>
            <a:ext cx="5764330" cy="44759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500" b="1" i="0" u="none" strike="noStrike" dirty="0">
                <a:solidFill>
                  <a:srgbClr val="000000"/>
                </a:solidFill>
                <a:effectLst/>
                <a:latin typeface="Segoe UI"/>
                <a:cs typeface="Segoe UI"/>
              </a:rPr>
              <a:t>SWOT-</a:t>
            </a:r>
            <a:r>
              <a:rPr lang="uk-UA" sz="2500" b="1" i="0" u="none" strike="noStrike" dirty="0">
                <a:solidFill>
                  <a:srgbClr val="000000"/>
                </a:solidFill>
                <a:effectLst/>
                <a:latin typeface="Segoe UI"/>
                <a:cs typeface="Segoe UI"/>
              </a:rPr>
              <a:t>АНАЛІЗ</a:t>
            </a:r>
            <a:r>
              <a:rPr lang="uk-UA" sz="2500" b="1" dirty="0">
                <a:solidFill>
                  <a:srgbClr val="000000"/>
                </a:solidFill>
                <a:latin typeface="Segoe UI"/>
                <a:cs typeface="Segoe UI"/>
              </a:rPr>
              <a:t> </a:t>
            </a:r>
            <a:r>
              <a:rPr lang="uk-UA" sz="2500" dirty="0">
                <a:solidFill>
                  <a:schemeClr val="bg1">
                    <a:lumMod val="50000"/>
                  </a:schemeClr>
                </a:solidFill>
                <a:latin typeface="Segoe UI"/>
                <a:cs typeface="Segoe UI"/>
              </a:rPr>
              <a:t>(ПРИКЛАД)</a:t>
            </a:r>
            <a:endParaRPr lang="uk-UA" dirty="0">
              <a:solidFill>
                <a:schemeClr val="bg1">
                  <a:lumMod val="50000"/>
                </a:schemeClr>
              </a:solidFill>
              <a:latin typeface="Segoe UI"/>
              <a:cs typeface="Segoe UI"/>
            </a:endParaRPr>
          </a:p>
        </p:txBody>
      </p:sp>
      <p:grpSp>
        <p:nvGrpSpPr>
          <p:cNvPr id="40" name="Групувати 39">
            <a:extLst>
              <a:ext uri="{FF2B5EF4-FFF2-40B4-BE49-F238E27FC236}">
                <a16:creationId xmlns:a16="http://schemas.microsoft.com/office/drawing/2014/main" id="{9E02C39E-19B9-F5FB-F267-B7661616D474}"/>
              </a:ext>
            </a:extLst>
          </p:cNvPr>
          <p:cNvGrpSpPr/>
          <p:nvPr/>
        </p:nvGrpSpPr>
        <p:grpSpPr>
          <a:xfrm>
            <a:off x="1284394" y="1702532"/>
            <a:ext cx="8793056" cy="2206815"/>
            <a:chOff x="1188579" y="1222185"/>
            <a:chExt cx="8793056" cy="2206815"/>
          </a:xfrm>
          <a:solidFill>
            <a:schemeClr val="bg1">
              <a:lumMod val="85000"/>
            </a:schemeClr>
          </a:solidFill>
        </p:grpSpPr>
        <p:sp>
          <p:nvSpPr>
            <p:cNvPr id="35" name="Прямокутник: округлені кути 34">
              <a:extLst>
                <a:ext uri="{FF2B5EF4-FFF2-40B4-BE49-F238E27FC236}">
                  <a16:creationId xmlns:a16="http://schemas.microsoft.com/office/drawing/2014/main" id="{35372097-120F-5372-6516-D6AC3E09F544}"/>
                </a:ext>
              </a:extLst>
            </p:cNvPr>
            <p:cNvSpPr/>
            <p:nvPr/>
          </p:nvSpPr>
          <p:spPr>
            <a:xfrm>
              <a:off x="1188579" y="1222185"/>
              <a:ext cx="4348621" cy="2206815"/>
            </a:xfrm>
            <a:prstGeom prst="roundRect">
              <a:avLst>
                <a:gd name="adj" fmla="val 9761"/>
              </a:avLst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00025" indent="-200025">
                <a:buFont typeface="Arial" panose="020B0604020202020204" pitchFamily="34" charset="0"/>
                <a:buChar char="•"/>
                <a:tabLst>
                  <a:tab pos="3409950" algn="l"/>
                </a:tabLst>
              </a:pPr>
              <a:r>
                <a:rPr lang="uk-UA" sz="1600" dirty="0">
                  <a:solidFill>
                    <a:schemeClr val="tx1"/>
                  </a:solidFill>
                </a:rPr>
                <a:t>високий потенціал економії енергії</a:t>
              </a:r>
            </a:p>
            <a:p>
              <a:pPr marL="200025" indent="-200025">
                <a:buFont typeface="Arial" panose="020B0604020202020204" pitchFamily="34" charset="0"/>
                <a:buChar char="•"/>
                <a:tabLst>
                  <a:tab pos="3409950" algn="l"/>
                </a:tabLst>
              </a:pPr>
              <a:r>
                <a:rPr lang="uk-UA" sz="1600" dirty="0">
                  <a:solidFill>
                    <a:schemeClr val="tx1"/>
                  </a:solidFill>
                </a:rPr>
                <a:t>наявність муніципальної системи енергоменеджменту</a:t>
              </a:r>
            </a:p>
            <a:p>
              <a:pPr marL="200025" indent="-200025">
                <a:buFont typeface="Arial" panose="020B0604020202020204" pitchFamily="34" charset="0"/>
                <a:buChar char="•"/>
                <a:tabLst>
                  <a:tab pos="3409950" algn="l"/>
                </a:tabLst>
              </a:pPr>
              <a:r>
                <a:rPr lang="uk-UA" sz="1600" dirty="0">
                  <a:solidFill>
                    <a:schemeClr val="tx1"/>
                  </a:solidFill>
                </a:rPr>
                <a:t>кваліфіковані трудові ресурси</a:t>
              </a:r>
            </a:p>
          </p:txBody>
        </p:sp>
        <p:sp>
          <p:nvSpPr>
            <p:cNvPr id="36" name="Прямокутник: округлені кути 35">
              <a:extLst>
                <a:ext uri="{FF2B5EF4-FFF2-40B4-BE49-F238E27FC236}">
                  <a16:creationId xmlns:a16="http://schemas.microsoft.com/office/drawing/2014/main" id="{9CF33A42-6805-DD51-1FD2-C7B9A18FF102}"/>
                </a:ext>
              </a:extLst>
            </p:cNvPr>
            <p:cNvSpPr/>
            <p:nvPr/>
          </p:nvSpPr>
          <p:spPr>
            <a:xfrm>
              <a:off x="5633014" y="1222185"/>
              <a:ext cx="4348621" cy="2206815"/>
            </a:xfrm>
            <a:prstGeom prst="roundRect">
              <a:avLst>
                <a:gd name="adj" fmla="val 9761"/>
              </a:avLst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14375" indent="-285750">
                <a:buFont typeface="Arial" panose="020B0604020202020204" pitchFamily="34" charset="0"/>
                <a:buChar char="•"/>
              </a:pPr>
              <a:r>
                <a:rPr lang="uk-UA" sz="1600" dirty="0">
                  <a:solidFill>
                    <a:schemeClr val="tx1"/>
                  </a:solidFill>
                </a:rPr>
                <a:t>низька інвестиційна привабливість</a:t>
              </a:r>
            </a:p>
            <a:p>
              <a:pPr marL="1076325" indent="-285750">
                <a:buFont typeface="Arial" panose="020B0604020202020204" pitchFamily="34" charset="0"/>
                <a:buChar char="•"/>
              </a:pPr>
              <a:r>
                <a:rPr lang="uk-UA" sz="1600" dirty="0">
                  <a:solidFill>
                    <a:schemeClr val="tx1"/>
                  </a:solidFill>
                </a:rPr>
                <a:t>занижені тарифи на енергію для населення</a:t>
              </a:r>
            </a:p>
            <a:p>
              <a:pPr marL="1438275" indent="-285750">
                <a:buFont typeface="Arial" panose="020B0604020202020204" pitchFamily="34" charset="0"/>
                <a:buChar char="•"/>
              </a:pPr>
              <a:r>
                <a:rPr lang="uk-UA" sz="1600" dirty="0">
                  <a:solidFill>
                    <a:schemeClr val="tx1"/>
                  </a:solidFill>
                </a:rPr>
                <a:t>поточні бюджетні обмеження</a:t>
              </a:r>
            </a:p>
          </p:txBody>
        </p:sp>
      </p:grpSp>
      <p:grpSp>
        <p:nvGrpSpPr>
          <p:cNvPr id="39" name="Групувати 38">
            <a:extLst>
              <a:ext uri="{FF2B5EF4-FFF2-40B4-BE49-F238E27FC236}">
                <a16:creationId xmlns:a16="http://schemas.microsoft.com/office/drawing/2014/main" id="{5DDEF93F-7494-3DEF-C923-A37FED2B32C0}"/>
              </a:ext>
            </a:extLst>
          </p:cNvPr>
          <p:cNvGrpSpPr/>
          <p:nvPr/>
        </p:nvGrpSpPr>
        <p:grpSpPr>
          <a:xfrm>
            <a:off x="1284394" y="3982914"/>
            <a:ext cx="8793056" cy="2206815"/>
            <a:chOff x="1290207" y="3652192"/>
            <a:chExt cx="8793056" cy="2206815"/>
          </a:xfrm>
          <a:solidFill>
            <a:schemeClr val="bg1">
              <a:lumMod val="95000"/>
            </a:schemeClr>
          </a:solidFill>
        </p:grpSpPr>
        <p:sp>
          <p:nvSpPr>
            <p:cNvPr id="37" name="Прямокутник: округлені кути 36">
              <a:extLst>
                <a:ext uri="{FF2B5EF4-FFF2-40B4-BE49-F238E27FC236}">
                  <a16:creationId xmlns:a16="http://schemas.microsoft.com/office/drawing/2014/main" id="{604E5758-B9F0-A632-C19F-16B935453648}"/>
                </a:ext>
              </a:extLst>
            </p:cNvPr>
            <p:cNvSpPr/>
            <p:nvPr/>
          </p:nvSpPr>
          <p:spPr>
            <a:xfrm>
              <a:off x="1290207" y="3652192"/>
              <a:ext cx="4348621" cy="2206815"/>
            </a:xfrm>
            <a:prstGeom prst="roundRect">
              <a:avLst>
                <a:gd name="adj" fmla="val 9761"/>
              </a:avLst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endParaRPr lang="uk-UA" sz="1600" dirty="0">
                <a:solidFill>
                  <a:schemeClr val="tx1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uk-UA" sz="1600" dirty="0">
                  <a:solidFill>
                    <a:schemeClr val="tx1"/>
                  </a:solidFill>
                </a:rPr>
                <a:t>військові загрози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uk-UA" sz="1600" dirty="0">
                  <a:solidFill>
                    <a:schemeClr val="tx1"/>
                  </a:solidFill>
                </a:rPr>
                <a:t>значне скорочення трудових </a:t>
              </a:r>
              <a:br>
                <a:rPr lang="uk-UA" sz="1600" dirty="0">
                  <a:solidFill>
                    <a:schemeClr val="tx1"/>
                  </a:solidFill>
                </a:rPr>
              </a:br>
              <a:r>
                <a:rPr lang="uk-UA" sz="1600" dirty="0">
                  <a:solidFill>
                    <a:schemeClr val="tx1"/>
                  </a:solidFill>
                </a:rPr>
                <a:t>ресурсів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uk-UA" sz="1600" dirty="0">
                  <a:solidFill>
                    <a:schemeClr val="tx1"/>
                  </a:solidFill>
                </a:rPr>
                <a:t>погіршення поточної економічної </a:t>
              </a:r>
              <a:br>
                <a:rPr lang="uk-UA" sz="1600" dirty="0">
                  <a:solidFill>
                    <a:schemeClr val="tx1"/>
                  </a:solidFill>
                </a:rPr>
              </a:br>
              <a:r>
                <a:rPr lang="uk-UA" sz="1600" dirty="0">
                  <a:solidFill>
                    <a:schemeClr val="tx1"/>
                  </a:solidFill>
                </a:rPr>
                <a:t>ситуації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uk-UA" sz="1600" dirty="0">
                <a:solidFill>
                  <a:schemeClr val="tx1"/>
                </a:solidFill>
              </a:endParaRPr>
            </a:p>
          </p:txBody>
        </p:sp>
        <p:sp>
          <p:nvSpPr>
            <p:cNvPr id="38" name="Прямокутник: округлені кути 37">
              <a:extLst>
                <a:ext uri="{FF2B5EF4-FFF2-40B4-BE49-F238E27FC236}">
                  <a16:creationId xmlns:a16="http://schemas.microsoft.com/office/drawing/2014/main" id="{D81CB5BE-AD03-163D-92AE-4F9CAD3A796D}"/>
                </a:ext>
              </a:extLst>
            </p:cNvPr>
            <p:cNvSpPr/>
            <p:nvPr/>
          </p:nvSpPr>
          <p:spPr>
            <a:xfrm>
              <a:off x="5734642" y="3652192"/>
              <a:ext cx="4348621" cy="2206815"/>
            </a:xfrm>
            <a:prstGeom prst="roundRect">
              <a:avLst>
                <a:gd name="adj" fmla="val 9761"/>
              </a:avLst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marL="1619250" indent="-285750">
                <a:buFont typeface="Arial" panose="020B0604020202020204" pitchFamily="34" charset="0"/>
                <a:buChar char="•"/>
              </a:pPr>
              <a:endParaRPr lang="uk-UA" sz="1600" dirty="0">
                <a:solidFill>
                  <a:schemeClr val="tx1"/>
                </a:solidFill>
              </a:endParaRPr>
            </a:p>
            <a:p>
              <a:pPr marL="1619250" indent="-285750">
                <a:buFont typeface="Arial" panose="020B0604020202020204" pitchFamily="34" charset="0"/>
                <a:buChar char="•"/>
              </a:pPr>
              <a:r>
                <a:rPr lang="uk-UA" sz="1600" dirty="0">
                  <a:solidFill>
                    <a:schemeClr val="tx1"/>
                  </a:solidFill>
                </a:rPr>
                <a:t>нові робочі місця</a:t>
              </a:r>
            </a:p>
            <a:p>
              <a:pPr marL="1343025" indent="-285750">
                <a:buFont typeface="Arial" panose="020B0604020202020204" pitchFamily="34" charset="0"/>
                <a:buChar char="•"/>
              </a:pPr>
              <a:r>
                <a:rPr lang="uk-UA" sz="1600" dirty="0">
                  <a:solidFill>
                    <a:schemeClr val="tx1"/>
                  </a:solidFill>
                </a:rPr>
                <a:t>збільшення податкових находжень до бюджету</a:t>
              </a:r>
            </a:p>
            <a:p>
              <a:pPr marL="990600" indent="-285750" defTabSz="990600">
                <a:buFont typeface="Arial" panose="020B0604020202020204" pitchFamily="34" charset="0"/>
                <a:buChar char="•"/>
              </a:pPr>
              <a:r>
                <a:rPr lang="uk-UA" sz="1600" dirty="0">
                  <a:solidFill>
                    <a:schemeClr val="tx1"/>
                  </a:solidFill>
                </a:rPr>
                <a:t>залучення міжнародного фінансування</a:t>
              </a:r>
            </a:p>
          </p:txBody>
        </p:sp>
      </p:grpSp>
      <p:sp>
        <p:nvSpPr>
          <p:cNvPr id="45" name="Овал 44">
            <a:extLst>
              <a:ext uri="{FF2B5EF4-FFF2-40B4-BE49-F238E27FC236}">
                <a16:creationId xmlns:a16="http://schemas.microsoft.com/office/drawing/2014/main" id="{EBECDF61-DFF6-5471-4440-ECFE86CAA626}"/>
              </a:ext>
            </a:extLst>
          </p:cNvPr>
          <p:cNvSpPr>
            <a:spLocks noChangeAspect="1"/>
          </p:cNvSpPr>
          <p:nvPr/>
        </p:nvSpPr>
        <p:spPr>
          <a:xfrm>
            <a:off x="4422374" y="2676697"/>
            <a:ext cx="2555106" cy="255510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uk-UA"/>
          </a:p>
        </p:txBody>
      </p:sp>
      <p:graphicFrame>
        <p:nvGraphicFramePr>
          <p:cNvPr id="44" name="Діаграма 43">
            <a:extLst>
              <a:ext uri="{FF2B5EF4-FFF2-40B4-BE49-F238E27FC236}">
                <a16:creationId xmlns:a16="http://schemas.microsoft.com/office/drawing/2014/main" id="{E5D8E9FE-55F6-C369-4CCD-85D2488CDF9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37149745"/>
              </p:ext>
            </p:extLst>
          </p:nvPr>
        </p:nvGraphicFramePr>
        <p:xfrm>
          <a:off x="3566682" y="2663149"/>
          <a:ext cx="3893509" cy="28401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6" name="Заголовок 1">
            <a:extLst>
              <a:ext uri="{FF2B5EF4-FFF2-40B4-BE49-F238E27FC236}">
                <a16:creationId xmlns:a16="http://schemas.microsoft.com/office/drawing/2014/main" id="{295122A2-89F1-4489-9840-729137510993}"/>
              </a:ext>
            </a:extLst>
          </p:cNvPr>
          <p:cNvSpPr txBox="1">
            <a:spLocks/>
          </p:cNvSpPr>
          <p:nvPr/>
        </p:nvSpPr>
        <p:spPr>
          <a:xfrm>
            <a:off x="1410312" y="1689581"/>
            <a:ext cx="1809315" cy="44759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b="1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STRENGTHS</a:t>
            </a:r>
            <a:endParaRPr lang="uk-UA" sz="20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8" name="Заголовок 1">
            <a:extLst>
              <a:ext uri="{FF2B5EF4-FFF2-40B4-BE49-F238E27FC236}">
                <a16:creationId xmlns:a16="http://schemas.microsoft.com/office/drawing/2014/main" id="{0FF38892-B20C-D49D-8C6A-E85CC0CD08A4}"/>
              </a:ext>
            </a:extLst>
          </p:cNvPr>
          <p:cNvSpPr txBox="1">
            <a:spLocks/>
          </p:cNvSpPr>
          <p:nvPr/>
        </p:nvSpPr>
        <p:spPr>
          <a:xfrm>
            <a:off x="8143337" y="1543944"/>
            <a:ext cx="1905129" cy="54973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b="1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WEAKNESSES</a:t>
            </a:r>
            <a:endParaRPr lang="uk-UA" sz="2000" b="1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0" name="Заголовок 1">
            <a:extLst>
              <a:ext uri="{FF2B5EF4-FFF2-40B4-BE49-F238E27FC236}">
                <a16:creationId xmlns:a16="http://schemas.microsoft.com/office/drawing/2014/main" id="{5FA49817-5D99-7A9F-EE38-2B9B6B510520}"/>
              </a:ext>
            </a:extLst>
          </p:cNvPr>
          <p:cNvSpPr txBox="1">
            <a:spLocks/>
          </p:cNvSpPr>
          <p:nvPr/>
        </p:nvSpPr>
        <p:spPr>
          <a:xfrm>
            <a:off x="7818394" y="5553135"/>
            <a:ext cx="2405528" cy="54973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b="1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OPPORTUNITIES</a:t>
            </a:r>
            <a:endParaRPr lang="uk-UA" sz="2000" b="1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2" name="Заголовок 1">
            <a:extLst>
              <a:ext uri="{FF2B5EF4-FFF2-40B4-BE49-F238E27FC236}">
                <a16:creationId xmlns:a16="http://schemas.microsoft.com/office/drawing/2014/main" id="{A91815CE-2278-43C4-2DB9-AD4E369B4FC0}"/>
              </a:ext>
            </a:extLst>
          </p:cNvPr>
          <p:cNvSpPr txBox="1">
            <a:spLocks/>
          </p:cNvSpPr>
          <p:nvPr/>
        </p:nvSpPr>
        <p:spPr>
          <a:xfrm>
            <a:off x="1524290" y="5655274"/>
            <a:ext cx="1809315" cy="44759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b="1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THREATS</a:t>
            </a:r>
            <a:endParaRPr lang="uk-UA" sz="2000" b="1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3" name="Заголовок 1">
            <a:extLst>
              <a:ext uri="{FF2B5EF4-FFF2-40B4-BE49-F238E27FC236}">
                <a16:creationId xmlns:a16="http://schemas.microsoft.com/office/drawing/2014/main" id="{66ABE112-12E5-DEDE-CCF0-13F537271047}"/>
              </a:ext>
            </a:extLst>
          </p:cNvPr>
          <p:cNvSpPr txBox="1">
            <a:spLocks/>
          </p:cNvSpPr>
          <p:nvPr/>
        </p:nvSpPr>
        <p:spPr>
          <a:xfrm>
            <a:off x="1410312" y="1239134"/>
            <a:ext cx="2371113" cy="44759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uk-UA" sz="160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сильні сторони</a:t>
            </a:r>
          </a:p>
        </p:txBody>
      </p:sp>
      <p:sp>
        <p:nvSpPr>
          <p:cNvPr id="47" name="Заголовок 1">
            <a:extLst>
              <a:ext uri="{FF2B5EF4-FFF2-40B4-BE49-F238E27FC236}">
                <a16:creationId xmlns:a16="http://schemas.microsoft.com/office/drawing/2014/main" id="{39E3DA25-D112-CB39-93D1-0E4827BE2214}"/>
              </a:ext>
            </a:extLst>
          </p:cNvPr>
          <p:cNvSpPr txBox="1">
            <a:spLocks/>
          </p:cNvSpPr>
          <p:nvPr/>
        </p:nvSpPr>
        <p:spPr>
          <a:xfrm>
            <a:off x="1495306" y="6086013"/>
            <a:ext cx="2371113" cy="44759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uk-UA" sz="160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загрози</a:t>
            </a:r>
          </a:p>
        </p:txBody>
      </p:sp>
      <p:sp>
        <p:nvSpPr>
          <p:cNvPr id="49" name="Заголовок 1">
            <a:extLst>
              <a:ext uri="{FF2B5EF4-FFF2-40B4-BE49-F238E27FC236}">
                <a16:creationId xmlns:a16="http://schemas.microsoft.com/office/drawing/2014/main" id="{D17D02A7-E860-C522-B7C8-D6CB72F05EFF}"/>
              </a:ext>
            </a:extLst>
          </p:cNvPr>
          <p:cNvSpPr txBox="1">
            <a:spLocks/>
          </p:cNvSpPr>
          <p:nvPr/>
        </p:nvSpPr>
        <p:spPr>
          <a:xfrm>
            <a:off x="7549576" y="1239134"/>
            <a:ext cx="2371113" cy="44759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uk-UA" sz="160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слабкі сторони</a:t>
            </a:r>
          </a:p>
        </p:txBody>
      </p:sp>
      <p:sp>
        <p:nvSpPr>
          <p:cNvPr id="51" name="Заголовок 1">
            <a:extLst>
              <a:ext uri="{FF2B5EF4-FFF2-40B4-BE49-F238E27FC236}">
                <a16:creationId xmlns:a16="http://schemas.microsoft.com/office/drawing/2014/main" id="{DB7C99F3-E808-0E62-43DE-6629AE46CD0D}"/>
              </a:ext>
            </a:extLst>
          </p:cNvPr>
          <p:cNvSpPr txBox="1">
            <a:spLocks/>
          </p:cNvSpPr>
          <p:nvPr/>
        </p:nvSpPr>
        <p:spPr>
          <a:xfrm>
            <a:off x="7549575" y="6086013"/>
            <a:ext cx="2371113" cy="44759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uk-UA" sz="160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можливості</a:t>
            </a:r>
          </a:p>
        </p:txBody>
      </p:sp>
    </p:spTree>
    <p:extLst>
      <p:ext uri="{BB962C8B-B14F-4D97-AF65-F5344CB8AC3E}">
        <p14:creationId xmlns:p14="http://schemas.microsoft.com/office/powerpoint/2010/main" val="3632512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увати 3">
            <a:extLst>
              <a:ext uri="{FF2B5EF4-FFF2-40B4-BE49-F238E27FC236}">
                <a16:creationId xmlns:a16="http://schemas.microsoft.com/office/drawing/2014/main" id="{9FB2F458-5414-73C2-3C40-2EE58C47117D}"/>
              </a:ext>
            </a:extLst>
          </p:cNvPr>
          <p:cNvGrpSpPr/>
          <p:nvPr/>
        </p:nvGrpSpPr>
        <p:grpSpPr>
          <a:xfrm>
            <a:off x="10985905" y="0"/>
            <a:ext cx="1206095" cy="6873799"/>
            <a:chOff x="10985905" y="0"/>
            <a:chExt cx="1206095" cy="6873799"/>
          </a:xfrm>
        </p:grpSpPr>
        <p:sp>
          <p:nvSpPr>
            <p:cNvPr id="5" name="Прямокутник 4">
              <a:extLst>
                <a:ext uri="{FF2B5EF4-FFF2-40B4-BE49-F238E27FC236}">
                  <a16:creationId xmlns:a16="http://schemas.microsoft.com/office/drawing/2014/main" id="{3481EE2B-9F4F-E538-E20B-2684EF7CC420}"/>
                </a:ext>
              </a:extLst>
            </p:cNvPr>
            <p:cNvSpPr/>
            <p:nvPr/>
          </p:nvSpPr>
          <p:spPr>
            <a:xfrm>
              <a:off x="11572755" y="0"/>
              <a:ext cx="619245" cy="6858000"/>
            </a:xfrm>
            <a:prstGeom prst="rect">
              <a:avLst/>
            </a:prstGeom>
            <a:solidFill>
              <a:srgbClr val="088B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grpSp>
          <p:nvGrpSpPr>
            <p:cNvPr id="6" name="Групувати 5">
              <a:extLst>
                <a:ext uri="{FF2B5EF4-FFF2-40B4-BE49-F238E27FC236}">
                  <a16:creationId xmlns:a16="http://schemas.microsoft.com/office/drawing/2014/main" id="{84146D67-A2BA-046E-B5BC-1ACBB3DEE63C}"/>
                </a:ext>
              </a:extLst>
            </p:cNvPr>
            <p:cNvGrpSpPr/>
            <p:nvPr/>
          </p:nvGrpSpPr>
          <p:grpSpPr>
            <a:xfrm>
              <a:off x="11700503" y="349881"/>
              <a:ext cx="393781" cy="381626"/>
              <a:chOff x="-1264920" y="310516"/>
              <a:chExt cx="308610" cy="299084"/>
            </a:xfrm>
          </p:grpSpPr>
          <p:grpSp>
            <p:nvGrpSpPr>
              <p:cNvPr id="8" name="Групувати 7">
                <a:extLst>
                  <a:ext uri="{FF2B5EF4-FFF2-40B4-BE49-F238E27FC236}">
                    <a16:creationId xmlns:a16="http://schemas.microsoft.com/office/drawing/2014/main" id="{C8AD5744-F376-FFD5-3427-BB366D8220A3}"/>
                  </a:ext>
                </a:extLst>
              </p:cNvPr>
              <p:cNvGrpSpPr/>
              <p:nvPr/>
            </p:nvGrpSpPr>
            <p:grpSpPr>
              <a:xfrm>
                <a:off x="-1264920" y="316230"/>
                <a:ext cx="140970" cy="125730"/>
                <a:chOff x="-1264920" y="316230"/>
                <a:chExt cx="140970" cy="125730"/>
              </a:xfrm>
            </p:grpSpPr>
            <p:cxnSp>
              <p:nvCxnSpPr>
                <p:cNvPr id="27" name="Пряма сполучна лінія 26">
                  <a:extLst>
                    <a:ext uri="{FF2B5EF4-FFF2-40B4-BE49-F238E27FC236}">
                      <a16:creationId xmlns:a16="http://schemas.microsoft.com/office/drawing/2014/main" id="{E52D6602-32C0-9F3D-2BE3-90E1F3CE769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316230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Пряма сполучна лінія 27">
                  <a:extLst>
                    <a:ext uri="{FF2B5EF4-FFF2-40B4-BE49-F238E27FC236}">
                      <a16:creationId xmlns:a16="http://schemas.microsoft.com/office/drawing/2014/main" id="{9A48BEAB-F43F-C67B-EB89-960C497CDE6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346710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Пряма сполучна лінія 28">
                  <a:extLst>
                    <a:ext uri="{FF2B5EF4-FFF2-40B4-BE49-F238E27FC236}">
                      <a16:creationId xmlns:a16="http://schemas.microsoft.com/office/drawing/2014/main" id="{CFD50C20-A6A4-FDF6-7BBD-D1C999144E2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379095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Пряма сполучна лінія 29">
                  <a:extLst>
                    <a:ext uri="{FF2B5EF4-FFF2-40B4-BE49-F238E27FC236}">
                      <a16:creationId xmlns:a16="http://schemas.microsoft.com/office/drawing/2014/main" id="{8589C766-E95C-1D6C-CAD3-CF17484FCCC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409575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Пряма сполучна лінія 30">
                  <a:extLst>
                    <a:ext uri="{FF2B5EF4-FFF2-40B4-BE49-F238E27FC236}">
                      <a16:creationId xmlns:a16="http://schemas.microsoft.com/office/drawing/2014/main" id="{F9700D23-4225-46E2-CC6A-9E7BDA3F643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441960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" name="Групувати 8">
                <a:extLst>
                  <a:ext uri="{FF2B5EF4-FFF2-40B4-BE49-F238E27FC236}">
                    <a16:creationId xmlns:a16="http://schemas.microsoft.com/office/drawing/2014/main" id="{21A50E8C-8476-B99A-1510-5F771C765BF1}"/>
                  </a:ext>
                </a:extLst>
              </p:cNvPr>
              <p:cNvGrpSpPr/>
              <p:nvPr/>
            </p:nvGrpSpPr>
            <p:grpSpPr>
              <a:xfrm>
                <a:off x="-1097280" y="476250"/>
                <a:ext cx="140970" cy="125730"/>
                <a:chOff x="-1264920" y="316230"/>
                <a:chExt cx="140970" cy="125730"/>
              </a:xfrm>
            </p:grpSpPr>
            <p:cxnSp>
              <p:nvCxnSpPr>
                <p:cNvPr id="22" name="Пряма сполучна лінія 21">
                  <a:extLst>
                    <a:ext uri="{FF2B5EF4-FFF2-40B4-BE49-F238E27FC236}">
                      <a16:creationId xmlns:a16="http://schemas.microsoft.com/office/drawing/2014/main" id="{A72B8F5C-4E4F-F042-9ED9-064E3A64A0F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316230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Пряма сполучна лінія 22">
                  <a:extLst>
                    <a:ext uri="{FF2B5EF4-FFF2-40B4-BE49-F238E27FC236}">
                      <a16:creationId xmlns:a16="http://schemas.microsoft.com/office/drawing/2014/main" id="{ADF1F16C-3BE9-AFB4-850A-CE6BC7CD0B0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346710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Пряма сполучна лінія 23">
                  <a:extLst>
                    <a:ext uri="{FF2B5EF4-FFF2-40B4-BE49-F238E27FC236}">
                      <a16:creationId xmlns:a16="http://schemas.microsoft.com/office/drawing/2014/main" id="{F1422CC9-3DD7-CBD1-28C4-45E69C35275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379095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Пряма сполучна лінія 24">
                  <a:extLst>
                    <a:ext uri="{FF2B5EF4-FFF2-40B4-BE49-F238E27FC236}">
                      <a16:creationId xmlns:a16="http://schemas.microsoft.com/office/drawing/2014/main" id="{92BBE500-A693-C3EF-3BB0-6B19CC05BC2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409575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Пряма сполучна лінія 25">
                  <a:extLst>
                    <a:ext uri="{FF2B5EF4-FFF2-40B4-BE49-F238E27FC236}">
                      <a16:creationId xmlns:a16="http://schemas.microsoft.com/office/drawing/2014/main" id="{4D59F462-CB5D-A65B-CD54-0BB7FA69E4B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441960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Групувати 9">
                <a:extLst>
                  <a:ext uri="{FF2B5EF4-FFF2-40B4-BE49-F238E27FC236}">
                    <a16:creationId xmlns:a16="http://schemas.microsoft.com/office/drawing/2014/main" id="{7F113810-134F-37AA-5D87-461245C09E9F}"/>
                  </a:ext>
                </a:extLst>
              </p:cNvPr>
              <p:cNvGrpSpPr/>
              <p:nvPr/>
            </p:nvGrpSpPr>
            <p:grpSpPr>
              <a:xfrm rot="5400000">
                <a:off x="-1097280" y="318136"/>
                <a:ext cx="140970" cy="125730"/>
                <a:chOff x="-1264920" y="316230"/>
                <a:chExt cx="140970" cy="125730"/>
              </a:xfrm>
            </p:grpSpPr>
            <p:cxnSp>
              <p:nvCxnSpPr>
                <p:cNvPr id="17" name="Пряма сполучна лінія 16">
                  <a:extLst>
                    <a:ext uri="{FF2B5EF4-FFF2-40B4-BE49-F238E27FC236}">
                      <a16:creationId xmlns:a16="http://schemas.microsoft.com/office/drawing/2014/main" id="{F28C0C7A-262A-0F9A-B855-CBE72192672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316230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Пряма сполучна лінія 17">
                  <a:extLst>
                    <a:ext uri="{FF2B5EF4-FFF2-40B4-BE49-F238E27FC236}">
                      <a16:creationId xmlns:a16="http://schemas.microsoft.com/office/drawing/2014/main" id="{409B2A0C-7182-0AFC-CC31-E3A3B1A75B4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346710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Пряма сполучна лінія 18">
                  <a:extLst>
                    <a:ext uri="{FF2B5EF4-FFF2-40B4-BE49-F238E27FC236}">
                      <a16:creationId xmlns:a16="http://schemas.microsoft.com/office/drawing/2014/main" id="{152D553A-BECE-0837-A92B-5B6D685C69B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379095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Пряма сполучна лінія 19">
                  <a:extLst>
                    <a:ext uri="{FF2B5EF4-FFF2-40B4-BE49-F238E27FC236}">
                      <a16:creationId xmlns:a16="http://schemas.microsoft.com/office/drawing/2014/main" id="{3628F893-E7B0-106B-8C8B-29C3633119D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409575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Пряма сполучна лінія 20">
                  <a:extLst>
                    <a:ext uri="{FF2B5EF4-FFF2-40B4-BE49-F238E27FC236}">
                      <a16:creationId xmlns:a16="http://schemas.microsoft.com/office/drawing/2014/main" id="{B73C1806-330B-2661-4C8E-7ABD26742F4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441960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" name="Групувати 10">
                <a:extLst>
                  <a:ext uri="{FF2B5EF4-FFF2-40B4-BE49-F238E27FC236}">
                    <a16:creationId xmlns:a16="http://schemas.microsoft.com/office/drawing/2014/main" id="{03728234-38D5-F097-921C-D3B095288928}"/>
                  </a:ext>
                </a:extLst>
              </p:cNvPr>
              <p:cNvGrpSpPr/>
              <p:nvPr/>
            </p:nvGrpSpPr>
            <p:grpSpPr>
              <a:xfrm rot="5400000">
                <a:off x="-1264920" y="476250"/>
                <a:ext cx="140970" cy="125730"/>
                <a:chOff x="-1264920" y="316230"/>
                <a:chExt cx="140970" cy="125730"/>
              </a:xfrm>
            </p:grpSpPr>
            <p:cxnSp>
              <p:nvCxnSpPr>
                <p:cNvPr id="12" name="Пряма сполучна лінія 11">
                  <a:extLst>
                    <a:ext uri="{FF2B5EF4-FFF2-40B4-BE49-F238E27FC236}">
                      <a16:creationId xmlns:a16="http://schemas.microsoft.com/office/drawing/2014/main" id="{CD7BC2E6-B02B-1391-DA17-650FE8D45BC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316230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Пряма сполучна лінія 12">
                  <a:extLst>
                    <a:ext uri="{FF2B5EF4-FFF2-40B4-BE49-F238E27FC236}">
                      <a16:creationId xmlns:a16="http://schemas.microsoft.com/office/drawing/2014/main" id="{82BFB1B3-B810-A646-1028-3EB0C19B2AD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346710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Пряма сполучна лінія 13">
                  <a:extLst>
                    <a:ext uri="{FF2B5EF4-FFF2-40B4-BE49-F238E27FC236}">
                      <a16:creationId xmlns:a16="http://schemas.microsoft.com/office/drawing/2014/main" id="{3BFE8834-344B-A349-7BDF-3A94C4E33DD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379095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Пряма сполучна лінія 14">
                  <a:extLst>
                    <a:ext uri="{FF2B5EF4-FFF2-40B4-BE49-F238E27FC236}">
                      <a16:creationId xmlns:a16="http://schemas.microsoft.com/office/drawing/2014/main" id="{6937B4D4-EAA6-6BCD-B481-D0D88C8801E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409575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Пряма сполучна лінія 15">
                  <a:extLst>
                    <a:ext uri="{FF2B5EF4-FFF2-40B4-BE49-F238E27FC236}">
                      <a16:creationId xmlns:a16="http://schemas.microsoft.com/office/drawing/2014/main" id="{35A9EB1A-C4F5-F019-567A-7ED691CF843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441960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7" name="Рівнобедрений трикутник 6">
              <a:extLst>
                <a:ext uri="{FF2B5EF4-FFF2-40B4-BE49-F238E27FC236}">
                  <a16:creationId xmlns:a16="http://schemas.microsoft.com/office/drawing/2014/main" id="{619C0219-2B23-BF73-EF6D-08AC088C50ED}"/>
                </a:ext>
              </a:extLst>
            </p:cNvPr>
            <p:cNvSpPr/>
            <p:nvPr/>
          </p:nvSpPr>
          <p:spPr>
            <a:xfrm>
              <a:off x="10985905" y="5859007"/>
              <a:ext cx="1098656" cy="1014792"/>
            </a:xfrm>
            <a:prstGeom prst="triangle">
              <a:avLst>
                <a:gd name="adj" fmla="val 100000"/>
              </a:avLst>
            </a:prstGeom>
            <a:solidFill>
              <a:srgbClr val="088B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sp>
        <p:nvSpPr>
          <p:cNvPr id="32" name="Прямокутник 31">
            <a:extLst>
              <a:ext uri="{FF2B5EF4-FFF2-40B4-BE49-F238E27FC236}">
                <a16:creationId xmlns:a16="http://schemas.microsoft.com/office/drawing/2014/main" id="{69FC4255-7570-E760-0850-24BC848628A3}"/>
              </a:ext>
            </a:extLst>
          </p:cNvPr>
          <p:cNvSpPr/>
          <p:nvPr/>
        </p:nvSpPr>
        <p:spPr>
          <a:xfrm>
            <a:off x="0" y="0"/>
            <a:ext cx="267867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cxnSp>
        <p:nvCxnSpPr>
          <p:cNvPr id="33" name="Пряма сполучна лінія 32">
            <a:extLst>
              <a:ext uri="{FF2B5EF4-FFF2-40B4-BE49-F238E27FC236}">
                <a16:creationId xmlns:a16="http://schemas.microsoft.com/office/drawing/2014/main" id="{A4A2FA84-EDED-9FF5-C8AD-65182F561597}"/>
              </a:ext>
            </a:extLst>
          </p:cNvPr>
          <p:cNvCxnSpPr/>
          <p:nvPr/>
        </p:nvCxnSpPr>
        <p:spPr>
          <a:xfrm>
            <a:off x="0" y="0"/>
            <a:ext cx="0" cy="685800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Паралелограм 1">
            <a:extLst>
              <a:ext uri="{FF2B5EF4-FFF2-40B4-BE49-F238E27FC236}">
                <a16:creationId xmlns:a16="http://schemas.microsoft.com/office/drawing/2014/main" id="{C0971C27-794D-CDD1-679B-C33F800EBC83}"/>
              </a:ext>
            </a:extLst>
          </p:cNvPr>
          <p:cNvSpPr/>
          <p:nvPr/>
        </p:nvSpPr>
        <p:spPr>
          <a:xfrm>
            <a:off x="724055" y="387907"/>
            <a:ext cx="464524" cy="687557"/>
          </a:xfrm>
          <a:prstGeom prst="parallelogram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D33EFA78-1234-80F4-2963-491D36CB9468}"/>
              </a:ext>
            </a:extLst>
          </p:cNvPr>
          <p:cNvSpPr txBox="1">
            <a:spLocks/>
          </p:cNvSpPr>
          <p:nvPr/>
        </p:nvSpPr>
        <p:spPr>
          <a:xfrm>
            <a:off x="892018" y="516372"/>
            <a:ext cx="8002599" cy="44759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uk-UA" sz="2500" b="1" i="0" u="none" strike="noStrike" dirty="0"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РІЧНИЙ ЕНЕРГЕТИЧНИЙ БАЛАНС </a:t>
            </a:r>
            <a:r>
              <a:rPr lang="uk-UA" sz="2500" i="0" u="none" strike="noStrike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Segoe UI" panose="020B0502040204020203" pitchFamily="34" charset="0"/>
              </a:rPr>
              <a:t>(ПРИКЛАД)</a:t>
            </a:r>
            <a:endParaRPr lang="uk-UA" sz="2000" dirty="0">
              <a:solidFill>
                <a:schemeClr val="tx1">
                  <a:lumMod val="50000"/>
                  <a:lumOff val="5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6" name="Стрілка: шеврон 35">
            <a:extLst>
              <a:ext uri="{FF2B5EF4-FFF2-40B4-BE49-F238E27FC236}">
                <a16:creationId xmlns:a16="http://schemas.microsoft.com/office/drawing/2014/main" id="{BE55310F-DF7E-8D4D-6E2E-2865E48AC576}"/>
              </a:ext>
            </a:extLst>
          </p:cNvPr>
          <p:cNvSpPr/>
          <p:nvPr/>
        </p:nvSpPr>
        <p:spPr>
          <a:xfrm>
            <a:off x="394745" y="6143168"/>
            <a:ext cx="2536186" cy="381294"/>
          </a:xfrm>
          <a:prstGeom prst="chevron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tx1"/>
              </a:solidFill>
            </a:endParaRPr>
          </a:p>
        </p:txBody>
      </p:sp>
      <p:sp>
        <p:nvSpPr>
          <p:cNvPr id="37" name="Стрілка: шеврон 36">
            <a:extLst>
              <a:ext uri="{FF2B5EF4-FFF2-40B4-BE49-F238E27FC236}">
                <a16:creationId xmlns:a16="http://schemas.microsoft.com/office/drawing/2014/main" id="{E35552FF-5199-094C-6F7C-0EE824D2353D}"/>
              </a:ext>
            </a:extLst>
          </p:cNvPr>
          <p:cNvSpPr/>
          <p:nvPr/>
        </p:nvSpPr>
        <p:spPr>
          <a:xfrm>
            <a:off x="3091980" y="6147825"/>
            <a:ext cx="2274050" cy="381294"/>
          </a:xfrm>
          <a:prstGeom prst="chevron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tx1"/>
              </a:solidFill>
            </a:endParaRPr>
          </a:p>
        </p:txBody>
      </p:sp>
      <p:sp>
        <p:nvSpPr>
          <p:cNvPr id="38" name="Стрілка: шеврон 37">
            <a:extLst>
              <a:ext uri="{FF2B5EF4-FFF2-40B4-BE49-F238E27FC236}">
                <a16:creationId xmlns:a16="http://schemas.microsoft.com/office/drawing/2014/main" id="{83AA47C4-58E5-4052-AC2A-13055D7821D0}"/>
              </a:ext>
            </a:extLst>
          </p:cNvPr>
          <p:cNvSpPr/>
          <p:nvPr/>
        </p:nvSpPr>
        <p:spPr>
          <a:xfrm>
            <a:off x="5535403" y="6153050"/>
            <a:ext cx="2098964" cy="381294"/>
          </a:xfrm>
          <a:prstGeom prst="chevron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tx1"/>
              </a:solidFill>
            </a:endParaRPr>
          </a:p>
        </p:txBody>
      </p:sp>
      <p:sp>
        <p:nvSpPr>
          <p:cNvPr id="39" name="Стрілка: шеврон 38">
            <a:extLst>
              <a:ext uri="{FF2B5EF4-FFF2-40B4-BE49-F238E27FC236}">
                <a16:creationId xmlns:a16="http://schemas.microsoft.com/office/drawing/2014/main" id="{EBCC0C05-4267-3D26-7E50-3CA2B26B48A4}"/>
              </a:ext>
            </a:extLst>
          </p:cNvPr>
          <p:cNvSpPr/>
          <p:nvPr/>
        </p:nvSpPr>
        <p:spPr>
          <a:xfrm>
            <a:off x="7846856" y="6153050"/>
            <a:ext cx="2833081" cy="381294"/>
          </a:xfrm>
          <a:prstGeom prst="chevron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tx1"/>
              </a:solidFill>
            </a:endParaRPr>
          </a:p>
        </p:txBody>
      </p:sp>
      <p:sp>
        <p:nvSpPr>
          <p:cNvPr id="40" name="Заголовок 1">
            <a:extLst>
              <a:ext uri="{FF2B5EF4-FFF2-40B4-BE49-F238E27FC236}">
                <a16:creationId xmlns:a16="http://schemas.microsoft.com/office/drawing/2014/main" id="{F950045D-B38B-98EE-16C9-8D02A6294DFC}"/>
              </a:ext>
            </a:extLst>
          </p:cNvPr>
          <p:cNvSpPr txBox="1">
            <a:spLocks/>
          </p:cNvSpPr>
          <p:nvPr/>
        </p:nvSpPr>
        <p:spPr>
          <a:xfrm>
            <a:off x="650673" y="6028633"/>
            <a:ext cx="2543914" cy="44759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uk-UA" sz="1400" b="1" i="0" u="none" strike="noStrike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ПОСТАЧАННЯ ЕНЕРГІЇ</a:t>
            </a:r>
            <a:endParaRPr lang="uk-UA" sz="14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1" name="Заголовок 1">
            <a:extLst>
              <a:ext uri="{FF2B5EF4-FFF2-40B4-BE49-F238E27FC236}">
                <a16:creationId xmlns:a16="http://schemas.microsoft.com/office/drawing/2014/main" id="{0EC131C7-6E3B-50E0-EDCE-5F87DE27244F}"/>
              </a:ext>
            </a:extLst>
          </p:cNvPr>
          <p:cNvSpPr txBox="1">
            <a:spLocks/>
          </p:cNvSpPr>
          <p:nvPr/>
        </p:nvSpPr>
        <p:spPr>
          <a:xfrm>
            <a:off x="3315750" y="6030702"/>
            <a:ext cx="2543914" cy="44759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uk-UA" sz="1400" b="1" i="0" u="none" strike="noStrike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ПЕРЕТВОРЕННЯ</a:t>
            </a:r>
            <a:endParaRPr lang="uk-UA" sz="14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2" name="Заголовок 1">
            <a:extLst>
              <a:ext uri="{FF2B5EF4-FFF2-40B4-BE49-F238E27FC236}">
                <a16:creationId xmlns:a16="http://schemas.microsoft.com/office/drawing/2014/main" id="{1B79C841-369B-88CD-B245-F0DCD68D83A7}"/>
              </a:ext>
            </a:extLst>
          </p:cNvPr>
          <p:cNvSpPr txBox="1">
            <a:spLocks/>
          </p:cNvSpPr>
          <p:nvPr/>
        </p:nvSpPr>
        <p:spPr>
          <a:xfrm>
            <a:off x="5921218" y="6056111"/>
            <a:ext cx="2543914" cy="44759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uk-UA" sz="1400" b="1" i="0" u="none" strike="noStrike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РОЗПОДІЛ</a:t>
            </a:r>
            <a:endParaRPr lang="uk-UA" sz="14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3" name="Заголовок 1">
            <a:extLst>
              <a:ext uri="{FF2B5EF4-FFF2-40B4-BE49-F238E27FC236}">
                <a16:creationId xmlns:a16="http://schemas.microsoft.com/office/drawing/2014/main" id="{7A1DB5F1-2BE1-7554-990A-154772F383DA}"/>
              </a:ext>
            </a:extLst>
          </p:cNvPr>
          <p:cNvSpPr txBox="1">
            <a:spLocks/>
          </p:cNvSpPr>
          <p:nvPr/>
        </p:nvSpPr>
        <p:spPr>
          <a:xfrm>
            <a:off x="8136024" y="6045485"/>
            <a:ext cx="2543914" cy="44759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uk-UA" sz="1400" b="1" i="0" u="none" strike="noStrike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КІНЦЕВЕ СПОЖИВАННЯ</a:t>
            </a:r>
            <a:endParaRPr lang="uk-UA" sz="14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E9E3BE34-985D-970E-4BE7-7E5EB5DA15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355" r="70"/>
          <a:stretch/>
        </p:blipFill>
        <p:spPr>
          <a:xfrm>
            <a:off x="724055" y="1185603"/>
            <a:ext cx="9736363" cy="4839874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FCE864A4-E603-9850-6170-794D650D4FC8}"/>
              </a:ext>
            </a:extLst>
          </p:cNvPr>
          <p:cNvSpPr txBox="1"/>
          <p:nvPr/>
        </p:nvSpPr>
        <p:spPr>
          <a:xfrm>
            <a:off x="822175" y="2468498"/>
            <a:ext cx="1484145" cy="254382"/>
          </a:xfrm>
          <a:prstGeom prst="rect">
            <a:avLst/>
          </a:prstGeom>
          <a:solidFill>
            <a:srgbClr val="DBEEF3"/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sz="1000" b="1" dirty="0"/>
              <a:t>Постачання ЕНЕРГІЇ</a:t>
            </a:r>
            <a:endParaRPr lang="en-UA" sz="1000" b="1" dirty="0"/>
          </a:p>
        </p:txBody>
      </p:sp>
    </p:spTree>
    <p:extLst>
      <p:ext uri="{BB962C8B-B14F-4D97-AF65-F5344CB8AC3E}">
        <p14:creationId xmlns:p14="http://schemas.microsoft.com/office/powerpoint/2010/main" val="751147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увати 3">
            <a:extLst>
              <a:ext uri="{FF2B5EF4-FFF2-40B4-BE49-F238E27FC236}">
                <a16:creationId xmlns:a16="http://schemas.microsoft.com/office/drawing/2014/main" id="{9FB2F458-5414-73C2-3C40-2EE58C47117D}"/>
              </a:ext>
            </a:extLst>
          </p:cNvPr>
          <p:cNvGrpSpPr/>
          <p:nvPr/>
        </p:nvGrpSpPr>
        <p:grpSpPr>
          <a:xfrm>
            <a:off x="10985905" y="0"/>
            <a:ext cx="1206095" cy="6873799"/>
            <a:chOff x="10985905" y="0"/>
            <a:chExt cx="1206095" cy="6873799"/>
          </a:xfrm>
        </p:grpSpPr>
        <p:sp>
          <p:nvSpPr>
            <p:cNvPr id="5" name="Прямокутник 4">
              <a:extLst>
                <a:ext uri="{FF2B5EF4-FFF2-40B4-BE49-F238E27FC236}">
                  <a16:creationId xmlns:a16="http://schemas.microsoft.com/office/drawing/2014/main" id="{3481EE2B-9F4F-E538-E20B-2684EF7CC420}"/>
                </a:ext>
              </a:extLst>
            </p:cNvPr>
            <p:cNvSpPr/>
            <p:nvPr/>
          </p:nvSpPr>
          <p:spPr>
            <a:xfrm>
              <a:off x="11572755" y="0"/>
              <a:ext cx="619245" cy="6858000"/>
            </a:xfrm>
            <a:prstGeom prst="rect">
              <a:avLst/>
            </a:prstGeom>
            <a:solidFill>
              <a:srgbClr val="088B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grpSp>
          <p:nvGrpSpPr>
            <p:cNvPr id="6" name="Групувати 5">
              <a:extLst>
                <a:ext uri="{FF2B5EF4-FFF2-40B4-BE49-F238E27FC236}">
                  <a16:creationId xmlns:a16="http://schemas.microsoft.com/office/drawing/2014/main" id="{84146D67-A2BA-046E-B5BC-1ACBB3DEE63C}"/>
                </a:ext>
              </a:extLst>
            </p:cNvPr>
            <p:cNvGrpSpPr/>
            <p:nvPr/>
          </p:nvGrpSpPr>
          <p:grpSpPr>
            <a:xfrm>
              <a:off x="11700503" y="349881"/>
              <a:ext cx="393781" cy="381626"/>
              <a:chOff x="-1264920" y="310516"/>
              <a:chExt cx="308610" cy="299084"/>
            </a:xfrm>
          </p:grpSpPr>
          <p:grpSp>
            <p:nvGrpSpPr>
              <p:cNvPr id="8" name="Групувати 7">
                <a:extLst>
                  <a:ext uri="{FF2B5EF4-FFF2-40B4-BE49-F238E27FC236}">
                    <a16:creationId xmlns:a16="http://schemas.microsoft.com/office/drawing/2014/main" id="{C8AD5744-F376-FFD5-3427-BB366D8220A3}"/>
                  </a:ext>
                </a:extLst>
              </p:cNvPr>
              <p:cNvGrpSpPr/>
              <p:nvPr/>
            </p:nvGrpSpPr>
            <p:grpSpPr>
              <a:xfrm>
                <a:off x="-1264920" y="316230"/>
                <a:ext cx="140970" cy="125730"/>
                <a:chOff x="-1264920" y="316230"/>
                <a:chExt cx="140970" cy="125730"/>
              </a:xfrm>
            </p:grpSpPr>
            <p:cxnSp>
              <p:nvCxnSpPr>
                <p:cNvPr id="27" name="Пряма сполучна лінія 26">
                  <a:extLst>
                    <a:ext uri="{FF2B5EF4-FFF2-40B4-BE49-F238E27FC236}">
                      <a16:creationId xmlns:a16="http://schemas.microsoft.com/office/drawing/2014/main" id="{E52D6602-32C0-9F3D-2BE3-90E1F3CE769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316230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Пряма сполучна лінія 27">
                  <a:extLst>
                    <a:ext uri="{FF2B5EF4-FFF2-40B4-BE49-F238E27FC236}">
                      <a16:creationId xmlns:a16="http://schemas.microsoft.com/office/drawing/2014/main" id="{9A48BEAB-F43F-C67B-EB89-960C497CDE6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346710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Пряма сполучна лінія 28">
                  <a:extLst>
                    <a:ext uri="{FF2B5EF4-FFF2-40B4-BE49-F238E27FC236}">
                      <a16:creationId xmlns:a16="http://schemas.microsoft.com/office/drawing/2014/main" id="{CFD50C20-A6A4-FDF6-7BBD-D1C999144E2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379095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Пряма сполучна лінія 29">
                  <a:extLst>
                    <a:ext uri="{FF2B5EF4-FFF2-40B4-BE49-F238E27FC236}">
                      <a16:creationId xmlns:a16="http://schemas.microsoft.com/office/drawing/2014/main" id="{8589C766-E95C-1D6C-CAD3-CF17484FCCC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409575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Пряма сполучна лінія 30">
                  <a:extLst>
                    <a:ext uri="{FF2B5EF4-FFF2-40B4-BE49-F238E27FC236}">
                      <a16:creationId xmlns:a16="http://schemas.microsoft.com/office/drawing/2014/main" id="{F9700D23-4225-46E2-CC6A-9E7BDA3F643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441960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" name="Групувати 8">
                <a:extLst>
                  <a:ext uri="{FF2B5EF4-FFF2-40B4-BE49-F238E27FC236}">
                    <a16:creationId xmlns:a16="http://schemas.microsoft.com/office/drawing/2014/main" id="{21A50E8C-8476-B99A-1510-5F771C765BF1}"/>
                  </a:ext>
                </a:extLst>
              </p:cNvPr>
              <p:cNvGrpSpPr/>
              <p:nvPr/>
            </p:nvGrpSpPr>
            <p:grpSpPr>
              <a:xfrm>
                <a:off x="-1097280" y="476250"/>
                <a:ext cx="140970" cy="125730"/>
                <a:chOff x="-1264920" y="316230"/>
                <a:chExt cx="140970" cy="125730"/>
              </a:xfrm>
            </p:grpSpPr>
            <p:cxnSp>
              <p:nvCxnSpPr>
                <p:cNvPr id="22" name="Пряма сполучна лінія 21">
                  <a:extLst>
                    <a:ext uri="{FF2B5EF4-FFF2-40B4-BE49-F238E27FC236}">
                      <a16:creationId xmlns:a16="http://schemas.microsoft.com/office/drawing/2014/main" id="{A72B8F5C-4E4F-F042-9ED9-064E3A64A0F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316230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Пряма сполучна лінія 22">
                  <a:extLst>
                    <a:ext uri="{FF2B5EF4-FFF2-40B4-BE49-F238E27FC236}">
                      <a16:creationId xmlns:a16="http://schemas.microsoft.com/office/drawing/2014/main" id="{ADF1F16C-3BE9-AFB4-850A-CE6BC7CD0B0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346710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Пряма сполучна лінія 23">
                  <a:extLst>
                    <a:ext uri="{FF2B5EF4-FFF2-40B4-BE49-F238E27FC236}">
                      <a16:creationId xmlns:a16="http://schemas.microsoft.com/office/drawing/2014/main" id="{F1422CC9-3DD7-CBD1-28C4-45E69C35275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379095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Пряма сполучна лінія 24">
                  <a:extLst>
                    <a:ext uri="{FF2B5EF4-FFF2-40B4-BE49-F238E27FC236}">
                      <a16:creationId xmlns:a16="http://schemas.microsoft.com/office/drawing/2014/main" id="{92BBE500-A693-C3EF-3BB0-6B19CC05BC2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409575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Пряма сполучна лінія 25">
                  <a:extLst>
                    <a:ext uri="{FF2B5EF4-FFF2-40B4-BE49-F238E27FC236}">
                      <a16:creationId xmlns:a16="http://schemas.microsoft.com/office/drawing/2014/main" id="{4D59F462-CB5D-A65B-CD54-0BB7FA69E4B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441960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Групувати 9">
                <a:extLst>
                  <a:ext uri="{FF2B5EF4-FFF2-40B4-BE49-F238E27FC236}">
                    <a16:creationId xmlns:a16="http://schemas.microsoft.com/office/drawing/2014/main" id="{7F113810-134F-37AA-5D87-461245C09E9F}"/>
                  </a:ext>
                </a:extLst>
              </p:cNvPr>
              <p:cNvGrpSpPr/>
              <p:nvPr/>
            </p:nvGrpSpPr>
            <p:grpSpPr>
              <a:xfrm rot="5400000">
                <a:off x="-1097280" y="318136"/>
                <a:ext cx="140970" cy="125730"/>
                <a:chOff x="-1264920" y="316230"/>
                <a:chExt cx="140970" cy="125730"/>
              </a:xfrm>
            </p:grpSpPr>
            <p:cxnSp>
              <p:nvCxnSpPr>
                <p:cNvPr id="17" name="Пряма сполучна лінія 16">
                  <a:extLst>
                    <a:ext uri="{FF2B5EF4-FFF2-40B4-BE49-F238E27FC236}">
                      <a16:creationId xmlns:a16="http://schemas.microsoft.com/office/drawing/2014/main" id="{F28C0C7A-262A-0F9A-B855-CBE72192672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316230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Пряма сполучна лінія 17">
                  <a:extLst>
                    <a:ext uri="{FF2B5EF4-FFF2-40B4-BE49-F238E27FC236}">
                      <a16:creationId xmlns:a16="http://schemas.microsoft.com/office/drawing/2014/main" id="{409B2A0C-7182-0AFC-CC31-E3A3B1A75B4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346710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Пряма сполучна лінія 18">
                  <a:extLst>
                    <a:ext uri="{FF2B5EF4-FFF2-40B4-BE49-F238E27FC236}">
                      <a16:creationId xmlns:a16="http://schemas.microsoft.com/office/drawing/2014/main" id="{152D553A-BECE-0837-A92B-5B6D685C69B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379095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Пряма сполучна лінія 19">
                  <a:extLst>
                    <a:ext uri="{FF2B5EF4-FFF2-40B4-BE49-F238E27FC236}">
                      <a16:creationId xmlns:a16="http://schemas.microsoft.com/office/drawing/2014/main" id="{3628F893-E7B0-106B-8C8B-29C3633119D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409575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Пряма сполучна лінія 20">
                  <a:extLst>
                    <a:ext uri="{FF2B5EF4-FFF2-40B4-BE49-F238E27FC236}">
                      <a16:creationId xmlns:a16="http://schemas.microsoft.com/office/drawing/2014/main" id="{B73C1806-330B-2661-4C8E-7ABD26742F4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441960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" name="Групувати 10">
                <a:extLst>
                  <a:ext uri="{FF2B5EF4-FFF2-40B4-BE49-F238E27FC236}">
                    <a16:creationId xmlns:a16="http://schemas.microsoft.com/office/drawing/2014/main" id="{03728234-38D5-F097-921C-D3B095288928}"/>
                  </a:ext>
                </a:extLst>
              </p:cNvPr>
              <p:cNvGrpSpPr/>
              <p:nvPr/>
            </p:nvGrpSpPr>
            <p:grpSpPr>
              <a:xfrm rot="5400000">
                <a:off x="-1264920" y="476250"/>
                <a:ext cx="140970" cy="125730"/>
                <a:chOff x="-1264920" y="316230"/>
                <a:chExt cx="140970" cy="125730"/>
              </a:xfrm>
            </p:grpSpPr>
            <p:cxnSp>
              <p:nvCxnSpPr>
                <p:cNvPr id="12" name="Пряма сполучна лінія 11">
                  <a:extLst>
                    <a:ext uri="{FF2B5EF4-FFF2-40B4-BE49-F238E27FC236}">
                      <a16:creationId xmlns:a16="http://schemas.microsoft.com/office/drawing/2014/main" id="{CD7BC2E6-B02B-1391-DA17-650FE8D45BC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316230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Пряма сполучна лінія 12">
                  <a:extLst>
                    <a:ext uri="{FF2B5EF4-FFF2-40B4-BE49-F238E27FC236}">
                      <a16:creationId xmlns:a16="http://schemas.microsoft.com/office/drawing/2014/main" id="{82BFB1B3-B810-A646-1028-3EB0C19B2AD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346710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Пряма сполучна лінія 13">
                  <a:extLst>
                    <a:ext uri="{FF2B5EF4-FFF2-40B4-BE49-F238E27FC236}">
                      <a16:creationId xmlns:a16="http://schemas.microsoft.com/office/drawing/2014/main" id="{3BFE8834-344B-A349-7BDF-3A94C4E33DD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379095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Пряма сполучна лінія 14">
                  <a:extLst>
                    <a:ext uri="{FF2B5EF4-FFF2-40B4-BE49-F238E27FC236}">
                      <a16:creationId xmlns:a16="http://schemas.microsoft.com/office/drawing/2014/main" id="{6937B4D4-EAA6-6BCD-B481-D0D88C8801E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409575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Пряма сполучна лінія 15">
                  <a:extLst>
                    <a:ext uri="{FF2B5EF4-FFF2-40B4-BE49-F238E27FC236}">
                      <a16:creationId xmlns:a16="http://schemas.microsoft.com/office/drawing/2014/main" id="{35A9EB1A-C4F5-F019-567A-7ED691CF843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441960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7" name="Рівнобедрений трикутник 6">
              <a:extLst>
                <a:ext uri="{FF2B5EF4-FFF2-40B4-BE49-F238E27FC236}">
                  <a16:creationId xmlns:a16="http://schemas.microsoft.com/office/drawing/2014/main" id="{619C0219-2B23-BF73-EF6D-08AC088C50ED}"/>
                </a:ext>
              </a:extLst>
            </p:cNvPr>
            <p:cNvSpPr/>
            <p:nvPr/>
          </p:nvSpPr>
          <p:spPr>
            <a:xfrm>
              <a:off x="10985905" y="5859007"/>
              <a:ext cx="1098656" cy="1014792"/>
            </a:xfrm>
            <a:prstGeom prst="triangle">
              <a:avLst>
                <a:gd name="adj" fmla="val 100000"/>
              </a:avLst>
            </a:prstGeom>
            <a:solidFill>
              <a:srgbClr val="088B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sp>
        <p:nvSpPr>
          <p:cNvPr id="32" name="Прямокутник 31">
            <a:extLst>
              <a:ext uri="{FF2B5EF4-FFF2-40B4-BE49-F238E27FC236}">
                <a16:creationId xmlns:a16="http://schemas.microsoft.com/office/drawing/2014/main" id="{69FC4255-7570-E760-0850-24BC848628A3}"/>
              </a:ext>
            </a:extLst>
          </p:cNvPr>
          <p:cNvSpPr/>
          <p:nvPr/>
        </p:nvSpPr>
        <p:spPr>
          <a:xfrm>
            <a:off x="0" y="0"/>
            <a:ext cx="267867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cxnSp>
        <p:nvCxnSpPr>
          <p:cNvPr id="33" name="Пряма сполучна лінія 32">
            <a:extLst>
              <a:ext uri="{FF2B5EF4-FFF2-40B4-BE49-F238E27FC236}">
                <a16:creationId xmlns:a16="http://schemas.microsoft.com/office/drawing/2014/main" id="{A4A2FA84-EDED-9FF5-C8AD-65182F561597}"/>
              </a:ext>
            </a:extLst>
          </p:cNvPr>
          <p:cNvCxnSpPr/>
          <p:nvPr/>
        </p:nvCxnSpPr>
        <p:spPr>
          <a:xfrm>
            <a:off x="0" y="0"/>
            <a:ext cx="0" cy="685800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Паралелограм 1">
            <a:extLst>
              <a:ext uri="{FF2B5EF4-FFF2-40B4-BE49-F238E27FC236}">
                <a16:creationId xmlns:a16="http://schemas.microsoft.com/office/drawing/2014/main" id="{C0971C27-794D-CDD1-679B-C33F800EBC83}"/>
              </a:ext>
            </a:extLst>
          </p:cNvPr>
          <p:cNvSpPr/>
          <p:nvPr/>
        </p:nvSpPr>
        <p:spPr>
          <a:xfrm>
            <a:off x="740468" y="529757"/>
            <a:ext cx="464524" cy="687557"/>
          </a:xfrm>
          <a:prstGeom prst="parallelogram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D33EFA78-1234-80F4-2963-491D36CB9468}"/>
              </a:ext>
            </a:extLst>
          </p:cNvPr>
          <p:cNvSpPr txBox="1">
            <a:spLocks/>
          </p:cNvSpPr>
          <p:nvPr/>
        </p:nvSpPr>
        <p:spPr>
          <a:xfrm>
            <a:off x="854717" y="528651"/>
            <a:ext cx="8003646" cy="76255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uk-UA" sz="2500" b="1" dirty="0">
                <a:solidFill>
                  <a:srgbClr val="000000"/>
                </a:solidFill>
                <a:latin typeface="Segoe UI"/>
                <a:cs typeface="Segoe UI"/>
              </a:rPr>
              <a:t>ЕНЕРГЕТИЧНІ ТА ВАРТІСНІ БАЛАНСИ </a:t>
            </a:r>
            <a:br>
              <a:rPr lang="uk-UA" sz="2500" b="1" dirty="0">
                <a:solidFill>
                  <a:srgbClr val="000000"/>
                </a:solidFill>
                <a:latin typeface="Segoe UI"/>
                <a:cs typeface="Segoe UI"/>
              </a:rPr>
            </a:br>
            <a:r>
              <a:rPr lang="uk-UA" sz="2500" b="1" dirty="0">
                <a:solidFill>
                  <a:srgbClr val="000000"/>
                </a:solidFill>
                <a:latin typeface="Segoe UI"/>
                <a:cs typeface="Segoe UI"/>
              </a:rPr>
              <a:t>МИНУЛИХ І МАЙБУТНІХ ПЕРІОДІВ </a:t>
            </a:r>
            <a:r>
              <a:rPr lang="uk-UA" sz="2500" dirty="0">
                <a:solidFill>
                  <a:schemeClr val="bg1">
                    <a:lumMod val="50000"/>
                  </a:schemeClr>
                </a:solidFill>
                <a:latin typeface="Segoe UI"/>
                <a:cs typeface="Segoe UI"/>
              </a:rPr>
              <a:t>(ПРИКЛАДИ)</a:t>
            </a:r>
            <a:endParaRPr lang="uk-UA" sz="2000" b="1" dirty="0">
              <a:solidFill>
                <a:schemeClr val="bg1">
                  <a:lumMod val="50000"/>
                </a:schemeClr>
              </a:solidFill>
              <a:latin typeface="Segoe UI"/>
              <a:cs typeface="Segoe UI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969A3090-CAA1-584D-E08C-2777B86FD1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99" t="12122" r="-1"/>
          <a:stretch/>
        </p:blipFill>
        <p:spPr>
          <a:xfrm>
            <a:off x="366932" y="2029518"/>
            <a:ext cx="5161236" cy="4180236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D39E5A8A-F68E-3D75-7467-F6D55DF35C2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110" r="-92"/>
          <a:stretch/>
        </p:blipFill>
        <p:spPr>
          <a:xfrm>
            <a:off x="5843806" y="2028305"/>
            <a:ext cx="5524581" cy="4129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071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увати 3">
            <a:extLst>
              <a:ext uri="{FF2B5EF4-FFF2-40B4-BE49-F238E27FC236}">
                <a16:creationId xmlns:a16="http://schemas.microsoft.com/office/drawing/2014/main" id="{9FB2F458-5414-73C2-3C40-2EE58C47117D}"/>
              </a:ext>
            </a:extLst>
          </p:cNvPr>
          <p:cNvGrpSpPr/>
          <p:nvPr/>
        </p:nvGrpSpPr>
        <p:grpSpPr>
          <a:xfrm>
            <a:off x="10985905" y="0"/>
            <a:ext cx="1206095" cy="6873799"/>
            <a:chOff x="10985905" y="0"/>
            <a:chExt cx="1206095" cy="6873799"/>
          </a:xfrm>
        </p:grpSpPr>
        <p:sp>
          <p:nvSpPr>
            <p:cNvPr id="5" name="Прямокутник 4">
              <a:extLst>
                <a:ext uri="{FF2B5EF4-FFF2-40B4-BE49-F238E27FC236}">
                  <a16:creationId xmlns:a16="http://schemas.microsoft.com/office/drawing/2014/main" id="{3481EE2B-9F4F-E538-E20B-2684EF7CC420}"/>
                </a:ext>
              </a:extLst>
            </p:cNvPr>
            <p:cNvSpPr/>
            <p:nvPr/>
          </p:nvSpPr>
          <p:spPr>
            <a:xfrm>
              <a:off x="11572755" y="0"/>
              <a:ext cx="619245" cy="6858000"/>
            </a:xfrm>
            <a:prstGeom prst="rect">
              <a:avLst/>
            </a:prstGeom>
            <a:solidFill>
              <a:srgbClr val="088B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grpSp>
          <p:nvGrpSpPr>
            <p:cNvPr id="6" name="Групувати 5">
              <a:extLst>
                <a:ext uri="{FF2B5EF4-FFF2-40B4-BE49-F238E27FC236}">
                  <a16:creationId xmlns:a16="http://schemas.microsoft.com/office/drawing/2014/main" id="{84146D67-A2BA-046E-B5BC-1ACBB3DEE63C}"/>
                </a:ext>
              </a:extLst>
            </p:cNvPr>
            <p:cNvGrpSpPr/>
            <p:nvPr/>
          </p:nvGrpSpPr>
          <p:grpSpPr>
            <a:xfrm>
              <a:off x="11700503" y="349881"/>
              <a:ext cx="393781" cy="381626"/>
              <a:chOff x="-1264920" y="310516"/>
              <a:chExt cx="308610" cy="299084"/>
            </a:xfrm>
          </p:grpSpPr>
          <p:grpSp>
            <p:nvGrpSpPr>
              <p:cNvPr id="8" name="Групувати 7">
                <a:extLst>
                  <a:ext uri="{FF2B5EF4-FFF2-40B4-BE49-F238E27FC236}">
                    <a16:creationId xmlns:a16="http://schemas.microsoft.com/office/drawing/2014/main" id="{C8AD5744-F376-FFD5-3427-BB366D8220A3}"/>
                  </a:ext>
                </a:extLst>
              </p:cNvPr>
              <p:cNvGrpSpPr/>
              <p:nvPr/>
            </p:nvGrpSpPr>
            <p:grpSpPr>
              <a:xfrm>
                <a:off x="-1264920" y="316230"/>
                <a:ext cx="140970" cy="125730"/>
                <a:chOff x="-1264920" y="316230"/>
                <a:chExt cx="140970" cy="125730"/>
              </a:xfrm>
            </p:grpSpPr>
            <p:cxnSp>
              <p:nvCxnSpPr>
                <p:cNvPr id="27" name="Пряма сполучна лінія 26">
                  <a:extLst>
                    <a:ext uri="{FF2B5EF4-FFF2-40B4-BE49-F238E27FC236}">
                      <a16:creationId xmlns:a16="http://schemas.microsoft.com/office/drawing/2014/main" id="{E52D6602-32C0-9F3D-2BE3-90E1F3CE769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316230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Пряма сполучна лінія 27">
                  <a:extLst>
                    <a:ext uri="{FF2B5EF4-FFF2-40B4-BE49-F238E27FC236}">
                      <a16:creationId xmlns:a16="http://schemas.microsoft.com/office/drawing/2014/main" id="{9A48BEAB-F43F-C67B-EB89-960C497CDE6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346710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Пряма сполучна лінія 28">
                  <a:extLst>
                    <a:ext uri="{FF2B5EF4-FFF2-40B4-BE49-F238E27FC236}">
                      <a16:creationId xmlns:a16="http://schemas.microsoft.com/office/drawing/2014/main" id="{CFD50C20-A6A4-FDF6-7BBD-D1C999144E2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379095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Пряма сполучна лінія 29">
                  <a:extLst>
                    <a:ext uri="{FF2B5EF4-FFF2-40B4-BE49-F238E27FC236}">
                      <a16:creationId xmlns:a16="http://schemas.microsoft.com/office/drawing/2014/main" id="{8589C766-E95C-1D6C-CAD3-CF17484FCCC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409575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Пряма сполучна лінія 30">
                  <a:extLst>
                    <a:ext uri="{FF2B5EF4-FFF2-40B4-BE49-F238E27FC236}">
                      <a16:creationId xmlns:a16="http://schemas.microsoft.com/office/drawing/2014/main" id="{F9700D23-4225-46E2-CC6A-9E7BDA3F643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441960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" name="Групувати 8">
                <a:extLst>
                  <a:ext uri="{FF2B5EF4-FFF2-40B4-BE49-F238E27FC236}">
                    <a16:creationId xmlns:a16="http://schemas.microsoft.com/office/drawing/2014/main" id="{21A50E8C-8476-B99A-1510-5F771C765BF1}"/>
                  </a:ext>
                </a:extLst>
              </p:cNvPr>
              <p:cNvGrpSpPr/>
              <p:nvPr/>
            </p:nvGrpSpPr>
            <p:grpSpPr>
              <a:xfrm>
                <a:off x="-1097280" y="476250"/>
                <a:ext cx="140970" cy="125730"/>
                <a:chOff x="-1264920" y="316230"/>
                <a:chExt cx="140970" cy="125730"/>
              </a:xfrm>
            </p:grpSpPr>
            <p:cxnSp>
              <p:nvCxnSpPr>
                <p:cNvPr id="22" name="Пряма сполучна лінія 21">
                  <a:extLst>
                    <a:ext uri="{FF2B5EF4-FFF2-40B4-BE49-F238E27FC236}">
                      <a16:creationId xmlns:a16="http://schemas.microsoft.com/office/drawing/2014/main" id="{A72B8F5C-4E4F-F042-9ED9-064E3A64A0F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316230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Пряма сполучна лінія 22">
                  <a:extLst>
                    <a:ext uri="{FF2B5EF4-FFF2-40B4-BE49-F238E27FC236}">
                      <a16:creationId xmlns:a16="http://schemas.microsoft.com/office/drawing/2014/main" id="{ADF1F16C-3BE9-AFB4-850A-CE6BC7CD0B0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346710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Пряма сполучна лінія 23">
                  <a:extLst>
                    <a:ext uri="{FF2B5EF4-FFF2-40B4-BE49-F238E27FC236}">
                      <a16:creationId xmlns:a16="http://schemas.microsoft.com/office/drawing/2014/main" id="{F1422CC9-3DD7-CBD1-28C4-45E69C35275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379095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Пряма сполучна лінія 24">
                  <a:extLst>
                    <a:ext uri="{FF2B5EF4-FFF2-40B4-BE49-F238E27FC236}">
                      <a16:creationId xmlns:a16="http://schemas.microsoft.com/office/drawing/2014/main" id="{92BBE500-A693-C3EF-3BB0-6B19CC05BC2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409575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Пряма сполучна лінія 25">
                  <a:extLst>
                    <a:ext uri="{FF2B5EF4-FFF2-40B4-BE49-F238E27FC236}">
                      <a16:creationId xmlns:a16="http://schemas.microsoft.com/office/drawing/2014/main" id="{4D59F462-CB5D-A65B-CD54-0BB7FA69E4B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441960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Групувати 9">
                <a:extLst>
                  <a:ext uri="{FF2B5EF4-FFF2-40B4-BE49-F238E27FC236}">
                    <a16:creationId xmlns:a16="http://schemas.microsoft.com/office/drawing/2014/main" id="{7F113810-134F-37AA-5D87-461245C09E9F}"/>
                  </a:ext>
                </a:extLst>
              </p:cNvPr>
              <p:cNvGrpSpPr/>
              <p:nvPr/>
            </p:nvGrpSpPr>
            <p:grpSpPr>
              <a:xfrm rot="5400000">
                <a:off x="-1097280" y="318136"/>
                <a:ext cx="140970" cy="125730"/>
                <a:chOff x="-1264920" y="316230"/>
                <a:chExt cx="140970" cy="125730"/>
              </a:xfrm>
            </p:grpSpPr>
            <p:cxnSp>
              <p:nvCxnSpPr>
                <p:cNvPr id="17" name="Пряма сполучна лінія 16">
                  <a:extLst>
                    <a:ext uri="{FF2B5EF4-FFF2-40B4-BE49-F238E27FC236}">
                      <a16:creationId xmlns:a16="http://schemas.microsoft.com/office/drawing/2014/main" id="{F28C0C7A-262A-0F9A-B855-CBE72192672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316230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Пряма сполучна лінія 17">
                  <a:extLst>
                    <a:ext uri="{FF2B5EF4-FFF2-40B4-BE49-F238E27FC236}">
                      <a16:creationId xmlns:a16="http://schemas.microsoft.com/office/drawing/2014/main" id="{409B2A0C-7182-0AFC-CC31-E3A3B1A75B4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346710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Пряма сполучна лінія 18">
                  <a:extLst>
                    <a:ext uri="{FF2B5EF4-FFF2-40B4-BE49-F238E27FC236}">
                      <a16:creationId xmlns:a16="http://schemas.microsoft.com/office/drawing/2014/main" id="{152D553A-BECE-0837-A92B-5B6D685C69B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379095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Пряма сполучна лінія 19">
                  <a:extLst>
                    <a:ext uri="{FF2B5EF4-FFF2-40B4-BE49-F238E27FC236}">
                      <a16:creationId xmlns:a16="http://schemas.microsoft.com/office/drawing/2014/main" id="{3628F893-E7B0-106B-8C8B-29C3633119D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409575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Пряма сполучна лінія 20">
                  <a:extLst>
                    <a:ext uri="{FF2B5EF4-FFF2-40B4-BE49-F238E27FC236}">
                      <a16:creationId xmlns:a16="http://schemas.microsoft.com/office/drawing/2014/main" id="{B73C1806-330B-2661-4C8E-7ABD26742F4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441960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" name="Групувати 10">
                <a:extLst>
                  <a:ext uri="{FF2B5EF4-FFF2-40B4-BE49-F238E27FC236}">
                    <a16:creationId xmlns:a16="http://schemas.microsoft.com/office/drawing/2014/main" id="{03728234-38D5-F097-921C-D3B095288928}"/>
                  </a:ext>
                </a:extLst>
              </p:cNvPr>
              <p:cNvGrpSpPr/>
              <p:nvPr/>
            </p:nvGrpSpPr>
            <p:grpSpPr>
              <a:xfrm rot="5400000">
                <a:off x="-1264920" y="476250"/>
                <a:ext cx="140970" cy="125730"/>
                <a:chOff x="-1264920" y="316230"/>
                <a:chExt cx="140970" cy="125730"/>
              </a:xfrm>
            </p:grpSpPr>
            <p:cxnSp>
              <p:nvCxnSpPr>
                <p:cNvPr id="12" name="Пряма сполучна лінія 11">
                  <a:extLst>
                    <a:ext uri="{FF2B5EF4-FFF2-40B4-BE49-F238E27FC236}">
                      <a16:creationId xmlns:a16="http://schemas.microsoft.com/office/drawing/2014/main" id="{CD7BC2E6-B02B-1391-DA17-650FE8D45BC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316230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Пряма сполучна лінія 12">
                  <a:extLst>
                    <a:ext uri="{FF2B5EF4-FFF2-40B4-BE49-F238E27FC236}">
                      <a16:creationId xmlns:a16="http://schemas.microsoft.com/office/drawing/2014/main" id="{82BFB1B3-B810-A646-1028-3EB0C19B2AD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346710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Пряма сполучна лінія 13">
                  <a:extLst>
                    <a:ext uri="{FF2B5EF4-FFF2-40B4-BE49-F238E27FC236}">
                      <a16:creationId xmlns:a16="http://schemas.microsoft.com/office/drawing/2014/main" id="{3BFE8834-344B-A349-7BDF-3A94C4E33DD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379095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Пряма сполучна лінія 14">
                  <a:extLst>
                    <a:ext uri="{FF2B5EF4-FFF2-40B4-BE49-F238E27FC236}">
                      <a16:creationId xmlns:a16="http://schemas.microsoft.com/office/drawing/2014/main" id="{6937B4D4-EAA6-6BCD-B481-D0D88C8801E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409575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Пряма сполучна лінія 15">
                  <a:extLst>
                    <a:ext uri="{FF2B5EF4-FFF2-40B4-BE49-F238E27FC236}">
                      <a16:creationId xmlns:a16="http://schemas.microsoft.com/office/drawing/2014/main" id="{35A9EB1A-C4F5-F019-567A-7ED691CF843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441960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7" name="Рівнобедрений трикутник 6">
              <a:extLst>
                <a:ext uri="{FF2B5EF4-FFF2-40B4-BE49-F238E27FC236}">
                  <a16:creationId xmlns:a16="http://schemas.microsoft.com/office/drawing/2014/main" id="{619C0219-2B23-BF73-EF6D-08AC088C50ED}"/>
                </a:ext>
              </a:extLst>
            </p:cNvPr>
            <p:cNvSpPr/>
            <p:nvPr/>
          </p:nvSpPr>
          <p:spPr>
            <a:xfrm>
              <a:off x="10985905" y="5859007"/>
              <a:ext cx="1098656" cy="1014792"/>
            </a:xfrm>
            <a:prstGeom prst="triangle">
              <a:avLst>
                <a:gd name="adj" fmla="val 100000"/>
              </a:avLst>
            </a:prstGeom>
            <a:solidFill>
              <a:srgbClr val="088B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sp>
        <p:nvSpPr>
          <p:cNvPr id="32" name="Прямокутник 31">
            <a:extLst>
              <a:ext uri="{FF2B5EF4-FFF2-40B4-BE49-F238E27FC236}">
                <a16:creationId xmlns:a16="http://schemas.microsoft.com/office/drawing/2014/main" id="{69FC4255-7570-E760-0850-24BC848628A3}"/>
              </a:ext>
            </a:extLst>
          </p:cNvPr>
          <p:cNvSpPr/>
          <p:nvPr/>
        </p:nvSpPr>
        <p:spPr>
          <a:xfrm>
            <a:off x="0" y="0"/>
            <a:ext cx="267867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cxnSp>
        <p:nvCxnSpPr>
          <p:cNvPr id="33" name="Пряма сполучна лінія 32">
            <a:extLst>
              <a:ext uri="{FF2B5EF4-FFF2-40B4-BE49-F238E27FC236}">
                <a16:creationId xmlns:a16="http://schemas.microsoft.com/office/drawing/2014/main" id="{A4A2FA84-EDED-9FF5-C8AD-65182F561597}"/>
              </a:ext>
            </a:extLst>
          </p:cNvPr>
          <p:cNvCxnSpPr/>
          <p:nvPr/>
        </p:nvCxnSpPr>
        <p:spPr>
          <a:xfrm>
            <a:off x="0" y="0"/>
            <a:ext cx="0" cy="685800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Паралелограм 1">
            <a:extLst>
              <a:ext uri="{FF2B5EF4-FFF2-40B4-BE49-F238E27FC236}">
                <a16:creationId xmlns:a16="http://schemas.microsoft.com/office/drawing/2014/main" id="{C0971C27-794D-CDD1-679B-C33F800EBC83}"/>
              </a:ext>
            </a:extLst>
          </p:cNvPr>
          <p:cNvSpPr/>
          <p:nvPr/>
        </p:nvSpPr>
        <p:spPr>
          <a:xfrm>
            <a:off x="724055" y="302254"/>
            <a:ext cx="464524" cy="687557"/>
          </a:xfrm>
          <a:prstGeom prst="parallelogram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D33EFA78-1234-80F4-2963-491D36CB9468}"/>
              </a:ext>
            </a:extLst>
          </p:cNvPr>
          <p:cNvSpPr txBox="1">
            <a:spLocks/>
          </p:cNvSpPr>
          <p:nvPr/>
        </p:nvSpPr>
        <p:spPr>
          <a:xfrm>
            <a:off x="854717" y="524877"/>
            <a:ext cx="9529460" cy="44759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500" b="1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Б</a:t>
            </a:r>
            <a:r>
              <a:rPr lang="uk-UA" sz="2500" b="1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ЕНЧМАРКІНГ ЕНЕРГЕТИЧНИХ ПОКАЗНИКІВ  </a:t>
            </a:r>
            <a:r>
              <a:rPr lang="uk-UA" sz="250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(ПРИКЛАДИ)</a:t>
            </a:r>
            <a:endParaRPr lang="uk-UA" sz="2000" dirty="0">
              <a:solidFill>
                <a:schemeClr val="bg1">
                  <a:lumMod val="5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34" name="Picture 4">
            <a:extLst>
              <a:ext uri="{FF2B5EF4-FFF2-40B4-BE49-F238E27FC236}">
                <a16:creationId xmlns:a16="http://schemas.microsoft.com/office/drawing/2014/main" id="{2CB7693C-0D31-01FC-E483-B173C1B8DD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8579" y="1374812"/>
            <a:ext cx="3848781" cy="2401008"/>
          </a:xfrm>
          <a:prstGeom prst="rect">
            <a:avLst/>
          </a:prstGeom>
        </p:spPr>
      </p:pic>
      <p:pic>
        <p:nvPicPr>
          <p:cNvPr id="35" name="Picture 6">
            <a:extLst>
              <a:ext uri="{FF2B5EF4-FFF2-40B4-BE49-F238E27FC236}">
                <a16:creationId xmlns:a16="http://schemas.microsoft.com/office/drawing/2014/main" id="{AEB10891-D3C7-CF46-C0F8-FCCA780907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1569" y="1343723"/>
            <a:ext cx="3734351" cy="2359273"/>
          </a:xfrm>
          <a:prstGeom prst="rect">
            <a:avLst/>
          </a:prstGeom>
        </p:spPr>
      </p:pic>
      <p:pic>
        <p:nvPicPr>
          <p:cNvPr id="36" name="Picture 8">
            <a:extLst>
              <a:ext uri="{FF2B5EF4-FFF2-40B4-BE49-F238E27FC236}">
                <a16:creationId xmlns:a16="http://schemas.microsoft.com/office/drawing/2014/main" id="{213CA5AE-85A7-D902-96CC-2830A551BA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2273" y="4044443"/>
            <a:ext cx="3783647" cy="2592000"/>
          </a:xfrm>
          <a:prstGeom prst="rect">
            <a:avLst/>
          </a:prstGeom>
        </p:spPr>
      </p:pic>
      <p:pic>
        <p:nvPicPr>
          <p:cNvPr id="37" name="Picture 11">
            <a:extLst>
              <a:ext uri="{FF2B5EF4-FFF2-40B4-BE49-F238E27FC236}">
                <a16:creationId xmlns:a16="http://schemas.microsoft.com/office/drawing/2014/main" id="{4C9E0D2F-D54E-7F65-F253-28871107E7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3293" y="4056177"/>
            <a:ext cx="3829420" cy="25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99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Рисунок 86">
            <a:extLst>
              <a:ext uri="{FF2B5EF4-FFF2-40B4-BE49-F238E27FC236}">
                <a16:creationId xmlns:a16="http://schemas.microsoft.com/office/drawing/2014/main" id="{D26D4B80-8A59-CD06-4225-3B28FFCCB6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25" y="0"/>
            <a:ext cx="11706822" cy="6858000"/>
          </a:xfrm>
          <a:prstGeom prst="rect">
            <a:avLst/>
          </a:prstGeom>
        </p:spPr>
      </p:pic>
      <p:sp>
        <p:nvSpPr>
          <p:cNvPr id="85" name="Прямокутник 84">
            <a:extLst>
              <a:ext uri="{FF2B5EF4-FFF2-40B4-BE49-F238E27FC236}">
                <a16:creationId xmlns:a16="http://schemas.microsoft.com/office/drawing/2014/main" id="{3B6B8174-83B9-BAD8-4768-E8CA38BA2ECE}"/>
              </a:ext>
            </a:extLst>
          </p:cNvPr>
          <p:cNvSpPr/>
          <p:nvPr/>
        </p:nvSpPr>
        <p:spPr>
          <a:xfrm>
            <a:off x="-17499" y="15799"/>
            <a:ext cx="11741826" cy="6857999"/>
          </a:xfrm>
          <a:prstGeom prst="rect">
            <a:avLst/>
          </a:prstGeom>
          <a:solidFill>
            <a:schemeClr val="bg1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0" name="Паралелограм 79">
            <a:extLst>
              <a:ext uri="{FF2B5EF4-FFF2-40B4-BE49-F238E27FC236}">
                <a16:creationId xmlns:a16="http://schemas.microsoft.com/office/drawing/2014/main" id="{2A8CAA73-F337-2786-C6E5-9BDAB08A592C}"/>
              </a:ext>
            </a:extLst>
          </p:cNvPr>
          <p:cNvSpPr/>
          <p:nvPr/>
        </p:nvSpPr>
        <p:spPr>
          <a:xfrm>
            <a:off x="619244" y="551632"/>
            <a:ext cx="330328" cy="447599"/>
          </a:xfrm>
          <a:prstGeom prst="parallelogram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4" name="Прямокутник 73">
            <a:extLst>
              <a:ext uri="{FF2B5EF4-FFF2-40B4-BE49-F238E27FC236}">
                <a16:creationId xmlns:a16="http://schemas.microsoft.com/office/drawing/2014/main" id="{FBABB18E-595D-8B3C-5BD6-214948A3557C}"/>
              </a:ext>
            </a:extLst>
          </p:cNvPr>
          <p:cNvSpPr/>
          <p:nvPr/>
        </p:nvSpPr>
        <p:spPr>
          <a:xfrm>
            <a:off x="4402171" y="3584790"/>
            <a:ext cx="6313454" cy="317203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3" name="Прямокутник 72">
            <a:extLst>
              <a:ext uri="{FF2B5EF4-FFF2-40B4-BE49-F238E27FC236}">
                <a16:creationId xmlns:a16="http://schemas.microsoft.com/office/drawing/2014/main" id="{FBEC1457-2FD3-5211-27C6-3649E8C69B2D}"/>
              </a:ext>
            </a:extLst>
          </p:cNvPr>
          <p:cNvSpPr/>
          <p:nvPr/>
        </p:nvSpPr>
        <p:spPr>
          <a:xfrm>
            <a:off x="4402171" y="1627581"/>
            <a:ext cx="5284754" cy="317203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grpSp>
        <p:nvGrpSpPr>
          <p:cNvPr id="2" name="Групувати 1">
            <a:extLst>
              <a:ext uri="{FF2B5EF4-FFF2-40B4-BE49-F238E27FC236}">
                <a16:creationId xmlns:a16="http://schemas.microsoft.com/office/drawing/2014/main" id="{CE78F434-DE78-1401-3CC7-BD6610F5F46A}"/>
              </a:ext>
            </a:extLst>
          </p:cNvPr>
          <p:cNvGrpSpPr/>
          <p:nvPr/>
        </p:nvGrpSpPr>
        <p:grpSpPr>
          <a:xfrm>
            <a:off x="11023427" y="0"/>
            <a:ext cx="1168573" cy="6873798"/>
            <a:chOff x="11023427" y="0"/>
            <a:chExt cx="1168573" cy="6873798"/>
          </a:xfrm>
        </p:grpSpPr>
        <p:sp>
          <p:nvSpPr>
            <p:cNvPr id="3" name="Прямокутник 2">
              <a:extLst>
                <a:ext uri="{FF2B5EF4-FFF2-40B4-BE49-F238E27FC236}">
                  <a16:creationId xmlns:a16="http://schemas.microsoft.com/office/drawing/2014/main" id="{E27D086B-51E9-5F18-A342-2AD76014EAF2}"/>
                </a:ext>
              </a:extLst>
            </p:cNvPr>
            <p:cNvSpPr/>
            <p:nvPr/>
          </p:nvSpPr>
          <p:spPr>
            <a:xfrm>
              <a:off x="11572755" y="0"/>
              <a:ext cx="619245" cy="6858000"/>
            </a:xfrm>
            <a:prstGeom prst="rect">
              <a:avLst/>
            </a:prstGeom>
            <a:solidFill>
              <a:srgbClr val="088B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grpSp>
          <p:nvGrpSpPr>
            <p:cNvPr id="38" name="Групувати 37">
              <a:extLst>
                <a:ext uri="{FF2B5EF4-FFF2-40B4-BE49-F238E27FC236}">
                  <a16:creationId xmlns:a16="http://schemas.microsoft.com/office/drawing/2014/main" id="{FE24E640-ADCB-44AA-0F2C-CE2BDE87BB1F}"/>
                </a:ext>
              </a:extLst>
            </p:cNvPr>
            <p:cNvGrpSpPr/>
            <p:nvPr/>
          </p:nvGrpSpPr>
          <p:grpSpPr>
            <a:xfrm>
              <a:off x="11700503" y="349881"/>
              <a:ext cx="393781" cy="381626"/>
              <a:chOff x="-1264920" y="310516"/>
              <a:chExt cx="308610" cy="299084"/>
            </a:xfrm>
          </p:grpSpPr>
          <p:grpSp>
            <p:nvGrpSpPr>
              <p:cNvPr id="40" name="Групувати 39">
                <a:extLst>
                  <a:ext uri="{FF2B5EF4-FFF2-40B4-BE49-F238E27FC236}">
                    <a16:creationId xmlns:a16="http://schemas.microsoft.com/office/drawing/2014/main" id="{DCBDF7F4-D251-DCBF-7397-E5015A0E4C15}"/>
                  </a:ext>
                </a:extLst>
              </p:cNvPr>
              <p:cNvGrpSpPr/>
              <p:nvPr/>
            </p:nvGrpSpPr>
            <p:grpSpPr>
              <a:xfrm>
                <a:off x="-1264920" y="316230"/>
                <a:ext cx="140970" cy="125730"/>
                <a:chOff x="-1264920" y="316230"/>
                <a:chExt cx="140970" cy="125730"/>
              </a:xfrm>
            </p:grpSpPr>
            <p:cxnSp>
              <p:nvCxnSpPr>
                <p:cNvPr id="59" name="Пряма сполучна лінія 58">
                  <a:extLst>
                    <a:ext uri="{FF2B5EF4-FFF2-40B4-BE49-F238E27FC236}">
                      <a16:creationId xmlns:a16="http://schemas.microsoft.com/office/drawing/2014/main" id="{F683CC72-FFE5-3D7E-BCCA-373F28C4378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316230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Пряма сполучна лінія 59">
                  <a:extLst>
                    <a:ext uri="{FF2B5EF4-FFF2-40B4-BE49-F238E27FC236}">
                      <a16:creationId xmlns:a16="http://schemas.microsoft.com/office/drawing/2014/main" id="{631E33C3-147F-20D0-F931-80C09BD87A4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346710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Пряма сполучна лінія 60">
                  <a:extLst>
                    <a:ext uri="{FF2B5EF4-FFF2-40B4-BE49-F238E27FC236}">
                      <a16:creationId xmlns:a16="http://schemas.microsoft.com/office/drawing/2014/main" id="{72830649-6819-147D-77E8-36026450B4B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379095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Пряма сполучна лінія 61">
                  <a:extLst>
                    <a:ext uri="{FF2B5EF4-FFF2-40B4-BE49-F238E27FC236}">
                      <a16:creationId xmlns:a16="http://schemas.microsoft.com/office/drawing/2014/main" id="{D764945D-90A2-CCE3-D8D7-15CC3FFEE5F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409575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Пряма сполучна лінія 62">
                  <a:extLst>
                    <a:ext uri="{FF2B5EF4-FFF2-40B4-BE49-F238E27FC236}">
                      <a16:creationId xmlns:a16="http://schemas.microsoft.com/office/drawing/2014/main" id="{93CD0703-356C-177E-C81F-38725EE8931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441960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1" name="Групувати 40">
                <a:extLst>
                  <a:ext uri="{FF2B5EF4-FFF2-40B4-BE49-F238E27FC236}">
                    <a16:creationId xmlns:a16="http://schemas.microsoft.com/office/drawing/2014/main" id="{C0062E45-9979-B407-7123-FF85C71B5BCD}"/>
                  </a:ext>
                </a:extLst>
              </p:cNvPr>
              <p:cNvGrpSpPr/>
              <p:nvPr/>
            </p:nvGrpSpPr>
            <p:grpSpPr>
              <a:xfrm>
                <a:off x="-1097280" y="476250"/>
                <a:ext cx="140970" cy="125730"/>
                <a:chOff x="-1264920" y="316230"/>
                <a:chExt cx="140970" cy="125730"/>
              </a:xfrm>
            </p:grpSpPr>
            <p:cxnSp>
              <p:nvCxnSpPr>
                <p:cNvPr id="54" name="Пряма сполучна лінія 53">
                  <a:extLst>
                    <a:ext uri="{FF2B5EF4-FFF2-40B4-BE49-F238E27FC236}">
                      <a16:creationId xmlns:a16="http://schemas.microsoft.com/office/drawing/2014/main" id="{04A625F1-973E-454B-E3A0-BB8B1834F10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316230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Пряма сполучна лінія 54">
                  <a:extLst>
                    <a:ext uri="{FF2B5EF4-FFF2-40B4-BE49-F238E27FC236}">
                      <a16:creationId xmlns:a16="http://schemas.microsoft.com/office/drawing/2014/main" id="{4DDFB0D3-7127-750F-E78D-C85C9B82268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346710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Пряма сполучна лінія 55">
                  <a:extLst>
                    <a:ext uri="{FF2B5EF4-FFF2-40B4-BE49-F238E27FC236}">
                      <a16:creationId xmlns:a16="http://schemas.microsoft.com/office/drawing/2014/main" id="{26A311F1-90C7-F496-5EBC-BC49CD57E68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379095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Пряма сполучна лінія 56">
                  <a:extLst>
                    <a:ext uri="{FF2B5EF4-FFF2-40B4-BE49-F238E27FC236}">
                      <a16:creationId xmlns:a16="http://schemas.microsoft.com/office/drawing/2014/main" id="{AFC15B99-CF38-4EBC-7A4A-E63DC9B9106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409575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Пряма сполучна лінія 57">
                  <a:extLst>
                    <a:ext uri="{FF2B5EF4-FFF2-40B4-BE49-F238E27FC236}">
                      <a16:creationId xmlns:a16="http://schemas.microsoft.com/office/drawing/2014/main" id="{6595543E-E073-8308-788E-7962BF0781B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441960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2" name="Групувати 41">
                <a:extLst>
                  <a:ext uri="{FF2B5EF4-FFF2-40B4-BE49-F238E27FC236}">
                    <a16:creationId xmlns:a16="http://schemas.microsoft.com/office/drawing/2014/main" id="{90F74B76-C936-DC0A-2870-44938495F008}"/>
                  </a:ext>
                </a:extLst>
              </p:cNvPr>
              <p:cNvGrpSpPr/>
              <p:nvPr/>
            </p:nvGrpSpPr>
            <p:grpSpPr>
              <a:xfrm rot="5400000">
                <a:off x="-1097280" y="318136"/>
                <a:ext cx="140970" cy="125730"/>
                <a:chOff x="-1264920" y="316230"/>
                <a:chExt cx="140970" cy="125730"/>
              </a:xfrm>
            </p:grpSpPr>
            <p:cxnSp>
              <p:nvCxnSpPr>
                <p:cNvPr id="49" name="Пряма сполучна лінія 48">
                  <a:extLst>
                    <a:ext uri="{FF2B5EF4-FFF2-40B4-BE49-F238E27FC236}">
                      <a16:creationId xmlns:a16="http://schemas.microsoft.com/office/drawing/2014/main" id="{76B7158F-2BE4-758A-369C-641F12EE96F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316230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Пряма сполучна лінія 49">
                  <a:extLst>
                    <a:ext uri="{FF2B5EF4-FFF2-40B4-BE49-F238E27FC236}">
                      <a16:creationId xmlns:a16="http://schemas.microsoft.com/office/drawing/2014/main" id="{022943D0-B9FC-8BDC-C0EF-9ABFA3347D3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346710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Пряма сполучна лінія 50">
                  <a:extLst>
                    <a:ext uri="{FF2B5EF4-FFF2-40B4-BE49-F238E27FC236}">
                      <a16:creationId xmlns:a16="http://schemas.microsoft.com/office/drawing/2014/main" id="{32D7000F-6805-64AB-BAEE-614AFC9F57D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379095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Пряма сполучна лінія 51">
                  <a:extLst>
                    <a:ext uri="{FF2B5EF4-FFF2-40B4-BE49-F238E27FC236}">
                      <a16:creationId xmlns:a16="http://schemas.microsoft.com/office/drawing/2014/main" id="{26BD63BA-5C58-B38D-32E8-9349E6C9411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409575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Пряма сполучна лінія 52">
                  <a:extLst>
                    <a:ext uri="{FF2B5EF4-FFF2-40B4-BE49-F238E27FC236}">
                      <a16:creationId xmlns:a16="http://schemas.microsoft.com/office/drawing/2014/main" id="{FD25BD46-6524-FC59-3505-F06E284CAB4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441960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3" name="Групувати 42">
                <a:extLst>
                  <a:ext uri="{FF2B5EF4-FFF2-40B4-BE49-F238E27FC236}">
                    <a16:creationId xmlns:a16="http://schemas.microsoft.com/office/drawing/2014/main" id="{99737962-262A-C5C9-FE6C-0C6A4C76BF61}"/>
                  </a:ext>
                </a:extLst>
              </p:cNvPr>
              <p:cNvGrpSpPr/>
              <p:nvPr/>
            </p:nvGrpSpPr>
            <p:grpSpPr>
              <a:xfrm rot="5400000">
                <a:off x="-1264920" y="476250"/>
                <a:ext cx="140970" cy="125730"/>
                <a:chOff x="-1264920" y="316230"/>
                <a:chExt cx="140970" cy="125730"/>
              </a:xfrm>
            </p:grpSpPr>
            <p:cxnSp>
              <p:nvCxnSpPr>
                <p:cNvPr id="44" name="Пряма сполучна лінія 43">
                  <a:extLst>
                    <a:ext uri="{FF2B5EF4-FFF2-40B4-BE49-F238E27FC236}">
                      <a16:creationId xmlns:a16="http://schemas.microsoft.com/office/drawing/2014/main" id="{2F841D0F-EB59-45EE-532E-EF449698CB5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316230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Пряма сполучна лінія 44">
                  <a:extLst>
                    <a:ext uri="{FF2B5EF4-FFF2-40B4-BE49-F238E27FC236}">
                      <a16:creationId xmlns:a16="http://schemas.microsoft.com/office/drawing/2014/main" id="{0E0CD7FC-96EE-B20A-2626-97A6DB25405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346710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Пряма сполучна лінія 45">
                  <a:extLst>
                    <a:ext uri="{FF2B5EF4-FFF2-40B4-BE49-F238E27FC236}">
                      <a16:creationId xmlns:a16="http://schemas.microsoft.com/office/drawing/2014/main" id="{A8D65646-544F-AF2D-A367-C694F937A97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379095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Пряма сполучна лінія 46">
                  <a:extLst>
                    <a:ext uri="{FF2B5EF4-FFF2-40B4-BE49-F238E27FC236}">
                      <a16:creationId xmlns:a16="http://schemas.microsoft.com/office/drawing/2014/main" id="{50A34A47-1D94-8BB0-8DF1-DF14CC9C5D6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409575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Пряма сполучна лінія 47">
                  <a:extLst>
                    <a:ext uri="{FF2B5EF4-FFF2-40B4-BE49-F238E27FC236}">
                      <a16:creationId xmlns:a16="http://schemas.microsoft.com/office/drawing/2014/main" id="{1BCF80FB-2D39-1EF2-96A7-5265F1D2485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441960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39" name="Рівнобедрений трикутник 38">
              <a:extLst>
                <a:ext uri="{FF2B5EF4-FFF2-40B4-BE49-F238E27FC236}">
                  <a16:creationId xmlns:a16="http://schemas.microsoft.com/office/drawing/2014/main" id="{3112F622-F09A-88A7-0A6E-E074C707A9B8}"/>
                </a:ext>
              </a:extLst>
            </p:cNvPr>
            <p:cNvSpPr/>
            <p:nvPr/>
          </p:nvSpPr>
          <p:spPr>
            <a:xfrm>
              <a:off x="11023427" y="5859006"/>
              <a:ext cx="1098656" cy="1014792"/>
            </a:xfrm>
            <a:prstGeom prst="triangle">
              <a:avLst>
                <a:gd name="adj" fmla="val 100000"/>
              </a:avLst>
            </a:prstGeom>
            <a:solidFill>
              <a:srgbClr val="088B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sp>
        <p:nvSpPr>
          <p:cNvPr id="64" name="Заголовок 1">
            <a:extLst>
              <a:ext uri="{FF2B5EF4-FFF2-40B4-BE49-F238E27FC236}">
                <a16:creationId xmlns:a16="http://schemas.microsoft.com/office/drawing/2014/main" id="{8B8C2A34-CCC5-2F08-03D3-B37CFC55174C}"/>
              </a:ext>
            </a:extLst>
          </p:cNvPr>
          <p:cNvSpPr txBox="1">
            <a:spLocks/>
          </p:cNvSpPr>
          <p:nvPr/>
        </p:nvSpPr>
        <p:spPr>
          <a:xfrm>
            <a:off x="679314" y="567476"/>
            <a:ext cx="7271577" cy="44759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uk-UA" sz="2500" b="1" i="0" u="none" strike="noStrike" dirty="0"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ЄВРОІНТЕГРАЦІЙНІ ЗОБОВ’ЯЗАННЯ УКРАЇНИ</a:t>
            </a:r>
            <a:r>
              <a:rPr lang="uk-UA" sz="2500" b="1" i="0" dirty="0"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​</a:t>
            </a:r>
            <a:endParaRPr lang="uk-UA" sz="25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5" name="Прямокутник 64">
            <a:extLst>
              <a:ext uri="{FF2B5EF4-FFF2-40B4-BE49-F238E27FC236}">
                <a16:creationId xmlns:a16="http://schemas.microsoft.com/office/drawing/2014/main" id="{0121B967-8573-3C34-D9D9-48CB687232D0}"/>
              </a:ext>
            </a:extLst>
          </p:cNvPr>
          <p:cNvSpPr/>
          <p:nvPr/>
        </p:nvSpPr>
        <p:spPr>
          <a:xfrm>
            <a:off x="0" y="0"/>
            <a:ext cx="267867" cy="6858000"/>
          </a:xfrm>
          <a:prstGeom prst="rect">
            <a:avLst/>
          </a:prstGeom>
          <a:solidFill>
            <a:schemeClr val="bg1">
              <a:lumMod val="85000"/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cxnSp>
        <p:nvCxnSpPr>
          <p:cNvPr id="66" name="Пряма сполучна лінія 65">
            <a:extLst>
              <a:ext uri="{FF2B5EF4-FFF2-40B4-BE49-F238E27FC236}">
                <a16:creationId xmlns:a16="http://schemas.microsoft.com/office/drawing/2014/main" id="{5D3635F1-6D36-B04D-AC68-E3F2C5E3B488}"/>
              </a:ext>
            </a:extLst>
          </p:cNvPr>
          <p:cNvCxnSpPr/>
          <p:nvPr/>
        </p:nvCxnSpPr>
        <p:spPr>
          <a:xfrm>
            <a:off x="0" y="0"/>
            <a:ext cx="0" cy="685800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>
            <a:extLst>
              <a:ext uri="{FF2B5EF4-FFF2-40B4-BE49-F238E27FC236}">
                <a16:creationId xmlns:a16="http://schemas.microsoft.com/office/drawing/2014/main" id="{1D8FDF38-8ED7-E582-6741-89F42C7AE3B8}"/>
              </a:ext>
            </a:extLst>
          </p:cNvPr>
          <p:cNvSpPr txBox="1"/>
          <p:nvPr/>
        </p:nvSpPr>
        <p:spPr>
          <a:xfrm>
            <a:off x="4638502" y="4134995"/>
            <a:ext cx="6877860" cy="13211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0" fontAlgn="base">
              <a:lnSpc>
                <a:spcPct val="114000"/>
              </a:lnSpc>
              <a:spcAft>
                <a:spcPts val="1200"/>
              </a:spcAft>
            </a:pPr>
            <a:r>
              <a:rPr lang="uk-UA" sz="1800" b="1">
                <a:solidFill>
                  <a:srgbClr val="333333"/>
                </a:solidFill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</a:t>
            </a:r>
            <a:r>
              <a:rPr lang="uk-UA" sz="1800">
                <a:solidFill>
                  <a:srgbClr val="33333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uk-UA" sz="1400" b="0" i="0" u="none" strike="noStrike">
                <a:solidFill>
                  <a:srgbClr val="333333"/>
                </a:solidFill>
                <a:effectLst/>
                <a:latin typeface="Segoe UI" panose="020B0502040204020203" pitchFamily="34" charset="0"/>
              </a:rPr>
              <a:t>Національний план дій з енергоефективності на період до 2030 року</a:t>
            </a:r>
            <a:r>
              <a:rPr lang="uk-UA" sz="1400" b="0" i="0">
                <a:solidFill>
                  <a:srgbClr val="333333"/>
                </a:solidFill>
                <a:effectLst/>
                <a:latin typeface="Segoe UI" panose="020B0502040204020203" pitchFamily="34" charset="0"/>
              </a:rPr>
              <a:t>​</a:t>
            </a:r>
            <a:endParaRPr lang="uk-UA" sz="1400" b="0" i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just" rtl="0" fontAlgn="base">
              <a:lnSpc>
                <a:spcPct val="114000"/>
              </a:lnSpc>
              <a:spcAft>
                <a:spcPts val="1200"/>
              </a:spcAft>
            </a:pPr>
            <a:r>
              <a:rPr lang="uk-UA" sz="1800">
                <a:solidFill>
                  <a:srgbClr val="333333"/>
                </a:solidFill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 </a:t>
            </a:r>
            <a:r>
              <a:rPr lang="uk-UA" sz="1400" b="0" i="0" u="none" strike="noStrike">
                <a:solidFill>
                  <a:srgbClr val="333333"/>
                </a:solidFill>
                <a:effectLst/>
                <a:latin typeface="Segoe UI" panose="020B0502040204020203" pitchFamily="34" charset="0"/>
              </a:rPr>
              <a:t>Національний план дій з розвитку відновлюваної енергетики до 2030 року</a:t>
            </a:r>
            <a:r>
              <a:rPr lang="uk-UA" sz="1400" b="0" i="0">
                <a:solidFill>
                  <a:srgbClr val="333333"/>
                </a:solidFill>
                <a:effectLst/>
                <a:latin typeface="Segoe UI" panose="020B0502040204020203" pitchFamily="34" charset="0"/>
              </a:rPr>
              <a:t>​</a:t>
            </a:r>
            <a:endParaRPr lang="uk-UA" sz="1400" b="0" i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just" rtl="0" fontAlgn="base">
              <a:lnSpc>
                <a:spcPct val="114000"/>
              </a:lnSpc>
              <a:spcAft>
                <a:spcPts val="1200"/>
              </a:spcAft>
            </a:pPr>
            <a:r>
              <a:rPr lang="uk-UA" sz="1800">
                <a:solidFill>
                  <a:srgbClr val="333333"/>
                </a:solidFill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 </a:t>
            </a:r>
            <a:r>
              <a:rPr lang="uk-UA" sz="1400" b="0" i="0" u="none" strike="noStrike">
                <a:solidFill>
                  <a:srgbClr val="333333"/>
                </a:solidFill>
                <a:effectLst/>
                <a:latin typeface="Segoe UI" panose="020B0502040204020203" pitchFamily="34" charset="0"/>
              </a:rPr>
              <a:t>1й Національний план енергії та клімату до 2030 року </a:t>
            </a:r>
            <a:r>
              <a:rPr lang="uk-UA" sz="1400" b="1" i="0" u="none" strike="noStrike">
                <a:solidFill>
                  <a:srgbClr val="333333"/>
                </a:solidFill>
                <a:effectLst/>
                <a:latin typeface="Segoe UI" panose="020B0502040204020203" pitchFamily="34" charset="0"/>
              </a:rPr>
              <a:t>(нова вимога)</a:t>
            </a:r>
            <a:endParaRPr lang="uk-UA" sz="1400" b="1" i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65AB4555-D9B4-038D-4522-B8262FB35B8E}"/>
              </a:ext>
            </a:extLst>
          </p:cNvPr>
          <p:cNvSpPr txBox="1"/>
          <p:nvPr/>
        </p:nvSpPr>
        <p:spPr>
          <a:xfrm>
            <a:off x="4724716" y="2068712"/>
            <a:ext cx="6100762" cy="1096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 rtl="0" fontAlgn="base">
              <a:lnSpc>
                <a:spcPct val="114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uk-UA" sz="1400" b="0" i="0">
                <a:solidFill>
                  <a:srgbClr val="333333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​</a:t>
            </a:r>
            <a:r>
              <a:rPr lang="uk-UA" sz="1600" b="0" i="0" u="none" strike="noStrike">
                <a:solidFill>
                  <a:srgbClr val="333333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підвищення енергоефективності</a:t>
            </a:r>
            <a:r>
              <a:rPr lang="uk-UA" sz="1600" b="0" i="0">
                <a:solidFill>
                  <a:srgbClr val="333333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​</a:t>
            </a:r>
            <a:endParaRPr lang="uk-UA" sz="1600" b="0" i="0">
              <a:solidFill>
                <a:srgbClr val="000000"/>
              </a:solidFill>
              <a:effectLst/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 algn="just" rtl="0" fontAlgn="base">
              <a:lnSpc>
                <a:spcPct val="114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uk-UA" sz="1600" b="0" i="0" u="none" strike="noStrike">
                <a:solidFill>
                  <a:srgbClr val="333333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розвитку відновлювальних джерел енергії </a:t>
            </a:r>
            <a:r>
              <a:rPr lang="uk-UA" sz="1600" b="0" i="0">
                <a:solidFill>
                  <a:srgbClr val="333333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​</a:t>
            </a:r>
            <a:endParaRPr lang="uk-UA" sz="1600" b="0" i="0">
              <a:solidFill>
                <a:srgbClr val="000000"/>
              </a:solidFill>
              <a:effectLst/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 algn="just" rtl="0" fontAlgn="base">
              <a:lnSpc>
                <a:spcPct val="114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uk-UA" sz="1600" b="0" i="0" u="none" strike="noStrike">
                <a:solidFill>
                  <a:srgbClr val="333333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зниження викидів парникових газів</a:t>
            </a:r>
            <a:r>
              <a:rPr lang="uk-UA" sz="1600" b="0" i="0">
                <a:solidFill>
                  <a:srgbClr val="333333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​</a:t>
            </a:r>
            <a:endParaRPr lang="uk-UA" sz="1200" b="0" i="0">
              <a:solidFill>
                <a:srgbClr val="000000"/>
              </a:solidFill>
              <a:effectLst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5966540B-05DA-C577-88A2-BD501DC29903}"/>
              </a:ext>
            </a:extLst>
          </p:cNvPr>
          <p:cNvSpPr txBox="1"/>
          <p:nvPr/>
        </p:nvSpPr>
        <p:spPr>
          <a:xfrm>
            <a:off x="4497421" y="1627581"/>
            <a:ext cx="6100762" cy="3172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0" fontAlgn="base">
              <a:lnSpc>
                <a:spcPct val="114000"/>
              </a:lnSpc>
            </a:pPr>
            <a:r>
              <a:rPr lang="uk-UA" sz="1400" b="1" i="0" u="none" strike="noStrike">
                <a:solidFill>
                  <a:schemeClr val="bg1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Встановити національні цілі на 2030 рік </a:t>
            </a:r>
            <a:r>
              <a:rPr lang="uk-UA" sz="1400" i="0" u="none" strike="noStrike">
                <a:solidFill>
                  <a:schemeClr val="bg1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щодо:</a:t>
            </a:r>
            <a:endParaRPr lang="uk-UA" sz="1400" i="0">
              <a:solidFill>
                <a:schemeClr val="bg1"/>
              </a:solidFill>
              <a:effectLst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86486C02-0B88-0273-9147-53DCAB7D3AF8}"/>
              </a:ext>
            </a:extLst>
          </p:cNvPr>
          <p:cNvSpPr txBox="1"/>
          <p:nvPr/>
        </p:nvSpPr>
        <p:spPr>
          <a:xfrm>
            <a:off x="4497421" y="3602078"/>
            <a:ext cx="6100762" cy="3172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0" fontAlgn="base"/>
            <a:r>
              <a:rPr lang="uk-UA" sz="1400" b="1" i="0" u="none" strike="noStrike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Розробити, затвердити та подати до Енергетичного Співтовариства</a:t>
            </a:r>
            <a:r>
              <a:rPr lang="uk-UA" sz="1400" b="1" i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​</a:t>
            </a:r>
          </a:p>
        </p:txBody>
      </p:sp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0A21262A-3A0B-B771-4CA2-B6AB82E335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060" r="7340"/>
          <a:stretch/>
        </p:blipFill>
        <p:spPr>
          <a:xfrm>
            <a:off x="378946" y="1340259"/>
            <a:ext cx="3598493" cy="4996080"/>
          </a:xfrm>
          <a:prstGeom prst="rect">
            <a:avLst/>
          </a:prstGeom>
        </p:spPr>
      </p:pic>
      <p:sp>
        <p:nvSpPr>
          <p:cNvPr id="88" name="Прямокутник 87">
            <a:extLst>
              <a:ext uri="{FF2B5EF4-FFF2-40B4-BE49-F238E27FC236}">
                <a16:creationId xmlns:a16="http://schemas.microsoft.com/office/drawing/2014/main" id="{B8013C2F-E301-DA6A-213A-24CE14FA6929}"/>
              </a:ext>
            </a:extLst>
          </p:cNvPr>
          <p:cNvSpPr/>
          <p:nvPr/>
        </p:nvSpPr>
        <p:spPr>
          <a:xfrm rot="5400000">
            <a:off x="1417072" y="5434640"/>
            <a:ext cx="267867" cy="1863524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65415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увати 3">
            <a:extLst>
              <a:ext uri="{FF2B5EF4-FFF2-40B4-BE49-F238E27FC236}">
                <a16:creationId xmlns:a16="http://schemas.microsoft.com/office/drawing/2014/main" id="{9FB2F458-5414-73C2-3C40-2EE58C47117D}"/>
              </a:ext>
            </a:extLst>
          </p:cNvPr>
          <p:cNvGrpSpPr/>
          <p:nvPr/>
        </p:nvGrpSpPr>
        <p:grpSpPr>
          <a:xfrm>
            <a:off x="10985905" y="0"/>
            <a:ext cx="1206095" cy="6873799"/>
            <a:chOff x="10985905" y="0"/>
            <a:chExt cx="1206095" cy="6873799"/>
          </a:xfrm>
        </p:grpSpPr>
        <p:sp>
          <p:nvSpPr>
            <p:cNvPr id="5" name="Прямокутник 4">
              <a:extLst>
                <a:ext uri="{FF2B5EF4-FFF2-40B4-BE49-F238E27FC236}">
                  <a16:creationId xmlns:a16="http://schemas.microsoft.com/office/drawing/2014/main" id="{3481EE2B-9F4F-E538-E20B-2684EF7CC420}"/>
                </a:ext>
              </a:extLst>
            </p:cNvPr>
            <p:cNvSpPr/>
            <p:nvPr/>
          </p:nvSpPr>
          <p:spPr>
            <a:xfrm>
              <a:off x="11572755" y="0"/>
              <a:ext cx="619245" cy="6858000"/>
            </a:xfrm>
            <a:prstGeom prst="rect">
              <a:avLst/>
            </a:prstGeom>
            <a:solidFill>
              <a:srgbClr val="088B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grpSp>
          <p:nvGrpSpPr>
            <p:cNvPr id="6" name="Групувати 5">
              <a:extLst>
                <a:ext uri="{FF2B5EF4-FFF2-40B4-BE49-F238E27FC236}">
                  <a16:creationId xmlns:a16="http://schemas.microsoft.com/office/drawing/2014/main" id="{84146D67-A2BA-046E-B5BC-1ACBB3DEE63C}"/>
                </a:ext>
              </a:extLst>
            </p:cNvPr>
            <p:cNvGrpSpPr/>
            <p:nvPr/>
          </p:nvGrpSpPr>
          <p:grpSpPr>
            <a:xfrm>
              <a:off x="11700503" y="349881"/>
              <a:ext cx="393781" cy="381626"/>
              <a:chOff x="-1264920" y="310516"/>
              <a:chExt cx="308610" cy="299084"/>
            </a:xfrm>
          </p:grpSpPr>
          <p:grpSp>
            <p:nvGrpSpPr>
              <p:cNvPr id="8" name="Групувати 7">
                <a:extLst>
                  <a:ext uri="{FF2B5EF4-FFF2-40B4-BE49-F238E27FC236}">
                    <a16:creationId xmlns:a16="http://schemas.microsoft.com/office/drawing/2014/main" id="{C8AD5744-F376-FFD5-3427-BB366D8220A3}"/>
                  </a:ext>
                </a:extLst>
              </p:cNvPr>
              <p:cNvGrpSpPr/>
              <p:nvPr/>
            </p:nvGrpSpPr>
            <p:grpSpPr>
              <a:xfrm>
                <a:off x="-1264920" y="316230"/>
                <a:ext cx="140970" cy="125730"/>
                <a:chOff x="-1264920" y="316230"/>
                <a:chExt cx="140970" cy="125730"/>
              </a:xfrm>
            </p:grpSpPr>
            <p:cxnSp>
              <p:nvCxnSpPr>
                <p:cNvPr id="27" name="Пряма сполучна лінія 26">
                  <a:extLst>
                    <a:ext uri="{FF2B5EF4-FFF2-40B4-BE49-F238E27FC236}">
                      <a16:creationId xmlns:a16="http://schemas.microsoft.com/office/drawing/2014/main" id="{E52D6602-32C0-9F3D-2BE3-90E1F3CE769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316230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Пряма сполучна лінія 27">
                  <a:extLst>
                    <a:ext uri="{FF2B5EF4-FFF2-40B4-BE49-F238E27FC236}">
                      <a16:creationId xmlns:a16="http://schemas.microsoft.com/office/drawing/2014/main" id="{9A48BEAB-F43F-C67B-EB89-960C497CDE6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346710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Пряма сполучна лінія 28">
                  <a:extLst>
                    <a:ext uri="{FF2B5EF4-FFF2-40B4-BE49-F238E27FC236}">
                      <a16:creationId xmlns:a16="http://schemas.microsoft.com/office/drawing/2014/main" id="{CFD50C20-A6A4-FDF6-7BBD-D1C999144E2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379095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Пряма сполучна лінія 29">
                  <a:extLst>
                    <a:ext uri="{FF2B5EF4-FFF2-40B4-BE49-F238E27FC236}">
                      <a16:creationId xmlns:a16="http://schemas.microsoft.com/office/drawing/2014/main" id="{8589C766-E95C-1D6C-CAD3-CF17484FCCC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409575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Пряма сполучна лінія 30">
                  <a:extLst>
                    <a:ext uri="{FF2B5EF4-FFF2-40B4-BE49-F238E27FC236}">
                      <a16:creationId xmlns:a16="http://schemas.microsoft.com/office/drawing/2014/main" id="{F9700D23-4225-46E2-CC6A-9E7BDA3F643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441960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" name="Групувати 8">
                <a:extLst>
                  <a:ext uri="{FF2B5EF4-FFF2-40B4-BE49-F238E27FC236}">
                    <a16:creationId xmlns:a16="http://schemas.microsoft.com/office/drawing/2014/main" id="{21A50E8C-8476-B99A-1510-5F771C765BF1}"/>
                  </a:ext>
                </a:extLst>
              </p:cNvPr>
              <p:cNvGrpSpPr/>
              <p:nvPr/>
            </p:nvGrpSpPr>
            <p:grpSpPr>
              <a:xfrm>
                <a:off x="-1097280" y="476250"/>
                <a:ext cx="140970" cy="125730"/>
                <a:chOff x="-1264920" y="316230"/>
                <a:chExt cx="140970" cy="125730"/>
              </a:xfrm>
            </p:grpSpPr>
            <p:cxnSp>
              <p:nvCxnSpPr>
                <p:cNvPr id="22" name="Пряма сполучна лінія 21">
                  <a:extLst>
                    <a:ext uri="{FF2B5EF4-FFF2-40B4-BE49-F238E27FC236}">
                      <a16:creationId xmlns:a16="http://schemas.microsoft.com/office/drawing/2014/main" id="{A72B8F5C-4E4F-F042-9ED9-064E3A64A0F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316230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Пряма сполучна лінія 22">
                  <a:extLst>
                    <a:ext uri="{FF2B5EF4-FFF2-40B4-BE49-F238E27FC236}">
                      <a16:creationId xmlns:a16="http://schemas.microsoft.com/office/drawing/2014/main" id="{ADF1F16C-3BE9-AFB4-850A-CE6BC7CD0B0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346710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Пряма сполучна лінія 23">
                  <a:extLst>
                    <a:ext uri="{FF2B5EF4-FFF2-40B4-BE49-F238E27FC236}">
                      <a16:creationId xmlns:a16="http://schemas.microsoft.com/office/drawing/2014/main" id="{F1422CC9-3DD7-CBD1-28C4-45E69C35275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379095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Пряма сполучна лінія 24">
                  <a:extLst>
                    <a:ext uri="{FF2B5EF4-FFF2-40B4-BE49-F238E27FC236}">
                      <a16:creationId xmlns:a16="http://schemas.microsoft.com/office/drawing/2014/main" id="{92BBE500-A693-C3EF-3BB0-6B19CC05BC2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409575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Пряма сполучна лінія 25">
                  <a:extLst>
                    <a:ext uri="{FF2B5EF4-FFF2-40B4-BE49-F238E27FC236}">
                      <a16:creationId xmlns:a16="http://schemas.microsoft.com/office/drawing/2014/main" id="{4D59F462-CB5D-A65B-CD54-0BB7FA69E4B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441960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Групувати 9">
                <a:extLst>
                  <a:ext uri="{FF2B5EF4-FFF2-40B4-BE49-F238E27FC236}">
                    <a16:creationId xmlns:a16="http://schemas.microsoft.com/office/drawing/2014/main" id="{7F113810-134F-37AA-5D87-461245C09E9F}"/>
                  </a:ext>
                </a:extLst>
              </p:cNvPr>
              <p:cNvGrpSpPr/>
              <p:nvPr/>
            </p:nvGrpSpPr>
            <p:grpSpPr>
              <a:xfrm rot="5400000">
                <a:off x="-1097280" y="318136"/>
                <a:ext cx="140970" cy="125730"/>
                <a:chOff x="-1264920" y="316230"/>
                <a:chExt cx="140970" cy="125730"/>
              </a:xfrm>
            </p:grpSpPr>
            <p:cxnSp>
              <p:nvCxnSpPr>
                <p:cNvPr id="17" name="Пряма сполучна лінія 16">
                  <a:extLst>
                    <a:ext uri="{FF2B5EF4-FFF2-40B4-BE49-F238E27FC236}">
                      <a16:creationId xmlns:a16="http://schemas.microsoft.com/office/drawing/2014/main" id="{F28C0C7A-262A-0F9A-B855-CBE72192672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316230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Пряма сполучна лінія 17">
                  <a:extLst>
                    <a:ext uri="{FF2B5EF4-FFF2-40B4-BE49-F238E27FC236}">
                      <a16:creationId xmlns:a16="http://schemas.microsoft.com/office/drawing/2014/main" id="{409B2A0C-7182-0AFC-CC31-E3A3B1A75B4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346710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Пряма сполучна лінія 18">
                  <a:extLst>
                    <a:ext uri="{FF2B5EF4-FFF2-40B4-BE49-F238E27FC236}">
                      <a16:creationId xmlns:a16="http://schemas.microsoft.com/office/drawing/2014/main" id="{152D553A-BECE-0837-A92B-5B6D685C69B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379095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Пряма сполучна лінія 19">
                  <a:extLst>
                    <a:ext uri="{FF2B5EF4-FFF2-40B4-BE49-F238E27FC236}">
                      <a16:creationId xmlns:a16="http://schemas.microsoft.com/office/drawing/2014/main" id="{3628F893-E7B0-106B-8C8B-29C3633119D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409575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Пряма сполучна лінія 20">
                  <a:extLst>
                    <a:ext uri="{FF2B5EF4-FFF2-40B4-BE49-F238E27FC236}">
                      <a16:creationId xmlns:a16="http://schemas.microsoft.com/office/drawing/2014/main" id="{B73C1806-330B-2661-4C8E-7ABD26742F4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441960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" name="Групувати 10">
                <a:extLst>
                  <a:ext uri="{FF2B5EF4-FFF2-40B4-BE49-F238E27FC236}">
                    <a16:creationId xmlns:a16="http://schemas.microsoft.com/office/drawing/2014/main" id="{03728234-38D5-F097-921C-D3B095288928}"/>
                  </a:ext>
                </a:extLst>
              </p:cNvPr>
              <p:cNvGrpSpPr/>
              <p:nvPr/>
            </p:nvGrpSpPr>
            <p:grpSpPr>
              <a:xfrm rot="5400000">
                <a:off x="-1264920" y="476250"/>
                <a:ext cx="140970" cy="125730"/>
                <a:chOff x="-1264920" y="316230"/>
                <a:chExt cx="140970" cy="125730"/>
              </a:xfrm>
            </p:grpSpPr>
            <p:cxnSp>
              <p:nvCxnSpPr>
                <p:cNvPr id="12" name="Пряма сполучна лінія 11">
                  <a:extLst>
                    <a:ext uri="{FF2B5EF4-FFF2-40B4-BE49-F238E27FC236}">
                      <a16:creationId xmlns:a16="http://schemas.microsoft.com/office/drawing/2014/main" id="{CD7BC2E6-B02B-1391-DA17-650FE8D45BC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316230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Пряма сполучна лінія 12">
                  <a:extLst>
                    <a:ext uri="{FF2B5EF4-FFF2-40B4-BE49-F238E27FC236}">
                      <a16:creationId xmlns:a16="http://schemas.microsoft.com/office/drawing/2014/main" id="{82BFB1B3-B810-A646-1028-3EB0C19B2AD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346710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Пряма сполучна лінія 13">
                  <a:extLst>
                    <a:ext uri="{FF2B5EF4-FFF2-40B4-BE49-F238E27FC236}">
                      <a16:creationId xmlns:a16="http://schemas.microsoft.com/office/drawing/2014/main" id="{3BFE8834-344B-A349-7BDF-3A94C4E33DD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379095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Пряма сполучна лінія 14">
                  <a:extLst>
                    <a:ext uri="{FF2B5EF4-FFF2-40B4-BE49-F238E27FC236}">
                      <a16:creationId xmlns:a16="http://schemas.microsoft.com/office/drawing/2014/main" id="{6937B4D4-EAA6-6BCD-B481-D0D88C8801E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409575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Пряма сполучна лінія 15">
                  <a:extLst>
                    <a:ext uri="{FF2B5EF4-FFF2-40B4-BE49-F238E27FC236}">
                      <a16:creationId xmlns:a16="http://schemas.microsoft.com/office/drawing/2014/main" id="{35A9EB1A-C4F5-F019-567A-7ED691CF843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441960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7" name="Рівнобедрений трикутник 6">
              <a:extLst>
                <a:ext uri="{FF2B5EF4-FFF2-40B4-BE49-F238E27FC236}">
                  <a16:creationId xmlns:a16="http://schemas.microsoft.com/office/drawing/2014/main" id="{619C0219-2B23-BF73-EF6D-08AC088C50ED}"/>
                </a:ext>
              </a:extLst>
            </p:cNvPr>
            <p:cNvSpPr/>
            <p:nvPr/>
          </p:nvSpPr>
          <p:spPr>
            <a:xfrm>
              <a:off x="10985905" y="5859007"/>
              <a:ext cx="1098656" cy="1014792"/>
            </a:xfrm>
            <a:prstGeom prst="triangle">
              <a:avLst>
                <a:gd name="adj" fmla="val 100000"/>
              </a:avLst>
            </a:prstGeom>
            <a:solidFill>
              <a:srgbClr val="088B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sp>
        <p:nvSpPr>
          <p:cNvPr id="32" name="Прямокутник 31">
            <a:extLst>
              <a:ext uri="{FF2B5EF4-FFF2-40B4-BE49-F238E27FC236}">
                <a16:creationId xmlns:a16="http://schemas.microsoft.com/office/drawing/2014/main" id="{69FC4255-7570-E760-0850-24BC848628A3}"/>
              </a:ext>
            </a:extLst>
          </p:cNvPr>
          <p:cNvSpPr/>
          <p:nvPr/>
        </p:nvSpPr>
        <p:spPr>
          <a:xfrm>
            <a:off x="0" y="0"/>
            <a:ext cx="267867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cxnSp>
        <p:nvCxnSpPr>
          <p:cNvPr id="33" name="Пряма сполучна лінія 32">
            <a:extLst>
              <a:ext uri="{FF2B5EF4-FFF2-40B4-BE49-F238E27FC236}">
                <a16:creationId xmlns:a16="http://schemas.microsoft.com/office/drawing/2014/main" id="{A4A2FA84-EDED-9FF5-C8AD-65182F561597}"/>
              </a:ext>
            </a:extLst>
          </p:cNvPr>
          <p:cNvCxnSpPr/>
          <p:nvPr/>
        </p:nvCxnSpPr>
        <p:spPr>
          <a:xfrm>
            <a:off x="0" y="0"/>
            <a:ext cx="0" cy="685800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Паралелограм 1">
            <a:extLst>
              <a:ext uri="{FF2B5EF4-FFF2-40B4-BE49-F238E27FC236}">
                <a16:creationId xmlns:a16="http://schemas.microsoft.com/office/drawing/2014/main" id="{C0971C27-794D-CDD1-679B-C33F800EBC83}"/>
              </a:ext>
            </a:extLst>
          </p:cNvPr>
          <p:cNvSpPr/>
          <p:nvPr/>
        </p:nvSpPr>
        <p:spPr>
          <a:xfrm>
            <a:off x="724055" y="487988"/>
            <a:ext cx="464524" cy="687557"/>
          </a:xfrm>
          <a:prstGeom prst="parallelogram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D33EFA78-1234-80F4-2963-491D36CB9468}"/>
              </a:ext>
            </a:extLst>
          </p:cNvPr>
          <p:cNvSpPr txBox="1">
            <a:spLocks/>
          </p:cNvSpPr>
          <p:nvPr/>
        </p:nvSpPr>
        <p:spPr>
          <a:xfrm>
            <a:off x="854717" y="644111"/>
            <a:ext cx="10131188" cy="44759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uk-UA" sz="2500" b="1" i="0" u="none" strike="noStrike" dirty="0">
                <a:solidFill>
                  <a:srgbClr val="000000"/>
                </a:solidFill>
                <a:effectLst/>
                <a:latin typeface="Segoe UI"/>
                <a:cs typeface="Segoe UI"/>
              </a:rPr>
              <a:t>АНАЛІЗ ВПЛИВУ </a:t>
            </a:r>
            <a:r>
              <a:rPr lang="uk-UA" sz="2500" b="1" dirty="0">
                <a:solidFill>
                  <a:srgbClr val="000000"/>
                </a:solidFill>
                <a:latin typeface="Segoe UI"/>
                <a:cs typeface="Segoe UI"/>
              </a:rPr>
              <a:t>ОМС НА СЕКТОРИ  </a:t>
            </a:r>
            <a:r>
              <a:rPr lang="uk-UA" sz="2500" i="0" u="none" strike="noStrike" dirty="0">
                <a:solidFill>
                  <a:schemeClr val="bg1">
                    <a:lumMod val="50000"/>
                  </a:schemeClr>
                </a:solidFill>
                <a:effectLst/>
                <a:latin typeface="Segoe UI"/>
                <a:cs typeface="Segoe UI"/>
              </a:rPr>
              <a:t>(ПРИКЛАД)</a:t>
            </a:r>
            <a:endParaRPr lang="uk-UA" sz="2000" dirty="0">
              <a:solidFill>
                <a:schemeClr val="bg1">
                  <a:lumMod val="50000"/>
                </a:schemeClr>
              </a:solidFill>
              <a:latin typeface="Segoe UI"/>
              <a:cs typeface="Segoe UI"/>
            </a:endParaRPr>
          </a:p>
        </p:txBody>
      </p:sp>
      <p:pic>
        <p:nvPicPr>
          <p:cNvPr id="34" name="Picture 2">
            <a:extLst>
              <a:ext uri="{FF2B5EF4-FFF2-40B4-BE49-F238E27FC236}">
                <a16:creationId xmlns:a16="http://schemas.microsoft.com/office/drawing/2014/main" id="{A1B20D54-C57C-E4A1-2F14-D094225458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9025" y="1537420"/>
            <a:ext cx="9433949" cy="4676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199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увати 3">
            <a:extLst>
              <a:ext uri="{FF2B5EF4-FFF2-40B4-BE49-F238E27FC236}">
                <a16:creationId xmlns:a16="http://schemas.microsoft.com/office/drawing/2014/main" id="{9FB2F458-5414-73C2-3C40-2EE58C47117D}"/>
              </a:ext>
            </a:extLst>
          </p:cNvPr>
          <p:cNvGrpSpPr/>
          <p:nvPr/>
        </p:nvGrpSpPr>
        <p:grpSpPr>
          <a:xfrm>
            <a:off x="10985905" y="0"/>
            <a:ext cx="1206095" cy="6873799"/>
            <a:chOff x="10985905" y="0"/>
            <a:chExt cx="1206095" cy="6873799"/>
          </a:xfrm>
        </p:grpSpPr>
        <p:sp>
          <p:nvSpPr>
            <p:cNvPr id="5" name="Прямокутник 4">
              <a:extLst>
                <a:ext uri="{FF2B5EF4-FFF2-40B4-BE49-F238E27FC236}">
                  <a16:creationId xmlns:a16="http://schemas.microsoft.com/office/drawing/2014/main" id="{3481EE2B-9F4F-E538-E20B-2684EF7CC420}"/>
                </a:ext>
              </a:extLst>
            </p:cNvPr>
            <p:cNvSpPr/>
            <p:nvPr/>
          </p:nvSpPr>
          <p:spPr>
            <a:xfrm>
              <a:off x="11572755" y="0"/>
              <a:ext cx="619245" cy="6858000"/>
            </a:xfrm>
            <a:prstGeom prst="rect">
              <a:avLst/>
            </a:prstGeom>
            <a:solidFill>
              <a:srgbClr val="088B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grpSp>
          <p:nvGrpSpPr>
            <p:cNvPr id="6" name="Групувати 5">
              <a:extLst>
                <a:ext uri="{FF2B5EF4-FFF2-40B4-BE49-F238E27FC236}">
                  <a16:creationId xmlns:a16="http://schemas.microsoft.com/office/drawing/2014/main" id="{84146D67-A2BA-046E-B5BC-1ACBB3DEE63C}"/>
                </a:ext>
              </a:extLst>
            </p:cNvPr>
            <p:cNvGrpSpPr/>
            <p:nvPr/>
          </p:nvGrpSpPr>
          <p:grpSpPr>
            <a:xfrm>
              <a:off x="11700503" y="349881"/>
              <a:ext cx="393781" cy="381626"/>
              <a:chOff x="-1264920" y="310516"/>
              <a:chExt cx="308610" cy="299084"/>
            </a:xfrm>
          </p:grpSpPr>
          <p:grpSp>
            <p:nvGrpSpPr>
              <p:cNvPr id="8" name="Групувати 7">
                <a:extLst>
                  <a:ext uri="{FF2B5EF4-FFF2-40B4-BE49-F238E27FC236}">
                    <a16:creationId xmlns:a16="http://schemas.microsoft.com/office/drawing/2014/main" id="{C8AD5744-F376-FFD5-3427-BB366D8220A3}"/>
                  </a:ext>
                </a:extLst>
              </p:cNvPr>
              <p:cNvGrpSpPr/>
              <p:nvPr/>
            </p:nvGrpSpPr>
            <p:grpSpPr>
              <a:xfrm>
                <a:off x="-1264920" y="316230"/>
                <a:ext cx="140970" cy="125730"/>
                <a:chOff x="-1264920" y="316230"/>
                <a:chExt cx="140970" cy="125730"/>
              </a:xfrm>
            </p:grpSpPr>
            <p:cxnSp>
              <p:nvCxnSpPr>
                <p:cNvPr id="27" name="Пряма сполучна лінія 26">
                  <a:extLst>
                    <a:ext uri="{FF2B5EF4-FFF2-40B4-BE49-F238E27FC236}">
                      <a16:creationId xmlns:a16="http://schemas.microsoft.com/office/drawing/2014/main" id="{E52D6602-32C0-9F3D-2BE3-90E1F3CE769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316230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Пряма сполучна лінія 27">
                  <a:extLst>
                    <a:ext uri="{FF2B5EF4-FFF2-40B4-BE49-F238E27FC236}">
                      <a16:creationId xmlns:a16="http://schemas.microsoft.com/office/drawing/2014/main" id="{9A48BEAB-F43F-C67B-EB89-960C497CDE6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346710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Пряма сполучна лінія 28">
                  <a:extLst>
                    <a:ext uri="{FF2B5EF4-FFF2-40B4-BE49-F238E27FC236}">
                      <a16:creationId xmlns:a16="http://schemas.microsoft.com/office/drawing/2014/main" id="{CFD50C20-A6A4-FDF6-7BBD-D1C999144E2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379095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Пряма сполучна лінія 29">
                  <a:extLst>
                    <a:ext uri="{FF2B5EF4-FFF2-40B4-BE49-F238E27FC236}">
                      <a16:creationId xmlns:a16="http://schemas.microsoft.com/office/drawing/2014/main" id="{8589C766-E95C-1D6C-CAD3-CF17484FCCC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409575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Пряма сполучна лінія 30">
                  <a:extLst>
                    <a:ext uri="{FF2B5EF4-FFF2-40B4-BE49-F238E27FC236}">
                      <a16:creationId xmlns:a16="http://schemas.microsoft.com/office/drawing/2014/main" id="{F9700D23-4225-46E2-CC6A-9E7BDA3F643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441960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" name="Групувати 8">
                <a:extLst>
                  <a:ext uri="{FF2B5EF4-FFF2-40B4-BE49-F238E27FC236}">
                    <a16:creationId xmlns:a16="http://schemas.microsoft.com/office/drawing/2014/main" id="{21A50E8C-8476-B99A-1510-5F771C765BF1}"/>
                  </a:ext>
                </a:extLst>
              </p:cNvPr>
              <p:cNvGrpSpPr/>
              <p:nvPr/>
            </p:nvGrpSpPr>
            <p:grpSpPr>
              <a:xfrm>
                <a:off x="-1097280" y="476250"/>
                <a:ext cx="140970" cy="125730"/>
                <a:chOff x="-1264920" y="316230"/>
                <a:chExt cx="140970" cy="125730"/>
              </a:xfrm>
            </p:grpSpPr>
            <p:cxnSp>
              <p:nvCxnSpPr>
                <p:cNvPr id="22" name="Пряма сполучна лінія 21">
                  <a:extLst>
                    <a:ext uri="{FF2B5EF4-FFF2-40B4-BE49-F238E27FC236}">
                      <a16:creationId xmlns:a16="http://schemas.microsoft.com/office/drawing/2014/main" id="{A72B8F5C-4E4F-F042-9ED9-064E3A64A0F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316230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Пряма сполучна лінія 22">
                  <a:extLst>
                    <a:ext uri="{FF2B5EF4-FFF2-40B4-BE49-F238E27FC236}">
                      <a16:creationId xmlns:a16="http://schemas.microsoft.com/office/drawing/2014/main" id="{ADF1F16C-3BE9-AFB4-850A-CE6BC7CD0B0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346710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Пряма сполучна лінія 23">
                  <a:extLst>
                    <a:ext uri="{FF2B5EF4-FFF2-40B4-BE49-F238E27FC236}">
                      <a16:creationId xmlns:a16="http://schemas.microsoft.com/office/drawing/2014/main" id="{F1422CC9-3DD7-CBD1-28C4-45E69C35275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379095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Пряма сполучна лінія 24">
                  <a:extLst>
                    <a:ext uri="{FF2B5EF4-FFF2-40B4-BE49-F238E27FC236}">
                      <a16:creationId xmlns:a16="http://schemas.microsoft.com/office/drawing/2014/main" id="{92BBE500-A693-C3EF-3BB0-6B19CC05BC2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409575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Пряма сполучна лінія 25">
                  <a:extLst>
                    <a:ext uri="{FF2B5EF4-FFF2-40B4-BE49-F238E27FC236}">
                      <a16:creationId xmlns:a16="http://schemas.microsoft.com/office/drawing/2014/main" id="{4D59F462-CB5D-A65B-CD54-0BB7FA69E4B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441960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Групувати 9">
                <a:extLst>
                  <a:ext uri="{FF2B5EF4-FFF2-40B4-BE49-F238E27FC236}">
                    <a16:creationId xmlns:a16="http://schemas.microsoft.com/office/drawing/2014/main" id="{7F113810-134F-37AA-5D87-461245C09E9F}"/>
                  </a:ext>
                </a:extLst>
              </p:cNvPr>
              <p:cNvGrpSpPr/>
              <p:nvPr/>
            </p:nvGrpSpPr>
            <p:grpSpPr>
              <a:xfrm rot="5400000">
                <a:off x="-1097280" y="318136"/>
                <a:ext cx="140970" cy="125730"/>
                <a:chOff x="-1264920" y="316230"/>
                <a:chExt cx="140970" cy="125730"/>
              </a:xfrm>
            </p:grpSpPr>
            <p:cxnSp>
              <p:nvCxnSpPr>
                <p:cNvPr id="17" name="Пряма сполучна лінія 16">
                  <a:extLst>
                    <a:ext uri="{FF2B5EF4-FFF2-40B4-BE49-F238E27FC236}">
                      <a16:creationId xmlns:a16="http://schemas.microsoft.com/office/drawing/2014/main" id="{F28C0C7A-262A-0F9A-B855-CBE72192672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316230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Пряма сполучна лінія 17">
                  <a:extLst>
                    <a:ext uri="{FF2B5EF4-FFF2-40B4-BE49-F238E27FC236}">
                      <a16:creationId xmlns:a16="http://schemas.microsoft.com/office/drawing/2014/main" id="{409B2A0C-7182-0AFC-CC31-E3A3B1A75B4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346710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Пряма сполучна лінія 18">
                  <a:extLst>
                    <a:ext uri="{FF2B5EF4-FFF2-40B4-BE49-F238E27FC236}">
                      <a16:creationId xmlns:a16="http://schemas.microsoft.com/office/drawing/2014/main" id="{152D553A-BECE-0837-A92B-5B6D685C69B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379095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Пряма сполучна лінія 19">
                  <a:extLst>
                    <a:ext uri="{FF2B5EF4-FFF2-40B4-BE49-F238E27FC236}">
                      <a16:creationId xmlns:a16="http://schemas.microsoft.com/office/drawing/2014/main" id="{3628F893-E7B0-106B-8C8B-29C3633119D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409575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Пряма сполучна лінія 20">
                  <a:extLst>
                    <a:ext uri="{FF2B5EF4-FFF2-40B4-BE49-F238E27FC236}">
                      <a16:creationId xmlns:a16="http://schemas.microsoft.com/office/drawing/2014/main" id="{B73C1806-330B-2661-4C8E-7ABD26742F4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441960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" name="Групувати 10">
                <a:extLst>
                  <a:ext uri="{FF2B5EF4-FFF2-40B4-BE49-F238E27FC236}">
                    <a16:creationId xmlns:a16="http://schemas.microsoft.com/office/drawing/2014/main" id="{03728234-38D5-F097-921C-D3B095288928}"/>
                  </a:ext>
                </a:extLst>
              </p:cNvPr>
              <p:cNvGrpSpPr/>
              <p:nvPr/>
            </p:nvGrpSpPr>
            <p:grpSpPr>
              <a:xfrm rot="5400000">
                <a:off x="-1264920" y="476250"/>
                <a:ext cx="140970" cy="125730"/>
                <a:chOff x="-1264920" y="316230"/>
                <a:chExt cx="140970" cy="125730"/>
              </a:xfrm>
            </p:grpSpPr>
            <p:cxnSp>
              <p:nvCxnSpPr>
                <p:cNvPr id="12" name="Пряма сполучна лінія 11">
                  <a:extLst>
                    <a:ext uri="{FF2B5EF4-FFF2-40B4-BE49-F238E27FC236}">
                      <a16:creationId xmlns:a16="http://schemas.microsoft.com/office/drawing/2014/main" id="{CD7BC2E6-B02B-1391-DA17-650FE8D45BC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316230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Пряма сполучна лінія 12">
                  <a:extLst>
                    <a:ext uri="{FF2B5EF4-FFF2-40B4-BE49-F238E27FC236}">
                      <a16:creationId xmlns:a16="http://schemas.microsoft.com/office/drawing/2014/main" id="{82BFB1B3-B810-A646-1028-3EB0C19B2AD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346710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Пряма сполучна лінія 13">
                  <a:extLst>
                    <a:ext uri="{FF2B5EF4-FFF2-40B4-BE49-F238E27FC236}">
                      <a16:creationId xmlns:a16="http://schemas.microsoft.com/office/drawing/2014/main" id="{3BFE8834-344B-A349-7BDF-3A94C4E33DD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379095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Пряма сполучна лінія 14">
                  <a:extLst>
                    <a:ext uri="{FF2B5EF4-FFF2-40B4-BE49-F238E27FC236}">
                      <a16:creationId xmlns:a16="http://schemas.microsoft.com/office/drawing/2014/main" id="{6937B4D4-EAA6-6BCD-B481-D0D88C8801E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409575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Пряма сполучна лінія 15">
                  <a:extLst>
                    <a:ext uri="{FF2B5EF4-FFF2-40B4-BE49-F238E27FC236}">
                      <a16:creationId xmlns:a16="http://schemas.microsoft.com/office/drawing/2014/main" id="{35A9EB1A-C4F5-F019-567A-7ED691CF843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441960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7" name="Рівнобедрений трикутник 6">
              <a:extLst>
                <a:ext uri="{FF2B5EF4-FFF2-40B4-BE49-F238E27FC236}">
                  <a16:creationId xmlns:a16="http://schemas.microsoft.com/office/drawing/2014/main" id="{619C0219-2B23-BF73-EF6D-08AC088C50ED}"/>
                </a:ext>
              </a:extLst>
            </p:cNvPr>
            <p:cNvSpPr/>
            <p:nvPr/>
          </p:nvSpPr>
          <p:spPr>
            <a:xfrm>
              <a:off x="10985905" y="5859007"/>
              <a:ext cx="1098656" cy="1014792"/>
            </a:xfrm>
            <a:prstGeom prst="triangle">
              <a:avLst>
                <a:gd name="adj" fmla="val 100000"/>
              </a:avLst>
            </a:prstGeom>
            <a:solidFill>
              <a:srgbClr val="088B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sp>
        <p:nvSpPr>
          <p:cNvPr id="32" name="Прямокутник 31">
            <a:extLst>
              <a:ext uri="{FF2B5EF4-FFF2-40B4-BE49-F238E27FC236}">
                <a16:creationId xmlns:a16="http://schemas.microsoft.com/office/drawing/2014/main" id="{69FC4255-7570-E760-0850-24BC848628A3}"/>
              </a:ext>
            </a:extLst>
          </p:cNvPr>
          <p:cNvSpPr/>
          <p:nvPr/>
        </p:nvSpPr>
        <p:spPr>
          <a:xfrm>
            <a:off x="0" y="0"/>
            <a:ext cx="267867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cxnSp>
        <p:nvCxnSpPr>
          <p:cNvPr id="33" name="Пряма сполучна лінія 32">
            <a:extLst>
              <a:ext uri="{FF2B5EF4-FFF2-40B4-BE49-F238E27FC236}">
                <a16:creationId xmlns:a16="http://schemas.microsoft.com/office/drawing/2014/main" id="{A4A2FA84-EDED-9FF5-C8AD-65182F561597}"/>
              </a:ext>
            </a:extLst>
          </p:cNvPr>
          <p:cNvCxnSpPr/>
          <p:nvPr/>
        </p:nvCxnSpPr>
        <p:spPr>
          <a:xfrm>
            <a:off x="0" y="0"/>
            <a:ext cx="0" cy="685800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Паралелограм 1">
            <a:extLst>
              <a:ext uri="{FF2B5EF4-FFF2-40B4-BE49-F238E27FC236}">
                <a16:creationId xmlns:a16="http://schemas.microsoft.com/office/drawing/2014/main" id="{C0971C27-794D-CDD1-679B-C33F800EBC83}"/>
              </a:ext>
            </a:extLst>
          </p:cNvPr>
          <p:cNvSpPr/>
          <p:nvPr/>
        </p:nvSpPr>
        <p:spPr>
          <a:xfrm>
            <a:off x="724055" y="620988"/>
            <a:ext cx="464524" cy="687557"/>
          </a:xfrm>
          <a:prstGeom prst="parallelogram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D33EFA78-1234-80F4-2963-491D36CB9468}"/>
              </a:ext>
            </a:extLst>
          </p:cNvPr>
          <p:cNvSpPr txBox="1">
            <a:spLocks/>
          </p:cNvSpPr>
          <p:nvPr/>
        </p:nvSpPr>
        <p:spPr>
          <a:xfrm>
            <a:off x="873192" y="471363"/>
            <a:ext cx="10295094" cy="73339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uk-UA" sz="2500" b="1" i="0" u="none" strike="noStrike" dirty="0">
                <a:solidFill>
                  <a:srgbClr val="000000"/>
                </a:solidFill>
                <a:effectLst/>
                <a:latin typeface="Segoe UI"/>
                <a:cs typeface="Segoe UI"/>
              </a:rPr>
              <a:t>РЕЗУЛЬТАТ АНАЛІЗУ - </a:t>
            </a:r>
            <a:r>
              <a:rPr lang="uk-UA" sz="2500" b="1" dirty="0">
                <a:latin typeface="Segoe UI"/>
                <a:cs typeface="Segoe UI"/>
              </a:rPr>
              <a:t>ПРІОРИТИЗАЦІЯ СЕКТОРІВ  </a:t>
            </a:r>
            <a:r>
              <a:rPr lang="uk-UA" sz="2500" dirty="0">
                <a:solidFill>
                  <a:schemeClr val="bg1">
                    <a:lumMod val="50000"/>
                  </a:schemeClr>
                </a:solidFill>
                <a:latin typeface="Segoe UI"/>
                <a:cs typeface="Segoe UI"/>
              </a:rPr>
              <a:t>(ПРИКЛАД)</a:t>
            </a:r>
          </a:p>
        </p:txBody>
      </p:sp>
      <p:pic>
        <p:nvPicPr>
          <p:cNvPr id="143" name="Picture 2">
            <a:extLst>
              <a:ext uri="{FF2B5EF4-FFF2-40B4-BE49-F238E27FC236}">
                <a16:creationId xmlns:a16="http://schemas.microsoft.com/office/drawing/2014/main" id="{ED88DC4E-3345-9600-CA3D-8DE2EBCD15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1782" y="1502959"/>
            <a:ext cx="8017058" cy="5106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420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B76F3958-0408-7F0E-4FCD-394DCD63D1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25" y="0"/>
            <a:ext cx="11706822" cy="6858000"/>
          </a:xfrm>
          <a:prstGeom prst="rect">
            <a:avLst/>
          </a:prstGeom>
        </p:spPr>
      </p:pic>
      <p:sp>
        <p:nvSpPr>
          <p:cNvPr id="59" name="Прямокутник 58">
            <a:extLst>
              <a:ext uri="{FF2B5EF4-FFF2-40B4-BE49-F238E27FC236}">
                <a16:creationId xmlns:a16="http://schemas.microsoft.com/office/drawing/2014/main" id="{8C444A2C-2C74-9649-9348-5779883E9DBB}"/>
              </a:ext>
            </a:extLst>
          </p:cNvPr>
          <p:cNvSpPr/>
          <p:nvPr/>
        </p:nvSpPr>
        <p:spPr>
          <a:xfrm>
            <a:off x="-17500" y="0"/>
            <a:ext cx="11741826" cy="6857999"/>
          </a:xfrm>
          <a:prstGeom prst="rect">
            <a:avLst/>
          </a:prstGeom>
          <a:solidFill>
            <a:schemeClr val="bg1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grpSp>
        <p:nvGrpSpPr>
          <p:cNvPr id="4" name="Групувати 3">
            <a:extLst>
              <a:ext uri="{FF2B5EF4-FFF2-40B4-BE49-F238E27FC236}">
                <a16:creationId xmlns:a16="http://schemas.microsoft.com/office/drawing/2014/main" id="{9FB2F458-5414-73C2-3C40-2EE58C47117D}"/>
              </a:ext>
            </a:extLst>
          </p:cNvPr>
          <p:cNvGrpSpPr/>
          <p:nvPr/>
        </p:nvGrpSpPr>
        <p:grpSpPr>
          <a:xfrm>
            <a:off x="10985905" y="0"/>
            <a:ext cx="1206095" cy="6873799"/>
            <a:chOff x="10985905" y="0"/>
            <a:chExt cx="1206095" cy="6873799"/>
          </a:xfrm>
        </p:grpSpPr>
        <p:sp>
          <p:nvSpPr>
            <p:cNvPr id="5" name="Прямокутник 4">
              <a:extLst>
                <a:ext uri="{FF2B5EF4-FFF2-40B4-BE49-F238E27FC236}">
                  <a16:creationId xmlns:a16="http://schemas.microsoft.com/office/drawing/2014/main" id="{3481EE2B-9F4F-E538-E20B-2684EF7CC420}"/>
                </a:ext>
              </a:extLst>
            </p:cNvPr>
            <p:cNvSpPr/>
            <p:nvPr/>
          </p:nvSpPr>
          <p:spPr>
            <a:xfrm>
              <a:off x="11572755" y="0"/>
              <a:ext cx="619245" cy="6858000"/>
            </a:xfrm>
            <a:prstGeom prst="rect">
              <a:avLst/>
            </a:prstGeom>
            <a:solidFill>
              <a:srgbClr val="088B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grpSp>
          <p:nvGrpSpPr>
            <p:cNvPr id="6" name="Групувати 5">
              <a:extLst>
                <a:ext uri="{FF2B5EF4-FFF2-40B4-BE49-F238E27FC236}">
                  <a16:creationId xmlns:a16="http://schemas.microsoft.com/office/drawing/2014/main" id="{84146D67-A2BA-046E-B5BC-1ACBB3DEE63C}"/>
                </a:ext>
              </a:extLst>
            </p:cNvPr>
            <p:cNvGrpSpPr/>
            <p:nvPr/>
          </p:nvGrpSpPr>
          <p:grpSpPr>
            <a:xfrm>
              <a:off x="11700503" y="349881"/>
              <a:ext cx="393781" cy="381626"/>
              <a:chOff x="-1264920" y="310516"/>
              <a:chExt cx="308610" cy="299084"/>
            </a:xfrm>
          </p:grpSpPr>
          <p:grpSp>
            <p:nvGrpSpPr>
              <p:cNvPr id="8" name="Групувати 7">
                <a:extLst>
                  <a:ext uri="{FF2B5EF4-FFF2-40B4-BE49-F238E27FC236}">
                    <a16:creationId xmlns:a16="http://schemas.microsoft.com/office/drawing/2014/main" id="{C8AD5744-F376-FFD5-3427-BB366D8220A3}"/>
                  </a:ext>
                </a:extLst>
              </p:cNvPr>
              <p:cNvGrpSpPr/>
              <p:nvPr/>
            </p:nvGrpSpPr>
            <p:grpSpPr>
              <a:xfrm>
                <a:off x="-1264920" y="316230"/>
                <a:ext cx="140970" cy="125730"/>
                <a:chOff x="-1264920" y="316230"/>
                <a:chExt cx="140970" cy="125730"/>
              </a:xfrm>
            </p:grpSpPr>
            <p:cxnSp>
              <p:nvCxnSpPr>
                <p:cNvPr id="27" name="Пряма сполучна лінія 26">
                  <a:extLst>
                    <a:ext uri="{FF2B5EF4-FFF2-40B4-BE49-F238E27FC236}">
                      <a16:creationId xmlns:a16="http://schemas.microsoft.com/office/drawing/2014/main" id="{E52D6602-32C0-9F3D-2BE3-90E1F3CE769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316230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Пряма сполучна лінія 27">
                  <a:extLst>
                    <a:ext uri="{FF2B5EF4-FFF2-40B4-BE49-F238E27FC236}">
                      <a16:creationId xmlns:a16="http://schemas.microsoft.com/office/drawing/2014/main" id="{9A48BEAB-F43F-C67B-EB89-960C497CDE6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346710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Пряма сполучна лінія 28">
                  <a:extLst>
                    <a:ext uri="{FF2B5EF4-FFF2-40B4-BE49-F238E27FC236}">
                      <a16:creationId xmlns:a16="http://schemas.microsoft.com/office/drawing/2014/main" id="{CFD50C20-A6A4-FDF6-7BBD-D1C999144E2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379095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Пряма сполучна лінія 29">
                  <a:extLst>
                    <a:ext uri="{FF2B5EF4-FFF2-40B4-BE49-F238E27FC236}">
                      <a16:creationId xmlns:a16="http://schemas.microsoft.com/office/drawing/2014/main" id="{8589C766-E95C-1D6C-CAD3-CF17484FCCC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409575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Пряма сполучна лінія 30">
                  <a:extLst>
                    <a:ext uri="{FF2B5EF4-FFF2-40B4-BE49-F238E27FC236}">
                      <a16:creationId xmlns:a16="http://schemas.microsoft.com/office/drawing/2014/main" id="{F9700D23-4225-46E2-CC6A-9E7BDA3F643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441960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" name="Групувати 8">
                <a:extLst>
                  <a:ext uri="{FF2B5EF4-FFF2-40B4-BE49-F238E27FC236}">
                    <a16:creationId xmlns:a16="http://schemas.microsoft.com/office/drawing/2014/main" id="{21A50E8C-8476-B99A-1510-5F771C765BF1}"/>
                  </a:ext>
                </a:extLst>
              </p:cNvPr>
              <p:cNvGrpSpPr/>
              <p:nvPr/>
            </p:nvGrpSpPr>
            <p:grpSpPr>
              <a:xfrm>
                <a:off x="-1097280" y="476250"/>
                <a:ext cx="140970" cy="125730"/>
                <a:chOff x="-1264920" y="316230"/>
                <a:chExt cx="140970" cy="125730"/>
              </a:xfrm>
            </p:grpSpPr>
            <p:cxnSp>
              <p:nvCxnSpPr>
                <p:cNvPr id="22" name="Пряма сполучна лінія 21">
                  <a:extLst>
                    <a:ext uri="{FF2B5EF4-FFF2-40B4-BE49-F238E27FC236}">
                      <a16:creationId xmlns:a16="http://schemas.microsoft.com/office/drawing/2014/main" id="{A72B8F5C-4E4F-F042-9ED9-064E3A64A0F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316230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Пряма сполучна лінія 22">
                  <a:extLst>
                    <a:ext uri="{FF2B5EF4-FFF2-40B4-BE49-F238E27FC236}">
                      <a16:creationId xmlns:a16="http://schemas.microsoft.com/office/drawing/2014/main" id="{ADF1F16C-3BE9-AFB4-850A-CE6BC7CD0B0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346710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Пряма сполучна лінія 23">
                  <a:extLst>
                    <a:ext uri="{FF2B5EF4-FFF2-40B4-BE49-F238E27FC236}">
                      <a16:creationId xmlns:a16="http://schemas.microsoft.com/office/drawing/2014/main" id="{F1422CC9-3DD7-CBD1-28C4-45E69C35275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379095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Пряма сполучна лінія 24">
                  <a:extLst>
                    <a:ext uri="{FF2B5EF4-FFF2-40B4-BE49-F238E27FC236}">
                      <a16:creationId xmlns:a16="http://schemas.microsoft.com/office/drawing/2014/main" id="{92BBE500-A693-C3EF-3BB0-6B19CC05BC2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409575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Пряма сполучна лінія 25">
                  <a:extLst>
                    <a:ext uri="{FF2B5EF4-FFF2-40B4-BE49-F238E27FC236}">
                      <a16:creationId xmlns:a16="http://schemas.microsoft.com/office/drawing/2014/main" id="{4D59F462-CB5D-A65B-CD54-0BB7FA69E4B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441960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Групувати 9">
                <a:extLst>
                  <a:ext uri="{FF2B5EF4-FFF2-40B4-BE49-F238E27FC236}">
                    <a16:creationId xmlns:a16="http://schemas.microsoft.com/office/drawing/2014/main" id="{7F113810-134F-37AA-5D87-461245C09E9F}"/>
                  </a:ext>
                </a:extLst>
              </p:cNvPr>
              <p:cNvGrpSpPr/>
              <p:nvPr/>
            </p:nvGrpSpPr>
            <p:grpSpPr>
              <a:xfrm rot="5400000">
                <a:off x="-1097280" y="318136"/>
                <a:ext cx="140970" cy="125730"/>
                <a:chOff x="-1264920" y="316230"/>
                <a:chExt cx="140970" cy="125730"/>
              </a:xfrm>
            </p:grpSpPr>
            <p:cxnSp>
              <p:nvCxnSpPr>
                <p:cNvPr id="17" name="Пряма сполучна лінія 16">
                  <a:extLst>
                    <a:ext uri="{FF2B5EF4-FFF2-40B4-BE49-F238E27FC236}">
                      <a16:creationId xmlns:a16="http://schemas.microsoft.com/office/drawing/2014/main" id="{F28C0C7A-262A-0F9A-B855-CBE72192672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316230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Пряма сполучна лінія 17">
                  <a:extLst>
                    <a:ext uri="{FF2B5EF4-FFF2-40B4-BE49-F238E27FC236}">
                      <a16:creationId xmlns:a16="http://schemas.microsoft.com/office/drawing/2014/main" id="{409B2A0C-7182-0AFC-CC31-E3A3B1A75B4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346710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Пряма сполучна лінія 18">
                  <a:extLst>
                    <a:ext uri="{FF2B5EF4-FFF2-40B4-BE49-F238E27FC236}">
                      <a16:creationId xmlns:a16="http://schemas.microsoft.com/office/drawing/2014/main" id="{152D553A-BECE-0837-A92B-5B6D685C69B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379095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Пряма сполучна лінія 19">
                  <a:extLst>
                    <a:ext uri="{FF2B5EF4-FFF2-40B4-BE49-F238E27FC236}">
                      <a16:creationId xmlns:a16="http://schemas.microsoft.com/office/drawing/2014/main" id="{3628F893-E7B0-106B-8C8B-29C3633119D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409575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Пряма сполучна лінія 20">
                  <a:extLst>
                    <a:ext uri="{FF2B5EF4-FFF2-40B4-BE49-F238E27FC236}">
                      <a16:creationId xmlns:a16="http://schemas.microsoft.com/office/drawing/2014/main" id="{B73C1806-330B-2661-4C8E-7ABD26742F4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441960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" name="Групувати 10">
                <a:extLst>
                  <a:ext uri="{FF2B5EF4-FFF2-40B4-BE49-F238E27FC236}">
                    <a16:creationId xmlns:a16="http://schemas.microsoft.com/office/drawing/2014/main" id="{03728234-38D5-F097-921C-D3B095288928}"/>
                  </a:ext>
                </a:extLst>
              </p:cNvPr>
              <p:cNvGrpSpPr/>
              <p:nvPr/>
            </p:nvGrpSpPr>
            <p:grpSpPr>
              <a:xfrm rot="5400000">
                <a:off x="-1264920" y="476250"/>
                <a:ext cx="140970" cy="125730"/>
                <a:chOff x="-1264920" y="316230"/>
                <a:chExt cx="140970" cy="125730"/>
              </a:xfrm>
            </p:grpSpPr>
            <p:cxnSp>
              <p:nvCxnSpPr>
                <p:cNvPr id="12" name="Пряма сполучна лінія 11">
                  <a:extLst>
                    <a:ext uri="{FF2B5EF4-FFF2-40B4-BE49-F238E27FC236}">
                      <a16:creationId xmlns:a16="http://schemas.microsoft.com/office/drawing/2014/main" id="{CD7BC2E6-B02B-1391-DA17-650FE8D45BC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316230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Пряма сполучна лінія 12">
                  <a:extLst>
                    <a:ext uri="{FF2B5EF4-FFF2-40B4-BE49-F238E27FC236}">
                      <a16:creationId xmlns:a16="http://schemas.microsoft.com/office/drawing/2014/main" id="{82BFB1B3-B810-A646-1028-3EB0C19B2AD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346710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Пряма сполучна лінія 13">
                  <a:extLst>
                    <a:ext uri="{FF2B5EF4-FFF2-40B4-BE49-F238E27FC236}">
                      <a16:creationId xmlns:a16="http://schemas.microsoft.com/office/drawing/2014/main" id="{3BFE8834-344B-A349-7BDF-3A94C4E33DD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379095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Пряма сполучна лінія 14">
                  <a:extLst>
                    <a:ext uri="{FF2B5EF4-FFF2-40B4-BE49-F238E27FC236}">
                      <a16:creationId xmlns:a16="http://schemas.microsoft.com/office/drawing/2014/main" id="{6937B4D4-EAA6-6BCD-B481-D0D88C8801E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409575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Пряма сполучна лінія 15">
                  <a:extLst>
                    <a:ext uri="{FF2B5EF4-FFF2-40B4-BE49-F238E27FC236}">
                      <a16:creationId xmlns:a16="http://schemas.microsoft.com/office/drawing/2014/main" id="{35A9EB1A-C4F5-F019-567A-7ED691CF843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441960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7" name="Рівнобедрений трикутник 6">
              <a:extLst>
                <a:ext uri="{FF2B5EF4-FFF2-40B4-BE49-F238E27FC236}">
                  <a16:creationId xmlns:a16="http://schemas.microsoft.com/office/drawing/2014/main" id="{619C0219-2B23-BF73-EF6D-08AC088C50ED}"/>
                </a:ext>
              </a:extLst>
            </p:cNvPr>
            <p:cNvSpPr/>
            <p:nvPr/>
          </p:nvSpPr>
          <p:spPr>
            <a:xfrm>
              <a:off x="10985905" y="5859007"/>
              <a:ext cx="1098656" cy="1014792"/>
            </a:xfrm>
            <a:prstGeom prst="triangle">
              <a:avLst>
                <a:gd name="adj" fmla="val 100000"/>
              </a:avLst>
            </a:prstGeom>
            <a:solidFill>
              <a:srgbClr val="088B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sp>
        <p:nvSpPr>
          <p:cNvPr id="32" name="Прямокутник 31">
            <a:extLst>
              <a:ext uri="{FF2B5EF4-FFF2-40B4-BE49-F238E27FC236}">
                <a16:creationId xmlns:a16="http://schemas.microsoft.com/office/drawing/2014/main" id="{69FC4255-7570-E760-0850-24BC848628A3}"/>
              </a:ext>
            </a:extLst>
          </p:cNvPr>
          <p:cNvSpPr/>
          <p:nvPr/>
        </p:nvSpPr>
        <p:spPr>
          <a:xfrm>
            <a:off x="0" y="0"/>
            <a:ext cx="267867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cxnSp>
        <p:nvCxnSpPr>
          <p:cNvPr id="33" name="Пряма сполучна лінія 32">
            <a:extLst>
              <a:ext uri="{FF2B5EF4-FFF2-40B4-BE49-F238E27FC236}">
                <a16:creationId xmlns:a16="http://schemas.microsoft.com/office/drawing/2014/main" id="{A4A2FA84-EDED-9FF5-C8AD-65182F561597}"/>
              </a:ext>
            </a:extLst>
          </p:cNvPr>
          <p:cNvCxnSpPr/>
          <p:nvPr/>
        </p:nvCxnSpPr>
        <p:spPr>
          <a:xfrm>
            <a:off x="0" y="0"/>
            <a:ext cx="0" cy="685800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Паралелограм 1">
            <a:extLst>
              <a:ext uri="{FF2B5EF4-FFF2-40B4-BE49-F238E27FC236}">
                <a16:creationId xmlns:a16="http://schemas.microsoft.com/office/drawing/2014/main" id="{C0971C27-794D-CDD1-679B-C33F800EBC83}"/>
              </a:ext>
            </a:extLst>
          </p:cNvPr>
          <p:cNvSpPr/>
          <p:nvPr/>
        </p:nvSpPr>
        <p:spPr>
          <a:xfrm>
            <a:off x="724055" y="620988"/>
            <a:ext cx="464524" cy="687557"/>
          </a:xfrm>
          <a:prstGeom prst="parallelogram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D33EFA78-1234-80F4-2963-491D36CB9468}"/>
              </a:ext>
            </a:extLst>
          </p:cNvPr>
          <p:cNvSpPr txBox="1">
            <a:spLocks/>
          </p:cNvSpPr>
          <p:nvPr/>
        </p:nvSpPr>
        <p:spPr>
          <a:xfrm>
            <a:off x="885564" y="488172"/>
            <a:ext cx="6506203" cy="9089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uk-UA" sz="2500" b="1" i="0" u="none" strike="noStrike" dirty="0"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ВИЗНАЧЕННЯ ЦІЛЕЙ </a:t>
            </a:r>
          </a:p>
          <a:p>
            <a:pPr algn="l"/>
            <a:r>
              <a:rPr lang="uk-UA" sz="2500" b="1" i="0" u="none" strike="noStrike" dirty="0"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СТАЛОГО ЕНЕРГЕТИЧНОГО РОЗВИТКУ</a:t>
            </a:r>
            <a:endParaRPr lang="uk-UA" sz="20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1" name="Місце для вмісту 2">
            <a:extLst>
              <a:ext uri="{FF2B5EF4-FFF2-40B4-BE49-F238E27FC236}">
                <a16:creationId xmlns:a16="http://schemas.microsoft.com/office/drawing/2014/main" id="{63A1327A-E96F-2400-53EF-FBA685682D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6199" y="3567471"/>
            <a:ext cx="4205339" cy="1432719"/>
          </a:xfrm>
        </p:spPr>
        <p:txBody>
          <a:bodyPr>
            <a:normAutofit/>
          </a:bodyPr>
          <a:lstStyle/>
          <a:p>
            <a:pPr marL="685800" indent="-457200" rtl="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uk-UA" sz="1800" b="0" i="0" u="none" strike="noStrike" dirty="0">
                <a:solidFill>
                  <a:srgbClr val="000000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підвищення енергетичної ефективності</a:t>
            </a:r>
            <a:endParaRPr lang="uk-UA" sz="1800" b="0" dirty="0">
              <a:effectLst/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685800" indent="-457200" rtl="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uk-UA" sz="1800" b="0" i="0" u="none" strike="noStrike" dirty="0">
                <a:solidFill>
                  <a:srgbClr val="000000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розвиток відновлюваних джерел енергії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0D56073-919E-903C-2011-7DCA32AF24CC}"/>
              </a:ext>
            </a:extLst>
          </p:cNvPr>
          <p:cNvSpPr txBox="1"/>
          <p:nvPr/>
        </p:nvSpPr>
        <p:spPr>
          <a:xfrm>
            <a:off x="6697576" y="3553160"/>
            <a:ext cx="466725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 rtl="0">
              <a:buFont typeface="Arial" panose="020B0604020202020204" pitchFamily="34" charset="0"/>
              <a:buChar char="•"/>
            </a:pPr>
            <a:r>
              <a:rPr lang="uk-UA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громадські будівлі</a:t>
            </a:r>
          </a:p>
          <a:p>
            <a:pPr marL="342900" indent="-342900" algn="just" rtl="0">
              <a:buFont typeface="Arial" panose="020B0604020202020204" pitchFamily="34" charset="0"/>
              <a:buChar char="•"/>
            </a:pPr>
            <a:r>
              <a:rPr lang="uk-UA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житлові будівлі</a:t>
            </a:r>
          </a:p>
          <a:p>
            <a:pPr marL="342900" indent="-342900" algn="just" rtl="0">
              <a:buFont typeface="Arial" panose="020B0604020202020204" pitchFamily="34" charset="0"/>
              <a:buChar char="•"/>
            </a:pPr>
            <a:r>
              <a:rPr lang="uk-UA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теплопостачання</a:t>
            </a:r>
          </a:p>
          <a:p>
            <a:pPr marL="342900" indent="-342900" algn="just" rtl="0">
              <a:buFont typeface="Arial" panose="020B0604020202020204" pitchFamily="34" charset="0"/>
              <a:buChar char="•"/>
            </a:pPr>
            <a:r>
              <a:rPr lang="uk-UA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водопостачання і водовідведення</a:t>
            </a:r>
          </a:p>
          <a:p>
            <a:pPr marL="342900" indent="-342900" algn="just" rtl="0">
              <a:buFont typeface="Arial" panose="020B0604020202020204" pitchFamily="34" charset="0"/>
              <a:buChar char="•"/>
            </a:pPr>
            <a:r>
              <a:rPr lang="uk-UA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управління побутовими відходами</a:t>
            </a:r>
          </a:p>
          <a:p>
            <a:pPr marL="342900" indent="-342900" algn="just" rtl="0">
              <a:buFont typeface="Arial" panose="020B0604020202020204" pitchFamily="34" charset="0"/>
              <a:buChar char="•"/>
            </a:pPr>
            <a:r>
              <a:rPr lang="uk-UA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зовнішнє освітлення</a:t>
            </a:r>
          </a:p>
          <a:p>
            <a:pPr marL="342900" indent="-342900" algn="just" rtl="0">
              <a:buFont typeface="Arial" panose="020B0604020202020204" pitchFamily="34" charset="0"/>
              <a:buChar char="•"/>
            </a:pPr>
            <a:r>
              <a:rPr lang="uk-UA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громадський транспорт</a:t>
            </a:r>
            <a:endParaRPr lang="uk-UA" sz="15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4DD6E8E-A2F5-FF1E-987A-4B4085C3E14B}"/>
              </a:ext>
            </a:extLst>
          </p:cNvPr>
          <p:cNvSpPr txBox="1"/>
          <p:nvPr/>
        </p:nvSpPr>
        <p:spPr>
          <a:xfrm>
            <a:off x="552189" y="6005745"/>
            <a:ext cx="10259342" cy="55399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uk-UA" sz="1500" b="1" i="1" dirty="0">
                <a:solidFill>
                  <a:srgbClr val="000000"/>
                </a:solidFill>
                <a:latin typeface="Segoe UI"/>
                <a:cs typeface="Segoe UI"/>
              </a:rPr>
              <a:t>Органи місцевого самоврядування можуть встановлювати цілі</a:t>
            </a:r>
            <a:r>
              <a:rPr lang="en-US" sz="1500" b="1" i="1" dirty="0">
                <a:solidFill>
                  <a:srgbClr val="000000"/>
                </a:solidFill>
                <a:latin typeface="Segoe UI"/>
                <a:cs typeface="Segoe UI"/>
              </a:rPr>
              <a:t> </a:t>
            </a:r>
            <a:br>
              <a:rPr lang="uk-UA" sz="1500" b="1" i="1" dirty="0">
                <a:solidFill>
                  <a:srgbClr val="000000"/>
                </a:solidFill>
                <a:latin typeface="Segoe UI"/>
                <a:cs typeface="Segoe UI"/>
              </a:rPr>
            </a:br>
            <a:r>
              <a:rPr lang="uk-UA" sz="1500" b="1" i="1" dirty="0">
                <a:solidFill>
                  <a:srgbClr val="000000"/>
                </a:solidFill>
                <a:latin typeface="Segoe UI"/>
                <a:cs typeface="Segoe UI"/>
              </a:rPr>
              <a:t>на більш довгостроковий період, визначивши при цьому індикативні цілі на 2030 рік</a:t>
            </a:r>
            <a:endParaRPr lang="uk-UA" i="1" dirty="0">
              <a:cs typeface="Calibri" panose="020F0502020204030204"/>
            </a:endParaRPr>
          </a:p>
        </p:txBody>
      </p:sp>
      <p:cxnSp>
        <p:nvCxnSpPr>
          <p:cNvPr id="45" name="Пряма сполучна лінія 44">
            <a:extLst>
              <a:ext uri="{FF2B5EF4-FFF2-40B4-BE49-F238E27FC236}">
                <a16:creationId xmlns:a16="http://schemas.microsoft.com/office/drawing/2014/main" id="{48F56672-260F-DDC7-342A-87880634BEBC}"/>
              </a:ext>
            </a:extLst>
          </p:cNvPr>
          <p:cNvCxnSpPr/>
          <p:nvPr/>
        </p:nvCxnSpPr>
        <p:spPr>
          <a:xfrm>
            <a:off x="724055" y="5859007"/>
            <a:ext cx="1049258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FF8A9A01-4E86-5C27-BB51-00E31BA38C56}"/>
              </a:ext>
            </a:extLst>
          </p:cNvPr>
          <p:cNvSpPr txBox="1"/>
          <p:nvPr/>
        </p:nvSpPr>
        <p:spPr>
          <a:xfrm>
            <a:off x="1902010" y="2387436"/>
            <a:ext cx="397862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0" rtl="0">
              <a:spcBef>
                <a:spcPts val="600"/>
              </a:spcBef>
              <a:spcAft>
                <a:spcPts val="600"/>
              </a:spcAft>
              <a:buNone/>
            </a:pPr>
            <a:r>
              <a:rPr lang="uk-UA" sz="1600" b="1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МІСЦЕВІ/РЕГІОНАЛЬНІ ЦІЛІ </a:t>
            </a:r>
            <a:br>
              <a:rPr lang="uk-UA" sz="1600" b="1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uk-UA" sz="1600" b="1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МАЮТЬ УЗГОДЖУВАТИСЯ </a:t>
            </a:r>
            <a:br>
              <a:rPr lang="uk-UA" sz="1600" b="1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uk-UA" sz="1600" b="1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ІЗ НАЦІОНАЛЬНИМИ Ц</a:t>
            </a:r>
            <a:r>
              <a:rPr lang="uk-UA" sz="1600" b="1" i="0" u="none" strike="noStrike" dirty="0">
                <a:solidFill>
                  <a:srgbClr val="000000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ІЛЯМИ 2030:</a:t>
            </a:r>
            <a:endParaRPr lang="uk-UA" sz="1600" b="1" dirty="0">
              <a:effectLst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440DF277-AFE1-E223-1C08-D0E65ECDFD78}"/>
              </a:ext>
            </a:extLst>
          </p:cNvPr>
          <p:cNvSpPr txBox="1"/>
          <p:nvPr/>
        </p:nvSpPr>
        <p:spPr>
          <a:xfrm>
            <a:off x="7734306" y="2510547"/>
            <a:ext cx="227748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0" algn="just" rtl="0">
              <a:spcBef>
                <a:spcPts val="600"/>
              </a:spcBef>
              <a:spcAft>
                <a:spcPts val="600"/>
              </a:spcAft>
              <a:buNone/>
            </a:pPr>
            <a:r>
              <a:rPr lang="uk-UA" sz="1600" b="1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ОБОВ’ЯЗКОВІ СЕКТОРИ:</a:t>
            </a:r>
            <a:endParaRPr lang="uk-UA" sz="1600" b="1" dirty="0">
              <a:effectLst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52" name="Пряма сполучна лінія 51">
            <a:extLst>
              <a:ext uri="{FF2B5EF4-FFF2-40B4-BE49-F238E27FC236}">
                <a16:creationId xmlns:a16="http://schemas.microsoft.com/office/drawing/2014/main" id="{65376CF0-52DF-707F-4754-2134CA812BD4}"/>
              </a:ext>
            </a:extLst>
          </p:cNvPr>
          <p:cNvCxnSpPr/>
          <p:nvPr/>
        </p:nvCxnSpPr>
        <p:spPr>
          <a:xfrm>
            <a:off x="1116810" y="3347262"/>
            <a:ext cx="3894728" cy="0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 сполучна лінія 52">
            <a:extLst>
              <a:ext uri="{FF2B5EF4-FFF2-40B4-BE49-F238E27FC236}">
                <a16:creationId xmlns:a16="http://schemas.microsoft.com/office/drawing/2014/main" id="{6CBBCDBB-040D-5B31-27E3-23670E93402B}"/>
              </a:ext>
            </a:extLst>
          </p:cNvPr>
          <p:cNvCxnSpPr/>
          <p:nvPr/>
        </p:nvCxnSpPr>
        <p:spPr>
          <a:xfrm>
            <a:off x="6531871" y="3342808"/>
            <a:ext cx="3894728" cy="0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Рисунок 34">
            <a:extLst>
              <a:ext uri="{FF2B5EF4-FFF2-40B4-BE49-F238E27FC236}">
                <a16:creationId xmlns:a16="http://schemas.microsoft.com/office/drawing/2014/main" id="{76088D70-6C02-41C0-2DF2-F8B6A9EFAE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92" y="2442850"/>
            <a:ext cx="720168" cy="720168"/>
          </a:xfrm>
          <a:prstGeom prst="rect">
            <a:avLst/>
          </a:prstGeom>
        </p:spPr>
      </p:pic>
      <p:pic>
        <p:nvPicPr>
          <p:cNvPr id="35" name="Рисунок 37">
            <a:extLst>
              <a:ext uri="{FF2B5EF4-FFF2-40B4-BE49-F238E27FC236}">
                <a16:creationId xmlns:a16="http://schemas.microsoft.com/office/drawing/2014/main" id="{61102D04-D5D2-3EAD-AE96-0F23889592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329" y="2430128"/>
            <a:ext cx="745613" cy="745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230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8E1851C3-514E-8882-059E-DDD37C0057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25" y="0"/>
            <a:ext cx="11706822" cy="6858000"/>
          </a:xfrm>
          <a:prstGeom prst="rect">
            <a:avLst/>
          </a:prstGeom>
        </p:spPr>
      </p:pic>
      <p:sp>
        <p:nvSpPr>
          <p:cNvPr id="46" name="Прямокутник 45">
            <a:extLst>
              <a:ext uri="{FF2B5EF4-FFF2-40B4-BE49-F238E27FC236}">
                <a16:creationId xmlns:a16="http://schemas.microsoft.com/office/drawing/2014/main" id="{67278C60-72C2-06DF-94BA-7DAB01C4B0DE}"/>
              </a:ext>
            </a:extLst>
          </p:cNvPr>
          <p:cNvSpPr/>
          <p:nvPr/>
        </p:nvSpPr>
        <p:spPr>
          <a:xfrm>
            <a:off x="-17500" y="-15798"/>
            <a:ext cx="11741826" cy="6873798"/>
          </a:xfrm>
          <a:prstGeom prst="rect">
            <a:avLst/>
          </a:prstGeom>
          <a:solidFill>
            <a:schemeClr val="bg1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2" name="Прямокутник 31">
            <a:extLst>
              <a:ext uri="{FF2B5EF4-FFF2-40B4-BE49-F238E27FC236}">
                <a16:creationId xmlns:a16="http://schemas.microsoft.com/office/drawing/2014/main" id="{69FC4255-7570-E760-0850-24BC848628A3}"/>
              </a:ext>
            </a:extLst>
          </p:cNvPr>
          <p:cNvSpPr/>
          <p:nvPr/>
        </p:nvSpPr>
        <p:spPr>
          <a:xfrm>
            <a:off x="0" y="0"/>
            <a:ext cx="267867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cxnSp>
        <p:nvCxnSpPr>
          <p:cNvPr id="33" name="Пряма сполучна лінія 32">
            <a:extLst>
              <a:ext uri="{FF2B5EF4-FFF2-40B4-BE49-F238E27FC236}">
                <a16:creationId xmlns:a16="http://schemas.microsoft.com/office/drawing/2014/main" id="{A4A2FA84-EDED-9FF5-C8AD-65182F561597}"/>
              </a:ext>
            </a:extLst>
          </p:cNvPr>
          <p:cNvCxnSpPr/>
          <p:nvPr/>
        </p:nvCxnSpPr>
        <p:spPr>
          <a:xfrm>
            <a:off x="0" y="0"/>
            <a:ext cx="0" cy="685800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Паралелограм 1">
            <a:extLst>
              <a:ext uri="{FF2B5EF4-FFF2-40B4-BE49-F238E27FC236}">
                <a16:creationId xmlns:a16="http://schemas.microsoft.com/office/drawing/2014/main" id="{C0971C27-794D-CDD1-679B-C33F800EBC83}"/>
              </a:ext>
            </a:extLst>
          </p:cNvPr>
          <p:cNvSpPr/>
          <p:nvPr/>
        </p:nvSpPr>
        <p:spPr>
          <a:xfrm>
            <a:off x="724055" y="620988"/>
            <a:ext cx="464524" cy="687557"/>
          </a:xfrm>
          <a:prstGeom prst="parallelogram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D33EFA78-1234-80F4-2963-491D36CB9468}"/>
              </a:ext>
            </a:extLst>
          </p:cNvPr>
          <p:cNvSpPr txBox="1">
            <a:spLocks/>
          </p:cNvSpPr>
          <p:nvPr/>
        </p:nvSpPr>
        <p:spPr>
          <a:xfrm>
            <a:off x="912956" y="928219"/>
            <a:ext cx="9427860" cy="44759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uk-UA" sz="2500" b="1" i="0" u="none" strike="noStrike" dirty="0"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СТРУКТУРА </a:t>
            </a:r>
            <a:br>
              <a:rPr lang="uk-UA" sz="2500" b="1" i="0" u="none" strike="noStrike" dirty="0">
                <a:solidFill>
                  <a:srgbClr val="000000"/>
                </a:solidFill>
                <a:effectLst/>
                <a:latin typeface="Segoe UI" panose="020B0502040204020203" pitchFamily="34" charset="0"/>
              </a:rPr>
            </a:br>
            <a:r>
              <a:rPr lang="uk-UA" sz="2500" b="1" i="0" u="none" strike="noStrike" dirty="0"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МІСЦЕВОГО ЕНЕРГЕТИЧНОГО ПЛАНУ</a:t>
            </a:r>
            <a:endParaRPr lang="uk-UA" sz="20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4" name="Прямокутник 43">
            <a:extLst>
              <a:ext uri="{FF2B5EF4-FFF2-40B4-BE49-F238E27FC236}">
                <a16:creationId xmlns:a16="http://schemas.microsoft.com/office/drawing/2014/main" id="{D4367DBF-84E9-09BE-3F97-857755A22EAD}"/>
              </a:ext>
            </a:extLst>
          </p:cNvPr>
          <p:cNvSpPr/>
          <p:nvPr/>
        </p:nvSpPr>
        <p:spPr>
          <a:xfrm>
            <a:off x="2621280" y="6675120"/>
            <a:ext cx="6644638" cy="19867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34" name="Рисунок 38">
            <a:extLst>
              <a:ext uri="{FF2B5EF4-FFF2-40B4-BE49-F238E27FC236}">
                <a16:creationId xmlns:a16="http://schemas.microsoft.com/office/drawing/2014/main" id="{AD3A696E-C738-D2E3-A983-6AB26B90A3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188" r="50700"/>
          <a:stretch/>
        </p:blipFill>
        <p:spPr>
          <a:xfrm>
            <a:off x="8273113" y="1148721"/>
            <a:ext cx="3427390" cy="5193792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274B5D61-8E44-0B8F-8898-8C2A04AABCED}"/>
              </a:ext>
            </a:extLst>
          </p:cNvPr>
          <p:cNvSpPr txBox="1"/>
          <p:nvPr/>
        </p:nvSpPr>
        <p:spPr>
          <a:xfrm>
            <a:off x="956318" y="1973686"/>
            <a:ext cx="7046496" cy="41899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0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uk-UA" sz="2000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В</a:t>
            </a:r>
            <a:r>
              <a:rPr lang="uk-UA" sz="2000" b="0" i="0" u="none" strike="noStrike" dirty="0">
                <a:solidFill>
                  <a:srgbClr val="000000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ступ</a:t>
            </a:r>
            <a:endParaRPr lang="uk-UA" sz="2000" b="0" dirty="0">
              <a:effectLst/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685800" indent="-457200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</a:pPr>
            <a:r>
              <a:rPr lang="uk-UA" sz="2000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Резюме енергетичного плану</a:t>
            </a:r>
          </a:p>
          <a:p>
            <a:pPr marL="685800" indent="-457200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</a:pPr>
            <a:r>
              <a:rPr lang="uk-UA" sz="2000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Резюме вихідного стану енергетичного розвитку</a:t>
            </a:r>
          </a:p>
          <a:p>
            <a:pPr marL="685800" indent="-457200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</a:pPr>
            <a:r>
              <a:rPr lang="uk-UA" sz="2000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Цілі сталого енергетичного розвитку</a:t>
            </a:r>
          </a:p>
          <a:p>
            <a:pPr marL="685800" indent="-457200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</a:pPr>
            <a:r>
              <a:rPr lang="uk-UA" sz="2000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Проєкти сталого </a:t>
            </a:r>
            <a:r>
              <a:rPr lang="uk-UA" sz="2000" b="0" i="0" u="none" strike="noStrike" dirty="0">
                <a:solidFill>
                  <a:srgbClr val="000000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енергетичного розвитку</a:t>
            </a:r>
            <a:endParaRPr lang="uk-UA" sz="2000" b="0" dirty="0">
              <a:effectLst/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685800" indent="-4572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uk-UA" sz="2000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О</a:t>
            </a:r>
            <a:r>
              <a:rPr lang="uk-UA" sz="2000" b="0" i="0" u="none" strike="noStrike" dirty="0">
                <a:solidFill>
                  <a:srgbClr val="000000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рганізація виконання та фінансування</a:t>
            </a:r>
            <a:endParaRPr lang="uk-UA" sz="2000" b="0" dirty="0">
              <a:effectLst/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685800" indent="-4572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uk-UA" sz="2000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О</a:t>
            </a:r>
            <a:r>
              <a:rPr lang="uk-UA" sz="2000" b="0" i="0" u="none" strike="noStrike" dirty="0">
                <a:solidFill>
                  <a:srgbClr val="000000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чікувані результати</a:t>
            </a:r>
          </a:p>
          <a:p>
            <a:pPr indent="0" rtl="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uk-UA" sz="2000" b="0" i="0" u="none" strike="noStrike" dirty="0">
                <a:solidFill>
                  <a:srgbClr val="000000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Додатки</a:t>
            </a:r>
            <a:r>
              <a:rPr lang="uk-UA" sz="2000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br>
              <a:rPr lang="uk-UA" sz="2000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uk-UA" sz="2000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(у т.ч. Каталог </a:t>
            </a:r>
            <a:r>
              <a:rPr lang="uk-UA" sz="2000" dirty="0" err="1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проєктів</a:t>
            </a:r>
            <a:r>
              <a:rPr lang="uk-UA" sz="2000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сталого енергетичного розвитку)</a:t>
            </a:r>
            <a:endParaRPr lang="uk-UA" sz="2000" b="0" dirty="0">
              <a:effectLst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4" name="Групувати 3">
            <a:extLst>
              <a:ext uri="{FF2B5EF4-FFF2-40B4-BE49-F238E27FC236}">
                <a16:creationId xmlns:a16="http://schemas.microsoft.com/office/drawing/2014/main" id="{9FB2F458-5414-73C2-3C40-2EE58C47117D}"/>
              </a:ext>
            </a:extLst>
          </p:cNvPr>
          <p:cNvGrpSpPr/>
          <p:nvPr/>
        </p:nvGrpSpPr>
        <p:grpSpPr>
          <a:xfrm>
            <a:off x="10985905" y="0"/>
            <a:ext cx="1206095" cy="6873799"/>
            <a:chOff x="10985905" y="0"/>
            <a:chExt cx="1206095" cy="6873799"/>
          </a:xfrm>
        </p:grpSpPr>
        <p:sp>
          <p:nvSpPr>
            <p:cNvPr id="5" name="Прямокутник 4">
              <a:extLst>
                <a:ext uri="{FF2B5EF4-FFF2-40B4-BE49-F238E27FC236}">
                  <a16:creationId xmlns:a16="http://schemas.microsoft.com/office/drawing/2014/main" id="{3481EE2B-9F4F-E538-E20B-2684EF7CC420}"/>
                </a:ext>
              </a:extLst>
            </p:cNvPr>
            <p:cNvSpPr/>
            <p:nvPr/>
          </p:nvSpPr>
          <p:spPr>
            <a:xfrm>
              <a:off x="11572755" y="0"/>
              <a:ext cx="619245" cy="6858000"/>
            </a:xfrm>
            <a:prstGeom prst="rect">
              <a:avLst/>
            </a:prstGeom>
            <a:solidFill>
              <a:srgbClr val="088B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grpSp>
          <p:nvGrpSpPr>
            <p:cNvPr id="6" name="Групувати 5">
              <a:extLst>
                <a:ext uri="{FF2B5EF4-FFF2-40B4-BE49-F238E27FC236}">
                  <a16:creationId xmlns:a16="http://schemas.microsoft.com/office/drawing/2014/main" id="{84146D67-A2BA-046E-B5BC-1ACBB3DEE63C}"/>
                </a:ext>
              </a:extLst>
            </p:cNvPr>
            <p:cNvGrpSpPr/>
            <p:nvPr/>
          </p:nvGrpSpPr>
          <p:grpSpPr>
            <a:xfrm>
              <a:off x="11700503" y="349881"/>
              <a:ext cx="393781" cy="381626"/>
              <a:chOff x="-1264920" y="310516"/>
              <a:chExt cx="308610" cy="299084"/>
            </a:xfrm>
          </p:grpSpPr>
          <p:grpSp>
            <p:nvGrpSpPr>
              <p:cNvPr id="8" name="Групувати 7">
                <a:extLst>
                  <a:ext uri="{FF2B5EF4-FFF2-40B4-BE49-F238E27FC236}">
                    <a16:creationId xmlns:a16="http://schemas.microsoft.com/office/drawing/2014/main" id="{C8AD5744-F376-FFD5-3427-BB366D8220A3}"/>
                  </a:ext>
                </a:extLst>
              </p:cNvPr>
              <p:cNvGrpSpPr/>
              <p:nvPr/>
            </p:nvGrpSpPr>
            <p:grpSpPr>
              <a:xfrm>
                <a:off x="-1264920" y="316230"/>
                <a:ext cx="140970" cy="125730"/>
                <a:chOff x="-1264920" y="316230"/>
                <a:chExt cx="140970" cy="125730"/>
              </a:xfrm>
            </p:grpSpPr>
            <p:cxnSp>
              <p:nvCxnSpPr>
                <p:cNvPr id="27" name="Пряма сполучна лінія 26">
                  <a:extLst>
                    <a:ext uri="{FF2B5EF4-FFF2-40B4-BE49-F238E27FC236}">
                      <a16:creationId xmlns:a16="http://schemas.microsoft.com/office/drawing/2014/main" id="{E52D6602-32C0-9F3D-2BE3-90E1F3CE769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316230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Пряма сполучна лінія 27">
                  <a:extLst>
                    <a:ext uri="{FF2B5EF4-FFF2-40B4-BE49-F238E27FC236}">
                      <a16:creationId xmlns:a16="http://schemas.microsoft.com/office/drawing/2014/main" id="{9A48BEAB-F43F-C67B-EB89-960C497CDE6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346710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Пряма сполучна лінія 28">
                  <a:extLst>
                    <a:ext uri="{FF2B5EF4-FFF2-40B4-BE49-F238E27FC236}">
                      <a16:creationId xmlns:a16="http://schemas.microsoft.com/office/drawing/2014/main" id="{CFD50C20-A6A4-FDF6-7BBD-D1C999144E2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379095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Пряма сполучна лінія 29">
                  <a:extLst>
                    <a:ext uri="{FF2B5EF4-FFF2-40B4-BE49-F238E27FC236}">
                      <a16:creationId xmlns:a16="http://schemas.microsoft.com/office/drawing/2014/main" id="{8589C766-E95C-1D6C-CAD3-CF17484FCCC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409575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Пряма сполучна лінія 30">
                  <a:extLst>
                    <a:ext uri="{FF2B5EF4-FFF2-40B4-BE49-F238E27FC236}">
                      <a16:creationId xmlns:a16="http://schemas.microsoft.com/office/drawing/2014/main" id="{F9700D23-4225-46E2-CC6A-9E7BDA3F643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441960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" name="Групувати 8">
                <a:extLst>
                  <a:ext uri="{FF2B5EF4-FFF2-40B4-BE49-F238E27FC236}">
                    <a16:creationId xmlns:a16="http://schemas.microsoft.com/office/drawing/2014/main" id="{21A50E8C-8476-B99A-1510-5F771C765BF1}"/>
                  </a:ext>
                </a:extLst>
              </p:cNvPr>
              <p:cNvGrpSpPr/>
              <p:nvPr/>
            </p:nvGrpSpPr>
            <p:grpSpPr>
              <a:xfrm>
                <a:off x="-1097280" y="476250"/>
                <a:ext cx="140970" cy="125730"/>
                <a:chOff x="-1264920" y="316230"/>
                <a:chExt cx="140970" cy="125730"/>
              </a:xfrm>
            </p:grpSpPr>
            <p:cxnSp>
              <p:nvCxnSpPr>
                <p:cNvPr id="22" name="Пряма сполучна лінія 21">
                  <a:extLst>
                    <a:ext uri="{FF2B5EF4-FFF2-40B4-BE49-F238E27FC236}">
                      <a16:creationId xmlns:a16="http://schemas.microsoft.com/office/drawing/2014/main" id="{A72B8F5C-4E4F-F042-9ED9-064E3A64A0F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316230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Пряма сполучна лінія 22">
                  <a:extLst>
                    <a:ext uri="{FF2B5EF4-FFF2-40B4-BE49-F238E27FC236}">
                      <a16:creationId xmlns:a16="http://schemas.microsoft.com/office/drawing/2014/main" id="{ADF1F16C-3BE9-AFB4-850A-CE6BC7CD0B0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346710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Пряма сполучна лінія 23">
                  <a:extLst>
                    <a:ext uri="{FF2B5EF4-FFF2-40B4-BE49-F238E27FC236}">
                      <a16:creationId xmlns:a16="http://schemas.microsoft.com/office/drawing/2014/main" id="{F1422CC9-3DD7-CBD1-28C4-45E69C35275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379095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Пряма сполучна лінія 24">
                  <a:extLst>
                    <a:ext uri="{FF2B5EF4-FFF2-40B4-BE49-F238E27FC236}">
                      <a16:creationId xmlns:a16="http://schemas.microsoft.com/office/drawing/2014/main" id="{92BBE500-A693-C3EF-3BB0-6B19CC05BC2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409575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Пряма сполучна лінія 25">
                  <a:extLst>
                    <a:ext uri="{FF2B5EF4-FFF2-40B4-BE49-F238E27FC236}">
                      <a16:creationId xmlns:a16="http://schemas.microsoft.com/office/drawing/2014/main" id="{4D59F462-CB5D-A65B-CD54-0BB7FA69E4B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441960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Групувати 9">
                <a:extLst>
                  <a:ext uri="{FF2B5EF4-FFF2-40B4-BE49-F238E27FC236}">
                    <a16:creationId xmlns:a16="http://schemas.microsoft.com/office/drawing/2014/main" id="{7F113810-134F-37AA-5D87-461245C09E9F}"/>
                  </a:ext>
                </a:extLst>
              </p:cNvPr>
              <p:cNvGrpSpPr/>
              <p:nvPr/>
            </p:nvGrpSpPr>
            <p:grpSpPr>
              <a:xfrm rot="5400000">
                <a:off x="-1097280" y="318136"/>
                <a:ext cx="140970" cy="125730"/>
                <a:chOff x="-1264920" y="316230"/>
                <a:chExt cx="140970" cy="125730"/>
              </a:xfrm>
            </p:grpSpPr>
            <p:cxnSp>
              <p:nvCxnSpPr>
                <p:cNvPr id="17" name="Пряма сполучна лінія 16">
                  <a:extLst>
                    <a:ext uri="{FF2B5EF4-FFF2-40B4-BE49-F238E27FC236}">
                      <a16:creationId xmlns:a16="http://schemas.microsoft.com/office/drawing/2014/main" id="{F28C0C7A-262A-0F9A-B855-CBE72192672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316230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Пряма сполучна лінія 17">
                  <a:extLst>
                    <a:ext uri="{FF2B5EF4-FFF2-40B4-BE49-F238E27FC236}">
                      <a16:creationId xmlns:a16="http://schemas.microsoft.com/office/drawing/2014/main" id="{409B2A0C-7182-0AFC-CC31-E3A3B1A75B4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346710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Пряма сполучна лінія 18">
                  <a:extLst>
                    <a:ext uri="{FF2B5EF4-FFF2-40B4-BE49-F238E27FC236}">
                      <a16:creationId xmlns:a16="http://schemas.microsoft.com/office/drawing/2014/main" id="{152D553A-BECE-0837-A92B-5B6D685C69B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379095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Пряма сполучна лінія 19">
                  <a:extLst>
                    <a:ext uri="{FF2B5EF4-FFF2-40B4-BE49-F238E27FC236}">
                      <a16:creationId xmlns:a16="http://schemas.microsoft.com/office/drawing/2014/main" id="{3628F893-E7B0-106B-8C8B-29C3633119D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409575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Пряма сполучна лінія 20">
                  <a:extLst>
                    <a:ext uri="{FF2B5EF4-FFF2-40B4-BE49-F238E27FC236}">
                      <a16:creationId xmlns:a16="http://schemas.microsoft.com/office/drawing/2014/main" id="{B73C1806-330B-2661-4C8E-7ABD26742F4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441960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" name="Групувати 10">
                <a:extLst>
                  <a:ext uri="{FF2B5EF4-FFF2-40B4-BE49-F238E27FC236}">
                    <a16:creationId xmlns:a16="http://schemas.microsoft.com/office/drawing/2014/main" id="{03728234-38D5-F097-921C-D3B095288928}"/>
                  </a:ext>
                </a:extLst>
              </p:cNvPr>
              <p:cNvGrpSpPr/>
              <p:nvPr/>
            </p:nvGrpSpPr>
            <p:grpSpPr>
              <a:xfrm rot="5400000">
                <a:off x="-1264920" y="476250"/>
                <a:ext cx="140970" cy="125730"/>
                <a:chOff x="-1264920" y="316230"/>
                <a:chExt cx="140970" cy="125730"/>
              </a:xfrm>
            </p:grpSpPr>
            <p:cxnSp>
              <p:nvCxnSpPr>
                <p:cNvPr id="12" name="Пряма сполучна лінія 11">
                  <a:extLst>
                    <a:ext uri="{FF2B5EF4-FFF2-40B4-BE49-F238E27FC236}">
                      <a16:creationId xmlns:a16="http://schemas.microsoft.com/office/drawing/2014/main" id="{CD7BC2E6-B02B-1391-DA17-650FE8D45BC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316230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Пряма сполучна лінія 12">
                  <a:extLst>
                    <a:ext uri="{FF2B5EF4-FFF2-40B4-BE49-F238E27FC236}">
                      <a16:creationId xmlns:a16="http://schemas.microsoft.com/office/drawing/2014/main" id="{82BFB1B3-B810-A646-1028-3EB0C19B2AD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346710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Пряма сполучна лінія 13">
                  <a:extLst>
                    <a:ext uri="{FF2B5EF4-FFF2-40B4-BE49-F238E27FC236}">
                      <a16:creationId xmlns:a16="http://schemas.microsoft.com/office/drawing/2014/main" id="{3BFE8834-344B-A349-7BDF-3A94C4E33DD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379095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Пряма сполучна лінія 14">
                  <a:extLst>
                    <a:ext uri="{FF2B5EF4-FFF2-40B4-BE49-F238E27FC236}">
                      <a16:creationId xmlns:a16="http://schemas.microsoft.com/office/drawing/2014/main" id="{6937B4D4-EAA6-6BCD-B481-D0D88C8801E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409575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Пряма сполучна лінія 15">
                  <a:extLst>
                    <a:ext uri="{FF2B5EF4-FFF2-40B4-BE49-F238E27FC236}">
                      <a16:creationId xmlns:a16="http://schemas.microsoft.com/office/drawing/2014/main" id="{35A9EB1A-C4F5-F019-567A-7ED691CF843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441960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7" name="Рівнобедрений трикутник 6">
              <a:extLst>
                <a:ext uri="{FF2B5EF4-FFF2-40B4-BE49-F238E27FC236}">
                  <a16:creationId xmlns:a16="http://schemas.microsoft.com/office/drawing/2014/main" id="{619C0219-2B23-BF73-EF6D-08AC088C50ED}"/>
                </a:ext>
              </a:extLst>
            </p:cNvPr>
            <p:cNvSpPr/>
            <p:nvPr/>
          </p:nvSpPr>
          <p:spPr>
            <a:xfrm>
              <a:off x="10985905" y="5859007"/>
              <a:ext cx="1098656" cy="1014792"/>
            </a:xfrm>
            <a:prstGeom prst="triangle">
              <a:avLst>
                <a:gd name="adj" fmla="val 100000"/>
              </a:avLst>
            </a:prstGeom>
            <a:solidFill>
              <a:srgbClr val="088B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</p:spTree>
    <p:extLst>
      <p:ext uri="{BB962C8B-B14F-4D97-AF65-F5344CB8AC3E}">
        <p14:creationId xmlns:p14="http://schemas.microsoft.com/office/powerpoint/2010/main" val="3278666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A3E62C21-4F97-A332-5A26-B4C5B615E2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25" y="0"/>
            <a:ext cx="11706822" cy="6858000"/>
          </a:xfrm>
          <a:prstGeom prst="rect">
            <a:avLst/>
          </a:prstGeom>
        </p:spPr>
      </p:pic>
      <p:sp>
        <p:nvSpPr>
          <p:cNvPr id="38" name="Прямокутник 37">
            <a:extLst>
              <a:ext uri="{FF2B5EF4-FFF2-40B4-BE49-F238E27FC236}">
                <a16:creationId xmlns:a16="http://schemas.microsoft.com/office/drawing/2014/main" id="{EEECFED8-D79E-02E7-7880-F833733B61DB}"/>
              </a:ext>
            </a:extLst>
          </p:cNvPr>
          <p:cNvSpPr/>
          <p:nvPr/>
        </p:nvSpPr>
        <p:spPr>
          <a:xfrm>
            <a:off x="-17500" y="0"/>
            <a:ext cx="11741826" cy="6857999"/>
          </a:xfrm>
          <a:prstGeom prst="rect">
            <a:avLst/>
          </a:prstGeom>
          <a:solidFill>
            <a:schemeClr val="bg1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grpSp>
        <p:nvGrpSpPr>
          <p:cNvPr id="4" name="Групувати 3">
            <a:extLst>
              <a:ext uri="{FF2B5EF4-FFF2-40B4-BE49-F238E27FC236}">
                <a16:creationId xmlns:a16="http://schemas.microsoft.com/office/drawing/2014/main" id="{9FB2F458-5414-73C2-3C40-2EE58C47117D}"/>
              </a:ext>
            </a:extLst>
          </p:cNvPr>
          <p:cNvGrpSpPr/>
          <p:nvPr/>
        </p:nvGrpSpPr>
        <p:grpSpPr>
          <a:xfrm>
            <a:off x="10985905" y="0"/>
            <a:ext cx="1206095" cy="6873799"/>
            <a:chOff x="10985905" y="0"/>
            <a:chExt cx="1206095" cy="6873799"/>
          </a:xfrm>
        </p:grpSpPr>
        <p:sp>
          <p:nvSpPr>
            <p:cNvPr id="5" name="Прямокутник 4">
              <a:extLst>
                <a:ext uri="{FF2B5EF4-FFF2-40B4-BE49-F238E27FC236}">
                  <a16:creationId xmlns:a16="http://schemas.microsoft.com/office/drawing/2014/main" id="{3481EE2B-9F4F-E538-E20B-2684EF7CC420}"/>
                </a:ext>
              </a:extLst>
            </p:cNvPr>
            <p:cNvSpPr/>
            <p:nvPr/>
          </p:nvSpPr>
          <p:spPr>
            <a:xfrm>
              <a:off x="11572755" y="0"/>
              <a:ext cx="619245" cy="6858000"/>
            </a:xfrm>
            <a:prstGeom prst="rect">
              <a:avLst/>
            </a:prstGeom>
            <a:solidFill>
              <a:srgbClr val="088B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grpSp>
          <p:nvGrpSpPr>
            <p:cNvPr id="6" name="Групувати 5">
              <a:extLst>
                <a:ext uri="{FF2B5EF4-FFF2-40B4-BE49-F238E27FC236}">
                  <a16:creationId xmlns:a16="http://schemas.microsoft.com/office/drawing/2014/main" id="{84146D67-A2BA-046E-B5BC-1ACBB3DEE63C}"/>
                </a:ext>
              </a:extLst>
            </p:cNvPr>
            <p:cNvGrpSpPr/>
            <p:nvPr/>
          </p:nvGrpSpPr>
          <p:grpSpPr>
            <a:xfrm>
              <a:off x="11700503" y="349881"/>
              <a:ext cx="393781" cy="381626"/>
              <a:chOff x="-1264920" y="310516"/>
              <a:chExt cx="308610" cy="299084"/>
            </a:xfrm>
          </p:grpSpPr>
          <p:grpSp>
            <p:nvGrpSpPr>
              <p:cNvPr id="8" name="Групувати 7">
                <a:extLst>
                  <a:ext uri="{FF2B5EF4-FFF2-40B4-BE49-F238E27FC236}">
                    <a16:creationId xmlns:a16="http://schemas.microsoft.com/office/drawing/2014/main" id="{C8AD5744-F376-FFD5-3427-BB366D8220A3}"/>
                  </a:ext>
                </a:extLst>
              </p:cNvPr>
              <p:cNvGrpSpPr/>
              <p:nvPr/>
            </p:nvGrpSpPr>
            <p:grpSpPr>
              <a:xfrm>
                <a:off x="-1264920" y="316230"/>
                <a:ext cx="140970" cy="125730"/>
                <a:chOff x="-1264920" y="316230"/>
                <a:chExt cx="140970" cy="125730"/>
              </a:xfrm>
            </p:grpSpPr>
            <p:cxnSp>
              <p:nvCxnSpPr>
                <p:cNvPr id="27" name="Пряма сполучна лінія 26">
                  <a:extLst>
                    <a:ext uri="{FF2B5EF4-FFF2-40B4-BE49-F238E27FC236}">
                      <a16:creationId xmlns:a16="http://schemas.microsoft.com/office/drawing/2014/main" id="{E52D6602-32C0-9F3D-2BE3-90E1F3CE769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316230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Пряма сполучна лінія 27">
                  <a:extLst>
                    <a:ext uri="{FF2B5EF4-FFF2-40B4-BE49-F238E27FC236}">
                      <a16:creationId xmlns:a16="http://schemas.microsoft.com/office/drawing/2014/main" id="{9A48BEAB-F43F-C67B-EB89-960C497CDE6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346710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Пряма сполучна лінія 28">
                  <a:extLst>
                    <a:ext uri="{FF2B5EF4-FFF2-40B4-BE49-F238E27FC236}">
                      <a16:creationId xmlns:a16="http://schemas.microsoft.com/office/drawing/2014/main" id="{CFD50C20-A6A4-FDF6-7BBD-D1C999144E2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379095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Пряма сполучна лінія 29">
                  <a:extLst>
                    <a:ext uri="{FF2B5EF4-FFF2-40B4-BE49-F238E27FC236}">
                      <a16:creationId xmlns:a16="http://schemas.microsoft.com/office/drawing/2014/main" id="{8589C766-E95C-1D6C-CAD3-CF17484FCCC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409575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Пряма сполучна лінія 30">
                  <a:extLst>
                    <a:ext uri="{FF2B5EF4-FFF2-40B4-BE49-F238E27FC236}">
                      <a16:creationId xmlns:a16="http://schemas.microsoft.com/office/drawing/2014/main" id="{F9700D23-4225-46E2-CC6A-9E7BDA3F643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441960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" name="Групувати 8">
                <a:extLst>
                  <a:ext uri="{FF2B5EF4-FFF2-40B4-BE49-F238E27FC236}">
                    <a16:creationId xmlns:a16="http://schemas.microsoft.com/office/drawing/2014/main" id="{21A50E8C-8476-B99A-1510-5F771C765BF1}"/>
                  </a:ext>
                </a:extLst>
              </p:cNvPr>
              <p:cNvGrpSpPr/>
              <p:nvPr/>
            </p:nvGrpSpPr>
            <p:grpSpPr>
              <a:xfrm>
                <a:off x="-1097280" y="476250"/>
                <a:ext cx="140970" cy="125730"/>
                <a:chOff x="-1264920" y="316230"/>
                <a:chExt cx="140970" cy="125730"/>
              </a:xfrm>
            </p:grpSpPr>
            <p:cxnSp>
              <p:nvCxnSpPr>
                <p:cNvPr id="22" name="Пряма сполучна лінія 21">
                  <a:extLst>
                    <a:ext uri="{FF2B5EF4-FFF2-40B4-BE49-F238E27FC236}">
                      <a16:creationId xmlns:a16="http://schemas.microsoft.com/office/drawing/2014/main" id="{A72B8F5C-4E4F-F042-9ED9-064E3A64A0F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316230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Пряма сполучна лінія 22">
                  <a:extLst>
                    <a:ext uri="{FF2B5EF4-FFF2-40B4-BE49-F238E27FC236}">
                      <a16:creationId xmlns:a16="http://schemas.microsoft.com/office/drawing/2014/main" id="{ADF1F16C-3BE9-AFB4-850A-CE6BC7CD0B0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346710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Пряма сполучна лінія 23">
                  <a:extLst>
                    <a:ext uri="{FF2B5EF4-FFF2-40B4-BE49-F238E27FC236}">
                      <a16:creationId xmlns:a16="http://schemas.microsoft.com/office/drawing/2014/main" id="{F1422CC9-3DD7-CBD1-28C4-45E69C35275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379095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Пряма сполучна лінія 24">
                  <a:extLst>
                    <a:ext uri="{FF2B5EF4-FFF2-40B4-BE49-F238E27FC236}">
                      <a16:creationId xmlns:a16="http://schemas.microsoft.com/office/drawing/2014/main" id="{92BBE500-A693-C3EF-3BB0-6B19CC05BC2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409575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Пряма сполучна лінія 25">
                  <a:extLst>
                    <a:ext uri="{FF2B5EF4-FFF2-40B4-BE49-F238E27FC236}">
                      <a16:creationId xmlns:a16="http://schemas.microsoft.com/office/drawing/2014/main" id="{4D59F462-CB5D-A65B-CD54-0BB7FA69E4B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441960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Групувати 9">
                <a:extLst>
                  <a:ext uri="{FF2B5EF4-FFF2-40B4-BE49-F238E27FC236}">
                    <a16:creationId xmlns:a16="http://schemas.microsoft.com/office/drawing/2014/main" id="{7F113810-134F-37AA-5D87-461245C09E9F}"/>
                  </a:ext>
                </a:extLst>
              </p:cNvPr>
              <p:cNvGrpSpPr/>
              <p:nvPr/>
            </p:nvGrpSpPr>
            <p:grpSpPr>
              <a:xfrm rot="5400000">
                <a:off x="-1097280" y="318136"/>
                <a:ext cx="140970" cy="125730"/>
                <a:chOff x="-1264920" y="316230"/>
                <a:chExt cx="140970" cy="125730"/>
              </a:xfrm>
            </p:grpSpPr>
            <p:cxnSp>
              <p:nvCxnSpPr>
                <p:cNvPr id="17" name="Пряма сполучна лінія 16">
                  <a:extLst>
                    <a:ext uri="{FF2B5EF4-FFF2-40B4-BE49-F238E27FC236}">
                      <a16:creationId xmlns:a16="http://schemas.microsoft.com/office/drawing/2014/main" id="{F28C0C7A-262A-0F9A-B855-CBE72192672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316230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Пряма сполучна лінія 17">
                  <a:extLst>
                    <a:ext uri="{FF2B5EF4-FFF2-40B4-BE49-F238E27FC236}">
                      <a16:creationId xmlns:a16="http://schemas.microsoft.com/office/drawing/2014/main" id="{409B2A0C-7182-0AFC-CC31-E3A3B1A75B4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346710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Пряма сполучна лінія 18">
                  <a:extLst>
                    <a:ext uri="{FF2B5EF4-FFF2-40B4-BE49-F238E27FC236}">
                      <a16:creationId xmlns:a16="http://schemas.microsoft.com/office/drawing/2014/main" id="{152D553A-BECE-0837-A92B-5B6D685C69B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379095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Пряма сполучна лінія 19">
                  <a:extLst>
                    <a:ext uri="{FF2B5EF4-FFF2-40B4-BE49-F238E27FC236}">
                      <a16:creationId xmlns:a16="http://schemas.microsoft.com/office/drawing/2014/main" id="{3628F893-E7B0-106B-8C8B-29C3633119D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409575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Пряма сполучна лінія 20">
                  <a:extLst>
                    <a:ext uri="{FF2B5EF4-FFF2-40B4-BE49-F238E27FC236}">
                      <a16:creationId xmlns:a16="http://schemas.microsoft.com/office/drawing/2014/main" id="{B73C1806-330B-2661-4C8E-7ABD26742F4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441960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" name="Групувати 10">
                <a:extLst>
                  <a:ext uri="{FF2B5EF4-FFF2-40B4-BE49-F238E27FC236}">
                    <a16:creationId xmlns:a16="http://schemas.microsoft.com/office/drawing/2014/main" id="{03728234-38D5-F097-921C-D3B095288928}"/>
                  </a:ext>
                </a:extLst>
              </p:cNvPr>
              <p:cNvGrpSpPr/>
              <p:nvPr/>
            </p:nvGrpSpPr>
            <p:grpSpPr>
              <a:xfrm rot="5400000">
                <a:off x="-1264920" y="476250"/>
                <a:ext cx="140970" cy="125730"/>
                <a:chOff x="-1264920" y="316230"/>
                <a:chExt cx="140970" cy="125730"/>
              </a:xfrm>
            </p:grpSpPr>
            <p:cxnSp>
              <p:nvCxnSpPr>
                <p:cNvPr id="12" name="Пряма сполучна лінія 11">
                  <a:extLst>
                    <a:ext uri="{FF2B5EF4-FFF2-40B4-BE49-F238E27FC236}">
                      <a16:creationId xmlns:a16="http://schemas.microsoft.com/office/drawing/2014/main" id="{CD7BC2E6-B02B-1391-DA17-650FE8D45BC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316230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Пряма сполучна лінія 12">
                  <a:extLst>
                    <a:ext uri="{FF2B5EF4-FFF2-40B4-BE49-F238E27FC236}">
                      <a16:creationId xmlns:a16="http://schemas.microsoft.com/office/drawing/2014/main" id="{82BFB1B3-B810-A646-1028-3EB0C19B2AD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346710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Пряма сполучна лінія 13">
                  <a:extLst>
                    <a:ext uri="{FF2B5EF4-FFF2-40B4-BE49-F238E27FC236}">
                      <a16:creationId xmlns:a16="http://schemas.microsoft.com/office/drawing/2014/main" id="{3BFE8834-344B-A349-7BDF-3A94C4E33DD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379095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Пряма сполучна лінія 14">
                  <a:extLst>
                    <a:ext uri="{FF2B5EF4-FFF2-40B4-BE49-F238E27FC236}">
                      <a16:creationId xmlns:a16="http://schemas.microsoft.com/office/drawing/2014/main" id="{6937B4D4-EAA6-6BCD-B481-D0D88C8801E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409575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Пряма сполучна лінія 15">
                  <a:extLst>
                    <a:ext uri="{FF2B5EF4-FFF2-40B4-BE49-F238E27FC236}">
                      <a16:creationId xmlns:a16="http://schemas.microsoft.com/office/drawing/2014/main" id="{35A9EB1A-C4F5-F019-567A-7ED691CF843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441960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7" name="Рівнобедрений трикутник 6">
              <a:extLst>
                <a:ext uri="{FF2B5EF4-FFF2-40B4-BE49-F238E27FC236}">
                  <a16:creationId xmlns:a16="http://schemas.microsoft.com/office/drawing/2014/main" id="{619C0219-2B23-BF73-EF6D-08AC088C50ED}"/>
                </a:ext>
              </a:extLst>
            </p:cNvPr>
            <p:cNvSpPr/>
            <p:nvPr/>
          </p:nvSpPr>
          <p:spPr>
            <a:xfrm>
              <a:off x="10985905" y="5859007"/>
              <a:ext cx="1098656" cy="1014792"/>
            </a:xfrm>
            <a:prstGeom prst="triangle">
              <a:avLst>
                <a:gd name="adj" fmla="val 100000"/>
              </a:avLst>
            </a:prstGeom>
            <a:solidFill>
              <a:srgbClr val="088B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sp>
        <p:nvSpPr>
          <p:cNvPr id="32" name="Прямокутник 31">
            <a:extLst>
              <a:ext uri="{FF2B5EF4-FFF2-40B4-BE49-F238E27FC236}">
                <a16:creationId xmlns:a16="http://schemas.microsoft.com/office/drawing/2014/main" id="{69FC4255-7570-E760-0850-24BC848628A3}"/>
              </a:ext>
            </a:extLst>
          </p:cNvPr>
          <p:cNvSpPr/>
          <p:nvPr/>
        </p:nvSpPr>
        <p:spPr>
          <a:xfrm>
            <a:off x="0" y="0"/>
            <a:ext cx="267867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cxnSp>
        <p:nvCxnSpPr>
          <p:cNvPr id="33" name="Пряма сполучна лінія 32">
            <a:extLst>
              <a:ext uri="{FF2B5EF4-FFF2-40B4-BE49-F238E27FC236}">
                <a16:creationId xmlns:a16="http://schemas.microsoft.com/office/drawing/2014/main" id="{A4A2FA84-EDED-9FF5-C8AD-65182F561597}"/>
              </a:ext>
            </a:extLst>
          </p:cNvPr>
          <p:cNvCxnSpPr/>
          <p:nvPr/>
        </p:nvCxnSpPr>
        <p:spPr>
          <a:xfrm>
            <a:off x="0" y="0"/>
            <a:ext cx="0" cy="685800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Паралелограм 1">
            <a:extLst>
              <a:ext uri="{FF2B5EF4-FFF2-40B4-BE49-F238E27FC236}">
                <a16:creationId xmlns:a16="http://schemas.microsoft.com/office/drawing/2014/main" id="{C0971C27-794D-CDD1-679B-C33F800EBC83}"/>
              </a:ext>
            </a:extLst>
          </p:cNvPr>
          <p:cNvSpPr/>
          <p:nvPr/>
        </p:nvSpPr>
        <p:spPr>
          <a:xfrm>
            <a:off x="724055" y="620988"/>
            <a:ext cx="464524" cy="687557"/>
          </a:xfrm>
          <a:prstGeom prst="parallelogram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D33EFA78-1234-80F4-2963-491D36CB9468}"/>
              </a:ext>
            </a:extLst>
          </p:cNvPr>
          <p:cNvSpPr txBox="1">
            <a:spLocks/>
          </p:cNvSpPr>
          <p:nvPr/>
        </p:nvSpPr>
        <p:spPr>
          <a:xfrm>
            <a:off x="887966" y="781889"/>
            <a:ext cx="8588541" cy="44759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uk-UA" sz="2500" b="1" i="0" u="none" strike="noStrike" dirty="0"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ПРОЕКТИ СТАЛОГО</a:t>
            </a:r>
            <a:r>
              <a:rPr lang="en-US" sz="2500" b="1" i="0" u="none" strike="noStrike" dirty="0"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uk-UA" sz="2500" b="1" i="0" u="none" strike="noStrike" dirty="0"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ЕНЕРГЕТИЧНОГО РОЗВИТКУ</a:t>
            </a:r>
            <a:endParaRPr lang="uk-UA" sz="20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4" name="Місце для вмісту 2">
            <a:extLst>
              <a:ext uri="{FF2B5EF4-FFF2-40B4-BE49-F238E27FC236}">
                <a16:creationId xmlns:a16="http://schemas.microsoft.com/office/drawing/2014/main" id="{A5B3108E-6F29-857E-2F65-909B4822C3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2923" y="6016670"/>
            <a:ext cx="9341789" cy="100012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uk-UA" sz="1700" b="1">
                <a:latin typeface="Segoe UI" panose="020B0502040204020203" pitchFamily="34" charset="0"/>
                <a:cs typeface="Segoe UI" panose="020B0502040204020203" pitchFamily="34" charset="0"/>
              </a:rPr>
              <a:t>Результатом реалізації проектів є </a:t>
            </a:r>
            <a:br>
              <a:rPr lang="en-US" sz="1700" b="1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uk-UA" sz="1700" b="1">
                <a:latin typeface="Segoe UI" panose="020B0502040204020203" pitchFamily="34" charset="0"/>
                <a:cs typeface="Segoe UI" panose="020B0502040204020203" pitchFamily="34" charset="0"/>
              </a:rPr>
              <a:t>досягнення цілей сталого енергетичного розвитку</a:t>
            </a:r>
            <a:endParaRPr lang="uk-UA" sz="1700" b="1">
              <a:latin typeface="Segoe UI" panose="020B0502040204020203" pitchFamily="34" charset="0"/>
              <a:ea typeface="Calibri"/>
              <a:cs typeface="Segoe UI" panose="020B0502040204020203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4843283-1AFA-7502-725A-5E18CD780FD0}"/>
              </a:ext>
            </a:extLst>
          </p:cNvPr>
          <p:cNvSpPr txBox="1"/>
          <p:nvPr/>
        </p:nvSpPr>
        <p:spPr>
          <a:xfrm>
            <a:off x="6994843" y="2605791"/>
            <a:ext cx="4540014" cy="18928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lvl="2"/>
            <a:r>
              <a:rPr lang="uk-UA" sz="1500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"/>
                <a:ea typeface="Calibri"/>
                <a:cs typeface="Segoe UI"/>
              </a:rPr>
              <a:t>інформаційні кампанії, </a:t>
            </a:r>
            <a:br>
              <a:rPr lang="uk-UA" sz="1500" dirty="0">
                <a:latin typeface="Segoe UI" panose="020B0502040204020203" pitchFamily="34" charset="0"/>
                <a:ea typeface="Calibri"/>
                <a:cs typeface="Segoe UI" panose="020B0502040204020203" pitchFamily="34" charset="0"/>
              </a:rPr>
            </a:br>
            <a:r>
              <a:rPr lang="uk-UA" sz="1500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"/>
                <a:ea typeface="Calibri"/>
                <a:cs typeface="Segoe UI"/>
              </a:rPr>
              <a:t>створення консультаційних центрів тощо</a:t>
            </a:r>
            <a:br>
              <a:rPr lang="uk-UA" sz="1500" dirty="0">
                <a:latin typeface="Segoe UI" panose="020B0502040204020203" pitchFamily="34" charset="0"/>
                <a:ea typeface="Calibri"/>
                <a:cs typeface="Segoe UI" panose="020B0502040204020203" pitchFamily="34" charset="0"/>
              </a:rPr>
            </a:br>
            <a:endParaRPr lang="uk-UA" sz="1500" dirty="0">
              <a:latin typeface="Segoe UI" panose="020B0502040204020203" pitchFamily="34" charset="0"/>
              <a:ea typeface="Calibri"/>
              <a:cs typeface="Segoe UI" panose="020B0502040204020203" pitchFamily="34" charset="0"/>
            </a:endParaRPr>
          </a:p>
          <a:p>
            <a:pPr marL="0" lvl="2"/>
            <a:r>
              <a:rPr lang="uk-UA" b="1" dirty="0">
                <a:latin typeface="Segoe UI" panose="020B0502040204020203" pitchFamily="34" charset="0"/>
                <a:ea typeface="Calibri"/>
                <a:cs typeface="Segoe UI" panose="020B0502040204020203" pitchFamily="34" charset="0"/>
              </a:rPr>
              <a:t>Обов’язково визначаються</a:t>
            </a:r>
            <a:r>
              <a:rPr lang="uk-UA" dirty="0">
                <a:latin typeface="Segoe UI" panose="020B0502040204020203" pitchFamily="34" charset="0"/>
                <a:ea typeface="Calibri"/>
                <a:cs typeface="Segoe UI" panose="020B0502040204020203" pitchFamily="34" charset="0"/>
              </a:rPr>
              <a:t>:</a:t>
            </a:r>
          </a:p>
          <a:p>
            <a:pPr marL="342900" lvl="2" indent="-342900">
              <a:buFont typeface="Wingdings" panose="05000000000000000000" pitchFamily="2" charset="2"/>
              <a:buChar char="Ø"/>
            </a:pPr>
            <a:r>
              <a:rPr lang="uk-UA" dirty="0">
                <a:latin typeface="Segoe UI" panose="020B0502040204020203" pitchFamily="34" charset="0"/>
                <a:cs typeface="Segoe UI" panose="020B0502040204020203" pitchFamily="34" charset="0"/>
              </a:rPr>
              <a:t>Період реалізації</a:t>
            </a: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​</a:t>
            </a:r>
            <a:endParaRPr lang="en-US" dirty="0">
              <a:latin typeface="Segoe UI" panose="020B0502040204020203" pitchFamily="34" charset="0"/>
              <a:ea typeface="Calibri" panose="020F0502020204030204"/>
              <a:cs typeface="Segoe UI" panose="020B0502040204020203" pitchFamily="34" charset="0"/>
            </a:endParaRPr>
          </a:p>
          <a:p>
            <a:pPr marL="342900" lvl="2" indent="-342900">
              <a:buFont typeface="Wingdings" panose="05000000000000000000" pitchFamily="2" charset="2"/>
              <a:buChar char="Ø"/>
            </a:pPr>
            <a:r>
              <a:rPr lang="uk-UA" dirty="0">
                <a:latin typeface="Segoe UI" panose="020B0502040204020203" pitchFamily="34" charset="0"/>
                <a:cs typeface="Segoe UI" panose="020B0502040204020203" pitchFamily="34" charset="0"/>
              </a:rPr>
              <a:t>Кількісні показники​</a:t>
            </a:r>
            <a:endParaRPr lang="uk-UA" dirty="0">
              <a:latin typeface="Segoe UI" panose="020B0502040204020203" pitchFamily="34" charset="0"/>
              <a:ea typeface="Calibri" panose="020F0502020204030204"/>
              <a:cs typeface="Segoe UI" panose="020B0502040204020203" pitchFamily="34" charset="0"/>
            </a:endParaRPr>
          </a:p>
          <a:p>
            <a:pPr marL="342900" lvl="2" indent="-342900">
              <a:buFont typeface="Wingdings" panose="05000000000000000000" pitchFamily="2" charset="2"/>
              <a:buChar char="Ø"/>
            </a:pPr>
            <a:r>
              <a:rPr lang="uk-UA" dirty="0">
                <a:latin typeface="Segoe UI" panose="020B0502040204020203" pitchFamily="34" charset="0"/>
                <a:cs typeface="Segoe UI" panose="020B0502040204020203" pitchFamily="34" charset="0"/>
              </a:rPr>
              <a:t>Обсяг фінансування</a:t>
            </a:r>
            <a:endParaRPr lang="uk-UA" dirty="0">
              <a:latin typeface="Segoe UI" panose="020B0502040204020203" pitchFamily="34" charset="0"/>
              <a:ea typeface="Calibri" panose="020F0502020204030204"/>
              <a:cs typeface="Segoe UI" panose="020B0502040204020203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4044D11-E418-C930-CD9E-FE3549267458}"/>
              </a:ext>
            </a:extLst>
          </p:cNvPr>
          <p:cNvSpPr txBox="1"/>
          <p:nvPr/>
        </p:nvSpPr>
        <p:spPr>
          <a:xfrm>
            <a:off x="1021147" y="2605791"/>
            <a:ext cx="5266362" cy="272382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lvl="2"/>
            <a:r>
              <a:rPr lang="uk-UA" sz="1500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ea typeface="Calibri"/>
                <a:cs typeface="Segoe UI" panose="020B0502040204020203" pitchFamily="34" charset="0"/>
              </a:rPr>
              <a:t>термомодернізація будівель, модернізація об’єктів комунальної інфраструктури, інвестиційні проекти тощо</a:t>
            </a:r>
          </a:p>
          <a:p>
            <a:pPr marL="0" lvl="2"/>
            <a:endParaRPr lang="uk-UA" sz="1500" dirty="0">
              <a:latin typeface="Segoe UI" panose="020B0502040204020203" pitchFamily="34" charset="0"/>
              <a:ea typeface="Calibri"/>
              <a:cs typeface="Segoe UI" panose="020B0502040204020203" pitchFamily="34" charset="0"/>
            </a:endParaRPr>
          </a:p>
          <a:p>
            <a:pPr marL="0" lvl="2"/>
            <a:r>
              <a:rPr lang="uk-UA" b="1" dirty="0">
                <a:latin typeface="Segoe UI" panose="020B0502040204020203" pitchFamily="34" charset="0"/>
                <a:ea typeface="Calibri"/>
                <a:cs typeface="Segoe UI" panose="020B0502040204020203" pitchFamily="34" charset="0"/>
              </a:rPr>
              <a:t>Обов’язково визначаються:</a:t>
            </a:r>
          </a:p>
          <a:p>
            <a:pPr marL="342900" lvl="2" indent="-342900">
              <a:buFont typeface="Wingdings" panose="05000000000000000000" pitchFamily="2" charset="2"/>
              <a:buChar char="Ø"/>
            </a:pPr>
            <a:r>
              <a:rPr lang="uk-UA" dirty="0">
                <a:latin typeface="Segoe UI" panose="020B0502040204020203" pitchFamily="34" charset="0"/>
                <a:cs typeface="Segoe UI" panose="020B0502040204020203" pitchFamily="34" charset="0"/>
              </a:rPr>
              <a:t>Період реалізації</a:t>
            </a: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​</a:t>
            </a:r>
          </a:p>
          <a:p>
            <a:pPr marL="342900" lvl="2" indent="-342900">
              <a:buFont typeface="Wingdings" panose="05000000000000000000" pitchFamily="2" charset="2"/>
              <a:buChar char="Ø"/>
            </a:pPr>
            <a:r>
              <a:rPr lang="uk-UA" dirty="0">
                <a:latin typeface="Segoe UI" panose="020B0502040204020203" pitchFamily="34" charset="0"/>
                <a:cs typeface="Segoe UI" panose="020B0502040204020203" pitchFamily="34" charset="0"/>
              </a:rPr>
              <a:t>Кількісні показники​</a:t>
            </a:r>
          </a:p>
          <a:p>
            <a:pPr marL="342900" lvl="2" indent="-342900">
              <a:buFont typeface="Wingdings" panose="05000000000000000000" pitchFamily="2" charset="2"/>
              <a:buChar char="Ø"/>
            </a:pPr>
            <a:r>
              <a:rPr lang="uk-UA" dirty="0">
                <a:latin typeface="Segoe UI" panose="020B0502040204020203" pitchFamily="34" charset="0"/>
                <a:cs typeface="Segoe UI" panose="020B0502040204020203" pitchFamily="34" charset="0"/>
              </a:rPr>
              <a:t>Обсяг фінансування</a:t>
            </a:r>
          </a:p>
          <a:p>
            <a:pPr marL="342900" lvl="2" indent="-342900">
              <a:buFont typeface="Wingdings" panose="05000000000000000000" pitchFamily="2" charset="2"/>
              <a:buChar char="Ø"/>
            </a:pPr>
            <a:r>
              <a:rPr lang="uk-UA" dirty="0">
                <a:latin typeface="Segoe UI" panose="020B0502040204020203" pitchFamily="34" charset="0"/>
                <a:cs typeface="Segoe UI" panose="020B0502040204020203" pitchFamily="34" charset="0"/>
              </a:rPr>
              <a:t>Обсяги економії</a:t>
            </a:r>
          </a:p>
          <a:p>
            <a:pPr marL="342900" lvl="2" indent="-342900">
              <a:buFont typeface="Wingdings" panose="05000000000000000000" pitchFamily="2" charset="2"/>
              <a:buChar char="Ø"/>
            </a:pPr>
            <a:r>
              <a:rPr lang="uk-UA" dirty="0">
                <a:latin typeface="Segoe UI" panose="020B0502040204020203" pitchFamily="34" charset="0"/>
                <a:cs typeface="Segoe UI" panose="020B0502040204020203" pitchFamily="34" charset="0"/>
              </a:rPr>
              <a:t>Обсяг заміщення ВДЕ</a:t>
            </a:r>
          </a:p>
          <a:p>
            <a:pPr marL="342900" lvl="2" indent="-342900">
              <a:buFont typeface="Wingdings" panose="05000000000000000000" pitchFamily="2" charset="2"/>
              <a:buChar char="Ø"/>
            </a:pPr>
            <a:r>
              <a:rPr lang="uk-UA" dirty="0">
                <a:latin typeface="Segoe UI" panose="020B0502040204020203" pitchFamily="34" charset="0"/>
                <a:cs typeface="Segoe UI" panose="020B0502040204020203" pitchFamily="34" charset="0"/>
              </a:rPr>
              <a:t>Питомі капітальні витрати</a:t>
            </a:r>
            <a:endParaRPr lang="uk-UA" sz="15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40" name="Пряма сполучна лінія 39">
            <a:extLst>
              <a:ext uri="{FF2B5EF4-FFF2-40B4-BE49-F238E27FC236}">
                <a16:creationId xmlns:a16="http://schemas.microsoft.com/office/drawing/2014/main" id="{A19D93AA-5D2C-EDD7-DF2D-7D2163DFD498}"/>
              </a:ext>
            </a:extLst>
          </p:cNvPr>
          <p:cNvCxnSpPr/>
          <p:nvPr/>
        </p:nvCxnSpPr>
        <p:spPr>
          <a:xfrm>
            <a:off x="724055" y="5694081"/>
            <a:ext cx="10376067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Прямокутник 44">
            <a:extLst>
              <a:ext uri="{FF2B5EF4-FFF2-40B4-BE49-F238E27FC236}">
                <a16:creationId xmlns:a16="http://schemas.microsoft.com/office/drawing/2014/main" id="{FC132CB4-8FDA-0E1A-1E78-003DE9BE0B5B}"/>
              </a:ext>
            </a:extLst>
          </p:cNvPr>
          <p:cNvSpPr/>
          <p:nvPr/>
        </p:nvSpPr>
        <p:spPr>
          <a:xfrm>
            <a:off x="6962049" y="2092574"/>
            <a:ext cx="3780000" cy="404949"/>
          </a:xfrm>
          <a:prstGeom prst="rect">
            <a:avLst/>
          </a:prstGeom>
          <a:solidFill>
            <a:srgbClr val="088B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4" name="Прямокутник 43">
            <a:extLst>
              <a:ext uri="{FF2B5EF4-FFF2-40B4-BE49-F238E27FC236}">
                <a16:creationId xmlns:a16="http://schemas.microsoft.com/office/drawing/2014/main" id="{88A8A558-FF00-9A44-9905-86212900C7CC}"/>
              </a:ext>
            </a:extLst>
          </p:cNvPr>
          <p:cNvSpPr/>
          <p:nvPr/>
        </p:nvSpPr>
        <p:spPr>
          <a:xfrm>
            <a:off x="1004627" y="2052042"/>
            <a:ext cx="3780000" cy="404949"/>
          </a:xfrm>
          <a:prstGeom prst="rect">
            <a:avLst/>
          </a:prstGeom>
          <a:solidFill>
            <a:srgbClr val="088B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BE3B556-E55D-DE15-17F3-655E2D7D1DDE}"/>
              </a:ext>
            </a:extLst>
          </p:cNvPr>
          <p:cNvSpPr txBox="1"/>
          <p:nvPr/>
        </p:nvSpPr>
        <p:spPr>
          <a:xfrm>
            <a:off x="1166101" y="2052041"/>
            <a:ext cx="285420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2"/>
            <a:r>
              <a:rPr lang="uk-UA" sz="2000" b="1" dirty="0">
                <a:solidFill>
                  <a:schemeClr val="bg1"/>
                </a:solidFill>
                <a:latin typeface="Segoe UI" panose="020B0502040204020203" pitchFamily="34" charset="0"/>
                <a:ea typeface="Calibri"/>
                <a:cs typeface="Segoe UI" panose="020B0502040204020203" pitchFamily="34" charset="0"/>
              </a:rPr>
              <a:t>ТЕХНІЧНІ ПРОЕКТИ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8A92F5F-F85C-0596-1C64-3245CE7BDADD}"/>
              </a:ext>
            </a:extLst>
          </p:cNvPr>
          <p:cNvSpPr txBox="1"/>
          <p:nvPr/>
        </p:nvSpPr>
        <p:spPr>
          <a:xfrm>
            <a:off x="7088514" y="2112913"/>
            <a:ext cx="402628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2"/>
            <a:r>
              <a:rPr lang="uk-UA" sz="2000" b="1" dirty="0">
                <a:solidFill>
                  <a:schemeClr val="bg1"/>
                </a:solidFill>
                <a:latin typeface="Segoe UI" panose="020B0502040204020203" pitchFamily="34" charset="0"/>
                <a:ea typeface="Calibri"/>
                <a:cs typeface="Segoe UI" panose="020B0502040204020203" pitchFamily="34" charset="0"/>
              </a:rPr>
              <a:t>ОРГАНІЗАЦІЙНІ ПРОЕКТИ</a:t>
            </a:r>
          </a:p>
        </p:txBody>
      </p:sp>
    </p:spTree>
    <p:extLst>
      <p:ext uri="{BB962C8B-B14F-4D97-AF65-F5344CB8AC3E}">
        <p14:creationId xmlns:p14="http://schemas.microsoft.com/office/powerpoint/2010/main" val="2959912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F186F479-8454-B80E-ED41-9F23566B75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83" y="15799"/>
            <a:ext cx="11706822" cy="6858000"/>
          </a:xfrm>
          <a:prstGeom prst="rect">
            <a:avLst/>
          </a:prstGeom>
        </p:spPr>
      </p:pic>
      <p:sp>
        <p:nvSpPr>
          <p:cNvPr id="54" name="Прямокутник 53">
            <a:extLst>
              <a:ext uri="{FF2B5EF4-FFF2-40B4-BE49-F238E27FC236}">
                <a16:creationId xmlns:a16="http://schemas.microsoft.com/office/drawing/2014/main" id="{9028BFD2-9E85-791A-A2A6-E508D967AB48}"/>
              </a:ext>
            </a:extLst>
          </p:cNvPr>
          <p:cNvSpPr/>
          <p:nvPr/>
        </p:nvSpPr>
        <p:spPr>
          <a:xfrm>
            <a:off x="-17500" y="0"/>
            <a:ext cx="11741826" cy="6857999"/>
          </a:xfrm>
          <a:prstGeom prst="rect">
            <a:avLst/>
          </a:prstGeom>
          <a:solidFill>
            <a:schemeClr val="bg1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grpSp>
        <p:nvGrpSpPr>
          <p:cNvPr id="4" name="Групувати 3">
            <a:extLst>
              <a:ext uri="{FF2B5EF4-FFF2-40B4-BE49-F238E27FC236}">
                <a16:creationId xmlns:a16="http://schemas.microsoft.com/office/drawing/2014/main" id="{9FB2F458-5414-73C2-3C40-2EE58C47117D}"/>
              </a:ext>
            </a:extLst>
          </p:cNvPr>
          <p:cNvGrpSpPr/>
          <p:nvPr/>
        </p:nvGrpSpPr>
        <p:grpSpPr>
          <a:xfrm>
            <a:off x="10985905" y="0"/>
            <a:ext cx="1206095" cy="6873799"/>
            <a:chOff x="10985905" y="0"/>
            <a:chExt cx="1206095" cy="6873799"/>
          </a:xfrm>
        </p:grpSpPr>
        <p:sp>
          <p:nvSpPr>
            <p:cNvPr id="5" name="Прямокутник 4">
              <a:extLst>
                <a:ext uri="{FF2B5EF4-FFF2-40B4-BE49-F238E27FC236}">
                  <a16:creationId xmlns:a16="http://schemas.microsoft.com/office/drawing/2014/main" id="{3481EE2B-9F4F-E538-E20B-2684EF7CC420}"/>
                </a:ext>
              </a:extLst>
            </p:cNvPr>
            <p:cNvSpPr/>
            <p:nvPr/>
          </p:nvSpPr>
          <p:spPr>
            <a:xfrm>
              <a:off x="11572755" y="0"/>
              <a:ext cx="619245" cy="6858000"/>
            </a:xfrm>
            <a:prstGeom prst="rect">
              <a:avLst/>
            </a:prstGeom>
            <a:solidFill>
              <a:srgbClr val="088B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grpSp>
          <p:nvGrpSpPr>
            <p:cNvPr id="6" name="Групувати 5">
              <a:extLst>
                <a:ext uri="{FF2B5EF4-FFF2-40B4-BE49-F238E27FC236}">
                  <a16:creationId xmlns:a16="http://schemas.microsoft.com/office/drawing/2014/main" id="{84146D67-A2BA-046E-B5BC-1ACBB3DEE63C}"/>
                </a:ext>
              </a:extLst>
            </p:cNvPr>
            <p:cNvGrpSpPr/>
            <p:nvPr/>
          </p:nvGrpSpPr>
          <p:grpSpPr>
            <a:xfrm>
              <a:off x="11700503" y="349881"/>
              <a:ext cx="393781" cy="381626"/>
              <a:chOff x="-1264920" y="310516"/>
              <a:chExt cx="308610" cy="299084"/>
            </a:xfrm>
          </p:grpSpPr>
          <p:grpSp>
            <p:nvGrpSpPr>
              <p:cNvPr id="8" name="Групувати 7">
                <a:extLst>
                  <a:ext uri="{FF2B5EF4-FFF2-40B4-BE49-F238E27FC236}">
                    <a16:creationId xmlns:a16="http://schemas.microsoft.com/office/drawing/2014/main" id="{C8AD5744-F376-FFD5-3427-BB366D8220A3}"/>
                  </a:ext>
                </a:extLst>
              </p:cNvPr>
              <p:cNvGrpSpPr/>
              <p:nvPr/>
            </p:nvGrpSpPr>
            <p:grpSpPr>
              <a:xfrm>
                <a:off x="-1264920" y="316230"/>
                <a:ext cx="140970" cy="125730"/>
                <a:chOff x="-1264920" y="316230"/>
                <a:chExt cx="140970" cy="125730"/>
              </a:xfrm>
            </p:grpSpPr>
            <p:cxnSp>
              <p:nvCxnSpPr>
                <p:cNvPr id="27" name="Пряма сполучна лінія 26">
                  <a:extLst>
                    <a:ext uri="{FF2B5EF4-FFF2-40B4-BE49-F238E27FC236}">
                      <a16:creationId xmlns:a16="http://schemas.microsoft.com/office/drawing/2014/main" id="{E52D6602-32C0-9F3D-2BE3-90E1F3CE769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316230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Пряма сполучна лінія 27">
                  <a:extLst>
                    <a:ext uri="{FF2B5EF4-FFF2-40B4-BE49-F238E27FC236}">
                      <a16:creationId xmlns:a16="http://schemas.microsoft.com/office/drawing/2014/main" id="{9A48BEAB-F43F-C67B-EB89-960C497CDE6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346710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Пряма сполучна лінія 28">
                  <a:extLst>
                    <a:ext uri="{FF2B5EF4-FFF2-40B4-BE49-F238E27FC236}">
                      <a16:creationId xmlns:a16="http://schemas.microsoft.com/office/drawing/2014/main" id="{CFD50C20-A6A4-FDF6-7BBD-D1C999144E2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379095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Пряма сполучна лінія 29">
                  <a:extLst>
                    <a:ext uri="{FF2B5EF4-FFF2-40B4-BE49-F238E27FC236}">
                      <a16:creationId xmlns:a16="http://schemas.microsoft.com/office/drawing/2014/main" id="{8589C766-E95C-1D6C-CAD3-CF17484FCCC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409575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Пряма сполучна лінія 30">
                  <a:extLst>
                    <a:ext uri="{FF2B5EF4-FFF2-40B4-BE49-F238E27FC236}">
                      <a16:creationId xmlns:a16="http://schemas.microsoft.com/office/drawing/2014/main" id="{F9700D23-4225-46E2-CC6A-9E7BDA3F643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441960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" name="Групувати 8">
                <a:extLst>
                  <a:ext uri="{FF2B5EF4-FFF2-40B4-BE49-F238E27FC236}">
                    <a16:creationId xmlns:a16="http://schemas.microsoft.com/office/drawing/2014/main" id="{21A50E8C-8476-B99A-1510-5F771C765BF1}"/>
                  </a:ext>
                </a:extLst>
              </p:cNvPr>
              <p:cNvGrpSpPr/>
              <p:nvPr/>
            </p:nvGrpSpPr>
            <p:grpSpPr>
              <a:xfrm>
                <a:off x="-1097280" y="476250"/>
                <a:ext cx="140970" cy="125730"/>
                <a:chOff x="-1264920" y="316230"/>
                <a:chExt cx="140970" cy="125730"/>
              </a:xfrm>
            </p:grpSpPr>
            <p:cxnSp>
              <p:nvCxnSpPr>
                <p:cNvPr id="22" name="Пряма сполучна лінія 21">
                  <a:extLst>
                    <a:ext uri="{FF2B5EF4-FFF2-40B4-BE49-F238E27FC236}">
                      <a16:creationId xmlns:a16="http://schemas.microsoft.com/office/drawing/2014/main" id="{A72B8F5C-4E4F-F042-9ED9-064E3A64A0F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316230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Пряма сполучна лінія 22">
                  <a:extLst>
                    <a:ext uri="{FF2B5EF4-FFF2-40B4-BE49-F238E27FC236}">
                      <a16:creationId xmlns:a16="http://schemas.microsoft.com/office/drawing/2014/main" id="{ADF1F16C-3BE9-AFB4-850A-CE6BC7CD0B0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346710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Пряма сполучна лінія 23">
                  <a:extLst>
                    <a:ext uri="{FF2B5EF4-FFF2-40B4-BE49-F238E27FC236}">
                      <a16:creationId xmlns:a16="http://schemas.microsoft.com/office/drawing/2014/main" id="{F1422CC9-3DD7-CBD1-28C4-45E69C35275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379095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Пряма сполучна лінія 24">
                  <a:extLst>
                    <a:ext uri="{FF2B5EF4-FFF2-40B4-BE49-F238E27FC236}">
                      <a16:creationId xmlns:a16="http://schemas.microsoft.com/office/drawing/2014/main" id="{92BBE500-A693-C3EF-3BB0-6B19CC05BC2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409575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Пряма сполучна лінія 25">
                  <a:extLst>
                    <a:ext uri="{FF2B5EF4-FFF2-40B4-BE49-F238E27FC236}">
                      <a16:creationId xmlns:a16="http://schemas.microsoft.com/office/drawing/2014/main" id="{4D59F462-CB5D-A65B-CD54-0BB7FA69E4B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441960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Групувати 9">
                <a:extLst>
                  <a:ext uri="{FF2B5EF4-FFF2-40B4-BE49-F238E27FC236}">
                    <a16:creationId xmlns:a16="http://schemas.microsoft.com/office/drawing/2014/main" id="{7F113810-134F-37AA-5D87-461245C09E9F}"/>
                  </a:ext>
                </a:extLst>
              </p:cNvPr>
              <p:cNvGrpSpPr/>
              <p:nvPr/>
            </p:nvGrpSpPr>
            <p:grpSpPr>
              <a:xfrm rot="5400000">
                <a:off x="-1097280" y="318136"/>
                <a:ext cx="140970" cy="125730"/>
                <a:chOff x="-1264920" y="316230"/>
                <a:chExt cx="140970" cy="125730"/>
              </a:xfrm>
            </p:grpSpPr>
            <p:cxnSp>
              <p:nvCxnSpPr>
                <p:cNvPr id="17" name="Пряма сполучна лінія 16">
                  <a:extLst>
                    <a:ext uri="{FF2B5EF4-FFF2-40B4-BE49-F238E27FC236}">
                      <a16:creationId xmlns:a16="http://schemas.microsoft.com/office/drawing/2014/main" id="{F28C0C7A-262A-0F9A-B855-CBE72192672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316230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Пряма сполучна лінія 17">
                  <a:extLst>
                    <a:ext uri="{FF2B5EF4-FFF2-40B4-BE49-F238E27FC236}">
                      <a16:creationId xmlns:a16="http://schemas.microsoft.com/office/drawing/2014/main" id="{409B2A0C-7182-0AFC-CC31-E3A3B1A75B4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346710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Пряма сполучна лінія 18">
                  <a:extLst>
                    <a:ext uri="{FF2B5EF4-FFF2-40B4-BE49-F238E27FC236}">
                      <a16:creationId xmlns:a16="http://schemas.microsoft.com/office/drawing/2014/main" id="{152D553A-BECE-0837-A92B-5B6D685C69B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379095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Пряма сполучна лінія 19">
                  <a:extLst>
                    <a:ext uri="{FF2B5EF4-FFF2-40B4-BE49-F238E27FC236}">
                      <a16:creationId xmlns:a16="http://schemas.microsoft.com/office/drawing/2014/main" id="{3628F893-E7B0-106B-8C8B-29C3633119D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409575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Пряма сполучна лінія 20">
                  <a:extLst>
                    <a:ext uri="{FF2B5EF4-FFF2-40B4-BE49-F238E27FC236}">
                      <a16:creationId xmlns:a16="http://schemas.microsoft.com/office/drawing/2014/main" id="{B73C1806-330B-2661-4C8E-7ABD26742F4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441960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" name="Групувати 10">
                <a:extLst>
                  <a:ext uri="{FF2B5EF4-FFF2-40B4-BE49-F238E27FC236}">
                    <a16:creationId xmlns:a16="http://schemas.microsoft.com/office/drawing/2014/main" id="{03728234-38D5-F097-921C-D3B095288928}"/>
                  </a:ext>
                </a:extLst>
              </p:cNvPr>
              <p:cNvGrpSpPr/>
              <p:nvPr/>
            </p:nvGrpSpPr>
            <p:grpSpPr>
              <a:xfrm rot="5400000">
                <a:off x="-1264920" y="476250"/>
                <a:ext cx="140970" cy="125730"/>
                <a:chOff x="-1264920" y="316230"/>
                <a:chExt cx="140970" cy="125730"/>
              </a:xfrm>
            </p:grpSpPr>
            <p:cxnSp>
              <p:nvCxnSpPr>
                <p:cNvPr id="12" name="Пряма сполучна лінія 11">
                  <a:extLst>
                    <a:ext uri="{FF2B5EF4-FFF2-40B4-BE49-F238E27FC236}">
                      <a16:creationId xmlns:a16="http://schemas.microsoft.com/office/drawing/2014/main" id="{CD7BC2E6-B02B-1391-DA17-650FE8D45BC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316230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Пряма сполучна лінія 12">
                  <a:extLst>
                    <a:ext uri="{FF2B5EF4-FFF2-40B4-BE49-F238E27FC236}">
                      <a16:creationId xmlns:a16="http://schemas.microsoft.com/office/drawing/2014/main" id="{82BFB1B3-B810-A646-1028-3EB0C19B2AD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346710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Пряма сполучна лінія 13">
                  <a:extLst>
                    <a:ext uri="{FF2B5EF4-FFF2-40B4-BE49-F238E27FC236}">
                      <a16:creationId xmlns:a16="http://schemas.microsoft.com/office/drawing/2014/main" id="{3BFE8834-344B-A349-7BDF-3A94C4E33DD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379095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Пряма сполучна лінія 14">
                  <a:extLst>
                    <a:ext uri="{FF2B5EF4-FFF2-40B4-BE49-F238E27FC236}">
                      <a16:creationId xmlns:a16="http://schemas.microsoft.com/office/drawing/2014/main" id="{6937B4D4-EAA6-6BCD-B481-D0D88C8801E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409575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Пряма сполучна лінія 15">
                  <a:extLst>
                    <a:ext uri="{FF2B5EF4-FFF2-40B4-BE49-F238E27FC236}">
                      <a16:creationId xmlns:a16="http://schemas.microsoft.com/office/drawing/2014/main" id="{35A9EB1A-C4F5-F019-567A-7ED691CF843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441960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7" name="Рівнобедрений трикутник 6">
              <a:extLst>
                <a:ext uri="{FF2B5EF4-FFF2-40B4-BE49-F238E27FC236}">
                  <a16:creationId xmlns:a16="http://schemas.microsoft.com/office/drawing/2014/main" id="{619C0219-2B23-BF73-EF6D-08AC088C50ED}"/>
                </a:ext>
              </a:extLst>
            </p:cNvPr>
            <p:cNvSpPr/>
            <p:nvPr/>
          </p:nvSpPr>
          <p:spPr>
            <a:xfrm>
              <a:off x="10985905" y="5859007"/>
              <a:ext cx="1098656" cy="1014792"/>
            </a:xfrm>
            <a:prstGeom prst="triangle">
              <a:avLst>
                <a:gd name="adj" fmla="val 100000"/>
              </a:avLst>
            </a:prstGeom>
            <a:solidFill>
              <a:srgbClr val="088B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sp>
        <p:nvSpPr>
          <p:cNvPr id="32" name="Прямокутник 31">
            <a:extLst>
              <a:ext uri="{FF2B5EF4-FFF2-40B4-BE49-F238E27FC236}">
                <a16:creationId xmlns:a16="http://schemas.microsoft.com/office/drawing/2014/main" id="{69FC4255-7570-E760-0850-24BC848628A3}"/>
              </a:ext>
            </a:extLst>
          </p:cNvPr>
          <p:cNvSpPr/>
          <p:nvPr/>
        </p:nvSpPr>
        <p:spPr>
          <a:xfrm>
            <a:off x="0" y="0"/>
            <a:ext cx="267867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cxnSp>
        <p:nvCxnSpPr>
          <p:cNvPr id="33" name="Пряма сполучна лінія 32">
            <a:extLst>
              <a:ext uri="{FF2B5EF4-FFF2-40B4-BE49-F238E27FC236}">
                <a16:creationId xmlns:a16="http://schemas.microsoft.com/office/drawing/2014/main" id="{A4A2FA84-EDED-9FF5-C8AD-65182F561597}"/>
              </a:ext>
            </a:extLst>
          </p:cNvPr>
          <p:cNvCxnSpPr/>
          <p:nvPr/>
        </p:nvCxnSpPr>
        <p:spPr>
          <a:xfrm>
            <a:off x="0" y="0"/>
            <a:ext cx="0" cy="685800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Паралелограм 1">
            <a:extLst>
              <a:ext uri="{FF2B5EF4-FFF2-40B4-BE49-F238E27FC236}">
                <a16:creationId xmlns:a16="http://schemas.microsoft.com/office/drawing/2014/main" id="{C0971C27-794D-CDD1-679B-C33F800EBC83}"/>
              </a:ext>
            </a:extLst>
          </p:cNvPr>
          <p:cNvSpPr/>
          <p:nvPr/>
        </p:nvSpPr>
        <p:spPr>
          <a:xfrm>
            <a:off x="724055" y="620988"/>
            <a:ext cx="464524" cy="687557"/>
          </a:xfrm>
          <a:prstGeom prst="parallelogram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D33EFA78-1234-80F4-2963-491D36CB9468}"/>
              </a:ext>
            </a:extLst>
          </p:cNvPr>
          <p:cNvSpPr txBox="1">
            <a:spLocks/>
          </p:cNvSpPr>
          <p:nvPr/>
        </p:nvSpPr>
        <p:spPr>
          <a:xfrm>
            <a:off x="943591" y="789752"/>
            <a:ext cx="9440586" cy="44759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uk-UA" sz="2500" b="1" dirty="0">
                <a:solidFill>
                  <a:srgbClr val="000000"/>
                </a:solidFill>
                <a:latin typeface="Segoe UI"/>
                <a:cs typeface="Segoe UI"/>
              </a:rPr>
              <a:t>ЧИННІ ЕНЕРГЕТИЧНІ ПЛАНИ, ПОЄДНАННЯ ІЗ МЕП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40474EC-166C-A8A0-BD7F-33A889D982F2}"/>
              </a:ext>
            </a:extLst>
          </p:cNvPr>
          <p:cNvSpPr txBox="1"/>
          <p:nvPr/>
        </p:nvSpPr>
        <p:spPr>
          <a:xfrm>
            <a:off x="2328490" y="4136323"/>
            <a:ext cx="2629548" cy="6602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600"/>
              </a:spcBef>
              <a:spcAft>
                <a:spcPts val="0"/>
              </a:spcAft>
            </a:pPr>
            <a:r>
              <a:rPr lang="uk-UA" sz="1800" b="0" i="0" u="none" strike="noStrike">
                <a:solidFill>
                  <a:srgbClr val="000000"/>
                </a:solidFill>
                <a:effectLst/>
              </a:rPr>
              <a:t>охоплює сектори, визначені Порядком</a:t>
            </a:r>
            <a:endParaRPr lang="uk-UA" sz="1800" b="0">
              <a:effectLst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5F3DEC6-CA85-0F4F-0533-BCCE46D9724F}"/>
              </a:ext>
            </a:extLst>
          </p:cNvPr>
          <p:cNvSpPr txBox="1"/>
          <p:nvPr/>
        </p:nvSpPr>
        <p:spPr>
          <a:xfrm>
            <a:off x="6786064" y="4029723"/>
            <a:ext cx="4561738" cy="92333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uk-UA" sz="1800" b="0" i="0" u="none" strike="noStrike">
                <a:solidFill>
                  <a:srgbClr val="000000"/>
                </a:solidFill>
                <a:effectLst/>
              </a:rPr>
              <a:t>містить аналіз вихідного стану енергетичного розвитку територіальної громади/області</a:t>
            </a:r>
            <a:endParaRPr lang="uk-UA" sz="1800" b="0">
              <a:effectLst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237FEE5-FCE1-E2AF-B434-D35DF4322CB2}"/>
              </a:ext>
            </a:extLst>
          </p:cNvPr>
          <p:cNvSpPr txBox="1"/>
          <p:nvPr/>
        </p:nvSpPr>
        <p:spPr>
          <a:xfrm>
            <a:off x="2373131" y="5198752"/>
            <a:ext cx="3198061" cy="6602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uk-UA" sz="1800" b="0" i="0" u="none" strike="noStrike">
                <a:solidFill>
                  <a:srgbClr val="000000"/>
                </a:solidFill>
                <a:effectLst/>
              </a:rPr>
              <a:t>встановлені цілі відповідають вимогам Порядку</a:t>
            </a:r>
            <a:endParaRPr lang="uk-UA" sz="1800" b="0">
              <a:effectLst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685F8EB-D67E-18AB-7B55-3D52F5060DE5}"/>
              </a:ext>
            </a:extLst>
          </p:cNvPr>
          <p:cNvSpPr txBox="1"/>
          <p:nvPr/>
        </p:nvSpPr>
        <p:spPr>
          <a:xfrm>
            <a:off x="6720178" y="5123680"/>
            <a:ext cx="4792595" cy="12104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600"/>
              </a:spcAft>
            </a:pPr>
            <a:r>
              <a:rPr lang="uk-UA" sz="1800" b="0" i="0" u="none" strike="noStrike">
                <a:solidFill>
                  <a:srgbClr val="000000"/>
                </a:solidFill>
                <a:effectLst/>
              </a:rPr>
              <a:t>містить інформацію щодо очікуваних показників </a:t>
            </a:r>
            <a:r>
              <a:rPr lang="uk-UA" sz="1800" b="0" i="0" u="none" strike="noStrike" err="1">
                <a:solidFill>
                  <a:srgbClr val="000000"/>
                </a:solidFill>
                <a:effectLst/>
              </a:rPr>
              <a:t>проєктів</a:t>
            </a:r>
            <a:r>
              <a:rPr lang="uk-UA" sz="1800" b="0" i="0" u="none" strike="noStrike">
                <a:solidFill>
                  <a:srgbClr val="000000"/>
                </a:solidFill>
                <a:effectLst/>
              </a:rPr>
              <a:t> та заходів, спрямованих на досягнення встановлених цілей, джерел та обсягів їх фінансування</a:t>
            </a:r>
            <a:endParaRPr lang="uk-UA" sz="1800" b="0">
              <a:effectLst/>
            </a:endParaRPr>
          </a:p>
        </p:txBody>
      </p:sp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63133FE7-50D5-847A-7DCF-721AA333FD7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852" y="4039821"/>
            <a:ext cx="835414" cy="829624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62B8EF23-B981-EDF0-96ED-2EF80E3BE74E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09" y="5137289"/>
            <a:ext cx="901712" cy="901079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B27F2835-F155-0322-8456-61DE9E320C22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8794" y="4051234"/>
            <a:ext cx="855103" cy="854261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99264A69-8E29-0636-2171-8E1C91B369B2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1067" y="5023904"/>
            <a:ext cx="1014792" cy="1014792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3BBABE14-157B-493D-EE13-A43F3E2495B6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986" y="1572456"/>
            <a:ext cx="656936" cy="656936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882BFE93-4F7C-96D8-D3F6-BDE41B8241B0}"/>
              </a:ext>
            </a:extLst>
          </p:cNvPr>
          <p:cNvSpPr txBox="1"/>
          <p:nvPr/>
        </p:nvSpPr>
        <p:spPr>
          <a:xfrm>
            <a:off x="1514490" y="1548843"/>
            <a:ext cx="10058263" cy="224676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spcBef>
                <a:spcPts val="600"/>
              </a:spcBef>
            </a:pPr>
            <a:r>
              <a:rPr lang="uk-UA" sz="2000" b="1">
                <a:solidFill>
                  <a:srgbClr val="000000"/>
                </a:solidFill>
              </a:rPr>
              <a:t>При затвердженні першого МЕП можуть бути використані раніше розроблені планувальні/стратегічні документи, направлені на сталий енергетичний розвиток</a:t>
            </a:r>
            <a:endParaRPr lang="uk-UA" sz="2000" b="1">
              <a:solidFill>
                <a:srgbClr val="000000"/>
              </a:solidFill>
              <a:cs typeface="Calibri"/>
            </a:endParaRPr>
          </a:p>
          <a:p>
            <a:pPr>
              <a:spcBef>
                <a:spcPts val="600"/>
              </a:spcBef>
            </a:pPr>
            <a:endParaRPr lang="uk-UA" sz="2000" b="1">
              <a:solidFill>
                <a:srgbClr val="000000"/>
              </a:solidFill>
              <a:cs typeface="Calibri"/>
            </a:endParaRPr>
          </a:p>
          <a:p>
            <a:pPr>
              <a:spcBef>
                <a:spcPts val="600"/>
              </a:spcBef>
            </a:pPr>
            <a:r>
              <a:rPr lang="uk-UA" sz="2000" b="1">
                <a:solidFill>
                  <a:srgbClr val="000000"/>
                </a:solidFill>
              </a:rPr>
              <a:t>Горизонт планування - не менше 2030 року</a:t>
            </a:r>
            <a:endParaRPr lang="en-US" sz="2000" b="1">
              <a:solidFill>
                <a:srgbClr val="000000"/>
              </a:solidFill>
              <a:cs typeface="Calibri"/>
            </a:endParaRPr>
          </a:p>
          <a:p>
            <a:pPr>
              <a:spcBef>
                <a:spcPts val="600"/>
              </a:spcBef>
            </a:pPr>
            <a:endParaRPr lang="uk-UA" sz="2000" b="1">
              <a:solidFill>
                <a:srgbClr val="000000"/>
              </a:solidFill>
              <a:cs typeface="Calibri"/>
            </a:endParaRPr>
          </a:p>
          <a:p>
            <a:pPr>
              <a:spcBef>
                <a:spcPts val="600"/>
              </a:spcBef>
            </a:pPr>
            <a:r>
              <a:rPr lang="uk-UA" sz="2000" b="1">
                <a:solidFill>
                  <a:srgbClr val="000000"/>
                </a:solidFill>
              </a:rPr>
              <a:t>Чинний документ вважається МЕП якщо відповідає базовим вимогам:</a:t>
            </a:r>
            <a:endParaRPr lang="en-US" sz="2000" b="1">
              <a:solidFill>
                <a:srgbClr val="000000"/>
              </a:solidFill>
              <a:cs typeface="Calibri" panose="020F0502020204030204"/>
            </a:endParaRPr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30EF10A1-103C-D2DE-452C-DA5B48CB29CC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985" y="2466535"/>
            <a:ext cx="656936" cy="656936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9F758D91-6E35-7743-8F0D-8EE34521DB87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985" y="3228535"/>
            <a:ext cx="656936" cy="656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387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F186F479-8454-B80E-ED41-9F23566B75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83" y="15799"/>
            <a:ext cx="11706822" cy="6858000"/>
          </a:xfrm>
          <a:prstGeom prst="rect">
            <a:avLst/>
          </a:prstGeom>
        </p:spPr>
      </p:pic>
      <p:sp>
        <p:nvSpPr>
          <p:cNvPr id="54" name="Прямокутник 53">
            <a:extLst>
              <a:ext uri="{FF2B5EF4-FFF2-40B4-BE49-F238E27FC236}">
                <a16:creationId xmlns:a16="http://schemas.microsoft.com/office/drawing/2014/main" id="{9028BFD2-9E85-791A-A2A6-E508D967AB48}"/>
              </a:ext>
            </a:extLst>
          </p:cNvPr>
          <p:cNvSpPr/>
          <p:nvPr/>
        </p:nvSpPr>
        <p:spPr>
          <a:xfrm>
            <a:off x="-111119" y="357172"/>
            <a:ext cx="11741826" cy="6857999"/>
          </a:xfrm>
          <a:prstGeom prst="rect">
            <a:avLst/>
          </a:prstGeom>
          <a:solidFill>
            <a:schemeClr val="bg1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grpSp>
        <p:nvGrpSpPr>
          <p:cNvPr id="4" name="Групувати 3">
            <a:extLst>
              <a:ext uri="{FF2B5EF4-FFF2-40B4-BE49-F238E27FC236}">
                <a16:creationId xmlns:a16="http://schemas.microsoft.com/office/drawing/2014/main" id="{9FB2F458-5414-73C2-3C40-2EE58C47117D}"/>
              </a:ext>
            </a:extLst>
          </p:cNvPr>
          <p:cNvGrpSpPr/>
          <p:nvPr/>
        </p:nvGrpSpPr>
        <p:grpSpPr>
          <a:xfrm>
            <a:off x="10985905" y="0"/>
            <a:ext cx="1206095" cy="6873799"/>
            <a:chOff x="10985905" y="0"/>
            <a:chExt cx="1206095" cy="6873799"/>
          </a:xfrm>
        </p:grpSpPr>
        <p:sp>
          <p:nvSpPr>
            <p:cNvPr id="5" name="Прямокутник 4">
              <a:extLst>
                <a:ext uri="{FF2B5EF4-FFF2-40B4-BE49-F238E27FC236}">
                  <a16:creationId xmlns:a16="http://schemas.microsoft.com/office/drawing/2014/main" id="{3481EE2B-9F4F-E538-E20B-2684EF7CC420}"/>
                </a:ext>
              </a:extLst>
            </p:cNvPr>
            <p:cNvSpPr/>
            <p:nvPr/>
          </p:nvSpPr>
          <p:spPr>
            <a:xfrm>
              <a:off x="11572755" y="0"/>
              <a:ext cx="619245" cy="6858000"/>
            </a:xfrm>
            <a:prstGeom prst="rect">
              <a:avLst/>
            </a:prstGeom>
            <a:solidFill>
              <a:srgbClr val="088B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grpSp>
          <p:nvGrpSpPr>
            <p:cNvPr id="6" name="Групувати 5">
              <a:extLst>
                <a:ext uri="{FF2B5EF4-FFF2-40B4-BE49-F238E27FC236}">
                  <a16:creationId xmlns:a16="http://schemas.microsoft.com/office/drawing/2014/main" id="{84146D67-A2BA-046E-B5BC-1ACBB3DEE63C}"/>
                </a:ext>
              </a:extLst>
            </p:cNvPr>
            <p:cNvGrpSpPr/>
            <p:nvPr/>
          </p:nvGrpSpPr>
          <p:grpSpPr>
            <a:xfrm>
              <a:off x="11700503" y="349881"/>
              <a:ext cx="393781" cy="381626"/>
              <a:chOff x="-1264920" y="310516"/>
              <a:chExt cx="308610" cy="299084"/>
            </a:xfrm>
          </p:grpSpPr>
          <p:grpSp>
            <p:nvGrpSpPr>
              <p:cNvPr id="8" name="Групувати 7">
                <a:extLst>
                  <a:ext uri="{FF2B5EF4-FFF2-40B4-BE49-F238E27FC236}">
                    <a16:creationId xmlns:a16="http://schemas.microsoft.com/office/drawing/2014/main" id="{C8AD5744-F376-FFD5-3427-BB366D8220A3}"/>
                  </a:ext>
                </a:extLst>
              </p:cNvPr>
              <p:cNvGrpSpPr/>
              <p:nvPr/>
            </p:nvGrpSpPr>
            <p:grpSpPr>
              <a:xfrm>
                <a:off x="-1264920" y="316230"/>
                <a:ext cx="140970" cy="125730"/>
                <a:chOff x="-1264920" y="316230"/>
                <a:chExt cx="140970" cy="125730"/>
              </a:xfrm>
            </p:grpSpPr>
            <p:cxnSp>
              <p:nvCxnSpPr>
                <p:cNvPr id="27" name="Пряма сполучна лінія 26">
                  <a:extLst>
                    <a:ext uri="{FF2B5EF4-FFF2-40B4-BE49-F238E27FC236}">
                      <a16:creationId xmlns:a16="http://schemas.microsoft.com/office/drawing/2014/main" id="{E52D6602-32C0-9F3D-2BE3-90E1F3CE769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316230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Пряма сполучна лінія 27">
                  <a:extLst>
                    <a:ext uri="{FF2B5EF4-FFF2-40B4-BE49-F238E27FC236}">
                      <a16:creationId xmlns:a16="http://schemas.microsoft.com/office/drawing/2014/main" id="{9A48BEAB-F43F-C67B-EB89-960C497CDE6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346710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Пряма сполучна лінія 28">
                  <a:extLst>
                    <a:ext uri="{FF2B5EF4-FFF2-40B4-BE49-F238E27FC236}">
                      <a16:creationId xmlns:a16="http://schemas.microsoft.com/office/drawing/2014/main" id="{CFD50C20-A6A4-FDF6-7BBD-D1C999144E2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379095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Пряма сполучна лінія 29">
                  <a:extLst>
                    <a:ext uri="{FF2B5EF4-FFF2-40B4-BE49-F238E27FC236}">
                      <a16:creationId xmlns:a16="http://schemas.microsoft.com/office/drawing/2014/main" id="{8589C766-E95C-1D6C-CAD3-CF17484FCCC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409575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Пряма сполучна лінія 30">
                  <a:extLst>
                    <a:ext uri="{FF2B5EF4-FFF2-40B4-BE49-F238E27FC236}">
                      <a16:creationId xmlns:a16="http://schemas.microsoft.com/office/drawing/2014/main" id="{F9700D23-4225-46E2-CC6A-9E7BDA3F643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441960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" name="Групувати 8">
                <a:extLst>
                  <a:ext uri="{FF2B5EF4-FFF2-40B4-BE49-F238E27FC236}">
                    <a16:creationId xmlns:a16="http://schemas.microsoft.com/office/drawing/2014/main" id="{21A50E8C-8476-B99A-1510-5F771C765BF1}"/>
                  </a:ext>
                </a:extLst>
              </p:cNvPr>
              <p:cNvGrpSpPr/>
              <p:nvPr/>
            </p:nvGrpSpPr>
            <p:grpSpPr>
              <a:xfrm>
                <a:off x="-1097280" y="476250"/>
                <a:ext cx="140970" cy="125730"/>
                <a:chOff x="-1264920" y="316230"/>
                <a:chExt cx="140970" cy="125730"/>
              </a:xfrm>
            </p:grpSpPr>
            <p:cxnSp>
              <p:nvCxnSpPr>
                <p:cNvPr id="22" name="Пряма сполучна лінія 21">
                  <a:extLst>
                    <a:ext uri="{FF2B5EF4-FFF2-40B4-BE49-F238E27FC236}">
                      <a16:creationId xmlns:a16="http://schemas.microsoft.com/office/drawing/2014/main" id="{A72B8F5C-4E4F-F042-9ED9-064E3A64A0F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316230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Пряма сполучна лінія 22">
                  <a:extLst>
                    <a:ext uri="{FF2B5EF4-FFF2-40B4-BE49-F238E27FC236}">
                      <a16:creationId xmlns:a16="http://schemas.microsoft.com/office/drawing/2014/main" id="{ADF1F16C-3BE9-AFB4-850A-CE6BC7CD0B0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346710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Пряма сполучна лінія 23">
                  <a:extLst>
                    <a:ext uri="{FF2B5EF4-FFF2-40B4-BE49-F238E27FC236}">
                      <a16:creationId xmlns:a16="http://schemas.microsoft.com/office/drawing/2014/main" id="{F1422CC9-3DD7-CBD1-28C4-45E69C35275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379095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Пряма сполучна лінія 24">
                  <a:extLst>
                    <a:ext uri="{FF2B5EF4-FFF2-40B4-BE49-F238E27FC236}">
                      <a16:creationId xmlns:a16="http://schemas.microsoft.com/office/drawing/2014/main" id="{92BBE500-A693-C3EF-3BB0-6B19CC05BC2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409575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Пряма сполучна лінія 25">
                  <a:extLst>
                    <a:ext uri="{FF2B5EF4-FFF2-40B4-BE49-F238E27FC236}">
                      <a16:creationId xmlns:a16="http://schemas.microsoft.com/office/drawing/2014/main" id="{4D59F462-CB5D-A65B-CD54-0BB7FA69E4B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441960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Групувати 9">
                <a:extLst>
                  <a:ext uri="{FF2B5EF4-FFF2-40B4-BE49-F238E27FC236}">
                    <a16:creationId xmlns:a16="http://schemas.microsoft.com/office/drawing/2014/main" id="{7F113810-134F-37AA-5D87-461245C09E9F}"/>
                  </a:ext>
                </a:extLst>
              </p:cNvPr>
              <p:cNvGrpSpPr/>
              <p:nvPr/>
            </p:nvGrpSpPr>
            <p:grpSpPr>
              <a:xfrm rot="5400000">
                <a:off x="-1097280" y="318136"/>
                <a:ext cx="140970" cy="125730"/>
                <a:chOff x="-1264920" y="316230"/>
                <a:chExt cx="140970" cy="125730"/>
              </a:xfrm>
            </p:grpSpPr>
            <p:cxnSp>
              <p:nvCxnSpPr>
                <p:cNvPr id="17" name="Пряма сполучна лінія 16">
                  <a:extLst>
                    <a:ext uri="{FF2B5EF4-FFF2-40B4-BE49-F238E27FC236}">
                      <a16:creationId xmlns:a16="http://schemas.microsoft.com/office/drawing/2014/main" id="{F28C0C7A-262A-0F9A-B855-CBE72192672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316230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Пряма сполучна лінія 17">
                  <a:extLst>
                    <a:ext uri="{FF2B5EF4-FFF2-40B4-BE49-F238E27FC236}">
                      <a16:creationId xmlns:a16="http://schemas.microsoft.com/office/drawing/2014/main" id="{409B2A0C-7182-0AFC-CC31-E3A3B1A75B4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346710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Пряма сполучна лінія 18">
                  <a:extLst>
                    <a:ext uri="{FF2B5EF4-FFF2-40B4-BE49-F238E27FC236}">
                      <a16:creationId xmlns:a16="http://schemas.microsoft.com/office/drawing/2014/main" id="{152D553A-BECE-0837-A92B-5B6D685C69B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379095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Пряма сполучна лінія 19">
                  <a:extLst>
                    <a:ext uri="{FF2B5EF4-FFF2-40B4-BE49-F238E27FC236}">
                      <a16:creationId xmlns:a16="http://schemas.microsoft.com/office/drawing/2014/main" id="{3628F893-E7B0-106B-8C8B-29C3633119D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409575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Пряма сполучна лінія 20">
                  <a:extLst>
                    <a:ext uri="{FF2B5EF4-FFF2-40B4-BE49-F238E27FC236}">
                      <a16:creationId xmlns:a16="http://schemas.microsoft.com/office/drawing/2014/main" id="{B73C1806-330B-2661-4C8E-7ABD26742F4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441960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" name="Групувати 10">
                <a:extLst>
                  <a:ext uri="{FF2B5EF4-FFF2-40B4-BE49-F238E27FC236}">
                    <a16:creationId xmlns:a16="http://schemas.microsoft.com/office/drawing/2014/main" id="{03728234-38D5-F097-921C-D3B095288928}"/>
                  </a:ext>
                </a:extLst>
              </p:cNvPr>
              <p:cNvGrpSpPr/>
              <p:nvPr/>
            </p:nvGrpSpPr>
            <p:grpSpPr>
              <a:xfrm rot="5400000">
                <a:off x="-1264920" y="476250"/>
                <a:ext cx="140970" cy="125730"/>
                <a:chOff x="-1264920" y="316230"/>
                <a:chExt cx="140970" cy="125730"/>
              </a:xfrm>
            </p:grpSpPr>
            <p:cxnSp>
              <p:nvCxnSpPr>
                <p:cNvPr id="12" name="Пряма сполучна лінія 11">
                  <a:extLst>
                    <a:ext uri="{FF2B5EF4-FFF2-40B4-BE49-F238E27FC236}">
                      <a16:creationId xmlns:a16="http://schemas.microsoft.com/office/drawing/2014/main" id="{CD7BC2E6-B02B-1391-DA17-650FE8D45BC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316230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Пряма сполучна лінія 12">
                  <a:extLst>
                    <a:ext uri="{FF2B5EF4-FFF2-40B4-BE49-F238E27FC236}">
                      <a16:creationId xmlns:a16="http://schemas.microsoft.com/office/drawing/2014/main" id="{82BFB1B3-B810-A646-1028-3EB0C19B2AD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346710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Пряма сполучна лінія 13">
                  <a:extLst>
                    <a:ext uri="{FF2B5EF4-FFF2-40B4-BE49-F238E27FC236}">
                      <a16:creationId xmlns:a16="http://schemas.microsoft.com/office/drawing/2014/main" id="{3BFE8834-344B-A349-7BDF-3A94C4E33DD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379095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Пряма сполучна лінія 14">
                  <a:extLst>
                    <a:ext uri="{FF2B5EF4-FFF2-40B4-BE49-F238E27FC236}">
                      <a16:creationId xmlns:a16="http://schemas.microsoft.com/office/drawing/2014/main" id="{6937B4D4-EAA6-6BCD-B481-D0D88C8801E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409575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Пряма сполучна лінія 15">
                  <a:extLst>
                    <a:ext uri="{FF2B5EF4-FFF2-40B4-BE49-F238E27FC236}">
                      <a16:creationId xmlns:a16="http://schemas.microsoft.com/office/drawing/2014/main" id="{35A9EB1A-C4F5-F019-567A-7ED691CF843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441960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7" name="Рівнобедрений трикутник 6">
              <a:extLst>
                <a:ext uri="{FF2B5EF4-FFF2-40B4-BE49-F238E27FC236}">
                  <a16:creationId xmlns:a16="http://schemas.microsoft.com/office/drawing/2014/main" id="{619C0219-2B23-BF73-EF6D-08AC088C50ED}"/>
                </a:ext>
              </a:extLst>
            </p:cNvPr>
            <p:cNvSpPr/>
            <p:nvPr/>
          </p:nvSpPr>
          <p:spPr>
            <a:xfrm>
              <a:off x="10985905" y="5859007"/>
              <a:ext cx="1098656" cy="1014792"/>
            </a:xfrm>
            <a:prstGeom prst="triangle">
              <a:avLst>
                <a:gd name="adj" fmla="val 100000"/>
              </a:avLst>
            </a:prstGeom>
            <a:solidFill>
              <a:srgbClr val="088B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sp>
        <p:nvSpPr>
          <p:cNvPr id="32" name="Прямокутник 31">
            <a:extLst>
              <a:ext uri="{FF2B5EF4-FFF2-40B4-BE49-F238E27FC236}">
                <a16:creationId xmlns:a16="http://schemas.microsoft.com/office/drawing/2014/main" id="{69FC4255-7570-E760-0850-24BC848628A3}"/>
              </a:ext>
            </a:extLst>
          </p:cNvPr>
          <p:cNvSpPr/>
          <p:nvPr/>
        </p:nvSpPr>
        <p:spPr>
          <a:xfrm>
            <a:off x="0" y="0"/>
            <a:ext cx="267867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cxnSp>
        <p:nvCxnSpPr>
          <p:cNvPr id="33" name="Пряма сполучна лінія 32">
            <a:extLst>
              <a:ext uri="{FF2B5EF4-FFF2-40B4-BE49-F238E27FC236}">
                <a16:creationId xmlns:a16="http://schemas.microsoft.com/office/drawing/2014/main" id="{A4A2FA84-EDED-9FF5-C8AD-65182F561597}"/>
              </a:ext>
            </a:extLst>
          </p:cNvPr>
          <p:cNvCxnSpPr/>
          <p:nvPr/>
        </p:nvCxnSpPr>
        <p:spPr>
          <a:xfrm>
            <a:off x="0" y="0"/>
            <a:ext cx="0" cy="685800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D33EFA78-1234-80F4-2963-491D36CB9468}"/>
              </a:ext>
            </a:extLst>
          </p:cNvPr>
          <p:cNvSpPr txBox="1">
            <a:spLocks/>
          </p:cNvSpPr>
          <p:nvPr/>
        </p:nvSpPr>
        <p:spPr>
          <a:xfrm>
            <a:off x="943591" y="525056"/>
            <a:ext cx="9440586" cy="44759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3200" b="1" dirty="0">
                <a:solidFill>
                  <a:srgbClr val="000000"/>
                </a:solidFill>
                <a:latin typeface="Segoe UI"/>
                <a:cs typeface="Segoe UI"/>
              </a:rPr>
              <a:t>ДЯКУЮ ЗА УВАГУ!</a:t>
            </a:r>
          </a:p>
        </p:txBody>
      </p:sp>
      <p:pic>
        <p:nvPicPr>
          <p:cNvPr id="45" name="Picture 44" descr="A qr code on a green field&#10;&#10;Description automatically generated">
            <a:extLst>
              <a:ext uri="{FF2B5EF4-FFF2-40B4-BE49-F238E27FC236}">
                <a16:creationId xmlns:a16="http://schemas.microsoft.com/office/drawing/2014/main" id="{C28CDB99-C971-DFA4-3D7F-C2226A7F34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0152" y="1043849"/>
            <a:ext cx="4367463" cy="4367463"/>
          </a:xfrm>
          <a:prstGeom prst="rect">
            <a:avLst/>
          </a:prstGeom>
        </p:spPr>
      </p:pic>
      <p:sp>
        <p:nvSpPr>
          <p:cNvPr id="46" name="Заголовок 1">
            <a:extLst>
              <a:ext uri="{FF2B5EF4-FFF2-40B4-BE49-F238E27FC236}">
                <a16:creationId xmlns:a16="http://schemas.microsoft.com/office/drawing/2014/main" id="{08882DBF-7945-3A9A-1CE7-89CEEB6BE67D}"/>
              </a:ext>
            </a:extLst>
          </p:cNvPr>
          <p:cNvSpPr txBox="1">
            <a:spLocks/>
          </p:cNvSpPr>
          <p:nvPr/>
        </p:nvSpPr>
        <p:spPr>
          <a:xfrm>
            <a:off x="1039501" y="5918804"/>
            <a:ext cx="9440586" cy="44759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2400" b="1" dirty="0">
                <a:solidFill>
                  <a:srgbClr val="000000"/>
                </a:solidFill>
                <a:latin typeface="Segoe UI"/>
                <a:cs typeface="Segoe UI"/>
              </a:rPr>
              <a:t>Любава </a:t>
            </a:r>
            <a:r>
              <a:rPr lang="uk-UA" sz="2400" b="1" dirty="0" err="1">
                <a:solidFill>
                  <a:srgbClr val="000000"/>
                </a:solidFill>
                <a:latin typeface="Segoe UI"/>
                <a:cs typeface="Segoe UI"/>
              </a:rPr>
              <a:t>Радійчук</a:t>
            </a:r>
            <a:endParaRPr lang="uk-UA" sz="2400" b="1" dirty="0">
              <a:solidFill>
                <a:srgbClr val="000000"/>
              </a:solidFill>
              <a:latin typeface="Segoe UI"/>
              <a:cs typeface="Segoe UI"/>
            </a:endParaRPr>
          </a:p>
          <a:p>
            <a:r>
              <a:rPr lang="en-US" sz="2400" b="1" dirty="0" err="1">
                <a:solidFill>
                  <a:srgbClr val="000000"/>
                </a:solidFill>
                <a:latin typeface="Segoe UI"/>
                <a:cs typeface="Segoe UI"/>
              </a:rPr>
              <a:t>radiychuk.liubava@gmail.com</a:t>
            </a:r>
            <a:endParaRPr lang="uk-UA" sz="2400" b="1" dirty="0">
              <a:solidFill>
                <a:srgbClr val="000000"/>
              </a:solidFill>
              <a:latin typeface="Segoe UI"/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394182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615E1C9D-FEE2-366F-D6EB-2C0501B154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25" y="0"/>
            <a:ext cx="11706822" cy="6858000"/>
          </a:xfrm>
          <a:prstGeom prst="rect">
            <a:avLst/>
          </a:prstGeom>
        </p:spPr>
      </p:pic>
      <p:sp>
        <p:nvSpPr>
          <p:cNvPr id="61" name="Прямокутник 60">
            <a:extLst>
              <a:ext uri="{FF2B5EF4-FFF2-40B4-BE49-F238E27FC236}">
                <a16:creationId xmlns:a16="http://schemas.microsoft.com/office/drawing/2014/main" id="{4C26FE02-D8A3-DDF8-4F11-EF4E357B941B}"/>
              </a:ext>
            </a:extLst>
          </p:cNvPr>
          <p:cNvSpPr/>
          <p:nvPr/>
        </p:nvSpPr>
        <p:spPr>
          <a:xfrm>
            <a:off x="-17500" y="0"/>
            <a:ext cx="11741826" cy="6857999"/>
          </a:xfrm>
          <a:prstGeom prst="rect">
            <a:avLst/>
          </a:prstGeom>
          <a:solidFill>
            <a:schemeClr val="bg1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8" name="Паралелограм 57">
            <a:extLst>
              <a:ext uri="{FF2B5EF4-FFF2-40B4-BE49-F238E27FC236}">
                <a16:creationId xmlns:a16="http://schemas.microsoft.com/office/drawing/2014/main" id="{C57F8DDD-4846-54AA-3709-D35FEA0F2215}"/>
              </a:ext>
            </a:extLst>
          </p:cNvPr>
          <p:cNvSpPr/>
          <p:nvPr/>
        </p:nvSpPr>
        <p:spPr>
          <a:xfrm>
            <a:off x="580752" y="583709"/>
            <a:ext cx="330328" cy="447599"/>
          </a:xfrm>
          <a:prstGeom prst="parallelogram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D1FEA8F0-E2B3-7B04-6CCA-0FD41911F1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0731"/>
          <a:stretch/>
        </p:blipFill>
        <p:spPr>
          <a:xfrm>
            <a:off x="8740851" y="476278"/>
            <a:ext cx="3224603" cy="6103401"/>
          </a:xfrm>
          <a:prstGeom prst="rect">
            <a:avLst/>
          </a:prstGeom>
        </p:spPr>
      </p:pic>
      <p:sp>
        <p:nvSpPr>
          <p:cNvPr id="50" name="Прямокутник 49">
            <a:extLst>
              <a:ext uri="{FF2B5EF4-FFF2-40B4-BE49-F238E27FC236}">
                <a16:creationId xmlns:a16="http://schemas.microsoft.com/office/drawing/2014/main" id="{746DA8A1-9F6E-3D3A-04AE-1D6D8000C825}"/>
              </a:ext>
            </a:extLst>
          </p:cNvPr>
          <p:cNvSpPr/>
          <p:nvPr/>
        </p:nvSpPr>
        <p:spPr>
          <a:xfrm>
            <a:off x="840555" y="3932648"/>
            <a:ext cx="1105914" cy="27362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7" name="Прямокутник 46">
            <a:extLst>
              <a:ext uri="{FF2B5EF4-FFF2-40B4-BE49-F238E27FC236}">
                <a16:creationId xmlns:a16="http://schemas.microsoft.com/office/drawing/2014/main" id="{4AF76D69-B622-8DFE-7586-6E24B1AEF733}"/>
              </a:ext>
            </a:extLst>
          </p:cNvPr>
          <p:cNvSpPr/>
          <p:nvPr/>
        </p:nvSpPr>
        <p:spPr>
          <a:xfrm>
            <a:off x="786381" y="1664017"/>
            <a:ext cx="876908" cy="27561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5" name="Прямокутник 44">
            <a:extLst>
              <a:ext uri="{FF2B5EF4-FFF2-40B4-BE49-F238E27FC236}">
                <a16:creationId xmlns:a16="http://schemas.microsoft.com/office/drawing/2014/main" id="{1718125A-8668-52C9-B10E-DE71C3903083}"/>
              </a:ext>
            </a:extLst>
          </p:cNvPr>
          <p:cNvSpPr/>
          <p:nvPr/>
        </p:nvSpPr>
        <p:spPr>
          <a:xfrm>
            <a:off x="1565059" y="5739628"/>
            <a:ext cx="5439517" cy="803412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6" name="Прямокутник 45">
            <a:extLst>
              <a:ext uri="{FF2B5EF4-FFF2-40B4-BE49-F238E27FC236}">
                <a16:creationId xmlns:a16="http://schemas.microsoft.com/office/drawing/2014/main" id="{4696A4CA-B641-7681-45DA-2B2F462252CD}"/>
              </a:ext>
            </a:extLst>
          </p:cNvPr>
          <p:cNvSpPr/>
          <p:nvPr/>
        </p:nvSpPr>
        <p:spPr>
          <a:xfrm>
            <a:off x="2547680" y="5479029"/>
            <a:ext cx="3307277" cy="4475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grpSp>
        <p:nvGrpSpPr>
          <p:cNvPr id="4" name="Групувати 3">
            <a:extLst>
              <a:ext uri="{FF2B5EF4-FFF2-40B4-BE49-F238E27FC236}">
                <a16:creationId xmlns:a16="http://schemas.microsoft.com/office/drawing/2014/main" id="{9FB2F458-5414-73C2-3C40-2EE58C47117D}"/>
              </a:ext>
            </a:extLst>
          </p:cNvPr>
          <p:cNvGrpSpPr/>
          <p:nvPr/>
        </p:nvGrpSpPr>
        <p:grpSpPr>
          <a:xfrm>
            <a:off x="10985905" y="0"/>
            <a:ext cx="1206095" cy="6873799"/>
            <a:chOff x="10985905" y="0"/>
            <a:chExt cx="1206095" cy="6873799"/>
          </a:xfrm>
        </p:grpSpPr>
        <p:sp>
          <p:nvSpPr>
            <p:cNvPr id="5" name="Прямокутник 4">
              <a:extLst>
                <a:ext uri="{FF2B5EF4-FFF2-40B4-BE49-F238E27FC236}">
                  <a16:creationId xmlns:a16="http://schemas.microsoft.com/office/drawing/2014/main" id="{3481EE2B-9F4F-E538-E20B-2684EF7CC420}"/>
                </a:ext>
              </a:extLst>
            </p:cNvPr>
            <p:cNvSpPr/>
            <p:nvPr/>
          </p:nvSpPr>
          <p:spPr>
            <a:xfrm>
              <a:off x="11572755" y="0"/>
              <a:ext cx="619245" cy="6858000"/>
            </a:xfrm>
            <a:prstGeom prst="rect">
              <a:avLst/>
            </a:prstGeom>
            <a:solidFill>
              <a:srgbClr val="088B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grpSp>
          <p:nvGrpSpPr>
            <p:cNvPr id="6" name="Групувати 5">
              <a:extLst>
                <a:ext uri="{FF2B5EF4-FFF2-40B4-BE49-F238E27FC236}">
                  <a16:creationId xmlns:a16="http://schemas.microsoft.com/office/drawing/2014/main" id="{84146D67-A2BA-046E-B5BC-1ACBB3DEE63C}"/>
                </a:ext>
              </a:extLst>
            </p:cNvPr>
            <p:cNvGrpSpPr/>
            <p:nvPr/>
          </p:nvGrpSpPr>
          <p:grpSpPr>
            <a:xfrm>
              <a:off x="11700503" y="349881"/>
              <a:ext cx="393781" cy="381626"/>
              <a:chOff x="-1264920" y="310516"/>
              <a:chExt cx="308610" cy="299084"/>
            </a:xfrm>
          </p:grpSpPr>
          <p:grpSp>
            <p:nvGrpSpPr>
              <p:cNvPr id="8" name="Групувати 7">
                <a:extLst>
                  <a:ext uri="{FF2B5EF4-FFF2-40B4-BE49-F238E27FC236}">
                    <a16:creationId xmlns:a16="http://schemas.microsoft.com/office/drawing/2014/main" id="{C8AD5744-F376-FFD5-3427-BB366D8220A3}"/>
                  </a:ext>
                </a:extLst>
              </p:cNvPr>
              <p:cNvGrpSpPr/>
              <p:nvPr/>
            </p:nvGrpSpPr>
            <p:grpSpPr>
              <a:xfrm>
                <a:off x="-1264920" y="316230"/>
                <a:ext cx="140970" cy="125730"/>
                <a:chOff x="-1264920" y="316230"/>
                <a:chExt cx="140970" cy="125730"/>
              </a:xfrm>
            </p:grpSpPr>
            <p:cxnSp>
              <p:nvCxnSpPr>
                <p:cNvPr id="27" name="Пряма сполучна лінія 26">
                  <a:extLst>
                    <a:ext uri="{FF2B5EF4-FFF2-40B4-BE49-F238E27FC236}">
                      <a16:creationId xmlns:a16="http://schemas.microsoft.com/office/drawing/2014/main" id="{E52D6602-32C0-9F3D-2BE3-90E1F3CE769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316230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Пряма сполучна лінія 27">
                  <a:extLst>
                    <a:ext uri="{FF2B5EF4-FFF2-40B4-BE49-F238E27FC236}">
                      <a16:creationId xmlns:a16="http://schemas.microsoft.com/office/drawing/2014/main" id="{9A48BEAB-F43F-C67B-EB89-960C497CDE6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346710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Пряма сполучна лінія 28">
                  <a:extLst>
                    <a:ext uri="{FF2B5EF4-FFF2-40B4-BE49-F238E27FC236}">
                      <a16:creationId xmlns:a16="http://schemas.microsoft.com/office/drawing/2014/main" id="{CFD50C20-A6A4-FDF6-7BBD-D1C999144E2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379095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Пряма сполучна лінія 29">
                  <a:extLst>
                    <a:ext uri="{FF2B5EF4-FFF2-40B4-BE49-F238E27FC236}">
                      <a16:creationId xmlns:a16="http://schemas.microsoft.com/office/drawing/2014/main" id="{8589C766-E95C-1D6C-CAD3-CF17484FCCC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409575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Пряма сполучна лінія 30">
                  <a:extLst>
                    <a:ext uri="{FF2B5EF4-FFF2-40B4-BE49-F238E27FC236}">
                      <a16:creationId xmlns:a16="http://schemas.microsoft.com/office/drawing/2014/main" id="{F9700D23-4225-46E2-CC6A-9E7BDA3F643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441960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" name="Групувати 8">
                <a:extLst>
                  <a:ext uri="{FF2B5EF4-FFF2-40B4-BE49-F238E27FC236}">
                    <a16:creationId xmlns:a16="http://schemas.microsoft.com/office/drawing/2014/main" id="{21A50E8C-8476-B99A-1510-5F771C765BF1}"/>
                  </a:ext>
                </a:extLst>
              </p:cNvPr>
              <p:cNvGrpSpPr/>
              <p:nvPr/>
            </p:nvGrpSpPr>
            <p:grpSpPr>
              <a:xfrm>
                <a:off x="-1097280" y="476250"/>
                <a:ext cx="140970" cy="125730"/>
                <a:chOff x="-1264920" y="316230"/>
                <a:chExt cx="140970" cy="125730"/>
              </a:xfrm>
            </p:grpSpPr>
            <p:cxnSp>
              <p:nvCxnSpPr>
                <p:cNvPr id="22" name="Пряма сполучна лінія 21">
                  <a:extLst>
                    <a:ext uri="{FF2B5EF4-FFF2-40B4-BE49-F238E27FC236}">
                      <a16:creationId xmlns:a16="http://schemas.microsoft.com/office/drawing/2014/main" id="{A72B8F5C-4E4F-F042-9ED9-064E3A64A0F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316230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Пряма сполучна лінія 22">
                  <a:extLst>
                    <a:ext uri="{FF2B5EF4-FFF2-40B4-BE49-F238E27FC236}">
                      <a16:creationId xmlns:a16="http://schemas.microsoft.com/office/drawing/2014/main" id="{ADF1F16C-3BE9-AFB4-850A-CE6BC7CD0B0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346710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Пряма сполучна лінія 23">
                  <a:extLst>
                    <a:ext uri="{FF2B5EF4-FFF2-40B4-BE49-F238E27FC236}">
                      <a16:creationId xmlns:a16="http://schemas.microsoft.com/office/drawing/2014/main" id="{F1422CC9-3DD7-CBD1-28C4-45E69C35275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379095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Пряма сполучна лінія 24">
                  <a:extLst>
                    <a:ext uri="{FF2B5EF4-FFF2-40B4-BE49-F238E27FC236}">
                      <a16:creationId xmlns:a16="http://schemas.microsoft.com/office/drawing/2014/main" id="{92BBE500-A693-C3EF-3BB0-6B19CC05BC2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409575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Пряма сполучна лінія 25">
                  <a:extLst>
                    <a:ext uri="{FF2B5EF4-FFF2-40B4-BE49-F238E27FC236}">
                      <a16:creationId xmlns:a16="http://schemas.microsoft.com/office/drawing/2014/main" id="{4D59F462-CB5D-A65B-CD54-0BB7FA69E4B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441960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Групувати 9">
                <a:extLst>
                  <a:ext uri="{FF2B5EF4-FFF2-40B4-BE49-F238E27FC236}">
                    <a16:creationId xmlns:a16="http://schemas.microsoft.com/office/drawing/2014/main" id="{7F113810-134F-37AA-5D87-461245C09E9F}"/>
                  </a:ext>
                </a:extLst>
              </p:cNvPr>
              <p:cNvGrpSpPr/>
              <p:nvPr/>
            </p:nvGrpSpPr>
            <p:grpSpPr>
              <a:xfrm rot="5400000">
                <a:off x="-1097280" y="318136"/>
                <a:ext cx="140970" cy="125730"/>
                <a:chOff x="-1264920" y="316230"/>
                <a:chExt cx="140970" cy="125730"/>
              </a:xfrm>
            </p:grpSpPr>
            <p:cxnSp>
              <p:nvCxnSpPr>
                <p:cNvPr id="17" name="Пряма сполучна лінія 16">
                  <a:extLst>
                    <a:ext uri="{FF2B5EF4-FFF2-40B4-BE49-F238E27FC236}">
                      <a16:creationId xmlns:a16="http://schemas.microsoft.com/office/drawing/2014/main" id="{F28C0C7A-262A-0F9A-B855-CBE72192672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316230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Пряма сполучна лінія 17">
                  <a:extLst>
                    <a:ext uri="{FF2B5EF4-FFF2-40B4-BE49-F238E27FC236}">
                      <a16:creationId xmlns:a16="http://schemas.microsoft.com/office/drawing/2014/main" id="{409B2A0C-7182-0AFC-CC31-E3A3B1A75B4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346710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Пряма сполучна лінія 18">
                  <a:extLst>
                    <a:ext uri="{FF2B5EF4-FFF2-40B4-BE49-F238E27FC236}">
                      <a16:creationId xmlns:a16="http://schemas.microsoft.com/office/drawing/2014/main" id="{152D553A-BECE-0837-A92B-5B6D685C69B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379095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Пряма сполучна лінія 19">
                  <a:extLst>
                    <a:ext uri="{FF2B5EF4-FFF2-40B4-BE49-F238E27FC236}">
                      <a16:creationId xmlns:a16="http://schemas.microsoft.com/office/drawing/2014/main" id="{3628F893-E7B0-106B-8C8B-29C3633119D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409575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Пряма сполучна лінія 20">
                  <a:extLst>
                    <a:ext uri="{FF2B5EF4-FFF2-40B4-BE49-F238E27FC236}">
                      <a16:creationId xmlns:a16="http://schemas.microsoft.com/office/drawing/2014/main" id="{B73C1806-330B-2661-4C8E-7ABD26742F4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441960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" name="Групувати 10">
                <a:extLst>
                  <a:ext uri="{FF2B5EF4-FFF2-40B4-BE49-F238E27FC236}">
                    <a16:creationId xmlns:a16="http://schemas.microsoft.com/office/drawing/2014/main" id="{03728234-38D5-F097-921C-D3B095288928}"/>
                  </a:ext>
                </a:extLst>
              </p:cNvPr>
              <p:cNvGrpSpPr/>
              <p:nvPr/>
            </p:nvGrpSpPr>
            <p:grpSpPr>
              <a:xfrm rot="5400000">
                <a:off x="-1264920" y="476250"/>
                <a:ext cx="140970" cy="125730"/>
                <a:chOff x="-1264920" y="316230"/>
                <a:chExt cx="140970" cy="125730"/>
              </a:xfrm>
            </p:grpSpPr>
            <p:cxnSp>
              <p:nvCxnSpPr>
                <p:cNvPr id="12" name="Пряма сполучна лінія 11">
                  <a:extLst>
                    <a:ext uri="{FF2B5EF4-FFF2-40B4-BE49-F238E27FC236}">
                      <a16:creationId xmlns:a16="http://schemas.microsoft.com/office/drawing/2014/main" id="{CD7BC2E6-B02B-1391-DA17-650FE8D45BC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316230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Пряма сполучна лінія 12">
                  <a:extLst>
                    <a:ext uri="{FF2B5EF4-FFF2-40B4-BE49-F238E27FC236}">
                      <a16:creationId xmlns:a16="http://schemas.microsoft.com/office/drawing/2014/main" id="{82BFB1B3-B810-A646-1028-3EB0C19B2AD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346710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Пряма сполучна лінія 13">
                  <a:extLst>
                    <a:ext uri="{FF2B5EF4-FFF2-40B4-BE49-F238E27FC236}">
                      <a16:creationId xmlns:a16="http://schemas.microsoft.com/office/drawing/2014/main" id="{3BFE8834-344B-A349-7BDF-3A94C4E33DD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379095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Пряма сполучна лінія 14">
                  <a:extLst>
                    <a:ext uri="{FF2B5EF4-FFF2-40B4-BE49-F238E27FC236}">
                      <a16:creationId xmlns:a16="http://schemas.microsoft.com/office/drawing/2014/main" id="{6937B4D4-EAA6-6BCD-B481-D0D88C8801E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409575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Пряма сполучна лінія 15">
                  <a:extLst>
                    <a:ext uri="{FF2B5EF4-FFF2-40B4-BE49-F238E27FC236}">
                      <a16:creationId xmlns:a16="http://schemas.microsoft.com/office/drawing/2014/main" id="{35A9EB1A-C4F5-F019-567A-7ED691CF843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441960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7" name="Рівнобедрений трикутник 6">
              <a:extLst>
                <a:ext uri="{FF2B5EF4-FFF2-40B4-BE49-F238E27FC236}">
                  <a16:creationId xmlns:a16="http://schemas.microsoft.com/office/drawing/2014/main" id="{619C0219-2B23-BF73-EF6D-08AC088C50ED}"/>
                </a:ext>
              </a:extLst>
            </p:cNvPr>
            <p:cNvSpPr/>
            <p:nvPr/>
          </p:nvSpPr>
          <p:spPr>
            <a:xfrm>
              <a:off x="10985905" y="5859007"/>
              <a:ext cx="1098656" cy="1014792"/>
            </a:xfrm>
            <a:prstGeom prst="triangle">
              <a:avLst>
                <a:gd name="adj" fmla="val 100000"/>
              </a:avLst>
            </a:prstGeom>
            <a:solidFill>
              <a:srgbClr val="088B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sp>
        <p:nvSpPr>
          <p:cNvPr id="32" name="Прямокутник 31">
            <a:extLst>
              <a:ext uri="{FF2B5EF4-FFF2-40B4-BE49-F238E27FC236}">
                <a16:creationId xmlns:a16="http://schemas.microsoft.com/office/drawing/2014/main" id="{69FC4255-7570-E760-0850-24BC848628A3}"/>
              </a:ext>
            </a:extLst>
          </p:cNvPr>
          <p:cNvSpPr/>
          <p:nvPr/>
        </p:nvSpPr>
        <p:spPr>
          <a:xfrm>
            <a:off x="0" y="0"/>
            <a:ext cx="267867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cxnSp>
        <p:nvCxnSpPr>
          <p:cNvPr id="33" name="Пряма сполучна лінія 32">
            <a:extLst>
              <a:ext uri="{FF2B5EF4-FFF2-40B4-BE49-F238E27FC236}">
                <a16:creationId xmlns:a16="http://schemas.microsoft.com/office/drawing/2014/main" id="{A4A2FA84-EDED-9FF5-C8AD-65182F561597}"/>
              </a:ext>
            </a:extLst>
          </p:cNvPr>
          <p:cNvCxnSpPr/>
          <p:nvPr/>
        </p:nvCxnSpPr>
        <p:spPr>
          <a:xfrm>
            <a:off x="0" y="0"/>
            <a:ext cx="0" cy="685800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Заголовок 1">
            <a:extLst>
              <a:ext uri="{FF2B5EF4-FFF2-40B4-BE49-F238E27FC236}">
                <a16:creationId xmlns:a16="http://schemas.microsoft.com/office/drawing/2014/main" id="{46FAFB3C-D68F-2C33-D303-2A3F7616CE49}"/>
              </a:ext>
            </a:extLst>
          </p:cNvPr>
          <p:cNvSpPr txBox="1">
            <a:spLocks/>
          </p:cNvSpPr>
          <p:nvPr/>
        </p:nvSpPr>
        <p:spPr>
          <a:xfrm>
            <a:off x="741995" y="567562"/>
            <a:ext cx="7998855" cy="44759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uk-UA" sz="2300" b="1" i="0" u="none" strike="noStrike" dirty="0"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ЗАКОН УКРАЇНИ «ПРО ЕНЕРГЕТИЧНУ ЕФЕКТИВНІСТЬ»</a:t>
            </a:r>
            <a:r>
              <a:rPr lang="uk-UA" sz="2300" b="1" i="0" dirty="0"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​</a:t>
            </a:r>
            <a:endParaRPr lang="uk-UA" sz="23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FF1C8E0-E0EA-8C41-1B26-8EDC43409A55}"/>
              </a:ext>
            </a:extLst>
          </p:cNvPr>
          <p:cNvSpPr txBox="1"/>
          <p:nvPr/>
        </p:nvSpPr>
        <p:spPr>
          <a:xfrm>
            <a:off x="749773" y="2097988"/>
            <a:ext cx="7862247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0" fontAlgn="base"/>
            <a:r>
              <a:rPr lang="uk-UA" sz="1400" b="0" i="0" dirty="0">
                <a:solidFill>
                  <a:srgbClr val="333333"/>
                </a:solidFill>
                <a:effectLst/>
                <a:latin typeface="Segoe UI" panose="020B0502040204020203" pitchFamily="34" charset="0"/>
              </a:rPr>
              <a:t>​</a:t>
            </a:r>
            <a:r>
              <a:rPr lang="uk-UA" sz="1400" b="1" i="0" u="none" strike="noStrike" dirty="0">
                <a:solidFill>
                  <a:srgbClr val="333333"/>
                </a:solidFill>
                <a:effectLst/>
                <a:latin typeface="Segoe UI" panose="020B0502040204020203" pitchFamily="34" charset="0"/>
              </a:rPr>
              <a:t>1. Органи місцевого самоврядування розробляють місцеві енергетичні плани</a:t>
            </a:r>
            <a:r>
              <a:rPr lang="uk-UA" sz="1400" b="0" i="0" u="none" strike="noStrike" dirty="0">
                <a:solidFill>
                  <a:srgbClr val="333333"/>
                </a:solidFill>
                <a:effectLst/>
                <a:latin typeface="Segoe UI" panose="020B0502040204020203" pitchFamily="34" charset="0"/>
              </a:rPr>
              <a:t>. </a:t>
            </a:r>
            <a:br>
              <a:rPr lang="uk-UA" sz="1400" b="0" i="0" u="none" strike="noStrike" dirty="0">
                <a:solidFill>
                  <a:srgbClr val="333333"/>
                </a:solidFill>
                <a:effectLst/>
                <a:latin typeface="Segoe UI" panose="020B0502040204020203" pitchFamily="34" charset="0"/>
              </a:rPr>
            </a:br>
            <a:r>
              <a:rPr lang="uk-UA" sz="1400" b="0" i="0" u="none" strike="noStrike" dirty="0">
                <a:solidFill>
                  <a:srgbClr val="333333"/>
                </a:solidFill>
                <a:effectLst/>
                <a:latin typeface="Segoe UI" panose="020B0502040204020203" pitchFamily="34" charset="0"/>
              </a:rPr>
              <a:t>Рішення про затвердження місцевого енергетичного плану приймається місцевою радою.</a:t>
            </a:r>
          </a:p>
          <a:p>
            <a:pPr algn="just" rtl="0" fontAlgn="base"/>
            <a:r>
              <a:rPr lang="uk-UA" sz="1400" b="0" i="0" dirty="0">
                <a:solidFill>
                  <a:srgbClr val="333333"/>
                </a:solidFill>
                <a:effectLst/>
                <a:latin typeface="Segoe UI" panose="020B0502040204020203" pitchFamily="34" charset="0"/>
              </a:rPr>
              <a:t>​</a:t>
            </a:r>
            <a:endParaRPr lang="uk-UA" sz="14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just" rtl="0" fontAlgn="base"/>
            <a:r>
              <a:rPr lang="uk-UA" sz="1400" b="0" i="0" u="none" strike="noStrike" dirty="0">
                <a:solidFill>
                  <a:srgbClr val="333333"/>
                </a:solidFill>
                <a:effectLst/>
                <a:latin typeface="Segoe UI" panose="020B0502040204020203" pitchFamily="34" charset="0"/>
              </a:rPr>
              <a:t>2. Цілі та заходи місцевих енергетичних планів узгоджуються з національною ціллю з енергоефективності та Національним планом дій з енергоефективності.</a:t>
            </a:r>
            <a:endParaRPr lang="uk-UA" sz="14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03D973B-C208-83F2-2BB2-C4C2115C7055}"/>
              </a:ext>
            </a:extLst>
          </p:cNvPr>
          <p:cNvSpPr txBox="1"/>
          <p:nvPr/>
        </p:nvSpPr>
        <p:spPr>
          <a:xfrm>
            <a:off x="840555" y="4366296"/>
            <a:ext cx="670299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0" fontAlgn="base"/>
            <a:r>
              <a:rPr lang="uk-UA" sz="1400" b="0" i="0" dirty="0">
                <a:solidFill>
                  <a:srgbClr val="333333"/>
                </a:solidFill>
                <a:effectLst/>
                <a:latin typeface="Segoe UI" panose="020B0502040204020203" pitchFamily="34" charset="0"/>
              </a:rPr>
              <a:t>​</a:t>
            </a:r>
            <a:r>
              <a:rPr lang="uk-UA" sz="1400" b="0" i="0" u="none" strike="noStrike" dirty="0">
                <a:solidFill>
                  <a:srgbClr val="333333"/>
                </a:solidFill>
                <a:effectLst/>
                <a:latin typeface="Segoe UI" panose="020B0502040204020203" pitchFamily="34" charset="0"/>
              </a:rPr>
              <a:t>6. Органам</a:t>
            </a:r>
            <a:r>
              <a:rPr lang="uk-UA" sz="1400" dirty="0">
                <a:solidFill>
                  <a:srgbClr val="333333"/>
                </a:solidFill>
                <a:latin typeface="Segoe UI" panose="020B0502040204020203" pitchFamily="34" charset="0"/>
              </a:rPr>
              <a:t> </a:t>
            </a:r>
            <a:r>
              <a:rPr lang="uk-UA" sz="1400" b="0" i="0" u="none" strike="noStrike" dirty="0">
                <a:solidFill>
                  <a:srgbClr val="333333"/>
                </a:solidFill>
                <a:effectLst/>
                <a:latin typeface="Segoe UI" panose="020B0502040204020203" pitchFamily="34" charset="0"/>
              </a:rPr>
              <a:t>місцевого</a:t>
            </a:r>
            <a:r>
              <a:rPr lang="uk-UA" sz="1400" dirty="0">
                <a:solidFill>
                  <a:srgbClr val="333333"/>
                </a:solidFill>
                <a:latin typeface="Segoe UI" panose="020B0502040204020203" pitchFamily="34" charset="0"/>
              </a:rPr>
              <a:t> </a:t>
            </a:r>
            <a:r>
              <a:rPr lang="uk-UA" sz="1400" b="0" i="0" u="none" strike="noStrike" dirty="0">
                <a:solidFill>
                  <a:srgbClr val="333333"/>
                </a:solidFill>
                <a:effectLst/>
                <a:latin typeface="Segoe UI" panose="020B0502040204020203" pitchFamily="34" charset="0"/>
              </a:rPr>
              <a:t>самоврядування</a:t>
            </a:r>
            <a:r>
              <a:rPr lang="uk-UA" sz="1400" dirty="0">
                <a:solidFill>
                  <a:srgbClr val="333333"/>
                </a:solidFill>
                <a:latin typeface="Segoe UI" panose="020B0502040204020203" pitchFamily="34" charset="0"/>
              </a:rPr>
              <a:t> </a:t>
            </a:r>
            <a:r>
              <a:rPr lang="uk-UA" sz="1400" b="0" i="0" u="none" strike="noStrike" dirty="0">
                <a:solidFill>
                  <a:srgbClr val="333333"/>
                </a:solidFill>
                <a:effectLst/>
                <a:latin typeface="Segoe UI" panose="020B0502040204020203" pitchFamily="34" charset="0"/>
              </a:rPr>
              <a:t>прийняти місцеві енергетичні</a:t>
            </a:r>
            <a:r>
              <a:rPr lang="uk-UA" sz="1400" dirty="0">
                <a:solidFill>
                  <a:srgbClr val="333333"/>
                </a:solidFill>
                <a:latin typeface="Segoe UI" panose="020B0502040204020203" pitchFamily="34" charset="0"/>
              </a:rPr>
              <a:t> </a:t>
            </a:r>
            <a:r>
              <a:rPr lang="uk-UA" sz="1400" b="0" i="0" u="none" strike="noStrike" dirty="0">
                <a:solidFill>
                  <a:srgbClr val="333333"/>
                </a:solidFill>
                <a:effectLst/>
                <a:latin typeface="Segoe UI" panose="020B0502040204020203" pitchFamily="34" charset="0"/>
              </a:rPr>
              <a:t>плани </a:t>
            </a:r>
            <a:r>
              <a:rPr lang="uk-UA" sz="1400" b="0" i="0" dirty="0">
                <a:solidFill>
                  <a:srgbClr val="333333"/>
                </a:solidFill>
                <a:effectLst/>
                <a:latin typeface="Segoe UI" panose="020B0502040204020203" pitchFamily="34" charset="0"/>
              </a:rPr>
              <a:t>​</a:t>
            </a:r>
            <a:r>
              <a:rPr lang="uk-UA" sz="1400" b="1" i="0" u="none" strike="noStrike" dirty="0">
                <a:solidFill>
                  <a:srgbClr val="333333"/>
                </a:solidFill>
                <a:effectLst/>
                <a:latin typeface="Segoe UI" panose="020B0502040204020203" pitchFamily="34" charset="0"/>
              </a:rPr>
              <a:t>протягом трьох років з дня набрання </a:t>
            </a:r>
            <a:r>
              <a:rPr lang="uk-UA" sz="1400" b="0" i="0" u="none" strike="noStrike" dirty="0">
                <a:solidFill>
                  <a:srgbClr val="333333"/>
                </a:solidFill>
                <a:effectLst/>
                <a:latin typeface="Segoe UI" panose="020B0502040204020203" pitchFamily="34" charset="0"/>
              </a:rPr>
              <a:t>чинності цим Законом </a:t>
            </a:r>
            <a:endParaRPr lang="uk-UA" sz="14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C48EB62-27A0-BEB8-C04D-5AB830A66DD0}"/>
              </a:ext>
            </a:extLst>
          </p:cNvPr>
          <p:cNvSpPr txBox="1"/>
          <p:nvPr/>
        </p:nvSpPr>
        <p:spPr>
          <a:xfrm>
            <a:off x="1658350" y="5567077"/>
            <a:ext cx="557845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600" b="1" i="0" u="none" strike="noStrike" dirty="0">
                <a:solidFill>
                  <a:srgbClr val="333333"/>
                </a:solidFill>
                <a:effectLst/>
                <a:latin typeface="Segoe UI" panose="020B0502040204020203" pitchFamily="34" charset="0"/>
              </a:rPr>
              <a:t>                  до 13 листопада 2024 року</a:t>
            </a:r>
            <a:r>
              <a:rPr lang="uk-UA" sz="1600" b="1" dirty="0">
                <a:solidFill>
                  <a:srgbClr val="333333"/>
                </a:solidFill>
                <a:latin typeface="Segoe UI" panose="020B0502040204020203" pitchFamily="34" charset="0"/>
              </a:rPr>
              <a:t> </a:t>
            </a:r>
          </a:p>
          <a:p>
            <a:pPr algn="ctr"/>
            <a:r>
              <a:rPr lang="uk-UA" sz="1600" b="0" i="0" u="none" strike="noStrike" dirty="0">
                <a:solidFill>
                  <a:srgbClr val="333333"/>
                </a:solidFill>
                <a:effectLst/>
                <a:latin typeface="Segoe UI" panose="020B0502040204020203" pitchFamily="34" charset="0"/>
              </a:rPr>
              <a:t>всі сільські, селищні, міські, обласні ради мають </a:t>
            </a:r>
            <a:br>
              <a:rPr lang="uk-UA" sz="1600" b="0" i="0" u="none" strike="noStrike" dirty="0">
                <a:solidFill>
                  <a:srgbClr val="333333"/>
                </a:solidFill>
                <a:effectLst/>
                <a:latin typeface="Segoe UI" panose="020B0502040204020203" pitchFamily="34" charset="0"/>
              </a:rPr>
            </a:br>
            <a:r>
              <a:rPr lang="uk-UA" sz="1600" b="0" i="0" u="none" strike="noStrike" dirty="0">
                <a:solidFill>
                  <a:srgbClr val="333333"/>
                </a:solidFill>
                <a:effectLst/>
                <a:latin typeface="Segoe UI" panose="020B0502040204020203" pitchFamily="34" charset="0"/>
              </a:rPr>
              <a:t>затвердити власний енергетичний план </a:t>
            </a:r>
            <a:endParaRPr lang="uk-UA" sz="1600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03766B0-602D-F072-F533-A9E1655CEBA4}"/>
              </a:ext>
            </a:extLst>
          </p:cNvPr>
          <p:cNvSpPr txBox="1"/>
          <p:nvPr/>
        </p:nvSpPr>
        <p:spPr>
          <a:xfrm>
            <a:off x="749774" y="1664016"/>
            <a:ext cx="98506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400" b="1" i="0" u="none" strike="noStrike">
                <a:solidFill>
                  <a:srgbClr val="333333"/>
                </a:solidFill>
                <a:effectLst/>
                <a:latin typeface="Segoe UI" panose="020B0502040204020203" pitchFamily="34" charset="0"/>
              </a:rPr>
              <a:t>Стаття 6. </a:t>
            </a:r>
            <a:endParaRPr lang="uk-UA" sz="1400" b="1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28FC122-2673-0C0F-8F6D-FA1A7BAE0C58}"/>
              </a:ext>
            </a:extLst>
          </p:cNvPr>
          <p:cNvSpPr txBox="1"/>
          <p:nvPr/>
        </p:nvSpPr>
        <p:spPr>
          <a:xfrm>
            <a:off x="840555" y="3932648"/>
            <a:ext cx="110591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 fontAlgn="base"/>
            <a:r>
              <a:rPr lang="uk-UA" sz="1400" b="1" i="0" u="none" strike="noStrike">
                <a:solidFill>
                  <a:srgbClr val="333333"/>
                </a:solidFill>
                <a:effectLst/>
                <a:latin typeface="Segoe UI" panose="020B0502040204020203" pitchFamily="34" charset="0"/>
              </a:rPr>
              <a:t>Стаття 21. </a:t>
            </a:r>
            <a:endParaRPr lang="uk-UA" sz="1400" b="1" i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D4F112E-0A2A-722F-4FB9-D1D9345219FD}"/>
              </a:ext>
            </a:extLst>
          </p:cNvPr>
          <p:cNvSpPr txBox="1"/>
          <p:nvPr/>
        </p:nvSpPr>
        <p:spPr>
          <a:xfrm>
            <a:off x="1639104" y="1664016"/>
            <a:ext cx="386912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400" b="0" i="0" u="none" strike="noStrike">
                <a:solidFill>
                  <a:srgbClr val="333333"/>
                </a:solidFill>
                <a:effectLst/>
                <a:latin typeface="Segoe UI" panose="020B0502040204020203" pitchFamily="34" charset="0"/>
              </a:rPr>
              <a:t>Енергетичне планування на місцевому рівні</a:t>
            </a:r>
            <a:endParaRPr lang="uk-UA" sz="140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74CE1066-5A59-2830-B17E-93E944D38549}"/>
              </a:ext>
            </a:extLst>
          </p:cNvPr>
          <p:cNvSpPr txBox="1"/>
          <p:nvPr/>
        </p:nvSpPr>
        <p:spPr>
          <a:xfrm>
            <a:off x="1946469" y="3932486"/>
            <a:ext cx="386912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400" b="0" i="0" u="none" strike="noStrike">
                <a:solidFill>
                  <a:srgbClr val="333333"/>
                </a:solidFill>
                <a:effectLst/>
                <a:latin typeface="Segoe UI" panose="020B0502040204020203" pitchFamily="34" charset="0"/>
              </a:rPr>
              <a:t>Прикінцеві та перехідні положення</a:t>
            </a:r>
            <a:r>
              <a:rPr lang="uk-UA" sz="1400" b="0" i="0">
                <a:solidFill>
                  <a:srgbClr val="333333"/>
                </a:solidFill>
                <a:effectLst/>
                <a:latin typeface="Segoe UI" panose="020B0502040204020203" pitchFamily="34" charset="0"/>
              </a:rPr>
              <a:t>​</a:t>
            </a:r>
            <a:endParaRPr lang="uk-UA" sz="1400"/>
          </a:p>
        </p:txBody>
      </p:sp>
      <p:sp>
        <p:nvSpPr>
          <p:cNvPr id="59" name="Прямокутник 58">
            <a:extLst>
              <a:ext uri="{FF2B5EF4-FFF2-40B4-BE49-F238E27FC236}">
                <a16:creationId xmlns:a16="http://schemas.microsoft.com/office/drawing/2014/main" id="{CD120B1E-EAAF-A3E1-F8E1-A804CB00BA1B}"/>
              </a:ext>
            </a:extLst>
          </p:cNvPr>
          <p:cNvSpPr/>
          <p:nvPr/>
        </p:nvSpPr>
        <p:spPr>
          <a:xfrm>
            <a:off x="198349" y="5308600"/>
            <a:ext cx="267867" cy="1234440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89316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Паралелограм 56">
            <a:extLst>
              <a:ext uri="{FF2B5EF4-FFF2-40B4-BE49-F238E27FC236}">
                <a16:creationId xmlns:a16="http://schemas.microsoft.com/office/drawing/2014/main" id="{16F82111-D1CA-D91E-7AB0-0DE117A4B9D1}"/>
              </a:ext>
            </a:extLst>
          </p:cNvPr>
          <p:cNvSpPr/>
          <p:nvPr/>
        </p:nvSpPr>
        <p:spPr>
          <a:xfrm>
            <a:off x="619244" y="246971"/>
            <a:ext cx="330328" cy="447599"/>
          </a:xfrm>
          <a:prstGeom prst="parallelogram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grpSp>
        <p:nvGrpSpPr>
          <p:cNvPr id="4" name="Групувати 3">
            <a:extLst>
              <a:ext uri="{FF2B5EF4-FFF2-40B4-BE49-F238E27FC236}">
                <a16:creationId xmlns:a16="http://schemas.microsoft.com/office/drawing/2014/main" id="{9FB2F458-5414-73C2-3C40-2EE58C47117D}"/>
              </a:ext>
            </a:extLst>
          </p:cNvPr>
          <p:cNvGrpSpPr/>
          <p:nvPr/>
        </p:nvGrpSpPr>
        <p:grpSpPr>
          <a:xfrm>
            <a:off x="10985905" y="0"/>
            <a:ext cx="1206095" cy="6873799"/>
            <a:chOff x="10985905" y="0"/>
            <a:chExt cx="1206095" cy="6873799"/>
          </a:xfrm>
        </p:grpSpPr>
        <p:sp>
          <p:nvSpPr>
            <p:cNvPr id="5" name="Прямокутник 4">
              <a:extLst>
                <a:ext uri="{FF2B5EF4-FFF2-40B4-BE49-F238E27FC236}">
                  <a16:creationId xmlns:a16="http://schemas.microsoft.com/office/drawing/2014/main" id="{3481EE2B-9F4F-E538-E20B-2684EF7CC420}"/>
                </a:ext>
              </a:extLst>
            </p:cNvPr>
            <p:cNvSpPr/>
            <p:nvPr/>
          </p:nvSpPr>
          <p:spPr>
            <a:xfrm>
              <a:off x="11572755" y="0"/>
              <a:ext cx="619245" cy="6858000"/>
            </a:xfrm>
            <a:prstGeom prst="rect">
              <a:avLst/>
            </a:prstGeom>
            <a:solidFill>
              <a:srgbClr val="088B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grpSp>
          <p:nvGrpSpPr>
            <p:cNvPr id="6" name="Групувати 5">
              <a:extLst>
                <a:ext uri="{FF2B5EF4-FFF2-40B4-BE49-F238E27FC236}">
                  <a16:creationId xmlns:a16="http://schemas.microsoft.com/office/drawing/2014/main" id="{84146D67-A2BA-046E-B5BC-1ACBB3DEE63C}"/>
                </a:ext>
              </a:extLst>
            </p:cNvPr>
            <p:cNvGrpSpPr/>
            <p:nvPr/>
          </p:nvGrpSpPr>
          <p:grpSpPr>
            <a:xfrm>
              <a:off x="11700503" y="349881"/>
              <a:ext cx="393781" cy="381626"/>
              <a:chOff x="-1264920" y="310516"/>
              <a:chExt cx="308610" cy="299084"/>
            </a:xfrm>
          </p:grpSpPr>
          <p:grpSp>
            <p:nvGrpSpPr>
              <p:cNvPr id="8" name="Групувати 7">
                <a:extLst>
                  <a:ext uri="{FF2B5EF4-FFF2-40B4-BE49-F238E27FC236}">
                    <a16:creationId xmlns:a16="http://schemas.microsoft.com/office/drawing/2014/main" id="{C8AD5744-F376-FFD5-3427-BB366D8220A3}"/>
                  </a:ext>
                </a:extLst>
              </p:cNvPr>
              <p:cNvGrpSpPr/>
              <p:nvPr/>
            </p:nvGrpSpPr>
            <p:grpSpPr>
              <a:xfrm>
                <a:off x="-1264920" y="316230"/>
                <a:ext cx="140970" cy="125730"/>
                <a:chOff x="-1264920" y="316230"/>
                <a:chExt cx="140970" cy="125730"/>
              </a:xfrm>
            </p:grpSpPr>
            <p:cxnSp>
              <p:nvCxnSpPr>
                <p:cNvPr id="27" name="Пряма сполучна лінія 26">
                  <a:extLst>
                    <a:ext uri="{FF2B5EF4-FFF2-40B4-BE49-F238E27FC236}">
                      <a16:creationId xmlns:a16="http://schemas.microsoft.com/office/drawing/2014/main" id="{E52D6602-32C0-9F3D-2BE3-90E1F3CE769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316230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Пряма сполучна лінія 27">
                  <a:extLst>
                    <a:ext uri="{FF2B5EF4-FFF2-40B4-BE49-F238E27FC236}">
                      <a16:creationId xmlns:a16="http://schemas.microsoft.com/office/drawing/2014/main" id="{9A48BEAB-F43F-C67B-EB89-960C497CDE6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346710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Пряма сполучна лінія 28">
                  <a:extLst>
                    <a:ext uri="{FF2B5EF4-FFF2-40B4-BE49-F238E27FC236}">
                      <a16:creationId xmlns:a16="http://schemas.microsoft.com/office/drawing/2014/main" id="{CFD50C20-A6A4-FDF6-7BBD-D1C999144E2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379095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Пряма сполучна лінія 29">
                  <a:extLst>
                    <a:ext uri="{FF2B5EF4-FFF2-40B4-BE49-F238E27FC236}">
                      <a16:creationId xmlns:a16="http://schemas.microsoft.com/office/drawing/2014/main" id="{8589C766-E95C-1D6C-CAD3-CF17484FCCC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409575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Пряма сполучна лінія 30">
                  <a:extLst>
                    <a:ext uri="{FF2B5EF4-FFF2-40B4-BE49-F238E27FC236}">
                      <a16:creationId xmlns:a16="http://schemas.microsoft.com/office/drawing/2014/main" id="{F9700D23-4225-46E2-CC6A-9E7BDA3F643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441960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" name="Групувати 8">
                <a:extLst>
                  <a:ext uri="{FF2B5EF4-FFF2-40B4-BE49-F238E27FC236}">
                    <a16:creationId xmlns:a16="http://schemas.microsoft.com/office/drawing/2014/main" id="{21A50E8C-8476-B99A-1510-5F771C765BF1}"/>
                  </a:ext>
                </a:extLst>
              </p:cNvPr>
              <p:cNvGrpSpPr/>
              <p:nvPr/>
            </p:nvGrpSpPr>
            <p:grpSpPr>
              <a:xfrm>
                <a:off x="-1097280" y="476250"/>
                <a:ext cx="140970" cy="125730"/>
                <a:chOff x="-1264920" y="316230"/>
                <a:chExt cx="140970" cy="125730"/>
              </a:xfrm>
            </p:grpSpPr>
            <p:cxnSp>
              <p:nvCxnSpPr>
                <p:cNvPr id="22" name="Пряма сполучна лінія 21">
                  <a:extLst>
                    <a:ext uri="{FF2B5EF4-FFF2-40B4-BE49-F238E27FC236}">
                      <a16:creationId xmlns:a16="http://schemas.microsoft.com/office/drawing/2014/main" id="{A72B8F5C-4E4F-F042-9ED9-064E3A64A0F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316230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Пряма сполучна лінія 22">
                  <a:extLst>
                    <a:ext uri="{FF2B5EF4-FFF2-40B4-BE49-F238E27FC236}">
                      <a16:creationId xmlns:a16="http://schemas.microsoft.com/office/drawing/2014/main" id="{ADF1F16C-3BE9-AFB4-850A-CE6BC7CD0B0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346710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Пряма сполучна лінія 23">
                  <a:extLst>
                    <a:ext uri="{FF2B5EF4-FFF2-40B4-BE49-F238E27FC236}">
                      <a16:creationId xmlns:a16="http://schemas.microsoft.com/office/drawing/2014/main" id="{F1422CC9-3DD7-CBD1-28C4-45E69C35275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379095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Пряма сполучна лінія 24">
                  <a:extLst>
                    <a:ext uri="{FF2B5EF4-FFF2-40B4-BE49-F238E27FC236}">
                      <a16:creationId xmlns:a16="http://schemas.microsoft.com/office/drawing/2014/main" id="{92BBE500-A693-C3EF-3BB0-6B19CC05BC2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409575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Пряма сполучна лінія 25">
                  <a:extLst>
                    <a:ext uri="{FF2B5EF4-FFF2-40B4-BE49-F238E27FC236}">
                      <a16:creationId xmlns:a16="http://schemas.microsoft.com/office/drawing/2014/main" id="{4D59F462-CB5D-A65B-CD54-0BB7FA69E4B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441960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Групувати 9">
                <a:extLst>
                  <a:ext uri="{FF2B5EF4-FFF2-40B4-BE49-F238E27FC236}">
                    <a16:creationId xmlns:a16="http://schemas.microsoft.com/office/drawing/2014/main" id="{7F113810-134F-37AA-5D87-461245C09E9F}"/>
                  </a:ext>
                </a:extLst>
              </p:cNvPr>
              <p:cNvGrpSpPr/>
              <p:nvPr/>
            </p:nvGrpSpPr>
            <p:grpSpPr>
              <a:xfrm rot="5400000">
                <a:off x="-1097280" y="318136"/>
                <a:ext cx="140970" cy="125730"/>
                <a:chOff x="-1264920" y="316230"/>
                <a:chExt cx="140970" cy="125730"/>
              </a:xfrm>
            </p:grpSpPr>
            <p:cxnSp>
              <p:nvCxnSpPr>
                <p:cNvPr id="17" name="Пряма сполучна лінія 16">
                  <a:extLst>
                    <a:ext uri="{FF2B5EF4-FFF2-40B4-BE49-F238E27FC236}">
                      <a16:creationId xmlns:a16="http://schemas.microsoft.com/office/drawing/2014/main" id="{F28C0C7A-262A-0F9A-B855-CBE72192672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316230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Пряма сполучна лінія 17">
                  <a:extLst>
                    <a:ext uri="{FF2B5EF4-FFF2-40B4-BE49-F238E27FC236}">
                      <a16:creationId xmlns:a16="http://schemas.microsoft.com/office/drawing/2014/main" id="{409B2A0C-7182-0AFC-CC31-E3A3B1A75B4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346710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Пряма сполучна лінія 18">
                  <a:extLst>
                    <a:ext uri="{FF2B5EF4-FFF2-40B4-BE49-F238E27FC236}">
                      <a16:creationId xmlns:a16="http://schemas.microsoft.com/office/drawing/2014/main" id="{152D553A-BECE-0837-A92B-5B6D685C69B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379095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Пряма сполучна лінія 19">
                  <a:extLst>
                    <a:ext uri="{FF2B5EF4-FFF2-40B4-BE49-F238E27FC236}">
                      <a16:creationId xmlns:a16="http://schemas.microsoft.com/office/drawing/2014/main" id="{3628F893-E7B0-106B-8C8B-29C3633119D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409575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Пряма сполучна лінія 20">
                  <a:extLst>
                    <a:ext uri="{FF2B5EF4-FFF2-40B4-BE49-F238E27FC236}">
                      <a16:creationId xmlns:a16="http://schemas.microsoft.com/office/drawing/2014/main" id="{B73C1806-330B-2661-4C8E-7ABD26742F4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441960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" name="Групувати 10">
                <a:extLst>
                  <a:ext uri="{FF2B5EF4-FFF2-40B4-BE49-F238E27FC236}">
                    <a16:creationId xmlns:a16="http://schemas.microsoft.com/office/drawing/2014/main" id="{03728234-38D5-F097-921C-D3B095288928}"/>
                  </a:ext>
                </a:extLst>
              </p:cNvPr>
              <p:cNvGrpSpPr/>
              <p:nvPr/>
            </p:nvGrpSpPr>
            <p:grpSpPr>
              <a:xfrm rot="5400000">
                <a:off x="-1264920" y="476250"/>
                <a:ext cx="140970" cy="125730"/>
                <a:chOff x="-1264920" y="316230"/>
                <a:chExt cx="140970" cy="125730"/>
              </a:xfrm>
            </p:grpSpPr>
            <p:cxnSp>
              <p:nvCxnSpPr>
                <p:cNvPr id="12" name="Пряма сполучна лінія 11">
                  <a:extLst>
                    <a:ext uri="{FF2B5EF4-FFF2-40B4-BE49-F238E27FC236}">
                      <a16:creationId xmlns:a16="http://schemas.microsoft.com/office/drawing/2014/main" id="{CD7BC2E6-B02B-1391-DA17-650FE8D45BC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316230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Пряма сполучна лінія 12">
                  <a:extLst>
                    <a:ext uri="{FF2B5EF4-FFF2-40B4-BE49-F238E27FC236}">
                      <a16:creationId xmlns:a16="http://schemas.microsoft.com/office/drawing/2014/main" id="{82BFB1B3-B810-A646-1028-3EB0C19B2AD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346710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Пряма сполучна лінія 13">
                  <a:extLst>
                    <a:ext uri="{FF2B5EF4-FFF2-40B4-BE49-F238E27FC236}">
                      <a16:creationId xmlns:a16="http://schemas.microsoft.com/office/drawing/2014/main" id="{3BFE8834-344B-A349-7BDF-3A94C4E33DD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379095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Пряма сполучна лінія 14">
                  <a:extLst>
                    <a:ext uri="{FF2B5EF4-FFF2-40B4-BE49-F238E27FC236}">
                      <a16:creationId xmlns:a16="http://schemas.microsoft.com/office/drawing/2014/main" id="{6937B4D4-EAA6-6BCD-B481-D0D88C8801E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409575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Пряма сполучна лінія 15">
                  <a:extLst>
                    <a:ext uri="{FF2B5EF4-FFF2-40B4-BE49-F238E27FC236}">
                      <a16:creationId xmlns:a16="http://schemas.microsoft.com/office/drawing/2014/main" id="{35A9EB1A-C4F5-F019-567A-7ED691CF843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441960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7" name="Рівнобедрений трикутник 6">
              <a:extLst>
                <a:ext uri="{FF2B5EF4-FFF2-40B4-BE49-F238E27FC236}">
                  <a16:creationId xmlns:a16="http://schemas.microsoft.com/office/drawing/2014/main" id="{619C0219-2B23-BF73-EF6D-08AC088C50ED}"/>
                </a:ext>
              </a:extLst>
            </p:cNvPr>
            <p:cNvSpPr/>
            <p:nvPr/>
          </p:nvSpPr>
          <p:spPr>
            <a:xfrm>
              <a:off x="10985905" y="5859007"/>
              <a:ext cx="1098656" cy="1014792"/>
            </a:xfrm>
            <a:prstGeom prst="triangle">
              <a:avLst>
                <a:gd name="adj" fmla="val 100000"/>
              </a:avLst>
            </a:prstGeom>
            <a:solidFill>
              <a:srgbClr val="088B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sp>
        <p:nvSpPr>
          <p:cNvPr id="32" name="Прямокутник 31">
            <a:extLst>
              <a:ext uri="{FF2B5EF4-FFF2-40B4-BE49-F238E27FC236}">
                <a16:creationId xmlns:a16="http://schemas.microsoft.com/office/drawing/2014/main" id="{69FC4255-7570-E760-0850-24BC848628A3}"/>
              </a:ext>
            </a:extLst>
          </p:cNvPr>
          <p:cNvSpPr/>
          <p:nvPr/>
        </p:nvSpPr>
        <p:spPr>
          <a:xfrm>
            <a:off x="0" y="0"/>
            <a:ext cx="267867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cxnSp>
        <p:nvCxnSpPr>
          <p:cNvPr id="33" name="Пряма сполучна лінія 32">
            <a:extLst>
              <a:ext uri="{FF2B5EF4-FFF2-40B4-BE49-F238E27FC236}">
                <a16:creationId xmlns:a16="http://schemas.microsoft.com/office/drawing/2014/main" id="{A4A2FA84-EDED-9FF5-C8AD-65182F561597}"/>
              </a:ext>
            </a:extLst>
          </p:cNvPr>
          <p:cNvCxnSpPr/>
          <p:nvPr/>
        </p:nvCxnSpPr>
        <p:spPr>
          <a:xfrm>
            <a:off x="0" y="0"/>
            <a:ext cx="0" cy="685800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Заголовок 1">
            <a:extLst>
              <a:ext uri="{FF2B5EF4-FFF2-40B4-BE49-F238E27FC236}">
                <a16:creationId xmlns:a16="http://schemas.microsoft.com/office/drawing/2014/main" id="{46FAFB3C-D68F-2C33-D303-2A3F7616CE49}"/>
              </a:ext>
            </a:extLst>
          </p:cNvPr>
          <p:cNvSpPr txBox="1">
            <a:spLocks/>
          </p:cNvSpPr>
          <p:nvPr/>
        </p:nvSpPr>
        <p:spPr>
          <a:xfrm>
            <a:off x="666553" y="246971"/>
            <a:ext cx="10584857" cy="44759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uk-UA" sz="2400" b="1" i="0" u="none" strike="noStrike" dirty="0"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МІСЦЕ МЕП В СТРУКТУРІ ПЛАНУВАЛЬНИХ ДОКУМЕНТІВ В УКРАЇНІ</a:t>
            </a:r>
            <a:endParaRPr lang="uk-UA" sz="24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FD1C309-AB7D-83A4-D1C9-B88B1D7C1576}"/>
              </a:ext>
            </a:extLst>
          </p:cNvPr>
          <p:cNvSpPr txBox="1"/>
          <p:nvPr/>
        </p:nvSpPr>
        <p:spPr>
          <a:xfrm>
            <a:off x="554226" y="1676655"/>
            <a:ext cx="8875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400" b="1">
                <a:solidFill>
                  <a:srgbClr val="088BCC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Країна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EDDF35D-44AC-2385-C64B-A21DF5484B0B}"/>
              </a:ext>
            </a:extLst>
          </p:cNvPr>
          <p:cNvSpPr txBox="1"/>
          <p:nvPr/>
        </p:nvSpPr>
        <p:spPr>
          <a:xfrm>
            <a:off x="515727" y="2932436"/>
            <a:ext cx="8875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400" b="1">
                <a:solidFill>
                  <a:srgbClr val="088BCC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Регіон 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016574F-3BD7-3AD2-8A1D-038D908C3BBE}"/>
              </a:ext>
            </a:extLst>
          </p:cNvPr>
          <p:cNvSpPr txBox="1"/>
          <p:nvPr/>
        </p:nvSpPr>
        <p:spPr>
          <a:xfrm>
            <a:off x="420910" y="3962222"/>
            <a:ext cx="137825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400" b="1">
                <a:solidFill>
                  <a:srgbClr val="088BCC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Вся громада/ </a:t>
            </a:r>
            <a:br>
              <a:rPr lang="uk-UA" sz="1400" b="1">
                <a:solidFill>
                  <a:srgbClr val="088BCC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uk-UA" sz="1100" b="1">
                <a:solidFill>
                  <a:srgbClr val="088BCC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населений пункт</a:t>
            </a:r>
            <a:endParaRPr lang="uk-UA" sz="1400" b="1">
              <a:solidFill>
                <a:srgbClr val="088BCC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BCD5707-E581-F2D8-A3F8-040CB5154779}"/>
              </a:ext>
            </a:extLst>
          </p:cNvPr>
          <p:cNvSpPr txBox="1"/>
          <p:nvPr/>
        </p:nvSpPr>
        <p:spPr>
          <a:xfrm>
            <a:off x="540987" y="5322238"/>
            <a:ext cx="8875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400" b="1">
                <a:solidFill>
                  <a:srgbClr val="088BCC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Сектор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734B0B4-5632-B14E-69E7-DFCA442B5384}"/>
              </a:ext>
            </a:extLst>
          </p:cNvPr>
          <p:cNvSpPr txBox="1"/>
          <p:nvPr/>
        </p:nvSpPr>
        <p:spPr>
          <a:xfrm>
            <a:off x="563140" y="6458247"/>
            <a:ext cx="9502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400" b="1">
                <a:solidFill>
                  <a:srgbClr val="088BCC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Об’єкт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7A4A3462-AE31-23F2-39D4-DFCBA5AAF182}"/>
              </a:ext>
            </a:extLst>
          </p:cNvPr>
          <p:cNvCxnSpPr>
            <a:cxnSpLocks/>
          </p:cNvCxnSpPr>
          <p:nvPr/>
        </p:nvCxnSpPr>
        <p:spPr>
          <a:xfrm>
            <a:off x="563141" y="2574922"/>
            <a:ext cx="10656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E93F952C-865E-34E6-F4F8-F349BC22BFBA}"/>
              </a:ext>
            </a:extLst>
          </p:cNvPr>
          <p:cNvCxnSpPr>
            <a:cxnSpLocks/>
          </p:cNvCxnSpPr>
          <p:nvPr/>
        </p:nvCxnSpPr>
        <p:spPr>
          <a:xfrm>
            <a:off x="563141" y="3670860"/>
            <a:ext cx="10656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410FBEAB-E63C-18A5-1FDC-59B2207ACE2D}"/>
              </a:ext>
            </a:extLst>
          </p:cNvPr>
          <p:cNvCxnSpPr>
            <a:cxnSpLocks/>
          </p:cNvCxnSpPr>
          <p:nvPr/>
        </p:nvCxnSpPr>
        <p:spPr>
          <a:xfrm>
            <a:off x="563141" y="4813854"/>
            <a:ext cx="10656000" cy="0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0ECBBEAF-162F-36E3-5F2D-67B3CC6B0D55}"/>
              </a:ext>
            </a:extLst>
          </p:cNvPr>
          <p:cNvCxnSpPr>
            <a:cxnSpLocks/>
          </p:cNvCxnSpPr>
          <p:nvPr/>
        </p:nvCxnSpPr>
        <p:spPr>
          <a:xfrm>
            <a:off x="563141" y="6313205"/>
            <a:ext cx="10656000" cy="0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72771C23-0915-765C-2A4A-94879BC0D3F3}"/>
              </a:ext>
            </a:extLst>
          </p:cNvPr>
          <p:cNvSpPr txBox="1"/>
          <p:nvPr/>
        </p:nvSpPr>
        <p:spPr>
          <a:xfrm>
            <a:off x="2353385" y="1896621"/>
            <a:ext cx="2160000" cy="46662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 anchor="ctr" anchorCtr="0">
            <a:noAutofit/>
          </a:bodyPr>
          <a:lstStyle/>
          <a:p>
            <a:pPr algn="ctr">
              <a:lnSpc>
                <a:spcPct val="80000"/>
              </a:lnSpc>
            </a:pPr>
            <a:r>
              <a:rPr lang="uk-UA" sz="1050" spc="-20">
                <a:latin typeface="Roboto" panose="02000000000000000000" pitchFamily="2" charset="0"/>
                <a:ea typeface="Roboto" panose="02000000000000000000" pitchFamily="2" charset="0"/>
              </a:rPr>
              <a:t>Національний план дій з енергоефективності </a:t>
            </a:r>
          </a:p>
          <a:p>
            <a:pPr algn="ctr">
              <a:lnSpc>
                <a:spcPct val="80000"/>
              </a:lnSpc>
            </a:pPr>
            <a:r>
              <a:rPr lang="uk-UA" sz="1050" spc="-20">
                <a:latin typeface="Roboto" panose="02000000000000000000" pitchFamily="2" charset="0"/>
                <a:ea typeface="Roboto" panose="02000000000000000000" pitchFamily="2" charset="0"/>
              </a:rPr>
              <a:t>2030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7904FE3D-535C-455B-0F93-074692E17AC5}"/>
              </a:ext>
            </a:extLst>
          </p:cNvPr>
          <p:cNvSpPr txBox="1"/>
          <p:nvPr/>
        </p:nvSpPr>
        <p:spPr>
          <a:xfrm>
            <a:off x="5011397" y="1896621"/>
            <a:ext cx="2160000" cy="46662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 anchor="ctr" anchorCtr="0">
            <a:noAutofit/>
          </a:bodyPr>
          <a:lstStyle/>
          <a:p>
            <a:pPr algn="ctr">
              <a:lnSpc>
                <a:spcPct val="80000"/>
              </a:lnSpc>
            </a:pPr>
            <a:r>
              <a:rPr lang="uk-UA" sz="1050" spc="-20">
                <a:latin typeface="Roboto" panose="02000000000000000000" pitchFamily="2" charset="0"/>
                <a:ea typeface="Roboto" panose="02000000000000000000" pitchFamily="2" charset="0"/>
              </a:rPr>
              <a:t>Національний план дій з </a:t>
            </a:r>
            <a:br>
              <a:rPr lang="uk-UA" sz="1050" spc="-2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uk-UA" sz="1050" spc="-20">
                <a:latin typeface="Roboto" panose="02000000000000000000" pitchFamily="2" charset="0"/>
                <a:ea typeface="Roboto" panose="02000000000000000000" pitchFamily="2" charset="0"/>
              </a:rPr>
              <a:t>розвитку відновлювальної енергії </a:t>
            </a:r>
            <a:br>
              <a:rPr lang="uk-UA" sz="1050" spc="-2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uk-UA" sz="1050" spc="-20">
                <a:latin typeface="Roboto" panose="02000000000000000000" pitchFamily="2" charset="0"/>
                <a:ea typeface="Roboto" panose="02000000000000000000" pitchFamily="2" charset="0"/>
              </a:rPr>
              <a:t>2030</a:t>
            </a:r>
            <a:r>
              <a:rPr lang="en-US" sz="1050" spc="-20">
                <a:latin typeface="Roboto" panose="02000000000000000000" pitchFamily="2" charset="0"/>
                <a:ea typeface="Roboto" panose="02000000000000000000" pitchFamily="2" charset="0"/>
              </a:rPr>
              <a:t> (*)</a:t>
            </a:r>
            <a:endParaRPr lang="uk-UA" sz="1050" spc="-2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B72F8333-87E5-0A46-B5B9-DB9A04C69F4D}"/>
              </a:ext>
            </a:extLst>
          </p:cNvPr>
          <p:cNvSpPr txBox="1"/>
          <p:nvPr/>
        </p:nvSpPr>
        <p:spPr>
          <a:xfrm>
            <a:off x="3903919" y="1058220"/>
            <a:ext cx="1775539" cy="466628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 anchor="ctr" anchorCtr="0">
            <a:noAutofit/>
          </a:bodyPr>
          <a:lstStyle/>
          <a:p>
            <a:pPr algn="ctr">
              <a:lnSpc>
                <a:spcPct val="80000"/>
              </a:lnSpc>
            </a:pPr>
            <a:r>
              <a:rPr lang="uk-UA" sz="1050" spc="-20">
                <a:latin typeface="Roboto" panose="02000000000000000000" pitchFamily="2" charset="0"/>
                <a:ea typeface="Roboto" panose="02000000000000000000" pitchFamily="2" charset="0"/>
              </a:rPr>
              <a:t>Енергетична стратегія </a:t>
            </a:r>
            <a:br>
              <a:rPr lang="uk-UA" sz="1050" spc="-2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uk-UA" sz="1050" spc="-20">
                <a:latin typeface="Roboto" panose="02000000000000000000" pitchFamily="2" charset="0"/>
                <a:ea typeface="Roboto" panose="02000000000000000000" pitchFamily="2" charset="0"/>
              </a:rPr>
              <a:t>2050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CCE0916B-971C-8EF6-0743-C671328A9487}"/>
              </a:ext>
            </a:extLst>
          </p:cNvPr>
          <p:cNvSpPr txBox="1"/>
          <p:nvPr/>
        </p:nvSpPr>
        <p:spPr>
          <a:xfrm>
            <a:off x="1565773" y="1040120"/>
            <a:ext cx="1768424" cy="502828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 anchor="ctr" anchorCtr="0">
            <a:noAutofit/>
          </a:bodyPr>
          <a:lstStyle/>
          <a:p>
            <a:pPr algn="ctr">
              <a:lnSpc>
                <a:spcPct val="80000"/>
              </a:lnSpc>
            </a:pPr>
            <a:r>
              <a:rPr lang="uk-UA" sz="1050" spc="-20">
                <a:latin typeface="Roboto" panose="02000000000000000000" pitchFamily="2" charset="0"/>
                <a:ea typeface="Roboto" panose="02000000000000000000" pitchFamily="2" charset="0"/>
              </a:rPr>
              <a:t>Стратегія </a:t>
            </a:r>
            <a:br>
              <a:rPr lang="uk-UA" sz="1050" spc="-2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uk-UA" sz="1050" spc="-20">
                <a:latin typeface="Roboto" panose="02000000000000000000" pitchFamily="2" charset="0"/>
                <a:ea typeface="Roboto" panose="02000000000000000000" pitchFamily="2" charset="0"/>
              </a:rPr>
              <a:t>термомодернізації будівель</a:t>
            </a:r>
            <a:br>
              <a:rPr lang="uk-UA" sz="1050" spc="-2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uk-UA" sz="1050" spc="-20">
                <a:latin typeface="Roboto" panose="02000000000000000000" pitchFamily="2" charset="0"/>
                <a:ea typeface="Roboto" panose="02000000000000000000" pitchFamily="2" charset="0"/>
              </a:rPr>
              <a:t>2050</a:t>
            </a:r>
            <a:r>
              <a:rPr lang="en-US" sz="1050" spc="-20">
                <a:latin typeface="Roboto" panose="02000000000000000000" pitchFamily="2" charset="0"/>
                <a:ea typeface="Roboto" panose="02000000000000000000" pitchFamily="2" charset="0"/>
              </a:rPr>
              <a:t> (*)</a:t>
            </a:r>
            <a:endParaRPr lang="uk-UA" sz="1050" spc="-2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C2137C43-8065-5AFF-A32A-B61F69F58ABC}"/>
              </a:ext>
            </a:extLst>
          </p:cNvPr>
          <p:cNvSpPr txBox="1"/>
          <p:nvPr/>
        </p:nvSpPr>
        <p:spPr>
          <a:xfrm>
            <a:off x="3550252" y="2816156"/>
            <a:ext cx="2521017" cy="1784730"/>
          </a:xfrm>
          <a:prstGeom prst="rect">
            <a:avLst/>
          </a:prstGeom>
          <a:solidFill>
            <a:srgbClr val="FFF2CC">
              <a:alpha val="25098"/>
            </a:srgbClr>
          </a:solidFill>
          <a:ln>
            <a:prstDash val="lg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 anchor="ctr" anchorCtr="0">
            <a:noAutofit/>
          </a:bodyPr>
          <a:lstStyle/>
          <a:p>
            <a:pPr algn="ctr">
              <a:lnSpc>
                <a:spcPct val="80000"/>
              </a:lnSpc>
            </a:pPr>
            <a:endParaRPr lang="uk-UA" sz="1050" spc="-2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A99E28A9-A037-F190-323A-41F2A9842894}"/>
              </a:ext>
            </a:extLst>
          </p:cNvPr>
          <p:cNvSpPr txBox="1"/>
          <p:nvPr/>
        </p:nvSpPr>
        <p:spPr>
          <a:xfrm>
            <a:off x="1878641" y="5019834"/>
            <a:ext cx="1388881" cy="46662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 anchor="ctr" anchorCtr="0">
            <a:noAutofit/>
          </a:bodyPr>
          <a:lstStyle/>
          <a:p>
            <a:pPr algn="ctr">
              <a:lnSpc>
                <a:spcPct val="80000"/>
              </a:lnSpc>
            </a:pPr>
            <a:r>
              <a:rPr lang="uk-UA" sz="1050" spc="-20">
                <a:latin typeface="Roboto" panose="02000000000000000000" pitchFamily="2" charset="0"/>
                <a:ea typeface="Roboto" panose="02000000000000000000" pitchFamily="2" charset="0"/>
              </a:rPr>
              <a:t>Схема теплопостачання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096E3ACC-4CE3-BA05-588D-5A543C155071}"/>
              </a:ext>
            </a:extLst>
          </p:cNvPr>
          <p:cNvSpPr txBox="1"/>
          <p:nvPr/>
        </p:nvSpPr>
        <p:spPr>
          <a:xfrm>
            <a:off x="3648882" y="5029759"/>
            <a:ext cx="1435924" cy="44677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 anchor="ctr" anchorCtr="0">
            <a:noAutofit/>
          </a:bodyPr>
          <a:lstStyle/>
          <a:p>
            <a:pPr algn="ctr">
              <a:lnSpc>
                <a:spcPct val="80000"/>
              </a:lnSpc>
            </a:pPr>
            <a:r>
              <a:rPr lang="uk-UA" sz="1050" spc="-20">
                <a:latin typeface="Roboto" panose="02000000000000000000" pitchFamily="2" charset="0"/>
                <a:ea typeface="Roboto" panose="02000000000000000000" pitchFamily="2" charset="0"/>
              </a:rPr>
              <a:t>Схеми оптимізації </a:t>
            </a:r>
            <a:r>
              <a:rPr lang="uk-UA" sz="1050" spc="-20" err="1">
                <a:latin typeface="Roboto" panose="02000000000000000000" pitchFamily="2" charset="0"/>
                <a:ea typeface="Roboto" panose="02000000000000000000" pitchFamily="2" charset="0"/>
              </a:rPr>
              <a:t>сист</a:t>
            </a:r>
            <a:r>
              <a:rPr lang="uk-UA" sz="1050" spc="-20">
                <a:latin typeface="Roboto" panose="02000000000000000000" pitchFamily="2" charset="0"/>
                <a:ea typeface="Roboto" panose="02000000000000000000" pitchFamily="2" charset="0"/>
              </a:rPr>
              <a:t>. водопостачання та водовідведення</a:t>
            </a:r>
            <a:r>
              <a:rPr lang="en-US" sz="1050" spc="-20">
                <a:latin typeface="Roboto" panose="02000000000000000000" pitchFamily="2" charset="0"/>
                <a:ea typeface="Roboto" panose="02000000000000000000" pitchFamily="2" charset="0"/>
              </a:rPr>
              <a:t> (*)</a:t>
            </a:r>
            <a:endParaRPr lang="uk-UA" sz="1050" spc="-2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B0AD2184-2486-0DD5-09EC-4B80B08BB0AC}"/>
              </a:ext>
            </a:extLst>
          </p:cNvPr>
          <p:cNvSpPr txBox="1"/>
          <p:nvPr/>
        </p:nvSpPr>
        <p:spPr>
          <a:xfrm>
            <a:off x="9100733" y="5029759"/>
            <a:ext cx="1435924" cy="44677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 anchor="ctr" anchorCtr="0">
            <a:noAutofit/>
          </a:bodyPr>
          <a:lstStyle/>
          <a:p>
            <a:pPr algn="ctr">
              <a:lnSpc>
                <a:spcPct val="80000"/>
              </a:lnSpc>
            </a:pPr>
            <a:r>
              <a:rPr lang="uk-UA" sz="1050" spc="-20">
                <a:latin typeface="Roboto" panose="02000000000000000000" pitchFamily="2" charset="0"/>
                <a:ea typeface="Roboto" panose="02000000000000000000" pitchFamily="2" charset="0"/>
              </a:rPr>
              <a:t>План надання транспортних послуг 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8D3B3B8E-91AD-161E-688F-BCFBBE30C394}"/>
              </a:ext>
            </a:extLst>
          </p:cNvPr>
          <p:cNvSpPr txBox="1"/>
          <p:nvPr/>
        </p:nvSpPr>
        <p:spPr>
          <a:xfrm>
            <a:off x="1871893" y="6504880"/>
            <a:ext cx="8856679" cy="23085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 anchor="ctr" anchorCtr="0">
            <a:noAutofit/>
          </a:bodyPr>
          <a:lstStyle/>
          <a:p>
            <a:pPr algn="ctr">
              <a:lnSpc>
                <a:spcPct val="80000"/>
              </a:lnSpc>
            </a:pPr>
            <a:r>
              <a:rPr lang="uk-UA" sz="1050" spc="-20" err="1">
                <a:latin typeface="Roboto" panose="02000000000000000000" pitchFamily="2" charset="0"/>
                <a:ea typeface="Roboto" panose="02000000000000000000" pitchFamily="2" charset="0"/>
              </a:rPr>
              <a:t>Проєктна</a:t>
            </a:r>
            <a:r>
              <a:rPr lang="uk-UA" sz="1050" spc="-20">
                <a:latin typeface="Roboto" panose="02000000000000000000" pitchFamily="2" charset="0"/>
                <a:ea typeface="Roboto" panose="02000000000000000000" pitchFamily="2" charset="0"/>
              </a:rPr>
              <a:t> документація ( у т.ч. ТЕО)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87F9A269-B817-E4A1-76F7-3F27B91DF622}"/>
              </a:ext>
            </a:extLst>
          </p:cNvPr>
          <p:cNvSpPr txBox="1"/>
          <p:nvPr/>
        </p:nvSpPr>
        <p:spPr>
          <a:xfrm>
            <a:off x="5466166" y="5029759"/>
            <a:ext cx="1435924" cy="44677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 anchor="ctr" anchorCtr="0">
            <a:noAutofit/>
          </a:bodyPr>
          <a:lstStyle/>
          <a:p>
            <a:pPr algn="ctr">
              <a:lnSpc>
                <a:spcPct val="80000"/>
              </a:lnSpc>
            </a:pPr>
            <a:r>
              <a:rPr lang="uk-UA" sz="1050" spc="-20">
                <a:latin typeface="Roboto" panose="02000000000000000000" pitchFamily="2" charset="0"/>
                <a:ea typeface="Roboto" panose="02000000000000000000" pitchFamily="2" charset="0"/>
              </a:rPr>
              <a:t>План розвитку </a:t>
            </a:r>
            <a:br>
              <a:rPr lang="uk-UA" sz="1050" spc="-2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uk-UA" sz="1050" spc="-20">
                <a:latin typeface="Roboto" panose="02000000000000000000" pitchFamily="2" charset="0"/>
                <a:ea typeface="Roboto" panose="02000000000000000000" pitchFamily="2" charset="0"/>
              </a:rPr>
              <a:t>системи розподілу електроенергії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B1C99973-BFEE-1878-E3BD-315BD362BB3E}"/>
              </a:ext>
            </a:extLst>
          </p:cNvPr>
          <p:cNvSpPr txBox="1"/>
          <p:nvPr/>
        </p:nvSpPr>
        <p:spPr>
          <a:xfrm>
            <a:off x="7283450" y="5029759"/>
            <a:ext cx="1435924" cy="44677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 anchor="ctr" anchorCtr="0">
            <a:noAutofit/>
          </a:bodyPr>
          <a:lstStyle/>
          <a:p>
            <a:pPr algn="ctr">
              <a:lnSpc>
                <a:spcPct val="80000"/>
              </a:lnSpc>
            </a:pPr>
            <a:r>
              <a:rPr lang="uk-UA" sz="1050" spc="-20">
                <a:latin typeface="Roboto" panose="02000000000000000000" pitchFamily="2" charset="0"/>
                <a:ea typeface="Roboto" panose="02000000000000000000" pitchFamily="2" charset="0"/>
              </a:rPr>
              <a:t>План розвитку газорозподільної системи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492AE665-FC5C-B540-2DE9-1B0828FF6172}"/>
              </a:ext>
            </a:extLst>
          </p:cNvPr>
          <p:cNvSpPr txBox="1"/>
          <p:nvPr/>
        </p:nvSpPr>
        <p:spPr>
          <a:xfrm>
            <a:off x="1878641" y="5693218"/>
            <a:ext cx="1388881" cy="468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 anchor="ctr" anchorCtr="0">
            <a:noAutofit/>
          </a:bodyPr>
          <a:lstStyle/>
          <a:p>
            <a:pPr algn="ctr">
              <a:lnSpc>
                <a:spcPct val="80000"/>
              </a:lnSpc>
            </a:pPr>
            <a:r>
              <a:rPr lang="uk-UA" sz="1050" spc="-20">
                <a:latin typeface="Roboto" panose="02000000000000000000" pitchFamily="2" charset="0"/>
                <a:ea typeface="Roboto" panose="02000000000000000000" pitchFamily="2" charset="0"/>
              </a:rPr>
              <a:t>Інвестиційна програма </a:t>
            </a:r>
            <a:r>
              <a:rPr lang="uk-UA" sz="1050" i="1" spc="-2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(короткострокова)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4315C28B-E402-5478-4691-95C932101DD9}"/>
              </a:ext>
            </a:extLst>
          </p:cNvPr>
          <p:cNvSpPr txBox="1"/>
          <p:nvPr/>
        </p:nvSpPr>
        <p:spPr>
          <a:xfrm>
            <a:off x="8796244" y="1047336"/>
            <a:ext cx="1775539" cy="488396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 anchor="ctr" anchorCtr="0">
            <a:noAutofit/>
          </a:bodyPr>
          <a:lstStyle/>
          <a:p>
            <a:pPr algn="ctr">
              <a:lnSpc>
                <a:spcPct val="80000"/>
              </a:lnSpc>
            </a:pPr>
            <a:r>
              <a:rPr lang="uk-UA" sz="1050" spc="-20">
                <a:latin typeface="Roboto" panose="02000000000000000000" pitchFamily="2" charset="0"/>
                <a:ea typeface="Roboto" panose="02000000000000000000" pitchFamily="2" charset="0"/>
              </a:rPr>
              <a:t>Водна стратегія </a:t>
            </a:r>
            <a:br>
              <a:rPr lang="uk-UA" sz="1050" spc="-2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uk-UA" sz="1050" spc="-20">
                <a:latin typeface="Roboto" panose="02000000000000000000" pitchFamily="2" charset="0"/>
                <a:ea typeface="Roboto" panose="02000000000000000000" pitchFamily="2" charset="0"/>
              </a:rPr>
              <a:t>2050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E53DCBD0-9482-1D10-7F12-A6800C020ACC}"/>
              </a:ext>
            </a:extLst>
          </p:cNvPr>
          <p:cNvSpPr txBox="1"/>
          <p:nvPr/>
        </p:nvSpPr>
        <p:spPr>
          <a:xfrm>
            <a:off x="7101041" y="2965505"/>
            <a:ext cx="1751088" cy="46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 anchor="ctr" anchorCtr="0">
            <a:noAutofit/>
          </a:bodyPr>
          <a:lstStyle/>
          <a:p>
            <a:pPr algn="ctr">
              <a:lnSpc>
                <a:spcPct val="80000"/>
              </a:lnSpc>
            </a:pPr>
            <a:r>
              <a:rPr lang="uk-UA" sz="1050" spc="-20">
                <a:latin typeface="Roboto" panose="02000000000000000000" pitchFamily="2" charset="0"/>
                <a:ea typeface="Roboto" panose="02000000000000000000" pitchFamily="2" charset="0"/>
              </a:rPr>
              <a:t>Регіональна </a:t>
            </a:r>
            <a:br>
              <a:rPr lang="uk-UA" sz="1050" spc="-2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uk-UA" sz="1050" spc="-20">
                <a:latin typeface="Roboto" panose="02000000000000000000" pitchFamily="2" charset="0"/>
                <a:ea typeface="Roboto" panose="02000000000000000000" pitchFamily="2" charset="0"/>
              </a:rPr>
              <a:t>цільова програма</a:t>
            </a:r>
            <a:br>
              <a:rPr lang="uk-UA" sz="1050" spc="-2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uk-UA" sz="1050" i="1" spc="-2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(середньострокова)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5C400E47-CE37-69F0-3EAE-CE6721CAF6E0}"/>
              </a:ext>
            </a:extLst>
          </p:cNvPr>
          <p:cNvSpPr txBox="1"/>
          <p:nvPr/>
        </p:nvSpPr>
        <p:spPr>
          <a:xfrm>
            <a:off x="7078237" y="3964207"/>
            <a:ext cx="1751088" cy="46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 anchor="ctr" anchorCtr="0">
            <a:noAutofit/>
          </a:bodyPr>
          <a:lstStyle/>
          <a:p>
            <a:pPr algn="ctr">
              <a:lnSpc>
                <a:spcPct val="80000"/>
              </a:lnSpc>
            </a:pPr>
            <a:r>
              <a:rPr lang="uk-UA" sz="1050" spc="-20">
                <a:latin typeface="Roboto" panose="02000000000000000000" pitchFamily="2" charset="0"/>
                <a:ea typeface="Roboto" panose="02000000000000000000" pitchFamily="2" charset="0"/>
              </a:rPr>
              <a:t>Місцева цільова </a:t>
            </a:r>
            <a:br>
              <a:rPr lang="uk-UA" sz="1050" spc="-2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uk-UA" sz="1050" spc="-20">
                <a:latin typeface="Roboto" panose="02000000000000000000" pitchFamily="2" charset="0"/>
                <a:ea typeface="Roboto" panose="02000000000000000000" pitchFamily="2" charset="0"/>
              </a:rPr>
              <a:t>програма</a:t>
            </a:r>
            <a:br>
              <a:rPr lang="uk-UA" sz="1050" spc="-2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uk-UA" sz="1050" i="1" spc="-2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(середньострокова)</a:t>
            </a:r>
            <a:endParaRPr lang="uk-UA" sz="1050" spc="-20">
              <a:solidFill>
                <a:schemeClr val="tx1">
                  <a:lumMod val="50000"/>
                  <a:lumOff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C29889CF-73AD-81FC-25D2-41A6A2E6B163}"/>
              </a:ext>
            </a:extLst>
          </p:cNvPr>
          <p:cNvSpPr txBox="1"/>
          <p:nvPr/>
        </p:nvSpPr>
        <p:spPr>
          <a:xfrm>
            <a:off x="9346599" y="2965505"/>
            <a:ext cx="1632409" cy="468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 anchor="ctr" anchorCtr="0">
            <a:noAutofit/>
          </a:bodyPr>
          <a:lstStyle/>
          <a:p>
            <a:pPr algn="ctr">
              <a:lnSpc>
                <a:spcPct val="80000"/>
              </a:lnSpc>
            </a:pPr>
            <a:r>
              <a:rPr lang="uk-UA" sz="1050" spc="-20">
                <a:latin typeface="Roboto" panose="02000000000000000000" pitchFamily="2" charset="0"/>
                <a:ea typeface="Roboto" panose="02000000000000000000" pitchFamily="2" charset="0"/>
              </a:rPr>
              <a:t>Програма </a:t>
            </a:r>
            <a:br>
              <a:rPr lang="uk-UA" sz="1050" spc="-2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uk-UA" sz="1050" spc="-20" err="1">
                <a:latin typeface="Roboto" panose="02000000000000000000" pitchFamily="2" charset="0"/>
                <a:ea typeface="Roboto" panose="02000000000000000000" pitchFamily="2" charset="0"/>
              </a:rPr>
              <a:t>соц</a:t>
            </a:r>
            <a:r>
              <a:rPr lang="uk-UA" sz="1050" spc="-20">
                <a:latin typeface="Roboto" panose="02000000000000000000" pitchFamily="2" charset="0"/>
                <a:ea typeface="Roboto" panose="02000000000000000000" pitchFamily="2" charset="0"/>
              </a:rPr>
              <a:t>.-</a:t>
            </a:r>
            <a:r>
              <a:rPr lang="uk-UA" sz="1050" spc="-20" err="1">
                <a:latin typeface="Roboto" panose="02000000000000000000" pitchFamily="2" charset="0"/>
                <a:ea typeface="Roboto" panose="02000000000000000000" pitchFamily="2" charset="0"/>
              </a:rPr>
              <a:t>екон</a:t>
            </a:r>
            <a:r>
              <a:rPr lang="uk-UA" sz="1050" spc="-20">
                <a:latin typeface="Roboto" panose="02000000000000000000" pitchFamily="2" charset="0"/>
                <a:ea typeface="Roboto" panose="02000000000000000000" pitchFamily="2" charset="0"/>
              </a:rPr>
              <a:t>. розвитку </a:t>
            </a:r>
            <a:r>
              <a:rPr lang="uk-UA" sz="1050" i="1" spc="-20">
                <a:latin typeface="Roboto" panose="02000000000000000000" pitchFamily="2" charset="0"/>
                <a:ea typeface="Roboto" panose="02000000000000000000" pitchFamily="2" charset="0"/>
              </a:rPr>
              <a:t>(</a:t>
            </a:r>
            <a:r>
              <a:rPr lang="uk-UA" sz="1050" i="1" spc="-2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короткострокова)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4A436042-35CB-1CA7-DC25-CC702CD56ED5}"/>
              </a:ext>
            </a:extLst>
          </p:cNvPr>
          <p:cNvSpPr txBox="1"/>
          <p:nvPr/>
        </p:nvSpPr>
        <p:spPr>
          <a:xfrm>
            <a:off x="9346598" y="3964207"/>
            <a:ext cx="1632410" cy="468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 anchor="ctr" anchorCtr="0">
            <a:noAutofit/>
          </a:bodyPr>
          <a:lstStyle/>
          <a:p>
            <a:pPr algn="ctr">
              <a:lnSpc>
                <a:spcPct val="80000"/>
              </a:lnSpc>
            </a:pPr>
            <a:r>
              <a:rPr lang="uk-UA" sz="1050" spc="-20">
                <a:latin typeface="Roboto" panose="02000000000000000000" pitchFamily="2" charset="0"/>
                <a:ea typeface="Roboto" panose="02000000000000000000" pitchFamily="2" charset="0"/>
              </a:rPr>
              <a:t>Програма </a:t>
            </a:r>
            <a:br>
              <a:rPr lang="uk-UA" sz="1050" spc="-2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uk-UA" sz="1050" spc="-20">
                <a:latin typeface="Roboto" panose="02000000000000000000" pitchFamily="2" charset="0"/>
                <a:ea typeface="Roboto" panose="02000000000000000000" pitchFamily="2" charset="0"/>
              </a:rPr>
              <a:t>соц.-екон. розвитку </a:t>
            </a:r>
            <a:r>
              <a:rPr lang="uk-UA" sz="1050" i="1" spc="-2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(короткострокова)</a:t>
            </a:r>
          </a:p>
        </p:txBody>
      </p: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5A64D1D3-EB01-F10C-2A5F-29BB63B2F728}"/>
              </a:ext>
            </a:extLst>
          </p:cNvPr>
          <p:cNvCxnSpPr>
            <a:cxnSpLocks/>
            <a:stCxn id="54" idx="2"/>
            <a:endCxn id="52" idx="0"/>
          </p:cNvCxnSpPr>
          <p:nvPr/>
        </p:nvCxnSpPr>
        <p:spPr>
          <a:xfrm flipH="1">
            <a:off x="3433385" y="1524848"/>
            <a:ext cx="1358304" cy="37177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ACB61D59-6457-4B31-64FE-99B1AFAB294C}"/>
              </a:ext>
            </a:extLst>
          </p:cNvPr>
          <p:cNvCxnSpPr>
            <a:cxnSpLocks/>
            <a:stCxn id="54" idx="2"/>
            <a:endCxn id="53" idx="0"/>
          </p:cNvCxnSpPr>
          <p:nvPr/>
        </p:nvCxnSpPr>
        <p:spPr>
          <a:xfrm>
            <a:off x="4791689" y="1524848"/>
            <a:ext cx="1299708" cy="37177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DAC97D3A-6B50-3110-E66A-21227CC9F9E0}"/>
              </a:ext>
            </a:extLst>
          </p:cNvPr>
          <p:cNvCxnSpPr>
            <a:cxnSpLocks/>
          </p:cNvCxnSpPr>
          <p:nvPr/>
        </p:nvCxnSpPr>
        <p:spPr>
          <a:xfrm>
            <a:off x="3334197" y="1289646"/>
            <a:ext cx="569722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A5372815-41F7-A80A-7F82-7C381265528F}"/>
              </a:ext>
            </a:extLst>
          </p:cNvPr>
          <p:cNvCxnSpPr>
            <a:cxnSpLocks/>
            <a:stCxn id="55" idx="2"/>
            <a:endCxn id="52" idx="0"/>
          </p:cNvCxnSpPr>
          <p:nvPr/>
        </p:nvCxnSpPr>
        <p:spPr>
          <a:xfrm>
            <a:off x="2449985" y="1542948"/>
            <a:ext cx="983400" cy="353673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367C2F93-D261-12D4-DEF9-459E9F0095FE}"/>
              </a:ext>
            </a:extLst>
          </p:cNvPr>
          <p:cNvCxnSpPr>
            <a:cxnSpLocks/>
            <a:stCxn id="52" idx="2"/>
            <a:endCxn id="58" idx="0"/>
          </p:cNvCxnSpPr>
          <p:nvPr/>
        </p:nvCxnSpPr>
        <p:spPr>
          <a:xfrm>
            <a:off x="3433385" y="2363249"/>
            <a:ext cx="1377376" cy="45290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id="{228395E1-B4C1-ACCB-66BC-C8F2AAF2AAD8}"/>
              </a:ext>
            </a:extLst>
          </p:cNvPr>
          <p:cNvCxnSpPr>
            <a:cxnSpLocks/>
            <a:stCxn id="53" idx="2"/>
            <a:endCxn id="58" idx="0"/>
          </p:cNvCxnSpPr>
          <p:nvPr/>
        </p:nvCxnSpPr>
        <p:spPr>
          <a:xfrm flipH="1">
            <a:off x="4810761" y="2363249"/>
            <a:ext cx="1280636" cy="45290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CE5CAABF-2685-2911-0D53-0B2DF5956012}"/>
              </a:ext>
            </a:extLst>
          </p:cNvPr>
          <p:cNvCxnSpPr>
            <a:cxnSpLocks/>
            <a:endCxn id="81" idx="1"/>
          </p:cNvCxnSpPr>
          <p:nvPr/>
        </p:nvCxnSpPr>
        <p:spPr>
          <a:xfrm flipV="1">
            <a:off x="5518408" y="3199505"/>
            <a:ext cx="1582633" cy="2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id="{95BBF4CD-0EA9-B325-31C6-ECA7C55CEF41}"/>
              </a:ext>
            </a:extLst>
          </p:cNvPr>
          <p:cNvCxnSpPr>
            <a:cxnSpLocks/>
            <a:endCxn id="82" idx="1"/>
          </p:cNvCxnSpPr>
          <p:nvPr/>
        </p:nvCxnSpPr>
        <p:spPr>
          <a:xfrm>
            <a:off x="5518408" y="4195059"/>
            <a:ext cx="1559829" cy="31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TextBox 92">
            <a:extLst>
              <a:ext uri="{FF2B5EF4-FFF2-40B4-BE49-F238E27FC236}">
                <a16:creationId xmlns:a16="http://schemas.microsoft.com/office/drawing/2014/main" id="{725352D9-A5D4-4970-1605-31B0C013E094}"/>
              </a:ext>
            </a:extLst>
          </p:cNvPr>
          <p:cNvSpPr txBox="1"/>
          <p:nvPr/>
        </p:nvSpPr>
        <p:spPr>
          <a:xfrm>
            <a:off x="4129527" y="2965505"/>
            <a:ext cx="1388881" cy="46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 anchor="ctr" anchorCtr="0">
            <a:noAutofit/>
          </a:bodyPr>
          <a:lstStyle/>
          <a:p>
            <a:pPr algn="ctr">
              <a:lnSpc>
                <a:spcPct val="80000"/>
              </a:lnSpc>
            </a:pPr>
            <a:r>
              <a:rPr lang="uk-UA" sz="1050" spc="-20">
                <a:latin typeface="Roboto" panose="02000000000000000000" pitchFamily="2" charset="0"/>
                <a:ea typeface="Roboto" panose="02000000000000000000" pitchFamily="2" charset="0"/>
              </a:rPr>
              <a:t>Регіональний енергетичний план</a:t>
            </a:r>
            <a:br>
              <a:rPr lang="uk-UA" sz="1050" spc="-2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uk-UA" sz="1050" spc="-20">
                <a:latin typeface="Roboto" panose="02000000000000000000" pitchFamily="2" charset="0"/>
                <a:ea typeface="Roboto" panose="02000000000000000000" pitchFamily="2" charset="0"/>
              </a:rPr>
              <a:t>2030</a:t>
            </a:r>
            <a:r>
              <a:rPr lang="en-US" sz="1050" spc="-20">
                <a:latin typeface="Roboto" panose="02000000000000000000" pitchFamily="2" charset="0"/>
                <a:ea typeface="Roboto" panose="02000000000000000000" pitchFamily="2" charset="0"/>
              </a:rPr>
              <a:t> (*)</a:t>
            </a:r>
            <a:endParaRPr lang="uk-UA" sz="1050" spc="-2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D66A2F32-1936-7FAA-AF9C-7A53018FFD8A}"/>
              </a:ext>
            </a:extLst>
          </p:cNvPr>
          <p:cNvSpPr txBox="1"/>
          <p:nvPr/>
        </p:nvSpPr>
        <p:spPr>
          <a:xfrm>
            <a:off x="4129527" y="3964207"/>
            <a:ext cx="1388881" cy="46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 anchor="ctr" anchorCtr="0">
            <a:noAutofit/>
          </a:bodyPr>
          <a:lstStyle/>
          <a:p>
            <a:pPr algn="ctr">
              <a:lnSpc>
                <a:spcPct val="80000"/>
              </a:lnSpc>
            </a:pPr>
            <a:r>
              <a:rPr lang="uk-UA" sz="1050" spc="-20">
                <a:latin typeface="Roboto" panose="02000000000000000000" pitchFamily="2" charset="0"/>
                <a:ea typeface="Roboto" panose="02000000000000000000" pitchFamily="2" charset="0"/>
              </a:rPr>
              <a:t>Муніципальний енергетичний план</a:t>
            </a:r>
            <a:br>
              <a:rPr lang="uk-UA" sz="1050" spc="-2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uk-UA" sz="1050" spc="-20">
                <a:latin typeface="Roboto" panose="02000000000000000000" pitchFamily="2" charset="0"/>
                <a:ea typeface="Roboto" panose="02000000000000000000" pitchFamily="2" charset="0"/>
              </a:rPr>
              <a:t>2030</a:t>
            </a:r>
            <a:r>
              <a:rPr lang="en-US" sz="1050" spc="-20">
                <a:latin typeface="Roboto" panose="02000000000000000000" pitchFamily="2" charset="0"/>
                <a:ea typeface="Roboto" panose="02000000000000000000" pitchFamily="2" charset="0"/>
              </a:rPr>
              <a:t> (*)</a:t>
            </a:r>
            <a:endParaRPr lang="uk-UA" sz="1050" spc="-2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cxnSp>
        <p:nvCxnSpPr>
          <p:cNvPr id="95" name="Straight Arrow Connector 94">
            <a:extLst>
              <a:ext uri="{FF2B5EF4-FFF2-40B4-BE49-F238E27FC236}">
                <a16:creationId xmlns:a16="http://schemas.microsoft.com/office/drawing/2014/main" id="{53062B20-D99B-C1C6-76E2-FD551B7C722C}"/>
              </a:ext>
            </a:extLst>
          </p:cNvPr>
          <p:cNvCxnSpPr>
            <a:stCxn id="93" idx="2"/>
            <a:endCxn id="94" idx="0"/>
          </p:cNvCxnSpPr>
          <p:nvPr/>
        </p:nvCxnSpPr>
        <p:spPr>
          <a:xfrm>
            <a:off x="4823968" y="3433505"/>
            <a:ext cx="0" cy="53070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Arrow Connector 95">
            <a:extLst>
              <a:ext uri="{FF2B5EF4-FFF2-40B4-BE49-F238E27FC236}">
                <a16:creationId xmlns:a16="http://schemas.microsoft.com/office/drawing/2014/main" id="{5FF4D2CB-55FE-A269-F0C0-EB486E8C2327}"/>
              </a:ext>
            </a:extLst>
          </p:cNvPr>
          <p:cNvCxnSpPr>
            <a:cxnSpLocks/>
            <a:stCxn id="59" idx="2"/>
            <a:endCxn id="79" idx="0"/>
          </p:cNvCxnSpPr>
          <p:nvPr/>
        </p:nvCxnSpPr>
        <p:spPr>
          <a:xfrm>
            <a:off x="2573082" y="5486462"/>
            <a:ext cx="0" cy="2067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TextBox 96">
            <a:extLst>
              <a:ext uri="{FF2B5EF4-FFF2-40B4-BE49-F238E27FC236}">
                <a16:creationId xmlns:a16="http://schemas.microsoft.com/office/drawing/2014/main" id="{2E9E680F-3454-F9E1-938F-5E6FAF1D2AB6}"/>
              </a:ext>
            </a:extLst>
          </p:cNvPr>
          <p:cNvSpPr txBox="1"/>
          <p:nvPr/>
        </p:nvSpPr>
        <p:spPr>
          <a:xfrm>
            <a:off x="7711093" y="1885737"/>
            <a:ext cx="1775539" cy="488396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 anchor="ctr" anchorCtr="0">
            <a:noAutofit/>
          </a:bodyPr>
          <a:lstStyle/>
          <a:p>
            <a:pPr algn="ctr">
              <a:lnSpc>
                <a:spcPct val="80000"/>
              </a:lnSpc>
            </a:pPr>
            <a:r>
              <a:rPr lang="uk-UA" sz="1050" spc="-20">
                <a:latin typeface="Roboto" panose="02000000000000000000" pitchFamily="2" charset="0"/>
                <a:ea typeface="Roboto" panose="02000000000000000000" pitchFamily="2" charset="0"/>
              </a:rPr>
              <a:t>Транспортна стратегія </a:t>
            </a:r>
            <a:br>
              <a:rPr lang="uk-UA" sz="1050" spc="-2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uk-UA" sz="1050" spc="-20">
                <a:latin typeface="Roboto" panose="02000000000000000000" pitchFamily="2" charset="0"/>
                <a:ea typeface="Roboto" panose="02000000000000000000" pitchFamily="2" charset="0"/>
              </a:rPr>
              <a:t>2030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807CF15F-D274-B1DC-563A-E84991D3FC1E}"/>
              </a:ext>
            </a:extLst>
          </p:cNvPr>
          <p:cNvSpPr txBox="1"/>
          <p:nvPr/>
        </p:nvSpPr>
        <p:spPr>
          <a:xfrm rot="16200000">
            <a:off x="3047119" y="3444646"/>
            <a:ext cx="155010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000">
                <a:latin typeface="Roboto" panose="02000000000000000000" pitchFamily="2" charset="0"/>
                <a:ea typeface="Roboto" panose="02000000000000000000" pitchFamily="2" charset="0"/>
              </a:rPr>
              <a:t>Місцеве енергетичне планування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917B1AF9-2D56-CA34-3320-A20294DADF51}"/>
              </a:ext>
            </a:extLst>
          </p:cNvPr>
          <p:cNvSpPr txBox="1"/>
          <p:nvPr/>
        </p:nvSpPr>
        <p:spPr>
          <a:xfrm>
            <a:off x="3648882" y="5703172"/>
            <a:ext cx="1435924" cy="44809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 anchor="ctr" anchorCtr="0">
            <a:noAutofit/>
          </a:bodyPr>
          <a:lstStyle/>
          <a:p>
            <a:pPr algn="ctr">
              <a:lnSpc>
                <a:spcPct val="80000"/>
              </a:lnSpc>
            </a:pPr>
            <a:r>
              <a:rPr lang="uk-UA" sz="1050" spc="-20">
                <a:latin typeface="Roboto" panose="02000000000000000000" pitchFamily="2" charset="0"/>
                <a:ea typeface="Roboto" panose="02000000000000000000" pitchFamily="2" charset="0"/>
              </a:rPr>
              <a:t>Інвестиційна програма</a:t>
            </a:r>
            <a:br>
              <a:rPr lang="uk-UA" sz="1050" spc="-2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uk-UA" sz="1050" i="1" spc="-2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(короткострокова)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CF3A7D7F-9BF8-D30C-94EF-135DFEB5E414}"/>
              </a:ext>
            </a:extLst>
          </p:cNvPr>
          <p:cNvSpPr txBox="1"/>
          <p:nvPr/>
        </p:nvSpPr>
        <p:spPr>
          <a:xfrm>
            <a:off x="5466166" y="5703172"/>
            <a:ext cx="1435924" cy="44809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 anchor="ctr" anchorCtr="0">
            <a:noAutofit/>
          </a:bodyPr>
          <a:lstStyle/>
          <a:p>
            <a:pPr algn="ctr">
              <a:lnSpc>
                <a:spcPct val="80000"/>
              </a:lnSpc>
            </a:pPr>
            <a:r>
              <a:rPr lang="uk-UA" sz="1050" spc="-20">
                <a:latin typeface="Roboto" panose="02000000000000000000" pitchFamily="2" charset="0"/>
                <a:ea typeface="Roboto" panose="02000000000000000000" pitchFamily="2" charset="0"/>
              </a:rPr>
              <a:t>Інвестиційна програма </a:t>
            </a:r>
            <a:r>
              <a:rPr lang="uk-UA" sz="1050" i="1" spc="-2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(короткострокова)</a:t>
            </a:r>
          </a:p>
        </p:txBody>
      </p:sp>
      <p:cxnSp>
        <p:nvCxnSpPr>
          <p:cNvPr id="114" name="Straight Arrow Connector 113">
            <a:extLst>
              <a:ext uri="{FF2B5EF4-FFF2-40B4-BE49-F238E27FC236}">
                <a16:creationId xmlns:a16="http://schemas.microsoft.com/office/drawing/2014/main" id="{6830BF18-F551-9398-4FC8-FEC3188729BD}"/>
              </a:ext>
            </a:extLst>
          </p:cNvPr>
          <p:cNvCxnSpPr>
            <a:stCxn id="73" idx="2"/>
            <a:endCxn id="99" idx="0"/>
          </p:cNvCxnSpPr>
          <p:nvPr/>
        </p:nvCxnSpPr>
        <p:spPr>
          <a:xfrm>
            <a:off x="4366844" y="5476538"/>
            <a:ext cx="0" cy="2266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TextBox 115">
            <a:extLst>
              <a:ext uri="{FF2B5EF4-FFF2-40B4-BE49-F238E27FC236}">
                <a16:creationId xmlns:a16="http://schemas.microsoft.com/office/drawing/2014/main" id="{72BBCA51-D770-4F11-3B9A-5987C80AF777}"/>
              </a:ext>
            </a:extLst>
          </p:cNvPr>
          <p:cNvSpPr txBox="1"/>
          <p:nvPr/>
        </p:nvSpPr>
        <p:spPr>
          <a:xfrm>
            <a:off x="6293171" y="1047336"/>
            <a:ext cx="1836000" cy="488396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 anchor="ctr" anchorCtr="0">
            <a:noAutofit/>
          </a:bodyPr>
          <a:lstStyle/>
          <a:p>
            <a:pPr algn="ctr">
              <a:lnSpc>
                <a:spcPct val="80000"/>
              </a:lnSpc>
            </a:pPr>
            <a:r>
              <a:rPr lang="uk-UA" sz="1050" spc="-20">
                <a:latin typeface="Roboto" panose="02000000000000000000" pitchFamily="2" charset="0"/>
                <a:ea typeface="Roboto" panose="02000000000000000000" pitchFamily="2" charset="0"/>
              </a:rPr>
              <a:t>Концепція держ політики у сфері теплопостачання </a:t>
            </a:r>
            <a:br>
              <a:rPr lang="uk-UA" sz="1050" spc="-2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uk-UA" sz="1050" spc="-20">
                <a:latin typeface="Roboto" panose="02000000000000000000" pitchFamily="2" charset="0"/>
                <a:ea typeface="Roboto" panose="02000000000000000000" pitchFamily="2" charset="0"/>
              </a:rPr>
              <a:t>2035</a:t>
            </a: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BC15E170-EC2E-D70E-DEF4-F36C850E7183}"/>
              </a:ext>
            </a:extLst>
          </p:cNvPr>
          <p:cNvSpPr txBox="1"/>
          <p:nvPr/>
        </p:nvSpPr>
        <p:spPr>
          <a:xfrm>
            <a:off x="9100733" y="5703829"/>
            <a:ext cx="1435924" cy="44677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 anchor="ctr" anchorCtr="0">
            <a:noAutofit/>
          </a:bodyPr>
          <a:lstStyle/>
          <a:p>
            <a:pPr algn="ctr">
              <a:lnSpc>
                <a:spcPct val="80000"/>
              </a:lnSpc>
            </a:pPr>
            <a:r>
              <a:rPr lang="uk-UA" sz="1050" spc="-20">
                <a:latin typeface="Roboto" panose="02000000000000000000" pitchFamily="2" charset="0"/>
                <a:ea typeface="Roboto" panose="02000000000000000000" pitchFamily="2" charset="0"/>
              </a:rPr>
              <a:t>Транспортна модель </a:t>
            </a: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A734B3B8-4408-1A84-417A-4B58D0BCFEB5}"/>
              </a:ext>
            </a:extLst>
          </p:cNvPr>
          <p:cNvSpPr txBox="1"/>
          <p:nvPr/>
        </p:nvSpPr>
        <p:spPr>
          <a:xfrm>
            <a:off x="7283450" y="5703172"/>
            <a:ext cx="1435924" cy="44809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 anchor="ctr" anchorCtr="0">
            <a:noAutofit/>
          </a:bodyPr>
          <a:lstStyle/>
          <a:p>
            <a:pPr algn="ctr">
              <a:lnSpc>
                <a:spcPct val="80000"/>
              </a:lnSpc>
            </a:pPr>
            <a:r>
              <a:rPr lang="uk-UA" sz="1050" spc="-20">
                <a:latin typeface="Roboto" panose="02000000000000000000" pitchFamily="2" charset="0"/>
                <a:ea typeface="Roboto" panose="02000000000000000000" pitchFamily="2" charset="0"/>
              </a:rPr>
              <a:t>Інвестиційна програма </a:t>
            </a:r>
            <a:r>
              <a:rPr lang="uk-UA" sz="1050" i="1" spc="-2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(короткострокова)</a:t>
            </a:r>
          </a:p>
        </p:txBody>
      </p:sp>
      <p:cxnSp>
        <p:nvCxnSpPr>
          <p:cNvPr id="136" name="Straight Arrow Connector 135">
            <a:extLst>
              <a:ext uri="{FF2B5EF4-FFF2-40B4-BE49-F238E27FC236}">
                <a16:creationId xmlns:a16="http://schemas.microsoft.com/office/drawing/2014/main" id="{6A2A823D-1893-609E-BD02-B1D501ADC4D8}"/>
              </a:ext>
            </a:extLst>
          </p:cNvPr>
          <p:cNvCxnSpPr>
            <a:stCxn id="77" idx="2"/>
            <a:endCxn id="100" idx="0"/>
          </p:cNvCxnSpPr>
          <p:nvPr/>
        </p:nvCxnSpPr>
        <p:spPr>
          <a:xfrm>
            <a:off x="6184128" y="5476538"/>
            <a:ext cx="0" cy="2266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Arrow Connector 136">
            <a:extLst>
              <a:ext uri="{FF2B5EF4-FFF2-40B4-BE49-F238E27FC236}">
                <a16:creationId xmlns:a16="http://schemas.microsoft.com/office/drawing/2014/main" id="{097945B3-1605-79A1-3434-4E060784D7BA}"/>
              </a:ext>
            </a:extLst>
          </p:cNvPr>
          <p:cNvCxnSpPr>
            <a:stCxn id="78" idx="2"/>
            <a:endCxn id="135" idx="0"/>
          </p:cNvCxnSpPr>
          <p:nvPr/>
        </p:nvCxnSpPr>
        <p:spPr>
          <a:xfrm>
            <a:off x="8001412" y="5476538"/>
            <a:ext cx="0" cy="2266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Arrow Connector 137">
            <a:extLst>
              <a:ext uri="{FF2B5EF4-FFF2-40B4-BE49-F238E27FC236}">
                <a16:creationId xmlns:a16="http://schemas.microsoft.com/office/drawing/2014/main" id="{7111956B-842A-72F2-4E15-A5836F9FC42D}"/>
              </a:ext>
            </a:extLst>
          </p:cNvPr>
          <p:cNvCxnSpPr>
            <a:stCxn id="75" idx="2"/>
            <a:endCxn id="134" idx="0"/>
          </p:cNvCxnSpPr>
          <p:nvPr/>
        </p:nvCxnSpPr>
        <p:spPr>
          <a:xfrm>
            <a:off x="9818695" y="5476538"/>
            <a:ext cx="0" cy="227291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Arrow Connector 138">
            <a:extLst>
              <a:ext uri="{FF2B5EF4-FFF2-40B4-BE49-F238E27FC236}">
                <a16:creationId xmlns:a16="http://schemas.microsoft.com/office/drawing/2014/main" id="{6FB8FA36-F1D5-1782-E162-ED6C24464F85}"/>
              </a:ext>
            </a:extLst>
          </p:cNvPr>
          <p:cNvCxnSpPr>
            <a:cxnSpLocks/>
          </p:cNvCxnSpPr>
          <p:nvPr/>
        </p:nvCxnSpPr>
        <p:spPr>
          <a:xfrm flipH="1">
            <a:off x="7171397" y="2128090"/>
            <a:ext cx="53969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Arrow Connector 139">
            <a:extLst>
              <a:ext uri="{FF2B5EF4-FFF2-40B4-BE49-F238E27FC236}">
                <a16:creationId xmlns:a16="http://schemas.microsoft.com/office/drawing/2014/main" id="{81E16CAB-B264-F54C-36FB-E2B1386CFB13}"/>
              </a:ext>
            </a:extLst>
          </p:cNvPr>
          <p:cNvCxnSpPr>
            <a:stCxn id="116" idx="2"/>
            <a:endCxn id="53" idx="0"/>
          </p:cNvCxnSpPr>
          <p:nvPr/>
        </p:nvCxnSpPr>
        <p:spPr>
          <a:xfrm flipH="1">
            <a:off x="6091397" y="1535732"/>
            <a:ext cx="1119774" cy="3608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Straight Arrow Connector 140">
            <a:extLst>
              <a:ext uri="{FF2B5EF4-FFF2-40B4-BE49-F238E27FC236}">
                <a16:creationId xmlns:a16="http://schemas.microsoft.com/office/drawing/2014/main" id="{EB03DB31-5A8B-73E5-1409-E4885A707882}"/>
              </a:ext>
            </a:extLst>
          </p:cNvPr>
          <p:cNvCxnSpPr>
            <a:cxnSpLocks/>
          </p:cNvCxnSpPr>
          <p:nvPr/>
        </p:nvCxnSpPr>
        <p:spPr>
          <a:xfrm>
            <a:off x="5679458" y="1287602"/>
            <a:ext cx="613713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6211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2DB894B1-A559-4923-BA1E-F21C336082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25" y="0"/>
            <a:ext cx="11706822" cy="6858000"/>
          </a:xfrm>
          <a:prstGeom prst="rect">
            <a:avLst/>
          </a:prstGeom>
        </p:spPr>
      </p:pic>
      <p:sp>
        <p:nvSpPr>
          <p:cNvPr id="62" name="Прямокутник 61">
            <a:extLst>
              <a:ext uri="{FF2B5EF4-FFF2-40B4-BE49-F238E27FC236}">
                <a16:creationId xmlns:a16="http://schemas.microsoft.com/office/drawing/2014/main" id="{FADA4FA3-64C7-8A6D-38C6-5C517DF46BD3}"/>
              </a:ext>
            </a:extLst>
          </p:cNvPr>
          <p:cNvSpPr/>
          <p:nvPr/>
        </p:nvSpPr>
        <p:spPr>
          <a:xfrm>
            <a:off x="-17500" y="-15798"/>
            <a:ext cx="11741826" cy="6873798"/>
          </a:xfrm>
          <a:prstGeom prst="rect">
            <a:avLst/>
          </a:prstGeom>
          <a:solidFill>
            <a:schemeClr val="bg1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7" name="Паралелограм 56">
            <a:extLst>
              <a:ext uri="{FF2B5EF4-FFF2-40B4-BE49-F238E27FC236}">
                <a16:creationId xmlns:a16="http://schemas.microsoft.com/office/drawing/2014/main" id="{16F82111-D1CA-D91E-7AB0-0DE117A4B9D1}"/>
              </a:ext>
            </a:extLst>
          </p:cNvPr>
          <p:cNvSpPr/>
          <p:nvPr/>
        </p:nvSpPr>
        <p:spPr>
          <a:xfrm>
            <a:off x="642916" y="801313"/>
            <a:ext cx="330328" cy="447599"/>
          </a:xfrm>
          <a:prstGeom prst="parallelogram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grpSp>
        <p:nvGrpSpPr>
          <p:cNvPr id="4" name="Групувати 3">
            <a:extLst>
              <a:ext uri="{FF2B5EF4-FFF2-40B4-BE49-F238E27FC236}">
                <a16:creationId xmlns:a16="http://schemas.microsoft.com/office/drawing/2014/main" id="{9FB2F458-5414-73C2-3C40-2EE58C47117D}"/>
              </a:ext>
            </a:extLst>
          </p:cNvPr>
          <p:cNvGrpSpPr/>
          <p:nvPr/>
        </p:nvGrpSpPr>
        <p:grpSpPr>
          <a:xfrm>
            <a:off x="10985905" y="0"/>
            <a:ext cx="1206095" cy="6873799"/>
            <a:chOff x="10985905" y="0"/>
            <a:chExt cx="1206095" cy="6873799"/>
          </a:xfrm>
        </p:grpSpPr>
        <p:sp>
          <p:nvSpPr>
            <p:cNvPr id="5" name="Прямокутник 4">
              <a:extLst>
                <a:ext uri="{FF2B5EF4-FFF2-40B4-BE49-F238E27FC236}">
                  <a16:creationId xmlns:a16="http://schemas.microsoft.com/office/drawing/2014/main" id="{3481EE2B-9F4F-E538-E20B-2684EF7CC420}"/>
                </a:ext>
              </a:extLst>
            </p:cNvPr>
            <p:cNvSpPr/>
            <p:nvPr/>
          </p:nvSpPr>
          <p:spPr>
            <a:xfrm>
              <a:off x="11572755" y="0"/>
              <a:ext cx="619245" cy="6858000"/>
            </a:xfrm>
            <a:prstGeom prst="rect">
              <a:avLst/>
            </a:prstGeom>
            <a:solidFill>
              <a:srgbClr val="088B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grpSp>
          <p:nvGrpSpPr>
            <p:cNvPr id="6" name="Групувати 5">
              <a:extLst>
                <a:ext uri="{FF2B5EF4-FFF2-40B4-BE49-F238E27FC236}">
                  <a16:creationId xmlns:a16="http://schemas.microsoft.com/office/drawing/2014/main" id="{84146D67-A2BA-046E-B5BC-1ACBB3DEE63C}"/>
                </a:ext>
              </a:extLst>
            </p:cNvPr>
            <p:cNvGrpSpPr/>
            <p:nvPr/>
          </p:nvGrpSpPr>
          <p:grpSpPr>
            <a:xfrm>
              <a:off x="11700503" y="349881"/>
              <a:ext cx="393781" cy="381626"/>
              <a:chOff x="-1264920" y="310516"/>
              <a:chExt cx="308610" cy="299084"/>
            </a:xfrm>
          </p:grpSpPr>
          <p:grpSp>
            <p:nvGrpSpPr>
              <p:cNvPr id="8" name="Групувати 7">
                <a:extLst>
                  <a:ext uri="{FF2B5EF4-FFF2-40B4-BE49-F238E27FC236}">
                    <a16:creationId xmlns:a16="http://schemas.microsoft.com/office/drawing/2014/main" id="{C8AD5744-F376-FFD5-3427-BB366D8220A3}"/>
                  </a:ext>
                </a:extLst>
              </p:cNvPr>
              <p:cNvGrpSpPr/>
              <p:nvPr/>
            </p:nvGrpSpPr>
            <p:grpSpPr>
              <a:xfrm>
                <a:off x="-1264920" y="316230"/>
                <a:ext cx="140970" cy="125730"/>
                <a:chOff x="-1264920" y="316230"/>
                <a:chExt cx="140970" cy="125730"/>
              </a:xfrm>
            </p:grpSpPr>
            <p:cxnSp>
              <p:nvCxnSpPr>
                <p:cNvPr id="27" name="Пряма сполучна лінія 26">
                  <a:extLst>
                    <a:ext uri="{FF2B5EF4-FFF2-40B4-BE49-F238E27FC236}">
                      <a16:creationId xmlns:a16="http://schemas.microsoft.com/office/drawing/2014/main" id="{E52D6602-32C0-9F3D-2BE3-90E1F3CE769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316230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Пряма сполучна лінія 27">
                  <a:extLst>
                    <a:ext uri="{FF2B5EF4-FFF2-40B4-BE49-F238E27FC236}">
                      <a16:creationId xmlns:a16="http://schemas.microsoft.com/office/drawing/2014/main" id="{9A48BEAB-F43F-C67B-EB89-960C497CDE6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346710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Пряма сполучна лінія 28">
                  <a:extLst>
                    <a:ext uri="{FF2B5EF4-FFF2-40B4-BE49-F238E27FC236}">
                      <a16:creationId xmlns:a16="http://schemas.microsoft.com/office/drawing/2014/main" id="{CFD50C20-A6A4-FDF6-7BBD-D1C999144E2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379095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Пряма сполучна лінія 29">
                  <a:extLst>
                    <a:ext uri="{FF2B5EF4-FFF2-40B4-BE49-F238E27FC236}">
                      <a16:creationId xmlns:a16="http://schemas.microsoft.com/office/drawing/2014/main" id="{8589C766-E95C-1D6C-CAD3-CF17484FCCC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409575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Пряма сполучна лінія 30">
                  <a:extLst>
                    <a:ext uri="{FF2B5EF4-FFF2-40B4-BE49-F238E27FC236}">
                      <a16:creationId xmlns:a16="http://schemas.microsoft.com/office/drawing/2014/main" id="{F9700D23-4225-46E2-CC6A-9E7BDA3F643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441960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" name="Групувати 8">
                <a:extLst>
                  <a:ext uri="{FF2B5EF4-FFF2-40B4-BE49-F238E27FC236}">
                    <a16:creationId xmlns:a16="http://schemas.microsoft.com/office/drawing/2014/main" id="{21A50E8C-8476-B99A-1510-5F771C765BF1}"/>
                  </a:ext>
                </a:extLst>
              </p:cNvPr>
              <p:cNvGrpSpPr/>
              <p:nvPr/>
            </p:nvGrpSpPr>
            <p:grpSpPr>
              <a:xfrm>
                <a:off x="-1097280" y="476250"/>
                <a:ext cx="140970" cy="125730"/>
                <a:chOff x="-1264920" y="316230"/>
                <a:chExt cx="140970" cy="125730"/>
              </a:xfrm>
            </p:grpSpPr>
            <p:cxnSp>
              <p:nvCxnSpPr>
                <p:cNvPr id="22" name="Пряма сполучна лінія 21">
                  <a:extLst>
                    <a:ext uri="{FF2B5EF4-FFF2-40B4-BE49-F238E27FC236}">
                      <a16:creationId xmlns:a16="http://schemas.microsoft.com/office/drawing/2014/main" id="{A72B8F5C-4E4F-F042-9ED9-064E3A64A0F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316230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Пряма сполучна лінія 22">
                  <a:extLst>
                    <a:ext uri="{FF2B5EF4-FFF2-40B4-BE49-F238E27FC236}">
                      <a16:creationId xmlns:a16="http://schemas.microsoft.com/office/drawing/2014/main" id="{ADF1F16C-3BE9-AFB4-850A-CE6BC7CD0B0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346710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Пряма сполучна лінія 23">
                  <a:extLst>
                    <a:ext uri="{FF2B5EF4-FFF2-40B4-BE49-F238E27FC236}">
                      <a16:creationId xmlns:a16="http://schemas.microsoft.com/office/drawing/2014/main" id="{F1422CC9-3DD7-CBD1-28C4-45E69C35275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379095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Пряма сполучна лінія 24">
                  <a:extLst>
                    <a:ext uri="{FF2B5EF4-FFF2-40B4-BE49-F238E27FC236}">
                      <a16:creationId xmlns:a16="http://schemas.microsoft.com/office/drawing/2014/main" id="{92BBE500-A693-C3EF-3BB0-6B19CC05BC2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409575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Пряма сполучна лінія 25">
                  <a:extLst>
                    <a:ext uri="{FF2B5EF4-FFF2-40B4-BE49-F238E27FC236}">
                      <a16:creationId xmlns:a16="http://schemas.microsoft.com/office/drawing/2014/main" id="{4D59F462-CB5D-A65B-CD54-0BB7FA69E4B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441960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Групувати 9">
                <a:extLst>
                  <a:ext uri="{FF2B5EF4-FFF2-40B4-BE49-F238E27FC236}">
                    <a16:creationId xmlns:a16="http://schemas.microsoft.com/office/drawing/2014/main" id="{7F113810-134F-37AA-5D87-461245C09E9F}"/>
                  </a:ext>
                </a:extLst>
              </p:cNvPr>
              <p:cNvGrpSpPr/>
              <p:nvPr/>
            </p:nvGrpSpPr>
            <p:grpSpPr>
              <a:xfrm rot="5400000">
                <a:off x="-1097280" y="318136"/>
                <a:ext cx="140970" cy="125730"/>
                <a:chOff x="-1264920" y="316230"/>
                <a:chExt cx="140970" cy="125730"/>
              </a:xfrm>
            </p:grpSpPr>
            <p:cxnSp>
              <p:nvCxnSpPr>
                <p:cNvPr id="17" name="Пряма сполучна лінія 16">
                  <a:extLst>
                    <a:ext uri="{FF2B5EF4-FFF2-40B4-BE49-F238E27FC236}">
                      <a16:creationId xmlns:a16="http://schemas.microsoft.com/office/drawing/2014/main" id="{F28C0C7A-262A-0F9A-B855-CBE72192672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316230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Пряма сполучна лінія 17">
                  <a:extLst>
                    <a:ext uri="{FF2B5EF4-FFF2-40B4-BE49-F238E27FC236}">
                      <a16:creationId xmlns:a16="http://schemas.microsoft.com/office/drawing/2014/main" id="{409B2A0C-7182-0AFC-CC31-E3A3B1A75B4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346710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Пряма сполучна лінія 18">
                  <a:extLst>
                    <a:ext uri="{FF2B5EF4-FFF2-40B4-BE49-F238E27FC236}">
                      <a16:creationId xmlns:a16="http://schemas.microsoft.com/office/drawing/2014/main" id="{152D553A-BECE-0837-A92B-5B6D685C69B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379095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Пряма сполучна лінія 19">
                  <a:extLst>
                    <a:ext uri="{FF2B5EF4-FFF2-40B4-BE49-F238E27FC236}">
                      <a16:creationId xmlns:a16="http://schemas.microsoft.com/office/drawing/2014/main" id="{3628F893-E7B0-106B-8C8B-29C3633119D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409575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Пряма сполучна лінія 20">
                  <a:extLst>
                    <a:ext uri="{FF2B5EF4-FFF2-40B4-BE49-F238E27FC236}">
                      <a16:creationId xmlns:a16="http://schemas.microsoft.com/office/drawing/2014/main" id="{B73C1806-330B-2661-4C8E-7ABD26742F4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441960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" name="Групувати 10">
                <a:extLst>
                  <a:ext uri="{FF2B5EF4-FFF2-40B4-BE49-F238E27FC236}">
                    <a16:creationId xmlns:a16="http://schemas.microsoft.com/office/drawing/2014/main" id="{03728234-38D5-F097-921C-D3B095288928}"/>
                  </a:ext>
                </a:extLst>
              </p:cNvPr>
              <p:cNvGrpSpPr/>
              <p:nvPr/>
            </p:nvGrpSpPr>
            <p:grpSpPr>
              <a:xfrm rot="5400000">
                <a:off x="-1264920" y="476250"/>
                <a:ext cx="140970" cy="125730"/>
                <a:chOff x="-1264920" y="316230"/>
                <a:chExt cx="140970" cy="125730"/>
              </a:xfrm>
            </p:grpSpPr>
            <p:cxnSp>
              <p:nvCxnSpPr>
                <p:cNvPr id="12" name="Пряма сполучна лінія 11">
                  <a:extLst>
                    <a:ext uri="{FF2B5EF4-FFF2-40B4-BE49-F238E27FC236}">
                      <a16:creationId xmlns:a16="http://schemas.microsoft.com/office/drawing/2014/main" id="{CD7BC2E6-B02B-1391-DA17-650FE8D45BC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316230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Пряма сполучна лінія 12">
                  <a:extLst>
                    <a:ext uri="{FF2B5EF4-FFF2-40B4-BE49-F238E27FC236}">
                      <a16:creationId xmlns:a16="http://schemas.microsoft.com/office/drawing/2014/main" id="{82BFB1B3-B810-A646-1028-3EB0C19B2AD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346710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Пряма сполучна лінія 13">
                  <a:extLst>
                    <a:ext uri="{FF2B5EF4-FFF2-40B4-BE49-F238E27FC236}">
                      <a16:creationId xmlns:a16="http://schemas.microsoft.com/office/drawing/2014/main" id="{3BFE8834-344B-A349-7BDF-3A94C4E33DD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379095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Пряма сполучна лінія 14">
                  <a:extLst>
                    <a:ext uri="{FF2B5EF4-FFF2-40B4-BE49-F238E27FC236}">
                      <a16:creationId xmlns:a16="http://schemas.microsoft.com/office/drawing/2014/main" id="{6937B4D4-EAA6-6BCD-B481-D0D88C8801E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409575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Пряма сполучна лінія 15">
                  <a:extLst>
                    <a:ext uri="{FF2B5EF4-FFF2-40B4-BE49-F238E27FC236}">
                      <a16:creationId xmlns:a16="http://schemas.microsoft.com/office/drawing/2014/main" id="{35A9EB1A-C4F5-F019-567A-7ED691CF843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441960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7" name="Рівнобедрений трикутник 6">
              <a:extLst>
                <a:ext uri="{FF2B5EF4-FFF2-40B4-BE49-F238E27FC236}">
                  <a16:creationId xmlns:a16="http://schemas.microsoft.com/office/drawing/2014/main" id="{619C0219-2B23-BF73-EF6D-08AC088C50ED}"/>
                </a:ext>
              </a:extLst>
            </p:cNvPr>
            <p:cNvSpPr/>
            <p:nvPr/>
          </p:nvSpPr>
          <p:spPr>
            <a:xfrm>
              <a:off x="10985905" y="5859007"/>
              <a:ext cx="1098656" cy="1014792"/>
            </a:xfrm>
            <a:prstGeom prst="triangle">
              <a:avLst>
                <a:gd name="adj" fmla="val 100000"/>
              </a:avLst>
            </a:prstGeom>
            <a:solidFill>
              <a:srgbClr val="088B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sp>
        <p:nvSpPr>
          <p:cNvPr id="32" name="Прямокутник 31">
            <a:extLst>
              <a:ext uri="{FF2B5EF4-FFF2-40B4-BE49-F238E27FC236}">
                <a16:creationId xmlns:a16="http://schemas.microsoft.com/office/drawing/2014/main" id="{69FC4255-7570-E760-0850-24BC848628A3}"/>
              </a:ext>
            </a:extLst>
          </p:cNvPr>
          <p:cNvSpPr/>
          <p:nvPr/>
        </p:nvSpPr>
        <p:spPr>
          <a:xfrm>
            <a:off x="0" y="0"/>
            <a:ext cx="267867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cxnSp>
        <p:nvCxnSpPr>
          <p:cNvPr id="33" name="Пряма сполучна лінія 32">
            <a:extLst>
              <a:ext uri="{FF2B5EF4-FFF2-40B4-BE49-F238E27FC236}">
                <a16:creationId xmlns:a16="http://schemas.microsoft.com/office/drawing/2014/main" id="{A4A2FA84-EDED-9FF5-C8AD-65182F561597}"/>
              </a:ext>
            </a:extLst>
          </p:cNvPr>
          <p:cNvCxnSpPr/>
          <p:nvPr/>
        </p:nvCxnSpPr>
        <p:spPr>
          <a:xfrm>
            <a:off x="0" y="0"/>
            <a:ext cx="0" cy="685800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Заголовок 1">
            <a:extLst>
              <a:ext uri="{FF2B5EF4-FFF2-40B4-BE49-F238E27FC236}">
                <a16:creationId xmlns:a16="http://schemas.microsoft.com/office/drawing/2014/main" id="{46FAFB3C-D68F-2C33-D303-2A3F7616CE49}"/>
              </a:ext>
            </a:extLst>
          </p:cNvPr>
          <p:cNvSpPr txBox="1">
            <a:spLocks/>
          </p:cNvSpPr>
          <p:nvPr/>
        </p:nvSpPr>
        <p:spPr>
          <a:xfrm>
            <a:off x="690226" y="801313"/>
            <a:ext cx="7271577" cy="44759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uk-UA" sz="2500" b="1" i="0" u="none" strike="noStrike" dirty="0"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МЕТА ЕНЕРГЕТИЧНОГО ПЛАНУВАННЯ</a:t>
            </a:r>
            <a:endParaRPr lang="uk-UA" sz="25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09AE673-5F1D-FEEF-48C6-B702AB8626E2}"/>
              </a:ext>
            </a:extLst>
          </p:cNvPr>
          <p:cNvSpPr txBox="1"/>
          <p:nvPr/>
        </p:nvSpPr>
        <p:spPr>
          <a:xfrm>
            <a:off x="6951615" y="2201016"/>
            <a:ext cx="3822747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0">
              <a:spcBef>
                <a:spcPts val="600"/>
              </a:spcBef>
              <a:spcAft>
                <a:spcPts val="600"/>
              </a:spcAft>
            </a:pPr>
            <a:r>
              <a:rPr lang="uk-UA" sz="1400" b="0" i="0" u="none" strike="noStrike">
                <a:solidFill>
                  <a:srgbClr val="000000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сприяння виконанню євроінтеграційних зобов’язань щодо досягненню цілей з енергоефективності та ВДЕ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6D295CD-FDE8-5C45-3C67-E358918E69EF}"/>
              </a:ext>
            </a:extLst>
          </p:cNvPr>
          <p:cNvSpPr txBox="1"/>
          <p:nvPr/>
        </p:nvSpPr>
        <p:spPr>
          <a:xfrm>
            <a:off x="1734035" y="3417229"/>
            <a:ext cx="383661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0">
              <a:spcBef>
                <a:spcPts val="600"/>
              </a:spcBef>
              <a:spcAft>
                <a:spcPts val="600"/>
              </a:spcAft>
            </a:pPr>
            <a:r>
              <a:rPr lang="uk-UA" sz="1400" b="0">
                <a:solidFill>
                  <a:srgbClr val="000000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ефективне використання енергії та розвиток відновлюваних джерел енергії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607DFE7-42F6-3115-804E-FD2C204F3D61}"/>
              </a:ext>
            </a:extLst>
          </p:cNvPr>
          <p:cNvSpPr txBox="1"/>
          <p:nvPr/>
        </p:nvSpPr>
        <p:spPr>
          <a:xfrm>
            <a:off x="1734035" y="2201016"/>
            <a:ext cx="3807891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0">
              <a:spcBef>
                <a:spcPts val="600"/>
              </a:spcBef>
              <a:spcAft>
                <a:spcPts val="600"/>
              </a:spcAft>
            </a:pPr>
            <a:r>
              <a:rPr lang="uk-UA" sz="1400" b="0" i="0" u="none" strike="noStrike">
                <a:solidFill>
                  <a:srgbClr val="000000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залучення інвестицій у енергетичну модернізацію об’єктів та інфраструктури територіальних громад і регіонів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43CD9C3-1552-97E5-8DEB-529D65FED29A}"/>
              </a:ext>
            </a:extLst>
          </p:cNvPr>
          <p:cNvSpPr txBox="1"/>
          <p:nvPr/>
        </p:nvSpPr>
        <p:spPr>
          <a:xfrm>
            <a:off x="6951615" y="3417229"/>
            <a:ext cx="380789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0">
              <a:spcBef>
                <a:spcPts val="600"/>
              </a:spcBef>
              <a:spcAft>
                <a:spcPts val="600"/>
              </a:spcAft>
            </a:pPr>
            <a:r>
              <a:rPr lang="uk-UA" sz="1400" b="0" i="0" u="none" strike="noStrike">
                <a:solidFill>
                  <a:srgbClr val="000000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забезпечення раціонального використання бюджетних коштів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949EF5F-C862-B5EA-0476-0ECD1B10703D}"/>
              </a:ext>
            </a:extLst>
          </p:cNvPr>
          <p:cNvSpPr txBox="1"/>
          <p:nvPr/>
        </p:nvSpPr>
        <p:spPr>
          <a:xfrm>
            <a:off x="6951615" y="4439768"/>
            <a:ext cx="382659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0">
              <a:spcBef>
                <a:spcPts val="600"/>
              </a:spcBef>
              <a:spcAft>
                <a:spcPts val="600"/>
              </a:spcAft>
            </a:pPr>
            <a:r>
              <a:rPr lang="uk-UA" sz="1400" b="0" i="0" u="none" strike="noStrike">
                <a:solidFill>
                  <a:srgbClr val="000000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покращення якості надання комунальних послуг, формування енергоефективної поведінки кінцевих споживачів енергії та комунальних послуг</a:t>
            </a:r>
            <a:endParaRPr lang="uk-UA" sz="1400" b="0">
              <a:effectLst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A6867A3-A969-A7AD-7E44-2E9B4E77379B}"/>
              </a:ext>
            </a:extLst>
          </p:cNvPr>
          <p:cNvSpPr txBox="1"/>
          <p:nvPr/>
        </p:nvSpPr>
        <p:spPr>
          <a:xfrm>
            <a:off x="1734035" y="4547489"/>
            <a:ext cx="3836051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0">
              <a:spcBef>
                <a:spcPts val="600"/>
              </a:spcBef>
              <a:spcAft>
                <a:spcPts val="600"/>
              </a:spcAft>
            </a:pPr>
            <a:r>
              <a:rPr lang="uk-UA" sz="1400" b="0" i="0" u="none" strike="noStrike">
                <a:solidFill>
                  <a:srgbClr val="000000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скорочення викидів парникових газів та забезпечення декарбонізації з урахуванням принципу “Енергоефективність насамперед”</a:t>
            </a:r>
            <a:endParaRPr lang="uk-UA" sz="1400" b="0">
              <a:effectLst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40C50990-80EB-F112-0783-D1F462B30D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16255">
            <a:off x="1037006" y="2183417"/>
            <a:ext cx="619245" cy="773863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F1CDA9F8-7C0C-9741-1B4D-0CDA2F82B1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16255">
            <a:off x="954011" y="3291908"/>
            <a:ext cx="619245" cy="773863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0477A920-2E7C-C7AB-591F-C1624EEA2A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16255">
            <a:off x="973301" y="4529890"/>
            <a:ext cx="619245" cy="773863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84F5177F-783F-4491-4299-3D0C10477F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16255">
            <a:off x="6330687" y="2183417"/>
            <a:ext cx="619245" cy="773863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F7986080-A4DF-42FC-4587-181F77D00F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16255">
            <a:off x="6303727" y="3291908"/>
            <a:ext cx="619245" cy="773863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31BED145-B6CA-1E9A-9E79-3001222328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16255">
            <a:off x="6323017" y="4529890"/>
            <a:ext cx="619245" cy="773863"/>
          </a:xfrm>
          <a:prstGeom prst="rect">
            <a:avLst/>
          </a:prstGeom>
        </p:spPr>
      </p:pic>
      <p:sp>
        <p:nvSpPr>
          <p:cNvPr id="60" name="Прямокутник 59">
            <a:extLst>
              <a:ext uri="{FF2B5EF4-FFF2-40B4-BE49-F238E27FC236}">
                <a16:creationId xmlns:a16="http://schemas.microsoft.com/office/drawing/2014/main" id="{C150CAFC-1BC6-CA76-F6F7-B2ED493A0925}"/>
              </a:ext>
            </a:extLst>
          </p:cNvPr>
          <p:cNvSpPr/>
          <p:nvPr/>
        </p:nvSpPr>
        <p:spPr>
          <a:xfrm>
            <a:off x="2621280" y="6675120"/>
            <a:ext cx="6644638" cy="19867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37612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AEB6244-7DA6-9C47-6B02-7D2032357C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25" y="0"/>
            <a:ext cx="11706822" cy="6858000"/>
          </a:xfrm>
          <a:prstGeom prst="rect">
            <a:avLst/>
          </a:prstGeom>
        </p:spPr>
      </p:pic>
      <p:sp>
        <p:nvSpPr>
          <p:cNvPr id="3" name="Прямокутник 2">
            <a:extLst>
              <a:ext uri="{FF2B5EF4-FFF2-40B4-BE49-F238E27FC236}">
                <a16:creationId xmlns:a16="http://schemas.microsoft.com/office/drawing/2014/main" id="{BEE9C202-F964-4EFD-22B6-50578E3E0CE7}"/>
              </a:ext>
            </a:extLst>
          </p:cNvPr>
          <p:cNvSpPr/>
          <p:nvPr/>
        </p:nvSpPr>
        <p:spPr>
          <a:xfrm>
            <a:off x="-17500" y="-15798"/>
            <a:ext cx="11741826" cy="6873798"/>
          </a:xfrm>
          <a:prstGeom prst="rect">
            <a:avLst/>
          </a:prstGeom>
          <a:solidFill>
            <a:schemeClr val="bg1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7" name="Паралелограм 56">
            <a:extLst>
              <a:ext uri="{FF2B5EF4-FFF2-40B4-BE49-F238E27FC236}">
                <a16:creationId xmlns:a16="http://schemas.microsoft.com/office/drawing/2014/main" id="{16F82111-D1CA-D91E-7AB0-0DE117A4B9D1}"/>
              </a:ext>
            </a:extLst>
          </p:cNvPr>
          <p:cNvSpPr/>
          <p:nvPr/>
        </p:nvSpPr>
        <p:spPr>
          <a:xfrm>
            <a:off x="642916" y="801313"/>
            <a:ext cx="330328" cy="447599"/>
          </a:xfrm>
          <a:prstGeom prst="parallelogram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grpSp>
        <p:nvGrpSpPr>
          <p:cNvPr id="4" name="Групувати 3">
            <a:extLst>
              <a:ext uri="{FF2B5EF4-FFF2-40B4-BE49-F238E27FC236}">
                <a16:creationId xmlns:a16="http://schemas.microsoft.com/office/drawing/2014/main" id="{9FB2F458-5414-73C2-3C40-2EE58C47117D}"/>
              </a:ext>
            </a:extLst>
          </p:cNvPr>
          <p:cNvGrpSpPr/>
          <p:nvPr/>
        </p:nvGrpSpPr>
        <p:grpSpPr>
          <a:xfrm>
            <a:off x="10985905" y="0"/>
            <a:ext cx="1206095" cy="6873799"/>
            <a:chOff x="10985905" y="0"/>
            <a:chExt cx="1206095" cy="6873799"/>
          </a:xfrm>
        </p:grpSpPr>
        <p:sp>
          <p:nvSpPr>
            <p:cNvPr id="5" name="Прямокутник 4">
              <a:extLst>
                <a:ext uri="{FF2B5EF4-FFF2-40B4-BE49-F238E27FC236}">
                  <a16:creationId xmlns:a16="http://schemas.microsoft.com/office/drawing/2014/main" id="{3481EE2B-9F4F-E538-E20B-2684EF7CC420}"/>
                </a:ext>
              </a:extLst>
            </p:cNvPr>
            <p:cNvSpPr/>
            <p:nvPr/>
          </p:nvSpPr>
          <p:spPr>
            <a:xfrm>
              <a:off x="11572755" y="0"/>
              <a:ext cx="619245" cy="6858000"/>
            </a:xfrm>
            <a:prstGeom prst="rect">
              <a:avLst/>
            </a:prstGeom>
            <a:solidFill>
              <a:srgbClr val="088B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grpSp>
          <p:nvGrpSpPr>
            <p:cNvPr id="6" name="Групувати 5">
              <a:extLst>
                <a:ext uri="{FF2B5EF4-FFF2-40B4-BE49-F238E27FC236}">
                  <a16:creationId xmlns:a16="http://schemas.microsoft.com/office/drawing/2014/main" id="{84146D67-A2BA-046E-B5BC-1ACBB3DEE63C}"/>
                </a:ext>
              </a:extLst>
            </p:cNvPr>
            <p:cNvGrpSpPr/>
            <p:nvPr/>
          </p:nvGrpSpPr>
          <p:grpSpPr>
            <a:xfrm>
              <a:off x="11700503" y="349881"/>
              <a:ext cx="393781" cy="381626"/>
              <a:chOff x="-1264920" y="310516"/>
              <a:chExt cx="308610" cy="299084"/>
            </a:xfrm>
          </p:grpSpPr>
          <p:grpSp>
            <p:nvGrpSpPr>
              <p:cNvPr id="8" name="Групувати 7">
                <a:extLst>
                  <a:ext uri="{FF2B5EF4-FFF2-40B4-BE49-F238E27FC236}">
                    <a16:creationId xmlns:a16="http://schemas.microsoft.com/office/drawing/2014/main" id="{C8AD5744-F376-FFD5-3427-BB366D8220A3}"/>
                  </a:ext>
                </a:extLst>
              </p:cNvPr>
              <p:cNvGrpSpPr/>
              <p:nvPr/>
            </p:nvGrpSpPr>
            <p:grpSpPr>
              <a:xfrm>
                <a:off x="-1264920" y="316230"/>
                <a:ext cx="140970" cy="125730"/>
                <a:chOff x="-1264920" y="316230"/>
                <a:chExt cx="140970" cy="125730"/>
              </a:xfrm>
            </p:grpSpPr>
            <p:cxnSp>
              <p:nvCxnSpPr>
                <p:cNvPr id="27" name="Пряма сполучна лінія 26">
                  <a:extLst>
                    <a:ext uri="{FF2B5EF4-FFF2-40B4-BE49-F238E27FC236}">
                      <a16:creationId xmlns:a16="http://schemas.microsoft.com/office/drawing/2014/main" id="{E52D6602-32C0-9F3D-2BE3-90E1F3CE769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316230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Пряма сполучна лінія 27">
                  <a:extLst>
                    <a:ext uri="{FF2B5EF4-FFF2-40B4-BE49-F238E27FC236}">
                      <a16:creationId xmlns:a16="http://schemas.microsoft.com/office/drawing/2014/main" id="{9A48BEAB-F43F-C67B-EB89-960C497CDE6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346710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Пряма сполучна лінія 28">
                  <a:extLst>
                    <a:ext uri="{FF2B5EF4-FFF2-40B4-BE49-F238E27FC236}">
                      <a16:creationId xmlns:a16="http://schemas.microsoft.com/office/drawing/2014/main" id="{CFD50C20-A6A4-FDF6-7BBD-D1C999144E2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379095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Пряма сполучна лінія 29">
                  <a:extLst>
                    <a:ext uri="{FF2B5EF4-FFF2-40B4-BE49-F238E27FC236}">
                      <a16:creationId xmlns:a16="http://schemas.microsoft.com/office/drawing/2014/main" id="{8589C766-E95C-1D6C-CAD3-CF17484FCCC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409575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Пряма сполучна лінія 30">
                  <a:extLst>
                    <a:ext uri="{FF2B5EF4-FFF2-40B4-BE49-F238E27FC236}">
                      <a16:creationId xmlns:a16="http://schemas.microsoft.com/office/drawing/2014/main" id="{F9700D23-4225-46E2-CC6A-9E7BDA3F643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441960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" name="Групувати 8">
                <a:extLst>
                  <a:ext uri="{FF2B5EF4-FFF2-40B4-BE49-F238E27FC236}">
                    <a16:creationId xmlns:a16="http://schemas.microsoft.com/office/drawing/2014/main" id="{21A50E8C-8476-B99A-1510-5F771C765BF1}"/>
                  </a:ext>
                </a:extLst>
              </p:cNvPr>
              <p:cNvGrpSpPr/>
              <p:nvPr/>
            </p:nvGrpSpPr>
            <p:grpSpPr>
              <a:xfrm>
                <a:off x="-1097280" y="476250"/>
                <a:ext cx="140970" cy="125730"/>
                <a:chOff x="-1264920" y="316230"/>
                <a:chExt cx="140970" cy="125730"/>
              </a:xfrm>
            </p:grpSpPr>
            <p:cxnSp>
              <p:nvCxnSpPr>
                <p:cNvPr id="22" name="Пряма сполучна лінія 21">
                  <a:extLst>
                    <a:ext uri="{FF2B5EF4-FFF2-40B4-BE49-F238E27FC236}">
                      <a16:creationId xmlns:a16="http://schemas.microsoft.com/office/drawing/2014/main" id="{A72B8F5C-4E4F-F042-9ED9-064E3A64A0F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316230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Пряма сполучна лінія 22">
                  <a:extLst>
                    <a:ext uri="{FF2B5EF4-FFF2-40B4-BE49-F238E27FC236}">
                      <a16:creationId xmlns:a16="http://schemas.microsoft.com/office/drawing/2014/main" id="{ADF1F16C-3BE9-AFB4-850A-CE6BC7CD0B0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346710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Пряма сполучна лінія 23">
                  <a:extLst>
                    <a:ext uri="{FF2B5EF4-FFF2-40B4-BE49-F238E27FC236}">
                      <a16:creationId xmlns:a16="http://schemas.microsoft.com/office/drawing/2014/main" id="{F1422CC9-3DD7-CBD1-28C4-45E69C35275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379095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Пряма сполучна лінія 24">
                  <a:extLst>
                    <a:ext uri="{FF2B5EF4-FFF2-40B4-BE49-F238E27FC236}">
                      <a16:creationId xmlns:a16="http://schemas.microsoft.com/office/drawing/2014/main" id="{92BBE500-A693-C3EF-3BB0-6B19CC05BC2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409575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Пряма сполучна лінія 25">
                  <a:extLst>
                    <a:ext uri="{FF2B5EF4-FFF2-40B4-BE49-F238E27FC236}">
                      <a16:creationId xmlns:a16="http://schemas.microsoft.com/office/drawing/2014/main" id="{4D59F462-CB5D-A65B-CD54-0BB7FA69E4B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441960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Групувати 9">
                <a:extLst>
                  <a:ext uri="{FF2B5EF4-FFF2-40B4-BE49-F238E27FC236}">
                    <a16:creationId xmlns:a16="http://schemas.microsoft.com/office/drawing/2014/main" id="{7F113810-134F-37AA-5D87-461245C09E9F}"/>
                  </a:ext>
                </a:extLst>
              </p:cNvPr>
              <p:cNvGrpSpPr/>
              <p:nvPr/>
            </p:nvGrpSpPr>
            <p:grpSpPr>
              <a:xfrm rot="5400000">
                <a:off x="-1097280" y="318136"/>
                <a:ext cx="140970" cy="125730"/>
                <a:chOff x="-1264920" y="316230"/>
                <a:chExt cx="140970" cy="125730"/>
              </a:xfrm>
            </p:grpSpPr>
            <p:cxnSp>
              <p:nvCxnSpPr>
                <p:cNvPr id="17" name="Пряма сполучна лінія 16">
                  <a:extLst>
                    <a:ext uri="{FF2B5EF4-FFF2-40B4-BE49-F238E27FC236}">
                      <a16:creationId xmlns:a16="http://schemas.microsoft.com/office/drawing/2014/main" id="{F28C0C7A-262A-0F9A-B855-CBE72192672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316230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Пряма сполучна лінія 17">
                  <a:extLst>
                    <a:ext uri="{FF2B5EF4-FFF2-40B4-BE49-F238E27FC236}">
                      <a16:creationId xmlns:a16="http://schemas.microsoft.com/office/drawing/2014/main" id="{409B2A0C-7182-0AFC-CC31-E3A3B1A75B4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346710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Пряма сполучна лінія 18">
                  <a:extLst>
                    <a:ext uri="{FF2B5EF4-FFF2-40B4-BE49-F238E27FC236}">
                      <a16:creationId xmlns:a16="http://schemas.microsoft.com/office/drawing/2014/main" id="{152D553A-BECE-0837-A92B-5B6D685C69B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379095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Пряма сполучна лінія 19">
                  <a:extLst>
                    <a:ext uri="{FF2B5EF4-FFF2-40B4-BE49-F238E27FC236}">
                      <a16:creationId xmlns:a16="http://schemas.microsoft.com/office/drawing/2014/main" id="{3628F893-E7B0-106B-8C8B-29C3633119D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409575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Пряма сполучна лінія 20">
                  <a:extLst>
                    <a:ext uri="{FF2B5EF4-FFF2-40B4-BE49-F238E27FC236}">
                      <a16:creationId xmlns:a16="http://schemas.microsoft.com/office/drawing/2014/main" id="{B73C1806-330B-2661-4C8E-7ABD26742F4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441960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" name="Групувати 10">
                <a:extLst>
                  <a:ext uri="{FF2B5EF4-FFF2-40B4-BE49-F238E27FC236}">
                    <a16:creationId xmlns:a16="http://schemas.microsoft.com/office/drawing/2014/main" id="{03728234-38D5-F097-921C-D3B095288928}"/>
                  </a:ext>
                </a:extLst>
              </p:cNvPr>
              <p:cNvGrpSpPr/>
              <p:nvPr/>
            </p:nvGrpSpPr>
            <p:grpSpPr>
              <a:xfrm rot="5400000">
                <a:off x="-1264920" y="476250"/>
                <a:ext cx="140970" cy="125730"/>
                <a:chOff x="-1264920" y="316230"/>
                <a:chExt cx="140970" cy="125730"/>
              </a:xfrm>
            </p:grpSpPr>
            <p:cxnSp>
              <p:nvCxnSpPr>
                <p:cNvPr id="12" name="Пряма сполучна лінія 11">
                  <a:extLst>
                    <a:ext uri="{FF2B5EF4-FFF2-40B4-BE49-F238E27FC236}">
                      <a16:creationId xmlns:a16="http://schemas.microsoft.com/office/drawing/2014/main" id="{CD7BC2E6-B02B-1391-DA17-650FE8D45BC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316230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Пряма сполучна лінія 12">
                  <a:extLst>
                    <a:ext uri="{FF2B5EF4-FFF2-40B4-BE49-F238E27FC236}">
                      <a16:creationId xmlns:a16="http://schemas.microsoft.com/office/drawing/2014/main" id="{82BFB1B3-B810-A646-1028-3EB0C19B2AD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346710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Пряма сполучна лінія 13">
                  <a:extLst>
                    <a:ext uri="{FF2B5EF4-FFF2-40B4-BE49-F238E27FC236}">
                      <a16:creationId xmlns:a16="http://schemas.microsoft.com/office/drawing/2014/main" id="{3BFE8834-344B-A349-7BDF-3A94C4E33DD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379095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Пряма сполучна лінія 14">
                  <a:extLst>
                    <a:ext uri="{FF2B5EF4-FFF2-40B4-BE49-F238E27FC236}">
                      <a16:creationId xmlns:a16="http://schemas.microsoft.com/office/drawing/2014/main" id="{6937B4D4-EAA6-6BCD-B481-D0D88C8801E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409575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Пряма сполучна лінія 15">
                  <a:extLst>
                    <a:ext uri="{FF2B5EF4-FFF2-40B4-BE49-F238E27FC236}">
                      <a16:creationId xmlns:a16="http://schemas.microsoft.com/office/drawing/2014/main" id="{35A9EB1A-C4F5-F019-567A-7ED691CF843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441960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7" name="Рівнобедрений трикутник 6">
              <a:extLst>
                <a:ext uri="{FF2B5EF4-FFF2-40B4-BE49-F238E27FC236}">
                  <a16:creationId xmlns:a16="http://schemas.microsoft.com/office/drawing/2014/main" id="{619C0219-2B23-BF73-EF6D-08AC088C50ED}"/>
                </a:ext>
              </a:extLst>
            </p:cNvPr>
            <p:cNvSpPr/>
            <p:nvPr/>
          </p:nvSpPr>
          <p:spPr>
            <a:xfrm>
              <a:off x="10985905" y="5859007"/>
              <a:ext cx="1098656" cy="1014792"/>
            </a:xfrm>
            <a:prstGeom prst="triangle">
              <a:avLst>
                <a:gd name="adj" fmla="val 100000"/>
              </a:avLst>
            </a:prstGeom>
            <a:solidFill>
              <a:srgbClr val="088B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sp>
        <p:nvSpPr>
          <p:cNvPr id="32" name="Прямокутник 31">
            <a:extLst>
              <a:ext uri="{FF2B5EF4-FFF2-40B4-BE49-F238E27FC236}">
                <a16:creationId xmlns:a16="http://schemas.microsoft.com/office/drawing/2014/main" id="{69FC4255-7570-E760-0850-24BC848628A3}"/>
              </a:ext>
            </a:extLst>
          </p:cNvPr>
          <p:cNvSpPr/>
          <p:nvPr/>
        </p:nvSpPr>
        <p:spPr>
          <a:xfrm>
            <a:off x="0" y="0"/>
            <a:ext cx="267867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cxnSp>
        <p:nvCxnSpPr>
          <p:cNvPr id="33" name="Пряма сполучна лінія 32">
            <a:extLst>
              <a:ext uri="{FF2B5EF4-FFF2-40B4-BE49-F238E27FC236}">
                <a16:creationId xmlns:a16="http://schemas.microsoft.com/office/drawing/2014/main" id="{A4A2FA84-EDED-9FF5-C8AD-65182F561597}"/>
              </a:ext>
            </a:extLst>
          </p:cNvPr>
          <p:cNvCxnSpPr/>
          <p:nvPr/>
        </p:nvCxnSpPr>
        <p:spPr>
          <a:xfrm>
            <a:off x="0" y="0"/>
            <a:ext cx="0" cy="685800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Заголовок 1">
            <a:extLst>
              <a:ext uri="{FF2B5EF4-FFF2-40B4-BE49-F238E27FC236}">
                <a16:creationId xmlns:a16="http://schemas.microsoft.com/office/drawing/2014/main" id="{46FAFB3C-D68F-2C33-D303-2A3F7616CE49}"/>
              </a:ext>
            </a:extLst>
          </p:cNvPr>
          <p:cNvSpPr txBox="1">
            <a:spLocks/>
          </p:cNvSpPr>
          <p:nvPr/>
        </p:nvSpPr>
        <p:spPr>
          <a:xfrm>
            <a:off x="690226" y="801313"/>
            <a:ext cx="5405774" cy="44759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uk-UA" sz="2500" b="1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ВИДИ ЕНЕРГЕТИЧНИХ ПЛАНІВ</a:t>
            </a:r>
            <a:endParaRPr lang="uk-UA" sz="25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7" name="Місце для вмісту 2">
            <a:extLst>
              <a:ext uri="{FF2B5EF4-FFF2-40B4-BE49-F238E27FC236}">
                <a16:creationId xmlns:a16="http://schemas.microsoft.com/office/drawing/2014/main" id="{3A021FD8-B3B5-ACAA-98BB-08896ECE68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35334" y="1831692"/>
            <a:ext cx="4100723" cy="318712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uk-UA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МУНІЦИПАЛЬНИЙ </a:t>
            </a:r>
            <a:br>
              <a:rPr lang="uk-UA" sz="2000" b="1" dirty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uk-UA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ЕНЕРГЕТИЧНИЙ ПЛАН</a:t>
            </a:r>
          </a:p>
          <a:p>
            <a:r>
              <a:rPr lang="uk-UA" sz="1600" b="0" i="0" u="none" strike="noStrike" dirty="0">
                <a:solidFill>
                  <a:srgbClr val="000000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спрямований на сталий енергетичний розвиток територіальної громади</a:t>
            </a:r>
          </a:p>
          <a:p>
            <a:r>
              <a:rPr lang="uk-UA" sz="1600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затверджується сільською, селищною або міською радою</a:t>
            </a:r>
          </a:p>
          <a:p>
            <a:r>
              <a:rPr lang="uk-UA" sz="1600" b="0" i="0" u="none" strike="noStrike" dirty="0">
                <a:solidFill>
                  <a:srgbClr val="000000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охоплює об’єкти, які розташовані на території територіальної громади </a:t>
            </a:r>
            <a:endParaRPr lang="en-US" sz="1600" b="0" i="0" u="none" strike="noStrike" dirty="0">
              <a:solidFill>
                <a:srgbClr val="000000"/>
              </a:solidFill>
              <a:effectLst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8" name="Місце для вмісту 2">
            <a:extLst>
              <a:ext uri="{FF2B5EF4-FFF2-40B4-BE49-F238E27FC236}">
                <a16:creationId xmlns:a16="http://schemas.microsoft.com/office/drawing/2014/main" id="{13D2C805-09C6-928F-984D-9FC1EE42B8DB}"/>
              </a:ext>
            </a:extLst>
          </p:cNvPr>
          <p:cNvSpPr txBox="1">
            <a:spLocks/>
          </p:cNvSpPr>
          <p:nvPr/>
        </p:nvSpPr>
        <p:spPr>
          <a:xfrm>
            <a:off x="7264213" y="1831692"/>
            <a:ext cx="4284287" cy="318712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uk-UA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РЕГІОНАЛЬНИЙ </a:t>
            </a:r>
            <a:br>
              <a:rPr lang="uk-UA" sz="2000" b="1" dirty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uk-UA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ЕНЕРГЕТИЧНИЙ ПЛАН</a:t>
            </a:r>
          </a:p>
          <a:p>
            <a:r>
              <a:rPr lang="uk-UA" sz="1600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спрямований на сталий енергетичний розвиток області</a:t>
            </a:r>
            <a:endParaRPr lang="en-US" sz="1600" dirty="0">
              <a:solidFill>
                <a:srgbClr val="0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uk-UA" sz="1600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затверджується обласною радою</a:t>
            </a:r>
            <a:br>
              <a:rPr lang="uk-UA" sz="1600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endParaRPr lang="uk-UA" sz="1600" dirty="0">
              <a:solidFill>
                <a:srgbClr val="0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uk-UA" sz="1600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охоплює об’єкти спільної власності, які перебувають в управлінні обласної ради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D1845B3-B68F-9BA6-D109-190AB81114B0}"/>
              </a:ext>
            </a:extLst>
          </p:cNvPr>
          <p:cNvSpPr txBox="1"/>
          <p:nvPr/>
        </p:nvSpPr>
        <p:spPr>
          <a:xfrm>
            <a:off x="781300" y="5532955"/>
            <a:ext cx="1005055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uk-UA" sz="1800" b="1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Регіональні енергетичні плани доповнюють муніципальні енергетичні плани </a:t>
            </a:r>
            <a:br>
              <a:rPr lang="uk-UA" sz="1800" b="1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uk-UA" sz="180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щодо досягнення національних цілей в частині проєктів, </a:t>
            </a:r>
            <a:br>
              <a:rPr lang="uk-UA" sz="180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uk-UA" sz="180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які охоплюють кілька територіальних громад в межах області</a:t>
            </a:r>
          </a:p>
        </p:txBody>
      </p:sp>
      <p:cxnSp>
        <p:nvCxnSpPr>
          <p:cNvPr id="49" name="Пряма сполучна лінія 48">
            <a:extLst>
              <a:ext uri="{FF2B5EF4-FFF2-40B4-BE49-F238E27FC236}">
                <a16:creationId xmlns:a16="http://schemas.microsoft.com/office/drawing/2014/main" id="{0DA1AD4D-E91A-431D-5076-5EC1A78B330F}"/>
              </a:ext>
            </a:extLst>
          </p:cNvPr>
          <p:cNvCxnSpPr/>
          <p:nvPr/>
        </p:nvCxnSpPr>
        <p:spPr>
          <a:xfrm>
            <a:off x="642916" y="5370653"/>
            <a:ext cx="1022446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5" name="Picture 44" descr="Icon&#10;&#10;Description automatically generated">
            <a:extLst>
              <a:ext uri="{FF2B5EF4-FFF2-40B4-BE49-F238E27FC236}">
                <a16:creationId xmlns:a16="http://schemas.microsoft.com/office/drawing/2014/main" id="{7E02E118-0AA9-BB96-BBB8-3EDF3EB1DC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25" y="2883642"/>
            <a:ext cx="2486470" cy="2297474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514D5D35-A21A-3730-503D-CD1D0F56B61B}"/>
              </a:ext>
            </a:extLst>
          </p:cNvPr>
          <p:cNvSpPr txBox="1"/>
          <p:nvPr/>
        </p:nvSpPr>
        <p:spPr>
          <a:xfrm>
            <a:off x="1546471" y="3159543"/>
            <a:ext cx="7048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/>
              <a:t>МЕП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7D56F4A-CD75-3CE6-B0E3-832D0A84CAE0}"/>
              </a:ext>
            </a:extLst>
          </p:cNvPr>
          <p:cNvSpPr txBox="1"/>
          <p:nvPr/>
        </p:nvSpPr>
        <p:spPr>
          <a:xfrm rot="1580996">
            <a:off x="2096120" y="4399066"/>
            <a:ext cx="7048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>
                <a:solidFill>
                  <a:schemeClr val="bg1"/>
                </a:solidFill>
              </a:rPr>
              <a:t>РЕП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AB84253-854C-CD17-5F91-1AAC03459278}"/>
              </a:ext>
            </a:extLst>
          </p:cNvPr>
          <p:cNvSpPr txBox="1"/>
          <p:nvPr/>
        </p:nvSpPr>
        <p:spPr>
          <a:xfrm>
            <a:off x="597534" y="4201978"/>
            <a:ext cx="7048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/>
              <a:t>МЕП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9FEC9D4-9388-1827-D0CF-A2326CC0AADF}"/>
              </a:ext>
            </a:extLst>
          </p:cNvPr>
          <p:cNvSpPr txBox="1"/>
          <p:nvPr/>
        </p:nvSpPr>
        <p:spPr>
          <a:xfrm rot="16200000">
            <a:off x="539478" y="3188571"/>
            <a:ext cx="7048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/>
              <a:t>МЕП</a:t>
            </a:r>
          </a:p>
        </p:txBody>
      </p:sp>
    </p:spTree>
    <p:extLst>
      <p:ext uri="{BB962C8B-B14F-4D97-AF65-F5344CB8AC3E}">
        <p14:creationId xmlns:p14="http://schemas.microsoft.com/office/powerpoint/2010/main" val="2228504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AEB6244-7DA6-9C47-6B02-7D2032357C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25" y="0"/>
            <a:ext cx="11706822" cy="6858000"/>
          </a:xfrm>
          <a:prstGeom prst="rect">
            <a:avLst/>
          </a:prstGeom>
        </p:spPr>
      </p:pic>
      <p:sp>
        <p:nvSpPr>
          <p:cNvPr id="3" name="Прямокутник 2">
            <a:extLst>
              <a:ext uri="{FF2B5EF4-FFF2-40B4-BE49-F238E27FC236}">
                <a16:creationId xmlns:a16="http://schemas.microsoft.com/office/drawing/2014/main" id="{BEE9C202-F964-4EFD-22B6-50578E3E0CE7}"/>
              </a:ext>
            </a:extLst>
          </p:cNvPr>
          <p:cNvSpPr/>
          <p:nvPr/>
        </p:nvSpPr>
        <p:spPr>
          <a:xfrm>
            <a:off x="-49102" y="-7899"/>
            <a:ext cx="11741826" cy="6873798"/>
          </a:xfrm>
          <a:prstGeom prst="rect">
            <a:avLst/>
          </a:prstGeom>
          <a:solidFill>
            <a:schemeClr val="bg1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7" name="Паралелограм 56">
            <a:extLst>
              <a:ext uri="{FF2B5EF4-FFF2-40B4-BE49-F238E27FC236}">
                <a16:creationId xmlns:a16="http://schemas.microsoft.com/office/drawing/2014/main" id="{16F82111-D1CA-D91E-7AB0-0DE117A4B9D1}"/>
              </a:ext>
            </a:extLst>
          </p:cNvPr>
          <p:cNvSpPr/>
          <p:nvPr/>
        </p:nvSpPr>
        <p:spPr>
          <a:xfrm>
            <a:off x="642916" y="801313"/>
            <a:ext cx="330328" cy="447599"/>
          </a:xfrm>
          <a:prstGeom prst="parallelogram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grpSp>
        <p:nvGrpSpPr>
          <p:cNvPr id="4" name="Групувати 3">
            <a:extLst>
              <a:ext uri="{FF2B5EF4-FFF2-40B4-BE49-F238E27FC236}">
                <a16:creationId xmlns:a16="http://schemas.microsoft.com/office/drawing/2014/main" id="{9FB2F458-5414-73C2-3C40-2EE58C47117D}"/>
              </a:ext>
            </a:extLst>
          </p:cNvPr>
          <p:cNvGrpSpPr/>
          <p:nvPr/>
        </p:nvGrpSpPr>
        <p:grpSpPr>
          <a:xfrm>
            <a:off x="10985905" y="0"/>
            <a:ext cx="1206095" cy="6873799"/>
            <a:chOff x="10985905" y="0"/>
            <a:chExt cx="1206095" cy="6873799"/>
          </a:xfrm>
        </p:grpSpPr>
        <p:sp>
          <p:nvSpPr>
            <p:cNvPr id="5" name="Прямокутник 4">
              <a:extLst>
                <a:ext uri="{FF2B5EF4-FFF2-40B4-BE49-F238E27FC236}">
                  <a16:creationId xmlns:a16="http://schemas.microsoft.com/office/drawing/2014/main" id="{3481EE2B-9F4F-E538-E20B-2684EF7CC420}"/>
                </a:ext>
              </a:extLst>
            </p:cNvPr>
            <p:cNvSpPr/>
            <p:nvPr/>
          </p:nvSpPr>
          <p:spPr>
            <a:xfrm>
              <a:off x="11572755" y="0"/>
              <a:ext cx="619245" cy="6858000"/>
            </a:xfrm>
            <a:prstGeom prst="rect">
              <a:avLst/>
            </a:prstGeom>
            <a:solidFill>
              <a:srgbClr val="088B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grpSp>
          <p:nvGrpSpPr>
            <p:cNvPr id="6" name="Групувати 5">
              <a:extLst>
                <a:ext uri="{FF2B5EF4-FFF2-40B4-BE49-F238E27FC236}">
                  <a16:creationId xmlns:a16="http://schemas.microsoft.com/office/drawing/2014/main" id="{84146D67-A2BA-046E-B5BC-1ACBB3DEE63C}"/>
                </a:ext>
              </a:extLst>
            </p:cNvPr>
            <p:cNvGrpSpPr/>
            <p:nvPr/>
          </p:nvGrpSpPr>
          <p:grpSpPr>
            <a:xfrm>
              <a:off x="11700503" y="349881"/>
              <a:ext cx="393781" cy="381626"/>
              <a:chOff x="-1264920" y="310516"/>
              <a:chExt cx="308610" cy="299084"/>
            </a:xfrm>
          </p:grpSpPr>
          <p:grpSp>
            <p:nvGrpSpPr>
              <p:cNvPr id="8" name="Групувати 7">
                <a:extLst>
                  <a:ext uri="{FF2B5EF4-FFF2-40B4-BE49-F238E27FC236}">
                    <a16:creationId xmlns:a16="http://schemas.microsoft.com/office/drawing/2014/main" id="{C8AD5744-F376-FFD5-3427-BB366D8220A3}"/>
                  </a:ext>
                </a:extLst>
              </p:cNvPr>
              <p:cNvGrpSpPr/>
              <p:nvPr/>
            </p:nvGrpSpPr>
            <p:grpSpPr>
              <a:xfrm>
                <a:off x="-1264920" y="316230"/>
                <a:ext cx="140970" cy="125730"/>
                <a:chOff x="-1264920" y="316230"/>
                <a:chExt cx="140970" cy="125730"/>
              </a:xfrm>
            </p:grpSpPr>
            <p:cxnSp>
              <p:nvCxnSpPr>
                <p:cNvPr id="27" name="Пряма сполучна лінія 26">
                  <a:extLst>
                    <a:ext uri="{FF2B5EF4-FFF2-40B4-BE49-F238E27FC236}">
                      <a16:creationId xmlns:a16="http://schemas.microsoft.com/office/drawing/2014/main" id="{E52D6602-32C0-9F3D-2BE3-90E1F3CE769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316230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Пряма сполучна лінія 27">
                  <a:extLst>
                    <a:ext uri="{FF2B5EF4-FFF2-40B4-BE49-F238E27FC236}">
                      <a16:creationId xmlns:a16="http://schemas.microsoft.com/office/drawing/2014/main" id="{9A48BEAB-F43F-C67B-EB89-960C497CDE6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346710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Пряма сполучна лінія 28">
                  <a:extLst>
                    <a:ext uri="{FF2B5EF4-FFF2-40B4-BE49-F238E27FC236}">
                      <a16:creationId xmlns:a16="http://schemas.microsoft.com/office/drawing/2014/main" id="{CFD50C20-A6A4-FDF6-7BBD-D1C999144E2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379095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Пряма сполучна лінія 29">
                  <a:extLst>
                    <a:ext uri="{FF2B5EF4-FFF2-40B4-BE49-F238E27FC236}">
                      <a16:creationId xmlns:a16="http://schemas.microsoft.com/office/drawing/2014/main" id="{8589C766-E95C-1D6C-CAD3-CF17484FCCC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409575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Пряма сполучна лінія 30">
                  <a:extLst>
                    <a:ext uri="{FF2B5EF4-FFF2-40B4-BE49-F238E27FC236}">
                      <a16:creationId xmlns:a16="http://schemas.microsoft.com/office/drawing/2014/main" id="{F9700D23-4225-46E2-CC6A-9E7BDA3F643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441960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" name="Групувати 8">
                <a:extLst>
                  <a:ext uri="{FF2B5EF4-FFF2-40B4-BE49-F238E27FC236}">
                    <a16:creationId xmlns:a16="http://schemas.microsoft.com/office/drawing/2014/main" id="{21A50E8C-8476-B99A-1510-5F771C765BF1}"/>
                  </a:ext>
                </a:extLst>
              </p:cNvPr>
              <p:cNvGrpSpPr/>
              <p:nvPr/>
            </p:nvGrpSpPr>
            <p:grpSpPr>
              <a:xfrm>
                <a:off x="-1097280" y="476250"/>
                <a:ext cx="140970" cy="125730"/>
                <a:chOff x="-1264920" y="316230"/>
                <a:chExt cx="140970" cy="125730"/>
              </a:xfrm>
            </p:grpSpPr>
            <p:cxnSp>
              <p:nvCxnSpPr>
                <p:cNvPr id="22" name="Пряма сполучна лінія 21">
                  <a:extLst>
                    <a:ext uri="{FF2B5EF4-FFF2-40B4-BE49-F238E27FC236}">
                      <a16:creationId xmlns:a16="http://schemas.microsoft.com/office/drawing/2014/main" id="{A72B8F5C-4E4F-F042-9ED9-064E3A64A0F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316230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Пряма сполучна лінія 22">
                  <a:extLst>
                    <a:ext uri="{FF2B5EF4-FFF2-40B4-BE49-F238E27FC236}">
                      <a16:creationId xmlns:a16="http://schemas.microsoft.com/office/drawing/2014/main" id="{ADF1F16C-3BE9-AFB4-850A-CE6BC7CD0B0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346710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Пряма сполучна лінія 23">
                  <a:extLst>
                    <a:ext uri="{FF2B5EF4-FFF2-40B4-BE49-F238E27FC236}">
                      <a16:creationId xmlns:a16="http://schemas.microsoft.com/office/drawing/2014/main" id="{F1422CC9-3DD7-CBD1-28C4-45E69C35275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379095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Пряма сполучна лінія 24">
                  <a:extLst>
                    <a:ext uri="{FF2B5EF4-FFF2-40B4-BE49-F238E27FC236}">
                      <a16:creationId xmlns:a16="http://schemas.microsoft.com/office/drawing/2014/main" id="{92BBE500-A693-C3EF-3BB0-6B19CC05BC2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409575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Пряма сполучна лінія 25">
                  <a:extLst>
                    <a:ext uri="{FF2B5EF4-FFF2-40B4-BE49-F238E27FC236}">
                      <a16:creationId xmlns:a16="http://schemas.microsoft.com/office/drawing/2014/main" id="{4D59F462-CB5D-A65B-CD54-0BB7FA69E4B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441960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Групувати 9">
                <a:extLst>
                  <a:ext uri="{FF2B5EF4-FFF2-40B4-BE49-F238E27FC236}">
                    <a16:creationId xmlns:a16="http://schemas.microsoft.com/office/drawing/2014/main" id="{7F113810-134F-37AA-5D87-461245C09E9F}"/>
                  </a:ext>
                </a:extLst>
              </p:cNvPr>
              <p:cNvGrpSpPr/>
              <p:nvPr/>
            </p:nvGrpSpPr>
            <p:grpSpPr>
              <a:xfrm rot="5400000">
                <a:off x="-1097280" y="318136"/>
                <a:ext cx="140970" cy="125730"/>
                <a:chOff x="-1264920" y="316230"/>
                <a:chExt cx="140970" cy="125730"/>
              </a:xfrm>
            </p:grpSpPr>
            <p:cxnSp>
              <p:nvCxnSpPr>
                <p:cNvPr id="17" name="Пряма сполучна лінія 16">
                  <a:extLst>
                    <a:ext uri="{FF2B5EF4-FFF2-40B4-BE49-F238E27FC236}">
                      <a16:creationId xmlns:a16="http://schemas.microsoft.com/office/drawing/2014/main" id="{F28C0C7A-262A-0F9A-B855-CBE72192672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316230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Пряма сполучна лінія 17">
                  <a:extLst>
                    <a:ext uri="{FF2B5EF4-FFF2-40B4-BE49-F238E27FC236}">
                      <a16:creationId xmlns:a16="http://schemas.microsoft.com/office/drawing/2014/main" id="{409B2A0C-7182-0AFC-CC31-E3A3B1A75B4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346710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Пряма сполучна лінія 18">
                  <a:extLst>
                    <a:ext uri="{FF2B5EF4-FFF2-40B4-BE49-F238E27FC236}">
                      <a16:creationId xmlns:a16="http://schemas.microsoft.com/office/drawing/2014/main" id="{152D553A-BECE-0837-A92B-5B6D685C69B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379095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Пряма сполучна лінія 19">
                  <a:extLst>
                    <a:ext uri="{FF2B5EF4-FFF2-40B4-BE49-F238E27FC236}">
                      <a16:creationId xmlns:a16="http://schemas.microsoft.com/office/drawing/2014/main" id="{3628F893-E7B0-106B-8C8B-29C3633119D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409575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Пряма сполучна лінія 20">
                  <a:extLst>
                    <a:ext uri="{FF2B5EF4-FFF2-40B4-BE49-F238E27FC236}">
                      <a16:creationId xmlns:a16="http://schemas.microsoft.com/office/drawing/2014/main" id="{B73C1806-330B-2661-4C8E-7ABD26742F4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441960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" name="Групувати 10">
                <a:extLst>
                  <a:ext uri="{FF2B5EF4-FFF2-40B4-BE49-F238E27FC236}">
                    <a16:creationId xmlns:a16="http://schemas.microsoft.com/office/drawing/2014/main" id="{03728234-38D5-F097-921C-D3B095288928}"/>
                  </a:ext>
                </a:extLst>
              </p:cNvPr>
              <p:cNvGrpSpPr/>
              <p:nvPr/>
            </p:nvGrpSpPr>
            <p:grpSpPr>
              <a:xfrm rot="5400000">
                <a:off x="-1264920" y="476250"/>
                <a:ext cx="140970" cy="125730"/>
                <a:chOff x="-1264920" y="316230"/>
                <a:chExt cx="140970" cy="125730"/>
              </a:xfrm>
            </p:grpSpPr>
            <p:cxnSp>
              <p:nvCxnSpPr>
                <p:cNvPr id="12" name="Пряма сполучна лінія 11">
                  <a:extLst>
                    <a:ext uri="{FF2B5EF4-FFF2-40B4-BE49-F238E27FC236}">
                      <a16:creationId xmlns:a16="http://schemas.microsoft.com/office/drawing/2014/main" id="{CD7BC2E6-B02B-1391-DA17-650FE8D45BC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316230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Пряма сполучна лінія 12">
                  <a:extLst>
                    <a:ext uri="{FF2B5EF4-FFF2-40B4-BE49-F238E27FC236}">
                      <a16:creationId xmlns:a16="http://schemas.microsoft.com/office/drawing/2014/main" id="{82BFB1B3-B810-A646-1028-3EB0C19B2AD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346710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Пряма сполучна лінія 13">
                  <a:extLst>
                    <a:ext uri="{FF2B5EF4-FFF2-40B4-BE49-F238E27FC236}">
                      <a16:creationId xmlns:a16="http://schemas.microsoft.com/office/drawing/2014/main" id="{3BFE8834-344B-A349-7BDF-3A94C4E33DD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379095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Пряма сполучна лінія 14">
                  <a:extLst>
                    <a:ext uri="{FF2B5EF4-FFF2-40B4-BE49-F238E27FC236}">
                      <a16:creationId xmlns:a16="http://schemas.microsoft.com/office/drawing/2014/main" id="{6937B4D4-EAA6-6BCD-B481-D0D88C8801E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409575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Пряма сполучна лінія 15">
                  <a:extLst>
                    <a:ext uri="{FF2B5EF4-FFF2-40B4-BE49-F238E27FC236}">
                      <a16:creationId xmlns:a16="http://schemas.microsoft.com/office/drawing/2014/main" id="{35A9EB1A-C4F5-F019-567A-7ED691CF843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441960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7" name="Рівнобедрений трикутник 6">
              <a:extLst>
                <a:ext uri="{FF2B5EF4-FFF2-40B4-BE49-F238E27FC236}">
                  <a16:creationId xmlns:a16="http://schemas.microsoft.com/office/drawing/2014/main" id="{619C0219-2B23-BF73-EF6D-08AC088C50ED}"/>
                </a:ext>
              </a:extLst>
            </p:cNvPr>
            <p:cNvSpPr/>
            <p:nvPr/>
          </p:nvSpPr>
          <p:spPr>
            <a:xfrm>
              <a:off x="10985905" y="5859007"/>
              <a:ext cx="1098656" cy="1014792"/>
            </a:xfrm>
            <a:prstGeom prst="triangle">
              <a:avLst>
                <a:gd name="adj" fmla="val 100000"/>
              </a:avLst>
            </a:prstGeom>
            <a:solidFill>
              <a:srgbClr val="088B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sp>
        <p:nvSpPr>
          <p:cNvPr id="32" name="Прямокутник 31">
            <a:extLst>
              <a:ext uri="{FF2B5EF4-FFF2-40B4-BE49-F238E27FC236}">
                <a16:creationId xmlns:a16="http://schemas.microsoft.com/office/drawing/2014/main" id="{69FC4255-7570-E760-0850-24BC848628A3}"/>
              </a:ext>
            </a:extLst>
          </p:cNvPr>
          <p:cNvSpPr/>
          <p:nvPr/>
        </p:nvSpPr>
        <p:spPr>
          <a:xfrm>
            <a:off x="0" y="0"/>
            <a:ext cx="267867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cxnSp>
        <p:nvCxnSpPr>
          <p:cNvPr id="33" name="Пряма сполучна лінія 32">
            <a:extLst>
              <a:ext uri="{FF2B5EF4-FFF2-40B4-BE49-F238E27FC236}">
                <a16:creationId xmlns:a16="http://schemas.microsoft.com/office/drawing/2014/main" id="{A4A2FA84-EDED-9FF5-C8AD-65182F561597}"/>
              </a:ext>
            </a:extLst>
          </p:cNvPr>
          <p:cNvCxnSpPr/>
          <p:nvPr/>
        </p:nvCxnSpPr>
        <p:spPr>
          <a:xfrm>
            <a:off x="0" y="0"/>
            <a:ext cx="0" cy="685800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Заголовок 1">
            <a:extLst>
              <a:ext uri="{FF2B5EF4-FFF2-40B4-BE49-F238E27FC236}">
                <a16:creationId xmlns:a16="http://schemas.microsoft.com/office/drawing/2014/main" id="{46FAFB3C-D68F-2C33-D303-2A3F7616CE49}"/>
              </a:ext>
            </a:extLst>
          </p:cNvPr>
          <p:cNvSpPr txBox="1">
            <a:spLocks/>
          </p:cNvSpPr>
          <p:nvPr/>
        </p:nvSpPr>
        <p:spPr>
          <a:xfrm>
            <a:off x="690226" y="801313"/>
            <a:ext cx="9909285" cy="44759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uk-UA" sz="2500" b="1" i="0" u="none" strike="noStrike" dirty="0"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КЛЮЧОВІ УЧАСНИКИ ТА ЇХ РОЛІ</a:t>
            </a:r>
            <a:endParaRPr lang="uk-UA" sz="25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39F56DB-D38B-99B5-F03B-1A8F55755548}"/>
              </a:ext>
            </a:extLst>
          </p:cNvPr>
          <p:cNvSpPr txBox="1"/>
          <p:nvPr/>
        </p:nvSpPr>
        <p:spPr>
          <a:xfrm>
            <a:off x="1858833" y="2691816"/>
            <a:ext cx="3438176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300" b="1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В</a:t>
            </a:r>
            <a:r>
              <a:rPr lang="uk-UA" sz="1300" b="1" i="0" u="none" strike="noStrike">
                <a:solidFill>
                  <a:srgbClr val="000000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иконавчі органи </a:t>
            </a:r>
            <a:br>
              <a:rPr lang="uk-UA" sz="1300" b="1" i="0" u="none" strike="noStrike">
                <a:solidFill>
                  <a:srgbClr val="000000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uk-UA" sz="1300" b="1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сільських/ селищних/ міських </a:t>
            </a:r>
            <a:r>
              <a:rPr lang="uk-UA" sz="1300" b="1" i="0" u="none" strike="noStrike">
                <a:solidFill>
                  <a:srgbClr val="000000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рад</a:t>
            </a:r>
            <a:endParaRPr lang="uk-UA" sz="1300" b="1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A0493A8-D6C4-5356-A480-98DD7A44C2A7}"/>
              </a:ext>
            </a:extLst>
          </p:cNvPr>
          <p:cNvSpPr txBox="1"/>
          <p:nvPr/>
        </p:nvSpPr>
        <p:spPr>
          <a:xfrm>
            <a:off x="6560887" y="5765014"/>
            <a:ext cx="514507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200" b="1" i="0" u="none" strike="noStrike" dirty="0">
                <a:solidFill>
                  <a:srgbClr val="000000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МІНІНФРАСТРУКТУРИ</a:t>
            </a:r>
            <a:br>
              <a:rPr lang="uk-UA" sz="1200" dirty="0">
                <a:highlight>
                  <a:srgbClr val="FFFF00"/>
                </a:highlight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uk-UA" sz="1200" dirty="0">
                <a:latin typeface="Segoe UI" panose="020B0502040204020203" pitchFamily="34" charset="0"/>
                <a:cs typeface="Segoe UI" panose="020B0502040204020203" pitchFamily="34" charset="0"/>
              </a:rPr>
              <a:t>розробляє заходи державної політики та інструменти стимулювання, забезпечує умови для залучення міжнародного фінансування,</a:t>
            </a:r>
            <a:br>
              <a:rPr lang="uk-UA" sz="1200" dirty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uk-UA" sz="1200" dirty="0">
                <a:latin typeface="Segoe UI" panose="020B0502040204020203" pitchFamily="34" charset="0"/>
                <a:cs typeface="Segoe UI" panose="020B0502040204020203" pitchFamily="34" charset="0"/>
              </a:rPr>
              <a:t>вдосконалює нормативно-правове регулювання</a:t>
            </a:r>
          </a:p>
        </p:txBody>
      </p:sp>
      <p:pic>
        <p:nvPicPr>
          <p:cNvPr id="44" name="Picture 2" descr="Державне агентство з енергоефективності та енергозбереження України | Kyiv">
            <a:extLst>
              <a:ext uri="{FF2B5EF4-FFF2-40B4-BE49-F238E27FC236}">
                <a16:creationId xmlns:a16="http://schemas.microsoft.com/office/drawing/2014/main" id="{75CBA9D4-3C1F-E038-E383-5693369667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7" t="5099" r="9643" b="6513"/>
          <a:stretch/>
        </p:blipFill>
        <p:spPr bwMode="auto">
          <a:xfrm>
            <a:off x="827865" y="5826009"/>
            <a:ext cx="581751" cy="576004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59B2A041-F71C-7387-0842-D0BDDC1587D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531"/>
          <a:stretch/>
        </p:blipFill>
        <p:spPr>
          <a:xfrm>
            <a:off x="5925198" y="5820320"/>
            <a:ext cx="581751" cy="535717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66F38E4B-90E7-A222-EB5E-EE573E9F62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9397" y="1952740"/>
            <a:ext cx="961751" cy="904064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97D02B8B-CFC7-4B45-E899-B4A989EB2BC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528" y="1952740"/>
            <a:ext cx="1098656" cy="910622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F46AB4A8-8361-A00A-886B-662D99B9CE76}"/>
              </a:ext>
            </a:extLst>
          </p:cNvPr>
          <p:cNvSpPr txBox="1"/>
          <p:nvPr/>
        </p:nvSpPr>
        <p:spPr>
          <a:xfrm>
            <a:off x="1858833" y="3198999"/>
            <a:ext cx="3719320" cy="7232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lvl="1" indent="-17145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uk-UA" sz="1200">
                <a:latin typeface="Segoe UI" panose="020B0502040204020203" pitchFamily="34" charset="0"/>
                <a:cs typeface="Segoe UI" panose="020B0502040204020203" pitchFamily="34" charset="0"/>
              </a:rPr>
              <a:t> розробляють проєкт МЕП і середньострокової програми</a:t>
            </a:r>
          </a:p>
          <a:p>
            <a:pPr marL="171450" lvl="1" indent="-17145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uk-UA" sz="1200">
                <a:latin typeface="Segoe UI" panose="020B0502040204020203" pitchFamily="34" charset="0"/>
                <a:ea typeface="Calibri"/>
                <a:cs typeface="Segoe UI" panose="020B0502040204020203" pitchFamily="34" charset="0"/>
              </a:rPr>
              <a:t>звітують до обласної державної адміністрації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87BB89D5-30E0-B2A2-A4C7-28F9FF3DA4B8}"/>
              </a:ext>
            </a:extLst>
          </p:cNvPr>
          <p:cNvSpPr txBox="1"/>
          <p:nvPr/>
        </p:nvSpPr>
        <p:spPr>
          <a:xfrm>
            <a:off x="1858833" y="4190160"/>
            <a:ext cx="3438176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300" b="1">
                <a:latin typeface="Segoe UI" panose="020B0502040204020203" pitchFamily="34" charset="0"/>
                <a:ea typeface="Calibri"/>
                <a:cs typeface="Segoe UI" panose="020B0502040204020203" pitchFamily="34" charset="0"/>
              </a:rPr>
              <a:t>Сільські/ селищні/ міські ради: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2014ACBD-D92D-FE9A-C9A4-4D0E902A6577}"/>
              </a:ext>
            </a:extLst>
          </p:cNvPr>
          <p:cNvSpPr txBox="1"/>
          <p:nvPr/>
        </p:nvSpPr>
        <p:spPr>
          <a:xfrm>
            <a:off x="1858833" y="4468742"/>
            <a:ext cx="4099214" cy="7232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lvl="1" indent="-17145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uk-UA" sz="1200">
                <a:latin typeface="Segoe UI" panose="020B0502040204020203" pitchFamily="34" charset="0"/>
                <a:cs typeface="Segoe UI" panose="020B0502040204020203" pitchFamily="34" charset="0"/>
              </a:rPr>
              <a:t>затверджують МЕП і програму, </a:t>
            </a:r>
            <a:br>
              <a:rPr lang="uk-UA" sz="120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uk-UA" sz="1200">
                <a:latin typeface="Segoe UI" panose="020B0502040204020203" pitchFamily="34" charset="0"/>
                <a:cs typeface="Segoe UI" panose="020B0502040204020203" pitchFamily="34" charset="0"/>
              </a:rPr>
              <a:t>контролюють їх виконання</a:t>
            </a:r>
          </a:p>
          <a:p>
            <a:pPr marL="171450" lvl="1" indent="-17145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uk-UA" sz="1200">
                <a:latin typeface="Segoe UI" panose="020B0502040204020203" pitchFamily="34" charset="0"/>
                <a:cs typeface="Segoe UI" panose="020B0502040204020203" pitchFamily="34" charset="0"/>
              </a:rPr>
              <a:t>забезпечують виконання МЕП і програми</a:t>
            </a:r>
          </a:p>
        </p:txBody>
      </p:sp>
      <p:cxnSp>
        <p:nvCxnSpPr>
          <p:cNvPr id="61" name="Пряма сполучна лінія 60">
            <a:extLst>
              <a:ext uri="{FF2B5EF4-FFF2-40B4-BE49-F238E27FC236}">
                <a16:creationId xmlns:a16="http://schemas.microsoft.com/office/drawing/2014/main" id="{CB11AC22-8956-169F-F56C-8DA64A9CD9D8}"/>
              </a:ext>
            </a:extLst>
          </p:cNvPr>
          <p:cNvCxnSpPr/>
          <p:nvPr/>
        </p:nvCxnSpPr>
        <p:spPr>
          <a:xfrm>
            <a:off x="808080" y="5500885"/>
            <a:ext cx="10048148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5">
            <a:extLst>
              <a:ext uri="{FF2B5EF4-FFF2-40B4-BE49-F238E27FC236}">
                <a16:creationId xmlns:a16="http://schemas.microsoft.com/office/drawing/2014/main" id="{20CF5DB1-CD64-6791-6ADB-6F51222C131C}"/>
              </a:ext>
            </a:extLst>
          </p:cNvPr>
          <p:cNvSpPr txBox="1"/>
          <p:nvPr/>
        </p:nvSpPr>
        <p:spPr>
          <a:xfrm>
            <a:off x="1858833" y="2000113"/>
            <a:ext cx="252913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400" b="1" i="0" u="none" strike="noStrike">
                <a:solidFill>
                  <a:srgbClr val="000000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МУНІЦИПАЛЬНІ ЕНЕРГЕТИЧНІ ПЛАНИ</a:t>
            </a:r>
            <a:endParaRPr lang="uk-UA" sz="1400" b="1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3506111D-0AB8-C002-50BA-89BA9028D7F3}"/>
              </a:ext>
            </a:extLst>
          </p:cNvPr>
          <p:cNvSpPr txBox="1"/>
          <p:nvPr/>
        </p:nvSpPr>
        <p:spPr>
          <a:xfrm>
            <a:off x="7082175" y="1992022"/>
            <a:ext cx="257443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400" b="1" i="0" u="none" strike="noStrike">
                <a:solidFill>
                  <a:srgbClr val="000000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РЕГІОНАЛЬНІ ЕНЕРГЕТИЧНІ ПЛАНИ</a:t>
            </a:r>
            <a:endParaRPr lang="uk-UA" sz="1400" b="1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AF687033-1990-499F-97D5-8A5E6F7323E7}"/>
              </a:ext>
            </a:extLst>
          </p:cNvPr>
          <p:cNvSpPr txBox="1"/>
          <p:nvPr/>
        </p:nvSpPr>
        <p:spPr>
          <a:xfrm>
            <a:off x="7113887" y="3198999"/>
            <a:ext cx="4362708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lvl="1" indent="-17145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uk-UA" sz="1200">
                <a:latin typeface="Segoe UI" panose="020B0502040204020203" pitchFamily="34" charset="0"/>
                <a:cs typeface="Segoe UI" panose="020B0502040204020203" pitchFamily="34" charset="0"/>
              </a:rPr>
              <a:t>розробляють проєкт РЕП і середньострокової програми</a:t>
            </a:r>
          </a:p>
          <a:p>
            <a:pPr marL="171450" lvl="1" indent="-17145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uk-UA" sz="1200">
                <a:latin typeface="Segoe UI" panose="020B0502040204020203" pitchFamily="34" charset="0"/>
                <a:cs typeface="Segoe UI" panose="020B0502040204020203" pitchFamily="34" charset="0"/>
              </a:rPr>
              <a:t>узагальнюють інформацію про </a:t>
            </a:r>
            <a:r>
              <a:rPr lang="uk-UA" sz="1200" err="1">
                <a:latin typeface="Segoe UI" panose="020B0502040204020203" pitchFamily="34" charset="0"/>
                <a:cs typeface="Segoe UI" panose="020B0502040204020203" pitchFamily="34" charset="0"/>
              </a:rPr>
              <a:t>МЕПи</a:t>
            </a:r>
            <a:endParaRPr lang="uk-UA" sz="120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171450" lvl="1" indent="-17145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uk-UA" sz="1200">
                <a:latin typeface="Segoe UI" panose="020B0502040204020203" pitchFamily="34" charset="0"/>
                <a:cs typeface="Segoe UI" panose="020B0502040204020203" pitchFamily="34" charset="0"/>
              </a:rPr>
              <a:t>звітують до Держенергоефективності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72D10B8E-93F0-40B5-61BF-1FC6D15E3339}"/>
              </a:ext>
            </a:extLst>
          </p:cNvPr>
          <p:cNvSpPr txBox="1"/>
          <p:nvPr/>
        </p:nvSpPr>
        <p:spPr>
          <a:xfrm>
            <a:off x="7113887" y="2691816"/>
            <a:ext cx="3319428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300" b="1" i="0" u="none" strike="noStrike">
                <a:solidFill>
                  <a:srgbClr val="000000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Обласні </a:t>
            </a:r>
            <a:br>
              <a:rPr lang="uk-UA" sz="1300" b="1" i="0" u="none" strike="noStrike">
                <a:solidFill>
                  <a:srgbClr val="000000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uk-UA" sz="1300" b="1" i="0" u="none" strike="noStrike">
                <a:solidFill>
                  <a:srgbClr val="000000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державні адміністрації</a:t>
            </a:r>
            <a:endParaRPr lang="uk-UA" sz="1300" b="1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0442F8BE-1A0B-856E-10E1-F6A9D958F364}"/>
              </a:ext>
            </a:extLst>
          </p:cNvPr>
          <p:cNvSpPr txBox="1"/>
          <p:nvPr/>
        </p:nvSpPr>
        <p:spPr>
          <a:xfrm>
            <a:off x="7113887" y="4190160"/>
            <a:ext cx="2014508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300" b="1" i="0" u="none" strike="noStrike">
                <a:solidFill>
                  <a:srgbClr val="000000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Обласні ради</a:t>
            </a:r>
            <a:endParaRPr lang="uk-UA" sz="1300" b="1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F24BF2F1-012C-044A-4CEE-D20A850DFAA6}"/>
              </a:ext>
            </a:extLst>
          </p:cNvPr>
          <p:cNvSpPr txBox="1"/>
          <p:nvPr/>
        </p:nvSpPr>
        <p:spPr>
          <a:xfrm>
            <a:off x="7113887" y="4468742"/>
            <a:ext cx="4608777" cy="7232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lvl="1" indent="-17145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uk-UA" sz="1200">
                <a:latin typeface="Segoe UI" panose="020B0502040204020203" pitchFamily="34" charset="0"/>
                <a:cs typeface="Segoe UI" panose="020B0502040204020203" pitchFamily="34" charset="0"/>
              </a:rPr>
              <a:t>затверджують РЕП і програму, </a:t>
            </a:r>
            <a:br>
              <a:rPr lang="uk-UA" sz="120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uk-UA" sz="1200">
                <a:latin typeface="Segoe UI" panose="020B0502040204020203" pitchFamily="34" charset="0"/>
                <a:cs typeface="Segoe UI" panose="020B0502040204020203" pitchFamily="34" charset="0"/>
              </a:rPr>
              <a:t>контролюють їх виконання</a:t>
            </a:r>
          </a:p>
          <a:p>
            <a:pPr marL="171450" lvl="1" indent="-17145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uk-UA" sz="1200">
                <a:latin typeface="Segoe UI" panose="020B0502040204020203" pitchFamily="34" charset="0"/>
                <a:cs typeface="Segoe UI" panose="020B0502040204020203" pitchFamily="34" charset="0"/>
              </a:rPr>
              <a:t>забезпечують виконання РЕП і програми 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7D16BCAB-EFE3-E360-0E09-0A361AB9AE02}"/>
              </a:ext>
            </a:extLst>
          </p:cNvPr>
          <p:cNvSpPr txBox="1"/>
          <p:nvPr/>
        </p:nvSpPr>
        <p:spPr>
          <a:xfrm>
            <a:off x="1006823" y="5755389"/>
            <a:ext cx="444393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uk-UA" sz="1200" b="1" i="0" u="none" strike="noStrike">
                <a:solidFill>
                  <a:srgbClr val="000000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ДЕРЖЕНЕРГОЕФЕКТИВНОСТІ</a:t>
            </a:r>
            <a:br>
              <a:rPr lang="uk-UA" sz="120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uk-UA" sz="120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забезпечує інформаційно-методологічну основу, </a:t>
            </a:r>
            <a:br>
              <a:rPr lang="uk-UA" sz="120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uk-UA" sz="120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узагальнює інформацію щодо виконання МЕП і РЕП, </a:t>
            </a:r>
            <a:br>
              <a:rPr lang="uk-UA" sz="120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uk-UA" sz="1200" err="1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моніторить</a:t>
            </a:r>
            <a:r>
              <a:rPr lang="uk-UA" sz="120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досягнення національних цілей</a:t>
            </a:r>
            <a:endParaRPr lang="uk-UA" sz="1200">
              <a:latin typeface="Segoe UI" panose="020B0502040204020203" pitchFamily="34" charset="0"/>
              <a:ea typeface="Calibri"/>
              <a:cs typeface="Segoe UI" panose="020B0502040204020203" pitchFamily="34" charset="0"/>
            </a:endParaRPr>
          </a:p>
        </p:txBody>
      </p:sp>
      <p:cxnSp>
        <p:nvCxnSpPr>
          <p:cNvPr id="38" name="Пряма сполучна лінія 37">
            <a:extLst>
              <a:ext uri="{FF2B5EF4-FFF2-40B4-BE49-F238E27FC236}">
                <a16:creationId xmlns:a16="http://schemas.microsoft.com/office/drawing/2014/main" id="{69D3DA14-8114-DE39-BC72-6BEC79480F2D}"/>
              </a:ext>
            </a:extLst>
          </p:cNvPr>
          <p:cNvCxnSpPr/>
          <p:nvPr/>
        </p:nvCxnSpPr>
        <p:spPr>
          <a:xfrm>
            <a:off x="7163763" y="2579449"/>
            <a:ext cx="355331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 сполучна лінія 37">
            <a:extLst>
              <a:ext uri="{FF2B5EF4-FFF2-40B4-BE49-F238E27FC236}">
                <a16:creationId xmlns:a16="http://schemas.microsoft.com/office/drawing/2014/main" id="{4DF8C9F4-E232-1D72-A2EF-F42AA2AE9A8B}"/>
              </a:ext>
            </a:extLst>
          </p:cNvPr>
          <p:cNvCxnSpPr/>
          <p:nvPr/>
        </p:nvCxnSpPr>
        <p:spPr>
          <a:xfrm>
            <a:off x="1962762" y="2582224"/>
            <a:ext cx="355331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312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CEEE2A3-BD7D-840E-51DB-D3E826C527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25" y="0"/>
            <a:ext cx="11706822" cy="6858000"/>
          </a:xfrm>
          <a:prstGeom prst="rect">
            <a:avLst/>
          </a:prstGeom>
        </p:spPr>
      </p:pic>
      <p:sp>
        <p:nvSpPr>
          <p:cNvPr id="35" name="Прямокутник 34">
            <a:extLst>
              <a:ext uri="{FF2B5EF4-FFF2-40B4-BE49-F238E27FC236}">
                <a16:creationId xmlns:a16="http://schemas.microsoft.com/office/drawing/2014/main" id="{0FEC1A75-ED07-2812-F5E0-C3496027AE05}"/>
              </a:ext>
            </a:extLst>
          </p:cNvPr>
          <p:cNvSpPr/>
          <p:nvPr/>
        </p:nvSpPr>
        <p:spPr>
          <a:xfrm>
            <a:off x="-17500" y="0"/>
            <a:ext cx="11741826" cy="6857999"/>
          </a:xfrm>
          <a:prstGeom prst="rect">
            <a:avLst/>
          </a:prstGeom>
          <a:solidFill>
            <a:schemeClr val="bg1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8" name="Прямокутник 87">
            <a:extLst>
              <a:ext uri="{FF2B5EF4-FFF2-40B4-BE49-F238E27FC236}">
                <a16:creationId xmlns:a16="http://schemas.microsoft.com/office/drawing/2014/main" id="{A0639F59-16ED-9268-BA13-848FF1E166A4}"/>
              </a:ext>
            </a:extLst>
          </p:cNvPr>
          <p:cNvSpPr/>
          <p:nvPr/>
        </p:nvSpPr>
        <p:spPr>
          <a:xfrm>
            <a:off x="7146765" y="1956568"/>
            <a:ext cx="3015441" cy="72074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7" name="Прямокутник 86">
            <a:extLst>
              <a:ext uri="{FF2B5EF4-FFF2-40B4-BE49-F238E27FC236}">
                <a16:creationId xmlns:a16="http://schemas.microsoft.com/office/drawing/2014/main" id="{23984E92-976F-760C-154D-EBEC6A8895DD}"/>
              </a:ext>
            </a:extLst>
          </p:cNvPr>
          <p:cNvSpPr/>
          <p:nvPr/>
        </p:nvSpPr>
        <p:spPr>
          <a:xfrm>
            <a:off x="1420015" y="1956569"/>
            <a:ext cx="3257870" cy="72074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7" name="Паралелограм 56">
            <a:extLst>
              <a:ext uri="{FF2B5EF4-FFF2-40B4-BE49-F238E27FC236}">
                <a16:creationId xmlns:a16="http://schemas.microsoft.com/office/drawing/2014/main" id="{16F82111-D1CA-D91E-7AB0-0DE117A4B9D1}"/>
              </a:ext>
            </a:extLst>
          </p:cNvPr>
          <p:cNvSpPr/>
          <p:nvPr/>
        </p:nvSpPr>
        <p:spPr>
          <a:xfrm>
            <a:off x="642916" y="801313"/>
            <a:ext cx="330328" cy="447599"/>
          </a:xfrm>
          <a:prstGeom prst="parallelogram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grpSp>
        <p:nvGrpSpPr>
          <p:cNvPr id="4" name="Групувати 3">
            <a:extLst>
              <a:ext uri="{FF2B5EF4-FFF2-40B4-BE49-F238E27FC236}">
                <a16:creationId xmlns:a16="http://schemas.microsoft.com/office/drawing/2014/main" id="{9FB2F458-5414-73C2-3C40-2EE58C47117D}"/>
              </a:ext>
            </a:extLst>
          </p:cNvPr>
          <p:cNvGrpSpPr/>
          <p:nvPr/>
        </p:nvGrpSpPr>
        <p:grpSpPr>
          <a:xfrm>
            <a:off x="10985905" y="0"/>
            <a:ext cx="1206095" cy="6873799"/>
            <a:chOff x="10985905" y="0"/>
            <a:chExt cx="1206095" cy="6873799"/>
          </a:xfrm>
        </p:grpSpPr>
        <p:sp>
          <p:nvSpPr>
            <p:cNvPr id="5" name="Прямокутник 4">
              <a:extLst>
                <a:ext uri="{FF2B5EF4-FFF2-40B4-BE49-F238E27FC236}">
                  <a16:creationId xmlns:a16="http://schemas.microsoft.com/office/drawing/2014/main" id="{3481EE2B-9F4F-E538-E20B-2684EF7CC420}"/>
                </a:ext>
              </a:extLst>
            </p:cNvPr>
            <p:cNvSpPr/>
            <p:nvPr/>
          </p:nvSpPr>
          <p:spPr>
            <a:xfrm>
              <a:off x="11572755" y="0"/>
              <a:ext cx="619245" cy="6858000"/>
            </a:xfrm>
            <a:prstGeom prst="rect">
              <a:avLst/>
            </a:prstGeom>
            <a:solidFill>
              <a:srgbClr val="088B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grpSp>
          <p:nvGrpSpPr>
            <p:cNvPr id="6" name="Групувати 5">
              <a:extLst>
                <a:ext uri="{FF2B5EF4-FFF2-40B4-BE49-F238E27FC236}">
                  <a16:creationId xmlns:a16="http://schemas.microsoft.com/office/drawing/2014/main" id="{84146D67-A2BA-046E-B5BC-1ACBB3DEE63C}"/>
                </a:ext>
              </a:extLst>
            </p:cNvPr>
            <p:cNvGrpSpPr/>
            <p:nvPr/>
          </p:nvGrpSpPr>
          <p:grpSpPr>
            <a:xfrm>
              <a:off x="11700503" y="349881"/>
              <a:ext cx="393781" cy="381626"/>
              <a:chOff x="-1264920" y="310516"/>
              <a:chExt cx="308610" cy="299084"/>
            </a:xfrm>
          </p:grpSpPr>
          <p:grpSp>
            <p:nvGrpSpPr>
              <p:cNvPr id="8" name="Групувати 7">
                <a:extLst>
                  <a:ext uri="{FF2B5EF4-FFF2-40B4-BE49-F238E27FC236}">
                    <a16:creationId xmlns:a16="http://schemas.microsoft.com/office/drawing/2014/main" id="{C8AD5744-F376-FFD5-3427-BB366D8220A3}"/>
                  </a:ext>
                </a:extLst>
              </p:cNvPr>
              <p:cNvGrpSpPr/>
              <p:nvPr/>
            </p:nvGrpSpPr>
            <p:grpSpPr>
              <a:xfrm>
                <a:off x="-1264920" y="316230"/>
                <a:ext cx="140970" cy="125730"/>
                <a:chOff x="-1264920" y="316230"/>
                <a:chExt cx="140970" cy="125730"/>
              </a:xfrm>
            </p:grpSpPr>
            <p:cxnSp>
              <p:nvCxnSpPr>
                <p:cNvPr id="27" name="Пряма сполучна лінія 26">
                  <a:extLst>
                    <a:ext uri="{FF2B5EF4-FFF2-40B4-BE49-F238E27FC236}">
                      <a16:creationId xmlns:a16="http://schemas.microsoft.com/office/drawing/2014/main" id="{E52D6602-32C0-9F3D-2BE3-90E1F3CE769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316230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Пряма сполучна лінія 27">
                  <a:extLst>
                    <a:ext uri="{FF2B5EF4-FFF2-40B4-BE49-F238E27FC236}">
                      <a16:creationId xmlns:a16="http://schemas.microsoft.com/office/drawing/2014/main" id="{9A48BEAB-F43F-C67B-EB89-960C497CDE6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346710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Пряма сполучна лінія 28">
                  <a:extLst>
                    <a:ext uri="{FF2B5EF4-FFF2-40B4-BE49-F238E27FC236}">
                      <a16:creationId xmlns:a16="http://schemas.microsoft.com/office/drawing/2014/main" id="{CFD50C20-A6A4-FDF6-7BBD-D1C999144E2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379095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Пряма сполучна лінія 29">
                  <a:extLst>
                    <a:ext uri="{FF2B5EF4-FFF2-40B4-BE49-F238E27FC236}">
                      <a16:creationId xmlns:a16="http://schemas.microsoft.com/office/drawing/2014/main" id="{8589C766-E95C-1D6C-CAD3-CF17484FCCC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409575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Пряма сполучна лінія 30">
                  <a:extLst>
                    <a:ext uri="{FF2B5EF4-FFF2-40B4-BE49-F238E27FC236}">
                      <a16:creationId xmlns:a16="http://schemas.microsoft.com/office/drawing/2014/main" id="{F9700D23-4225-46E2-CC6A-9E7BDA3F643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441960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" name="Групувати 8">
                <a:extLst>
                  <a:ext uri="{FF2B5EF4-FFF2-40B4-BE49-F238E27FC236}">
                    <a16:creationId xmlns:a16="http://schemas.microsoft.com/office/drawing/2014/main" id="{21A50E8C-8476-B99A-1510-5F771C765BF1}"/>
                  </a:ext>
                </a:extLst>
              </p:cNvPr>
              <p:cNvGrpSpPr/>
              <p:nvPr/>
            </p:nvGrpSpPr>
            <p:grpSpPr>
              <a:xfrm>
                <a:off x="-1097280" y="476250"/>
                <a:ext cx="140970" cy="125730"/>
                <a:chOff x="-1264920" y="316230"/>
                <a:chExt cx="140970" cy="125730"/>
              </a:xfrm>
            </p:grpSpPr>
            <p:cxnSp>
              <p:nvCxnSpPr>
                <p:cNvPr id="22" name="Пряма сполучна лінія 21">
                  <a:extLst>
                    <a:ext uri="{FF2B5EF4-FFF2-40B4-BE49-F238E27FC236}">
                      <a16:creationId xmlns:a16="http://schemas.microsoft.com/office/drawing/2014/main" id="{A72B8F5C-4E4F-F042-9ED9-064E3A64A0F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316230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Пряма сполучна лінія 22">
                  <a:extLst>
                    <a:ext uri="{FF2B5EF4-FFF2-40B4-BE49-F238E27FC236}">
                      <a16:creationId xmlns:a16="http://schemas.microsoft.com/office/drawing/2014/main" id="{ADF1F16C-3BE9-AFB4-850A-CE6BC7CD0B0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346710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Пряма сполучна лінія 23">
                  <a:extLst>
                    <a:ext uri="{FF2B5EF4-FFF2-40B4-BE49-F238E27FC236}">
                      <a16:creationId xmlns:a16="http://schemas.microsoft.com/office/drawing/2014/main" id="{F1422CC9-3DD7-CBD1-28C4-45E69C35275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379095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Пряма сполучна лінія 24">
                  <a:extLst>
                    <a:ext uri="{FF2B5EF4-FFF2-40B4-BE49-F238E27FC236}">
                      <a16:creationId xmlns:a16="http://schemas.microsoft.com/office/drawing/2014/main" id="{92BBE500-A693-C3EF-3BB0-6B19CC05BC2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409575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Пряма сполучна лінія 25">
                  <a:extLst>
                    <a:ext uri="{FF2B5EF4-FFF2-40B4-BE49-F238E27FC236}">
                      <a16:creationId xmlns:a16="http://schemas.microsoft.com/office/drawing/2014/main" id="{4D59F462-CB5D-A65B-CD54-0BB7FA69E4B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441960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Групувати 9">
                <a:extLst>
                  <a:ext uri="{FF2B5EF4-FFF2-40B4-BE49-F238E27FC236}">
                    <a16:creationId xmlns:a16="http://schemas.microsoft.com/office/drawing/2014/main" id="{7F113810-134F-37AA-5D87-461245C09E9F}"/>
                  </a:ext>
                </a:extLst>
              </p:cNvPr>
              <p:cNvGrpSpPr/>
              <p:nvPr/>
            </p:nvGrpSpPr>
            <p:grpSpPr>
              <a:xfrm rot="5400000">
                <a:off x="-1097280" y="318136"/>
                <a:ext cx="140970" cy="125730"/>
                <a:chOff x="-1264920" y="316230"/>
                <a:chExt cx="140970" cy="125730"/>
              </a:xfrm>
            </p:grpSpPr>
            <p:cxnSp>
              <p:nvCxnSpPr>
                <p:cNvPr id="17" name="Пряма сполучна лінія 16">
                  <a:extLst>
                    <a:ext uri="{FF2B5EF4-FFF2-40B4-BE49-F238E27FC236}">
                      <a16:creationId xmlns:a16="http://schemas.microsoft.com/office/drawing/2014/main" id="{F28C0C7A-262A-0F9A-B855-CBE72192672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316230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Пряма сполучна лінія 17">
                  <a:extLst>
                    <a:ext uri="{FF2B5EF4-FFF2-40B4-BE49-F238E27FC236}">
                      <a16:creationId xmlns:a16="http://schemas.microsoft.com/office/drawing/2014/main" id="{409B2A0C-7182-0AFC-CC31-E3A3B1A75B4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346710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Пряма сполучна лінія 18">
                  <a:extLst>
                    <a:ext uri="{FF2B5EF4-FFF2-40B4-BE49-F238E27FC236}">
                      <a16:creationId xmlns:a16="http://schemas.microsoft.com/office/drawing/2014/main" id="{152D553A-BECE-0837-A92B-5B6D685C69B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379095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Пряма сполучна лінія 19">
                  <a:extLst>
                    <a:ext uri="{FF2B5EF4-FFF2-40B4-BE49-F238E27FC236}">
                      <a16:creationId xmlns:a16="http://schemas.microsoft.com/office/drawing/2014/main" id="{3628F893-E7B0-106B-8C8B-29C3633119D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409575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Пряма сполучна лінія 20">
                  <a:extLst>
                    <a:ext uri="{FF2B5EF4-FFF2-40B4-BE49-F238E27FC236}">
                      <a16:creationId xmlns:a16="http://schemas.microsoft.com/office/drawing/2014/main" id="{B73C1806-330B-2661-4C8E-7ABD26742F4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441960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" name="Групувати 10">
                <a:extLst>
                  <a:ext uri="{FF2B5EF4-FFF2-40B4-BE49-F238E27FC236}">
                    <a16:creationId xmlns:a16="http://schemas.microsoft.com/office/drawing/2014/main" id="{03728234-38D5-F097-921C-D3B095288928}"/>
                  </a:ext>
                </a:extLst>
              </p:cNvPr>
              <p:cNvGrpSpPr/>
              <p:nvPr/>
            </p:nvGrpSpPr>
            <p:grpSpPr>
              <a:xfrm rot="5400000">
                <a:off x="-1264920" y="476250"/>
                <a:ext cx="140970" cy="125730"/>
                <a:chOff x="-1264920" y="316230"/>
                <a:chExt cx="140970" cy="125730"/>
              </a:xfrm>
            </p:grpSpPr>
            <p:cxnSp>
              <p:nvCxnSpPr>
                <p:cNvPr id="12" name="Пряма сполучна лінія 11">
                  <a:extLst>
                    <a:ext uri="{FF2B5EF4-FFF2-40B4-BE49-F238E27FC236}">
                      <a16:creationId xmlns:a16="http://schemas.microsoft.com/office/drawing/2014/main" id="{CD7BC2E6-B02B-1391-DA17-650FE8D45BC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316230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Пряма сполучна лінія 12">
                  <a:extLst>
                    <a:ext uri="{FF2B5EF4-FFF2-40B4-BE49-F238E27FC236}">
                      <a16:creationId xmlns:a16="http://schemas.microsoft.com/office/drawing/2014/main" id="{82BFB1B3-B810-A646-1028-3EB0C19B2AD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346710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Пряма сполучна лінія 13">
                  <a:extLst>
                    <a:ext uri="{FF2B5EF4-FFF2-40B4-BE49-F238E27FC236}">
                      <a16:creationId xmlns:a16="http://schemas.microsoft.com/office/drawing/2014/main" id="{3BFE8834-344B-A349-7BDF-3A94C4E33DD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379095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Пряма сполучна лінія 14">
                  <a:extLst>
                    <a:ext uri="{FF2B5EF4-FFF2-40B4-BE49-F238E27FC236}">
                      <a16:creationId xmlns:a16="http://schemas.microsoft.com/office/drawing/2014/main" id="{6937B4D4-EAA6-6BCD-B481-D0D88C8801E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409575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Пряма сполучна лінія 15">
                  <a:extLst>
                    <a:ext uri="{FF2B5EF4-FFF2-40B4-BE49-F238E27FC236}">
                      <a16:creationId xmlns:a16="http://schemas.microsoft.com/office/drawing/2014/main" id="{35A9EB1A-C4F5-F019-567A-7ED691CF843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441960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7" name="Рівнобедрений трикутник 6">
              <a:extLst>
                <a:ext uri="{FF2B5EF4-FFF2-40B4-BE49-F238E27FC236}">
                  <a16:creationId xmlns:a16="http://schemas.microsoft.com/office/drawing/2014/main" id="{619C0219-2B23-BF73-EF6D-08AC088C50ED}"/>
                </a:ext>
              </a:extLst>
            </p:cNvPr>
            <p:cNvSpPr/>
            <p:nvPr/>
          </p:nvSpPr>
          <p:spPr>
            <a:xfrm>
              <a:off x="10985905" y="5859007"/>
              <a:ext cx="1098656" cy="1014792"/>
            </a:xfrm>
            <a:prstGeom prst="triangle">
              <a:avLst>
                <a:gd name="adj" fmla="val 100000"/>
              </a:avLst>
            </a:prstGeom>
            <a:solidFill>
              <a:srgbClr val="088B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sp>
        <p:nvSpPr>
          <p:cNvPr id="32" name="Прямокутник 31">
            <a:extLst>
              <a:ext uri="{FF2B5EF4-FFF2-40B4-BE49-F238E27FC236}">
                <a16:creationId xmlns:a16="http://schemas.microsoft.com/office/drawing/2014/main" id="{69FC4255-7570-E760-0850-24BC848628A3}"/>
              </a:ext>
            </a:extLst>
          </p:cNvPr>
          <p:cNvSpPr/>
          <p:nvPr/>
        </p:nvSpPr>
        <p:spPr>
          <a:xfrm>
            <a:off x="0" y="0"/>
            <a:ext cx="267867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cxnSp>
        <p:nvCxnSpPr>
          <p:cNvPr id="33" name="Пряма сполучна лінія 32">
            <a:extLst>
              <a:ext uri="{FF2B5EF4-FFF2-40B4-BE49-F238E27FC236}">
                <a16:creationId xmlns:a16="http://schemas.microsoft.com/office/drawing/2014/main" id="{A4A2FA84-EDED-9FF5-C8AD-65182F561597}"/>
              </a:ext>
            </a:extLst>
          </p:cNvPr>
          <p:cNvCxnSpPr/>
          <p:nvPr/>
        </p:nvCxnSpPr>
        <p:spPr>
          <a:xfrm>
            <a:off x="0" y="0"/>
            <a:ext cx="0" cy="685800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Заголовок 1">
            <a:extLst>
              <a:ext uri="{FF2B5EF4-FFF2-40B4-BE49-F238E27FC236}">
                <a16:creationId xmlns:a16="http://schemas.microsoft.com/office/drawing/2014/main" id="{46FAFB3C-D68F-2C33-D303-2A3F7616CE49}"/>
              </a:ext>
            </a:extLst>
          </p:cNvPr>
          <p:cNvSpPr txBox="1">
            <a:spLocks/>
          </p:cNvSpPr>
          <p:nvPr/>
        </p:nvSpPr>
        <p:spPr>
          <a:xfrm>
            <a:off x="690226" y="801313"/>
            <a:ext cx="8003831" cy="44759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uk-UA" sz="2500" b="1" i="0" u="none" strike="noStrike" dirty="0"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ВЗАЄМОУЗГОДЖЕННЯ ЕНЕРГЕТИЧНИХ ПЛАНІВ</a:t>
            </a:r>
            <a:endParaRPr lang="uk-UA" sz="25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CF3BCE3E-B290-08D5-E2C4-91640E5C4B43}"/>
              </a:ext>
            </a:extLst>
          </p:cNvPr>
          <p:cNvSpPr txBox="1"/>
          <p:nvPr/>
        </p:nvSpPr>
        <p:spPr>
          <a:xfrm>
            <a:off x="1661290" y="2007227"/>
            <a:ext cx="283900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uk-UA" sz="2000" b="1"/>
              <a:t>МУНІЦИПАЛЬНІ ЕНЕРГЕТИЧНІ ПЛАНИ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171CB2A6-BE4C-1986-58CC-566D984EA862}"/>
              </a:ext>
            </a:extLst>
          </p:cNvPr>
          <p:cNvSpPr txBox="1"/>
          <p:nvPr/>
        </p:nvSpPr>
        <p:spPr>
          <a:xfrm>
            <a:off x="7234980" y="1993774"/>
            <a:ext cx="283900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uk-UA" sz="2000" b="1"/>
              <a:t>РЕГІОНАЛЬНИЙ ЕНЕРГЕТИЧНИЙ ПЛАН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C4BDE3D4-8355-B669-14E2-E5A766E37BF8}"/>
              </a:ext>
            </a:extLst>
          </p:cNvPr>
          <p:cNvSpPr txBox="1"/>
          <p:nvPr/>
        </p:nvSpPr>
        <p:spPr>
          <a:xfrm>
            <a:off x="1355995" y="3041799"/>
            <a:ext cx="3257870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uk-UA" sz="1400" b="0" i="0" u="none" strike="noStrike">
                <a:solidFill>
                  <a:srgbClr val="000000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взаємоузгодження зі стратегічними і програмними документами, цілями національного та обласного рівнів</a:t>
            </a:r>
          </a:p>
          <a:p>
            <a:pPr algn="just"/>
            <a:endParaRPr lang="uk-UA" sz="1400">
              <a:solidFill>
                <a:srgbClr val="0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just"/>
            <a:r>
              <a:rPr lang="uk-UA" sz="140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ОДА протягом 1 місяця надає:</a:t>
            </a:r>
          </a:p>
          <a:p>
            <a:pPr algn="just"/>
            <a:endParaRPr lang="uk-UA" sz="1400">
              <a:solidFill>
                <a:srgbClr val="000000"/>
              </a:solidFill>
              <a:latin typeface="Segoe UI" panose="020B0502040204020203" pitchFamily="34" charset="0"/>
              <a:ea typeface="Calibri"/>
              <a:cs typeface="Segoe UI" panose="020B0502040204020203" pitchFamily="34" charset="0"/>
            </a:endParaRPr>
          </a:p>
          <a:p>
            <a:pPr marL="285750" lvl="1" indent="-285750" algn="just">
              <a:buFont typeface="Wingdings" panose="05000000000000000000" pitchFamily="2" charset="2"/>
              <a:buChar char="q"/>
            </a:pPr>
            <a:r>
              <a:rPr lang="uk-UA" sz="1400" b="0" i="1" u="none" strike="noStrike">
                <a:solidFill>
                  <a:srgbClr val="000000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довідку про відповідність національним та обласним цілям, регіональній стратегії розвитку тощо</a:t>
            </a:r>
            <a:endParaRPr lang="uk-UA" sz="1400" b="0" i="1" u="none" strike="noStrike">
              <a:solidFill>
                <a:srgbClr val="000000"/>
              </a:solidFill>
              <a:effectLst/>
              <a:latin typeface="Segoe UI" panose="020B0502040204020203" pitchFamily="34" charset="0"/>
              <a:ea typeface="Calibri"/>
              <a:cs typeface="Segoe UI" panose="020B0502040204020203" pitchFamily="34" charset="0"/>
            </a:endParaRPr>
          </a:p>
          <a:p>
            <a:pPr marL="285750" indent="-285750" algn="just" rtl="0">
              <a:buFont typeface="Wingdings" panose="05000000000000000000" pitchFamily="2" charset="2"/>
              <a:buChar char="q"/>
            </a:pPr>
            <a:r>
              <a:rPr lang="uk-UA" sz="1400" b="0" i="1" u="none" strike="noStrike">
                <a:solidFill>
                  <a:srgbClr val="000000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пропозиції щодо удосконалення, у тому числі щодо доповнення проєктами сталого енергетичного розвитку</a:t>
            </a:r>
            <a:endParaRPr lang="uk-UA" sz="1400" b="0" i="1">
              <a:effectLst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87D9EC42-6C1E-A056-89DA-55F89FBC151B}"/>
              </a:ext>
            </a:extLst>
          </p:cNvPr>
          <p:cNvSpPr txBox="1"/>
          <p:nvPr/>
        </p:nvSpPr>
        <p:spPr>
          <a:xfrm>
            <a:off x="7072137" y="3071663"/>
            <a:ext cx="325787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uk-UA" sz="140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взаємоузгодження проєктів сталого енергетичного розвитку з ОМС</a:t>
            </a:r>
          </a:p>
          <a:p>
            <a:pPr algn="just"/>
            <a:endParaRPr lang="uk-UA" sz="1400">
              <a:solidFill>
                <a:srgbClr val="000000"/>
              </a:solidFill>
              <a:latin typeface="Segoe UI" panose="020B0502040204020203" pitchFamily="34" charset="0"/>
              <a:ea typeface="Calibri"/>
              <a:cs typeface="Segoe UI" panose="020B0502040204020203" pitchFamily="34" charset="0"/>
            </a:endParaRPr>
          </a:p>
          <a:p>
            <a:pPr algn="just"/>
            <a:r>
              <a:rPr lang="uk-UA" sz="1400">
                <a:latin typeface="Segoe UI" panose="020B0502040204020203" pitchFamily="34" charset="0"/>
                <a:cs typeface="Segoe UI" panose="020B0502040204020203" pitchFamily="34" charset="0"/>
              </a:rPr>
              <a:t>ОМС протягом 1 місяці надає:</a:t>
            </a:r>
          </a:p>
          <a:p>
            <a:pPr algn="just"/>
            <a:endParaRPr lang="uk-UA" sz="1400">
              <a:latin typeface="Segoe UI" panose="020B0502040204020203" pitchFamily="34" charset="0"/>
              <a:ea typeface="Calibri"/>
              <a:cs typeface="Segoe UI" panose="020B0502040204020203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uk-UA" sz="1400" i="1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пропозиції до проєкту регіонального енергетичного плану</a:t>
            </a:r>
            <a:endParaRPr lang="uk-UA" sz="1400" i="1">
              <a:solidFill>
                <a:srgbClr val="000000"/>
              </a:solidFill>
              <a:latin typeface="Segoe UI" panose="020B0502040204020203" pitchFamily="34" charset="0"/>
              <a:ea typeface="Calibri"/>
              <a:cs typeface="Segoe UI" panose="020B0502040204020203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uk-UA" sz="1400" i="1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рішення щодо підтримки реалізації проєктів сталого енергетичного розвитку на території ТГ</a:t>
            </a:r>
            <a:endParaRPr lang="uk-UA" sz="140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90" name="Пряма зі стрілкою 89">
            <a:extLst>
              <a:ext uri="{FF2B5EF4-FFF2-40B4-BE49-F238E27FC236}">
                <a16:creationId xmlns:a16="http://schemas.microsoft.com/office/drawing/2014/main" id="{AAD241AD-D96F-CE20-F95D-E6CFB2F8C36A}"/>
              </a:ext>
            </a:extLst>
          </p:cNvPr>
          <p:cNvCxnSpPr>
            <a:cxnSpLocks/>
          </p:cNvCxnSpPr>
          <p:nvPr/>
        </p:nvCxnSpPr>
        <p:spPr>
          <a:xfrm>
            <a:off x="5062565" y="2124638"/>
            <a:ext cx="1474600" cy="0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Пряма зі стрілкою 91">
            <a:extLst>
              <a:ext uri="{FF2B5EF4-FFF2-40B4-BE49-F238E27FC236}">
                <a16:creationId xmlns:a16="http://schemas.microsoft.com/office/drawing/2014/main" id="{E2D71AB7-857F-8D65-83CD-BAFB4F68B0D7}"/>
              </a:ext>
            </a:extLst>
          </p:cNvPr>
          <p:cNvCxnSpPr>
            <a:cxnSpLocks/>
          </p:cNvCxnSpPr>
          <p:nvPr/>
        </p:nvCxnSpPr>
        <p:spPr>
          <a:xfrm flipH="1">
            <a:off x="5062565" y="2398958"/>
            <a:ext cx="1441320" cy="0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8363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Рисунок 113">
            <a:extLst>
              <a:ext uri="{FF2B5EF4-FFF2-40B4-BE49-F238E27FC236}">
                <a16:creationId xmlns:a16="http://schemas.microsoft.com/office/drawing/2014/main" id="{76C63228-0E10-E1B5-49C7-CFE29DF084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25" y="0"/>
            <a:ext cx="11706822" cy="6858000"/>
          </a:xfrm>
          <a:prstGeom prst="rect">
            <a:avLst/>
          </a:prstGeom>
        </p:spPr>
      </p:pic>
      <p:sp>
        <p:nvSpPr>
          <p:cNvPr id="115" name="Прямокутник 114">
            <a:extLst>
              <a:ext uri="{FF2B5EF4-FFF2-40B4-BE49-F238E27FC236}">
                <a16:creationId xmlns:a16="http://schemas.microsoft.com/office/drawing/2014/main" id="{8CE2D785-6606-F425-1787-0E4D414CEF32}"/>
              </a:ext>
            </a:extLst>
          </p:cNvPr>
          <p:cNvSpPr/>
          <p:nvPr/>
        </p:nvSpPr>
        <p:spPr>
          <a:xfrm>
            <a:off x="-46428" y="1066"/>
            <a:ext cx="11741826" cy="6873798"/>
          </a:xfrm>
          <a:prstGeom prst="rect">
            <a:avLst/>
          </a:prstGeom>
          <a:solidFill>
            <a:schemeClr val="bg1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0" name="Прямокутник 109">
            <a:extLst>
              <a:ext uri="{FF2B5EF4-FFF2-40B4-BE49-F238E27FC236}">
                <a16:creationId xmlns:a16="http://schemas.microsoft.com/office/drawing/2014/main" id="{153A1636-CB5E-6850-6A76-002838A37863}"/>
              </a:ext>
            </a:extLst>
          </p:cNvPr>
          <p:cNvSpPr/>
          <p:nvPr/>
        </p:nvSpPr>
        <p:spPr>
          <a:xfrm>
            <a:off x="9274380" y="2363681"/>
            <a:ext cx="1747854" cy="2498462"/>
          </a:xfrm>
          <a:prstGeom prst="rect">
            <a:avLst/>
          </a:prstGeom>
          <a:solidFill>
            <a:srgbClr val="088B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9" name="Прямокутник 108">
            <a:extLst>
              <a:ext uri="{FF2B5EF4-FFF2-40B4-BE49-F238E27FC236}">
                <a16:creationId xmlns:a16="http://schemas.microsoft.com/office/drawing/2014/main" id="{47611135-0580-5156-0FE1-1775CFF989FD}"/>
              </a:ext>
            </a:extLst>
          </p:cNvPr>
          <p:cNvSpPr/>
          <p:nvPr/>
        </p:nvSpPr>
        <p:spPr>
          <a:xfrm>
            <a:off x="6559844" y="2358959"/>
            <a:ext cx="1747854" cy="2498462"/>
          </a:xfrm>
          <a:prstGeom prst="rect">
            <a:avLst/>
          </a:prstGeom>
          <a:solidFill>
            <a:srgbClr val="088B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8" name="Прямокутник 107">
            <a:extLst>
              <a:ext uri="{FF2B5EF4-FFF2-40B4-BE49-F238E27FC236}">
                <a16:creationId xmlns:a16="http://schemas.microsoft.com/office/drawing/2014/main" id="{0E96E3B5-9614-0C1B-9E72-860668DCCEB7}"/>
              </a:ext>
            </a:extLst>
          </p:cNvPr>
          <p:cNvSpPr/>
          <p:nvPr/>
        </p:nvSpPr>
        <p:spPr>
          <a:xfrm>
            <a:off x="3776037" y="2311802"/>
            <a:ext cx="1747854" cy="2498462"/>
          </a:xfrm>
          <a:prstGeom prst="rect">
            <a:avLst/>
          </a:prstGeom>
          <a:solidFill>
            <a:srgbClr val="088B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7" name="Прямокутник 106">
            <a:extLst>
              <a:ext uri="{FF2B5EF4-FFF2-40B4-BE49-F238E27FC236}">
                <a16:creationId xmlns:a16="http://schemas.microsoft.com/office/drawing/2014/main" id="{6C056E41-4719-D615-5957-FE3E843A7687}"/>
              </a:ext>
            </a:extLst>
          </p:cNvPr>
          <p:cNvSpPr/>
          <p:nvPr/>
        </p:nvSpPr>
        <p:spPr>
          <a:xfrm>
            <a:off x="986851" y="2301494"/>
            <a:ext cx="1747854" cy="2498462"/>
          </a:xfrm>
          <a:prstGeom prst="rect">
            <a:avLst/>
          </a:prstGeom>
          <a:solidFill>
            <a:srgbClr val="088B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7" name="Паралелограм 56">
            <a:extLst>
              <a:ext uri="{FF2B5EF4-FFF2-40B4-BE49-F238E27FC236}">
                <a16:creationId xmlns:a16="http://schemas.microsoft.com/office/drawing/2014/main" id="{16F82111-D1CA-D91E-7AB0-0DE117A4B9D1}"/>
              </a:ext>
            </a:extLst>
          </p:cNvPr>
          <p:cNvSpPr/>
          <p:nvPr/>
        </p:nvSpPr>
        <p:spPr>
          <a:xfrm>
            <a:off x="724055" y="620988"/>
            <a:ext cx="464524" cy="687557"/>
          </a:xfrm>
          <a:prstGeom prst="parallelogram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grpSp>
        <p:nvGrpSpPr>
          <p:cNvPr id="4" name="Групувати 3">
            <a:extLst>
              <a:ext uri="{FF2B5EF4-FFF2-40B4-BE49-F238E27FC236}">
                <a16:creationId xmlns:a16="http://schemas.microsoft.com/office/drawing/2014/main" id="{9FB2F458-5414-73C2-3C40-2EE58C47117D}"/>
              </a:ext>
            </a:extLst>
          </p:cNvPr>
          <p:cNvGrpSpPr/>
          <p:nvPr/>
        </p:nvGrpSpPr>
        <p:grpSpPr>
          <a:xfrm>
            <a:off x="10985905" y="0"/>
            <a:ext cx="1206095" cy="6873799"/>
            <a:chOff x="10985905" y="0"/>
            <a:chExt cx="1206095" cy="6873799"/>
          </a:xfrm>
        </p:grpSpPr>
        <p:sp>
          <p:nvSpPr>
            <p:cNvPr id="5" name="Прямокутник 4">
              <a:extLst>
                <a:ext uri="{FF2B5EF4-FFF2-40B4-BE49-F238E27FC236}">
                  <a16:creationId xmlns:a16="http://schemas.microsoft.com/office/drawing/2014/main" id="{3481EE2B-9F4F-E538-E20B-2684EF7CC420}"/>
                </a:ext>
              </a:extLst>
            </p:cNvPr>
            <p:cNvSpPr/>
            <p:nvPr/>
          </p:nvSpPr>
          <p:spPr>
            <a:xfrm>
              <a:off x="11572755" y="0"/>
              <a:ext cx="619245" cy="6858000"/>
            </a:xfrm>
            <a:prstGeom prst="rect">
              <a:avLst/>
            </a:prstGeom>
            <a:solidFill>
              <a:srgbClr val="088B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grpSp>
          <p:nvGrpSpPr>
            <p:cNvPr id="6" name="Групувати 5">
              <a:extLst>
                <a:ext uri="{FF2B5EF4-FFF2-40B4-BE49-F238E27FC236}">
                  <a16:creationId xmlns:a16="http://schemas.microsoft.com/office/drawing/2014/main" id="{84146D67-A2BA-046E-B5BC-1ACBB3DEE63C}"/>
                </a:ext>
              </a:extLst>
            </p:cNvPr>
            <p:cNvGrpSpPr/>
            <p:nvPr/>
          </p:nvGrpSpPr>
          <p:grpSpPr>
            <a:xfrm>
              <a:off x="11700503" y="349881"/>
              <a:ext cx="393781" cy="381626"/>
              <a:chOff x="-1264920" y="310516"/>
              <a:chExt cx="308610" cy="299084"/>
            </a:xfrm>
          </p:grpSpPr>
          <p:grpSp>
            <p:nvGrpSpPr>
              <p:cNvPr id="8" name="Групувати 7">
                <a:extLst>
                  <a:ext uri="{FF2B5EF4-FFF2-40B4-BE49-F238E27FC236}">
                    <a16:creationId xmlns:a16="http://schemas.microsoft.com/office/drawing/2014/main" id="{C8AD5744-F376-FFD5-3427-BB366D8220A3}"/>
                  </a:ext>
                </a:extLst>
              </p:cNvPr>
              <p:cNvGrpSpPr/>
              <p:nvPr/>
            </p:nvGrpSpPr>
            <p:grpSpPr>
              <a:xfrm>
                <a:off x="-1264920" y="316230"/>
                <a:ext cx="140970" cy="125730"/>
                <a:chOff x="-1264920" y="316230"/>
                <a:chExt cx="140970" cy="125730"/>
              </a:xfrm>
            </p:grpSpPr>
            <p:cxnSp>
              <p:nvCxnSpPr>
                <p:cNvPr id="27" name="Пряма сполучна лінія 26">
                  <a:extLst>
                    <a:ext uri="{FF2B5EF4-FFF2-40B4-BE49-F238E27FC236}">
                      <a16:creationId xmlns:a16="http://schemas.microsoft.com/office/drawing/2014/main" id="{E52D6602-32C0-9F3D-2BE3-90E1F3CE769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316230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Пряма сполучна лінія 27">
                  <a:extLst>
                    <a:ext uri="{FF2B5EF4-FFF2-40B4-BE49-F238E27FC236}">
                      <a16:creationId xmlns:a16="http://schemas.microsoft.com/office/drawing/2014/main" id="{9A48BEAB-F43F-C67B-EB89-960C497CDE6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346710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Пряма сполучна лінія 28">
                  <a:extLst>
                    <a:ext uri="{FF2B5EF4-FFF2-40B4-BE49-F238E27FC236}">
                      <a16:creationId xmlns:a16="http://schemas.microsoft.com/office/drawing/2014/main" id="{CFD50C20-A6A4-FDF6-7BBD-D1C999144E2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379095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Пряма сполучна лінія 29">
                  <a:extLst>
                    <a:ext uri="{FF2B5EF4-FFF2-40B4-BE49-F238E27FC236}">
                      <a16:creationId xmlns:a16="http://schemas.microsoft.com/office/drawing/2014/main" id="{8589C766-E95C-1D6C-CAD3-CF17484FCCC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409575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Пряма сполучна лінія 30">
                  <a:extLst>
                    <a:ext uri="{FF2B5EF4-FFF2-40B4-BE49-F238E27FC236}">
                      <a16:creationId xmlns:a16="http://schemas.microsoft.com/office/drawing/2014/main" id="{F9700D23-4225-46E2-CC6A-9E7BDA3F643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441960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" name="Групувати 8">
                <a:extLst>
                  <a:ext uri="{FF2B5EF4-FFF2-40B4-BE49-F238E27FC236}">
                    <a16:creationId xmlns:a16="http://schemas.microsoft.com/office/drawing/2014/main" id="{21A50E8C-8476-B99A-1510-5F771C765BF1}"/>
                  </a:ext>
                </a:extLst>
              </p:cNvPr>
              <p:cNvGrpSpPr/>
              <p:nvPr/>
            </p:nvGrpSpPr>
            <p:grpSpPr>
              <a:xfrm>
                <a:off x="-1097280" y="476250"/>
                <a:ext cx="140970" cy="125730"/>
                <a:chOff x="-1264920" y="316230"/>
                <a:chExt cx="140970" cy="125730"/>
              </a:xfrm>
            </p:grpSpPr>
            <p:cxnSp>
              <p:nvCxnSpPr>
                <p:cNvPr id="22" name="Пряма сполучна лінія 21">
                  <a:extLst>
                    <a:ext uri="{FF2B5EF4-FFF2-40B4-BE49-F238E27FC236}">
                      <a16:creationId xmlns:a16="http://schemas.microsoft.com/office/drawing/2014/main" id="{A72B8F5C-4E4F-F042-9ED9-064E3A64A0F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316230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Пряма сполучна лінія 22">
                  <a:extLst>
                    <a:ext uri="{FF2B5EF4-FFF2-40B4-BE49-F238E27FC236}">
                      <a16:creationId xmlns:a16="http://schemas.microsoft.com/office/drawing/2014/main" id="{ADF1F16C-3BE9-AFB4-850A-CE6BC7CD0B0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346710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Пряма сполучна лінія 23">
                  <a:extLst>
                    <a:ext uri="{FF2B5EF4-FFF2-40B4-BE49-F238E27FC236}">
                      <a16:creationId xmlns:a16="http://schemas.microsoft.com/office/drawing/2014/main" id="{F1422CC9-3DD7-CBD1-28C4-45E69C35275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379095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Пряма сполучна лінія 24">
                  <a:extLst>
                    <a:ext uri="{FF2B5EF4-FFF2-40B4-BE49-F238E27FC236}">
                      <a16:creationId xmlns:a16="http://schemas.microsoft.com/office/drawing/2014/main" id="{92BBE500-A693-C3EF-3BB0-6B19CC05BC2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409575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Пряма сполучна лінія 25">
                  <a:extLst>
                    <a:ext uri="{FF2B5EF4-FFF2-40B4-BE49-F238E27FC236}">
                      <a16:creationId xmlns:a16="http://schemas.microsoft.com/office/drawing/2014/main" id="{4D59F462-CB5D-A65B-CD54-0BB7FA69E4B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441960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Групувати 9">
                <a:extLst>
                  <a:ext uri="{FF2B5EF4-FFF2-40B4-BE49-F238E27FC236}">
                    <a16:creationId xmlns:a16="http://schemas.microsoft.com/office/drawing/2014/main" id="{7F113810-134F-37AA-5D87-461245C09E9F}"/>
                  </a:ext>
                </a:extLst>
              </p:cNvPr>
              <p:cNvGrpSpPr/>
              <p:nvPr/>
            </p:nvGrpSpPr>
            <p:grpSpPr>
              <a:xfrm rot="5400000">
                <a:off x="-1097280" y="318136"/>
                <a:ext cx="140970" cy="125730"/>
                <a:chOff x="-1264920" y="316230"/>
                <a:chExt cx="140970" cy="125730"/>
              </a:xfrm>
            </p:grpSpPr>
            <p:cxnSp>
              <p:nvCxnSpPr>
                <p:cNvPr id="17" name="Пряма сполучна лінія 16">
                  <a:extLst>
                    <a:ext uri="{FF2B5EF4-FFF2-40B4-BE49-F238E27FC236}">
                      <a16:creationId xmlns:a16="http://schemas.microsoft.com/office/drawing/2014/main" id="{F28C0C7A-262A-0F9A-B855-CBE72192672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316230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Пряма сполучна лінія 17">
                  <a:extLst>
                    <a:ext uri="{FF2B5EF4-FFF2-40B4-BE49-F238E27FC236}">
                      <a16:creationId xmlns:a16="http://schemas.microsoft.com/office/drawing/2014/main" id="{409B2A0C-7182-0AFC-CC31-E3A3B1A75B4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346710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Пряма сполучна лінія 18">
                  <a:extLst>
                    <a:ext uri="{FF2B5EF4-FFF2-40B4-BE49-F238E27FC236}">
                      <a16:creationId xmlns:a16="http://schemas.microsoft.com/office/drawing/2014/main" id="{152D553A-BECE-0837-A92B-5B6D685C69B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379095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Пряма сполучна лінія 19">
                  <a:extLst>
                    <a:ext uri="{FF2B5EF4-FFF2-40B4-BE49-F238E27FC236}">
                      <a16:creationId xmlns:a16="http://schemas.microsoft.com/office/drawing/2014/main" id="{3628F893-E7B0-106B-8C8B-29C3633119D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409575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Пряма сполучна лінія 20">
                  <a:extLst>
                    <a:ext uri="{FF2B5EF4-FFF2-40B4-BE49-F238E27FC236}">
                      <a16:creationId xmlns:a16="http://schemas.microsoft.com/office/drawing/2014/main" id="{B73C1806-330B-2661-4C8E-7ABD26742F4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441960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" name="Групувати 10">
                <a:extLst>
                  <a:ext uri="{FF2B5EF4-FFF2-40B4-BE49-F238E27FC236}">
                    <a16:creationId xmlns:a16="http://schemas.microsoft.com/office/drawing/2014/main" id="{03728234-38D5-F097-921C-D3B095288928}"/>
                  </a:ext>
                </a:extLst>
              </p:cNvPr>
              <p:cNvGrpSpPr/>
              <p:nvPr/>
            </p:nvGrpSpPr>
            <p:grpSpPr>
              <a:xfrm rot="5400000">
                <a:off x="-1264920" y="476250"/>
                <a:ext cx="140970" cy="125730"/>
                <a:chOff x="-1264920" y="316230"/>
                <a:chExt cx="140970" cy="125730"/>
              </a:xfrm>
            </p:grpSpPr>
            <p:cxnSp>
              <p:nvCxnSpPr>
                <p:cNvPr id="12" name="Пряма сполучна лінія 11">
                  <a:extLst>
                    <a:ext uri="{FF2B5EF4-FFF2-40B4-BE49-F238E27FC236}">
                      <a16:creationId xmlns:a16="http://schemas.microsoft.com/office/drawing/2014/main" id="{CD7BC2E6-B02B-1391-DA17-650FE8D45BC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316230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Пряма сполучна лінія 12">
                  <a:extLst>
                    <a:ext uri="{FF2B5EF4-FFF2-40B4-BE49-F238E27FC236}">
                      <a16:creationId xmlns:a16="http://schemas.microsoft.com/office/drawing/2014/main" id="{82BFB1B3-B810-A646-1028-3EB0C19B2AD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346710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Пряма сполучна лінія 13">
                  <a:extLst>
                    <a:ext uri="{FF2B5EF4-FFF2-40B4-BE49-F238E27FC236}">
                      <a16:creationId xmlns:a16="http://schemas.microsoft.com/office/drawing/2014/main" id="{3BFE8834-344B-A349-7BDF-3A94C4E33DD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379095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Пряма сполучна лінія 14">
                  <a:extLst>
                    <a:ext uri="{FF2B5EF4-FFF2-40B4-BE49-F238E27FC236}">
                      <a16:creationId xmlns:a16="http://schemas.microsoft.com/office/drawing/2014/main" id="{6937B4D4-EAA6-6BCD-B481-D0D88C8801E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409575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Пряма сполучна лінія 15">
                  <a:extLst>
                    <a:ext uri="{FF2B5EF4-FFF2-40B4-BE49-F238E27FC236}">
                      <a16:creationId xmlns:a16="http://schemas.microsoft.com/office/drawing/2014/main" id="{35A9EB1A-C4F5-F019-567A-7ED691CF843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4920" y="441960"/>
                  <a:ext cx="14097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7" name="Рівнобедрений трикутник 6">
              <a:extLst>
                <a:ext uri="{FF2B5EF4-FFF2-40B4-BE49-F238E27FC236}">
                  <a16:creationId xmlns:a16="http://schemas.microsoft.com/office/drawing/2014/main" id="{619C0219-2B23-BF73-EF6D-08AC088C50ED}"/>
                </a:ext>
              </a:extLst>
            </p:cNvPr>
            <p:cNvSpPr/>
            <p:nvPr/>
          </p:nvSpPr>
          <p:spPr>
            <a:xfrm>
              <a:off x="10985905" y="5859007"/>
              <a:ext cx="1098656" cy="1014792"/>
            </a:xfrm>
            <a:prstGeom prst="triangle">
              <a:avLst>
                <a:gd name="adj" fmla="val 100000"/>
              </a:avLst>
            </a:prstGeom>
            <a:solidFill>
              <a:srgbClr val="088B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sp>
        <p:nvSpPr>
          <p:cNvPr id="32" name="Прямокутник 31">
            <a:extLst>
              <a:ext uri="{FF2B5EF4-FFF2-40B4-BE49-F238E27FC236}">
                <a16:creationId xmlns:a16="http://schemas.microsoft.com/office/drawing/2014/main" id="{69FC4255-7570-E760-0850-24BC848628A3}"/>
              </a:ext>
            </a:extLst>
          </p:cNvPr>
          <p:cNvSpPr/>
          <p:nvPr/>
        </p:nvSpPr>
        <p:spPr>
          <a:xfrm>
            <a:off x="0" y="0"/>
            <a:ext cx="267867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cxnSp>
        <p:nvCxnSpPr>
          <p:cNvPr id="33" name="Пряма сполучна лінія 32">
            <a:extLst>
              <a:ext uri="{FF2B5EF4-FFF2-40B4-BE49-F238E27FC236}">
                <a16:creationId xmlns:a16="http://schemas.microsoft.com/office/drawing/2014/main" id="{A4A2FA84-EDED-9FF5-C8AD-65182F561597}"/>
              </a:ext>
            </a:extLst>
          </p:cNvPr>
          <p:cNvCxnSpPr/>
          <p:nvPr/>
        </p:nvCxnSpPr>
        <p:spPr>
          <a:xfrm>
            <a:off x="0" y="0"/>
            <a:ext cx="0" cy="685800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Заголовок 1">
            <a:extLst>
              <a:ext uri="{FF2B5EF4-FFF2-40B4-BE49-F238E27FC236}">
                <a16:creationId xmlns:a16="http://schemas.microsoft.com/office/drawing/2014/main" id="{46FAFB3C-D68F-2C33-D303-2A3F7616CE49}"/>
              </a:ext>
            </a:extLst>
          </p:cNvPr>
          <p:cNvSpPr txBox="1">
            <a:spLocks/>
          </p:cNvSpPr>
          <p:nvPr/>
        </p:nvSpPr>
        <p:spPr>
          <a:xfrm>
            <a:off x="854717" y="902913"/>
            <a:ext cx="6299854" cy="44759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uk-UA" sz="2500" b="1" i="0" u="none" strike="noStrike" dirty="0"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ПОПЕРЕДНІЙ ДОСВІД </a:t>
            </a:r>
          </a:p>
          <a:p>
            <a:pPr algn="l"/>
            <a:r>
              <a:rPr lang="uk-UA" sz="2000" b="1" i="0" u="none" strike="noStrike" dirty="0"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МІСЦЕВОГО ЕНЕРГЕТИЧНОГО ПЛАНУВАННЯ</a:t>
            </a:r>
            <a:endParaRPr lang="uk-UA" sz="20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ECB5F6C1-0583-2692-03C3-CE18F7F2BD96}"/>
              </a:ext>
            </a:extLst>
          </p:cNvPr>
          <p:cNvSpPr txBox="1"/>
          <p:nvPr/>
        </p:nvSpPr>
        <p:spPr>
          <a:xfrm>
            <a:off x="603030" y="5119680"/>
            <a:ext cx="239153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400">
                <a:latin typeface="Segoe UI" panose="020B0502040204020203" pitchFamily="34" charset="0"/>
                <a:cs typeface="Segoe UI" panose="020B0502040204020203" pitchFamily="34" charset="0"/>
              </a:rPr>
              <a:t>USAID «Реформа міського теплозабезпечення»</a:t>
            </a:r>
            <a:br>
              <a:rPr lang="uk-UA" sz="140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uk-UA" sz="1400">
                <a:latin typeface="Segoe UI" panose="020B0502040204020203" pitchFamily="34" charset="0"/>
                <a:cs typeface="Segoe UI" panose="020B0502040204020203" pitchFamily="34" charset="0"/>
              </a:rPr>
              <a:t> (2009-2013)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DC3BD7D9-B028-55AA-F917-9695E232A756}"/>
              </a:ext>
            </a:extLst>
          </p:cNvPr>
          <p:cNvSpPr txBox="1"/>
          <p:nvPr/>
        </p:nvSpPr>
        <p:spPr>
          <a:xfrm>
            <a:off x="3225976" y="5132197"/>
            <a:ext cx="284797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400">
                <a:latin typeface="Segoe UI" panose="020B0502040204020203" pitchFamily="34" charset="0"/>
                <a:cs typeface="Segoe UI" panose="020B0502040204020203" pitchFamily="34" charset="0"/>
              </a:rPr>
              <a:t>USAID «Муніципальна енергетична реформа»</a:t>
            </a:r>
            <a:br>
              <a:rPr lang="uk-UA" sz="140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uk-UA" sz="1400">
                <a:latin typeface="Segoe UI" panose="020B0502040204020203" pitchFamily="34" charset="0"/>
                <a:cs typeface="Segoe UI" panose="020B0502040204020203" pitchFamily="34" charset="0"/>
              </a:rPr>
              <a:t>(2014-2019)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8AD99AAC-997A-C206-3182-DE5A0729EE64}"/>
              </a:ext>
            </a:extLst>
          </p:cNvPr>
          <p:cNvSpPr txBox="1"/>
          <p:nvPr/>
        </p:nvSpPr>
        <p:spPr>
          <a:xfrm>
            <a:off x="8815527" y="5132197"/>
            <a:ext cx="258127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400">
                <a:latin typeface="Segoe UI" panose="020B0502040204020203" pitchFamily="34" charset="0"/>
                <a:cs typeface="Segoe UI" panose="020B0502040204020203" pitchFamily="34" charset="0"/>
              </a:rPr>
              <a:t>Європейська комісія</a:t>
            </a:r>
            <a:br>
              <a:rPr lang="uk-UA" sz="140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uk-UA" sz="1400">
                <a:latin typeface="Segoe UI" panose="020B0502040204020203" pitchFamily="34" charset="0"/>
                <a:cs typeface="Segoe UI" panose="020B0502040204020203" pitchFamily="34" charset="0"/>
              </a:rPr>
              <a:t>«Угода мерів - Схід»</a:t>
            </a:r>
            <a:br>
              <a:rPr lang="uk-UA" sz="140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uk-UA" sz="1400">
                <a:latin typeface="Segoe UI" panose="020B0502040204020203" pitchFamily="34" charset="0"/>
                <a:cs typeface="Segoe UI" panose="020B0502040204020203" pitchFamily="34" charset="0"/>
              </a:rPr>
              <a:t>(2011 - дотепер)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C1A74D1B-9E80-6509-8385-5B4D82E6E66B}"/>
              </a:ext>
            </a:extLst>
          </p:cNvPr>
          <p:cNvSpPr txBox="1"/>
          <p:nvPr/>
        </p:nvSpPr>
        <p:spPr>
          <a:xfrm>
            <a:off x="5795909" y="5116398"/>
            <a:ext cx="317023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400">
                <a:latin typeface="Segoe UI" panose="020B0502040204020203" pitchFamily="34" charset="0"/>
                <a:cs typeface="Segoe UI" panose="020B0502040204020203" pitchFamily="34" charset="0"/>
              </a:rPr>
              <a:t>Світовий банк «Енергоефективна трансформація міст» </a:t>
            </a:r>
          </a:p>
          <a:p>
            <a:pPr algn="ctr"/>
            <a:r>
              <a:rPr lang="uk-UA" sz="1400">
                <a:latin typeface="Segoe UI" panose="020B0502040204020203" pitchFamily="34" charset="0"/>
                <a:cs typeface="Segoe UI" panose="020B0502040204020203" pitchFamily="34" charset="0"/>
              </a:rPr>
              <a:t>(2014-2017)</a:t>
            </a:r>
          </a:p>
        </p:txBody>
      </p:sp>
      <p:pic>
        <p:nvPicPr>
          <p:cNvPr id="98" name="Picture 2">
            <a:extLst>
              <a:ext uri="{FF2B5EF4-FFF2-40B4-BE49-F238E27FC236}">
                <a16:creationId xmlns:a16="http://schemas.microsoft.com/office/drawing/2014/main" id="{83FE14F7-953D-D94E-5E89-D9985A064A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912" y="2360226"/>
            <a:ext cx="1759480" cy="2498462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" name="Picture 9">
            <a:extLst>
              <a:ext uri="{FF2B5EF4-FFF2-40B4-BE49-F238E27FC236}">
                <a16:creationId xmlns:a16="http://schemas.microsoft.com/office/drawing/2014/main" id="{6A70444E-4939-D27B-A1D3-4DF25A6DCB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2098" y="2369267"/>
            <a:ext cx="1759480" cy="2488154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grpSp>
        <p:nvGrpSpPr>
          <p:cNvPr id="100" name="Group 16">
            <a:extLst>
              <a:ext uri="{FF2B5EF4-FFF2-40B4-BE49-F238E27FC236}">
                <a16:creationId xmlns:a16="http://schemas.microsoft.com/office/drawing/2014/main" id="{C911BEC9-A800-8B43-4A0B-9B114A076ED0}"/>
              </a:ext>
            </a:extLst>
          </p:cNvPr>
          <p:cNvGrpSpPr/>
          <p:nvPr/>
        </p:nvGrpSpPr>
        <p:grpSpPr>
          <a:xfrm>
            <a:off x="6501285" y="2401362"/>
            <a:ext cx="1759480" cy="2486118"/>
            <a:chOff x="6868006" y="3154411"/>
            <a:chExt cx="1954141" cy="2723954"/>
          </a:xfrm>
        </p:grpSpPr>
        <p:pic>
          <p:nvPicPr>
            <p:cNvPr id="101" name="Picture 13">
              <a:extLst>
                <a:ext uri="{FF2B5EF4-FFF2-40B4-BE49-F238E27FC236}">
                  <a16:creationId xmlns:a16="http://schemas.microsoft.com/office/drawing/2014/main" id="{AABE0FF7-B442-9901-F0BA-C46290E5E2D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868006" y="3154411"/>
              <a:ext cx="1954141" cy="2723954"/>
            </a:xfrm>
            <a:prstGeom prst="rect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</p:pic>
        <p:pic>
          <p:nvPicPr>
            <p:cNvPr id="102" name="Picture 15">
              <a:extLst>
                <a:ext uri="{FF2B5EF4-FFF2-40B4-BE49-F238E27FC236}">
                  <a16:creationId xmlns:a16="http://schemas.microsoft.com/office/drawing/2014/main" id="{B5AF0EE5-6D6C-61AA-5418-06A6C73D49C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975958" y="3243657"/>
              <a:ext cx="1256818" cy="239242"/>
            </a:xfrm>
            <a:prstGeom prst="rect">
              <a:avLst/>
            </a:prstGeom>
          </p:spPr>
        </p:pic>
      </p:grpSp>
      <p:pic>
        <p:nvPicPr>
          <p:cNvPr id="103" name="Picture 18">
            <a:extLst>
              <a:ext uri="{FF2B5EF4-FFF2-40B4-BE49-F238E27FC236}">
                <a16:creationId xmlns:a16="http://schemas.microsoft.com/office/drawing/2014/main" id="{3A79489A-5DD7-7491-47E1-470EEC08ED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26425" y="2398415"/>
            <a:ext cx="1759480" cy="2461009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930075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630</TotalTime>
  <Words>1417</Words>
  <Application>Microsoft Macintosh PowerPoint</Application>
  <PresentationFormat>Widescreen</PresentationFormat>
  <Paragraphs>266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Arial</vt:lpstr>
      <vt:lpstr>Calibri</vt:lpstr>
      <vt:lpstr>Calibri Light</vt:lpstr>
      <vt:lpstr>Roboto</vt:lpstr>
      <vt:lpstr>Segoe UI</vt:lpstr>
      <vt:lpstr>Wingdings</vt:lpstr>
      <vt:lpstr>Тема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Vadim Matkovsky</dc:creator>
  <cp:lastModifiedBy>Liubava Radiychuk</cp:lastModifiedBy>
  <cp:revision>6</cp:revision>
  <dcterms:created xsi:type="dcterms:W3CDTF">2023-05-08T10:09:32Z</dcterms:created>
  <dcterms:modified xsi:type="dcterms:W3CDTF">2024-04-03T08:35:16Z</dcterms:modified>
</cp:coreProperties>
</file>