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70" r:id="rId4"/>
    <p:sldId id="277" r:id="rId5"/>
    <p:sldId id="269" r:id="rId6"/>
    <p:sldId id="271" r:id="rId7"/>
    <p:sldId id="274" r:id="rId8"/>
    <p:sldId id="272" r:id="rId9"/>
    <p:sldId id="273" r:id="rId10"/>
    <p:sldId id="275" r:id="rId11"/>
    <p:sldId id="278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6BC"/>
    <a:srgbClr val="B52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14E0-BF34-437A-A5CB-A140216AEED0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ACAD-3C70-4F34-AE61-46B4CF6FAE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76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ACAD-3C70-4F34-AE61-46B4CF6FAEF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04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ACAD-3C70-4F34-AE61-46B4CF6FAEF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10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ACAD-3C70-4F34-AE61-46B4CF6FAEF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62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ACAD-3C70-4F34-AE61-46B4CF6FAEF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4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ACAD-3C70-4F34-AE61-46B4CF6FAEF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40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ACAD-3C70-4F34-AE61-46B4CF6FAEF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75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4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0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6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2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1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4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7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1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E292-B371-43C0-BBBB-E28D2A4D3F09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F2EF-54F9-44E9-8124-39B4C5DB6AE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8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rturteplo@gmail.com" TargetMode="External"/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hyperlink" Target="https://www.facebook.com/artur.obi.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microsoft.com/office/2007/relationships/hdphoto" Target="../media/hdphoto13.wdp"/><Relationship Id="rId10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1" y="4963886"/>
            <a:ext cx="330926" cy="129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1628751" y="5268686"/>
            <a:ext cx="600643" cy="870427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1874165" y="4963886"/>
            <a:ext cx="88619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НАЦІОНАЛЬНА БАЗА ДАНИХ ЕНЕРГЕТИЧНИХ ТА ЕКСПЛУАТАЦІЙНИХ ХАРАКТЕРИСТИК БУДІВЕЛЬ</a:t>
            </a:r>
            <a:endParaRPr lang="ru-RU" sz="6600" b="1" dirty="0"/>
          </a:p>
        </p:txBody>
      </p:sp>
      <p:cxnSp>
        <p:nvCxnSpPr>
          <p:cNvPr id="86" name="Пряма сполучна лінія 85"/>
          <p:cNvCxnSpPr/>
          <p:nvPr/>
        </p:nvCxnSpPr>
        <p:spPr>
          <a:xfrm flipH="1">
            <a:off x="2325189" y="6339840"/>
            <a:ext cx="9368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/>
          <p:cNvCxnSpPr/>
          <p:nvPr/>
        </p:nvCxnSpPr>
        <p:spPr>
          <a:xfrm flipH="1">
            <a:off x="1750421" y="6465777"/>
            <a:ext cx="883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увати 92"/>
          <p:cNvGrpSpPr/>
          <p:nvPr/>
        </p:nvGrpSpPr>
        <p:grpSpPr>
          <a:xfrm>
            <a:off x="487150" y="303444"/>
            <a:ext cx="2769855" cy="923330"/>
            <a:chOff x="487150" y="303444"/>
            <a:chExt cx="2769855" cy="923330"/>
          </a:xfrm>
        </p:grpSpPr>
        <p:cxnSp>
          <p:nvCxnSpPr>
            <p:cNvPr id="95" name="Пряма сполучна лінія 94"/>
            <p:cNvCxnSpPr/>
            <p:nvPr/>
          </p:nvCxnSpPr>
          <p:spPr>
            <a:xfrm>
              <a:off x="487150" y="483201"/>
              <a:ext cx="345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 сполучна лінія 95"/>
            <p:cNvCxnSpPr/>
            <p:nvPr/>
          </p:nvCxnSpPr>
          <p:spPr>
            <a:xfrm>
              <a:off x="487150" y="566732"/>
              <a:ext cx="345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 сполучна лінія 96"/>
            <p:cNvCxnSpPr/>
            <p:nvPr/>
          </p:nvCxnSpPr>
          <p:spPr>
            <a:xfrm>
              <a:off x="487150" y="650264"/>
              <a:ext cx="345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97"/>
            <p:cNvCxnSpPr/>
            <p:nvPr/>
          </p:nvCxnSpPr>
          <p:spPr>
            <a:xfrm>
              <a:off x="487150" y="730314"/>
              <a:ext cx="345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 сполучна лінія 98"/>
            <p:cNvCxnSpPr/>
            <p:nvPr/>
          </p:nvCxnSpPr>
          <p:spPr>
            <a:xfrm>
              <a:off x="487150" y="400405"/>
              <a:ext cx="345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 сполучна лінія 99"/>
            <p:cNvCxnSpPr/>
            <p:nvPr/>
          </p:nvCxnSpPr>
          <p:spPr>
            <a:xfrm rot="5400000">
              <a:off x="947362" y="569217"/>
              <a:ext cx="3594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 сполучна лінія 100"/>
            <p:cNvCxnSpPr/>
            <p:nvPr/>
          </p:nvCxnSpPr>
          <p:spPr>
            <a:xfrm rot="5400000">
              <a:off x="866962" y="569217"/>
              <a:ext cx="3594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 сполучна лінія 101"/>
            <p:cNvCxnSpPr/>
            <p:nvPr/>
          </p:nvCxnSpPr>
          <p:spPr>
            <a:xfrm rot="5400000">
              <a:off x="786563" y="569217"/>
              <a:ext cx="3594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 сполучна лінія 102"/>
            <p:cNvCxnSpPr/>
            <p:nvPr/>
          </p:nvCxnSpPr>
          <p:spPr>
            <a:xfrm rot="5400000">
              <a:off x="709513" y="569217"/>
              <a:ext cx="3594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 сполучна лінія 103"/>
            <p:cNvCxnSpPr/>
            <p:nvPr/>
          </p:nvCxnSpPr>
          <p:spPr>
            <a:xfrm rot="5400000">
              <a:off x="1027054" y="569217"/>
              <a:ext cx="3594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 сполучна лінія 104"/>
            <p:cNvCxnSpPr/>
            <p:nvPr/>
          </p:nvCxnSpPr>
          <p:spPr>
            <a:xfrm>
              <a:off x="873701" y="893290"/>
              <a:ext cx="34599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 сполучна лінія 105"/>
            <p:cNvCxnSpPr/>
            <p:nvPr/>
          </p:nvCxnSpPr>
          <p:spPr>
            <a:xfrm>
              <a:off x="873701" y="976821"/>
              <a:ext cx="34599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 сполучна лінія 106"/>
            <p:cNvCxnSpPr/>
            <p:nvPr/>
          </p:nvCxnSpPr>
          <p:spPr>
            <a:xfrm>
              <a:off x="873701" y="1060352"/>
              <a:ext cx="34599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 сполучна лінія 107"/>
            <p:cNvCxnSpPr/>
            <p:nvPr/>
          </p:nvCxnSpPr>
          <p:spPr>
            <a:xfrm>
              <a:off x="873701" y="1140403"/>
              <a:ext cx="34599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108"/>
            <p:cNvCxnSpPr/>
            <p:nvPr/>
          </p:nvCxnSpPr>
          <p:spPr>
            <a:xfrm>
              <a:off x="873701" y="810493"/>
              <a:ext cx="34599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109"/>
            <p:cNvCxnSpPr/>
            <p:nvPr/>
          </p:nvCxnSpPr>
          <p:spPr>
            <a:xfrm rot="5400000">
              <a:off x="552163" y="976821"/>
              <a:ext cx="359476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 сполучна лінія 110"/>
            <p:cNvCxnSpPr/>
            <p:nvPr/>
          </p:nvCxnSpPr>
          <p:spPr>
            <a:xfrm rot="5400000">
              <a:off x="471763" y="976821"/>
              <a:ext cx="359476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 сполучна лінія 111"/>
            <p:cNvCxnSpPr/>
            <p:nvPr/>
          </p:nvCxnSpPr>
          <p:spPr>
            <a:xfrm rot="5400000">
              <a:off x="391364" y="976821"/>
              <a:ext cx="359476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112"/>
            <p:cNvCxnSpPr/>
            <p:nvPr/>
          </p:nvCxnSpPr>
          <p:spPr>
            <a:xfrm rot="5400000">
              <a:off x="314314" y="976821"/>
              <a:ext cx="359476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 сполучна лінія 113"/>
            <p:cNvCxnSpPr/>
            <p:nvPr/>
          </p:nvCxnSpPr>
          <p:spPr>
            <a:xfrm rot="5400000">
              <a:off x="631855" y="976821"/>
              <a:ext cx="359476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219700" y="303444"/>
              <a:ext cx="2037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latin typeface="MS Reference Sans Serif" panose="020B0604030504040204" pitchFamily="34" charset="0"/>
                </a:rPr>
                <a:t>МІНІСТЕРСТВО</a:t>
              </a:r>
            </a:p>
            <a:p>
              <a:r>
                <a:rPr lang="uk-UA" dirty="0" smtClean="0">
                  <a:latin typeface="MS Reference Sans Serif" panose="020B0604030504040204" pitchFamily="34" charset="0"/>
                </a:rPr>
                <a:t>ВІДНОВЛЕННЯ</a:t>
              </a:r>
            </a:p>
            <a:p>
              <a:r>
                <a:rPr lang="uk-UA" sz="900" dirty="0">
                  <a:latin typeface="MS Reference Sans Serif" panose="020B0604030504040204" pitchFamily="34" charset="0"/>
                </a:rPr>
                <a:t>р</a:t>
              </a:r>
              <a:r>
                <a:rPr lang="uk-UA" sz="900" dirty="0" smtClean="0">
                  <a:latin typeface="MS Reference Sans Serif" panose="020B0604030504040204" pitchFamily="34" charset="0"/>
                </a:rPr>
                <a:t>озвитку громад, територій</a:t>
              </a:r>
            </a:p>
            <a:p>
              <a:r>
                <a:rPr lang="uk-UA" sz="900" dirty="0">
                  <a:latin typeface="MS Reference Sans Serif" panose="020B0604030504040204" pitchFamily="34" charset="0"/>
                </a:rPr>
                <a:t>т</a:t>
              </a:r>
              <a:r>
                <a:rPr lang="uk-UA" sz="900" dirty="0" smtClean="0">
                  <a:latin typeface="MS Reference Sans Serif" panose="020B0604030504040204" pitchFamily="34" charset="0"/>
                </a:rPr>
                <a:t>а інфраструктури</a:t>
              </a:r>
              <a:endParaRPr lang="ru-RU" sz="900" dirty="0">
                <a:latin typeface="MS Reference Sans Serif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" y="3486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0" y="-11575"/>
            <a:ext cx="219920" cy="68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КЛЮЧОВІ ФУНКЦІЇ</a:t>
            </a:r>
            <a:endParaRPr lang="ru-RU" sz="6600" b="1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sp>
        <p:nvSpPr>
          <p:cNvPr id="41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36785" y="1193135"/>
            <a:ext cx="9717269" cy="4308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Внесення інформації через АРМ суб’єкта внесення інформації</a:t>
            </a:r>
            <a:endParaRPr lang="uk-UA" sz="1800" b="1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7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36784" y="1966464"/>
            <a:ext cx="9717270" cy="4308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Можливість річного або автоматичного наповнення бази даних інформацією</a:t>
            </a:r>
            <a:endParaRPr lang="uk-UA" sz="1800" b="1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8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36784" y="2806073"/>
            <a:ext cx="9717270" cy="7715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Взаємодія з іншими реєстрами ЄДЕССБ (технічні характеристики будівлі, наявність енергетичного сертифіката, будівельні роботи та </a:t>
            </a:r>
            <a:r>
              <a:rPr lang="uk-UA" b="1" dirty="0" err="1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ін</a:t>
            </a: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)</a:t>
            </a:r>
            <a:endParaRPr lang="uk-UA" sz="1800" b="1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0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36784" y="3993669"/>
            <a:ext cx="9717270" cy="4224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Відображення даних на картографічній основі</a:t>
            </a:r>
            <a:endParaRPr lang="uk-UA" sz="1800" b="1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4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48011" y="4832162"/>
            <a:ext cx="9717270" cy="4308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Модуль аналітики</a:t>
            </a:r>
          </a:p>
        </p:txBody>
      </p:sp>
      <p:sp>
        <p:nvSpPr>
          <p:cNvPr id="43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48011" y="5679115"/>
            <a:ext cx="9717270" cy="4308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uk-UA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В подальшому розширення взаємодії з іншими реєстрами</a:t>
            </a:r>
          </a:p>
        </p:txBody>
      </p:sp>
    </p:spTree>
    <p:extLst>
      <p:ext uri="{BB962C8B-B14F-4D97-AF65-F5344CB8AC3E}">
        <p14:creationId xmlns:p14="http://schemas.microsoft.com/office/powerpoint/2010/main" val="3992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" y="3486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0" y="-11575"/>
            <a:ext cx="219920" cy="68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МОДУЛЬ АНАЛІТИКИ</a:t>
            </a:r>
            <a:endParaRPr lang="ru-RU" sz="6600" b="1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pic>
        <p:nvPicPr>
          <p:cNvPr id="1026" name="Picture 2" descr="https://lh7-us.googleusercontent.com/v2Vd4ln2K2uY7GSAITKOwKgG9Thh7TDPyl-YS1pi5IPoLKzyQ9bzSrcd9hdvUQI6PliOWgi2AdGTB569xdWZosMJiEPNY5RBrlGF3bkSy5S0Uf49d9XVxalkF0AksrTlfwv5HGXiGMCabEJKLRcw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56" y="998727"/>
            <a:ext cx="58293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351" y="1266092"/>
            <a:ext cx="4552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відображення даних, внесених до бази даних будівель у вигляді </a:t>
            </a:r>
            <a:r>
              <a:rPr lang="uk-UA" b="1" dirty="0" smtClean="0"/>
              <a:t>картосхем</a:t>
            </a:r>
            <a:r>
              <a:rPr lang="uk-UA" dirty="0" smtClean="0"/>
              <a:t>, діаграм та графіків, з можливістю вибору параметрів та видів даних за якими здійснюється таке відображення;</a:t>
            </a:r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48459" y="2747275"/>
            <a:ext cx="285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графіку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848459" y="3128664"/>
            <a:ext cx="2613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Фонд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карті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848459" y="3572426"/>
            <a:ext cx="376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Сертифікація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енергоефективності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864985" y="3985410"/>
            <a:ext cx="245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Енергетичний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баланс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14351" y="46229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До кожного блоку передбачається можливість вибору та відображення </a:t>
            </a:r>
            <a:r>
              <a:rPr lang="uk-UA" dirty="0" err="1" smtClean="0"/>
              <a:t>ники</a:t>
            </a:r>
            <a:r>
              <a:rPr lang="uk-UA" dirty="0" smtClean="0"/>
              <a:t> фільтрів за видами інформації що вноситься до БДБ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7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" y="3486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0" y="-11575"/>
            <a:ext cx="219920" cy="68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sp>
        <p:nvSpPr>
          <p:cNvPr id="36" name="Прямокутник 35"/>
          <p:cNvSpPr/>
          <p:nvPr/>
        </p:nvSpPr>
        <p:spPr>
          <a:xfrm>
            <a:off x="1" y="3278910"/>
            <a:ext cx="304799" cy="2982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6" name="Пряма сполучна лінія 45"/>
          <p:cNvCxnSpPr/>
          <p:nvPr/>
        </p:nvCxnSpPr>
        <p:spPr>
          <a:xfrm flipH="1">
            <a:off x="2325189" y="6339840"/>
            <a:ext cx="9368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/>
          <p:nvPr/>
        </p:nvCxnSpPr>
        <p:spPr>
          <a:xfrm flipH="1">
            <a:off x="1750421" y="6465777"/>
            <a:ext cx="883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65FB9AEE-DB0F-BE17-B909-729B75E5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8" y="255479"/>
            <a:ext cx="6288487" cy="13307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3BD1500-1758-F191-0BD2-62EA040ED3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7" b="10660"/>
          <a:stretch/>
        </p:blipFill>
        <p:spPr bwMode="auto">
          <a:xfrm>
            <a:off x="8097010" y="766773"/>
            <a:ext cx="2835912" cy="301939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7D297E6-DDF8-CFE9-7514-F82B4283A6BD}"/>
              </a:ext>
            </a:extLst>
          </p:cNvPr>
          <p:cNvSpPr txBox="1"/>
          <p:nvPr/>
        </p:nvSpPr>
        <p:spPr>
          <a:xfrm>
            <a:off x="1354669" y="1066877"/>
            <a:ext cx="6504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Обідник Артур</a:t>
            </a:r>
          </a:p>
          <a:p>
            <a:pPr algn="just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відділу методологічного забезпечення та регулювання енергетичної ефективності Міністерства розвитку громад, територій та інфраструктури України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 </a:t>
            </a:r>
            <a:r>
              <a:rPr lang="uk-UA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044 351 46 42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arturteplo@gmail.com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https://www.facebook.com/artur.obi.79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https://www.linkedin.com/in/artur-obidnyk/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-1" y="0"/>
            <a:ext cx="249383" cy="6866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29"/>
            <a:ext cx="600643" cy="870427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ЗАПРОВАДЖЕННЯ </a:t>
            </a:r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БАЗ ДАНИХ </a:t>
            </a:r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БУДІВЕЛЬ</a:t>
            </a:r>
            <a:endParaRPr lang="en-US" sz="2800" b="1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В ЄС</a:t>
            </a:r>
            <a:endParaRPr lang="ru-RU" sz="6600" b="1" dirty="0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16" y="1379555"/>
            <a:ext cx="5248275" cy="3394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9849"/>
          <a:stretch/>
        </p:blipFill>
        <p:spPr>
          <a:xfrm>
            <a:off x="5855677" y="1385826"/>
            <a:ext cx="5449255" cy="3504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900" y="6119447"/>
            <a:ext cx="743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https://building-stock-observatory.energy.ec.europa.eu/database/</a:t>
            </a:r>
          </a:p>
          <a:p>
            <a:r>
              <a:rPr lang="en-US" dirty="0" smtClean="0"/>
              <a:t>https</a:t>
            </a:r>
            <a:r>
              <a:rPr lang="en-US" dirty="0"/>
              <a:t>://maps.london.gov.uk/lbsm-map/public.html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8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70" b="31624"/>
          <a:stretch/>
        </p:blipFill>
        <p:spPr>
          <a:xfrm>
            <a:off x="6152883" y="3351076"/>
            <a:ext cx="5523302" cy="3515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"/>
          <a:stretch/>
        </p:blipFill>
        <p:spPr>
          <a:xfrm>
            <a:off x="260688" y="3360407"/>
            <a:ext cx="5899435" cy="3518736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-1" y="0"/>
            <a:ext cx="249383" cy="6866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МЕТА СТВОРЕННЯ БАЗИ ДАНИХ БУДІВЕЛЬ</a:t>
            </a:r>
            <a:endParaRPr lang="ru-RU" sz="6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59C143-44BA-4AD4-820A-64F756411E82}"/>
              </a:ext>
            </a:extLst>
          </p:cNvPr>
          <p:cNvSpPr txBox="1"/>
          <p:nvPr/>
        </p:nvSpPr>
        <p:spPr>
          <a:xfrm>
            <a:off x="471515" y="1124482"/>
            <a:ext cx="54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183" y="1255332"/>
            <a:ext cx="940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a typeface="Microsoft YaHei UI" panose="020B0503020204020204" pitchFamily="34" charset="-122"/>
              </a:rPr>
              <a:t>Реал</a:t>
            </a:r>
            <a:r>
              <a:rPr lang="uk-UA" b="1" dirty="0" err="1" smtClean="0">
                <a:ea typeface="Microsoft YaHei UI" panose="020B0503020204020204" pitchFamily="34" charset="-122"/>
              </a:rPr>
              <a:t>ізація</a:t>
            </a:r>
            <a:r>
              <a:rPr lang="uk-UA" b="1" dirty="0" smtClean="0">
                <a:ea typeface="Microsoft YaHei UI" panose="020B0503020204020204" pitchFamily="34" charset="-122"/>
              </a:rPr>
              <a:t> стратегії </a:t>
            </a:r>
            <a:r>
              <a:rPr lang="uk-UA" b="1" dirty="0" err="1" smtClean="0">
                <a:ea typeface="Microsoft YaHei UI" panose="020B0503020204020204" pitchFamily="34" charset="-122"/>
              </a:rPr>
              <a:t>термомодернізації</a:t>
            </a:r>
            <a:r>
              <a:rPr lang="uk-UA" b="1" dirty="0" smtClean="0">
                <a:ea typeface="Microsoft YaHei UI" panose="020B0503020204020204" pitchFamily="34" charset="-122"/>
              </a:rPr>
              <a:t> будівель;</a:t>
            </a:r>
            <a:endParaRPr lang="uk-UA" b="1" dirty="0">
              <a:ea typeface="Microsoft YaHei UI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59C143-44BA-4AD4-820A-64F756411E82}"/>
              </a:ext>
            </a:extLst>
          </p:cNvPr>
          <p:cNvSpPr txBox="1"/>
          <p:nvPr/>
        </p:nvSpPr>
        <p:spPr>
          <a:xfrm>
            <a:off x="490176" y="1746918"/>
            <a:ext cx="54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Segoe UI" panose="020B0502040204020203" pitchFamily="34" charset="0"/>
              </a:rPr>
              <a:t>2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7425" y="1888293"/>
            <a:ext cx="99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a typeface="Microsoft YaHei UI" panose="020B0503020204020204" pitchFamily="34" charset="-122"/>
              </a:rPr>
              <a:t>Узагальнення даних систем енергетичного моніторингу;</a:t>
            </a:r>
            <a:endParaRPr lang="uk-UA" b="1" dirty="0">
              <a:ea typeface="Microsoft YaHei UI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59C143-44BA-4AD4-820A-64F756411E82}"/>
              </a:ext>
            </a:extLst>
          </p:cNvPr>
          <p:cNvSpPr txBox="1"/>
          <p:nvPr/>
        </p:nvSpPr>
        <p:spPr>
          <a:xfrm>
            <a:off x="508838" y="2373550"/>
            <a:ext cx="54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Segoe UI" panose="020B0502040204020203" pitchFamily="34" charset="0"/>
              </a:rPr>
              <a:t>3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1353" y="2509265"/>
            <a:ext cx="1020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a typeface="Microsoft YaHei UI" panose="020B0503020204020204" pitchFamily="34" charset="-122"/>
              </a:rPr>
              <a:t>Функціонування інструменту показової ролі будівель ЦОВВ в Україні.</a:t>
            </a:r>
            <a:endParaRPr lang="uk-UA" b="1" dirty="0">
              <a:ea typeface="Microsoft YaHei UI" panose="020B0503020204020204" pitchFamily="34" charset="-122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-1" y="0"/>
            <a:ext cx="249383" cy="6866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29"/>
            <a:ext cx="600643" cy="870427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ПОЛОЖЕННЯ ДИРЕКТИВ </a:t>
            </a:r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ЄС ЩОДО ЗАПРОВАДЖЕННЯ БАЗ ДАНИХ БУДІВЕЛЬ</a:t>
            </a:r>
            <a:endParaRPr lang="ru-RU" sz="6600" b="1" dirty="0"/>
          </a:p>
        </p:txBody>
      </p:sp>
      <p:sp>
        <p:nvSpPr>
          <p:cNvPr id="3" name="Паралелограм 2"/>
          <p:cNvSpPr/>
          <p:nvPr/>
        </p:nvSpPr>
        <p:spPr>
          <a:xfrm>
            <a:off x="637309" y="1570182"/>
            <a:ext cx="9079346" cy="35098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51" y="1549543"/>
            <a:ext cx="91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Директива ЄС 2010/31/ЄС </a:t>
            </a:r>
            <a:r>
              <a:rPr lang="uk-UA" dirty="0" smtClean="0"/>
              <a:t>про енергетичні характеристики будівель (зі змінами)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2153" y="1939514"/>
            <a:ext cx="10618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Стаття 2а «Довгострокова стратегія реновації»</a:t>
            </a:r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Кожна</a:t>
            </a:r>
            <a:r>
              <a:rPr lang="ru-RU" dirty="0" smtClean="0"/>
              <a:t> </a:t>
            </a:r>
            <a:r>
              <a:rPr lang="ru-RU" dirty="0"/>
              <a:t>держава-член повинна </a:t>
            </a:r>
            <a:r>
              <a:rPr lang="uk-UA" dirty="0" smtClean="0"/>
              <a:t>запровадити довгострокову стратегію</a:t>
            </a:r>
            <a:r>
              <a:rPr lang="ru-RU" dirty="0" smtClean="0"/>
              <a:t> </a:t>
            </a:r>
            <a:r>
              <a:rPr lang="ru-RU" dirty="0" err="1" smtClean="0"/>
              <a:t>реновації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К</a:t>
            </a:r>
            <a:r>
              <a:rPr lang="uk-UA" dirty="0" err="1" smtClean="0"/>
              <a:t>ожна</a:t>
            </a:r>
            <a:r>
              <a:rPr lang="ru-RU" dirty="0" smtClean="0"/>
              <a:t> </a:t>
            </a:r>
            <a:r>
              <a:rPr lang="uk-UA" dirty="0" smtClean="0"/>
              <a:t>довгострокова</a:t>
            </a:r>
            <a:r>
              <a:rPr lang="ru-RU" dirty="0" smtClean="0"/>
              <a:t> </a:t>
            </a:r>
            <a:r>
              <a:rPr lang="uk-UA" dirty="0" smtClean="0"/>
              <a:t>стратегія</a:t>
            </a:r>
            <a:r>
              <a:rPr lang="ru-RU" dirty="0" smtClean="0"/>
              <a:t> </a:t>
            </a:r>
            <a:r>
              <a:rPr lang="uk-UA" dirty="0" smtClean="0"/>
              <a:t>реновації</a:t>
            </a:r>
            <a:r>
              <a:rPr lang="ru-RU" dirty="0" smtClean="0"/>
              <a:t> </a:t>
            </a:r>
            <a:r>
              <a:rPr lang="ru-RU" dirty="0"/>
              <a:t>повинна </a:t>
            </a:r>
            <a:r>
              <a:rPr lang="uk-UA" dirty="0" smtClean="0"/>
              <a:t>охоплювати огляд</a:t>
            </a:r>
            <a:r>
              <a:rPr lang="ru-RU" dirty="0" smtClean="0"/>
              <a:t> </a:t>
            </a:r>
            <a:r>
              <a:rPr lang="uk-UA" dirty="0" smtClean="0"/>
              <a:t>національного</a:t>
            </a:r>
            <a:r>
              <a:rPr lang="ru-RU" dirty="0" smtClean="0"/>
              <a:t> </a:t>
            </a:r>
            <a:r>
              <a:rPr lang="ru-RU" dirty="0"/>
              <a:t>фонду </a:t>
            </a:r>
            <a:r>
              <a:rPr lang="uk-UA" dirty="0" smtClean="0"/>
              <a:t>будівель.</a:t>
            </a:r>
            <a:endParaRPr lang="ru-RU" dirty="0"/>
          </a:p>
        </p:txBody>
      </p:sp>
      <p:sp>
        <p:nvSpPr>
          <p:cNvPr id="85" name="Паралелограм 84"/>
          <p:cNvSpPr/>
          <p:nvPr/>
        </p:nvSpPr>
        <p:spPr>
          <a:xfrm>
            <a:off x="637309" y="3852915"/>
            <a:ext cx="9079346" cy="35098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62153" y="3825995"/>
            <a:ext cx="91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Директива ЄС 2012/27/ЄС </a:t>
            </a:r>
            <a:r>
              <a:rPr lang="uk-UA" dirty="0" smtClean="0"/>
              <a:t>про енергоефективність (зі змінами)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637309" y="4230817"/>
            <a:ext cx="1061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Стаття 5 «Зразкова роль будівель публічних органів»</a:t>
            </a:r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щоб з 1 січня 2014 року 3 % від загальної площі приміщень в опалюваних та/або охолоджуваних будівлях, що належать центральному уряду чи зайняті ним</a:t>
            </a:r>
            <a:r>
              <a:rPr lang="ru-RU" dirty="0"/>
              <a:t>, </a:t>
            </a:r>
            <a:r>
              <a:rPr lang="uk-UA" dirty="0" smtClean="0"/>
              <a:t>щороку</a:t>
            </a:r>
            <a:r>
              <a:rPr lang="ru-RU" dirty="0" smtClean="0"/>
              <a:t> </a:t>
            </a:r>
            <a:r>
              <a:rPr lang="uk-UA" dirty="0" smtClean="0"/>
              <a:t>модернізувалися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до </a:t>
            </a:r>
            <a:r>
              <a:rPr lang="ru-RU" dirty="0"/>
              <a:t>31 </a:t>
            </a:r>
            <a:r>
              <a:rPr lang="uk-UA" dirty="0" smtClean="0"/>
              <a:t>грудня</a:t>
            </a:r>
            <a:r>
              <a:rPr lang="ru-RU" dirty="0" smtClean="0"/>
              <a:t> </a:t>
            </a:r>
            <a:r>
              <a:rPr lang="ru-RU" dirty="0"/>
              <a:t>2013 року </a:t>
            </a:r>
            <a:r>
              <a:rPr lang="uk-UA" dirty="0" smtClean="0"/>
              <a:t>держави</a:t>
            </a:r>
            <a:r>
              <a:rPr lang="ru-RU" dirty="0" smtClean="0"/>
              <a:t>-члени </a:t>
            </a:r>
            <a:r>
              <a:rPr lang="uk-UA" dirty="0" smtClean="0"/>
              <a:t>повинні</a:t>
            </a:r>
            <a:r>
              <a:rPr lang="ru-RU" dirty="0" smtClean="0"/>
              <a:t> </a:t>
            </a:r>
            <a:r>
              <a:rPr lang="uk-UA" dirty="0" smtClean="0"/>
              <a:t>створити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uk-UA" dirty="0" smtClean="0"/>
              <a:t>оприлюднити</a:t>
            </a:r>
            <a:r>
              <a:rPr lang="ru-RU" dirty="0" smtClean="0"/>
              <a:t> </a:t>
            </a:r>
            <a:r>
              <a:rPr lang="uk-UA" dirty="0" smtClean="0"/>
              <a:t>реєстр</a:t>
            </a:r>
            <a:r>
              <a:rPr lang="ru-RU" dirty="0" smtClean="0"/>
              <a:t> </a:t>
            </a:r>
            <a:r>
              <a:rPr lang="uk-UA" dirty="0" smtClean="0"/>
              <a:t>опалюваних</a:t>
            </a:r>
            <a:r>
              <a:rPr lang="ru-RU" dirty="0" smtClean="0"/>
              <a:t> та/</a:t>
            </a:r>
            <a:r>
              <a:rPr lang="uk-UA" dirty="0" smtClean="0"/>
              <a:t>або</a:t>
            </a:r>
            <a:r>
              <a:rPr lang="ru-RU" dirty="0" smtClean="0"/>
              <a:t> </a:t>
            </a:r>
            <a:r>
              <a:rPr lang="uk-UA" dirty="0" smtClean="0"/>
              <a:t>охолоджуваних</a:t>
            </a:r>
            <a:r>
              <a:rPr lang="ru-RU" dirty="0" smtClean="0"/>
              <a:t> </a:t>
            </a:r>
            <a:r>
              <a:rPr lang="uk-UA" dirty="0" smtClean="0"/>
              <a:t>будівель</a:t>
            </a:r>
            <a:r>
              <a:rPr lang="ru-RU" dirty="0" smtClean="0"/>
              <a:t> </a:t>
            </a:r>
            <a:r>
              <a:rPr lang="ru-RU" dirty="0"/>
              <a:t>центрального </a:t>
            </a:r>
            <a:r>
              <a:rPr lang="ru-RU" dirty="0" smtClean="0"/>
              <a:t>уряду.</a:t>
            </a:r>
            <a:endParaRPr lang="ru-RU" dirty="0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-1" y="0"/>
            <a:ext cx="249383" cy="6866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ЗАКОНОДАВСТВО УКРАЇНИ</a:t>
            </a:r>
            <a:endParaRPr lang="ru-RU" sz="6600" b="1" dirty="0"/>
          </a:p>
        </p:txBody>
      </p:sp>
      <p:sp>
        <p:nvSpPr>
          <p:cNvPr id="3" name="Паралелограм 2"/>
          <p:cNvSpPr/>
          <p:nvPr/>
        </p:nvSpPr>
        <p:spPr>
          <a:xfrm>
            <a:off x="637309" y="1570182"/>
            <a:ext cx="9079346" cy="35098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51" y="1549543"/>
            <a:ext cx="910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Закон України «Про енергетичну ефективність будівель»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2153" y="1939514"/>
            <a:ext cx="10618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Стаття 15_1 «Стратегія </a:t>
            </a:r>
            <a:r>
              <a:rPr lang="uk-UA" dirty="0" err="1" smtClean="0"/>
              <a:t>термомодернізації</a:t>
            </a:r>
            <a:r>
              <a:rPr lang="uk-UA" dirty="0" smtClean="0"/>
              <a:t> будівель»</a:t>
            </a:r>
          </a:p>
          <a:p>
            <a:endParaRPr lang="ru-RU" dirty="0" smtClean="0"/>
          </a:p>
          <a:p>
            <a:r>
              <a:rPr lang="uk-UA" dirty="0" smtClean="0"/>
              <a:t>З метою забезпечення функціонування систем </a:t>
            </a:r>
            <a:r>
              <a:rPr lang="uk-UA" dirty="0" err="1" smtClean="0"/>
              <a:t>енергоменеджменту</a:t>
            </a:r>
            <a:r>
              <a:rPr lang="uk-UA" dirty="0" smtClean="0"/>
              <a:t> будівель та реалізації Стратегії </a:t>
            </a:r>
            <a:r>
              <a:rPr lang="uk-UA" b="1" dirty="0" smtClean="0"/>
              <a:t>створюється та функціонує База даних будівель.</a:t>
            </a:r>
            <a:endParaRPr lang="uk-UA" dirty="0" smtClean="0"/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база даних будівель є складовою частиною Єдиної державної електронної системи у сфері будівництва.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база даних будівель містить перелік будівель та основні відомості про них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Стаття 15_2 «Зразкова роль органів державної влади щодо енергетичної ефективності будівель».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для визначення та моніторингу досягнення цільового показника економії енергії  ЦОВВ формує та оприлюднює базу даних будівель органів державної влади</a:t>
            </a:r>
            <a:r>
              <a:rPr lang="uk-UA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база даних будівель органів державної влади є складовою Бази даних будівель</a:t>
            </a:r>
            <a:r>
              <a:rPr lang="uk-UA" dirty="0" smtClean="0"/>
              <a:t>.</a:t>
            </a:r>
          </a:p>
          <a:p>
            <a:endParaRPr lang="ru-RU" dirty="0" smtClean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-1" y="0"/>
            <a:ext cx="249383" cy="6866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КОНЦЕПЦІ</a:t>
            </a:r>
            <a:r>
              <a:rPr lang="uk-UA" sz="2800" b="1" dirty="0">
                <a:solidFill>
                  <a:srgbClr val="000000"/>
                </a:solidFill>
                <a:latin typeface="Segoe UI" panose="020B0502040204020203" pitchFamily="34" charset="0"/>
              </a:rPr>
              <a:t>Я</a:t>
            </a:r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СТВОРЕННЯ БДБ</a:t>
            </a:r>
            <a:endParaRPr lang="ru-RU" sz="6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36317" y="1876481"/>
            <a:ext cx="4771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a typeface="Microsoft YaHei UI" panose="020B0503020204020204" pitchFamily="34" charset="-122"/>
              </a:rPr>
              <a:t>Створення модулю у складі ЄДЕССБ.</a:t>
            </a:r>
            <a:endParaRPr lang="uk-UA" sz="2000" b="1" dirty="0">
              <a:ea typeface="Microsoft YaHei UI" panose="020B0503020204020204" pitchFamily="34" charset="-122"/>
            </a:endParaRPr>
          </a:p>
        </p:txBody>
      </p:sp>
      <p:pic>
        <p:nvPicPr>
          <p:cNvPr id="2058" name="Picture 10" descr="Download Big Data Data Database Royalty-Free Vector Graphic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2" b="95294" l="3003" r="99249">
                        <a14:foregroundMark x1="7266" y1="5360" x2="7266" y2="5360"/>
                        <a14:foregroundMark x1="3047" y1="9648" x2="3047" y2="9648"/>
                        <a14:foregroundMark x1="51797" y1="7963" x2="51797" y2="7963"/>
                        <a14:foregroundMark x1="42969" y1="35528" x2="42969" y2="35528"/>
                        <a14:foregroundMark x1="74219" y1="35069" x2="74219" y2="35069"/>
                        <a14:foregroundMark x1="63438" y1="40276" x2="63438" y2="40276"/>
                        <a14:foregroundMark x1="58828" y1="41654" x2="58828" y2="41654"/>
                        <a14:foregroundMark x1="45156" y1="41194" x2="45156" y2="41194"/>
                        <a14:foregroundMark x1="40078" y1="40735" x2="40078" y2="40735"/>
                        <a14:foregroundMark x1="9219" y1="96018" x2="9219" y2="96018"/>
                        <a14:foregroundMark x1="42031" y1="47167" x2="42031" y2="47167"/>
                        <a14:foregroundMark x1="47813" y1="48086" x2="47813" y2="48086"/>
                        <a14:foregroundMark x1="53750" y1="46708" x2="53750" y2="46708"/>
                        <a14:foregroundMark x1="65625" y1="46708" x2="65625" y2="46708"/>
                        <a14:foregroundMark x1="73125" y1="46708" x2="73125" y2="46708"/>
                        <a14:foregroundMark x1="40547" y1="53752" x2="40547" y2="53752"/>
                        <a14:foregroundMark x1="43359" y1="52374" x2="43359" y2="52374"/>
                        <a14:foregroundMark x1="46719" y1="52833" x2="46719" y2="52833"/>
                        <a14:foregroundMark x1="53984" y1="52833" x2="53984" y2="52833"/>
                        <a14:foregroundMark x1="58125" y1="52833" x2="58125" y2="52833"/>
                        <a14:foregroundMark x1="64766" y1="53752" x2="64766" y2="53752"/>
                        <a14:foregroundMark x1="72031" y1="53292" x2="72031" y2="53292"/>
                        <a14:foregroundMark x1="76250" y1="54058" x2="76250" y2="54058"/>
                        <a14:foregroundMark x1="83516" y1="55436" x2="83516" y2="55436"/>
                        <a14:foregroundMark x1="94297" y1="67534" x2="94297" y2="67534"/>
                        <a14:foregroundMark x1="99375" y1="74885" x2="99375" y2="74885"/>
                        <a14:foregroundMark x1="4844" y1="7044" x2="4844" y2="7044"/>
                        <a14:foregroundMark x1="15391" y1="1838" x2="15391" y2="1838"/>
                        <a14:foregroundMark x1="55937" y1="66616" x2="55937" y2="66616"/>
                        <a14:foregroundMark x1="69219" y1="60184" x2="69219" y2="60184"/>
                        <a14:foregroundMark x1="43203" y1="63706" x2="43203" y2="63706"/>
                        <a14:foregroundMark x1="45391" y1="57580" x2="45391" y2="57580"/>
                        <a14:foregroundMark x1="58359" y1="58499" x2="58359" y2="58499"/>
                        <a14:foregroundMark x1="62813" y1="59265" x2="62813" y2="59265"/>
                        <a14:foregroundMark x1="39039" y1="63529" x2="39039" y2="63529"/>
                        <a14:foregroundMark x1="48649" y1="63529" x2="48649" y2="63529"/>
                        <a14:foregroundMark x1="56306" y1="69118" x2="56306" y2="69118"/>
                        <a14:foregroundMark x1="58408" y1="70294" x2="58408" y2="70294"/>
                        <a14:foregroundMark x1="60811" y1="72647" x2="60811" y2="72647"/>
                        <a14:foregroundMark x1="61411" y1="76471" x2="61411" y2="76471"/>
                        <a14:foregroundMark x1="61562" y1="78529" x2="61562" y2="78529"/>
                        <a14:foregroundMark x1="61862" y1="81176" x2="61862" y2="81176"/>
                        <a14:foregroundMark x1="61562" y1="82941" x2="61562" y2="82941"/>
                        <a14:foregroundMark x1="61411" y1="84706" x2="61411" y2="84706"/>
                        <a14:foregroundMark x1="61411" y1="86765" x2="61411" y2="86765"/>
                        <a14:foregroundMark x1="61562" y1="91471" x2="61562" y2="91471"/>
                        <a14:foregroundMark x1="39189" y1="58235" x2="39189" y2="58235"/>
                        <a14:foregroundMark x1="39640" y1="47059" x2="39640" y2="47059"/>
                        <a14:foregroundMark x1="52252" y1="47353" x2="52252" y2="47353"/>
                        <a14:foregroundMark x1="58258" y1="47647" x2="58258" y2="47647"/>
                        <a14:foregroundMark x1="53604" y1="70294" x2="53604" y2="70294"/>
                        <a14:foregroundMark x1="58559" y1="882" x2="58559" y2="882"/>
                        <a14:foregroundMark x1="75526" y1="46176" x2="75526" y2="46176"/>
                        <a14:backgroundMark x1="92578" y1="40735" x2="92578" y2="40735"/>
                        <a14:backgroundMark x1="83750" y1="44257" x2="83750" y2="44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30" y="2609257"/>
            <a:ext cx="2765198" cy="14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1886901" y="3134727"/>
            <a:ext cx="119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ЄДЕССБ</a:t>
            </a:r>
            <a:endParaRPr lang="uk-UA" sz="2400" b="1" dirty="0"/>
          </a:p>
        </p:txBody>
      </p:sp>
      <p:cxnSp>
        <p:nvCxnSpPr>
          <p:cNvPr id="17" name="Пряма сполучна лінія 16"/>
          <p:cNvCxnSpPr/>
          <p:nvPr/>
        </p:nvCxnSpPr>
        <p:spPr>
          <a:xfrm flipV="1">
            <a:off x="4191863" y="3260275"/>
            <a:ext cx="2720666" cy="1"/>
          </a:xfrm>
          <a:prstGeom prst="line">
            <a:avLst/>
          </a:prstGeom>
          <a:ln w="38100">
            <a:solidFill>
              <a:srgbClr val="B52B6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New Symbol Free PNG Image｜Illus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34672" r="8458" b="32007"/>
          <a:stretch/>
        </p:blipFill>
        <p:spPr bwMode="auto">
          <a:xfrm>
            <a:off x="6359925" y="2870626"/>
            <a:ext cx="602389" cy="2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ownload Big Data Data Database Royalty-Free Vector Graphic - Pixaba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38" b="96784" l="2813" r="90000">
                        <a14:foregroundMark x1="31641" y1="6891" x2="31641" y2="6891"/>
                        <a14:foregroundMark x1="22031" y1="1838" x2="22031" y2="1838"/>
                        <a14:foregroundMark x1="2813" y1="10107" x2="2813" y2="10107"/>
                        <a14:foregroundMark x1="10938" y1="96784" x2="10938" y2="96784"/>
                        <a14:backgroundMark x1="39141" y1="62787" x2="39141" y2="62787"/>
                        <a14:backgroundMark x1="40000" y1="52527" x2="40000" y2="52527"/>
                        <a14:backgroundMark x1="40000" y1="46708" x2="40000" y2="46708"/>
                        <a14:backgroundMark x1="41719" y1="41960" x2="41719" y2="41960"/>
                        <a14:backgroundMark x1="39688" y1="36600" x2="39688" y2="36600"/>
                        <a14:backgroundMark x1="45781" y1="41960" x2="45781" y2="41960"/>
                        <a14:backgroundMark x1="52500" y1="33691" x2="52500" y2="3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06"/>
          <a:stretch/>
        </p:blipFill>
        <p:spPr bwMode="auto">
          <a:xfrm rot="10800000" flipV="1">
            <a:off x="6950121" y="2767351"/>
            <a:ext cx="636761" cy="8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2509" y="2982795"/>
            <a:ext cx="346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МОДУЛЬ БАЗИ ДАНИХ БУДІВЕЛЬ</a:t>
            </a:r>
            <a:endPara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0" y="-11575"/>
            <a:ext cx="219920" cy="68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НАПОВНЕННЯ БДБ</a:t>
            </a:r>
            <a:endParaRPr lang="ru-RU" sz="6600" b="1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cxnSp>
        <p:nvCxnSpPr>
          <p:cNvPr id="85" name="Пряма сполучна лінія 84"/>
          <p:cNvCxnSpPr/>
          <p:nvPr/>
        </p:nvCxnSpPr>
        <p:spPr>
          <a:xfrm flipH="1">
            <a:off x="2325189" y="6339840"/>
            <a:ext cx="9368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/>
          <p:cNvCxnSpPr/>
          <p:nvPr/>
        </p:nvCxnSpPr>
        <p:spPr>
          <a:xfrm flipH="1">
            <a:off x="1750421" y="6465777"/>
            <a:ext cx="883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2" descr="Download Big Data Data Database Royalty-Free Vector Graphic - Pixaba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8" b="96784" l="2813" r="90000">
                        <a14:foregroundMark x1="31641" y1="6891" x2="31641" y2="6891"/>
                        <a14:foregroundMark x1="22031" y1="1838" x2="22031" y2="1838"/>
                        <a14:foregroundMark x1="2813" y1="10107" x2="2813" y2="10107"/>
                        <a14:foregroundMark x1="10938" y1="96784" x2="10938" y2="96784"/>
                        <a14:backgroundMark x1="39141" y1="62787" x2="39141" y2="62787"/>
                        <a14:backgroundMark x1="40000" y1="52527" x2="40000" y2="52527"/>
                        <a14:backgroundMark x1="40000" y1="46708" x2="40000" y2="46708"/>
                        <a14:backgroundMark x1="41719" y1="41960" x2="41719" y2="41960"/>
                        <a14:backgroundMark x1="39688" y1="36600" x2="39688" y2="36600"/>
                        <a14:backgroundMark x1="45781" y1="41960" x2="45781" y2="41960"/>
                        <a14:backgroundMark x1="52500" y1="33691" x2="52500" y2="3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206"/>
          <a:stretch/>
        </p:blipFill>
        <p:spPr bwMode="auto">
          <a:xfrm rot="10800000" flipV="1">
            <a:off x="1174997" y="2533589"/>
            <a:ext cx="1630862" cy="22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Smart Buildings &amp; Iot - Free Smart Building Icon, HD Png Download - 600x600  (#776422) - Pin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7976" y1="43538" x2="47976" y2="43538"/>
                        <a14:foregroundMark x1="52143" y1="43231" x2="52143" y2="43231"/>
                        <a14:foregroundMark x1="55952" y1="42923" x2="55952" y2="42923"/>
                        <a14:foregroundMark x1="60357" y1="43231" x2="60357" y2="43231"/>
                        <a14:foregroundMark x1="63810" y1="42769" x2="63810" y2="42769"/>
                        <a14:foregroundMark x1="67619" y1="43231" x2="67619" y2="43231"/>
                        <a14:foregroundMark x1="72500" y1="39385" x2="72500" y2="39385"/>
                        <a14:foregroundMark x1="67024" y1="35692" x2="67024" y2="35692"/>
                        <a14:foregroundMark x1="63571" y1="35692" x2="63571" y2="35692"/>
                        <a14:foregroundMark x1="59405" y1="35385" x2="59405" y2="35385"/>
                        <a14:foregroundMark x1="55952" y1="35692" x2="55952" y2="35692"/>
                        <a14:foregroundMark x1="51548" y1="34154" x2="51548" y2="34154"/>
                        <a14:foregroundMark x1="47976" y1="35231" x2="47976" y2="35231"/>
                        <a14:foregroundMark x1="48095" y1="27077" x2="48095" y2="27077"/>
                        <a14:foregroundMark x1="52381" y1="26923" x2="52381" y2="26923"/>
                        <a14:foregroundMark x1="56548" y1="26615" x2="56548" y2="26615"/>
                        <a14:foregroundMark x1="59643" y1="26615" x2="59643" y2="26615"/>
                        <a14:foregroundMark x1="63214" y1="26615" x2="63214" y2="26615"/>
                        <a14:foregroundMark x1="67024" y1="27077" x2="67024" y2="27077"/>
                        <a14:foregroundMark x1="75714" y1="20154" x2="75714" y2="20154"/>
                        <a14:foregroundMark x1="79048" y1="18308" x2="79048" y2="18308"/>
                        <a14:foregroundMark x1="82143" y1="16154" x2="82143" y2="16154"/>
                        <a14:foregroundMark x1="25833" y1="20923" x2="25833" y2="20923"/>
                        <a14:foregroundMark x1="29048" y1="24308" x2="29048" y2="24308"/>
                        <a14:foregroundMark x1="25000" y1="28615" x2="25000" y2="28615"/>
                        <a14:foregroundMark x1="30000" y1="28154" x2="30000" y2="28154"/>
                        <a14:foregroundMark x1="28452" y1="33077" x2="28452" y2="33077"/>
                        <a14:foregroundMark x1="25238" y1="34308" x2="25238" y2="34308"/>
                        <a14:foregroundMark x1="21786" y1="32769" x2="21786" y2="32769"/>
                        <a14:foregroundMark x1="20357" y1="28462" x2="20357" y2="28462"/>
                        <a14:foregroundMark x1="22024" y1="24000" x2="22024" y2="24000"/>
                        <a14:foregroundMark x1="24643" y1="65231" x2="24643" y2="65231"/>
                        <a14:foregroundMark x1="28214" y1="75692" x2="28214" y2="75692"/>
                        <a14:foregroundMark x1="32619" y1="63692" x2="32619" y2="63692"/>
                        <a14:foregroundMark x1="36429" y1="62923" x2="36429" y2="62923"/>
                        <a14:foregroundMark x1="40119" y1="64000" x2="40119" y2="64000"/>
                        <a14:foregroundMark x1="44524" y1="64308" x2="44524" y2="64308"/>
                        <a14:foregroundMark x1="47976" y1="63692" x2="47976" y2="63692"/>
                        <a14:foregroundMark x1="51786" y1="63538" x2="51786" y2="63538"/>
                        <a14:foregroundMark x1="36905" y1="71846" x2="36905" y2="71846"/>
                        <a14:foregroundMark x1="40238" y1="71538" x2="40238" y2="71538"/>
                        <a14:foregroundMark x1="43929" y1="71077" x2="43929" y2="71077"/>
                        <a14:foregroundMark x1="47738" y1="71077" x2="47738" y2="71077"/>
                        <a14:foregroundMark x1="51786" y1="71231" x2="51786" y2="71231"/>
                        <a14:foregroundMark x1="51548" y1="79385" x2="51548" y2="79385"/>
                        <a14:foregroundMark x1="48333" y1="79385" x2="48333" y2="79385"/>
                        <a14:foregroundMark x1="44167" y1="79385" x2="44167" y2="79385"/>
                        <a14:foregroundMark x1="40238" y1="80308" x2="40238" y2="80308"/>
                        <a14:foregroundMark x1="37262" y1="80615" x2="37262" y2="80615"/>
                        <a14:foregroundMark x1="61786" y1="78615" x2="61786" y2="7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56" y="2615067"/>
            <a:ext cx="2319403" cy="17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300968" y="2015430"/>
            <a:ext cx="136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0"/>
                <a:solidFill>
                  <a:srgbClr val="0576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ЄДЕССБ</a:t>
            </a:r>
            <a:endParaRPr lang="uk-UA" sz="2800" b="1" dirty="0">
              <a:ln w="0"/>
              <a:solidFill>
                <a:srgbClr val="0576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99524" y="229048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0"/>
                <a:solidFill>
                  <a:srgbClr val="0576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БДБ</a:t>
            </a:r>
            <a:endParaRPr lang="uk-UA" sz="2800" b="1" dirty="0">
              <a:ln w="0"/>
              <a:solidFill>
                <a:srgbClr val="0576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6" b="89706" l="6250" r="89706">
                        <a14:foregroundMark x1="6250" y1="39706" x2="6250" y2="39706"/>
                        <a14:foregroundMark x1="21691" y1="31250" x2="21691" y2="31250"/>
                        <a14:foregroundMark x1="37500" y1="31250" x2="37500" y2="31250"/>
                        <a14:foregroundMark x1="72059" y1="28309" x2="72059" y2="28309"/>
                        <a14:foregroundMark x1="88971" y1="41544" x2="88971" y2="4154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33" y="2486227"/>
            <a:ext cx="2072820" cy="2072820"/>
          </a:xfrm>
          <a:prstGeom prst="rect">
            <a:avLst/>
          </a:prstGeom>
        </p:spPr>
      </p:pic>
      <p:pic>
        <p:nvPicPr>
          <p:cNvPr id="56" name="Picture 8" descr="Три стрелки вправо – Бесплатные иконки: стрелы"/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97" b="35843"/>
          <a:stretch/>
        </p:blipFill>
        <p:spPr bwMode="auto">
          <a:xfrm rot="10800000">
            <a:off x="6579002" y="3259555"/>
            <a:ext cx="2093347" cy="6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776411" y="2105823"/>
            <a:ext cx="307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576BC"/>
                </a:solidFill>
                <a:ea typeface="Microsoft YaHei UI" panose="020B0503020204020204" pitchFamily="34" charset="-122"/>
              </a:rPr>
              <a:t>СУБ’ЄКТИ ВНЕСЕННЯ</a:t>
            </a:r>
          </a:p>
          <a:p>
            <a:pPr algn="ctr"/>
            <a:r>
              <a:rPr lang="uk-UA" sz="2000" b="1" dirty="0" smtClean="0">
                <a:solidFill>
                  <a:srgbClr val="0576BC"/>
                </a:solidFill>
                <a:ea typeface="Microsoft YaHei UI" panose="020B0503020204020204" pitchFamily="34" charset="-122"/>
              </a:rPr>
              <a:t>ІНФОРМАЦІЇ</a:t>
            </a:r>
            <a:endParaRPr lang="uk-UA" sz="2000" b="1" dirty="0">
              <a:solidFill>
                <a:srgbClr val="0576BC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748" y="2178703"/>
            <a:ext cx="275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576BC"/>
                </a:solidFill>
              </a:rPr>
              <a:t>ОБМІН ДАНИМИ ЩОДО БУДІВЕЛЬ З ІНШИМИ РЕЄСТРАМИ ЄДЕССБ</a:t>
            </a:r>
            <a:endParaRPr lang="uk-UA" dirty="0">
              <a:solidFill>
                <a:srgbClr val="0576B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65117" y="3854979"/>
            <a:ext cx="155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576BC"/>
                </a:solidFill>
              </a:rPr>
              <a:t>ВНЕСЕННЯ ДАНИХ БДБ</a:t>
            </a:r>
            <a:endParaRPr lang="uk-UA" dirty="0">
              <a:solidFill>
                <a:srgbClr val="0576BC"/>
              </a:solidFill>
            </a:endParaRPr>
          </a:p>
        </p:txBody>
      </p:sp>
      <p:pic>
        <p:nvPicPr>
          <p:cNvPr id="45" name="Picture 8" descr="Три стрелки вправо – Бесплатные иконки: стрелы"/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97" b="35843"/>
          <a:stretch/>
        </p:blipFill>
        <p:spPr bwMode="auto">
          <a:xfrm rot="10800000">
            <a:off x="2882052" y="3259554"/>
            <a:ext cx="2093347" cy="6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Три стрелки вправо – Бесплатные иконки: стрелы"/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97" b="35843"/>
          <a:stretch/>
        </p:blipFill>
        <p:spPr bwMode="auto">
          <a:xfrm>
            <a:off x="3473354" y="3265303"/>
            <a:ext cx="2093347" cy="6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-1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0" y="-11575"/>
            <a:ext cx="219920" cy="68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НАПОВНЕННЯ БДБ</a:t>
            </a:r>
            <a:endParaRPr lang="ru-RU" sz="6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3775" y="2389960"/>
            <a:ext cx="307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a typeface="Microsoft YaHei UI" panose="020B0503020204020204" pitchFamily="34" charset="-122"/>
              </a:rPr>
              <a:t>СУБ’ЄКТИ ВНЕСЕННЯ</a:t>
            </a:r>
          </a:p>
          <a:p>
            <a:pPr algn="ctr"/>
            <a:r>
              <a:rPr lang="uk-UA" sz="2000" b="1" dirty="0" smtClean="0">
                <a:ea typeface="Microsoft YaHei UI" panose="020B0503020204020204" pitchFamily="34" charset="-122"/>
              </a:rPr>
              <a:t>ІНФОРМАЦІЇ</a:t>
            </a:r>
            <a:endParaRPr lang="uk-UA" sz="2000" b="1" dirty="0">
              <a:ea typeface="Microsoft YaHei UI" panose="020B0503020204020204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6" b="89706" l="6250" r="89706">
                        <a14:foregroundMark x1="6250" y1="39706" x2="6250" y2="39706"/>
                        <a14:foregroundMark x1="21691" y1="31250" x2="21691" y2="31250"/>
                        <a14:foregroundMark x1="37500" y1="31250" x2="37500" y2="31250"/>
                        <a14:foregroundMark x1="72059" y1="28309" x2="72059" y2="28309"/>
                        <a14:foregroundMark x1="88971" y1="41544" x2="88971" y2="4154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5" y="2909757"/>
            <a:ext cx="2072820" cy="207282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715840" y="2036017"/>
            <a:ext cx="3145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ea typeface="Microsoft YaHei UI" panose="020B0503020204020204" pitchFamily="34" charset="-122"/>
              </a:rPr>
              <a:t>І етап</a:t>
            </a:r>
          </a:p>
          <a:p>
            <a:pPr algn="ctr"/>
            <a:r>
              <a:rPr lang="uk-UA" sz="2000" b="1" dirty="0" smtClean="0">
                <a:ea typeface="Microsoft YaHei UI" panose="020B0503020204020204" pitchFamily="34" charset="-122"/>
              </a:rPr>
              <a:t>ОРГАНИ ДЕРЖАВНОЇ ВЛАДИ (ОДВ)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5840" y="3235302"/>
            <a:ext cx="314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ea typeface="Microsoft YaHei UI" panose="020B0503020204020204" pitchFamily="34" charset="-122"/>
              </a:rPr>
              <a:t>ІІ етап</a:t>
            </a:r>
          </a:p>
          <a:p>
            <a:pPr algn="ctr"/>
            <a:r>
              <a:rPr lang="uk-UA" sz="2000" b="1" dirty="0" smtClean="0">
                <a:ea typeface="Microsoft YaHei UI" panose="020B0503020204020204" pitchFamily="34" charset="-122"/>
              </a:rPr>
              <a:t>ПДПРИЄМСТВА, УСТАНОВИ ТА ОРГАНІЗАЦІЇ ОДВ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15839" y="4779920"/>
            <a:ext cx="3145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ea typeface="Microsoft YaHei UI" panose="020B0503020204020204" pitchFamily="34" charset="-122"/>
              </a:rPr>
              <a:t>ІІІ етап</a:t>
            </a:r>
          </a:p>
          <a:p>
            <a:pPr algn="ctr"/>
            <a:r>
              <a:rPr lang="uk-UA" sz="2000" b="1" dirty="0" smtClean="0">
                <a:ea typeface="Microsoft YaHei UI" panose="020B0503020204020204" pitchFamily="34" charset="-122"/>
              </a:rPr>
              <a:t>ОРГАНИ МІСЦЕВОГО САМОВРЯДУВАННЯ</a:t>
            </a:r>
          </a:p>
          <a:p>
            <a:pPr algn="ctr"/>
            <a:endParaRPr lang="uk-UA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9485" y1="56985" x2="19485" y2="56985"/>
                        <a14:foregroundMark x1="27941" y1="58088" x2="27941" y2="58088"/>
                        <a14:foregroundMark x1="19485" y1="67279" x2="19485" y2="67279"/>
                        <a14:foregroundMark x1="28676" y1="70221" x2="28676" y2="70221"/>
                        <a14:foregroundMark x1="61397" y1="68382" x2="61397" y2="68382"/>
                        <a14:foregroundMark x1="61397" y1="60662" x2="61397" y2="60662"/>
                        <a14:foregroundMark x1="70588" y1="58456" x2="70588" y2="58456"/>
                        <a14:foregroundMark x1="70221" y1="66912" x2="70221" y2="66912"/>
                        <a14:backgroundMark x1="22059" y1="59926" x2="22059" y2="59926"/>
                        <a14:backgroundMark x1="30882" y1="59926" x2="30882" y2="59926"/>
                        <a14:backgroundMark x1="31250" y1="69485" x2="31250" y2="69485"/>
                        <a14:backgroundMark x1="21691" y1="69485" x2="21691" y2="69485"/>
                        <a14:backgroundMark x1="63603" y1="59926" x2="63603" y2="59926"/>
                        <a14:backgroundMark x1="73162" y1="59926" x2="73162" y2="59926"/>
                        <a14:backgroundMark x1="73529" y1="69485" x2="73162" y2="69485"/>
                        <a14:backgroundMark x1="63603" y1="69118" x2="63603" y2="6911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68" y="1567956"/>
            <a:ext cx="1644008" cy="1644008"/>
          </a:xfrm>
          <a:prstGeom prst="rect">
            <a:avLst/>
          </a:prstGeom>
        </p:spPr>
      </p:pic>
      <p:pic>
        <p:nvPicPr>
          <p:cNvPr id="6148" name="Picture 4" descr="https://navolyni.com/static-files/img/goods/42/16/rozrobka-ikonok-dlya-saytu-796394.jp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00" b="35600" l="24100" r="35400">
                        <a14:foregroundMark x1="24100" y1="30600" x2="24100" y2="30600"/>
                        <a14:foregroundMark x1="28400" y1="35600" x2="28400" y2="356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22400" r="63233" b="63301"/>
          <a:stretch/>
        </p:blipFill>
        <p:spPr bwMode="auto">
          <a:xfrm>
            <a:off x="5833989" y="3062157"/>
            <a:ext cx="1296365" cy="13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Три стрелки вправо – Бесплатные иконки: стрелы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1" y="2680834"/>
            <a:ext cx="2343785" cy="23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cxnSp>
        <p:nvCxnSpPr>
          <p:cNvPr id="85" name="Пряма сполучна лінія 84"/>
          <p:cNvCxnSpPr/>
          <p:nvPr/>
        </p:nvCxnSpPr>
        <p:spPr>
          <a:xfrm flipH="1">
            <a:off x="2325189" y="6339840"/>
            <a:ext cx="9368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/>
          <p:cNvCxnSpPr/>
          <p:nvPr/>
        </p:nvCxnSpPr>
        <p:spPr>
          <a:xfrm flipH="1">
            <a:off x="1750421" y="6465777"/>
            <a:ext cx="883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Building icon Vectors &amp; Illustrations for Free Download | Freepik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450" b="95600" l="52800" r="74700">
                        <a14:foregroundMark x1="63650" y1="80450" x2="63650" y2="80450"/>
                        <a14:foregroundMark x1="62900" y1="88750" x2="62900" y2="8875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09" t="79083" r="22541" b="2540"/>
          <a:stretch/>
        </p:blipFill>
        <p:spPr bwMode="auto">
          <a:xfrm flipH="1">
            <a:off x="5544196" y="4527185"/>
            <a:ext cx="1875949" cy="12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" y="3486"/>
            <a:ext cx="12192001" cy="68580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4DCC85CB-AF4A-06B3-4DC4-985D3EF084D3}"/>
              </a:ext>
            </a:extLst>
          </p:cNvPr>
          <p:cNvGrpSpPr/>
          <p:nvPr/>
        </p:nvGrpSpPr>
        <p:grpSpPr>
          <a:xfrm>
            <a:off x="11176726" y="0"/>
            <a:ext cx="1026827" cy="6858000"/>
            <a:chOff x="13847027" y="0"/>
            <a:chExt cx="1273481" cy="8505362"/>
          </a:xfrm>
          <a:solidFill>
            <a:srgbClr val="0070C0"/>
          </a:solidFill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7308009E-B346-15E5-F1B7-8ECD13937693}"/>
                </a:ext>
              </a:extLst>
            </p:cNvPr>
            <p:cNvSpPr/>
            <p:nvPr/>
          </p:nvSpPr>
          <p:spPr>
            <a:xfrm>
              <a:off x="14488048" y="0"/>
              <a:ext cx="632460" cy="8498840"/>
            </a:xfrm>
            <a:custGeom>
              <a:avLst/>
              <a:gdLst/>
              <a:ahLst/>
              <a:cxnLst/>
              <a:rect l="l" t="t" r="r" b="b"/>
              <a:pathLst>
                <a:path w="632459" h="8498840">
                  <a:moveTo>
                    <a:pt x="631953" y="8498764"/>
                  </a:moveTo>
                  <a:lnTo>
                    <a:pt x="0" y="8072812"/>
                  </a:lnTo>
                  <a:lnTo>
                    <a:pt x="0" y="0"/>
                  </a:lnTo>
                  <a:lnTo>
                    <a:pt x="631953" y="0"/>
                  </a:lnTo>
                  <a:lnTo>
                    <a:pt x="631953" y="849876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0177908-1E55-C379-0BB6-34501DD33862}"/>
                </a:ext>
              </a:extLst>
            </p:cNvPr>
            <p:cNvSpPr/>
            <p:nvPr/>
          </p:nvSpPr>
          <p:spPr>
            <a:xfrm>
              <a:off x="13847027" y="8072928"/>
              <a:ext cx="1273175" cy="432434"/>
            </a:xfrm>
            <a:custGeom>
              <a:avLst/>
              <a:gdLst/>
              <a:ahLst/>
              <a:cxnLst/>
              <a:rect l="l" t="t" r="r" b="b"/>
              <a:pathLst>
                <a:path w="1273175" h="432434">
                  <a:moveTo>
                    <a:pt x="0" y="432067"/>
                  </a:moveTo>
                  <a:lnTo>
                    <a:pt x="641017" y="0"/>
                  </a:lnTo>
                  <a:lnTo>
                    <a:pt x="1272987" y="425961"/>
                  </a:lnTo>
                  <a:lnTo>
                    <a:pt x="1272981" y="432073"/>
                  </a:lnTo>
                  <a:lnTo>
                    <a:pt x="0" y="4320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lang="uk-UA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Групувати 80"/>
          <p:cNvGrpSpPr/>
          <p:nvPr/>
        </p:nvGrpSpPr>
        <p:grpSpPr>
          <a:xfrm>
            <a:off x="11739301" y="381825"/>
            <a:ext cx="418542" cy="438271"/>
            <a:chOff x="4828373" y="1665285"/>
            <a:chExt cx="732550" cy="767080"/>
          </a:xfrm>
        </p:grpSpPr>
        <p:cxnSp>
          <p:nvCxnSpPr>
            <p:cNvPr id="60" name="Пряма сполучна лінія 59"/>
            <p:cNvCxnSpPr/>
            <p:nvPr/>
          </p:nvCxnSpPr>
          <p:spPr>
            <a:xfrm>
              <a:off x="4828373" y="1759007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/>
            <p:cNvCxnSpPr/>
            <p:nvPr/>
          </p:nvCxnSpPr>
          <p:spPr>
            <a:xfrm>
              <a:off x="4828373" y="1842538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/>
            <p:cNvCxnSpPr/>
            <p:nvPr/>
          </p:nvCxnSpPr>
          <p:spPr>
            <a:xfrm>
              <a:off x="4828373" y="192607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/>
            <p:cNvCxnSpPr/>
            <p:nvPr/>
          </p:nvCxnSpPr>
          <p:spPr>
            <a:xfrm>
              <a:off x="4828373" y="2006120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/>
            <p:cNvCxnSpPr/>
            <p:nvPr/>
          </p:nvCxnSpPr>
          <p:spPr>
            <a:xfrm>
              <a:off x="4828373" y="1676211"/>
              <a:ext cx="345999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/>
            <p:cNvCxnSpPr/>
            <p:nvPr/>
          </p:nvCxnSpPr>
          <p:spPr>
            <a:xfrm rot="5400000">
              <a:off x="52885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/>
            <p:cNvCxnSpPr/>
            <p:nvPr/>
          </p:nvCxnSpPr>
          <p:spPr>
            <a:xfrm rot="5400000">
              <a:off x="5208185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/>
            <p:cNvCxnSpPr/>
            <p:nvPr/>
          </p:nvCxnSpPr>
          <p:spPr>
            <a:xfrm rot="5400000">
              <a:off x="512778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/>
            <p:cNvCxnSpPr/>
            <p:nvPr/>
          </p:nvCxnSpPr>
          <p:spPr>
            <a:xfrm rot="5400000">
              <a:off x="5050736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68"/>
            <p:cNvCxnSpPr/>
            <p:nvPr/>
          </p:nvCxnSpPr>
          <p:spPr>
            <a:xfrm rot="5400000">
              <a:off x="5368277" y="1845023"/>
              <a:ext cx="35947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69"/>
            <p:cNvCxnSpPr/>
            <p:nvPr/>
          </p:nvCxnSpPr>
          <p:spPr>
            <a:xfrm>
              <a:off x="5214924" y="2169096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70"/>
            <p:cNvCxnSpPr/>
            <p:nvPr/>
          </p:nvCxnSpPr>
          <p:spPr>
            <a:xfrm>
              <a:off x="5214924" y="2252627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71"/>
            <p:cNvCxnSpPr/>
            <p:nvPr/>
          </p:nvCxnSpPr>
          <p:spPr>
            <a:xfrm>
              <a:off x="5214924" y="2336158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72"/>
            <p:cNvCxnSpPr/>
            <p:nvPr/>
          </p:nvCxnSpPr>
          <p:spPr>
            <a:xfrm>
              <a:off x="5214924" y="241620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73"/>
            <p:cNvCxnSpPr/>
            <p:nvPr/>
          </p:nvCxnSpPr>
          <p:spPr>
            <a:xfrm>
              <a:off x="5214924" y="2086299"/>
              <a:ext cx="345999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74"/>
            <p:cNvCxnSpPr/>
            <p:nvPr/>
          </p:nvCxnSpPr>
          <p:spPr>
            <a:xfrm rot="5400000">
              <a:off x="48933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75"/>
            <p:cNvCxnSpPr/>
            <p:nvPr/>
          </p:nvCxnSpPr>
          <p:spPr>
            <a:xfrm rot="5400000">
              <a:off x="4812986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/>
            <p:cNvCxnSpPr/>
            <p:nvPr/>
          </p:nvCxnSpPr>
          <p:spPr>
            <a:xfrm rot="5400000">
              <a:off x="473258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77"/>
            <p:cNvCxnSpPr/>
            <p:nvPr/>
          </p:nvCxnSpPr>
          <p:spPr>
            <a:xfrm rot="5400000">
              <a:off x="4655537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78"/>
            <p:cNvCxnSpPr/>
            <p:nvPr/>
          </p:nvCxnSpPr>
          <p:spPr>
            <a:xfrm rot="5400000">
              <a:off x="4973078" y="2252627"/>
              <a:ext cx="359476" cy="0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кутник 81"/>
          <p:cNvSpPr/>
          <p:nvPr/>
        </p:nvSpPr>
        <p:spPr>
          <a:xfrm>
            <a:off x="0" y="-11575"/>
            <a:ext cx="219920" cy="68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аралелограм 83"/>
          <p:cNvSpPr/>
          <p:nvPr/>
        </p:nvSpPr>
        <p:spPr>
          <a:xfrm>
            <a:off x="714351" y="296230"/>
            <a:ext cx="600643" cy="514636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кутник 82"/>
          <p:cNvSpPr/>
          <p:nvPr/>
        </p:nvSpPr>
        <p:spPr>
          <a:xfrm>
            <a:off x="959765" y="-8571"/>
            <a:ext cx="886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ДАНІ ЩО ВНОСИТИМУТЬСЯ ДО БДБ</a:t>
            </a:r>
            <a:endParaRPr lang="ru-RU" sz="6600" b="1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2" y="100230"/>
            <a:ext cx="1497460" cy="522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9765" y="3937000"/>
            <a:ext cx="5334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адреса;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функціональне призначення;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кількість поверхів;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площа та об’єм;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наявність систем енергетичного менеджменту;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інше.</a:t>
            </a:r>
          </a:p>
          <a:p>
            <a:endParaRPr lang="uk-UA" dirty="0"/>
          </a:p>
          <a:p>
            <a:r>
              <a:rPr lang="uk-UA" b="1" dirty="0" smtClean="0"/>
              <a:t>Оновлюються лише у разі зміни</a:t>
            </a:r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5904" b="13519"/>
          <a:stretch/>
        </p:blipFill>
        <p:spPr>
          <a:xfrm>
            <a:off x="7342909" y="1643688"/>
            <a:ext cx="3722622" cy="21833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75940" y="3937000"/>
            <a:ext cx="5334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споживання енергії;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споживання комунальних послуг;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споживання енергетичних ресурсів, палива;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виробництво енергії на місці (за наявності);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експорт власно виробленої енергії (за наявності).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інше.</a:t>
            </a:r>
          </a:p>
          <a:p>
            <a:endParaRPr lang="uk-UA" dirty="0"/>
          </a:p>
          <a:p>
            <a:r>
              <a:rPr lang="uk-UA" b="1" dirty="0" smtClean="0"/>
              <a:t>Оновлюються регулярно з визначеною періодичністю</a:t>
            </a:r>
            <a:endParaRPr lang="uk-UA" b="1" dirty="0"/>
          </a:p>
        </p:txBody>
      </p:sp>
      <p:sp>
        <p:nvSpPr>
          <p:cNvPr id="41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1329618" y="1097288"/>
            <a:ext cx="2880000" cy="430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uk-UA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«СТАТИЧНІ»</a:t>
            </a:r>
            <a:endParaRPr lang="uk-UA" sz="1800" b="1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3" name="Скругленный прямоугольник 2">
            <a:extLst>
              <a:ext uri="{FF2B5EF4-FFF2-40B4-BE49-F238E27FC236}">
                <a16:creationId xmlns:a16="http://schemas.microsoft.com/office/drawing/2014/main" id="{E3818884-100E-C68A-AA82-E83B3A0C1ACD}"/>
              </a:ext>
            </a:extLst>
          </p:cNvPr>
          <p:cNvSpPr/>
          <p:nvPr/>
        </p:nvSpPr>
        <p:spPr>
          <a:xfrm>
            <a:off x="7342909" y="1097288"/>
            <a:ext cx="2880000" cy="430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uk-UA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«ДИНАМІЧНІ»</a:t>
            </a:r>
            <a:endParaRPr lang="uk-UA" sz="1800" b="1" dirty="0">
              <a:solidFill>
                <a:schemeClr val="tx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7" b="80463" l="18984" r="86398">
                        <a14:foregroundMark x1="47683" y1="20386" x2="47683" y2="20386"/>
                        <a14:foregroundMark x1="61360" y1="24324" x2="61360" y2="24324"/>
                        <a14:foregroundMark x1="56278" y1="25019" x2="56278" y2="25019"/>
                        <a14:foregroundMark x1="55082" y1="26564" x2="55082" y2="26564"/>
                        <a14:foregroundMark x1="57623" y1="34749" x2="57623" y2="34749"/>
                        <a14:foregroundMark x1="68012" y1="36293" x2="68012" y2="36293"/>
                        <a14:foregroundMark x1="77728" y1="34749" x2="77728" y2="34749"/>
                        <a14:foregroundMark x1="83707" y1="35753" x2="83707" y2="35753"/>
                        <a14:foregroundMark x1="28326" y1="38301" x2="28326" y2="38301"/>
                        <a14:foregroundMark x1="32586" y1="39382" x2="32586" y2="39382"/>
                        <a14:foregroundMark x1="35277" y1="41081" x2="35277" y2="41081"/>
                        <a14:foregroundMark x1="40583" y1="44170" x2="40583" y2="44170"/>
                        <a14:foregroundMark x1="41405" y1="59151" x2="41405" y2="59151"/>
                        <a14:foregroundMark x1="68311" y1="71815" x2="68311" y2="71815"/>
                        <a14:foregroundMark x1="73468" y1="68726" x2="73468" y2="68726"/>
                        <a14:foregroundMark x1="77280" y1="68263" x2="77280" y2="68263"/>
                        <a14:foregroundMark x1="82212" y1="61081" x2="82212" y2="61081"/>
                        <a14:foregroundMark x1="86398" y1="63784" x2="86398" y2="63784"/>
                        <a14:foregroundMark x1="36697" y1="54672" x2="36697" y2="54672"/>
                        <a14:foregroundMark x1="57324" y1="39691" x2="57324" y2="39691"/>
                        <a14:foregroundMark x1="55456" y1="33282" x2="55456" y2="33282"/>
                        <a14:foregroundMark x1="46487" y1="22857" x2="46487" y2="22857"/>
                        <a14:foregroundMark x1="43871" y1="19923" x2="43871" y2="19923"/>
                        <a14:foregroundMark x1="62481" y1="16988" x2="62481" y2="16988"/>
                        <a14:foregroundMark x1="38490" y1="18147" x2="38490" y2="18147"/>
                        <a14:foregroundMark x1="38565" y1="17220" x2="38565" y2="17220"/>
                        <a14:foregroundMark x1="39836" y1="18996" x2="39836" y2="18996"/>
                        <a14:foregroundMark x1="40508" y1="15135" x2="40508" y2="15135"/>
                        <a14:foregroundMark x1="65845" y1="8108" x2="65845" y2="8108"/>
                        <a14:foregroundMark x1="58595" y1="7490" x2="58595" y2="7490"/>
                        <a14:foregroundMark x1="65097" y1="5097" x2="65097" y2="5097"/>
                        <a14:foregroundMark x1="19133" y1="28880" x2="19133" y2="28880"/>
                        <a14:foregroundMark x1="33931" y1="39846" x2="33931" y2="39846"/>
                        <a14:foregroundMark x1="34380" y1="51660" x2="34380" y2="51660"/>
                        <a14:foregroundMark x1="20105" y1="54517" x2="20105" y2="54517"/>
                        <a14:foregroundMark x1="72123" y1="71583" x2="72123" y2="71583"/>
                        <a14:foregroundMark x1="73842" y1="74286" x2="73842" y2="74286"/>
                        <a14:foregroundMark x1="71898" y1="75985" x2="71898" y2="75985"/>
                        <a14:foregroundMark x1="67190" y1="78224" x2="67190" y2="78224"/>
                        <a14:foregroundMark x1="45067" y1="50888" x2="45067" y2="50888"/>
                        <a14:foregroundMark x1="50897" y1="52510" x2="50897" y2="52510"/>
                        <a14:foregroundMark x1="50822" y1="63784" x2="50822" y2="63784"/>
                        <a14:foregroundMark x1="47160" y1="62548" x2="47160" y2="62548"/>
                        <a14:foregroundMark x1="61734" y1="80463" x2="61734" y2="80463"/>
                        <a14:foregroundMark x1="28102" y1="53822" x2="28102" y2="53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3626" r="10628" b="16557"/>
          <a:stretch/>
        </p:blipFill>
        <p:spPr>
          <a:xfrm>
            <a:off x="1621332" y="1573117"/>
            <a:ext cx="2225244" cy="23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18274</TotalTime>
  <Words>557</Words>
  <Application>Microsoft Office PowerPoint</Application>
  <PresentationFormat>Широкий екран</PresentationFormat>
  <Paragraphs>130</Paragraphs>
  <Slides>12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Microsoft YaHei UI</vt:lpstr>
      <vt:lpstr>Arial</vt:lpstr>
      <vt:lpstr>Calibri</vt:lpstr>
      <vt:lpstr>Calibri Light</vt:lpstr>
      <vt:lpstr>MS Reference Sans Serif</vt:lpstr>
      <vt:lpstr>Open Sans</vt:lpstr>
      <vt:lpstr>Roboto</vt:lpstr>
      <vt:lpstr>Segoe UI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Вітальний слайд БДБ</dc:title>
  <dc:creator>Admin</dc:creator>
  <cp:lastModifiedBy>Admin</cp:lastModifiedBy>
  <cp:revision>54</cp:revision>
  <dcterms:created xsi:type="dcterms:W3CDTF">2023-06-28T19:58:21Z</dcterms:created>
  <dcterms:modified xsi:type="dcterms:W3CDTF">2024-05-07T14:16:09Z</dcterms:modified>
</cp:coreProperties>
</file>