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88150" cy="9923463"/>
  <p:embeddedFontLst>
    <p:embeddedFont>
      <p:font typeface="Arial Black" panose="020B0A04020102020204" pitchFamily="34" charset="0"/>
      <p:regular r:id="rId21"/>
      <p:bold r:id="rId22"/>
    </p:embeddedFont>
    <p:embeddedFont>
      <p:font typeface="Century Schoolbook" panose="02040604050505020304" pitchFamily="18" charset="0"/>
      <p:regular r:id="rId23"/>
      <p:bold r:id="rId24"/>
      <p:italic r:id="rId25"/>
      <p:boldItalic r:id="rId26"/>
    </p:embeddedFont>
    <p:embeddedFont>
      <p:font typeface="Corsi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IQ8ZVfVbIkNkqfRT46f/MrHB+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BDF154-FDA0-45E3-A3B2-05EB69724837}">
  <a:tblStyle styleId="{C1BDF154-FDA0-45E3-A3B2-05EB697248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1638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4925" y="0"/>
            <a:ext cx="2941638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4988"/>
            <a:ext cx="2941638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4925" y="9424988"/>
            <a:ext cx="2941638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c29bd36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dc29bd3657_0_0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4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dc29bd3657_0_0:notes"/>
          <p:cNvSpPr txBox="1">
            <a:spLocks noGrp="1"/>
          </p:cNvSpPr>
          <p:nvPr>
            <p:ph type="sldNum" idx="12"/>
          </p:nvPr>
        </p:nvSpPr>
        <p:spPr>
          <a:xfrm>
            <a:off x="3844925" y="9424988"/>
            <a:ext cx="29415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c29bd36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dc29bd3657_0_15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4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dc29bd3657_0_15:notes"/>
          <p:cNvSpPr txBox="1">
            <a:spLocks noGrp="1"/>
          </p:cNvSpPr>
          <p:nvPr>
            <p:ph type="sldNum" idx="12"/>
          </p:nvPr>
        </p:nvSpPr>
        <p:spPr>
          <a:xfrm>
            <a:off x="3844925" y="9424988"/>
            <a:ext cx="29415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368300" y="0"/>
            <a:ext cx="139700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1320800" y="0"/>
            <a:ext cx="242888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/>
          <p:nvPr/>
        </p:nvSpPr>
        <p:spPr>
          <a:xfrm>
            <a:off x="1522413" y="0"/>
            <a:ext cx="306387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18"/>
          <p:cNvCxnSpPr/>
          <p:nvPr/>
        </p:nvCxnSpPr>
        <p:spPr>
          <a:xfrm>
            <a:off x="141288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8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8"/>
          <p:cNvCxnSpPr/>
          <p:nvPr/>
        </p:nvCxnSpPr>
        <p:spPr>
          <a:xfrm>
            <a:off x="1138238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8"/>
          <p:cNvCxnSpPr/>
          <p:nvPr/>
        </p:nvCxnSpPr>
        <p:spPr>
          <a:xfrm>
            <a:off x="2303463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8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18"/>
          <p:cNvCxnSpPr/>
          <p:nvPr/>
        </p:nvCxnSpPr>
        <p:spPr>
          <a:xfrm>
            <a:off x="12152313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8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1746250" y="4867275"/>
            <a:ext cx="855663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454150" y="5500688"/>
            <a:ext cx="184150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2217738" y="5788025"/>
            <a:ext cx="366712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 rot="5400000">
            <a:off x="10733088" y="1111250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 rot="5400000">
            <a:off x="10045701" y="4117975"/>
            <a:ext cx="36576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766888" y="4929188"/>
            <a:ext cx="812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 rot="5400000">
            <a:off x="3151188" y="-941387"/>
            <a:ext cx="4873625" cy="9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 rot="5400000">
            <a:off x="7031038" y="2082805"/>
            <a:ext cx="585152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озділу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508000" y="0"/>
            <a:ext cx="8128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368300" y="0"/>
            <a:ext cx="139700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320800" y="0"/>
            <a:ext cx="242888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522413" y="0"/>
            <a:ext cx="306387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20"/>
          <p:cNvCxnSpPr/>
          <p:nvPr/>
        </p:nvCxnSpPr>
        <p:spPr>
          <a:xfrm>
            <a:off x="141288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12192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1138238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20"/>
          <p:cNvCxnSpPr/>
          <p:nvPr/>
        </p:nvCxnSpPr>
        <p:spPr>
          <a:xfrm>
            <a:off x="2303463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20"/>
          <p:cNvCxnSpPr/>
          <p:nvPr/>
        </p:nvCxnSpPr>
        <p:spPr>
          <a:xfrm>
            <a:off x="1422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0"/>
          <p:cNvSpPr/>
          <p:nvPr/>
        </p:nvSpPr>
        <p:spPr>
          <a:xfrm>
            <a:off x="1625600" y="0"/>
            <a:ext cx="1016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1765300" y="4867275"/>
            <a:ext cx="8572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1454150" y="5500688"/>
            <a:ext cx="184150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2217738" y="5791200"/>
            <a:ext cx="366712" cy="274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2506663" y="4479925"/>
            <a:ext cx="48577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12130088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 rot="5400000">
            <a:off x="10731500" y="1106488"/>
            <a:ext cx="2286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 rot="5400000">
            <a:off x="10045701" y="4114800"/>
            <a:ext cx="36576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1785938" y="4929188"/>
            <a:ext cx="812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5693664" y="1600200"/>
            <a:ext cx="487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5829300" y="2362200"/>
            <a:ext cx="487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body" idx="3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>
            <a:spLocks noGrp="1"/>
          </p:cNvSpPr>
          <p:nvPr>
            <p:ph type="body" idx="4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міст із підписом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5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25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25"/>
          <p:cNvCxnSpPr/>
          <p:nvPr/>
        </p:nvCxnSpPr>
        <p:spPr>
          <a:xfrm>
            <a:off x="8256588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5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5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5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5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9083040" y="274320"/>
            <a:ext cx="2036064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406400" y="274320"/>
            <a:ext cx="75184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ображення з підписом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26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26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6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6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6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6"/>
          <p:cNvCxnSpPr/>
          <p:nvPr/>
        </p:nvCxnSpPr>
        <p:spPr>
          <a:xfrm>
            <a:off x="83312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26"/>
          <p:cNvCxnSpPr/>
          <p:nvPr/>
        </p:nvCxnSpPr>
        <p:spPr>
          <a:xfrm>
            <a:off x="8256588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>
            <a:spLocks noGrp="1"/>
          </p:cNvSpPr>
          <p:nvPr>
            <p:ph type="pic" idx="2"/>
          </p:nvPr>
        </p:nvSpPr>
        <p:spPr>
          <a:xfrm>
            <a:off x="0" y="0"/>
            <a:ext cx="8229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9021064" y="264795"/>
            <a:ext cx="2032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7"/>
          <p:cNvCxnSpPr/>
          <p:nvPr/>
        </p:nvCxnSpPr>
        <p:spPr>
          <a:xfrm>
            <a:off x="11684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Google Shape;15;p17"/>
          <p:cNvCxnSpPr/>
          <p:nvPr/>
        </p:nvCxnSpPr>
        <p:spPr>
          <a:xfrm>
            <a:off x="1016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7"/>
          <p:cNvCxnSpPr/>
          <p:nvPr/>
        </p:nvCxnSpPr>
        <p:spPr>
          <a:xfrm>
            <a:off x="119888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17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7"/>
          <p:cNvCxnSpPr/>
          <p:nvPr/>
        </p:nvCxnSpPr>
        <p:spPr>
          <a:xfrm>
            <a:off x="118872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17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21" name="Google Shape;21;p17"/>
          <p:cNvSpPr/>
          <p:nvPr/>
        </p:nvSpPr>
        <p:spPr>
          <a:xfrm>
            <a:off x="952500" y="285750"/>
            <a:ext cx="10953750" cy="6357938"/>
          </a:xfrm>
          <a:prstGeom prst="rect">
            <a:avLst/>
          </a:prstGeom>
          <a:solidFill>
            <a:schemeClr val="l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0" y="6643688"/>
            <a:ext cx="200025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" b="0" i="0" u="none" strike="noStrike" cap="none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Фокина Лидия Петровна </a:t>
            </a:r>
            <a:endParaRPr/>
          </a:p>
        </p:txBody>
      </p:sp>
      <p:grpSp>
        <p:nvGrpSpPr>
          <p:cNvPr id="23" name="Google Shape;23;p17"/>
          <p:cNvGrpSpPr/>
          <p:nvPr/>
        </p:nvGrpSpPr>
        <p:grpSpPr>
          <a:xfrm rot="10800000">
            <a:off x="476211" y="6147197"/>
            <a:ext cx="1095384" cy="250033"/>
            <a:chOff x="2714612" y="1428736"/>
            <a:chExt cx="2857520" cy="785818"/>
          </a:xfrm>
        </p:grpSpPr>
        <p:sp>
          <p:nvSpPr>
            <p:cNvPr id="24" name="Google Shape;24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7"/>
          <p:cNvGrpSpPr/>
          <p:nvPr/>
        </p:nvGrpSpPr>
        <p:grpSpPr>
          <a:xfrm rot="10800000">
            <a:off x="476211" y="5436394"/>
            <a:ext cx="1095384" cy="250033"/>
            <a:chOff x="2714612" y="1428736"/>
            <a:chExt cx="2857520" cy="785818"/>
          </a:xfrm>
        </p:grpSpPr>
        <p:sp>
          <p:nvSpPr>
            <p:cNvPr id="30" name="Google Shape;30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7"/>
          <p:cNvGrpSpPr/>
          <p:nvPr/>
        </p:nvGrpSpPr>
        <p:grpSpPr>
          <a:xfrm rot="10800000">
            <a:off x="476211" y="4725591"/>
            <a:ext cx="1095384" cy="250033"/>
            <a:chOff x="2714612" y="1428736"/>
            <a:chExt cx="2857520" cy="785818"/>
          </a:xfrm>
        </p:grpSpPr>
        <p:sp>
          <p:nvSpPr>
            <p:cNvPr id="36" name="Google Shape;36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17"/>
          <p:cNvGrpSpPr/>
          <p:nvPr/>
        </p:nvGrpSpPr>
        <p:grpSpPr>
          <a:xfrm rot="10800000">
            <a:off x="476211" y="4014787"/>
            <a:ext cx="1095384" cy="250033"/>
            <a:chOff x="2714612" y="1428736"/>
            <a:chExt cx="2857520" cy="785818"/>
          </a:xfrm>
        </p:grpSpPr>
        <p:sp>
          <p:nvSpPr>
            <p:cNvPr id="42" name="Google Shape;42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17"/>
          <p:cNvGrpSpPr/>
          <p:nvPr/>
        </p:nvGrpSpPr>
        <p:grpSpPr>
          <a:xfrm rot="10800000">
            <a:off x="476211" y="3303985"/>
            <a:ext cx="1095384" cy="250033"/>
            <a:chOff x="2714612" y="1428736"/>
            <a:chExt cx="2857520" cy="785818"/>
          </a:xfrm>
        </p:grpSpPr>
        <p:sp>
          <p:nvSpPr>
            <p:cNvPr id="48" name="Google Shape;48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17"/>
          <p:cNvGrpSpPr/>
          <p:nvPr/>
        </p:nvGrpSpPr>
        <p:grpSpPr>
          <a:xfrm rot="10800000">
            <a:off x="476211" y="2593182"/>
            <a:ext cx="1095384" cy="250033"/>
            <a:chOff x="2714612" y="1428736"/>
            <a:chExt cx="2857520" cy="785818"/>
          </a:xfrm>
        </p:grpSpPr>
        <p:sp>
          <p:nvSpPr>
            <p:cNvPr id="54" name="Google Shape;54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17"/>
          <p:cNvGrpSpPr/>
          <p:nvPr/>
        </p:nvGrpSpPr>
        <p:grpSpPr>
          <a:xfrm rot="10800000">
            <a:off x="476211" y="1882379"/>
            <a:ext cx="1095384" cy="250033"/>
            <a:chOff x="2714612" y="1428736"/>
            <a:chExt cx="2857520" cy="785818"/>
          </a:xfrm>
        </p:grpSpPr>
        <p:sp>
          <p:nvSpPr>
            <p:cNvPr id="60" name="Google Shape;60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7"/>
          <p:cNvGrpSpPr/>
          <p:nvPr/>
        </p:nvGrpSpPr>
        <p:grpSpPr>
          <a:xfrm rot="10800000">
            <a:off x="476211" y="1171576"/>
            <a:ext cx="1095384" cy="250033"/>
            <a:chOff x="2714612" y="1428736"/>
            <a:chExt cx="2857520" cy="785818"/>
          </a:xfrm>
        </p:grpSpPr>
        <p:sp>
          <p:nvSpPr>
            <p:cNvPr id="66" name="Google Shape;66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17"/>
          <p:cNvGrpSpPr/>
          <p:nvPr/>
        </p:nvGrpSpPr>
        <p:grpSpPr>
          <a:xfrm rot="10800000">
            <a:off x="476211" y="460773"/>
            <a:ext cx="1095384" cy="250033"/>
            <a:chOff x="2714612" y="1428736"/>
            <a:chExt cx="2857520" cy="785818"/>
          </a:xfrm>
        </p:grpSpPr>
        <p:sp>
          <p:nvSpPr>
            <p:cNvPr id="72" name="Google Shape;72;p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>
                <a:gd name="adj" fmla="val 16667"/>
              </a:avLst>
            </a:prstGeom>
            <a:solidFill>
              <a:srgbClr val="CFA809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djulai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"/>
          <p:cNvGrpSpPr/>
          <p:nvPr/>
        </p:nvGrpSpPr>
        <p:grpSpPr>
          <a:xfrm>
            <a:off x="2306638" y="976313"/>
            <a:ext cx="8274050" cy="4478337"/>
            <a:chOff x="1175406" y="657917"/>
            <a:chExt cx="7280445" cy="4825142"/>
          </a:xfrm>
        </p:grpSpPr>
        <p:sp>
          <p:nvSpPr>
            <p:cNvPr id="197" name="Google Shape;197;p1"/>
            <p:cNvSpPr/>
            <p:nvPr/>
          </p:nvSpPr>
          <p:spPr>
            <a:xfrm>
              <a:off x="1175406" y="657917"/>
              <a:ext cx="7280445" cy="4774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6000" b="1" i="0" u="none" strike="noStrike" cap="none">
                  <a:solidFill>
                    <a:srgbClr val="8A7006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        </a:t>
              </a:r>
              <a:endParaRPr sz="5400" b="1" i="0" u="none" strike="noStrike" cap="non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5400" b="1" i="0" u="none" strike="noStrike" cap="none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  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5400" b="1" i="0" u="none" strike="noStrike" cap="none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5400" b="1" i="0" u="none" strike="noStrike" cap="none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   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5400" b="1" i="0" u="none" strike="noStrike" cap="none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 </a:t>
              </a:r>
              <a:r>
                <a:rPr lang="uk-UA" sz="6000" b="1" i="0" u="none" strike="noStrike" cap="none">
                  <a:solidFill>
                    <a:srgbClr val="7030A0"/>
                  </a:solidFill>
                  <a:latin typeface="Corsiva"/>
                  <a:ea typeface="Corsiva"/>
                  <a:cs typeface="Corsiva"/>
                  <a:sym typeface="Corsiva"/>
                </a:rPr>
                <a:t>                                                                                                   </a:t>
              </a:r>
              <a:endParaRPr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"/>
          <p:cNvSpPr/>
          <p:nvPr/>
        </p:nvSpPr>
        <p:spPr>
          <a:xfrm>
            <a:off x="2351088" y="1268413"/>
            <a:ext cx="56896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None/>
            </a:pPr>
            <a:r>
              <a:rPr lang="uk-UA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0"/>
            <a:ext cx="1584325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2855913" y="2401888"/>
            <a:ext cx="90360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24458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rgbClr val="244582"/>
                </a:solidFill>
                <a:latin typeface="Arial Black"/>
                <a:ea typeface="Arial Black"/>
                <a:cs typeface="Arial Black"/>
                <a:sym typeface="Arial Black"/>
              </a:rPr>
              <a:t>Новояворівська міська територіальна громада</a:t>
            </a:r>
            <a:endParaRPr/>
          </a:p>
        </p:txBody>
      </p:sp>
      <p:sp>
        <p:nvSpPr>
          <p:cNvPr id="202" name="Google Shape;202;p1"/>
          <p:cNvSpPr txBox="1"/>
          <p:nvPr/>
        </p:nvSpPr>
        <p:spPr>
          <a:xfrm>
            <a:off x="4583113" y="4489450"/>
            <a:ext cx="58324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З нами комфортно та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економно!</a:t>
            </a:r>
            <a:endParaRPr/>
          </a:p>
        </p:txBody>
      </p:sp>
      <p:pic>
        <p:nvPicPr>
          <p:cNvPr id="203" name="Google Shape;203;p1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0" y="5256213"/>
            <a:ext cx="1331913" cy="19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850" y="80963"/>
            <a:ext cx="8196263" cy="227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2dc29bd3657_0_0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dc29bd3657_0_0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dc29bd3657_0_0"/>
          <p:cNvSpPr txBox="1">
            <a:spLocks noGrp="1"/>
          </p:cNvSpPr>
          <p:nvPr>
            <p:ph type="title"/>
          </p:nvPr>
        </p:nvSpPr>
        <p:spPr>
          <a:xfrm>
            <a:off x="3310333" y="404664"/>
            <a:ext cx="7509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E75C01"/>
                </a:solidFill>
                <a:latin typeface="Arial Black"/>
                <a:ea typeface="Arial Black"/>
                <a:cs typeface="Arial Black"/>
                <a:sym typeface="Arial Black"/>
              </a:rPr>
              <a:t>ОСББ “Старичі Відродження”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301" name="Google Shape;301;g2dc29bd365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9450" y="1554775"/>
            <a:ext cx="5844949" cy="32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dc29bd365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2050" y="1554775"/>
            <a:ext cx="2900365" cy="318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dc29bd3657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96839" y="4826574"/>
            <a:ext cx="2830797" cy="203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dc29bd3657_0_15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0" name="Google Shape;310;g2dc29bd3657_0_15"/>
          <p:cNvGraphicFramePr/>
          <p:nvPr/>
        </p:nvGraphicFramePr>
        <p:xfrm>
          <a:off x="1977825" y="1265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{C1BDF154-FDA0-45E3-A3B2-05EB69724837}</a:tableStyleId>
              </a:tblPr>
              <a:tblGrid>
                <a:gridCol w="20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Будинки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Од. вим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Грудень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2023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Січень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2024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Лютий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2024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Березень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FFFFFF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2024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№05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128,07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147,81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163,53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177,19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№07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18,17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32,88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44,09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53,32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1235,3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1456,07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1620,80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1762,86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1389,42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1623,67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1801,24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1953,12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№15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510,02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951,19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1064,4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1158,11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№19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785,15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918,72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1016,59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1099,60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№21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789,91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927,62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1028,13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1115,37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№23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358,79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394,05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416,54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1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440,60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№25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1049,59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1253,65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1403,92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1536,12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778,68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9002,87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1003,17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1101,13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№29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554,63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834,48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941,53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1036,42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№31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901,09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1068,99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1190,99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1290,92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Будинок №33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uk-UA" sz="14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Гкал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981,51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1147,30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1279,68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uk-UA" sz="1800" b="0" i="0" u="none" strike="noStrike" cap="none">
                          <a:solidFill>
                            <a:srgbClr val="000000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1390,82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1" name="Google Shape;311;g2dc29bd3657_0_15"/>
          <p:cNvSpPr txBox="1">
            <a:spLocks noGrp="1"/>
          </p:cNvSpPr>
          <p:nvPr>
            <p:ph type="title"/>
          </p:nvPr>
        </p:nvSpPr>
        <p:spPr>
          <a:xfrm>
            <a:off x="3501308" y="218964"/>
            <a:ext cx="7509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uk-UA" sz="3600" b="1">
                <a:solidFill>
                  <a:srgbClr val="E75C01"/>
                </a:solidFill>
                <a:latin typeface="Arial Black"/>
                <a:ea typeface="Arial Black"/>
                <a:cs typeface="Arial Black"/>
                <a:sym typeface="Arial Black"/>
              </a:rPr>
              <a:t>ОСББ “Старичі Відродження”</a:t>
            </a:r>
            <a:endParaRPr sz="3600" b="1">
              <a:solidFill>
                <a:srgbClr val="E75C0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E75C01"/>
                </a:solidFill>
                <a:latin typeface="Arial Black"/>
                <a:ea typeface="Arial Black"/>
                <a:cs typeface="Arial Black"/>
                <a:sym typeface="Arial Black"/>
              </a:rPr>
              <a:t>13 будинків 5-ти поверхівок</a:t>
            </a:r>
            <a:endParaRPr sz="3600" b="1">
              <a:solidFill>
                <a:srgbClr val="E75C0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12" name="Google Shape;312;g2dc29bd3657_0_15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 txBox="1">
            <a:spLocks noGrp="1"/>
          </p:cNvSpPr>
          <p:nvPr>
            <p:ph type="title"/>
          </p:nvPr>
        </p:nvSpPr>
        <p:spPr>
          <a:xfrm>
            <a:off x="2789666" y="791229"/>
            <a:ext cx="82423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9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безпечні будинки</a:t>
            </a:r>
            <a:br>
              <a:rPr lang="uk-UA" sz="4900" b="1" u="sng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000">
                <a:solidFill>
                  <a:srgbClr val="E65C01"/>
                </a:solidFill>
              </a:rPr>
              <a:t> </a:t>
            </a:r>
            <a:endParaRPr/>
          </a:p>
        </p:txBody>
      </p:sp>
      <p:pic>
        <p:nvPicPr>
          <p:cNvPr id="318" name="Google Shape;318;p10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320800" cy="12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4663" y="949325"/>
            <a:ext cx="7737475" cy="58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0" descr="завантаження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2567608" y="764134"/>
            <a:ext cx="8229600" cy="33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безпечні будинки</a:t>
            </a:r>
            <a:br>
              <a:rPr lang="uk-UA" sz="4000" b="1" u="sng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ОСББ “Львівська 7-Я”</a:t>
            </a:r>
            <a:r>
              <a:rPr lang="uk-UA" sz="4000">
                <a:solidFill>
                  <a:srgbClr val="E65C01"/>
                </a:solidFill>
              </a:rPr>
              <a:t> </a:t>
            </a:r>
            <a:endParaRPr/>
          </a:p>
        </p:txBody>
      </p:sp>
      <p:pic>
        <p:nvPicPr>
          <p:cNvPr id="326" name="Google Shape;326;p11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30175"/>
            <a:ext cx="1320800" cy="12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27350" y="1268413"/>
            <a:ext cx="7202488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" descr="завантаження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 txBox="1">
            <a:spLocks noGrp="1"/>
          </p:cNvSpPr>
          <p:nvPr>
            <p:ph type="title"/>
          </p:nvPr>
        </p:nvSpPr>
        <p:spPr>
          <a:xfrm>
            <a:off x="2838450" y="404664"/>
            <a:ext cx="7789968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 Доріжки, смітники, загорожа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334" name="Google Shape;334;p12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4638" y="188913"/>
            <a:ext cx="1293812" cy="124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09913" y="1365250"/>
            <a:ext cx="3760787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5938" y="1365250"/>
            <a:ext cx="3762375" cy="5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2" descr="завантаження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3143232" y="404664"/>
            <a:ext cx="750952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Парковки для велосипедів, квітники, бордюри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343" name="Google Shape;343;p13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74975" y="1182688"/>
            <a:ext cx="3952875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7688" y="1195388"/>
            <a:ext cx="3941762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3" descr="завантаження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>
            <a:spLocks noGrp="1"/>
          </p:cNvSpPr>
          <p:nvPr>
            <p:ph type="title"/>
          </p:nvPr>
        </p:nvSpPr>
        <p:spPr>
          <a:xfrm>
            <a:off x="3215680" y="404664"/>
            <a:ext cx="750952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Двір, зелені зони, доріжки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352" name="Google Shape;352;p14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11450" y="1217613"/>
            <a:ext cx="4141788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1223963"/>
            <a:ext cx="4138613" cy="55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4" descr="завантаження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5"/>
          <p:cNvGrpSpPr/>
          <p:nvPr/>
        </p:nvGrpSpPr>
        <p:grpSpPr>
          <a:xfrm>
            <a:off x="3000375" y="0"/>
            <a:ext cx="7273925" cy="5441950"/>
            <a:chOff x="1562977" y="-379910"/>
            <a:chExt cx="6812419" cy="5862969"/>
          </a:xfrm>
        </p:grpSpPr>
        <p:sp>
          <p:nvSpPr>
            <p:cNvPr id="361" name="Google Shape;361;p15"/>
            <p:cNvSpPr/>
            <p:nvPr/>
          </p:nvSpPr>
          <p:spPr>
            <a:xfrm>
              <a:off x="1562977" y="-379910"/>
              <a:ext cx="6812419" cy="401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Енергоефективні плани</a:t>
              </a: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800" b="0" i="0" u="sng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endParaRPr sz="48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1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5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2855913" y="1125538"/>
            <a:ext cx="71278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2927350" y="908050"/>
            <a:ext cx="80835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R"/>
            </a:pPr>
            <a:r>
              <a:rPr lang="uk-UA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2024 році термомодернізувати усю вулицю Юрія Липи міста (5 багатоповерхівок з яких уже термомодернізовані), і ще 16 будинків термомодернізувати по пакету “А”.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R"/>
            </a:pPr>
            <a:r>
              <a:rPr lang="uk-UA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5 років максимально термомодернізувати житловий фонд громади.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R"/>
            </a:pPr>
            <a:r>
              <a:rPr lang="uk-UA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Разом з ТОВ “Нафтогаз Тепло” збудувати нову  ТЕЦ на біопаливі та утеплити мережі теплопостачання.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AutoNum type="arabicParenR"/>
            </a:pPr>
            <a:r>
              <a:rPr lang="uk-UA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Термомодернізувати у 2024 році  3  ДНЗ міста і 2 ДНЗ громади.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arenR"/>
            </a:pPr>
            <a:r>
              <a:rPr lang="uk-UA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Встановити сонячні панелі на 2-х будинках Програма “ГрінДім”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Google Shape;367;p15" descr="завантаження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5" descr="лого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6"/>
          <p:cNvGrpSpPr/>
          <p:nvPr/>
        </p:nvGrpSpPr>
        <p:grpSpPr>
          <a:xfrm>
            <a:off x="3667125" y="166688"/>
            <a:ext cx="7273925" cy="8064500"/>
            <a:chOff x="2187089" y="-200327"/>
            <a:chExt cx="6812419" cy="8687557"/>
          </a:xfrm>
        </p:grpSpPr>
        <p:sp>
          <p:nvSpPr>
            <p:cNvPr id="374" name="Google Shape;374;p16"/>
            <p:cNvSpPr/>
            <p:nvPr/>
          </p:nvSpPr>
          <p:spPr>
            <a:xfrm>
              <a:off x="2187089" y="-200327"/>
              <a:ext cx="6812419" cy="868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54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</a:t>
              </a:r>
              <a:r>
                <a:rPr lang="uk-UA" sz="32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Дякуємо Богу за життя!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Збройним силам України за можливість працювати та досягати результатів!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Фонду енергоефективності</a:t>
              </a:r>
              <a:br>
                <a:rPr lang="uk-UA" sz="32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uk-UA" sz="32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за підтримку та співпрацю!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0" i="0" u="sng" strike="noStrike" cap="none">
                  <a:solidFill>
                    <a:srgbClr val="3667C4"/>
                  </a:solidFill>
                  <a:latin typeface="Arial Black"/>
                  <a:ea typeface="Arial Black"/>
                  <a:cs typeface="Arial Black"/>
                  <a:sym typeface="Arial Black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gdjulai@gmail.com</a:t>
              </a:r>
              <a:endParaRPr sz="4000" b="0" i="0" u="none" strike="noStrike" cap="none">
                <a:solidFill>
                  <a:srgbClr val="3667C4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0" i="0" u="none" strike="noStrike" cap="none">
                  <a:solidFill>
                    <a:srgbClr val="3667C4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тел.  0671174868</a:t>
              </a:r>
              <a:endParaRPr sz="4000" b="0" i="0" u="none" strike="noStrike" cap="none">
                <a:solidFill>
                  <a:srgbClr val="3667C4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800" b="0" i="0" u="sng" strike="noStrike" cap="none">
                  <a:solidFill>
                    <a:srgbClr val="3667C4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endParaRPr sz="4800" b="0" i="0" u="none" strike="noStrike" cap="none">
                <a:solidFill>
                  <a:srgbClr val="3667C4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1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6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2855913" y="1125538"/>
            <a:ext cx="71278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2927350" y="1196975"/>
            <a:ext cx="7488238" cy="12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16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 descr="лого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350" y="1147763"/>
            <a:ext cx="7883525" cy="545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2"/>
          <p:cNvGrpSpPr/>
          <p:nvPr/>
        </p:nvGrpSpPr>
        <p:grpSpPr>
          <a:xfrm>
            <a:off x="2495550" y="0"/>
            <a:ext cx="7345363" cy="5360988"/>
            <a:chOff x="1089415" y="-292684"/>
            <a:chExt cx="6879091" cy="5775743"/>
          </a:xfrm>
        </p:grpSpPr>
        <p:sp>
          <p:nvSpPr>
            <p:cNvPr id="211" name="Google Shape;211;p2"/>
            <p:cNvSpPr/>
            <p:nvPr/>
          </p:nvSpPr>
          <p:spPr>
            <a:xfrm>
              <a:off x="1089415" y="-292684"/>
              <a:ext cx="6879091" cy="762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</a:t>
              </a: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2"/>
          <p:cNvSpPr/>
          <p:nvPr/>
        </p:nvSpPr>
        <p:spPr>
          <a:xfrm>
            <a:off x="2566988" y="908050"/>
            <a:ext cx="7531100" cy="5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2727325" y="115888"/>
            <a:ext cx="8913813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</a:pPr>
            <a:r>
              <a:rPr lang="uk-UA" sz="2400" b="1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Новояворівськ - 56 років, 30 км від Львова і 30 км від Польщі (кордон), 119 багатоповерхівок, центральне опалення</a:t>
            </a: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15" name="Google Shape;215;p2" descr="лого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 descr="завантаження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"/>
          <p:cNvGrpSpPr/>
          <p:nvPr/>
        </p:nvGrpSpPr>
        <p:grpSpPr>
          <a:xfrm>
            <a:off x="3394075" y="260350"/>
            <a:ext cx="7273925" cy="7462838"/>
            <a:chOff x="1932371" y="-99097"/>
            <a:chExt cx="6812419" cy="8040871"/>
          </a:xfrm>
        </p:grpSpPr>
        <p:sp>
          <p:nvSpPr>
            <p:cNvPr id="222" name="Google Shape;222;p3"/>
            <p:cNvSpPr/>
            <p:nvPr/>
          </p:nvSpPr>
          <p:spPr>
            <a:xfrm>
              <a:off x="1932371" y="-99097"/>
              <a:ext cx="6812419" cy="8040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</a:t>
              </a:r>
              <a:r>
                <a:rPr lang="uk-UA" sz="44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Наші досягнення</a:t>
              </a:r>
              <a:endParaRPr sz="44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Char char="⮚"/>
              </a:pP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багатоповерхівок термомодернізовано</a:t>
              </a: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з 102-х старого житлового фонду;</a:t>
              </a: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Char char="⮚"/>
              </a:pP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будинків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термомодернізовано вул. Ю. Липи;</a:t>
              </a: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Char char="⮚"/>
              </a:pP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Липи, 2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перший будинок в Україні термомодернізований</a:t>
              </a: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Char char="⮚"/>
              </a:pP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будинок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Ю. Липи, 14 в цьому році буде термомодернізований по пакету “Б”;</a:t>
              </a: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2730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None/>
              </a:pPr>
              <a:endPara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Noto Sans Symbols"/>
                <a:buChar char="⮚"/>
              </a:pP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будинки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Липи, 5 і Вербицького, 19</a:t>
              </a:r>
              <a:r>
                <a:rPr lang="uk-UA" sz="29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uk-UA" sz="2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термомодернізуються по пакету “А”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0" i="0" u="sng" strike="noStrike" cap="non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24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3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4"/>
          <p:cNvGrpSpPr/>
          <p:nvPr/>
        </p:nvGrpSpPr>
        <p:grpSpPr>
          <a:xfrm>
            <a:off x="3394075" y="260350"/>
            <a:ext cx="7273925" cy="7416800"/>
            <a:chOff x="1932371" y="-99097"/>
            <a:chExt cx="6812419" cy="7990337"/>
          </a:xfrm>
        </p:grpSpPr>
        <p:sp>
          <p:nvSpPr>
            <p:cNvPr id="233" name="Google Shape;233;p4"/>
            <p:cNvSpPr/>
            <p:nvPr/>
          </p:nvSpPr>
          <p:spPr>
            <a:xfrm>
              <a:off x="1932371" y="-99097"/>
              <a:ext cx="6812419" cy="7990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Енергоефективні рішення</a:t>
              </a: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oto Sans Symbols"/>
                <a:buChar char="⮚"/>
              </a:pPr>
              <a:r>
                <a:rPr lang="uk-UA" sz="3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 всіх багатоповерхівках міста і громади  створено ОСББ – 75, які об’єднують 157 будинків;</a:t>
              </a:r>
              <a:endPara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2286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oto Sans Symbols"/>
                <a:buNone/>
              </a:pPr>
              <a:endPara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marR="0" lvl="0" indent="-457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oto Sans Symbols"/>
                <a:buChar char="⮚"/>
              </a:pPr>
              <a:r>
                <a:rPr lang="uk-UA" sz="3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 будинків термомодернізуються за пакетом “А” Програми “Енергодім”</a:t>
              </a:r>
              <a:endPara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0" i="0" u="sng" strike="noStrike" cap="non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24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4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5"/>
          <p:cNvGrpSpPr/>
          <p:nvPr/>
        </p:nvGrpSpPr>
        <p:grpSpPr>
          <a:xfrm>
            <a:off x="3394075" y="260350"/>
            <a:ext cx="7273925" cy="5181600"/>
            <a:chOff x="1932371" y="-99097"/>
            <a:chExt cx="6812419" cy="5582156"/>
          </a:xfrm>
        </p:grpSpPr>
        <p:sp>
          <p:nvSpPr>
            <p:cNvPr id="244" name="Google Shape;244;p5"/>
            <p:cNvSpPr/>
            <p:nvPr/>
          </p:nvSpPr>
          <p:spPr>
            <a:xfrm>
              <a:off x="1932371" y="-99097"/>
              <a:ext cx="6812419" cy="3216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Енергоефективні рішення</a:t>
              </a: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0" i="0" u="sng" strike="noStrike" cap="non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24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5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6225" y="1022350"/>
            <a:ext cx="4341813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288" y="1022350"/>
            <a:ext cx="3789362" cy="5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3050" y="4267200"/>
            <a:ext cx="4344988" cy="24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" descr="лого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 descr="завантаження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6"/>
          <p:cNvGrpSpPr/>
          <p:nvPr/>
        </p:nvGrpSpPr>
        <p:grpSpPr>
          <a:xfrm>
            <a:off x="3394075" y="260350"/>
            <a:ext cx="7273925" cy="5181600"/>
            <a:chOff x="1932371" y="-99097"/>
            <a:chExt cx="6812419" cy="5582156"/>
          </a:xfrm>
        </p:grpSpPr>
        <p:sp>
          <p:nvSpPr>
            <p:cNvPr id="258" name="Google Shape;258;p6"/>
            <p:cNvSpPr/>
            <p:nvPr/>
          </p:nvSpPr>
          <p:spPr>
            <a:xfrm>
              <a:off x="1932371" y="-99097"/>
              <a:ext cx="6812419" cy="4277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uk-UA" sz="36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Енергоефективні рішення</a:t>
              </a:r>
              <a:endParaRPr sz="3600" b="1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0" i="0" u="sng" strike="noStrike" cap="non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6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2927350" y="1225550"/>
            <a:ext cx="7705725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2021 році Новояворівська міська ТГ підписала Меморандум про співпрацю з Фондом енергоефективності!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у Револьверному фонді Асоціації Енергоефективні міста України!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Прийнята Програма енергоефективності на 2024-2027 роки – відшкодування банківських %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 міської ради підтримки ОСББ з капітальних ремонтів 95/5!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uk-UA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Встановлено ІТП в 11 будинках міста згідно Програми підтримки ОСББ з капітальних ремонтів 95/5!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6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 descr="завантаження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7"/>
          <p:cNvGrpSpPr/>
          <p:nvPr/>
        </p:nvGrpSpPr>
        <p:grpSpPr>
          <a:xfrm>
            <a:off x="3414713" y="146050"/>
            <a:ext cx="7273925" cy="5295900"/>
            <a:chOff x="1951911" y="-223022"/>
            <a:chExt cx="6812419" cy="5706081"/>
          </a:xfrm>
        </p:grpSpPr>
        <p:sp>
          <p:nvSpPr>
            <p:cNvPr id="270" name="Google Shape;270;p7"/>
            <p:cNvSpPr/>
            <p:nvPr/>
          </p:nvSpPr>
          <p:spPr>
            <a:xfrm>
              <a:off x="1951911" y="-223022"/>
              <a:ext cx="6812419" cy="4874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7030A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uk-UA" sz="3600" b="1" i="0" u="none" strike="noStrike" cap="none">
                  <a:solidFill>
                    <a:srgbClr val="E65C0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Термомодернізована вулиця Юрія Липи</a:t>
              </a:r>
              <a:endParaRPr sz="3600" b="1" i="0" u="none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sng" strike="noStrike" cap="none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600" b="0" i="0" u="sng" strike="noStrike" cap="non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7"/>
          <p:cNvSpPr/>
          <p:nvPr/>
        </p:nvSpPr>
        <p:spPr>
          <a:xfrm>
            <a:off x="2668588" y="1989138"/>
            <a:ext cx="7531100" cy="536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E83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711450" y="3721100"/>
            <a:ext cx="770572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320" y="1556792"/>
            <a:ext cx="7386658" cy="49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 descr="лого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763" y="0"/>
            <a:ext cx="1395412" cy="13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 descr="завантаження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>
            <a:spLocks noGrp="1"/>
          </p:cNvSpPr>
          <p:nvPr>
            <p:ph type="title"/>
          </p:nvPr>
        </p:nvSpPr>
        <p:spPr>
          <a:xfrm>
            <a:off x="2957645" y="404664"/>
            <a:ext cx="750952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Вулиця Вербицького</a:t>
            </a:r>
            <a:b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ОСББ “Лісна-1”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282" name="Google Shape;282;p8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182688"/>
            <a:ext cx="7159625" cy="53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 descr="завантаження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2567608" y="404664"/>
            <a:ext cx="750952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E65C01"/>
                </a:solidFill>
                <a:latin typeface="Arial Black"/>
                <a:ea typeface="Arial Black"/>
                <a:cs typeface="Arial Black"/>
                <a:sym typeface="Arial Black"/>
              </a:rPr>
              <a:t>ОСББ “Лісна-1”</a:t>
            </a:r>
            <a:endParaRPr sz="4000">
              <a:solidFill>
                <a:srgbClr val="E65C01"/>
              </a:solidFill>
            </a:endParaRPr>
          </a:p>
        </p:txBody>
      </p:sp>
      <p:pic>
        <p:nvPicPr>
          <p:cNvPr id="290" name="Google Shape;290;p9" descr="лого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1420813" cy="1365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9"/>
          <p:cNvGraphicFramePr/>
          <p:nvPr/>
        </p:nvGraphicFramePr>
        <p:xfrm>
          <a:off x="2582863" y="1536700"/>
          <a:ext cx="756920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569200" imgH="4975225" progId="Excel.Chart.8">
                  <p:embed/>
                </p:oleObj>
              </mc:Choice>
              <mc:Fallback>
                <p:oleObj r:id="rId4" imgW="7569200" imgH="4975225" progId="Excel.Chart.8">
                  <p:embed/>
                  <p:pic>
                    <p:nvPicPr>
                      <p:cNvPr id="291" name="Google Shape;291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582863" y="1536700"/>
                        <a:ext cx="7569200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2" name="Google Shape;292;p9" descr="завантаження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0900" y="5521325"/>
            <a:ext cx="1042988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льков">
  <a:themeElements>
    <a:clrScheme name="Альков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Широкий екран</PresentationFormat>
  <Paragraphs>310</Paragraphs>
  <Slides>18</Slides>
  <Notes>18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7" baseType="lpstr">
      <vt:lpstr>Noto Sans Symbols</vt:lpstr>
      <vt:lpstr>Arial Black</vt:lpstr>
      <vt:lpstr>Corsiva</vt:lpstr>
      <vt:lpstr>Arial</vt:lpstr>
      <vt:lpstr>Century Schoolbook</vt:lpstr>
      <vt:lpstr>Times New Roman</vt:lpstr>
      <vt:lpstr>Calibri</vt:lpstr>
      <vt:lpstr>Альков</vt:lpstr>
      <vt:lpstr>Microsoft Excel Chart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Вулиця Вербицького ОСББ “Лісна-1”</vt:lpstr>
      <vt:lpstr>ОСББ “Лісна-1”</vt:lpstr>
      <vt:lpstr>ОСББ “Старичі Відродження”</vt:lpstr>
      <vt:lpstr>ОСББ “Старичі Відродження” 13 будинків 5-ти поверхівок</vt:lpstr>
      <vt:lpstr>         безпечні будинки  </vt:lpstr>
      <vt:lpstr>безпечні будинки ОСББ “Львівська 7-Я” </vt:lpstr>
      <vt:lpstr> Доріжки, смітники, загорожа</vt:lpstr>
      <vt:lpstr>Парковки для велосипедів, квітники, бордюри</vt:lpstr>
      <vt:lpstr>Двір, зелені зони, доріжки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Svitlana Syrovatka</cp:lastModifiedBy>
  <cp:revision>1</cp:revision>
  <dcterms:created xsi:type="dcterms:W3CDTF">2014-11-22T17:16:34Z</dcterms:created>
  <dcterms:modified xsi:type="dcterms:W3CDTF">2024-05-14T11:10:55Z</dcterms:modified>
</cp:coreProperties>
</file>