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я Коробенко" initials="A" lastIdx="5" clrIdx="0">
    <p:extLst>
      <p:ext uri="{19B8F6BF-5375-455C-9EA6-DF929625EA0E}">
        <p15:presenceInfo xmlns:p15="http://schemas.microsoft.com/office/powerpoint/2012/main" userId="Евгения Коробенко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2E3"/>
    <a:srgbClr val="EFD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9FAF1-29CC-416B-A9B5-D5807A07807E}" type="datetimeFigureOut">
              <a:rPr lang="ru-RU" smtClean="0"/>
              <a:t>10.05.2024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83A56-5803-4CDA-843B-4A97193DC384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24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EBE-9BC1-4E7C-B110-F899DD8793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12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EBE-9BC1-4E7C-B110-F899DD8793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58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EBE-9BC1-4E7C-B110-F899DD87936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3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EBE-9BC1-4E7C-B110-F899DD8793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5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EBE-9BC1-4E7C-B110-F899DD8793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38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EBE-9BC1-4E7C-B110-F899DD8793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44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EBE-9BC1-4E7C-B110-F899DD87936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6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EBE-9BC1-4E7C-B110-F899DD8793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47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EBE-9BC1-4E7C-B110-F899DD8793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EBE-9BC1-4E7C-B110-F899DD8793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9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EBE-9BC1-4E7C-B110-F899DD87936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9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F89-4FF2-45CA-989F-CC043C3DDC79}" type="datetimeFigureOut">
              <a:rPr lang="ru-RU" smtClean="0"/>
              <a:t>10.05.2024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9CDA-68E7-4F3E-BECF-112B364CB2F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14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F89-4FF2-45CA-989F-CC043C3DDC79}" type="datetimeFigureOut">
              <a:rPr lang="ru-RU" smtClean="0"/>
              <a:t>10.05.2024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9CDA-68E7-4F3E-BECF-112B364CB2F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F89-4FF2-45CA-989F-CC043C3DDC79}" type="datetimeFigureOut">
              <a:rPr lang="ru-RU" smtClean="0"/>
              <a:t>10.05.2024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9CDA-68E7-4F3E-BECF-112B364CB2F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35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44480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24595" y="1446276"/>
            <a:ext cx="6628537" cy="3963924"/>
          </a:xfrm>
          <a:prstGeom prst="snip2DiagRect">
            <a:avLst>
              <a:gd name="adj1" fmla="val 0"/>
              <a:gd name="adj2" fmla="val 31318"/>
            </a:avLst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02752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262438" y="1065339"/>
            <a:ext cx="4530262" cy="4530852"/>
          </a:xfrm>
          <a:prstGeom prst="diamond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142058" y="3470148"/>
            <a:ext cx="4530262" cy="4530852"/>
          </a:xfrm>
          <a:prstGeom prst="diamond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74748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153153" y="2590800"/>
            <a:ext cx="3849123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/>
            </a:lvl1pPr>
          </a:lstStyle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505516" y="533400"/>
            <a:ext cx="4114264" cy="4114800"/>
          </a:xfrm>
          <a:custGeom>
            <a:avLst/>
            <a:gdLst>
              <a:gd name="connsiteX0" fmla="*/ 0 w 7848600"/>
              <a:gd name="connsiteY0" fmla="*/ 0 h 7848600"/>
              <a:gd name="connsiteX1" fmla="*/ 7848600 w 7848600"/>
              <a:gd name="connsiteY1" fmla="*/ 0 h 7848600"/>
              <a:gd name="connsiteX2" fmla="*/ 7848600 w 7848600"/>
              <a:gd name="connsiteY2" fmla="*/ 7848600 h 7848600"/>
              <a:gd name="connsiteX3" fmla="*/ 0 w 7848600"/>
              <a:gd name="connsiteY3" fmla="*/ 7848600 h 7848600"/>
              <a:gd name="connsiteX4" fmla="*/ 0 w 7848600"/>
              <a:gd name="connsiteY4" fmla="*/ 0 h 7848600"/>
              <a:gd name="connsiteX0" fmla="*/ 0 w 7848600"/>
              <a:gd name="connsiteY0" fmla="*/ 0 h 7848600"/>
              <a:gd name="connsiteX1" fmla="*/ 7848600 w 7848600"/>
              <a:gd name="connsiteY1" fmla="*/ 0 h 7848600"/>
              <a:gd name="connsiteX2" fmla="*/ 7848600 w 7848600"/>
              <a:gd name="connsiteY2" fmla="*/ 7848600 h 7848600"/>
              <a:gd name="connsiteX3" fmla="*/ 0 w 7848600"/>
              <a:gd name="connsiteY3" fmla="*/ 0 h 784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8600" h="7848600">
                <a:moveTo>
                  <a:pt x="0" y="0"/>
                </a:moveTo>
                <a:lnTo>
                  <a:pt x="7848600" y="0"/>
                </a:lnTo>
                <a:lnTo>
                  <a:pt x="7848600" y="78486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2219" y="2171700"/>
            <a:ext cx="4114264" cy="4114800"/>
          </a:xfrm>
          <a:prstGeom prst="rtTriangl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4395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816909" y="1120775"/>
            <a:ext cx="6573680" cy="4617720"/>
          </a:xfrm>
        </p:spPr>
        <p:txBody>
          <a:bodyPr>
            <a:normAutofit/>
          </a:bodyPr>
          <a:lstStyle>
            <a:lvl1pPr algn="r"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455042" y="554832"/>
            <a:ext cx="3524553" cy="2249424"/>
          </a:xfrm>
        </p:spPr>
        <p:txBody>
          <a:bodyPr>
            <a:normAutofit/>
          </a:bodyPr>
          <a:lstStyle>
            <a:lvl1pPr algn="r">
              <a:defRPr sz="1800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455042" y="4085495"/>
            <a:ext cx="3524553" cy="2249424"/>
          </a:xfrm>
        </p:spPr>
        <p:txBody>
          <a:bodyPr>
            <a:normAutofit/>
          </a:bodyPr>
          <a:lstStyle>
            <a:lvl1pPr algn="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56384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448384" y="1066800"/>
            <a:ext cx="6743616" cy="4762500"/>
          </a:xfrm>
        </p:spPr>
        <p:txBody>
          <a:bodyPr>
            <a:normAutofit/>
          </a:bodyPr>
          <a:lstStyle>
            <a:lvl1pPr algn="ctr">
              <a:defRPr sz="2200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1066800"/>
            <a:ext cx="648409" cy="4762500"/>
          </a:xfrm>
        </p:spPr>
        <p:txBody>
          <a:bodyPr>
            <a:normAutofit/>
          </a:bodyPr>
          <a:lstStyle>
            <a:lvl1pPr algn="ctr">
              <a:defRPr sz="2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50132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29359" y="571500"/>
            <a:ext cx="2819033" cy="4762500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257888" y="3236976"/>
            <a:ext cx="2101831" cy="3621024"/>
          </a:xfrm>
        </p:spPr>
        <p:txBody>
          <a:bodyPr>
            <a:normAutofit/>
          </a:bodyPr>
          <a:lstStyle>
            <a:lvl1pPr algn="ctr">
              <a:defRPr sz="2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90387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219814" y="2057400"/>
            <a:ext cx="5828541" cy="3236976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lang="en-US" dirty="0"/>
              <a:t>Add picture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412192157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F89-4FF2-45CA-989F-CC043C3DDC79}" type="datetimeFigureOut">
              <a:rPr lang="ru-RU" smtClean="0"/>
              <a:t>10.05.2024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9CDA-68E7-4F3E-BECF-112B364CB2F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270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43645" y="1828801"/>
            <a:ext cx="9906234" cy="3200400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10891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0314" y="838200"/>
            <a:ext cx="7849102" cy="5486400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905545" y="1743456"/>
            <a:ext cx="6550823" cy="4581144"/>
          </a:xfrm>
          <a:prstGeom prst="triangle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48080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2075979" y="952500"/>
            <a:ext cx="8040041" cy="3543300"/>
          </a:xfrm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Add picture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38441274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F89-4FF2-45CA-989F-CC043C3DDC79}" type="datetimeFigureOut">
              <a:rPr lang="ru-RU" smtClean="0"/>
              <a:t>10.05.2024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9CDA-68E7-4F3E-BECF-112B364CB2F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84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F89-4FF2-45CA-989F-CC043C3DDC79}" type="datetimeFigureOut">
              <a:rPr lang="ru-RU" smtClean="0"/>
              <a:t>10.05.2024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9CDA-68E7-4F3E-BECF-112B364CB2F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22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F89-4FF2-45CA-989F-CC043C3DDC79}" type="datetimeFigureOut">
              <a:rPr lang="ru-RU" smtClean="0"/>
              <a:t>10.05.2024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9CDA-68E7-4F3E-BECF-112B364CB2F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73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F89-4FF2-45CA-989F-CC043C3DDC79}" type="datetimeFigureOut">
              <a:rPr lang="ru-RU" smtClean="0"/>
              <a:t>10.05.2024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9CDA-68E7-4F3E-BECF-112B364CB2F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03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F89-4FF2-45CA-989F-CC043C3DDC79}" type="datetimeFigureOut">
              <a:rPr lang="ru-RU" smtClean="0"/>
              <a:t>10.05.2024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9CDA-68E7-4F3E-BECF-112B364CB2F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24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F89-4FF2-45CA-989F-CC043C3DDC79}" type="datetimeFigureOut">
              <a:rPr lang="ru-RU" smtClean="0"/>
              <a:t>10.05.2024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9CDA-68E7-4F3E-BECF-112B364CB2F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63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F89-4FF2-45CA-989F-CC043C3DDC79}" type="datetimeFigureOut">
              <a:rPr lang="ru-RU" smtClean="0"/>
              <a:t>10.05.2024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9CDA-68E7-4F3E-BECF-112B364CB2F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88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3F89-4FF2-45CA-989F-CC043C3DDC79}" type="datetimeFigureOut">
              <a:rPr lang="ru-RU" smtClean="0"/>
              <a:t>10.05.2024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A9CDA-68E7-4F3E-BECF-112B364CB2F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45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223888" y="392536"/>
            <a:ext cx="10813214" cy="5558560"/>
          </a:xfrm>
          <a:prstGeom prst="rect">
            <a:avLst/>
          </a:prstGeom>
          <a:solidFill>
            <a:srgbClr val="EFD5BC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 dirty="0"/>
          </a:p>
        </p:txBody>
      </p:sp>
      <p:sp>
        <p:nvSpPr>
          <p:cNvPr id="117" name="Rectangle 16"/>
          <p:cNvSpPr>
            <a:spLocks noChangeArrowheads="1"/>
          </p:cNvSpPr>
          <p:nvPr/>
        </p:nvSpPr>
        <p:spPr bwMode="auto">
          <a:xfrm>
            <a:off x="463111" y="6171843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9D9FA2"/>
                </a:solidFill>
                <a:latin typeface="Montserrat" pitchFamily="2" charset="0"/>
                <a:cs typeface="Arial" pitchFamily="34" charset="0"/>
              </a:rPr>
              <a:t>2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6310C2-D38B-C5EF-EFD8-E34A655C0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19" y="1401067"/>
            <a:ext cx="5820350" cy="387871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396248-16E8-BA01-B0DA-1842C8EFFFF6}"/>
              </a:ext>
            </a:extLst>
          </p:cNvPr>
          <p:cNvSpPr/>
          <p:nvPr/>
        </p:nvSpPr>
        <p:spPr>
          <a:xfrm>
            <a:off x="1223888" y="2761937"/>
            <a:ext cx="4197321" cy="133412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>
                <a:solidFill>
                  <a:schemeClr val="tx1"/>
                </a:solidFill>
                <a:latin typeface=""/>
                <a:cs typeface="Apple Chancery" panose="03020702040506060504" pitchFamily="66" charset="-79"/>
              </a:rPr>
              <a:t>БУДИНОК</a:t>
            </a:r>
            <a:r>
              <a:rPr lang="uk-UA" sz="1800" b="1" dirty="0">
                <a:solidFill>
                  <a:schemeClr val="tx1"/>
                </a:solidFill>
                <a:latin typeface=""/>
                <a:cs typeface="APPLE CHANCERY" panose="03020702040506060504" pitchFamily="66" charset="-79"/>
              </a:rPr>
              <a:t> ЯК ПЛАТФОРМА КОМПЛЕКСНОЇ ВЗАЄМОДІЇ</a:t>
            </a:r>
            <a:endParaRPr lang="en-US" sz="1800" b="1" dirty="0">
              <a:solidFill>
                <a:schemeClr val="tx1"/>
              </a:solidFill>
              <a:latin typeface="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2899129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зображення 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t="-6250" r="-8406" b="6250"/>
          <a:stretch/>
        </p:blipFill>
        <p:spPr/>
      </p:pic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120685" y="912499"/>
            <a:ext cx="921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457109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ECB652"/>
                </a:solidFill>
                <a:latin typeface=""/>
                <a:cs typeface="Arial" pitchFamily="34" charset="0"/>
              </a:rPr>
              <a:t>ЧЕРГИ З РІШЕННЯМИ НЕ МАЄ</a:t>
            </a:r>
            <a:endParaRPr lang="en-US" sz="550" dirty="0">
              <a:solidFill>
                <a:srgbClr val="ECB652"/>
              </a:solidFill>
              <a:latin typeface=""/>
              <a:cs typeface="Arial" pitchFamily="34" charset="0"/>
            </a:endParaRP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7095430" y="1743298"/>
            <a:ext cx="4486256" cy="7619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1400" b="1" dirty="0">
                <a:latin typeface=""/>
                <a:ea typeface="Open Sans" pitchFamily="34" charset="0"/>
                <a:cs typeface="Levenim MT" pitchFamily="2" charset="-79"/>
              </a:rPr>
              <a:t>Бізнес сфокусований на короткострокових </a:t>
            </a:r>
            <a:r>
              <a:rPr lang="uk-UA" sz="1400" b="1" dirty="0" err="1">
                <a:latin typeface=""/>
                <a:ea typeface="Open Sans" pitchFamily="34" charset="0"/>
                <a:cs typeface="Levenim MT" pitchFamily="2" charset="-79"/>
              </a:rPr>
              <a:t>проєктах</a:t>
            </a:r>
            <a:r>
              <a:rPr lang="uk-UA" sz="1400" b="1" dirty="0">
                <a:latin typeface=""/>
                <a:ea typeface="Open Sans" pitchFamily="34" charset="0"/>
                <a:cs typeface="Levenim MT" pitchFamily="2" charset="-79"/>
              </a:rPr>
              <a:t> із мінімумом ризиків і відповідальності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"/>
              <a:ea typeface="Open Sans" pitchFamily="34" charset="0"/>
              <a:cs typeface="Levenim MT" pitchFamily="2" charset="-79"/>
            </a:endParaRPr>
          </a:p>
        </p:txBody>
      </p:sp>
      <p:pic>
        <p:nvPicPr>
          <p:cNvPr id="2" name="Місце для зображення 1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r="2415"/>
          <a:stretch>
            <a:fillRect/>
          </a:stretch>
        </p:blipFill>
        <p:spPr>
          <a:xfrm>
            <a:off x="2165712" y="1743675"/>
            <a:ext cx="6550823" cy="4580548"/>
          </a:xfrm>
        </p:spPr>
      </p:pic>
      <p:sp>
        <p:nvSpPr>
          <p:cNvPr id="6" name="Line 316">
            <a:extLst>
              <a:ext uri="{FF2B5EF4-FFF2-40B4-BE49-F238E27FC236}">
                <a16:creationId xmlns:a16="http://schemas.microsoft.com/office/drawing/2014/main" id="{D5AA2B14-A07D-A5F6-4DDF-43725EF086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70425" y="1576864"/>
            <a:ext cx="1" cy="1314695"/>
          </a:xfrm>
          <a:prstGeom prst="line">
            <a:avLst/>
          </a:prstGeom>
          <a:noFill/>
          <a:ln w="9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AC8937-D826-01AC-9302-F6E27E7AB112}"/>
              </a:ext>
            </a:extLst>
          </p:cNvPr>
          <p:cNvSpPr/>
          <p:nvPr/>
        </p:nvSpPr>
        <p:spPr>
          <a:xfrm>
            <a:off x="884420" y="368762"/>
            <a:ext cx="6211009" cy="469438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231F20"/>
                </a:solidFill>
                <a:latin typeface=""/>
                <a:cs typeface="Arial" pitchFamily="34" charset="0"/>
              </a:rPr>
              <a:t>Що ми бачимо на ринку?</a:t>
            </a:r>
            <a:endParaRPr lang="en-US" sz="2400" b="1" i="1" dirty="0">
              <a:solidFill>
                <a:srgbClr val="231F20"/>
              </a:solidFill>
              <a:latin typeface="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98586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ісце для зображення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3" b="18523"/>
          <a:stretch>
            <a:fillRect/>
          </a:stretch>
        </p:blipFill>
        <p:spPr/>
      </p:pic>
      <p:grpSp>
        <p:nvGrpSpPr>
          <p:cNvPr id="42" name="Group 41"/>
          <p:cNvGrpSpPr/>
          <p:nvPr/>
        </p:nvGrpSpPr>
        <p:grpSpPr>
          <a:xfrm>
            <a:off x="4309343" y="914727"/>
            <a:ext cx="3573315" cy="3733314"/>
            <a:chOff x="8581707" y="2209800"/>
            <a:chExt cx="7147560" cy="7467600"/>
          </a:xfrm>
        </p:grpSpPr>
        <p:sp>
          <p:nvSpPr>
            <p:cNvPr id="23" name="Rectangle 22"/>
            <p:cNvSpPr/>
            <p:nvPr/>
          </p:nvSpPr>
          <p:spPr>
            <a:xfrm rot="5400000">
              <a:off x="11035346" y="4815842"/>
              <a:ext cx="2316482" cy="701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"/>
                </a:rPr>
                <a:t> 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8581707" y="2209800"/>
              <a:ext cx="7147560" cy="7467600"/>
              <a:chOff x="8581707" y="2209800"/>
              <a:chExt cx="7147560" cy="63246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581707" y="2209800"/>
                <a:ext cx="182880" cy="6324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latin typeface=""/>
                  </a:rPr>
                  <a:t> 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5546387" y="2209800"/>
                <a:ext cx="182880" cy="6324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latin typeface=""/>
                  </a:rPr>
                  <a:t> </a:t>
                </a:r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4438866" y="3505190"/>
            <a:ext cx="3314268" cy="990471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" y="5409942"/>
            <a:ext cx="12191937" cy="1447612"/>
          </a:xfrm>
          <a:prstGeom prst="rect">
            <a:avLst/>
          </a:prstGeom>
          <a:solidFill>
            <a:srgbClr val="B4D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1647990" y="6171843"/>
            <a:ext cx="9618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9D9FA2"/>
                </a:solidFill>
                <a:latin typeface="Montserrat" pitchFamily="2" charset="0"/>
                <a:cs typeface="Arial" pitchFamily="34" charset="0"/>
              </a:rPr>
              <a:t>32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3524584" y="5867083"/>
            <a:ext cx="6591435" cy="55237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uk-UA" b="1" dirty="0">
                <a:latin typeface=""/>
                <a:ea typeface="Open Sans" pitchFamily="34" charset="0"/>
                <a:cs typeface="Levenim MT" pitchFamily="2" charset="-79"/>
              </a:rPr>
              <a:t>ГРУПА КОМПАНІЙ «МІСТО ДЛЯ ЛЮДЕЙ» 2024</a:t>
            </a:r>
            <a:endParaRPr lang="en-US" b="1" dirty="0">
              <a:latin typeface=""/>
              <a:ea typeface="Open Sans" pitchFamily="34" charset="0"/>
              <a:cs typeface="Levenim MT" pitchFamily="2" charset="-79"/>
            </a:endParaRPr>
          </a:p>
        </p:txBody>
      </p:sp>
      <p:sp>
        <p:nvSpPr>
          <p:cNvPr id="22" name="Rectangle 307"/>
          <p:cNvSpPr>
            <a:spLocks noChangeArrowheads="1"/>
          </p:cNvSpPr>
          <p:nvPr/>
        </p:nvSpPr>
        <p:spPr bwMode="auto">
          <a:xfrm>
            <a:off x="5085020" y="3771856"/>
            <a:ext cx="20219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457109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chemeClr val="accent4"/>
                </a:solidFill>
                <a:latin typeface=""/>
                <a:cs typeface="Arial" pitchFamily="34" charset="0"/>
              </a:rPr>
              <a:t>Коли починаємо?</a:t>
            </a:r>
            <a:endParaRPr lang="en-US" sz="1000" dirty="0">
              <a:solidFill>
                <a:schemeClr val="accent4"/>
              </a:solidFill>
              <a:latin typeface="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6050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82"/>
          <p:cNvSpPr>
            <a:spLocks noChangeArrowheads="1"/>
          </p:cNvSpPr>
          <p:nvPr/>
        </p:nvSpPr>
        <p:spPr bwMode="auto">
          <a:xfrm>
            <a:off x="0" y="3274"/>
            <a:ext cx="6164826" cy="6854726"/>
          </a:xfrm>
          <a:prstGeom prst="rect">
            <a:avLst/>
          </a:prstGeom>
          <a:solidFill>
            <a:srgbClr val="EFD5BC"/>
          </a:solidFill>
          <a:ln w="9525">
            <a:noFill/>
            <a:miter lim="800000"/>
            <a:headEnd/>
            <a:tailEnd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1628326" y="6663453"/>
            <a:ext cx="9618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9D9FA2"/>
                </a:solidFill>
                <a:latin typeface="Montserrat" pitchFamily="2" charset="0"/>
                <a:cs typeface="Arial" pitchFamily="34" charset="0"/>
              </a:rPr>
              <a:t>26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972524" y="1125082"/>
            <a:ext cx="2146062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"/>
                <a:cs typeface="Arial" pitchFamily="34" charset="0"/>
              </a:rPr>
              <a:t>1</a:t>
            </a:r>
            <a:r>
              <a:rPr lang="uk-UA" sz="13100" b="1" dirty="0">
                <a:solidFill>
                  <a:schemeClr val="bg1"/>
                </a:solidFill>
                <a:latin typeface=""/>
                <a:cs typeface="Arial" pitchFamily="34" charset="0"/>
              </a:rPr>
              <a:t>2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"/>
              <a:cs typeface="Arial" pitchFamily="34" charset="0"/>
            </a:endParaRPr>
          </a:p>
        </p:txBody>
      </p:sp>
      <p:sp>
        <p:nvSpPr>
          <p:cNvPr id="21" name="Text Placeholder 7"/>
          <p:cNvSpPr txBox="1">
            <a:spLocks/>
          </p:cNvSpPr>
          <p:nvPr/>
        </p:nvSpPr>
        <p:spPr>
          <a:xfrm>
            <a:off x="954549" y="2904520"/>
            <a:ext cx="5025156" cy="373939"/>
          </a:xfrm>
          <a:prstGeom prst="rect">
            <a:avLst/>
          </a:prstGeom>
        </p:spPr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231F20"/>
                </a:solidFill>
                <a:effectLst/>
                <a:latin typeface=""/>
              </a:rPr>
              <a:t>Обласних центрів та великих </a:t>
            </a:r>
            <a:r>
              <a:rPr lang="ru-RU" sz="1800" b="1" i="0" u="none" strike="noStrike" dirty="0" err="1">
                <a:solidFill>
                  <a:srgbClr val="231F20"/>
                </a:solidFill>
                <a:effectLst/>
                <a:latin typeface=""/>
              </a:rPr>
              <a:t>міст</a:t>
            </a:r>
            <a:endParaRPr lang="ru-RU" sz="1600" b="0" i="0" u="none" strike="noStrike" dirty="0">
              <a:solidFill>
                <a:srgbClr val="000000"/>
              </a:solidFill>
              <a:effectLst/>
              <a:latin typeface=""/>
            </a:endParaRPr>
          </a:p>
          <a:p>
            <a:br>
              <a:rPr lang="ru-RU" sz="1600" dirty="0"/>
            </a:br>
            <a:br>
              <a:rPr lang="ru-RU" sz="1600" dirty="0"/>
            </a:br>
            <a:endParaRPr lang="en-US" sz="1600" b="1" dirty="0">
              <a:solidFill>
                <a:srgbClr val="231F20"/>
              </a:solidFill>
              <a:latin typeface=""/>
              <a:ea typeface="Open Sans" pitchFamily="34" charset="0"/>
              <a:cs typeface="Levenim MT" pitchFamily="2" charset="-79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972523" y="3180625"/>
            <a:ext cx="5025155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"/>
                <a:cs typeface="Arial" pitchFamily="34" charset="0"/>
              </a:rPr>
              <a:t>4</a:t>
            </a:r>
            <a:r>
              <a:rPr lang="en-US" sz="13100" b="1" dirty="0">
                <a:solidFill>
                  <a:schemeClr val="bg1"/>
                </a:solidFill>
                <a:latin typeface=""/>
                <a:cs typeface="Arial" pitchFamily="34" charset="0"/>
              </a:rPr>
              <a:t>k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"/>
              <a:cs typeface="Arial" pitchFamily="34" charset="0"/>
            </a:endParaRPr>
          </a:p>
        </p:txBody>
      </p:sp>
      <p:sp>
        <p:nvSpPr>
          <p:cNvPr id="23" name="Text Placeholder 7"/>
          <p:cNvSpPr txBox="1">
            <a:spLocks/>
          </p:cNvSpPr>
          <p:nvPr/>
        </p:nvSpPr>
        <p:spPr>
          <a:xfrm>
            <a:off x="986168" y="5047118"/>
            <a:ext cx="5539557" cy="685800"/>
          </a:xfrm>
          <a:prstGeom prst="rect">
            <a:avLst/>
          </a:prstGeom>
        </p:spPr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231F20"/>
                </a:solidFill>
                <a:effectLst/>
                <a:latin typeface=""/>
              </a:rPr>
              <a:t>Багатоквартирних</a:t>
            </a:r>
            <a:r>
              <a:rPr lang="ru-RU" b="1" dirty="0">
                <a:solidFill>
                  <a:srgbClr val="231F20"/>
                </a:solidFill>
                <a:latin typeface=""/>
              </a:rPr>
              <a:t> </a:t>
            </a:r>
            <a:r>
              <a:rPr lang="ru-RU" sz="1800" b="1" i="0" u="none" strike="noStrike" dirty="0">
                <a:solidFill>
                  <a:srgbClr val="231F20"/>
                </a:solidFill>
                <a:effectLst/>
                <a:latin typeface=""/>
              </a:rPr>
              <a:t>будинків </a:t>
            </a:r>
            <a:r>
              <a:rPr lang="uk-UA" sz="1800" b="1" i="0" u="none" strike="noStrike" dirty="0">
                <a:solidFill>
                  <a:srgbClr val="231F20"/>
                </a:solidFill>
                <a:effectLst/>
                <a:latin typeface=""/>
              </a:rPr>
              <a:t>в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231F20"/>
                </a:solidFill>
                <a:effectLst/>
                <a:latin typeface=""/>
              </a:rPr>
              <a:t>обслуговуванні та партнерстві</a:t>
            </a:r>
            <a:endParaRPr lang="ru-RU" sz="1600" b="0" i="0" u="none" strike="noStrike" dirty="0">
              <a:solidFill>
                <a:srgbClr val="000000"/>
              </a:solidFill>
              <a:effectLst/>
              <a:latin typeface=""/>
            </a:endParaRPr>
          </a:p>
          <a:p>
            <a:br>
              <a:rPr lang="ru-RU" sz="1600" dirty="0">
                <a:latin typeface=""/>
              </a:rPr>
            </a:br>
            <a:br>
              <a:rPr lang="ru-RU" sz="1600" dirty="0">
                <a:latin typeface=""/>
              </a:rPr>
            </a:br>
            <a:endParaRPr lang="en-US" sz="1600" b="1" dirty="0">
              <a:solidFill>
                <a:srgbClr val="231F20"/>
              </a:solidFill>
              <a:latin typeface=""/>
              <a:ea typeface="Open Sans" pitchFamily="34" charset="0"/>
              <a:cs typeface="Levenim MT" pitchFamily="2" charset="-79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886624" y="852187"/>
            <a:ext cx="5025155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1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"/>
                <a:cs typeface="Arial" pitchFamily="34" charset="0"/>
              </a:rPr>
              <a:t>200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  <a:latin typeface=""/>
              <a:cs typeface="Arial" pitchFamily="34" charset="0"/>
            </a:endParaRP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6719476" y="2839423"/>
            <a:ext cx="4520126" cy="398687"/>
          </a:xfrm>
          <a:prstGeom prst="rect">
            <a:avLst/>
          </a:prstGeom>
        </p:spPr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231F20"/>
                </a:solidFill>
                <a:effectLst/>
                <a:latin typeface=""/>
              </a:rPr>
              <a:t>Проєктів для ОСББ </a:t>
            </a:r>
            <a:endParaRPr lang="ru-RU" sz="1600" b="0" i="0" u="none" strike="noStrike" dirty="0">
              <a:solidFill>
                <a:srgbClr val="000000"/>
              </a:solidFill>
              <a:effectLst/>
              <a:latin typeface=""/>
            </a:endParaRPr>
          </a:p>
          <a:p>
            <a:br>
              <a:rPr lang="ru-RU" sz="1600" dirty="0"/>
            </a:br>
            <a:br>
              <a:rPr lang="ru-RU" sz="1600" dirty="0"/>
            </a:br>
            <a:endParaRPr lang="en-US" sz="1600" b="1" dirty="0">
              <a:latin typeface="Playfair Display"/>
              <a:ea typeface="Open Sans" pitchFamily="34" charset="0"/>
              <a:cs typeface="Levenim MT" pitchFamily="2" charset="-79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719476" y="3180625"/>
            <a:ext cx="4520126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1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"/>
                <a:cs typeface="Arial" pitchFamily="34" charset="0"/>
              </a:rPr>
              <a:t>40</a:t>
            </a:r>
            <a:r>
              <a:rPr lang="en-US" sz="13100" b="1" dirty="0">
                <a:solidFill>
                  <a:schemeClr val="accent4"/>
                </a:solidFill>
                <a:latin typeface=""/>
                <a:cs typeface="Arial" pitchFamily="34" charset="0"/>
              </a:rPr>
              <a:t>m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  <a:latin typeface=""/>
              <a:cs typeface="Arial" pitchFamily="34" charset="0"/>
            </a:endParaRPr>
          </a:p>
        </p:txBody>
      </p:sp>
      <p:sp>
        <p:nvSpPr>
          <p:cNvPr id="27" name="Text Placeholder 7"/>
          <p:cNvSpPr txBox="1">
            <a:spLocks/>
          </p:cNvSpPr>
          <p:nvPr/>
        </p:nvSpPr>
        <p:spPr>
          <a:xfrm>
            <a:off x="6779593" y="5047118"/>
            <a:ext cx="5014659" cy="384120"/>
          </a:xfrm>
          <a:prstGeom prst="rect">
            <a:avLst/>
          </a:prstGeom>
        </p:spPr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231F20"/>
                </a:solidFill>
                <a:effectLst/>
                <a:latin typeface=""/>
              </a:rPr>
              <a:t>Об’єм нарахувань від співвласників</a:t>
            </a:r>
            <a:endParaRPr lang="ru-RU" sz="1600" b="0" i="0" u="none" strike="noStrike" dirty="0">
              <a:solidFill>
                <a:srgbClr val="000000"/>
              </a:solidFill>
              <a:effectLst/>
              <a:latin typeface=""/>
            </a:endParaRPr>
          </a:p>
          <a:p>
            <a:br>
              <a:rPr lang="ru-RU" sz="1600" dirty="0"/>
            </a:br>
            <a:br>
              <a:rPr lang="ru-RU" sz="1600" dirty="0"/>
            </a:br>
            <a:endParaRPr lang="en-US" sz="1600" b="1" dirty="0">
              <a:latin typeface="Playfair Display"/>
              <a:ea typeface="Open Sans" pitchFamily="34" charset="0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6518058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316"/>
          <p:cNvSpPr>
            <a:spLocks noChangeShapeType="1"/>
          </p:cNvSpPr>
          <p:nvPr/>
        </p:nvSpPr>
        <p:spPr bwMode="auto">
          <a:xfrm rot="18900000" flipH="1">
            <a:off x="4453918" y="-112738"/>
            <a:ext cx="110235" cy="3064643"/>
          </a:xfrm>
          <a:prstGeom prst="line">
            <a:avLst/>
          </a:prstGeom>
          <a:noFill/>
          <a:ln w="9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 dirty="0"/>
          </a:p>
        </p:txBody>
      </p:sp>
      <p:sp>
        <p:nvSpPr>
          <p:cNvPr id="20" name="Line 316"/>
          <p:cNvSpPr>
            <a:spLocks noChangeShapeType="1"/>
          </p:cNvSpPr>
          <p:nvPr/>
        </p:nvSpPr>
        <p:spPr bwMode="auto">
          <a:xfrm rot="18900000" flipH="1">
            <a:off x="2439384" y="1896349"/>
            <a:ext cx="793" cy="3657124"/>
          </a:xfrm>
          <a:prstGeom prst="line">
            <a:avLst/>
          </a:prstGeom>
          <a:noFill/>
          <a:ln w="9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040952" y="713288"/>
            <a:ext cx="5004537" cy="4956017"/>
            <a:chOff x="13042900" y="3525837"/>
            <a:chExt cx="11370884" cy="9414658"/>
          </a:xfrm>
        </p:grpSpPr>
        <p:sp>
          <p:nvSpPr>
            <p:cNvPr id="21" name="Rectangle 307"/>
            <p:cNvSpPr>
              <a:spLocks noChangeArrowheads="1"/>
            </p:cNvSpPr>
            <p:nvPr/>
          </p:nvSpPr>
          <p:spPr bwMode="auto">
            <a:xfrm>
              <a:off x="13107987" y="3525837"/>
              <a:ext cx="10728480" cy="2104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b="1" i="1" dirty="0">
                  <a:latin typeface=""/>
                  <a:cs typeface="Arial" pitchFamily="34" charset="0"/>
                </a:rPr>
                <a:t>До взаємодії з будинком залучена значна кількість компаній, установ та продуктів</a:t>
              </a:r>
              <a:r>
                <a:rPr lang="en-US" b="1" i="1" dirty="0">
                  <a:latin typeface=""/>
                  <a:cs typeface="Arial" pitchFamily="34" charset="0"/>
                </a:rPr>
                <a:t> </a:t>
              </a:r>
              <a:r>
                <a:rPr lang="uk-UA" b="1" i="1" dirty="0">
                  <a:latin typeface=""/>
                  <a:cs typeface="Arial" pitchFamily="34" charset="0"/>
                </a:rPr>
                <a:t>із своїми</a:t>
              </a:r>
              <a:r>
                <a:rPr lang="uk-UA" b="1" i="1" dirty="0">
                  <a:solidFill>
                    <a:schemeClr val="accent4"/>
                  </a:solidFill>
                  <a:latin typeface=""/>
                  <a:cs typeface="Arial" pitchFamily="34" charset="0"/>
                </a:rPr>
                <a:t> інструментами впливу:</a:t>
              </a:r>
              <a:endParaRPr lang="en-US" dirty="0">
                <a:solidFill>
                  <a:schemeClr val="accent4"/>
                </a:solidFill>
                <a:latin typeface=""/>
                <a:cs typeface="Arial" pitchFamily="34" charset="0"/>
              </a:endParaRPr>
            </a:p>
          </p:txBody>
        </p:sp>
        <p:sp>
          <p:nvSpPr>
            <p:cNvPr id="24" name="Text Placeholder 7"/>
            <p:cNvSpPr txBox="1">
              <a:spLocks/>
            </p:cNvSpPr>
            <p:nvPr/>
          </p:nvSpPr>
          <p:spPr>
            <a:xfrm>
              <a:off x="13042900" y="6172200"/>
              <a:ext cx="11370884" cy="6768295"/>
            </a:xfrm>
            <a:prstGeom prst="rect">
              <a:avLst/>
            </a:prstGeom>
          </p:spPr>
          <p:txBody>
            <a:bodyPr/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uk-UA" sz="1600" dirty="0">
                  <a:latin typeface=""/>
                  <a:ea typeface="Open Sans" pitchFamily="34" charset="0"/>
                  <a:cs typeface="Levenim MT" pitchFamily="2" charset="-79"/>
                </a:rPr>
                <a:t>Співвласники та ОСББ</a:t>
              </a:r>
              <a:endParaRPr lang="en-US" sz="1600" dirty="0">
                <a:latin typeface=""/>
                <a:ea typeface="Open Sans" pitchFamily="34" charset="0"/>
                <a:cs typeface="Levenim MT" pitchFamily="2" charset="-79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n-US" sz="1600" dirty="0">
                <a:latin typeface=""/>
                <a:ea typeface="Open Sans" pitchFamily="34" charset="0"/>
                <a:cs typeface="Levenim MT" pitchFamily="2" charset="-79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uk-UA" sz="1600" dirty="0">
                  <a:latin typeface=""/>
                  <a:ea typeface="Open Sans" pitchFamily="34" charset="0"/>
                  <a:cs typeface="Levenim MT" pitchFamily="2" charset="-79"/>
                </a:rPr>
                <a:t>Управляючі компанії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uk-UA" sz="1600" dirty="0">
                <a:latin typeface=""/>
                <a:ea typeface="Open Sans" pitchFamily="34" charset="0"/>
                <a:cs typeface="Levenim MT" pitchFamily="2" charset="-79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uk-UA" sz="1600" dirty="0">
                  <a:latin typeface=""/>
                  <a:ea typeface="Open Sans" pitchFamily="34" charset="0"/>
                  <a:cs typeface="Levenim MT" pitchFamily="2" charset="-79"/>
                </a:rPr>
                <a:t>Постачальники комунальних послуг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uk-UA" sz="1600" dirty="0">
                <a:latin typeface=""/>
                <a:ea typeface="Open Sans" pitchFamily="34" charset="0"/>
                <a:cs typeface="Levenim MT" pitchFamily="2" charset="-79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uk-UA" sz="1600" dirty="0">
                  <a:latin typeface=""/>
                  <a:ea typeface="Open Sans" pitchFamily="34" charset="0"/>
                  <a:cs typeface="Levenim MT" pitchFamily="2" charset="-79"/>
                </a:rPr>
                <a:t>Держава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uk-UA" sz="1600" dirty="0">
                <a:latin typeface=""/>
                <a:ea typeface="Open Sans" pitchFamily="34" charset="0"/>
                <a:cs typeface="Levenim MT" pitchFamily="2" charset="-79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uk-UA" sz="1600" dirty="0">
                  <a:latin typeface=""/>
                  <a:ea typeface="Open Sans" pitchFamily="34" charset="0"/>
                  <a:cs typeface="Levenim MT" pitchFamily="2" charset="-79"/>
                </a:rPr>
                <a:t>Фонд енергоефективності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uk-UA" sz="1600" dirty="0">
                <a:latin typeface=""/>
                <a:ea typeface="Open Sans" pitchFamily="34" charset="0"/>
                <a:cs typeface="Levenim MT" pitchFamily="2" charset="-79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uk-UA" sz="1600" dirty="0">
                  <a:latin typeface=""/>
                  <a:ea typeface="Open Sans" pitchFamily="34" charset="0"/>
                  <a:cs typeface="Levenim MT" pitchFamily="2" charset="-79"/>
                </a:rPr>
                <a:t>Банки та фінансові установи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uk-UA" sz="1600" dirty="0">
                <a:latin typeface=""/>
                <a:ea typeface="Open Sans" pitchFamily="34" charset="0"/>
                <a:cs typeface="Levenim MT" pitchFamily="2" charset="-79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uk-UA" sz="1600" dirty="0">
                  <a:latin typeface=""/>
                  <a:ea typeface="Open Sans" pitchFamily="34" charset="0"/>
                  <a:cs typeface="Levenim MT" pitchFamily="2" charset="-79"/>
                </a:rPr>
                <a:t>Виробники матеріалів</a:t>
              </a:r>
              <a:r>
                <a:rPr lang="en-US" sz="1600" dirty="0">
                  <a:latin typeface=""/>
                  <a:ea typeface="Open Sans" pitchFamily="34" charset="0"/>
                  <a:cs typeface="Levenim MT" pitchFamily="2" charset="-79"/>
                </a:rPr>
                <a:t> </a:t>
              </a:r>
              <a:r>
                <a:rPr lang="uk-UA" sz="1600" dirty="0">
                  <a:latin typeface=""/>
                  <a:ea typeface="Open Sans" pitchFamily="34" charset="0"/>
                  <a:cs typeface="Levenim MT" pitchFamily="2" charset="-79"/>
                </a:rPr>
                <a:t>та надавачі послуг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uk-UA" sz="1600" dirty="0">
                <a:latin typeface=""/>
                <a:ea typeface="Open Sans" pitchFamily="34" charset="0"/>
                <a:cs typeface="Levenim MT" pitchFamily="2" charset="-79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uk-UA" sz="1600" dirty="0">
                  <a:latin typeface=""/>
                  <a:ea typeface="Open Sans" pitchFamily="34" charset="0"/>
                  <a:cs typeface="Levenim MT" pitchFamily="2" charset="-79"/>
                </a:rPr>
                <a:t>Програмне забезпечення </a:t>
              </a:r>
            </a:p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600" dirty="0">
                <a:latin typeface=""/>
                <a:ea typeface="Open Sans" pitchFamily="34" charset="0"/>
                <a:cs typeface="Levenim MT" pitchFamily="2" charset="-79"/>
              </a:endParaRPr>
            </a:p>
          </p:txBody>
        </p:sp>
      </p:grp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11647990" y="6171843"/>
            <a:ext cx="9618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9D9FA2"/>
                </a:solidFill>
                <a:latin typeface="Montserrat" pitchFamily="2" charset="0"/>
                <a:cs typeface="Arial" pitchFamily="34" charset="0"/>
              </a:rPr>
              <a:t>30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Місце для зображення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r="17375"/>
          <a:stretch>
            <a:fillRect/>
          </a:stretch>
        </p:blipFill>
        <p:spPr>
          <a:xfrm>
            <a:off x="1641139" y="677053"/>
            <a:ext cx="3234745" cy="3235166"/>
          </a:xfrm>
        </p:spPr>
      </p:pic>
      <p:pic>
        <p:nvPicPr>
          <p:cNvPr id="3" name="Місце для зображення 2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10088"/>
          <a:stretch>
            <a:fillRect/>
          </a:stretch>
        </p:blipFill>
        <p:spPr>
          <a:xfrm>
            <a:off x="231100" y="3074689"/>
            <a:ext cx="2919505" cy="2919885"/>
          </a:xfrm>
        </p:spPr>
      </p:pic>
    </p:spTree>
    <p:extLst>
      <p:ext uri="{BB962C8B-B14F-4D97-AF65-F5344CB8AC3E}">
        <p14:creationId xmlns:p14="http://schemas.microsoft.com/office/powerpoint/2010/main" val="4186044812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1647990" y="6171843"/>
            <a:ext cx="9618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9D9FA2"/>
                </a:solidFill>
                <a:latin typeface="Montserrat" pitchFamily="2" charset="0"/>
                <a:cs typeface="Arial" pitchFamily="34" charset="0"/>
              </a:rPr>
              <a:t>25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07"/>
          <p:cNvSpPr>
            <a:spLocks noChangeArrowheads="1"/>
          </p:cNvSpPr>
          <p:nvPr/>
        </p:nvSpPr>
        <p:spPr bwMode="auto">
          <a:xfrm>
            <a:off x="3170712" y="2171700"/>
            <a:ext cx="5388671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"/>
              </a:rPr>
              <a:t>«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"/>
              </a:rPr>
              <a:t>Покажіть, що маєте план на пів року. Зараз іде обговорення про тепловтрати в трубах. А якісь глобальніші </a:t>
            </a:r>
            <a:r>
              <a:rPr lang="ru-RU" sz="1600" b="0" i="0" u="none" strike="noStrike" dirty="0" err="1">
                <a:solidFill>
                  <a:srgbClr val="000000"/>
                </a:solidFill>
                <a:effectLst/>
                <a:latin typeface=""/>
              </a:rPr>
              <a:t>роботи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"/>
              </a:rPr>
              <a:t> </a:t>
            </a:r>
            <a:r>
              <a:rPr lang="ru-RU" sz="1600" b="0" i="0" u="none" strike="noStrike" dirty="0" err="1">
                <a:solidFill>
                  <a:srgbClr val="000000"/>
                </a:solidFill>
                <a:effectLst/>
                <a:latin typeface=""/>
              </a:rPr>
              <a:t>хотілось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"/>
              </a:rPr>
              <a:t> би бачити, розуміти, що пріоритетність така-то, і буде ліпше усім – і тим хто виконує, і мешканцям</a:t>
            </a:r>
            <a:r>
              <a:rPr lang="ru-RU" sz="1600" dirty="0">
                <a:latin typeface=""/>
              </a:rPr>
              <a:t>»</a:t>
            </a:r>
            <a:r>
              <a:rPr lang="en-US" sz="1600" dirty="0">
                <a:latin typeface=""/>
              </a:rPr>
              <a:t>.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"/>
            </a:endParaRPr>
          </a:p>
          <a:p>
            <a:pPr algn="ctr" defTabSz="457109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accent4"/>
                </a:solidFill>
                <a:latin typeface=""/>
                <a:cs typeface="Arial" pitchFamily="34" charset="0"/>
              </a:rPr>
              <a:t>Ольга, активна мешканка</a:t>
            </a:r>
            <a:r>
              <a:rPr lang="en-US" sz="1600" dirty="0">
                <a:solidFill>
                  <a:schemeClr val="accent4"/>
                </a:solidFill>
                <a:latin typeface=""/>
                <a:cs typeface="Arial" pitchFamily="34" charset="0"/>
              </a:rPr>
              <a:t> </a:t>
            </a:r>
            <a:r>
              <a:rPr lang="uk-UA" sz="1600" dirty="0">
                <a:solidFill>
                  <a:schemeClr val="accent4"/>
                </a:solidFill>
                <a:latin typeface=""/>
                <a:cs typeface="Arial" pitchFamily="34" charset="0"/>
              </a:rPr>
              <a:t>будинку</a:t>
            </a:r>
            <a:endParaRPr lang="en-US" sz="1600" dirty="0">
              <a:solidFill>
                <a:schemeClr val="accent4"/>
              </a:solidFill>
              <a:latin typeface=""/>
              <a:cs typeface="Arial" pitchFamily="34" charset="0"/>
            </a:endParaRPr>
          </a:p>
        </p:txBody>
      </p:sp>
      <p:pic>
        <p:nvPicPr>
          <p:cNvPr id="6" name="Місце для зображення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2" b="10102"/>
          <a:stretch>
            <a:fillRect/>
          </a:stretch>
        </p:blipFill>
        <p:spPr/>
      </p:pic>
      <p:pic>
        <p:nvPicPr>
          <p:cNvPr id="2" name="Місце для зображення 1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3700" y="533400"/>
            <a:ext cx="4269044" cy="4269600"/>
          </a:xfrm>
        </p:spPr>
      </p:pic>
      <p:sp>
        <p:nvSpPr>
          <p:cNvPr id="19" name="Rectangle 307"/>
          <p:cNvSpPr>
            <a:spLocks noChangeArrowheads="1"/>
          </p:cNvSpPr>
          <p:nvPr/>
        </p:nvSpPr>
        <p:spPr bwMode="auto">
          <a:xfrm>
            <a:off x="5042618" y="4204460"/>
            <a:ext cx="509031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"/>
              </a:rPr>
              <a:t>«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"/>
              </a:rPr>
              <a:t>Треба думати на три, на чотири кроки вперед. Я хочу кожного року, щоб ми робили якийсь ремонт. Але ми дуже інтуїтивно йдемо шляхом, що очі бачать. Для чого нам краса довкола, коли в нас труби не поміняні</a:t>
            </a:r>
            <a:r>
              <a:rPr lang="ru-RU" sz="1600" dirty="0">
                <a:latin typeface=""/>
              </a:rPr>
              <a:t>?»</a:t>
            </a:r>
            <a:r>
              <a:rPr lang="en-US" sz="1600" dirty="0">
                <a:latin typeface=""/>
              </a:rPr>
              <a:t>. </a:t>
            </a:r>
            <a:endParaRPr lang="ru-RU" sz="1600" dirty="0">
              <a:latin typeface=""/>
            </a:endParaRPr>
          </a:p>
          <a:p>
            <a:pPr algn="ctr" defTabSz="457109" fontAlgn="base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chemeClr val="accent4"/>
                </a:solidFill>
                <a:latin typeface=""/>
                <a:cs typeface="Arial" pitchFamily="34" charset="0"/>
              </a:rPr>
              <a:t>Микола, голова ОСББ</a:t>
            </a:r>
            <a:endParaRPr lang="en-US" dirty="0">
              <a:solidFill>
                <a:schemeClr val="accent4"/>
              </a:solidFill>
              <a:latin typeface="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2F6ADC-934C-1F4A-4336-7EE9F1658CA4}"/>
              </a:ext>
            </a:extLst>
          </p:cNvPr>
          <p:cNvSpPr/>
          <p:nvPr/>
        </p:nvSpPr>
        <p:spPr>
          <a:xfrm>
            <a:off x="965327" y="671899"/>
            <a:ext cx="6032238" cy="1237528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i="1" dirty="0">
                <a:solidFill>
                  <a:srgbClr val="000000"/>
                </a:solidFill>
                <a:latin typeface=""/>
                <a:cs typeface="Arial" pitchFamily="34" charset="0"/>
              </a:rPr>
              <a:t>Ми провели інтерв’ю з більш ніж </a:t>
            </a:r>
            <a:r>
              <a:rPr lang="en-US" b="1" i="1" dirty="0">
                <a:solidFill>
                  <a:srgbClr val="000000"/>
                </a:solidFill>
                <a:latin typeface=""/>
                <a:cs typeface="Arial" pitchFamily="34" charset="0"/>
              </a:rPr>
              <a:t>200</a:t>
            </a:r>
            <a:r>
              <a:rPr lang="uk-UA" b="1" i="1" dirty="0">
                <a:solidFill>
                  <a:srgbClr val="000000"/>
                </a:solidFill>
                <a:latin typeface=""/>
                <a:cs typeface="Arial" pitchFamily="34" charset="0"/>
              </a:rPr>
              <a:t> головами ОСББ, активними мешканцями та представниками керуючих компаній</a:t>
            </a:r>
            <a:endParaRPr lang="en-US" b="1" i="1" dirty="0">
              <a:solidFill>
                <a:srgbClr val="000000"/>
              </a:solidFill>
              <a:latin typeface=""/>
              <a:cs typeface="Arial" pitchFamily="34" charset="0"/>
            </a:endParaRPr>
          </a:p>
        </p:txBody>
      </p:sp>
      <p:sp>
        <p:nvSpPr>
          <p:cNvPr id="4" name="Line 316">
            <a:extLst>
              <a:ext uri="{FF2B5EF4-FFF2-40B4-BE49-F238E27FC236}">
                <a16:creationId xmlns:a16="http://schemas.microsoft.com/office/drawing/2014/main" id="{519AA8EF-EE9E-55AA-EB02-5267E2DCC613}"/>
              </a:ext>
            </a:extLst>
          </p:cNvPr>
          <p:cNvSpPr>
            <a:spLocks noChangeShapeType="1"/>
          </p:cNvSpPr>
          <p:nvPr/>
        </p:nvSpPr>
        <p:spPr bwMode="auto">
          <a:xfrm rot="18900000" flipH="1">
            <a:off x="2439384" y="1896349"/>
            <a:ext cx="793" cy="3657124"/>
          </a:xfrm>
          <a:prstGeom prst="line">
            <a:avLst/>
          </a:prstGeom>
          <a:noFill/>
          <a:ln w="9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Line 316">
            <a:extLst>
              <a:ext uri="{FF2B5EF4-FFF2-40B4-BE49-F238E27FC236}">
                <a16:creationId xmlns:a16="http://schemas.microsoft.com/office/drawing/2014/main" id="{1552681F-59F3-83C7-012C-D71942D5875F}"/>
              </a:ext>
            </a:extLst>
          </p:cNvPr>
          <p:cNvSpPr>
            <a:spLocks noChangeShapeType="1"/>
          </p:cNvSpPr>
          <p:nvPr/>
        </p:nvSpPr>
        <p:spPr bwMode="auto">
          <a:xfrm rot="18900000" flipH="1">
            <a:off x="9308251" y="842683"/>
            <a:ext cx="793" cy="3657124"/>
          </a:xfrm>
          <a:prstGeom prst="line">
            <a:avLst/>
          </a:prstGeom>
          <a:noFill/>
          <a:ln w="9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96198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зображення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8" b="25788"/>
          <a:stretch>
            <a:fillRect/>
          </a:stretch>
        </p:blipFill>
        <p:spPr/>
      </p:pic>
      <p:sp>
        <p:nvSpPr>
          <p:cNvPr id="45" name="Text Placeholder 7"/>
          <p:cNvSpPr txBox="1">
            <a:spLocks/>
          </p:cNvSpPr>
          <p:nvPr/>
        </p:nvSpPr>
        <p:spPr>
          <a:xfrm>
            <a:off x="6668085" y="3352808"/>
            <a:ext cx="4371156" cy="656483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50000"/>
              </a:lnSpc>
            </a:pPr>
            <a:endParaRPr lang="en-US" b="1" dirty="0">
              <a:solidFill>
                <a:srgbClr val="231F20"/>
              </a:solidFill>
              <a:latin typeface="Montserrat" pitchFamily="2" charset="0"/>
              <a:ea typeface="Open Sans" pitchFamily="34" charset="0"/>
              <a:cs typeface="Levenim MT" pitchFamily="2" charset="-79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143645" y="1040631"/>
            <a:ext cx="99062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spc="-150" dirty="0">
                <a:latin typeface=""/>
                <a:cs typeface="Arial" pitchFamily="34" charset="0"/>
              </a:rPr>
              <a:t>Ми запропонували альтернативу кредитуванню…</a:t>
            </a:r>
            <a:endParaRPr kumimoji="0" lang="en-US" sz="2400" b="1" i="1" u="none" strike="noStrike" cap="none" spc="-150" normalizeH="0" baseline="0" dirty="0">
              <a:ln>
                <a:noFill/>
              </a:ln>
              <a:effectLst/>
              <a:latin typeface="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9A6A4C-52AB-88FD-02AE-29A945704044}"/>
              </a:ext>
            </a:extLst>
          </p:cNvPr>
          <p:cNvSpPr/>
          <p:nvPr/>
        </p:nvSpPr>
        <p:spPr>
          <a:xfrm>
            <a:off x="4100698" y="3613594"/>
            <a:ext cx="7396757" cy="176031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"/>
                <a:ea typeface="Open Sans" pitchFamily="34" charset="0"/>
                <a:cs typeface="Raanana" pitchFamily="2" charset="-79"/>
              </a:rPr>
              <a:t>Гнучкість:</a:t>
            </a:r>
            <a:endParaRPr lang="en-US" b="1" dirty="0">
              <a:solidFill>
                <a:schemeClr val="tx1"/>
              </a:solidFill>
              <a:latin typeface=""/>
              <a:ea typeface="Open Sans" pitchFamily="34" charset="0"/>
              <a:cs typeface="Raanana" pitchFamily="2" charset="-79"/>
            </a:endParaRPr>
          </a:p>
          <a:p>
            <a:br>
              <a:rPr lang="ru-RU" sz="1800" b="0" i="0" u="none" strike="noStrike" dirty="0">
                <a:solidFill>
                  <a:schemeClr val="tx1"/>
                </a:solidFill>
                <a:effectLst/>
                <a:latin typeface=""/>
              </a:rPr>
            </a:br>
            <a:r>
              <a:rPr lang="ru-RU" sz="1800" b="0" i="0" u="none" strike="noStrike" dirty="0">
                <a:solidFill>
                  <a:schemeClr val="tx1"/>
                </a:solidFill>
                <a:effectLst/>
                <a:latin typeface=""/>
              </a:rPr>
              <a:t>Розтермінування до трьох років, можливість </a:t>
            </a:r>
            <a:r>
              <a:rPr lang="ru-RU" sz="1800" b="1" i="0" u="none" strike="noStrike" dirty="0">
                <a:solidFill>
                  <a:schemeClr val="tx1"/>
                </a:solidFill>
                <a:effectLst/>
                <a:latin typeface=""/>
              </a:rPr>
              <a:t>«канікул» </a:t>
            </a:r>
            <a:r>
              <a:rPr lang="ru-RU" sz="1800" b="0" i="0" u="none" strike="noStrike" dirty="0">
                <a:solidFill>
                  <a:schemeClr val="tx1"/>
                </a:solidFill>
                <a:effectLst/>
                <a:latin typeface=""/>
              </a:rPr>
              <a:t>у виплатах, </a:t>
            </a:r>
            <a:r>
              <a:rPr lang="ru-RU" sz="1800" b="0" i="0" u="none" strike="noStrike" dirty="0" err="1">
                <a:solidFill>
                  <a:schemeClr val="tx1"/>
                </a:solidFill>
                <a:effectLst/>
                <a:latin typeface=""/>
              </a:rPr>
              <a:t>допомога</a:t>
            </a:r>
            <a:r>
              <a:rPr lang="ru-RU" sz="1800" b="0" i="0" u="none" strike="noStrike" dirty="0">
                <a:solidFill>
                  <a:schemeClr val="tx1"/>
                </a:solidFill>
                <a:effectLst/>
                <a:latin typeface=""/>
              </a:rPr>
              <a:t> у бюджетуванні, розрахунках та фінансовому </a:t>
            </a:r>
            <a:r>
              <a:rPr lang="ru-RU" sz="1800" b="0" i="0" u="none" strike="noStrike" dirty="0" err="1">
                <a:solidFill>
                  <a:schemeClr val="tx1"/>
                </a:solidFill>
                <a:effectLst/>
                <a:latin typeface=""/>
              </a:rPr>
              <a:t>супроводженні</a:t>
            </a:r>
            <a:r>
              <a:rPr lang="ru-RU" sz="1800" b="0" i="0" u="none" strike="noStrike" dirty="0">
                <a:solidFill>
                  <a:schemeClr val="tx1"/>
                </a:solidFill>
                <a:effectLst/>
                <a:latin typeface=""/>
              </a:rPr>
              <a:t> </a:t>
            </a:r>
            <a:r>
              <a:rPr lang="ru-RU" sz="1800" b="0" i="0" u="none" strike="noStrike" dirty="0" err="1">
                <a:solidFill>
                  <a:schemeClr val="tx1"/>
                </a:solidFill>
                <a:effectLst/>
                <a:latin typeface=""/>
              </a:rPr>
              <a:t>процесів</a:t>
            </a:r>
            <a:endParaRPr lang="ru-RU" sz="1800" b="0" i="0" u="none" strike="noStrike" dirty="0">
              <a:solidFill>
                <a:schemeClr val="tx1"/>
              </a:solidFill>
              <a:effectLst/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274930387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992110-C928-1908-0505-EE3479D11B74}"/>
              </a:ext>
            </a:extLst>
          </p:cNvPr>
          <p:cNvSpPr/>
          <p:nvPr/>
        </p:nvSpPr>
        <p:spPr>
          <a:xfrm>
            <a:off x="422350" y="405650"/>
            <a:ext cx="2626558" cy="1105516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spc="-150" dirty="0">
                <a:solidFill>
                  <a:schemeClr val="tx1"/>
                </a:solidFill>
                <a:latin typeface=""/>
                <a:cs typeface="Arial" pitchFamily="34" charset="0"/>
              </a:rPr>
              <a:t>… та нові моделі співпраці для ринку</a:t>
            </a:r>
            <a:endParaRPr kumimoji="0" lang="en-US" sz="2400" b="1" i="1" u="none" strike="noStrike" cap="none" spc="-150" normalizeH="0" baseline="0" dirty="0">
              <a:ln>
                <a:noFill/>
              </a:ln>
              <a:solidFill>
                <a:schemeClr val="tx1"/>
              </a:solidFill>
              <a:effectLst/>
              <a:latin typeface=""/>
              <a:cs typeface="Arial" pitchFamily="34" charset="0"/>
            </a:endParaRPr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4418612" y="1237742"/>
            <a:ext cx="6569807" cy="4617436"/>
          </a:xfrm>
          <a:prstGeom prst="rect">
            <a:avLst/>
          </a:prstGeom>
          <a:solidFill>
            <a:srgbClr val="F1F2F2"/>
          </a:solidFill>
          <a:ln w="9525">
            <a:noFill/>
            <a:miter lim="800000"/>
            <a:headEnd/>
            <a:tailEnd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 dirty="0"/>
          </a:p>
        </p:txBody>
      </p:sp>
      <p:sp>
        <p:nvSpPr>
          <p:cNvPr id="22" name="Rectangle 25"/>
          <p:cNvSpPr/>
          <p:nvPr/>
        </p:nvSpPr>
        <p:spPr>
          <a:xfrm>
            <a:off x="6490660" y="4661027"/>
            <a:ext cx="4611016" cy="1677338"/>
          </a:xfrm>
          <a:prstGeom prst="rect">
            <a:avLst/>
          </a:prstGeom>
          <a:solidFill>
            <a:srgbClr val="B4D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25"/>
          <p:cNvSpPr/>
          <p:nvPr/>
        </p:nvSpPr>
        <p:spPr>
          <a:xfrm>
            <a:off x="5432371" y="561941"/>
            <a:ext cx="5670109" cy="949225"/>
          </a:xfrm>
          <a:prstGeom prst="rect">
            <a:avLst/>
          </a:prstGeom>
          <a:solidFill>
            <a:srgbClr val="B4D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7" b="15854"/>
          <a:stretch/>
        </p:blipFill>
        <p:spPr>
          <a:xfrm>
            <a:off x="4532673" y="1120775"/>
            <a:ext cx="6573838" cy="4404126"/>
          </a:xfrm>
        </p:spPr>
      </p:pic>
      <p:pic>
        <p:nvPicPr>
          <p:cNvPr id="4" name="Місце для зображення 3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7" b="7467"/>
          <a:stretch>
            <a:fillRect/>
          </a:stretch>
        </p:blipFill>
        <p:spPr>
          <a:xfrm>
            <a:off x="3171030" y="4085495"/>
            <a:ext cx="3524553" cy="2249424"/>
          </a:xfrm>
          <a:ln>
            <a:solidFill>
              <a:srgbClr val="B4D2E3"/>
            </a:solidFill>
          </a:ln>
        </p:spPr>
      </p:pic>
      <p:pic>
        <p:nvPicPr>
          <p:cNvPr id="2" name="Місце для зображення 1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7" b="7497"/>
          <a:stretch>
            <a:fillRect/>
          </a:stretch>
        </p:blipFill>
        <p:spPr>
          <a:xfrm>
            <a:off x="3167000" y="561941"/>
            <a:ext cx="2261340" cy="1443222"/>
          </a:xfrm>
          <a:ln>
            <a:solidFill>
              <a:srgbClr val="B4D2E3"/>
            </a:solidFill>
          </a:ln>
        </p:spPr>
      </p:pic>
      <p:sp>
        <p:nvSpPr>
          <p:cNvPr id="94" name="Rectangle 16"/>
          <p:cNvSpPr>
            <a:spLocks noChangeArrowheads="1"/>
          </p:cNvSpPr>
          <p:nvPr/>
        </p:nvSpPr>
        <p:spPr bwMode="auto">
          <a:xfrm>
            <a:off x="126226" y="6171843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9D9FA2"/>
                </a:solidFill>
                <a:latin typeface="Montserrat" pitchFamily="2" charset="0"/>
                <a:cs typeface="Arial" pitchFamily="34" charset="0"/>
              </a:rPr>
              <a:t>5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5542400" y="693653"/>
            <a:ext cx="5559275" cy="685800"/>
          </a:xfrm>
          <a:prstGeom prst="rect">
            <a:avLst/>
          </a:prstGeom>
        </p:spPr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600" b="1" i="0" u="none" strike="noStrike" dirty="0">
                <a:effectLst/>
                <a:latin typeface=""/>
              </a:rPr>
              <a:t>Термінова заміна </a:t>
            </a:r>
            <a:r>
              <a:rPr lang="ru-RU" sz="1600" b="1" i="0" u="none" strike="noStrike" dirty="0" err="1">
                <a:effectLst/>
                <a:latin typeface=""/>
              </a:rPr>
              <a:t>аварійної</a:t>
            </a:r>
            <a:r>
              <a:rPr lang="ru-RU" sz="1600" b="1" i="0" u="none" strike="noStrike" dirty="0">
                <a:effectLst/>
                <a:latin typeface=""/>
              </a:rPr>
              <a:t> </a:t>
            </a:r>
            <a:r>
              <a:rPr lang="ru-RU" sz="1600" b="1" i="0" u="none" strike="noStrike" dirty="0" err="1">
                <a:effectLst/>
                <a:latin typeface=""/>
              </a:rPr>
              <a:t>мережі</a:t>
            </a:r>
            <a:r>
              <a:rPr lang="en-US" sz="1600" b="1" i="0" u="none" strike="noStrike" dirty="0">
                <a:effectLst/>
                <a:latin typeface=""/>
              </a:rPr>
              <a:t> </a:t>
            </a:r>
            <a:endParaRPr lang="ru-RU" sz="1600" b="1" i="0" u="none" strike="noStrike" dirty="0">
              <a:effectLst/>
              <a:latin typeface=""/>
            </a:endParaRPr>
          </a:p>
          <a:p>
            <a:br>
              <a:rPr lang="ru-RU" sz="1600" dirty="0"/>
            </a:br>
            <a:br>
              <a:rPr lang="ru-RU" sz="1600" dirty="0"/>
            </a:br>
            <a:endParaRPr lang="en-US" sz="1600" dirty="0">
              <a:solidFill>
                <a:srgbClr val="231F20"/>
              </a:solidFill>
              <a:latin typeface=""/>
              <a:ea typeface="Open Sans" pitchFamily="34" charset="0"/>
              <a:cs typeface="Levenim MT" pitchFamily="2" charset="-79"/>
            </a:endParaRPr>
          </a:p>
        </p:txBody>
      </p:sp>
      <p:sp>
        <p:nvSpPr>
          <p:cNvPr id="23" name="Text Placeholder 7"/>
          <p:cNvSpPr txBox="1">
            <a:spLocks/>
          </p:cNvSpPr>
          <p:nvPr/>
        </p:nvSpPr>
        <p:spPr>
          <a:xfrm>
            <a:off x="6720089" y="5641869"/>
            <a:ext cx="4268330" cy="558834"/>
          </a:xfrm>
          <a:prstGeom prst="rect">
            <a:avLst/>
          </a:prstGeom>
        </p:spPr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231F20"/>
                </a:solidFill>
                <a:effectLst/>
                <a:latin typeface=""/>
              </a:rPr>
              <a:t>Ремонт або реконструкція системи опалення, покрівлі, фасадне утеплення (</a:t>
            </a:r>
            <a:r>
              <a:rPr lang="ru-RU" sz="1400" b="0" i="0" u="none" strike="noStrike" dirty="0" err="1">
                <a:solidFill>
                  <a:srgbClr val="231F20"/>
                </a:solidFill>
                <a:effectLst/>
                <a:latin typeface=""/>
              </a:rPr>
              <a:t>довгостроковий</a:t>
            </a:r>
            <a:r>
              <a:rPr lang="ru-RU" sz="1400" b="0" i="0" u="none" strike="noStrike" dirty="0">
                <a:solidFill>
                  <a:srgbClr val="231F20"/>
                </a:solidFill>
                <a:effectLst/>
                <a:latin typeface=""/>
              </a:rPr>
              <a:t> </a:t>
            </a:r>
            <a:r>
              <a:rPr lang="ru-RU" sz="1400" b="0" i="0" u="none" strike="noStrike" dirty="0" err="1">
                <a:solidFill>
                  <a:srgbClr val="231F20"/>
                </a:solidFill>
                <a:effectLst/>
                <a:latin typeface=""/>
              </a:rPr>
              <a:t>проєкт</a:t>
            </a:r>
            <a:r>
              <a:rPr lang="ru-RU" sz="1400" b="0" i="0" u="none" strike="noStrike" dirty="0">
                <a:solidFill>
                  <a:srgbClr val="231F20"/>
                </a:solidFill>
                <a:effectLst/>
                <a:latin typeface=""/>
              </a:rPr>
              <a:t> на 3 роки)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"/>
            </a:endParaRPr>
          </a:p>
          <a:p>
            <a:br>
              <a:rPr lang="ru-RU" sz="1400" dirty="0">
                <a:latin typeface=""/>
              </a:rPr>
            </a:br>
            <a:br>
              <a:rPr lang="ru-RU" sz="1400" dirty="0">
                <a:latin typeface=""/>
              </a:rPr>
            </a:br>
            <a:endParaRPr lang="en-US" sz="1400" dirty="0">
              <a:latin typeface=""/>
              <a:ea typeface="Open Sans" pitchFamily="34" charset="0"/>
              <a:cs typeface="Levenim MT" pitchFamily="2" charset="-79"/>
            </a:endParaRPr>
          </a:p>
        </p:txBody>
      </p:sp>
      <p:sp>
        <p:nvSpPr>
          <p:cNvPr id="19" name="Rectangle 25"/>
          <p:cNvSpPr/>
          <p:nvPr/>
        </p:nvSpPr>
        <p:spPr>
          <a:xfrm>
            <a:off x="3162969" y="2005163"/>
            <a:ext cx="2265371" cy="2076886"/>
          </a:xfrm>
          <a:prstGeom prst="rect">
            <a:avLst/>
          </a:prstGeom>
          <a:solidFill>
            <a:srgbClr val="B4D2E3"/>
          </a:solidFill>
          <a:ln>
            <a:solidFill>
              <a:srgbClr val="B4D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3235935" y="2121455"/>
            <a:ext cx="2057129" cy="2249424"/>
          </a:xfrm>
          <a:prstGeom prst="rect">
            <a:avLst/>
          </a:prstGeom>
        </p:spPr>
        <p:txBody>
          <a:bodyPr/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"/>
              </a:rPr>
              <a:t>Комплексна заміна мереж </a:t>
            </a:r>
            <a:r>
              <a:rPr lang="ru-RU" sz="1600" b="0" i="0" u="none" strike="noStrike" dirty="0" err="1">
                <a:solidFill>
                  <a:srgbClr val="000000"/>
                </a:solidFill>
                <a:effectLst/>
                <a:latin typeface=""/>
              </a:rPr>
              <a:t>із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"/>
              </a:rPr>
              <a:t>найбільшою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"/>
              </a:rPr>
              <a:t> аварійністю</a:t>
            </a:r>
            <a:r>
              <a:rPr lang="ru-RU" sz="1600" dirty="0">
                <a:solidFill>
                  <a:srgbClr val="000000"/>
                </a:solidFill>
                <a:latin typeface=""/>
              </a:rPr>
              <a:t>, 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"/>
              </a:rPr>
              <a:t>або за запитом</a:t>
            </a:r>
          </a:p>
          <a:p>
            <a:br>
              <a:rPr lang="ru-RU" dirty="0"/>
            </a:br>
            <a:br>
              <a:rPr lang="ru-RU" dirty="0"/>
            </a:br>
            <a:endParaRPr lang="en-US" dirty="0">
              <a:latin typeface=""/>
              <a:ea typeface="Open Sans" pitchFamily="34" charset="0"/>
              <a:cs typeface="Levenim MT" pitchFamily="2" charset="-79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3171360" y="569385"/>
            <a:ext cx="883729" cy="884388"/>
          </a:xfrm>
          <a:prstGeom prst="rtTriangle">
            <a:avLst/>
          </a:prstGeom>
          <a:solidFill>
            <a:srgbClr val="B4D2E3"/>
          </a:solidFill>
          <a:ln>
            <a:solidFill>
              <a:srgbClr val="B4D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1987" y="198047"/>
            <a:ext cx="1119217" cy="21082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1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"/>
              </a:rPr>
              <a:t>1</a:t>
            </a:r>
          </a:p>
        </p:txBody>
      </p:sp>
      <p:sp>
        <p:nvSpPr>
          <p:cNvPr id="29" name="Прямоугольный треугольник 28"/>
          <p:cNvSpPr/>
          <p:nvPr/>
        </p:nvSpPr>
        <p:spPr>
          <a:xfrm rot="5400000">
            <a:off x="3161423" y="4065852"/>
            <a:ext cx="883729" cy="884388"/>
          </a:xfrm>
          <a:prstGeom prst="rtTriangle">
            <a:avLst/>
          </a:prstGeom>
          <a:solidFill>
            <a:srgbClr val="B4D2E3"/>
          </a:solidFill>
          <a:ln>
            <a:solidFill>
              <a:srgbClr val="B4D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48879" y="3643322"/>
            <a:ext cx="1119217" cy="21082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31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"/>
              </a:rPr>
              <a:t>2</a:t>
            </a:r>
            <a:endParaRPr lang="ru-RU" sz="131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"/>
            </a:endParaRPr>
          </a:p>
        </p:txBody>
      </p:sp>
      <p:sp>
        <p:nvSpPr>
          <p:cNvPr id="30" name="Прямоугольный треугольник 29"/>
          <p:cNvSpPr/>
          <p:nvPr/>
        </p:nvSpPr>
        <p:spPr>
          <a:xfrm rot="16200000">
            <a:off x="10217618" y="4668856"/>
            <a:ext cx="883729" cy="884388"/>
          </a:xfrm>
          <a:prstGeom prst="rtTriangle">
            <a:avLst/>
          </a:prstGeom>
          <a:solidFill>
            <a:srgbClr val="B4D2E3"/>
          </a:solidFill>
          <a:ln>
            <a:solidFill>
              <a:srgbClr val="B4D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374030" y="3657956"/>
            <a:ext cx="1119217" cy="21082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31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"/>
              </a:rPr>
              <a:t>3</a:t>
            </a:r>
            <a:endParaRPr lang="ru-RU" sz="131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"/>
            </a:endParaRP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08384" y="1451780"/>
            <a:ext cx="2613310" cy="2124225"/>
          </a:xfrm>
          <a:prstGeom prst="rect">
            <a:avLst/>
          </a:prstGeom>
        </p:spPr>
        <p:txBody>
          <a:bodyPr/>
          <a:lstStyle/>
          <a:p>
            <a:pPr algn="l"/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"/>
              </a:rPr>
              <a:t>Базові моделі співпраці збудували фундамент для </a:t>
            </a:r>
            <a:r>
              <a:rPr lang="ru-RU" sz="1600" b="0" i="0" u="none" strike="noStrike" dirty="0" err="1">
                <a:solidFill>
                  <a:srgbClr val="000000"/>
                </a:solidFill>
                <a:effectLst/>
                <a:latin typeface=""/>
              </a:rPr>
              <a:t>їхнього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"/>
              </a:rPr>
              <a:t> </a:t>
            </a:r>
            <a:r>
              <a:rPr lang="ru-RU" sz="1600" b="0" i="0" u="none" strike="noStrike" dirty="0" err="1">
                <a:solidFill>
                  <a:srgbClr val="000000"/>
                </a:solidFill>
                <a:effectLst/>
                <a:latin typeface=""/>
              </a:rPr>
              <a:t>впровадження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"/>
              </a:rPr>
              <a:t> в проєкти, які ОСББ реалізовують із Фондом </a:t>
            </a:r>
            <a:r>
              <a:rPr lang="ru-RU" sz="1600" b="0" i="0" u="none" strike="noStrike" dirty="0" err="1">
                <a:solidFill>
                  <a:srgbClr val="000000"/>
                </a:solidFill>
                <a:effectLst/>
                <a:latin typeface=""/>
              </a:rPr>
              <a:t>Енергоефективності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"/>
              </a:rPr>
              <a:t> </a:t>
            </a:r>
            <a:endParaRPr lang="ru-RU" sz="1600" b="0" i="0" u="none" strike="noStrike" dirty="0">
              <a:solidFill>
                <a:srgbClr val="000000"/>
              </a:solidFill>
              <a:effectLst/>
              <a:latin typeface=""/>
            </a:endParaRPr>
          </a:p>
          <a:p>
            <a:pPr algn="l"/>
            <a:br>
              <a:rPr lang="ru-RU" sz="900" dirty="0"/>
            </a:br>
            <a:endParaRPr lang="ru-RU" sz="9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ru-RU" sz="900" dirty="0"/>
            </a:br>
            <a:endParaRPr lang="uk-UA" sz="900" dirty="0">
              <a:solidFill>
                <a:schemeClr val="bg1">
                  <a:lumMod val="50000"/>
                </a:schemeClr>
              </a:solidFill>
              <a:latin typeface="Montserrat" pitchFamily="2" charset="0"/>
              <a:ea typeface="Open Sans" pitchFamily="34" charset="0"/>
              <a:cs typeface="Levenim MT" pitchFamily="2" charset="-79"/>
            </a:endParaRPr>
          </a:p>
          <a:p>
            <a:pPr algn="just">
              <a:lnSpc>
                <a:spcPct val="150000"/>
              </a:lnSpc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Montserrat" pitchFamily="2" charset="0"/>
              <a:ea typeface="Open Sans" pitchFamily="34" charset="0"/>
              <a:cs typeface="Levenim MT" pitchFamily="2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50" y="3546460"/>
            <a:ext cx="2222090" cy="3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30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5"/>
          <p:cNvSpPr/>
          <p:nvPr/>
        </p:nvSpPr>
        <p:spPr>
          <a:xfrm>
            <a:off x="5392217" y="1097994"/>
            <a:ext cx="6796736" cy="4355253"/>
          </a:xfrm>
          <a:prstGeom prst="rect">
            <a:avLst/>
          </a:prstGeom>
          <a:solidFill>
            <a:srgbClr val="B4D2E3"/>
          </a:solidFill>
          <a:ln>
            <a:solidFill>
              <a:srgbClr val="B4D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1647990" y="6171843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itchFamily="34" charset="0"/>
              </a:rPr>
              <a:t>6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32336" y="3275621"/>
            <a:ext cx="3744192" cy="863916"/>
            <a:chOff x="2820987" y="1896826"/>
            <a:chExt cx="6394034" cy="1728057"/>
          </a:xfrm>
        </p:grpSpPr>
        <p:sp>
          <p:nvSpPr>
            <p:cNvPr id="17" name="Text Placeholder 7"/>
            <p:cNvSpPr txBox="1">
              <a:spLocks/>
            </p:cNvSpPr>
            <p:nvPr/>
          </p:nvSpPr>
          <p:spPr>
            <a:xfrm>
              <a:off x="2820987" y="1896826"/>
              <a:ext cx="6394034" cy="1728057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50000"/>
                </a:lnSpc>
              </a:pPr>
              <a:r>
                <a:rPr lang="uk-UA" sz="1600" b="1" dirty="0">
                  <a:latin typeface=""/>
                  <a:ea typeface="Open Sans" pitchFamily="34" charset="0"/>
                  <a:cs typeface="Levenim MT" pitchFamily="2" charset="-79"/>
                </a:rPr>
                <a:t>Розрахунок економічної моделі витрат енергоресурсів та потенційних заощаджень, які з’являються після запровадження технічних рішень</a:t>
              </a:r>
              <a:endParaRPr lang="en-US" sz="1600" b="1" dirty="0">
                <a:latin typeface=""/>
                <a:ea typeface="Open Sans" pitchFamily="34" charset="0"/>
                <a:cs typeface="Levenim MT" pitchFamily="2" charset="-79"/>
              </a:endParaRPr>
            </a:p>
            <a:p>
              <a:pPr>
                <a:lnSpc>
                  <a:spcPct val="150000"/>
                </a:lnSpc>
              </a:pPr>
              <a:endParaRPr lang="uk-UA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Open Sans" pitchFamily="34" charset="0"/>
                <a:cs typeface="Levenim MT" pitchFamily="2" charset="-79"/>
              </a:endParaRPr>
            </a:p>
            <a:p>
              <a:pPr>
                <a:lnSpc>
                  <a:spcPct val="150000"/>
                </a:lnSpc>
              </a:pPr>
              <a:endParaRPr lang="en-US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ea typeface="Open Sans" pitchFamily="34" charset="0"/>
                <a:cs typeface="Levenim MT" pitchFamily="2" charset="-79"/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5427926" y="2514600"/>
              <a:ext cx="128" cy="246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Місце для зображення 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4"/>
          <a:stretch/>
        </p:blipFill>
        <p:spPr>
          <a:xfrm>
            <a:off x="5758946" y="1569263"/>
            <a:ext cx="6192699" cy="3032717"/>
          </a:xfrm>
        </p:spPr>
      </p:pic>
      <p:sp>
        <p:nvSpPr>
          <p:cNvPr id="14" name="Rectangle 25"/>
          <p:cNvSpPr/>
          <p:nvPr/>
        </p:nvSpPr>
        <p:spPr>
          <a:xfrm>
            <a:off x="5" y="825762"/>
            <a:ext cx="648409" cy="5257404"/>
          </a:xfrm>
          <a:prstGeom prst="rect">
            <a:avLst/>
          </a:prstGeom>
          <a:solidFill>
            <a:srgbClr val="B4D2E3"/>
          </a:solidFill>
          <a:ln>
            <a:solidFill>
              <a:srgbClr val="B4D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932336" y="2286506"/>
            <a:ext cx="3981617" cy="863916"/>
          </a:xfrm>
          <a:prstGeom prst="rect">
            <a:avLst/>
          </a:prstGeo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 dirty="0">
                <a:solidFill>
                  <a:schemeClr val="accent4"/>
                </a:solidFill>
                <a:effectLst/>
                <a:latin typeface=""/>
              </a:rPr>
              <a:t>Стратегія ощадливого будинку</a:t>
            </a:r>
          </a:p>
          <a:p>
            <a:br>
              <a:rPr lang="ru-RU" sz="1200" dirty="0"/>
            </a:br>
            <a:br>
              <a:rPr lang="ru-RU" sz="1200" dirty="0"/>
            </a:br>
            <a:endParaRPr lang="en-US" sz="1200" b="1" dirty="0">
              <a:latin typeface="Playfair Display"/>
              <a:ea typeface="Open Sans" pitchFamily="34" charset="0"/>
              <a:cs typeface="Levenim MT" pitchFamily="2" charset="-79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4049" y="976525"/>
            <a:ext cx="1119217" cy="21082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31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"/>
              </a:rPr>
              <a:t>4</a:t>
            </a:r>
            <a:endParaRPr lang="ru-RU" sz="131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765C46-02AF-3A08-D4AA-D1D351CDFDB5}"/>
              </a:ext>
            </a:extLst>
          </p:cNvPr>
          <p:cNvSpPr/>
          <p:nvPr/>
        </p:nvSpPr>
        <p:spPr>
          <a:xfrm>
            <a:off x="738510" y="777550"/>
            <a:ext cx="4563611" cy="1142494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400" i="1" u="none" strike="noStrike" dirty="0">
                <a:solidFill>
                  <a:schemeClr val="tx1"/>
                </a:solidFill>
                <a:effectLst/>
                <a:latin typeface=""/>
              </a:rPr>
              <a:t>Подорожчання енергоносіїв створює системний запит на заощадження</a:t>
            </a:r>
          </a:p>
        </p:txBody>
      </p:sp>
      <p:sp>
        <p:nvSpPr>
          <p:cNvPr id="5" name="Line 316">
            <a:extLst>
              <a:ext uri="{FF2B5EF4-FFF2-40B4-BE49-F238E27FC236}">
                <a16:creationId xmlns:a16="http://schemas.microsoft.com/office/drawing/2014/main" id="{47E4212B-33C2-9DE6-5F3F-AD8663CDF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240" y="2295664"/>
            <a:ext cx="793" cy="854758"/>
          </a:xfrm>
          <a:prstGeom prst="line">
            <a:avLst/>
          </a:prstGeom>
          <a:noFill/>
          <a:ln w="9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84297213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63111" y="6171843"/>
            <a:ext cx="4969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9D9FA2"/>
                </a:solidFill>
                <a:latin typeface=""/>
                <a:cs typeface="Arial" pitchFamily="34" charset="0"/>
              </a:rPr>
              <a:t>7</a:t>
            </a:r>
            <a:endParaRPr lang="en-US" sz="1000" dirty="0">
              <a:latin typeface=""/>
              <a:cs typeface="Arial" pitchFamily="34" charset="0"/>
            </a:endParaRPr>
          </a:p>
        </p:txBody>
      </p:sp>
      <p:sp>
        <p:nvSpPr>
          <p:cNvPr id="17" name="Rectangle 307"/>
          <p:cNvSpPr>
            <a:spLocks noChangeArrowheads="1"/>
          </p:cNvSpPr>
          <p:nvPr/>
        </p:nvSpPr>
        <p:spPr bwMode="auto">
          <a:xfrm>
            <a:off x="4301271" y="1321632"/>
            <a:ext cx="40407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457109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000000"/>
                </a:solidFill>
                <a:latin typeface=""/>
                <a:cs typeface="Arial" pitchFamily="34" charset="0"/>
              </a:rPr>
              <a:t>Прибудинкова територія</a:t>
            </a:r>
            <a:endParaRPr lang="en-US" b="1" i="1" dirty="0">
              <a:solidFill>
                <a:srgbClr val="000000"/>
              </a:solidFill>
              <a:latin typeface=""/>
              <a:cs typeface="Arial" pitchFamily="34" charset="0"/>
            </a:endParaRPr>
          </a:p>
        </p:txBody>
      </p:sp>
      <p:sp>
        <p:nvSpPr>
          <p:cNvPr id="18" name="Line 316"/>
          <p:cNvSpPr>
            <a:spLocks noChangeShapeType="1"/>
          </p:cNvSpPr>
          <p:nvPr/>
        </p:nvSpPr>
        <p:spPr bwMode="auto">
          <a:xfrm>
            <a:off x="4191248" y="686157"/>
            <a:ext cx="793" cy="854758"/>
          </a:xfrm>
          <a:prstGeom prst="line">
            <a:avLst/>
          </a:prstGeom>
          <a:noFill/>
          <a:ln w="9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"/>
            </a:endParaRP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4200987" y="1753880"/>
            <a:ext cx="4939310" cy="1318592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400" dirty="0">
                <a:latin typeface=""/>
                <a:ea typeface="Open Sans" pitchFamily="34" charset="0"/>
                <a:cs typeface="Levenim MT" pitchFamily="2" charset="-79"/>
              </a:rPr>
              <a:t>Розробка та реалізація концепції прибудинкової території, озеленення та оновлення дерев і насаджень, місць для паркування, дитячих та спортивних майданчиків, фонтанів, зон для розваг та інше</a:t>
            </a:r>
            <a:r>
              <a:rPr lang="en-US" sz="1400" dirty="0">
                <a:latin typeface=""/>
                <a:ea typeface="Open Sans" pitchFamily="34" charset="0"/>
                <a:cs typeface="Levenim MT" pitchFamily="2" charset="-79"/>
              </a:rPr>
              <a:t>…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"/>
              <a:ea typeface="Open Sans" pitchFamily="34" charset="0"/>
              <a:cs typeface="Levenim MT" pitchFamily="2" charset="-79"/>
            </a:endParaRPr>
          </a:p>
        </p:txBody>
      </p:sp>
      <p:pic>
        <p:nvPicPr>
          <p:cNvPr id="2" name="Місце для зображення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6" r="28096"/>
          <a:stretch>
            <a:fillRect/>
          </a:stretch>
        </p:blipFill>
        <p:spPr/>
      </p:pic>
      <p:pic>
        <p:nvPicPr>
          <p:cNvPr id="3" name="Місце для зображення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4" t="-2551" r="38470" b="2655"/>
          <a:stretch/>
        </p:blipFill>
        <p:spPr>
          <a:xfrm>
            <a:off x="9346926" y="2318038"/>
            <a:ext cx="2101831" cy="3621024"/>
          </a:xfrm>
        </p:spPr>
      </p:pic>
      <p:sp>
        <p:nvSpPr>
          <p:cNvPr id="16" name="Прямоугольник 15"/>
          <p:cNvSpPr/>
          <p:nvPr/>
        </p:nvSpPr>
        <p:spPr>
          <a:xfrm>
            <a:off x="721015" y="338744"/>
            <a:ext cx="1119217" cy="21082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31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"/>
              </a:rPr>
              <a:t>5</a:t>
            </a:r>
            <a:endParaRPr lang="ru-RU" sz="131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"/>
            </a:endParaRPr>
          </a:p>
        </p:txBody>
      </p:sp>
      <p:sp>
        <p:nvSpPr>
          <p:cNvPr id="21" name="Rectangle 307"/>
          <p:cNvSpPr>
            <a:spLocks noChangeArrowheads="1"/>
          </p:cNvSpPr>
          <p:nvPr/>
        </p:nvSpPr>
        <p:spPr bwMode="auto">
          <a:xfrm>
            <a:off x="4188865" y="3684105"/>
            <a:ext cx="51532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457109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latin typeface=""/>
                <a:cs typeface="Arial" pitchFamily="34" charset="0"/>
              </a:rPr>
              <a:t>Безбар’єрне середовище та розвиток сучасної інфраструктури будинку</a:t>
            </a:r>
            <a:endParaRPr lang="en-US" b="1" i="1" dirty="0">
              <a:latin typeface="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79625" y="1842763"/>
            <a:ext cx="1119217" cy="21082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31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"/>
              </a:rPr>
              <a:t>6</a:t>
            </a:r>
            <a:endParaRPr lang="ru-RU" sz="131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4301271" y="744204"/>
            <a:ext cx="650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spc="-150" dirty="0">
                <a:solidFill>
                  <a:schemeClr val="accent4"/>
                </a:solidFill>
                <a:latin typeface=""/>
                <a:cs typeface="Arial" pitchFamily="34" charset="0"/>
              </a:rPr>
              <a:t>Вдосконалення прибудинкового середовища</a:t>
            </a:r>
            <a:endParaRPr kumimoji="0" lang="en-US" sz="2400" b="1" i="1" u="none" strike="noStrike" cap="none" spc="-150" normalizeH="0" baseline="0" dirty="0">
              <a:ln>
                <a:noFill/>
              </a:ln>
              <a:solidFill>
                <a:schemeClr val="accent4"/>
              </a:solidFill>
              <a:effectLst/>
              <a:latin typeface=""/>
              <a:cs typeface="Arial" pitchFamily="34" charset="0"/>
            </a:endParaRP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4191247" y="4324791"/>
            <a:ext cx="5153297" cy="1954774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400" dirty="0">
                <a:latin typeface=""/>
                <a:ea typeface="Open Sans" pitchFamily="34" charset="0"/>
                <a:cs typeface="Levenim MT" pitchFamily="2" charset="-79"/>
              </a:rPr>
              <a:t>Створення безбар’єрного та інклюзивного середовища в будинку та на прибудинковій території, облаштування тимчасових укриттів, систем колективного доступу, систем відео нагляду та охорони, розвиток місць паркування велосипедів та самокатів, місця зарядки електромобілів, пандуси та інше</a:t>
            </a:r>
            <a:r>
              <a:rPr lang="en-US" sz="1400" dirty="0">
                <a:latin typeface=""/>
                <a:ea typeface="Open Sans" pitchFamily="34" charset="0"/>
                <a:cs typeface="Levenim MT" pitchFamily="2" charset="-79"/>
              </a:rPr>
              <a:t>…</a:t>
            </a:r>
          </a:p>
          <a:p>
            <a:pPr>
              <a:lnSpc>
                <a:spcPct val="150000"/>
              </a:lnSpc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"/>
              <a:ea typeface="Open Sans" pitchFamily="34" charset="0"/>
              <a:cs typeface="Levenim MT" pitchFamily="2" charset="-79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60B8A5B-87F6-7F14-C5F2-0CB0C73DA9B0}"/>
              </a:ext>
            </a:extLst>
          </p:cNvPr>
          <p:cNvCxnSpPr>
            <a:cxnSpLocks/>
          </p:cNvCxnSpPr>
          <p:nvPr/>
        </p:nvCxnSpPr>
        <p:spPr>
          <a:xfrm>
            <a:off x="3848392" y="3429000"/>
            <a:ext cx="549853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817107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ісце для зображення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7" b="10677"/>
          <a:stretch>
            <a:fillRect/>
          </a:stretch>
        </p:blipFill>
        <p:spPr>
          <a:xfrm>
            <a:off x="5998151" y="1982831"/>
            <a:ext cx="5828541" cy="3236976"/>
          </a:xfrm>
        </p:spPr>
      </p:pic>
      <p:pic>
        <p:nvPicPr>
          <p:cNvPr id="10" name="Picture 2" descr="C:\Users\user\Desktop\Downloads\iphone_PNG573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623" y="1490949"/>
            <a:ext cx="4114264" cy="5367051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240956" y="1982831"/>
            <a:ext cx="3645838" cy="2342613"/>
            <a:chOff x="2177435" y="2378361"/>
            <a:chExt cx="5867401" cy="5560336"/>
          </a:xfrm>
        </p:grpSpPr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2327365" y="2378361"/>
              <a:ext cx="5494701" cy="2629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b="1" dirty="0">
                  <a:solidFill>
                    <a:srgbClr val="231F20"/>
                  </a:solidFill>
                  <a:latin typeface=""/>
                  <a:cs typeface="Arial" pitchFamily="34" charset="0"/>
                </a:rPr>
                <a:t>Застосунок </a:t>
              </a:r>
              <a:r>
                <a:rPr lang="en-US" b="1" dirty="0">
                  <a:solidFill>
                    <a:srgbClr val="ECB652"/>
                  </a:solidFill>
                  <a:latin typeface=""/>
                  <a:cs typeface="Arial" pitchFamily="34" charset="0"/>
                </a:rPr>
                <a:t>LAD</a:t>
              </a:r>
              <a:r>
                <a:rPr lang="uk-UA" b="1" dirty="0">
                  <a:solidFill>
                    <a:srgbClr val="ECB652"/>
                  </a:solidFill>
                  <a:latin typeface=""/>
                  <a:cs typeface="Arial" pitchFamily="34" charset="0"/>
                </a:rPr>
                <a:t> </a:t>
              </a:r>
              <a:r>
                <a:rPr lang="uk-UA" b="1" dirty="0">
                  <a:latin typeface=""/>
                  <a:cs typeface="Arial" pitchFamily="34" charset="0"/>
                </a:rPr>
                <a:t>дозволяє отримати індивідуальну стратегію розвитку для кожного будинку</a:t>
              </a:r>
              <a:r>
                <a:rPr lang="uk-UA" b="1" dirty="0">
                  <a:solidFill>
                    <a:srgbClr val="ECB652"/>
                  </a:solidFill>
                  <a:latin typeface=""/>
                  <a:cs typeface="Arial" pitchFamily="34" charset="0"/>
                </a:rPr>
                <a:t> </a:t>
              </a:r>
              <a:endParaRPr lang="en-US" sz="400" dirty="0">
                <a:latin typeface=""/>
                <a:cs typeface="Arial" pitchFamily="34" charset="0"/>
              </a:endParaRPr>
            </a:p>
          </p:txBody>
        </p:sp>
        <p:sp>
          <p:nvSpPr>
            <p:cNvPr id="16" name="Rectangle 317"/>
            <p:cNvSpPr>
              <a:spLocks noChangeArrowheads="1"/>
            </p:cNvSpPr>
            <p:nvPr/>
          </p:nvSpPr>
          <p:spPr bwMode="auto">
            <a:xfrm>
              <a:off x="2363787" y="7135118"/>
              <a:ext cx="105" cy="803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latin typeface=""/>
                <a:cs typeface="Arial" pitchFamily="34" charset="0"/>
              </a:endParaRPr>
            </a:p>
          </p:txBody>
        </p:sp>
        <p:sp>
          <p:nvSpPr>
            <p:cNvPr id="17" name="Text Placeholder 7"/>
            <p:cNvSpPr txBox="1">
              <a:spLocks/>
            </p:cNvSpPr>
            <p:nvPr/>
          </p:nvSpPr>
          <p:spPr>
            <a:xfrm>
              <a:off x="2177435" y="5664880"/>
              <a:ext cx="5867401" cy="1524000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50000"/>
                </a:lnSpc>
              </a:pPr>
              <a:r>
                <a:rPr lang="uk-UA" sz="1600" dirty="0">
                  <a:latin typeface=""/>
                  <a:ea typeface="Open Sans" pitchFamily="34" charset="0"/>
                  <a:cs typeface="Levenim MT" pitchFamily="2" charset="-79"/>
                </a:rPr>
                <a:t>Пакет розрахунків на кожне технічне рішення, інтегрування вартості робіт у вартість управління або кошторис з урахування економії</a:t>
              </a:r>
              <a:endParaRPr lang="en-US" sz="1600" dirty="0">
                <a:latin typeface=""/>
                <a:ea typeface="Open Sans" pitchFamily="34" charset="0"/>
                <a:cs typeface="Levenim MT" pitchFamily="2" charset="-79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17" y="1958349"/>
            <a:ext cx="848561" cy="848561"/>
          </a:xfrm>
          <a:prstGeom prst="rect">
            <a:avLst/>
          </a:prstGeom>
        </p:spPr>
      </p:pic>
      <p:sp>
        <p:nvSpPr>
          <p:cNvPr id="5" name="Line 316">
            <a:extLst>
              <a:ext uri="{FF2B5EF4-FFF2-40B4-BE49-F238E27FC236}">
                <a16:creationId xmlns:a16="http://schemas.microsoft.com/office/drawing/2014/main" id="{950B4941-9190-AAF6-8B9C-1F9950776A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0930" y="1982831"/>
            <a:ext cx="81" cy="3053864"/>
          </a:xfrm>
          <a:prstGeom prst="line">
            <a:avLst/>
          </a:prstGeom>
          <a:noFill/>
          <a:ln w="9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5B41E2-1750-9E83-1550-C5561554C5AE}"/>
              </a:ext>
            </a:extLst>
          </p:cNvPr>
          <p:cNvSpPr/>
          <p:nvPr/>
        </p:nvSpPr>
        <p:spPr>
          <a:xfrm>
            <a:off x="1100930" y="550894"/>
            <a:ext cx="9691987" cy="64207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spc="-150" dirty="0">
                <a:solidFill>
                  <a:schemeClr val="tx1"/>
                </a:solidFill>
                <a:latin typeface=""/>
                <a:cs typeface="Arial" pitchFamily="34" charset="0"/>
              </a:rPr>
              <a:t>Трансформація звітності додає прозорості та знижує вартість</a:t>
            </a:r>
            <a:endParaRPr kumimoji="0" lang="en-US" sz="2400" b="1" i="1" u="none" strike="noStrike" cap="none" spc="-150" normalizeH="0" baseline="0" dirty="0">
              <a:ln>
                <a:noFill/>
              </a:ln>
              <a:solidFill>
                <a:schemeClr val="tx1"/>
              </a:solidFill>
              <a:effectLst/>
              <a:latin typeface="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08406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494</Words>
  <Application>Microsoft Office PowerPoint</Application>
  <PresentationFormat>Широкий екран</PresentationFormat>
  <Paragraphs>94</Paragraphs>
  <Slides>11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Playfair Display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Egle</dc:creator>
  <cp:lastModifiedBy>Svitlana Syrovatka</cp:lastModifiedBy>
  <cp:revision>37</cp:revision>
  <dcterms:created xsi:type="dcterms:W3CDTF">2024-05-08T06:02:19Z</dcterms:created>
  <dcterms:modified xsi:type="dcterms:W3CDTF">2024-05-10T12:23:48Z</dcterms:modified>
</cp:coreProperties>
</file>