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notesMasterIdLst>
    <p:notesMasterId r:id="rId11"/>
  </p:notesMasterIdLst>
  <p:handoutMasterIdLst>
    <p:handoutMasterId r:id="rId12"/>
  </p:handoutMasterIdLst>
  <p:sldIdLst>
    <p:sldId id="256" r:id="rId2"/>
    <p:sldId id="281" r:id="rId3"/>
    <p:sldId id="282" r:id="rId4"/>
    <p:sldId id="258" r:id="rId5"/>
    <p:sldId id="264" r:id="rId6"/>
    <p:sldId id="259" r:id="rId7"/>
    <p:sldId id="274" r:id="rId8"/>
    <p:sldId id="280" r:id="rId9"/>
    <p:sldId id="275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3F85"/>
    <a:srgbClr val="EAEAEA"/>
    <a:srgbClr val="2881E2"/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howGuides="1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53" d="100"/>
          <a:sy n="53" d="100"/>
        </p:scale>
        <p:origin x="1884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5010" y="0"/>
            <a:ext cx="2971800" cy="45931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52B32B-124B-4948-BA8B-48F4309485FC}" type="datetimeFigureOut">
              <a:rPr lang="ru-RU" smtClean="0"/>
              <a:t>13.05.2024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5010" y="8684685"/>
            <a:ext cx="2971800" cy="459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51A1A7-6E2B-4D2F-B85D-587F377940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097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EFAC3-DEA5-4F4C-AE9F-065BEFF5E821}" type="datetimeFigureOut">
              <a:rPr lang="uk-UA" smtClean="0"/>
              <a:t>13.05.2024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B8A42-D3AB-46F7-BD29-D5C06CEF48E6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153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B8A42-D3AB-46F7-BD29-D5C06CEF48E6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60222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B8A42-D3AB-46F7-BD29-D5C06CEF48E6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526163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B8A42-D3AB-46F7-BD29-D5C06CEF48E6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235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B8A42-D3AB-46F7-BD29-D5C06CEF48E6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20028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210BD8-39C9-405C-A149-3B6910E9FA23}" type="slidenum">
              <a:rPr lang="en-US" altLang="ru-RU" smtClean="0"/>
              <a:pPr/>
              <a:t>‹#›</a:t>
            </a:fld>
            <a:endParaRPr lang="en-US" alt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rcRect l="2975" r="12333"/>
          <a:stretch/>
        </p:blipFill>
        <p:spPr>
          <a:xfrm>
            <a:off x="29213" y="189163"/>
            <a:ext cx="12193355" cy="47439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55455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F19C37-528C-4B28-BA82-F014C82C53D0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6928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02A8F-4F27-4025-91F9-FFC040286786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158277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https://zhmerinka-adm.gov.ua</a:t>
            </a:r>
            <a:endParaRPr lang="en-US" alt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3869C-FB17-4E7A-B34D-E8B2E78B0825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45821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https://zhmerinka-adm.gov.ua</a:t>
            </a:r>
            <a:endParaRPr lang="en-US" alt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F5F19D-5B80-4ABF-AD2E-76ADC822972F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7" name="Rectangle 5"/>
          <p:cNvSpPr txBox="1">
            <a:spLocks noChangeArrowheads="1"/>
          </p:cNvSpPr>
          <p:nvPr userDrawn="1"/>
        </p:nvSpPr>
        <p:spPr bwMode="gray">
          <a:xfrm>
            <a:off x="100192" y="6434759"/>
            <a:ext cx="3080973" cy="3683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5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r>
              <a:rPr lang="en-US" altLang="ru-RU" sz="1050" smtClean="0"/>
              <a:t>https://zhmerinka-adm.gov.ua</a:t>
            </a:r>
            <a:endParaRPr lang="en-US" altLang="ru-RU" sz="1050" dirty="0"/>
          </a:p>
        </p:txBody>
      </p:sp>
    </p:spTree>
    <p:extLst>
      <p:ext uri="{BB962C8B-B14F-4D97-AF65-F5344CB8AC3E}">
        <p14:creationId xmlns:p14="http://schemas.microsoft.com/office/powerpoint/2010/main" val="36408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https://zhmerinka-adm.gov.ua/</a:t>
            </a:r>
            <a:endParaRPr lang="en-US" alt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7259A3-C794-4960-87F3-EA82DF4DF2D7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02934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https://zhmerinka-adm.gov.ua</a:t>
            </a:r>
            <a:endParaRPr lang="en-US" alt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698F3-D8C3-4B90-A6A7-CC692D900F25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235606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https://zhmerinka-adm.gov.ua</a:t>
            </a:r>
            <a:endParaRPr lang="en-US" alt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FC1559-D612-4B05-AD9E-2ED4620065CB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91144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ru-RU" smtClean="0"/>
              <a:t>https://zhmerinka-adm.gov.ua/</a:t>
            </a:r>
            <a:endParaRPr lang="en-US" alt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E0B5-D34D-45CB-BE9F-89E89C3A16F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698429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15515D-8002-43AC-BB46-DCE3187210B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7279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2244C8-F06B-4DF1-A2E1-CA316314A3A0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894347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5/13/2024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0C9F3D-D1F2-4976-BBBC-9276AE70AF92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7" name="Rectangle 73" descr="Dark horizontal"/>
          <p:cNvSpPr>
            <a:spLocks noChangeArrowheads="1"/>
          </p:cNvSpPr>
          <p:nvPr userDrawn="1"/>
        </p:nvSpPr>
        <p:spPr bwMode="gray">
          <a:xfrm>
            <a:off x="46254" y="1412875"/>
            <a:ext cx="1898651" cy="5445125"/>
          </a:xfrm>
          <a:prstGeom prst="rect">
            <a:avLst/>
          </a:prstGeom>
          <a:pattFill prst="dkHorz">
            <a:fgClr>
              <a:schemeClr val="accent1"/>
            </a:fgClr>
            <a:bgClr>
              <a:schemeClr val="tx2"/>
            </a:bgClr>
          </a:pattFill>
          <a:ln>
            <a:noFill/>
          </a:ln>
          <a:effectLst/>
          <a:extLst/>
        </p:spPr>
        <p:txBody>
          <a:bodyPr wrap="none" anchor="ctr"/>
          <a:lstStyle/>
          <a:p>
            <a:endParaRPr lang="uk-UA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4" y="213041"/>
            <a:ext cx="1872149" cy="11402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 userDrawn="1"/>
        </p:nvSpPr>
        <p:spPr>
          <a:xfrm>
            <a:off x="1903844" y="1383106"/>
            <a:ext cx="7920880" cy="59537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46865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econ@zhmr.gov.ua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19536" y="5157192"/>
            <a:ext cx="10081120" cy="1440160"/>
          </a:xfrm>
        </p:spPr>
        <p:txBody>
          <a:bodyPr>
            <a:noAutofit/>
          </a:bodyPr>
          <a:lstStyle/>
          <a:p>
            <a:r>
              <a:rPr lang="uk-UA" altLang="ru-RU" sz="3600" b="1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Встановлення теплових насосів у закладі дошкільної освіти №3 «Веселка» </a:t>
            </a:r>
            <a:br>
              <a:rPr lang="uk-UA" altLang="ru-RU" sz="3600" b="1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uk-UA" altLang="ru-RU" sz="2400" b="1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адресою: Вінницька область, м.Жмеринка, вул. Соборна, 26</a:t>
            </a:r>
            <a:endParaRPr lang="en-US" altLang="ru-RU" sz="3600" b="1" dirty="0">
              <a:ln w="95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188640"/>
            <a:ext cx="891098" cy="11521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6434138"/>
            <a:ext cx="3081338" cy="368300"/>
          </a:xfrm>
        </p:spPr>
        <p:txBody>
          <a:bodyPr/>
          <a:lstStyle/>
          <a:p>
            <a:r>
              <a:rPr lang="en-US" altLang="ru-RU" smtClean="0"/>
              <a:t>www.themegallery.com</a:t>
            </a:r>
            <a:endParaRPr lang="en-US" altLang="ru-RU"/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2351584" y="286492"/>
            <a:ext cx="921702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uk-UA" sz="3200" b="1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Arial" charset="0"/>
              </a:rPr>
              <a:t>Реалізація інвестиційних проектів у сфері енергоефективності в закладах освіти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5560" y="1556794"/>
            <a:ext cx="95770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2000" b="1" dirty="0"/>
              <a:t>На території міста </a:t>
            </a:r>
            <a:r>
              <a:rPr lang="uk-UA" sz="2000" b="1" dirty="0" smtClean="0"/>
              <a:t>реалізовано </a:t>
            </a:r>
            <a:r>
              <a:rPr lang="uk-UA" sz="2000" b="1" dirty="0"/>
              <a:t>Проект “</a:t>
            </a:r>
            <a:r>
              <a:rPr lang="en-US" sz="2000" b="1" dirty="0"/>
              <a:t>Energy Go</a:t>
            </a:r>
            <a:r>
              <a:rPr lang="uk-UA" sz="2000" b="1" dirty="0"/>
              <a:t>: впровадження Плану дій сталого енергетичного розвитку м. Жмеринка” 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2000" b="1" dirty="0"/>
              <a:t>Загальна сума проекту складає 913, 7 тис. євро,  з яких 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2000" b="1" dirty="0"/>
              <a:t>727 тис. євро грантових коштів  та 186,1 тис. євро власний внесок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2000" b="1" dirty="0"/>
              <a:t>Проект </a:t>
            </a:r>
            <a:r>
              <a:rPr lang="uk-UA" sz="2000" b="1" dirty="0" smtClean="0"/>
              <a:t>реалізовано за 3 </a:t>
            </a:r>
            <a:r>
              <a:rPr lang="uk-UA" sz="2000" b="1" dirty="0"/>
              <a:t>роки.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uk-UA" sz="2000" b="1" dirty="0"/>
              <a:t>Згідно проекту у двох загальноосвітніх школах та двох дошкільних навчальних закладах міста </a:t>
            </a:r>
            <a:r>
              <a:rPr lang="uk-UA" sz="2000" b="1" dirty="0" smtClean="0"/>
              <a:t>впроваджені </a:t>
            </a:r>
            <a:r>
              <a:rPr lang="uk-UA" sz="2000" b="1" dirty="0"/>
              <a:t>заходи з  термомодернізації</a:t>
            </a:r>
          </a:p>
        </p:txBody>
      </p:sp>
      <p:pic>
        <p:nvPicPr>
          <p:cNvPr id="7" name="Picture 4" descr="C:\Users\User\Pictures\21743240_2029462757282962_7035324537631644291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87532" y="4419116"/>
            <a:ext cx="3660102" cy="2264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 descr="C:\Users\User\Pictures\89892faaa9dc0a8cf1fff0adcd51696e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55440" y="4419116"/>
            <a:ext cx="4798015" cy="22648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1672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ChangeArrowheads="1"/>
          </p:cNvSpPr>
          <p:nvPr/>
        </p:nvSpPr>
        <p:spPr bwMode="gray">
          <a:xfrm>
            <a:off x="2207568" y="260648"/>
            <a:ext cx="936104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Встановлення теплових насосів у закладі дошкільної освіти №3 «Веселка» </a:t>
            </a:r>
            <a:b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uk-UA" altLang="ru-RU" sz="2000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адресою: Вінницька область, м.Жмеринка, вул. Соборна, 26</a:t>
            </a:r>
            <a:endParaRPr lang="en-US" altLang="ru-RU" dirty="0">
              <a:ln w="95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Picture 2" descr="C:\Users\User\Pictures\89892faaa9dc0a8cf1fff0adcd51696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86335" y="1495519"/>
            <a:ext cx="6406954" cy="3024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4443" y="4674610"/>
            <a:ext cx="3617692" cy="20354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464" y="4654620"/>
            <a:ext cx="3653221" cy="20553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84596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Объект 2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27302" t="29295" r="27389" b="9816"/>
          <a:stretch/>
        </p:blipFill>
        <p:spPr>
          <a:xfrm>
            <a:off x="2711624" y="1556792"/>
            <a:ext cx="7848872" cy="5112568"/>
          </a:xfrm>
          <a:prstGeom prst="rect">
            <a:avLst/>
          </a:prstGeom>
        </p:spPr>
      </p:pic>
      <p:sp>
        <p:nvSpPr>
          <p:cNvPr id="5" name="Нижний колонтитул 3"/>
          <p:cNvSpPr>
            <a:spLocks noGrp="1"/>
          </p:cNvSpPr>
          <p:nvPr>
            <p:ph type="ftr" sz="quarter" idx="4294967295"/>
          </p:nvPr>
        </p:nvSpPr>
        <p:spPr>
          <a:xfrm>
            <a:off x="0" y="6434138"/>
            <a:ext cx="3081338" cy="368300"/>
          </a:xfrm>
        </p:spPr>
        <p:txBody>
          <a:bodyPr/>
          <a:lstStyle/>
          <a:p>
            <a:r>
              <a:rPr lang="en-US" altLang="ru-RU"/>
              <a:t>www.themegallery.com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gray">
          <a:xfrm>
            <a:off x="2207568" y="260648"/>
            <a:ext cx="936104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Встановлення теплових насосів у закладі дошкільної освіти №3 «Веселка» </a:t>
            </a:r>
            <a:b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uk-UA" altLang="ru-RU" sz="2000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адресою: Вінницька область, м.Жмеринка, вул. Соборна, 26</a:t>
            </a:r>
            <a:endParaRPr lang="en-US" altLang="ru-RU" dirty="0">
              <a:ln w="95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AutoShape 3"/>
          <p:cNvSpPr>
            <a:spLocks noChangeArrowheads="1"/>
          </p:cNvSpPr>
          <p:nvPr/>
        </p:nvSpPr>
        <p:spPr bwMode="ltGray">
          <a:xfrm>
            <a:off x="2207568" y="1705836"/>
            <a:ext cx="6053878" cy="4387460"/>
          </a:xfrm>
          <a:prstGeom prst="rightArrow">
            <a:avLst>
              <a:gd name="adj1" fmla="val 79306"/>
              <a:gd name="adj2" fmla="val 30055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5">
                <a:lumMod val="10000"/>
              </a:schemeClr>
            </a:solidFill>
          </a:ln>
          <a:effectLst/>
        </p:spPr>
        <p:txBody>
          <a:bodyPr wrap="none" anchor="ctr"/>
          <a:lstStyle/>
          <a:p>
            <a:endParaRPr lang="uk-UA"/>
          </a:p>
        </p:txBody>
      </p:sp>
      <p:sp>
        <p:nvSpPr>
          <p:cNvPr id="48132" name="AutoShape 4"/>
          <p:cNvSpPr>
            <a:spLocks noChangeArrowheads="1"/>
          </p:cNvSpPr>
          <p:nvPr/>
        </p:nvSpPr>
        <p:spPr bwMode="blackWhite">
          <a:xfrm>
            <a:off x="2423592" y="2362200"/>
            <a:ext cx="4510608" cy="838200"/>
          </a:xfrm>
          <a:prstGeom prst="roundRect">
            <a:avLst>
              <a:gd name="adj" fmla="val 9106"/>
            </a:avLst>
          </a:prstGeom>
          <a:gradFill rotWithShape="1">
            <a:gsLst>
              <a:gs pos="47000">
                <a:schemeClr val="accent1"/>
              </a:gs>
              <a:gs pos="100000">
                <a:schemeClr val="accent1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rgbClr val="00206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just" eaLnBrk="0" hangingPunct="0"/>
            <a:r>
              <a:rPr lang="uk-UA" altLang="ru-RU" sz="2400" b="1" dirty="0" smtClean="0">
                <a:solidFill>
                  <a:schemeClr val="bg1"/>
                </a:solidFill>
              </a:rPr>
              <a:t>Встановлення теплових насосів</a:t>
            </a:r>
            <a:endParaRPr lang="en-US" altLang="ru-RU" sz="2400" b="1" dirty="0">
              <a:solidFill>
                <a:schemeClr val="bg1"/>
              </a:solidFill>
            </a:endParaRPr>
          </a:p>
        </p:txBody>
      </p:sp>
      <p:sp>
        <p:nvSpPr>
          <p:cNvPr id="48133" name="AutoShape 5"/>
          <p:cNvSpPr>
            <a:spLocks noChangeArrowheads="1"/>
          </p:cNvSpPr>
          <p:nvPr/>
        </p:nvSpPr>
        <p:spPr bwMode="blackWhite">
          <a:xfrm>
            <a:off x="2423592" y="3513864"/>
            <a:ext cx="4510608" cy="838200"/>
          </a:xfrm>
          <a:prstGeom prst="roundRect">
            <a:avLst>
              <a:gd name="adj" fmla="val 9106"/>
            </a:avLst>
          </a:prstGeom>
          <a:gradFill rotWithShape="1">
            <a:gsLst>
              <a:gs pos="85000">
                <a:srgbClr val="699D5F">
                  <a:lumMod val="99000"/>
                </a:srgbClr>
              </a:gs>
              <a:gs pos="100000">
                <a:srgbClr val="699D5F">
                  <a:gamma/>
                  <a:tint val="69804"/>
                  <a:invGamma/>
                </a:srgbClr>
              </a:gs>
            </a:gsLst>
            <a:lin ang="5400000" scaled="1"/>
          </a:gradFill>
          <a:ln w="25400">
            <a:solidFill>
              <a:schemeClr val="accent6">
                <a:lumMod val="75000"/>
              </a:schemeClr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just" eaLnBrk="0" hangingPunct="0"/>
            <a:r>
              <a:rPr lang="uk-UA" altLang="ru-RU" sz="2400" b="1" dirty="0" smtClean="0">
                <a:solidFill>
                  <a:schemeClr val="bg1"/>
                </a:solidFill>
              </a:rPr>
              <a:t>Навчання персоналу</a:t>
            </a:r>
            <a:endParaRPr lang="en-US" altLang="ru-RU" sz="2400" b="1" dirty="0">
              <a:solidFill>
                <a:schemeClr val="bg1"/>
              </a:solidFill>
            </a:endParaRPr>
          </a:p>
        </p:txBody>
      </p:sp>
      <p:sp>
        <p:nvSpPr>
          <p:cNvPr id="48134" name="AutoShape 6"/>
          <p:cNvSpPr>
            <a:spLocks noChangeArrowheads="1"/>
          </p:cNvSpPr>
          <p:nvPr/>
        </p:nvSpPr>
        <p:spPr bwMode="blackWhite">
          <a:xfrm>
            <a:off x="2423592" y="4634889"/>
            <a:ext cx="4510608" cy="838200"/>
          </a:xfrm>
          <a:prstGeom prst="roundRect">
            <a:avLst>
              <a:gd name="adj" fmla="val 9106"/>
            </a:avLst>
          </a:prstGeom>
          <a:gradFill rotWithShape="1">
            <a:gsLst>
              <a:gs pos="66000">
                <a:schemeClr val="hlink"/>
              </a:gs>
              <a:gs pos="100000">
                <a:schemeClr val="hlink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rgbClr val="002060"/>
            </a:solidFill>
            <a:round/>
            <a:headEnd/>
            <a:tailEnd/>
          </a:ln>
          <a:effectLst/>
          <a:extLst/>
        </p:spPr>
        <p:txBody>
          <a:bodyPr wrap="none" anchor="ctr"/>
          <a:lstStyle/>
          <a:p>
            <a:pPr algn="just" eaLnBrk="0" hangingPunct="0"/>
            <a:r>
              <a:rPr lang="uk-UA" altLang="ru-RU" sz="2400" dirty="0" smtClean="0">
                <a:solidFill>
                  <a:schemeClr val="bg1"/>
                </a:solidFill>
              </a:rPr>
              <a:t>Гаряча лінія з Панасонік</a:t>
            </a:r>
            <a:endParaRPr lang="en-US" altLang="ru-RU" sz="2400" dirty="0">
              <a:solidFill>
                <a:schemeClr val="bg1"/>
              </a:solidFill>
            </a:endParaRPr>
          </a:p>
        </p:txBody>
      </p:sp>
      <p:sp>
        <p:nvSpPr>
          <p:cNvPr id="48135" name="AutoShape 7"/>
          <p:cNvSpPr>
            <a:spLocks noChangeArrowheads="1"/>
          </p:cNvSpPr>
          <p:nvPr/>
        </p:nvSpPr>
        <p:spPr bwMode="auto">
          <a:xfrm>
            <a:off x="8184727" y="3200400"/>
            <a:ext cx="3370978" cy="1295400"/>
          </a:xfrm>
          <a:prstGeom prst="roundRect">
            <a:avLst>
              <a:gd name="adj" fmla="val 9106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ACDD4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/>
            <a:r>
              <a:rPr lang="uk-UA" altLang="ru-RU" sz="32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Стабільна робота обладнання</a:t>
            </a:r>
            <a:endParaRPr lang="en-US" altLang="ru-RU" sz="32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gray">
          <a:xfrm>
            <a:off x="2207568" y="260648"/>
            <a:ext cx="936104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Встановлення теплових насосів у закладі дошкільної освіти №3 «Веселка» </a:t>
            </a:r>
            <a:b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uk-UA" altLang="ru-RU" sz="2000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адресою: Вінницька область, м.Жмеринка, вул. Соборна, 26</a:t>
            </a:r>
            <a:endParaRPr lang="en-US" altLang="ru-RU" dirty="0">
              <a:ln w="95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AutoShape 3"/>
          <p:cNvSpPr>
            <a:spLocks noChangeArrowheads="1"/>
          </p:cNvSpPr>
          <p:nvPr/>
        </p:nvSpPr>
        <p:spPr bwMode="auto">
          <a:xfrm>
            <a:off x="7696200" y="33528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43013" name="AutoShape 5"/>
          <p:cNvSpPr>
            <a:spLocks noChangeArrowheads="1"/>
          </p:cNvSpPr>
          <p:nvPr/>
        </p:nvSpPr>
        <p:spPr bwMode="auto">
          <a:xfrm>
            <a:off x="3276600" y="3352800"/>
            <a:ext cx="2286000" cy="2667000"/>
          </a:xfrm>
          <a:prstGeom prst="roundRect">
            <a:avLst>
              <a:gd name="adj" fmla="val 16667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99CCFF"/>
                    </a:gs>
                    <a:gs pos="100000">
                      <a:srgbClr val="99CCFF">
                        <a:gamma/>
                        <a:tint val="27451"/>
                        <a:invGamma/>
                      </a:srgbClr>
                    </a:gs>
                  </a:gsLst>
                  <a:lin ang="5400000" scaled="1"/>
                </a:gra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hangingPunct="0"/>
            <a:endParaRPr lang="ru-RU" altLang="ru-RU">
              <a:latin typeface="Verdana" panose="020B0604030504040204" pitchFamily="34" charset="0"/>
            </a:endParaRPr>
          </a:p>
        </p:txBody>
      </p:sp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3372644" y="3505379"/>
            <a:ext cx="203835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uk-UA" altLang="ru-RU" sz="1600" b="1" dirty="0">
                <a:solidFill>
                  <a:srgbClr val="000000"/>
                </a:solidFill>
              </a:rPr>
              <a:t>До початку</a:t>
            </a:r>
          </a:p>
          <a:p>
            <a:pPr algn="ctr" eaLnBrk="0" hangingPunct="0"/>
            <a:r>
              <a:rPr lang="uk-UA" altLang="ru-RU" sz="1400" dirty="0">
                <a:solidFill>
                  <a:srgbClr val="000000"/>
                </a:solidFill>
              </a:rPr>
              <a:t>споживання теплової енергії в опалювальний період  </a:t>
            </a:r>
            <a:r>
              <a:rPr lang="uk-UA" altLang="ru-RU" sz="1400" dirty="0" smtClean="0">
                <a:solidFill>
                  <a:srgbClr val="000000"/>
                </a:solidFill>
              </a:rPr>
              <a:t>становило 27 </a:t>
            </a:r>
            <a:r>
              <a:rPr lang="uk-UA" altLang="ru-RU" sz="1400" dirty="0">
                <a:solidFill>
                  <a:srgbClr val="000000"/>
                </a:solidFill>
              </a:rPr>
              <a:t>Гкал,, що в грошовому еквіваленті становили </a:t>
            </a:r>
            <a:r>
              <a:rPr lang="uk-UA" altLang="ru-RU" sz="1400" dirty="0" smtClean="0">
                <a:solidFill>
                  <a:srgbClr val="000000"/>
                </a:solidFill>
              </a:rPr>
              <a:t>245 тис.грн</a:t>
            </a:r>
            <a:endParaRPr lang="en-US" altLang="ru-RU" sz="1100" dirty="0">
              <a:solidFill>
                <a:srgbClr val="000000"/>
              </a:solidFill>
            </a:endParaRPr>
          </a:p>
        </p:txBody>
      </p:sp>
      <p:sp>
        <p:nvSpPr>
          <p:cNvPr id="43016" name="Freeform 8"/>
          <p:cNvSpPr>
            <a:spLocks/>
          </p:cNvSpPr>
          <p:nvPr/>
        </p:nvSpPr>
        <p:spPr bwMode="gray">
          <a:xfrm>
            <a:off x="5356225" y="3255968"/>
            <a:ext cx="903288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xtLst/>
        </p:spPr>
        <p:txBody>
          <a:bodyPr/>
          <a:lstStyle/>
          <a:p>
            <a:endParaRPr lang="uk-UA"/>
          </a:p>
        </p:txBody>
      </p:sp>
      <p:sp>
        <p:nvSpPr>
          <p:cNvPr id="43017" name="AutoShape 9"/>
          <p:cNvSpPr>
            <a:spLocks noChangeAspect="1" noChangeArrowheads="1" noTextEdit="1"/>
          </p:cNvSpPr>
          <p:nvPr/>
        </p:nvSpPr>
        <p:spPr bwMode="gray">
          <a:xfrm flipH="1">
            <a:off x="7002468" y="3252788"/>
            <a:ext cx="90963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uk-UA"/>
          </a:p>
        </p:txBody>
      </p:sp>
      <p:sp>
        <p:nvSpPr>
          <p:cNvPr id="43018" name="Freeform 10"/>
          <p:cNvSpPr>
            <a:spLocks/>
          </p:cNvSpPr>
          <p:nvPr/>
        </p:nvSpPr>
        <p:spPr bwMode="gray">
          <a:xfrm flipH="1">
            <a:off x="7008818" y="3255968"/>
            <a:ext cx="903287" cy="1241425"/>
          </a:xfrm>
          <a:custGeom>
            <a:avLst/>
            <a:gdLst>
              <a:gd name="T0" fmla="*/ 580 w 580"/>
              <a:gd name="T1" fmla="*/ 0 h 798"/>
              <a:gd name="T2" fmla="*/ 578 w 580"/>
              <a:gd name="T3" fmla="*/ 90 h 798"/>
              <a:gd name="T4" fmla="*/ 568 w 580"/>
              <a:gd name="T5" fmla="*/ 174 h 798"/>
              <a:gd name="T6" fmla="*/ 552 w 580"/>
              <a:gd name="T7" fmla="*/ 252 h 798"/>
              <a:gd name="T8" fmla="*/ 526 w 580"/>
              <a:gd name="T9" fmla="*/ 324 h 798"/>
              <a:gd name="T10" fmla="*/ 494 w 580"/>
              <a:gd name="T11" fmla="*/ 390 h 798"/>
              <a:gd name="T12" fmla="*/ 452 w 580"/>
              <a:gd name="T13" fmla="*/ 450 h 798"/>
              <a:gd name="T14" fmla="*/ 402 w 580"/>
              <a:gd name="T15" fmla="*/ 508 h 798"/>
              <a:gd name="T16" fmla="*/ 342 w 580"/>
              <a:gd name="T17" fmla="*/ 560 h 798"/>
              <a:gd name="T18" fmla="*/ 270 w 580"/>
              <a:gd name="T19" fmla="*/ 610 h 798"/>
              <a:gd name="T20" fmla="*/ 188 w 580"/>
              <a:gd name="T21" fmla="*/ 656 h 798"/>
              <a:gd name="T22" fmla="*/ 188 w 580"/>
              <a:gd name="T23" fmla="*/ 798 h 798"/>
              <a:gd name="T24" fmla="*/ 0 w 580"/>
              <a:gd name="T25" fmla="*/ 514 h 798"/>
              <a:gd name="T26" fmla="*/ 188 w 580"/>
              <a:gd name="T27" fmla="*/ 230 h 798"/>
              <a:gd name="T28" fmla="*/ 188 w 580"/>
              <a:gd name="T29" fmla="*/ 372 h 798"/>
              <a:gd name="T30" fmla="*/ 224 w 580"/>
              <a:gd name="T31" fmla="*/ 368 h 798"/>
              <a:gd name="T32" fmla="*/ 264 w 580"/>
              <a:gd name="T33" fmla="*/ 356 h 798"/>
              <a:gd name="T34" fmla="*/ 306 w 580"/>
              <a:gd name="T35" fmla="*/ 336 h 798"/>
              <a:gd name="T36" fmla="*/ 348 w 580"/>
              <a:gd name="T37" fmla="*/ 310 h 798"/>
              <a:gd name="T38" fmla="*/ 392 w 580"/>
              <a:gd name="T39" fmla="*/ 280 h 798"/>
              <a:gd name="T40" fmla="*/ 432 w 580"/>
              <a:gd name="T41" fmla="*/ 246 h 798"/>
              <a:gd name="T42" fmla="*/ 472 w 580"/>
              <a:gd name="T43" fmla="*/ 208 h 798"/>
              <a:gd name="T44" fmla="*/ 506 w 580"/>
              <a:gd name="T45" fmla="*/ 166 h 798"/>
              <a:gd name="T46" fmla="*/ 536 w 580"/>
              <a:gd name="T47" fmla="*/ 124 h 798"/>
              <a:gd name="T48" fmla="*/ 558 w 580"/>
              <a:gd name="T49" fmla="*/ 82 h 798"/>
              <a:gd name="T50" fmla="*/ 574 w 580"/>
              <a:gd name="T51" fmla="*/ 40 h 798"/>
              <a:gd name="T52" fmla="*/ 578 w 580"/>
              <a:gd name="T53" fmla="*/ 0 h 798"/>
              <a:gd name="T54" fmla="*/ 580 w 580"/>
              <a:gd name="T55" fmla="*/ 0 h 7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40000"/>
                  <a:lumOff val="60000"/>
                </a:schemeClr>
              </a:gs>
              <a:gs pos="46000">
                <a:schemeClr val="accent2">
                  <a:lumMod val="95000"/>
                  <a:lumOff val="5000"/>
                </a:schemeClr>
              </a:gs>
              <a:gs pos="100000">
                <a:schemeClr val="accent2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xtLst/>
        </p:spPr>
        <p:txBody>
          <a:bodyPr/>
          <a:lstStyle/>
          <a:p>
            <a:endParaRPr lang="uk-UA"/>
          </a:p>
        </p:txBody>
      </p:sp>
      <p:grpSp>
        <p:nvGrpSpPr>
          <p:cNvPr id="43019" name="Group 11"/>
          <p:cNvGrpSpPr>
            <a:grpSpLocks/>
          </p:cNvGrpSpPr>
          <p:nvPr/>
        </p:nvGrpSpPr>
        <p:grpSpPr bwMode="auto">
          <a:xfrm>
            <a:off x="5181600" y="1628775"/>
            <a:ext cx="2998788" cy="1601788"/>
            <a:chOff x="1997" y="1314"/>
            <a:chExt cx="1889" cy="1009"/>
          </a:xfrm>
        </p:grpSpPr>
        <p:grpSp>
          <p:nvGrpSpPr>
            <p:cNvPr id="43020" name="Group 12"/>
            <p:cNvGrpSpPr>
              <a:grpSpLocks/>
            </p:cNvGrpSpPr>
            <p:nvPr/>
          </p:nvGrpSpPr>
          <p:grpSpPr bwMode="auto">
            <a:xfrm>
              <a:off x="1997" y="1404"/>
              <a:ext cx="1889" cy="919"/>
              <a:chOff x="1973" y="1027"/>
              <a:chExt cx="1926" cy="937"/>
            </a:xfrm>
          </p:grpSpPr>
          <p:sp>
            <p:nvSpPr>
              <p:cNvPr id="43021" name="Oval 13"/>
              <p:cNvSpPr>
                <a:spLocks noChangeArrowheads="1"/>
              </p:cNvSpPr>
              <p:nvPr/>
            </p:nvSpPr>
            <p:spPr bwMode="gray">
              <a:xfrm>
                <a:off x="1994" y="105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shade val="48627"/>
                      <a:invGamma/>
                    </a:schemeClr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3022" name="Oval 14"/>
              <p:cNvSpPr>
                <a:spLocks noChangeArrowheads="1"/>
              </p:cNvSpPr>
              <p:nvPr/>
            </p:nvSpPr>
            <p:spPr bwMode="gray">
              <a:xfrm>
                <a:off x="1973" y="1027"/>
                <a:ext cx="1905" cy="907"/>
              </a:xfrm>
              <a:prstGeom prst="ellipse">
                <a:avLst/>
              </a:prstGeom>
              <a:gradFill rotWithShape="1">
                <a:gsLst>
                  <a:gs pos="0">
                    <a:schemeClr val="hlink">
                      <a:gamma/>
                      <a:tint val="44314"/>
                      <a:invGamma/>
                    </a:schemeClr>
                  </a:gs>
                  <a:gs pos="100000">
                    <a:schemeClr val="hlink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uk-UA"/>
              </a:p>
            </p:txBody>
          </p:sp>
        </p:grpSp>
        <p:sp>
          <p:nvSpPr>
            <p:cNvPr id="43023" name="Oval 15"/>
            <p:cNvSpPr>
              <a:spLocks noChangeArrowheads="1"/>
            </p:cNvSpPr>
            <p:nvPr/>
          </p:nvSpPr>
          <p:spPr bwMode="gray">
            <a:xfrm>
              <a:off x="2086" y="1314"/>
              <a:ext cx="1691" cy="845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uk-UA"/>
            </a:p>
          </p:txBody>
        </p:sp>
        <p:sp>
          <p:nvSpPr>
            <p:cNvPr id="43024" name="Oval 16"/>
            <p:cNvSpPr>
              <a:spLocks noChangeArrowheads="1"/>
            </p:cNvSpPr>
            <p:nvPr/>
          </p:nvSpPr>
          <p:spPr bwMode="gray">
            <a:xfrm>
              <a:off x="2108" y="1319"/>
              <a:ext cx="1650" cy="8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34902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uk-UA"/>
            </a:p>
          </p:txBody>
        </p:sp>
        <p:sp>
          <p:nvSpPr>
            <p:cNvPr id="43025" name="Oval 17"/>
            <p:cNvSpPr>
              <a:spLocks noChangeArrowheads="1"/>
            </p:cNvSpPr>
            <p:nvPr/>
          </p:nvSpPr>
          <p:spPr bwMode="gray">
            <a:xfrm>
              <a:off x="2125" y="1327"/>
              <a:ext cx="1570" cy="770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shade val="79216"/>
                    <a:invGamma/>
                  </a:schemeClr>
                </a:gs>
                <a:gs pos="100000">
                  <a:schemeClr val="accent1">
                    <a:alpha val="4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uk-UA"/>
            </a:p>
          </p:txBody>
        </p:sp>
        <p:sp>
          <p:nvSpPr>
            <p:cNvPr id="43026" name="Oval 18"/>
            <p:cNvSpPr>
              <a:spLocks noChangeArrowheads="1"/>
            </p:cNvSpPr>
            <p:nvPr/>
          </p:nvSpPr>
          <p:spPr bwMode="gray">
            <a:xfrm>
              <a:off x="2208" y="1344"/>
              <a:ext cx="1382" cy="62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gamma/>
                    <a:tint val="0"/>
                    <a:invGamma/>
                  </a:schemeClr>
                </a:gs>
                <a:gs pos="100000">
                  <a:schemeClr val="accent1">
                    <a:alpha val="38000"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/>
            <a:p>
              <a:endParaRPr lang="uk-UA"/>
            </a:p>
          </p:txBody>
        </p:sp>
      </p:grpSp>
      <p:sp>
        <p:nvSpPr>
          <p:cNvPr id="43027" name="Text Box 19"/>
          <p:cNvSpPr txBox="1">
            <a:spLocks noChangeArrowheads="1"/>
          </p:cNvSpPr>
          <p:nvPr/>
        </p:nvSpPr>
        <p:spPr bwMode="auto">
          <a:xfrm>
            <a:off x="5807869" y="1707071"/>
            <a:ext cx="181056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uk-UA" altLang="ru-RU" sz="2000" b="1" dirty="0">
                <a:solidFill>
                  <a:schemeClr val="tx1">
                    <a:lumMod val="50000"/>
                  </a:schemeClr>
                </a:solidFill>
              </a:rPr>
              <a:t>Використання </a:t>
            </a:r>
          </a:p>
          <a:p>
            <a:pPr algn="ctr" eaLnBrk="0" hangingPunct="0"/>
            <a:r>
              <a:rPr lang="uk-UA" altLang="ru-RU" sz="2000" b="1" dirty="0">
                <a:solidFill>
                  <a:schemeClr val="tx1">
                    <a:lumMod val="50000"/>
                  </a:schemeClr>
                </a:solidFill>
              </a:rPr>
              <a:t>енергоносіїв</a:t>
            </a:r>
          </a:p>
          <a:p>
            <a:pPr algn="ctr" eaLnBrk="0" hangingPunct="0"/>
            <a:r>
              <a:rPr lang="uk-UA" altLang="ru-RU" sz="2000" b="1" dirty="0">
                <a:solidFill>
                  <a:schemeClr val="tx1">
                    <a:lumMod val="50000"/>
                  </a:schemeClr>
                </a:solidFill>
              </a:rPr>
              <a:t>(грн.)</a:t>
            </a:r>
            <a:endParaRPr lang="en-US" altLang="ru-RU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43030" name="Text Box 22"/>
          <p:cNvSpPr txBox="1">
            <a:spLocks noChangeArrowheads="1"/>
          </p:cNvSpPr>
          <p:nvPr/>
        </p:nvSpPr>
        <p:spPr bwMode="auto">
          <a:xfrm>
            <a:off x="7877175" y="3496764"/>
            <a:ext cx="2038350" cy="2154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uk-UA" altLang="ru-RU" b="1" dirty="0">
                <a:solidFill>
                  <a:srgbClr val="C00000"/>
                </a:solidFill>
              </a:rPr>
              <a:t>Після </a:t>
            </a:r>
            <a:r>
              <a:rPr lang="uk-UA" altLang="ru-RU" b="1" dirty="0" smtClean="0">
                <a:solidFill>
                  <a:srgbClr val="C00000"/>
                </a:solidFill>
              </a:rPr>
              <a:t>впровадження</a:t>
            </a:r>
            <a:r>
              <a:rPr lang="en-US" altLang="ru-RU" sz="1200" dirty="0" smtClean="0">
                <a:solidFill>
                  <a:srgbClr val="C00000"/>
                </a:solidFill>
              </a:rPr>
              <a:t> </a:t>
            </a:r>
            <a:r>
              <a:rPr lang="uk-UA" altLang="ru-RU" sz="1400" dirty="0">
                <a:solidFill>
                  <a:srgbClr val="C00000"/>
                </a:solidFill>
              </a:rPr>
              <a:t>споживання електричної енергії становило </a:t>
            </a:r>
            <a:r>
              <a:rPr lang="uk-UA" altLang="ru-RU" sz="1400" dirty="0" smtClean="0">
                <a:solidFill>
                  <a:srgbClr val="C00000"/>
                </a:solidFill>
              </a:rPr>
              <a:t>5062 </a:t>
            </a:r>
            <a:r>
              <a:rPr lang="uk-UA" altLang="ru-RU" sz="1400" dirty="0">
                <a:solidFill>
                  <a:srgbClr val="C00000"/>
                </a:solidFill>
              </a:rPr>
              <a:t>кВт,  що в грошовому еквіваленті становили </a:t>
            </a:r>
            <a:r>
              <a:rPr lang="uk-UA" altLang="ru-RU" sz="1400" dirty="0" smtClean="0">
                <a:solidFill>
                  <a:srgbClr val="C00000"/>
                </a:solidFill>
              </a:rPr>
              <a:t>45,1 </a:t>
            </a:r>
            <a:r>
              <a:rPr lang="uk-UA" altLang="ru-RU" sz="1400" dirty="0">
                <a:solidFill>
                  <a:srgbClr val="C00000"/>
                </a:solidFill>
              </a:rPr>
              <a:t>тис.грн</a:t>
            </a:r>
            <a:endParaRPr lang="en-US" altLang="ru-RU" sz="1100" dirty="0">
              <a:solidFill>
                <a:srgbClr val="C00000"/>
              </a:solidFill>
            </a:endParaRPr>
          </a:p>
          <a:p>
            <a:pPr algn="ctr"/>
            <a:r>
              <a:rPr lang="uk-UA" altLang="ru-RU" sz="1400" dirty="0">
                <a:solidFill>
                  <a:srgbClr val="C00000"/>
                </a:solidFill>
              </a:rPr>
              <a:t> </a:t>
            </a:r>
            <a:endParaRPr lang="en-US" altLang="ru-RU" dirty="0">
              <a:solidFill>
                <a:srgbClr val="C00000"/>
              </a:solidFill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gray">
          <a:xfrm>
            <a:off x="2207568" y="260648"/>
            <a:ext cx="936104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Встановлення теплових насосів у закладі дошкільної освіти №3 «Веселка» </a:t>
            </a:r>
            <a:b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uk-UA" altLang="ru-RU" sz="2000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адресою: Вінницька область, м.Жмеринка, вул. Соборна, 26</a:t>
            </a:r>
            <a:endParaRPr lang="en-US" altLang="ru-RU" dirty="0">
              <a:ln w="95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457" name="Group 89"/>
          <p:cNvGrpSpPr>
            <a:grpSpLocks/>
          </p:cNvGrpSpPr>
          <p:nvPr/>
        </p:nvGrpSpPr>
        <p:grpSpPr bwMode="auto">
          <a:xfrm>
            <a:off x="4734265" y="2060848"/>
            <a:ext cx="4049564" cy="3807296"/>
            <a:chOff x="1701" y="1253"/>
            <a:chExt cx="2177" cy="2167"/>
          </a:xfrm>
        </p:grpSpPr>
        <p:sp>
          <p:nvSpPr>
            <p:cNvPr id="58458" name="AutoShape 90"/>
            <p:cNvSpPr>
              <a:spLocks noChangeArrowheads="1"/>
            </p:cNvSpPr>
            <p:nvPr/>
          </p:nvSpPr>
          <p:spPr bwMode="gray">
            <a:xfrm>
              <a:off x="1890" y="1442"/>
              <a:ext cx="1838" cy="1815"/>
            </a:xfrm>
            <a:custGeom>
              <a:avLst/>
              <a:gdLst>
                <a:gd name="G0" fmla="+- 5400 0 0"/>
                <a:gd name="G1" fmla="+- 21600 0 5400"/>
                <a:gd name="G2" fmla="+- 21600 0 5400"/>
                <a:gd name="G3" fmla="*/ G0 2929 10000"/>
                <a:gd name="G4" fmla="+- 21600 0 G3"/>
                <a:gd name="G5" fmla="+- 21600 0 G3"/>
                <a:gd name="T0" fmla="*/ 10800 w 21600"/>
                <a:gd name="T1" fmla="*/ 0 h 21600"/>
                <a:gd name="T2" fmla="*/ 3163 w 21600"/>
                <a:gd name="T3" fmla="*/ 3163 h 21600"/>
                <a:gd name="T4" fmla="*/ 0 w 21600"/>
                <a:gd name="T5" fmla="*/ 10800 h 21600"/>
                <a:gd name="T6" fmla="*/ 3163 w 21600"/>
                <a:gd name="T7" fmla="*/ 18437 h 21600"/>
                <a:gd name="T8" fmla="*/ 10800 w 21600"/>
                <a:gd name="T9" fmla="*/ 21600 h 21600"/>
                <a:gd name="T10" fmla="*/ 18437 w 21600"/>
                <a:gd name="T11" fmla="*/ 18437 h 21600"/>
                <a:gd name="T12" fmla="*/ 21600 w 21600"/>
                <a:gd name="T13" fmla="*/ 10800 h 21600"/>
                <a:gd name="T14" fmla="*/ 18437 w 21600"/>
                <a:gd name="T15" fmla="*/ 3163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0" y="10800"/>
                  </a:moveTo>
                  <a:cubicBezTo>
                    <a:pt x="0" y="4835"/>
                    <a:pt x="4835" y="0"/>
                    <a:pt x="10800" y="0"/>
                  </a:cubicBezTo>
                  <a:cubicBezTo>
                    <a:pt x="16765" y="0"/>
                    <a:pt x="21600" y="4835"/>
                    <a:pt x="21600" y="10800"/>
                  </a:cubicBezTo>
                  <a:cubicBezTo>
                    <a:pt x="21600" y="16765"/>
                    <a:pt x="16765" y="21600"/>
                    <a:pt x="10800" y="21600"/>
                  </a:cubicBezTo>
                  <a:cubicBezTo>
                    <a:pt x="4835" y="21600"/>
                    <a:pt x="0" y="16765"/>
                    <a:pt x="0" y="10800"/>
                  </a:cubicBezTo>
                  <a:close/>
                  <a:moveTo>
                    <a:pt x="5400" y="10800"/>
                  </a:moveTo>
                  <a:cubicBezTo>
                    <a:pt x="5400" y="13782"/>
                    <a:pt x="7818" y="16200"/>
                    <a:pt x="10800" y="16200"/>
                  </a:cubicBezTo>
                  <a:cubicBezTo>
                    <a:pt x="13782" y="16200"/>
                    <a:pt x="16200" y="13782"/>
                    <a:pt x="16200" y="10800"/>
                  </a:cubicBezTo>
                  <a:cubicBezTo>
                    <a:pt x="16200" y="7818"/>
                    <a:pt x="13782" y="5400"/>
                    <a:pt x="10800" y="5400"/>
                  </a:cubicBezTo>
                  <a:cubicBezTo>
                    <a:pt x="7818" y="5400"/>
                    <a:pt x="5400" y="7818"/>
                    <a:pt x="5400" y="108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58459" name="Freeform 91"/>
            <p:cNvSpPr>
              <a:spLocks/>
            </p:cNvSpPr>
            <p:nvPr/>
          </p:nvSpPr>
          <p:spPr bwMode="gray">
            <a:xfrm rot="5400000">
              <a:off x="2795" y="1397"/>
              <a:ext cx="905" cy="920"/>
            </a:xfrm>
            <a:custGeom>
              <a:avLst/>
              <a:gdLst>
                <a:gd name="T0" fmla="*/ 0 w 1448"/>
                <a:gd name="T1" fmla="*/ 1452 h 1452"/>
                <a:gd name="T2" fmla="*/ 6 w 1448"/>
                <a:gd name="T3" fmla="*/ 1320 h 1452"/>
                <a:gd name="T4" fmla="*/ 24 w 1448"/>
                <a:gd name="T5" fmla="*/ 1190 h 1452"/>
                <a:gd name="T6" fmla="*/ 52 w 1448"/>
                <a:gd name="T7" fmla="*/ 1066 h 1452"/>
                <a:gd name="T8" fmla="*/ 90 w 1448"/>
                <a:gd name="T9" fmla="*/ 946 h 1452"/>
                <a:gd name="T10" fmla="*/ 140 w 1448"/>
                <a:gd name="T11" fmla="*/ 830 h 1452"/>
                <a:gd name="T12" fmla="*/ 198 w 1448"/>
                <a:gd name="T13" fmla="*/ 718 h 1452"/>
                <a:gd name="T14" fmla="*/ 264 w 1448"/>
                <a:gd name="T15" fmla="*/ 614 h 1452"/>
                <a:gd name="T16" fmla="*/ 340 w 1448"/>
                <a:gd name="T17" fmla="*/ 516 h 1452"/>
                <a:gd name="T18" fmla="*/ 424 w 1448"/>
                <a:gd name="T19" fmla="*/ 424 h 1452"/>
                <a:gd name="T20" fmla="*/ 516 w 1448"/>
                <a:gd name="T21" fmla="*/ 342 h 1452"/>
                <a:gd name="T22" fmla="*/ 612 w 1448"/>
                <a:gd name="T23" fmla="*/ 266 h 1452"/>
                <a:gd name="T24" fmla="*/ 718 w 1448"/>
                <a:gd name="T25" fmla="*/ 198 h 1452"/>
                <a:gd name="T26" fmla="*/ 828 w 1448"/>
                <a:gd name="T27" fmla="*/ 140 h 1452"/>
                <a:gd name="T28" fmla="*/ 942 w 1448"/>
                <a:gd name="T29" fmla="*/ 90 h 1452"/>
                <a:gd name="T30" fmla="*/ 1064 w 1448"/>
                <a:gd name="T31" fmla="*/ 52 h 1452"/>
                <a:gd name="T32" fmla="*/ 1188 w 1448"/>
                <a:gd name="T33" fmla="*/ 22 h 1452"/>
                <a:gd name="T34" fmla="*/ 1316 w 1448"/>
                <a:gd name="T35" fmla="*/ 6 h 1452"/>
                <a:gd name="T36" fmla="*/ 1448 w 1448"/>
                <a:gd name="T37" fmla="*/ 0 h 1452"/>
                <a:gd name="T38" fmla="*/ 1448 w 1448"/>
                <a:gd name="T39" fmla="*/ 726 h 1452"/>
                <a:gd name="T40" fmla="*/ 1358 w 1448"/>
                <a:gd name="T41" fmla="*/ 732 h 1452"/>
                <a:gd name="T42" fmla="*/ 1270 w 1448"/>
                <a:gd name="T43" fmla="*/ 748 h 1452"/>
                <a:gd name="T44" fmla="*/ 1186 w 1448"/>
                <a:gd name="T45" fmla="*/ 774 h 1452"/>
                <a:gd name="T46" fmla="*/ 1108 w 1448"/>
                <a:gd name="T47" fmla="*/ 810 h 1452"/>
                <a:gd name="T48" fmla="*/ 1034 w 1448"/>
                <a:gd name="T49" fmla="*/ 856 h 1452"/>
                <a:gd name="T50" fmla="*/ 968 w 1448"/>
                <a:gd name="T51" fmla="*/ 910 h 1452"/>
                <a:gd name="T52" fmla="*/ 906 w 1448"/>
                <a:gd name="T53" fmla="*/ 970 h 1452"/>
                <a:gd name="T54" fmla="*/ 854 w 1448"/>
                <a:gd name="T55" fmla="*/ 1038 h 1452"/>
                <a:gd name="T56" fmla="*/ 808 w 1448"/>
                <a:gd name="T57" fmla="*/ 1110 h 1452"/>
                <a:gd name="T58" fmla="*/ 772 w 1448"/>
                <a:gd name="T59" fmla="*/ 1190 h 1452"/>
                <a:gd name="T60" fmla="*/ 746 w 1448"/>
                <a:gd name="T61" fmla="*/ 1274 h 1452"/>
                <a:gd name="T62" fmla="*/ 730 w 1448"/>
                <a:gd name="T63" fmla="*/ 1360 h 1452"/>
                <a:gd name="T64" fmla="*/ 724 w 1448"/>
                <a:gd name="T65" fmla="*/ 1452 h 1452"/>
                <a:gd name="T66" fmla="*/ 0 w 1448"/>
                <a:gd name="T67" fmla="*/ 1452 h 1452"/>
                <a:gd name="T68" fmla="*/ 0 w 1448"/>
                <a:gd name="T69" fmla="*/ 1452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8" h="1452">
                  <a:moveTo>
                    <a:pt x="0" y="1452"/>
                  </a:moveTo>
                  <a:lnTo>
                    <a:pt x="6" y="1320"/>
                  </a:lnTo>
                  <a:lnTo>
                    <a:pt x="24" y="1190"/>
                  </a:lnTo>
                  <a:lnTo>
                    <a:pt x="52" y="1066"/>
                  </a:lnTo>
                  <a:lnTo>
                    <a:pt x="90" y="946"/>
                  </a:lnTo>
                  <a:lnTo>
                    <a:pt x="140" y="830"/>
                  </a:lnTo>
                  <a:lnTo>
                    <a:pt x="198" y="718"/>
                  </a:lnTo>
                  <a:lnTo>
                    <a:pt x="264" y="614"/>
                  </a:lnTo>
                  <a:lnTo>
                    <a:pt x="340" y="516"/>
                  </a:lnTo>
                  <a:lnTo>
                    <a:pt x="424" y="424"/>
                  </a:lnTo>
                  <a:lnTo>
                    <a:pt x="516" y="342"/>
                  </a:lnTo>
                  <a:lnTo>
                    <a:pt x="612" y="266"/>
                  </a:lnTo>
                  <a:lnTo>
                    <a:pt x="718" y="198"/>
                  </a:lnTo>
                  <a:lnTo>
                    <a:pt x="828" y="140"/>
                  </a:lnTo>
                  <a:lnTo>
                    <a:pt x="942" y="90"/>
                  </a:lnTo>
                  <a:lnTo>
                    <a:pt x="1064" y="52"/>
                  </a:lnTo>
                  <a:lnTo>
                    <a:pt x="1188" y="22"/>
                  </a:lnTo>
                  <a:lnTo>
                    <a:pt x="1316" y="6"/>
                  </a:lnTo>
                  <a:lnTo>
                    <a:pt x="1448" y="0"/>
                  </a:lnTo>
                  <a:lnTo>
                    <a:pt x="1448" y="726"/>
                  </a:lnTo>
                  <a:lnTo>
                    <a:pt x="1358" y="732"/>
                  </a:lnTo>
                  <a:lnTo>
                    <a:pt x="1270" y="748"/>
                  </a:lnTo>
                  <a:lnTo>
                    <a:pt x="1186" y="774"/>
                  </a:lnTo>
                  <a:lnTo>
                    <a:pt x="1108" y="810"/>
                  </a:lnTo>
                  <a:lnTo>
                    <a:pt x="1034" y="856"/>
                  </a:lnTo>
                  <a:lnTo>
                    <a:pt x="968" y="910"/>
                  </a:lnTo>
                  <a:lnTo>
                    <a:pt x="906" y="970"/>
                  </a:lnTo>
                  <a:lnTo>
                    <a:pt x="854" y="1038"/>
                  </a:lnTo>
                  <a:lnTo>
                    <a:pt x="808" y="1110"/>
                  </a:lnTo>
                  <a:lnTo>
                    <a:pt x="772" y="1190"/>
                  </a:lnTo>
                  <a:lnTo>
                    <a:pt x="746" y="1274"/>
                  </a:lnTo>
                  <a:lnTo>
                    <a:pt x="730" y="1360"/>
                  </a:lnTo>
                  <a:lnTo>
                    <a:pt x="724" y="1452"/>
                  </a:lnTo>
                  <a:lnTo>
                    <a:pt x="0" y="1452"/>
                  </a:lnTo>
                  <a:lnTo>
                    <a:pt x="0" y="145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6E2E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58460" name="Freeform 92"/>
            <p:cNvSpPr>
              <a:spLocks/>
            </p:cNvSpPr>
            <p:nvPr/>
          </p:nvSpPr>
          <p:spPr bwMode="gray">
            <a:xfrm rot="7200000">
              <a:off x="2965" y="1686"/>
              <a:ext cx="905" cy="920"/>
            </a:xfrm>
            <a:custGeom>
              <a:avLst/>
              <a:gdLst>
                <a:gd name="T0" fmla="*/ 0 w 1448"/>
                <a:gd name="T1" fmla="*/ 1452 h 1452"/>
                <a:gd name="T2" fmla="*/ 6 w 1448"/>
                <a:gd name="T3" fmla="*/ 1320 h 1452"/>
                <a:gd name="T4" fmla="*/ 24 w 1448"/>
                <a:gd name="T5" fmla="*/ 1190 h 1452"/>
                <a:gd name="T6" fmla="*/ 52 w 1448"/>
                <a:gd name="T7" fmla="*/ 1066 h 1452"/>
                <a:gd name="T8" fmla="*/ 90 w 1448"/>
                <a:gd name="T9" fmla="*/ 946 h 1452"/>
                <a:gd name="T10" fmla="*/ 140 w 1448"/>
                <a:gd name="T11" fmla="*/ 830 h 1452"/>
                <a:gd name="T12" fmla="*/ 198 w 1448"/>
                <a:gd name="T13" fmla="*/ 718 h 1452"/>
                <a:gd name="T14" fmla="*/ 264 w 1448"/>
                <a:gd name="T15" fmla="*/ 614 h 1452"/>
                <a:gd name="T16" fmla="*/ 340 w 1448"/>
                <a:gd name="T17" fmla="*/ 516 h 1452"/>
                <a:gd name="T18" fmla="*/ 424 w 1448"/>
                <a:gd name="T19" fmla="*/ 424 h 1452"/>
                <a:gd name="T20" fmla="*/ 516 w 1448"/>
                <a:gd name="T21" fmla="*/ 342 h 1452"/>
                <a:gd name="T22" fmla="*/ 612 w 1448"/>
                <a:gd name="T23" fmla="*/ 266 h 1452"/>
                <a:gd name="T24" fmla="*/ 718 w 1448"/>
                <a:gd name="T25" fmla="*/ 198 h 1452"/>
                <a:gd name="T26" fmla="*/ 828 w 1448"/>
                <a:gd name="T27" fmla="*/ 140 h 1452"/>
                <a:gd name="T28" fmla="*/ 942 w 1448"/>
                <a:gd name="T29" fmla="*/ 90 h 1452"/>
                <a:gd name="T30" fmla="*/ 1064 w 1448"/>
                <a:gd name="T31" fmla="*/ 52 h 1452"/>
                <a:gd name="T32" fmla="*/ 1188 w 1448"/>
                <a:gd name="T33" fmla="*/ 22 h 1452"/>
                <a:gd name="T34" fmla="*/ 1316 w 1448"/>
                <a:gd name="T35" fmla="*/ 6 h 1452"/>
                <a:gd name="T36" fmla="*/ 1448 w 1448"/>
                <a:gd name="T37" fmla="*/ 0 h 1452"/>
                <a:gd name="T38" fmla="*/ 1448 w 1448"/>
                <a:gd name="T39" fmla="*/ 726 h 1452"/>
                <a:gd name="T40" fmla="*/ 1358 w 1448"/>
                <a:gd name="T41" fmla="*/ 732 h 1452"/>
                <a:gd name="T42" fmla="*/ 1270 w 1448"/>
                <a:gd name="T43" fmla="*/ 748 h 1452"/>
                <a:gd name="T44" fmla="*/ 1186 w 1448"/>
                <a:gd name="T45" fmla="*/ 774 h 1452"/>
                <a:gd name="T46" fmla="*/ 1108 w 1448"/>
                <a:gd name="T47" fmla="*/ 810 h 1452"/>
                <a:gd name="T48" fmla="*/ 1034 w 1448"/>
                <a:gd name="T49" fmla="*/ 856 h 1452"/>
                <a:gd name="T50" fmla="*/ 968 w 1448"/>
                <a:gd name="T51" fmla="*/ 910 h 1452"/>
                <a:gd name="T52" fmla="*/ 906 w 1448"/>
                <a:gd name="T53" fmla="*/ 970 h 1452"/>
                <a:gd name="T54" fmla="*/ 854 w 1448"/>
                <a:gd name="T55" fmla="*/ 1038 h 1452"/>
                <a:gd name="T56" fmla="*/ 808 w 1448"/>
                <a:gd name="T57" fmla="*/ 1110 h 1452"/>
                <a:gd name="T58" fmla="*/ 772 w 1448"/>
                <a:gd name="T59" fmla="*/ 1190 h 1452"/>
                <a:gd name="T60" fmla="*/ 746 w 1448"/>
                <a:gd name="T61" fmla="*/ 1274 h 1452"/>
                <a:gd name="T62" fmla="*/ 730 w 1448"/>
                <a:gd name="T63" fmla="*/ 1360 h 1452"/>
                <a:gd name="T64" fmla="*/ 724 w 1448"/>
                <a:gd name="T65" fmla="*/ 1452 h 1452"/>
                <a:gd name="T66" fmla="*/ 0 w 1448"/>
                <a:gd name="T67" fmla="*/ 1452 h 1452"/>
                <a:gd name="T68" fmla="*/ 0 w 1448"/>
                <a:gd name="T69" fmla="*/ 1452 h 14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48" h="1452">
                  <a:moveTo>
                    <a:pt x="0" y="1452"/>
                  </a:moveTo>
                  <a:lnTo>
                    <a:pt x="6" y="1320"/>
                  </a:lnTo>
                  <a:lnTo>
                    <a:pt x="24" y="1190"/>
                  </a:lnTo>
                  <a:lnTo>
                    <a:pt x="52" y="1066"/>
                  </a:lnTo>
                  <a:lnTo>
                    <a:pt x="90" y="946"/>
                  </a:lnTo>
                  <a:lnTo>
                    <a:pt x="140" y="830"/>
                  </a:lnTo>
                  <a:lnTo>
                    <a:pt x="198" y="718"/>
                  </a:lnTo>
                  <a:lnTo>
                    <a:pt x="264" y="614"/>
                  </a:lnTo>
                  <a:lnTo>
                    <a:pt x="340" y="516"/>
                  </a:lnTo>
                  <a:lnTo>
                    <a:pt x="424" y="424"/>
                  </a:lnTo>
                  <a:lnTo>
                    <a:pt x="516" y="342"/>
                  </a:lnTo>
                  <a:lnTo>
                    <a:pt x="612" y="266"/>
                  </a:lnTo>
                  <a:lnTo>
                    <a:pt x="718" y="198"/>
                  </a:lnTo>
                  <a:lnTo>
                    <a:pt x="828" y="140"/>
                  </a:lnTo>
                  <a:lnTo>
                    <a:pt x="942" y="90"/>
                  </a:lnTo>
                  <a:lnTo>
                    <a:pt x="1064" y="52"/>
                  </a:lnTo>
                  <a:lnTo>
                    <a:pt x="1188" y="22"/>
                  </a:lnTo>
                  <a:lnTo>
                    <a:pt x="1316" y="6"/>
                  </a:lnTo>
                  <a:lnTo>
                    <a:pt x="1448" y="0"/>
                  </a:lnTo>
                  <a:lnTo>
                    <a:pt x="1448" y="726"/>
                  </a:lnTo>
                  <a:lnTo>
                    <a:pt x="1358" y="732"/>
                  </a:lnTo>
                  <a:lnTo>
                    <a:pt x="1270" y="748"/>
                  </a:lnTo>
                  <a:lnTo>
                    <a:pt x="1186" y="774"/>
                  </a:lnTo>
                  <a:lnTo>
                    <a:pt x="1108" y="810"/>
                  </a:lnTo>
                  <a:lnTo>
                    <a:pt x="1034" y="856"/>
                  </a:lnTo>
                  <a:lnTo>
                    <a:pt x="968" y="910"/>
                  </a:lnTo>
                  <a:lnTo>
                    <a:pt x="906" y="970"/>
                  </a:lnTo>
                  <a:lnTo>
                    <a:pt x="854" y="1038"/>
                  </a:lnTo>
                  <a:lnTo>
                    <a:pt x="808" y="1110"/>
                  </a:lnTo>
                  <a:lnTo>
                    <a:pt x="772" y="1190"/>
                  </a:lnTo>
                  <a:lnTo>
                    <a:pt x="746" y="1274"/>
                  </a:lnTo>
                  <a:lnTo>
                    <a:pt x="730" y="1360"/>
                  </a:lnTo>
                  <a:lnTo>
                    <a:pt x="724" y="1452"/>
                  </a:lnTo>
                  <a:lnTo>
                    <a:pt x="0" y="1452"/>
                  </a:lnTo>
                  <a:lnTo>
                    <a:pt x="0" y="1452"/>
                  </a:lnTo>
                  <a:close/>
                </a:path>
              </a:pathLst>
            </a:cu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0">
                  <a:solidFill>
                    <a:srgbClr val="D6E2E8"/>
                  </a:solidFill>
                  <a:prstDash val="solid"/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uk-UA"/>
            </a:p>
          </p:txBody>
        </p:sp>
        <p:sp>
          <p:nvSpPr>
            <p:cNvPr id="58461" name="AutoShape 93"/>
            <p:cNvSpPr>
              <a:spLocks noChangeArrowheads="1"/>
            </p:cNvSpPr>
            <p:nvPr/>
          </p:nvSpPr>
          <p:spPr bwMode="gray">
            <a:xfrm rot="23400000">
              <a:off x="3016" y="2314"/>
              <a:ext cx="776" cy="493"/>
            </a:xfrm>
            <a:prstGeom prst="triangle">
              <a:avLst>
                <a:gd name="adj" fmla="val 50000"/>
              </a:avLst>
            </a:prstGeom>
            <a:gradFill flip="none" rotWithShape="1">
              <a:gsLst>
                <a:gs pos="0">
                  <a:schemeClr val="accent6">
                    <a:lumMod val="40000"/>
                    <a:lumOff val="60000"/>
                  </a:schemeClr>
                </a:gs>
                <a:gs pos="27000">
                  <a:srgbClr val="ABD292"/>
                </a:gs>
                <a:gs pos="31000">
                  <a:schemeClr val="accent6">
                    <a:lumMod val="95000"/>
                    <a:lumOff val="5000"/>
                  </a:schemeClr>
                </a:gs>
                <a:gs pos="74000">
                  <a:schemeClr val="accent6">
                    <a:lumMod val="60000"/>
                  </a:schemeClr>
                </a:gs>
              </a:gsLst>
              <a:path path="circle">
                <a:fillToRect l="50000" t="130000" r="50000" b="-30000"/>
              </a:path>
              <a:tileRect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grpSp>
          <p:nvGrpSpPr>
            <p:cNvPr id="58462" name="Group 94"/>
            <p:cNvGrpSpPr>
              <a:grpSpLocks/>
            </p:cNvGrpSpPr>
            <p:nvPr/>
          </p:nvGrpSpPr>
          <p:grpSpPr bwMode="auto">
            <a:xfrm>
              <a:off x="2167" y="2504"/>
              <a:ext cx="1265" cy="916"/>
              <a:chOff x="1907" y="2654"/>
              <a:chExt cx="1826" cy="1291"/>
            </a:xfrm>
          </p:grpSpPr>
          <p:sp>
            <p:nvSpPr>
              <p:cNvPr id="58463" name="Freeform 95"/>
              <p:cNvSpPr>
                <a:spLocks/>
              </p:cNvSpPr>
              <p:nvPr/>
            </p:nvSpPr>
            <p:spPr bwMode="gray">
              <a:xfrm rot="12600000">
                <a:off x="2409" y="2654"/>
                <a:ext cx="1324" cy="1278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adFill>
                <a:gsLst>
                  <a:gs pos="66674">
                    <a:srgbClr val="639740"/>
                  </a:gs>
                  <a:gs pos="100000">
                    <a:srgbClr val="69A144"/>
                  </a:gs>
                  <a:gs pos="16000">
                    <a:srgbClr val="6EA947"/>
                  </a:gs>
                  <a:gs pos="0">
                    <a:schemeClr val="accent6">
                      <a:lumMod val="40000"/>
                      <a:lumOff val="60000"/>
                    </a:schemeClr>
                  </a:gs>
                  <a:gs pos="46000">
                    <a:schemeClr val="accent6">
                      <a:lumMod val="95000"/>
                      <a:lumOff val="5000"/>
                    </a:schemeClr>
                  </a:gs>
                  <a:gs pos="100000">
                    <a:schemeClr val="accent6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58464" name="Freeform 96"/>
              <p:cNvSpPr>
                <a:spLocks/>
              </p:cNvSpPr>
              <p:nvPr/>
            </p:nvSpPr>
            <p:spPr bwMode="gray">
              <a:xfrm rot="14400000">
                <a:off x="1933" y="2644"/>
                <a:ext cx="1275" cy="1327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6">
                      <a:lumMod val="40000"/>
                      <a:lumOff val="60000"/>
                    </a:schemeClr>
                  </a:gs>
                  <a:gs pos="68040">
                    <a:srgbClr val="669C41"/>
                  </a:gs>
                  <a:gs pos="20000">
                    <a:schemeClr val="accent6">
                      <a:lumMod val="95000"/>
                      <a:lumOff val="5000"/>
                    </a:schemeClr>
                  </a:gs>
                  <a:gs pos="97000">
                    <a:schemeClr val="accent6">
                      <a:lumMod val="60000"/>
                    </a:schemeClr>
                  </a:gs>
                </a:gsLst>
                <a:path path="circle">
                  <a:fillToRect l="50000" t="130000" r="50000" b="-3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58465" name="AutoShape 97"/>
            <p:cNvSpPr>
              <a:spLocks noChangeArrowheads="1"/>
            </p:cNvSpPr>
            <p:nvPr/>
          </p:nvSpPr>
          <p:spPr bwMode="gray">
            <a:xfrm rot="30600000">
              <a:off x="1845" y="2478"/>
              <a:ext cx="776" cy="441"/>
            </a:xfrm>
            <a:prstGeom prst="triangle">
              <a:avLst>
                <a:gd name="adj" fmla="val 50000"/>
              </a:avLst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grpSp>
          <p:nvGrpSpPr>
            <p:cNvPr id="58466" name="Group 98"/>
            <p:cNvGrpSpPr>
              <a:grpSpLocks/>
            </p:cNvGrpSpPr>
            <p:nvPr/>
          </p:nvGrpSpPr>
          <p:grpSpPr bwMode="auto">
            <a:xfrm>
              <a:off x="1701" y="1403"/>
              <a:ext cx="1085" cy="1196"/>
              <a:chOff x="1236" y="1101"/>
              <a:chExt cx="1566" cy="1685"/>
            </a:xfrm>
          </p:grpSpPr>
          <p:sp>
            <p:nvSpPr>
              <p:cNvPr id="58467" name="Freeform 99"/>
              <p:cNvSpPr>
                <a:spLocks/>
              </p:cNvSpPr>
              <p:nvPr/>
            </p:nvSpPr>
            <p:spPr bwMode="gray">
              <a:xfrm rot="19800000">
                <a:off x="1236" y="1507"/>
                <a:ext cx="1324" cy="1279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  <p:sp>
            <p:nvSpPr>
              <p:cNvPr id="58468" name="Freeform 100"/>
              <p:cNvSpPr>
                <a:spLocks/>
              </p:cNvSpPr>
              <p:nvPr/>
            </p:nvSpPr>
            <p:spPr bwMode="gray">
              <a:xfrm>
                <a:off x="1478" y="1101"/>
                <a:ext cx="1324" cy="1279"/>
              </a:xfrm>
              <a:custGeom>
                <a:avLst/>
                <a:gdLst>
                  <a:gd name="T0" fmla="*/ 0 w 1448"/>
                  <a:gd name="T1" fmla="*/ 1452 h 1452"/>
                  <a:gd name="T2" fmla="*/ 6 w 1448"/>
                  <a:gd name="T3" fmla="*/ 1320 h 1452"/>
                  <a:gd name="T4" fmla="*/ 24 w 1448"/>
                  <a:gd name="T5" fmla="*/ 1190 h 1452"/>
                  <a:gd name="T6" fmla="*/ 52 w 1448"/>
                  <a:gd name="T7" fmla="*/ 1066 h 1452"/>
                  <a:gd name="T8" fmla="*/ 90 w 1448"/>
                  <a:gd name="T9" fmla="*/ 946 h 1452"/>
                  <a:gd name="T10" fmla="*/ 140 w 1448"/>
                  <a:gd name="T11" fmla="*/ 830 h 1452"/>
                  <a:gd name="T12" fmla="*/ 198 w 1448"/>
                  <a:gd name="T13" fmla="*/ 718 h 1452"/>
                  <a:gd name="T14" fmla="*/ 264 w 1448"/>
                  <a:gd name="T15" fmla="*/ 614 h 1452"/>
                  <a:gd name="T16" fmla="*/ 340 w 1448"/>
                  <a:gd name="T17" fmla="*/ 516 h 1452"/>
                  <a:gd name="T18" fmla="*/ 424 w 1448"/>
                  <a:gd name="T19" fmla="*/ 424 h 1452"/>
                  <a:gd name="T20" fmla="*/ 516 w 1448"/>
                  <a:gd name="T21" fmla="*/ 342 h 1452"/>
                  <a:gd name="T22" fmla="*/ 612 w 1448"/>
                  <a:gd name="T23" fmla="*/ 266 h 1452"/>
                  <a:gd name="T24" fmla="*/ 718 w 1448"/>
                  <a:gd name="T25" fmla="*/ 198 h 1452"/>
                  <a:gd name="T26" fmla="*/ 828 w 1448"/>
                  <a:gd name="T27" fmla="*/ 140 h 1452"/>
                  <a:gd name="T28" fmla="*/ 942 w 1448"/>
                  <a:gd name="T29" fmla="*/ 90 h 1452"/>
                  <a:gd name="T30" fmla="*/ 1064 w 1448"/>
                  <a:gd name="T31" fmla="*/ 52 h 1452"/>
                  <a:gd name="T32" fmla="*/ 1188 w 1448"/>
                  <a:gd name="T33" fmla="*/ 22 h 1452"/>
                  <a:gd name="T34" fmla="*/ 1316 w 1448"/>
                  <a:gd name="T35" fmla="*/ 6 h 1452"/>
                  <a:gd name="T36" fmla="*/ 1448 w 1448"/>
                  <a:gd name="T37" fmla="*/ 0 h 1452"/>
                  <a:gd name="T38" fmla="*/ 1448 w 1448"/>
                  <a:gd name="T39" fmla="*/ 726 h 1452"/>
                  <a:gd name="T40" fmla="*/ 1358 w 1448"/>
                  <a:gd name="T41" fmla="*/ 732 h 1452"/>
                  <a:gd name="T42" fmla="*/ 1270 w 1448"/>
                  <a:gd name="T43" fmla="*/ 748 h 1452"/>
                  <a:gd name="T44" fmla="*/ 1186 w 1448"/>
                  <a:gd name="T45" fmla="*/ 774 h 1452"/>
                  <a:gd name="T46" fmla="*/ 1108 w 1448"/>
                  <a:gd name="T47" fmla="*/ 810 h 1452"/>
                  <a:gd name="T48" fmla="*/ 1034 w 1448"/>
                  <a:gd name="T49" fmla="*/ 856 h 1452"/>
                  <a:gd name="T50" fmla="*/ 968 w 1448"/>
                  <a:gd name="T51" fmla="*/ 910 h 1452"/>
                  <a:gd name="T52" fmla="*/ 906 w 1448"/>
                  <a:gd name="T53" fmla="*/ 970 h 1452"/>
                  <a:gd name="T54" fmla="*/ 854 w 1448"/>
                  <a:gd name="T55" fmla="*/ 1038 h 1452"/>
                  <a:gd name="T56" fmla="*/ 808 w 1448"/>
                  <a:gd name="T57" fmla="*/ 1110 h 1452"/>
                  <a:gd name="T58" fmla="*/ 772 w 1448"/>
                  <a:gd name="T59" fmla="*/ 1190 h 1452"/>
                  <a:gd name="T60" fmla="*/ 746 w 1448"/>
                  <a:gd name="T61" fmla="*/ 1274 h 1452"/>
                  <a:gd name="T62" fmla="*/ 730 w 1448"/>
                  <a:gd name="T63" fmla="*/ 1360 h 1452"/>
                  <a:gd name="T64" fmla="*/ 724 w 1448"/>
                  <a:gd name="T65" fmla="*/ 1452 h 1452"/>
                  <a:gd name="T66" fmla="*/ 0 w 1448"/>
                  <a:gd name="T67" fmla="*/ 1452 h 1452"/>
                  <a:gd name="T68" fmla="*/ 0 w 1448"/>
                  <a:gd name="T69" fmla="*/ 1452 h 14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48" h="1452">
                    <a:moveTo>
                      <a:pt x="0" y="1452"/>
                    </a:moveTo>
                    <a:lnTo>
                      <a:pt x="6" y="1320"/>
                    </a:lnTo>
                    <a:lnTo>
                      <a:pt x="24" y="1190"/>
                    </a:lnTo>
                    <a:lnTo>
                      <a:pt x="52" y="1066"/>
                    </a:lnTo>
                    <a:lnTo>
                      <a:pt x="90" y="946"/>
                    </a:lnTo>
                    <a:lnTo>
                      <a:pt x="140" y="830"/>
                    </a:lnTo>
                    <a:lnTo>
                      <a:pt x="198" y="718"/>
                    </a:lnTo>
                    <a:lnTo>
                      <a:pt x="264" y="614"/>
                    </a:lnTo>
                    <a:lnTo>
                      <a:pt x="340" y="516"/>
                    </a:lnTo>
                    <a:lnTo>
                      <a:pt x="424" y="424"/>
                    </a:lnTo>
                    <a:lnTo>
                      <a:pt x="516" y="342"/>
                    </a:lnTo>
                    <a:lnTo>
                      <a:pt x="612" y="266"/>
                    </a:lnTo>
                    <a:lnTo>
                      <a:pt x="718" y="198"/>
                    </a:lnTo>
                    <a:lnTo>
                      <a:pt x="828" y="140"/>
                    </a:lnTo>
                    <a:lnTo>
                      <a:pt x="942" y="90"/>
                    </a:lnTo>
                    <a:lnTo>
                      <a:pt x="1064" y="52"/>
                    </a:lnTo>
                    <a:lnTo>
                      <a:pt x="1188" y="22"/>
                    </a:lnTo>
                    <a:lnTo>
                      <a:pt x="1316" y="6"/>
                    </a:lnTo>
                    <a:lnTo>
                      <a:pt x="1448" y="0"/>
                    </a:lnTo>
                    <a:lnTo>
                      <a:pt x="1448" y="726"/>
                    </a:lnTo>
                    <a:lnTo>
                      <a:pt x="1358" y="732"/>
                    </a:lnTo>
                    <a:lnTo>
                      <a:pt x="1270" y="748"/>
                    </a:lnTo>
                    <a:lnTo>
                      <a:pt x="1186" y="774"/>
                    </a:lnTo>
                    <a:lnTo>
                      <a:pt x="1108" y="810"/>
                    </a:lnTo>
                    <a:lnTo>
                      <a:pt x="1034" y="856"/>
                    </a:lnTo>
                    <a:lnTo>
                      <a:pt x="968" y="910"/>
                    </a:lnTo>
                    <a:lnTo>
                      <a:pt x="906" y="970"/>
                    </a:lnTo>
                    <a:lnTo>
                      <a:pt x="854" y="1038"/>
                    </a:lnTo>
                    <a:lnTo>
                      <a:pt x="808" y="1110"/>
                    </a:lnTo>
                    <a:lnTo>
                      <a:pt x="772" y="1190"/>
                    </a:lnTo>
                    <a:lnTo>
                      <a:pt x="746" y="1274"/>
                    </a:lnTo>
                    <a:lnTo>
                      <a:pt x="730" y="1360"/>
                    </a:lnTo>
                    <a:lnTo>
                      <a:pt x="724" y="1452"/>
                    </a:lnTo>
                    <a:lnTo>
                      <a:pt x="0" y="1452"/>
                    </a:lnTo>
                    <a:lnTo>
                      <a:pt x="0" y="1452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accent2">
                      <a:gamma/>
                      <a:shade val="46275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0">
                    <a:solidFill>
                      <a:srgbClr val="D6E2E8"/>
                    </a:solidFill>
                    <a:prstDash val="solid"/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k-UA"/>
              </a:p>
            </p:txBody>
          </p:sp>
        </p:grpSp>
        <p:sp>
          <p:nvSpPr>
            <p:cNvPr id="58469" name="AutoShape 101"/>
            <p:cNvSpPr>
              <a:spLocks noChangeArrowheads="1"/>
            </p:cNvSpPr>
            <p:nvPr/>
          </p:nvSpPr>
          <p:spPr bwMode="gray">
            <a:xfrm rot="16200000">
              <a:off x="2294" y="1386"/>
              <a:ext cx="766" cy="500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58470" name="AutoShape 102"/>
          <p:cNvSpPr>
            <a:spLocks noChangeArrowheads="1"/>
          </p:cNvSpPr>
          <p:nvPr/>
        </p:nvSpPr>
        <p:spPr bwMode="gray">
          <a:xfrm>
            <a:off x="8077200" y="2208215"/>
            <a:ext cx="2411288" cy="652465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uk-UA" altLang="ru-RU" sz="1400" dirty="0">
                <a:solidFill>
                  <a:schemeClr val="bg1"/>
                </a:solidFill>
                <a:latin typeface="Verdana" panose="020B0604030504040204" pitchFamily="34" charset="0"/>
              </a:rPr>
              <a:t>Електрична енергія</a:t>
            </a:r>
            <a:endParaRPr lang="en-US" altLang="ru-RU" sz="14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8471" name="AutoShape 103"/>
          <p:cNvSpPr>
            <a:spLocks noChangeArrowheads="1"/>
          </p:cNvSpPr>
          <p:nvPr/>
        </p:nvSpPr>
        <p:spPr bwMode="gray">
          <a:xfrm>
            <a:off x="5569538" y="5715655"/>
            <a:ext cx="2721183" cy="60581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uk-UA" altLang="ru-RU" sz="1400" b="1" dirty="0">
                <a:solidFill>
                  <a:schemeClr val="bg1"/>
                </a:solidFill>
                <a:latin typeface="Verdana" panose="020B0604030504040204" pitchFamily="34" charset="0"/>
              </a:rPr>
              <a:t>Зменшення </a:t>
            </a:r>
          </a:p>
          <a:p>
            <a:pPr algn="ctr" eaLnBrk="0" hangingPunct="0"/>
            <a:r>
              <a:rPr lang="uk-UA" altLang="ru-RU" sz="1400" b="1" dirty="0">
                <a:solidFill>
                  <a:schemeClr val="bg1"/>
                </a:solidFill>
                <a:latin typeface="Verdana" panose="020B0604030504040204" pitchFamily="34" charset="0"/>
              </a:rPr>
              <a:t>викидів СО</a:t>
            </a:r>
            <a:r>
              <a:rPr lang="uk-UA" altLang="ru-RU" sz="1400" b="1" baseline="-25000" dirty="0">
                <a:solidFill>
                  <a:schemeClr val="bg1"/>
                </a:solidFill>
                <a:latin typeface="Verdana" panose="020B0604030504040204" pitchFamily="34" charset="0"/>
              </a:rPr>
              <a:t>2</a:t>
            </a:r>
            <a:endParaRPr lang="en-US" altLang="ru-RU" sz="1400" b="1" baseline="-250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58472" name="AutoShape 104"/>
          <p:cNvSpPr>
            <a:spLocks noChangeArrowheads="1"/>
          </p:cNvSpPr>
          <p:nvPr/>
        </p:nvSpPr>
        <p:spPr bwMode="gray">
          <a:xfrm>
            <a:off x="3206350" y="2208215"/>
            <a:ext cx="2280050" cy="5762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38100" algn="ctr">
            <a:solidFill>
              <a:srgbClr val="FFFFFF"/>
            </a:solidFill>
            <a:round/>
            <a:headEnd/>
            <a:tailEnd/>
          </a:ln>
          <a:effectLst>
            <a:outerShdw dist="63500" dir="3187806" algn="ctr" rotWithShape="0">
              <a:srgbClr val="001D3A"/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uk-UA" altLang="ru-RU" sz="1400" dirty="0">
                <a:solidFill>
                  <a:schemeClr val="bg1"/>
                </a:solidFill>
                <a:latin typeface="Verdana" panose="020B0604030504040204" pitchFamily="34" charset="0"/>
              </a:rPr>
              <a:t>Теплова енергія</a:t>
            </a:r>
            <a:endParaRPr lang="en-US" altLang="ru-RU" sz="1400" dirty="0">
              <a:solidFill>
                <a:schemeClr val="bg1"/>
              </a:solidFill>
              <a:latin typeface="Verdana" panose="020B0604030504040204" pitchFamily="34" charset="0"/>
            </a:endParaRPr>
          </a:p>
        </p:txBody>
      </p:sp>
      <p:sp>
        <p:nvSpPr>
          <p:cNvPr id="19" name="Rectangle 2"/>
          <p:cNvSpPr txBox="1">
            <a:spLocks noChangeArrowheads="1"/>
          </p:cNvSpPr>
          <p:nvPr/>
        </p:nvSpPr>
        <p:spPr bwMode="gray">
          <a:xfrm>
            <a:off x="2207568" y="260648"/>
            <a:ext cx="936104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Встановлення теплових насосів у закладі дошкільної освіти №3 «Веселка» </a:t>
            </a:r>
            <a:b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uk-UA" altLang="ru-RU" sz="2000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адресою: Вінницька область, м.Жмеринка, вул. Соборна, 26</a:t>
            </a:r>
            <a:endParaRPr lang="en-US" altLang="ru-RU" dirty="0">
              <a:ln w="95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3478634" y="1639544"/>
            <a:ext cx="83059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altLang="ru-RU" sz="2000" b="1" dirty="0" smtClean="0"/>
              <a:t>У </a:t>
            </a:r>
            <a:r>
              <a:rPr lang="uk-UA" altLang="ru-RU" sz="2000" b="1" dirty="0"/>
              <a:t>закладі дошкільної освіти №3 «Веселка» експлуатація обладнання відбувається без складнощів</a:t>
            </a:r>
            <a:endParaRPr lang="uk-UA" sz="2000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232347" y="2589457"/>
            <a:ext cx="6332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Економія по  Об'єкту перевершила сподівання</a:t>
            </a:r>
            <a:endParaRPr lang="uk-UA" sz="20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4573555" y="3699064"/>
            <a:ext cx="73514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Допомога в налаштуванні та техніко-інформативна підтримка</a:t>
            </a:r>
            <a:endParaRPr lang="uk-UA" sz="20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4300363" y="4869511"/>
            <a:ext cx="6289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Гаряча лінія з Панасонік</a:t>
            </a:r>
            <a:endParaRPr lang="uk-UA" sz="20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3508156" y="5822251"/>
            <a:ext cx="6648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/>
              <a:t>Дистанційний моніторинг та корекція роботи системи</a:t>
            </a:r>
            <a:endParaRPr lang="uk-UA" sz="2000" b="1" dirty="0"/>
          </a:p>
        </p:txBody>
      </p:sp>
      <p:sp>
        <p:nvSpPr>
          <p:cNvPr id="33" name="AutoShape 2"/>
          <p:cNvSpPr>
            <a:spLocks noChangeArrowheads="1"/>
          </p:cNvSpPr>
          <p:nvPr/>
        </p:nvSpPr>
        <p:spPr bwMode="ltGray">
          <a:xfrm rot="5400000">
            <a:off x="-501626" y="1707663"/>
            <a:ext cx="4824413" cy="4770438"/>
          </a:xfrm>
          <a:custGeom>
            <a:avLst/>
            <a:gdLst>
              <a:gd name="G0" fmla="+- 10478 0 0"/>
              <a:gd name="G1" fmla="+- -11739500 0 0"/>
              <a:gd name="G2" fmla="+- 0 0 -11739500"/>
              <a:gd name="T0" fmla="*/ 0 256 1"/>
              <a:gd name="T1" fmla="*/ 180 256 1"/>
              <a:gd name="G3" fmla="+- -11739500 T0 T1"/>
              <a:gd name="T2" fmla="*/ 0 256 1"/>
              <a:gd name="T3" fmla="*/ 90 256 1"/>
              <a:gd name="G4" fmla="+- -11739500 T2 T3"/>
              <a:gd name="G5" fmla="*/ G4 2 1"/>
              <a:gd name="T4" fmla="*/ 90 256 1"/>
              <a:gd name="T5" fmla="*/ 0 256 1"/>
              <a:gd name="G6" fmla="+- -11739500 T4 T5"/>
              <a:gd name="G7" fmla="*/ G6 2 1"/>
              <a:gd name="G8" fmla="abs -1173950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10478"/>
              <a:gd name="G18" fmla="*/ 10478 1 2"/>
              <a:gd name="G19" fmla="+- G18 5400 0"/>
              <a:gd name="G20" fmla="cos G19 -11739500"/>
              <a:gd name="G21" fmla="sin G19 -11739500"/>
              <a:gd name="G22" fmla="+- G20 10800 0"/>
              <a:gd name="G23" fmla="+- G21 10800 0"/>
              <a:gd name="G24" fmla="+- 10800 0 G20"/>
              <a:gd name="G25" fmla="+- 10478 10800 0"/>
              <a:gd name="G26" fmla="?: G9 G17 G25"/>
              <a:gd name="G27" fmla="?: G9 0 21600"/>
              <a:gd name="G28" fmla="cos 10800 -11739500"/>
              <a:gd name="G29" fmla="sin 10800 -11739500"/>
              <a:gd name="G30" fmla="sin 10478 -11739500"/>
              <a:gd name="G31" fmla="+- G28 10800 0"/>
              <a:gd name="G32" fmla="+- G29 10800 0"/>
              <a:gd name="G33" fmla="+- G30 10800 0"/>
              <a:gd name="G34" fmla="?: G4 0 G31"/>
              <a:gd name="G35" fmla="?: -11739500 G34 0"/>
              <a:gd name="G36" fmla="?: G6 G35 G31"/>
              <a:gd name="G37" fmla="+- 21600 0 G36"/>
              <a:gd name="G38" fmla="?: G4 0 G33"/>
              <a:gd name="G39" fmla="?: -1173950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162 w 21600"/>
              <a:gd name="T15" fmla="*/ 10638 h 21600"/>
              <a:gd name="T16" fmla="*/ 10800 w 21600"/>
              <a:gd name="T17" fmla="*/ 322 h 21600"/>
              <a:gd name="T18" fmla="*/ 21438 w 21600"/>
              <a:gd name="T19" fmla="*/ 10638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323" y="10641"/>
                </a:moveTo>
                <a:cubicBezTo>
                  <a:pt x="410" y="4916"/>
                  <a:pt x="5075" y="322"/>
                  <a:pt x="10800" y="322"/>
                </a:cubicBezTo>
                <a:cubicBezTo>
                  <a:pt x="16524" y="322"/>
                  <a:pt x="21189" y="4916"/>
                  <a:pt x="21276" y="10641"/>
                </a:cubicBezTo>
                <a:lnTo>
                  <a:pt x="21598" y="10636"/>
                </a:lnTo>
                <a:cubicBezTo>
                  <a:pt x="21509" y="4736"/>
                  <a:pt x="16700" y="0"/>
                  <a:pt x="10799" y="0"/>
                </a:cubicBezTo>
                <a:cubicBezTo>
                  <a:pt x="4899" y="0"/>
                  <a:pt x="90" y="4736"/>
                  <a:pt x="1" y="10636"/>
                </a:cubicBez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txBody>
          <a:bodyPr wrap="none" anchor="ctr"/>
          <a:lstStyle/>
          <a:p>
            <a:endParaRPr lang="uk-UA"/>
          </a:p>
        </p:txBody>
      </p:sp>
      <p:sp>
        <p:nvSpPr>
          <p:cNvPr id="34" name="AutoShape 3"/>
          <p:cNvSpPr>
            <a:spLocks noChangeArrowheads="1"/>
          </p:cNvSpPr>
          <p:nvPr/>
        </p:nvSpPr>
        <p:spPr bwMode="ltGray">
          <a:xfrm rot="5400000" flipH="1">
            <a:off x="34432" y="2107583"/>
            <a:ext cx="3838749" cy="3929063"/>
          </a:xfrm>
          <a:custGeom>
            <a:avLst/>
            <a:gdLst>
              <a:gd name="G0" fmla="+- 56 0 0"/>
              <a:gd name="G1" fmla="+- 11796480 0 0"/>
              <a:gd name="G2" fmla="+- 0 0 11796480"/>
              <a:gd name="T0" fmla="*/ 0 256 1"/>
              <a:gd name="T1" fmla="*/ 180 256 1"/>
              <a:gd name="G3" fmla="+- 11796480 T0 T1"/>
              <a:gd name="T2" fmla="*/ 0 256 1"/>
              <a:gd name="T3" fmla="*/ 90 256 1"/>
              <a:gd name="G4" fmla="+- 11796480 T2 T3"/>
              <a:gd name="G5" fmla="*/ G4 2 1"/>
              <a:gd name="T4" fmla="*/ 90 256 1"/>
              <a:gd name="T5" fmla="*/ 0 256 1"/>
              <a:gd name="G6" fmla="+- 11796480 T4 T5"/>
              <a:gd name="G7" fmla="*/ G6 2 1"/>
              <a:gd name="G8" fmla="abs 11796480"/>
              <a:gd name="T6" fmla="*/ 0 256 1"/>
              <a:gd name="T7" fmla="*/ 90 256 1"/>
              <a:gd name="G9" fmla="+- G8 T6 T7"/>
              <a:gd name="G10" fmla="?: G9 G7 G5"/>
              <a:gd name="T8" fmla="*/ 0 256 1"/>
              <a:gd name="T9" fmla="*/ 360 256 1"/>
              <a:gd name="G11" fmla="+- G10 T8 T9"/>
              <a:gd name="G12" fmla="?: G10 G11 G10"/>
              <a:gd name="T10" fmla="*/ 0 256 1"/>
              <a:gd name="T11" fmla="*/ 360 256 1"/>
              <a:gd name="G13" fmla="+- G12 T10 T11"/>
              <a:gd name="G14" fmla="?: G12 G13 G12"/>
              <a:gd name="G15" fmla="+- 0 0 G14"/>
              <a:gd name="G16" fmla="+- 10800 0 0"/>
              <a:gd name="G17" fmla="+- 10800 0 56"/>
              <a:gd name="G18" fmla="*/ 56 1 2"/>
              <a:gd name="G19" fmla="+- G18 5400 0"/>
              <a:gd name="G20" fmla="cos G19 11796480"/>
              <a:gd name="G21" fmla="sin G19 11796480"/>
              <a:gd name="G22" fmla="+- G20 10800 0"/>
              <a:gd name="G23" fmla="+- G21 10800 0"/>
              <a:gd name="G24" fmla="+- 10800 0 G20"/>
              <a:gd name="G25" fmla="+- 56 10800 0"/>
              <a:gd name="G26" fmla="?: G9 G17 G25"/>
              <a:gd name="G27" fmla="?: G9 0 21600"/>
              <a:gd name="G28" fmla="cos 10800 11796480"/>
              <a:gd name="G29" fmla="sin 10800 11796480"/>
              <a:gd name="G30" fmla="sin 56 11796480"/>
              <a:gd name="G31" fmla="+- G28 10800 0"/>
              <a:gd name="G32" fmla="+- G29 10800 0"/>
              <a:gd name="G33" fmla="+- G30 10800 0"/>
              <a:gd name="G34" fmla="?: G4 0 G31"/>
              <a:gd name="G35" fmla="?: 11796480 G34 0"/>
              <a:gd name="G36" fmla="?: G6 G35 G31"/>
              <a:gd name="G37" fmla="+- 21600 0 G36"/>
              <a:gd name="G38" fmla="?: G4 0 G33"/>
              <a:gd name="G39" fmla="?: 11796480 G38 G32"/>
              <a:gd name="G40" fmla="?: G6 G39 0"/>
              <a:gd name="G41" fmla="?: G4 G32 21600"/>
              <a:gd name="G42" fmla="?: G6 G41 G33"/>
              <a:gd name="T12" fmla="*/ 10800 w 21600"/>
              <a:gd name="T13" fmla="*/ 0 h 21600"/>
              <a:gd name="T14" fmla="*/ 5372 w 21600"/>
              <a:gd name="T15" fmla="*/ 10800 h 21600"/>
              <a:gd name="T16" fmla="*/ 10800 w 21600"/>
              <a:gd name="T17" fmla="*/ 10744 h 21600"/>
              <a:gd name="T18" fmla="*/ 16228 w 21600"/>
              <a:gd name="T19" fmla="*/ 10800 h 21600"/>
              <a:gd name="T20" fmla="*/ G36 w 21600"/>
              <a:gd name="T21" fmla="*/ G40 h 21600"/>
              <a:gd name="T22" fmla="*/ G37 w 21600"/>
              <a:gd name="T23" fmla="*/ G42 h 21600"/>
            </a:gdLst>
            <a:ahLst/>
            <a:cxnLst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>
                <a:moveTo>
                  <a:pt x="10744" y="10800"/>
                </a:moveTo>
                <a:cubicBezTo>
                  <a:pt x="10744" y="10769"/>
                  <a:pt x="10769" y="10744"/>
                  <a:pt x="10800" y="10744"/>
                </a:cubicBezTo>
                <a:cubicBezTo>
                  <a:pt x="10830" y="10744"/>
                  <a:pt x="10856" y="10769"/>
                  <a:pt x="10856" y="10800"/>
                </a:cubicBezTo>
                <a:lnTo>
                  <a:pt x="21600" y="10800"/>
                </a:lnTo>
                <a:cubicBezTo>
                  <a:pt x="21600" y="4835"/>
                  <a:pt x="16764" y="0"/>
                  <a:pt x="10800" y="0"/>
                </a:cubicBezTo>
                <a:cubicBezTo>
                  <a:pt x="4835" y="0"/>
                  <a:pt x="0" y="4835"/>
                  <a:pt x="0" y="1079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40000"/>
                  <a:lumOff val="60000"/>
                </a:schemeClr>
              </a:gs>
              <a:gs pos="46000">
                <a:schemeClr val="accent5">
                  <a:lumMod val="95000"/>
                  <a:lumOff val="5000"/>
                </a:schemeClr>
              </a:gs>
              <a:gs pos="100000">
                <a:schemeClr val="accent5">
                  <a:lumMod val="60000"/>
                </a:schemeClr>
              </a:gs>
            </a:gsLst>
            <a:path path="circle">
              <a:fillToRect l="50000" t="130000" r="50000" b="-30000"/>
            </a:path>
            <a:tileRect/>
          </a:gradFill>
          <a:ln>
            <a:noFill/>
          </a:ln>
          <a:effectLst/>
        </p:spPr>
        <p:txBody>
          <a:bodyPr wrap="none" anchor="ctr"/>
          <a:lstStyle/>
          <a:p>
            <a:endParaRPr lang="uk-UA"/>
          </a:p>
        </p:txBody>
      </p:sp>
      <p:grpSp>
        <p:nvGrpSpPr>
          <p:cNvPr id="72" name="Group 9"/>
          <p:cNvGrpSpPr>
            <a:grpSpLocks/>
          </p:cNvGrpSpPr>
          <p:nvPr/>
        </p:nvGrpSpPr>
        <p:grpSpPr bwMode="auto">
          <a:xfrm>
            <a:off x="2780576" y="1817286"/>
            <a:ext cx="507112" cy="387578"/>
            <a:chOff x="2078" y="1387"/>
            <a:chExt cx="1615" cy="2201"/>
          </a:xfrm>
        </p:grpSpPr>
        <p:sp>
          <p:nvSpPr>
            <p:cNvPr id="73" name="Oval 10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74" name="Oval 11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75" name="Oval 12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76" name="Oval 1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FFCC00">
                    <a:gamma/>
                    <a:shade val="0"/>
                    <a:invGamma/>
                  </a:srgbClr>
                </a:gs>
                <a:gs pos="100000">
                  <a:srgbClr val="FFCC00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77" name="Oval 14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  <p:sp>
          <p:nvSpPr>
            <p:cNvPr id="78" name="Oval 1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FFCC00"/>
                </a:gs>
                <a:gs pos="100000">
                  <a:srgbClr val="FFCC00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</p:grpSp>
      <p:grpSp>
        <p:nvGrpSpPr>
          <p:cNvPr id="79" name="Group 16"/>
          <p:cNvGrpSpPr>
            <a:grpSpLocks/>
          </p:cNvGrpSpPr>
          <p:nvPr/>
        </p:nvGrpSpPr>
        <p:grpSpPr bwMode="auto">
          <a:xfrm>
            <a:off x="3641581" y="2619428"/>
            <a:ext cx="579832" cy="395858"/>
            <a:chOff x="2078" y="1387"/>
            <a:chExt cx="1615" cy="2201"/>
          </a:xfrm>
        </p:grpSpPr>
        <p:sp>
          <p:nvSpPr>
            <p:cNvPr id="80" name="Oval 17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1" name="Oval 18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2" name="Oval 19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83" name="Oval 20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48BE67">
                    <a:gamma/>
                    <a:shade val="0"/>
                    <a:invGamma/>
                  </a:srgbClr>
                </a:gs>
                <a:gs pos="100000">
                  <a:srgbClr val="48BE67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84" name="Oval 21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  <p:sp>
          <p:nvSpPr>
            <p:cNvPr id="85" name="Oval 22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48BE67"/>
                </a:gs>
                <a:gs pos="100000">
                  <a:srgbClr val="48BE67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</p:grpSp>
      <p:grpSp>
        <p:nvGrpSpPr>
          <p:cNvPr id="86" name="Group 23"/>
          <p:cNvGrpSpPr>
            <a:grpSpLocks/>
          </p:cNvGrpSpPr>
          <p:nvPr/>
        </p:nvGrpSpPr>
        <p:grpSpPr bwMode="auto">
          <a:xfrm>
            <a:off x="3893193" y="3707885"/>
            <a:ext cx="647106" cy="400863"/>
            <a:chOff x="2078" y="1387"/>
            <a:chExt cx="1615" cy="2201"/>
          </a:xfrm>
        </p:grpSpPr>
        <p:sp>
          <p:nvSpPr>
            <p:cNvPr id="87" name="Oval 24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8" name="Oval 25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89" name="Oval 26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90" name="Oval 27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91" name="Oval 28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  <p:sp>
          <p:nvSpPr>
            <p:cNvPr id="92" name="Oval 29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21B3E1"/>
                </a:gs>
                <a:gs pos="100000">
                  <a:srgbClr val="21B3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</p:grpSp>
      <p:grpSp>
        <p:nvGrpSpPr>
          <p:cNvPr id="93" name="Group 30"/>
          <p:cNvGrpSpPr>
            <a:grpSpLocks/>
          </p:cNvGrpSpPr>
          <p:nvPr/>
        </p:nvGrpSpPr>
        <p:grpSpPr bwMode="auto">
          <a:xfrm>
            <a:off x="3702750" y="4832989"/>
            <a:ext cx="561958" cy="422449"/>
            <a:chOff x="2078" y="1387"/>
            <a:chExt cx="1615" cy="2201"/>
          </a:xfrm>
        </p:grpSpPr>
        <p:sp>
          <p:nvSpPr>
            <p:cNvPr id="94" name="Oval 31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95" name="Oval 32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96" name="Oval 33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97" name="Oval 34"/>
            <p:cNvSpPr>
              <a:spLocks noChangeArrowheads="1"/>
            </p:cNvSpPr>
            <p:nvPr/>
          </p:nvSpPr>
          <p:spPr bwMode="gray">
            <a:xfrm>
              <a:off x="2254" y="1387"/>
              <a:ext cx="1101" cy="2201"/>
            </a:xfrm>
            <a:prstGeom prst="ellipse">
              <a:avLst/>
            </a:prstGeom>
            <a:gradFill rotWithShape="1">
              <a:gsLst>
                <a:gs pos="0">
                  <a:srgbClr val="8D67E1">
                    <a:gamma/>
                    <a:shade val="0"/>
                    <a:invGamma/>
                  </a:srgbClr>
                </a:gs>
                <a:gs pos="100000">
                  <a:srgbClr val="8D67E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98" name="Oval 35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  <p:sp>
          <p:nvSpPr>
            <p:cNvPr id="99" name="Oval 36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8D67E1"/>
                </a:gs>
                <a:gs pos="100000">
                  <a:srgbClr val="8D67E1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</p:grpSp>
      <p:grpSp>
        <p:nvGrpSpPr>
          <p:cNvPr id="100" name="Group 37"/>
          <p:cNvGrpSpPr>
            <a:grpSpLocks/>
          </p:cNvGrpSpPr>
          <p:nvPr/>
        </p:nvGrpSpPr>
        <p:grpSpPr bwMode="auto">
          <a:xfrm>
            <a:off x="3032299" y="5768320"/>
            <a:ext cx="534430" cy="405127"/>
            <a:chOff x="2078" y="1387"/>
            <a:chExt cx="1615" cy="2201"/>
          </a:xfrm>
        </p:grpSpPr>
        <p:sp>
          <p:nvSpPr>
            <p:cNvPr id="101" name="Oval 38"/>
            <p:cNvSpPr>
              <a:spLocks noChangeArrowheads="1"/>
            </p:cNvSpPr>
            <p:nvPr/>
          </p:nvSpPr>
          <p:spPr bwMode="gray">
            <a:xfrm>
              <a:off x="2078" y="1680"/>
              <a:ext cx="1615" cy="161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5715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2" name="Oval 39"/>
            <p:cNvSpPr>
              <a:spLocks noChangeArrowheads="1"/>
            </p:cNvSpPr>
            <p:nvPr/>
          </p:nvSpPr>
          <p:spPr bwMode="gray">
            <a:xfrm>
              <a:off x="2170" y="1771"/>
              <a:ext cx="1430" cy="1430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gamma/>
                    <a:shade val="63529"/>
                    <a:invGamma/>
                  </a:srgbClr>
                </a:gs>
                <a:gs pos="50000">
                  <a:srgbClr val="FFFFFF"/>
                </a:gs>
                <a:gs pos="100000">
                  <a:srgbClr val="FFFFFF">
                    <a:gamma/>
                    <a:shade val="63529"/>
                    <a:invGamma/>
                  </a:srgb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76200" dir="10800000" kx="-3284103" algn="br" rotWithShape="0">
                      <a:schemeClr val="bg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" name="Oval 40"/>
            <p:cNvSpPr>
              <a:spLocks noChangeArrowheads="1"/>
            </p:cNvSpPr>
            <p:nvPr/>
          </p:nvSpPr>
          <p:spPr bwMode="gray">
            <a:xfrm>
              <a:off x="2254" y="1387"/>
              <a:ext cx="1180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tint val="0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tint val="0"/>
                    <a:invGamma/>
                  </a:scheme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104" name="Oval 41"/>
            <p:cNvSpPr>
              <a:spLocks noChangeArrowheads="1"/>
            </p:cNvSpPr>
            <p:nvPr/>
          </p:nvSpPr>
          <p:spPr bwMode="gray">
            <a:xfrm>
              <a:off x="2254" y="1387"/>
              <a:ext cx="1180" cy="2201"/>
            </a:xfrm>
            <a:prstGeom prst="ellipse">
              <a:avLst/>
            </a:prstGeom>
            <a:gradFill rotWithShape="1">
              <a:gsLst>
                <a:gs pos="0">
                  <a:srgbClr val="E35E23">
                    <a:gamma/>
                    <a:shade val="0"/>
                    <a:invGamma/>
                  </a:srgbClr>
                </a:gs>
                <a:gs pos="100000">
                  <a:srgbClr val="E35E23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uk-UA"/>
            </a:p>
          </p:txBody>
        </p:sp>
        <p:sp>
          <p:nvSpPr>
            <p:cNvPr id="105" name="Oval 42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chemeClr val="hlink">
                    <a:gamma/>
                    <a:shade val="54118"/>
                    <a:invGamma/>
                  </a:schemeClr>
                </a:gs>
                <a:gs pos="50000">
                  <a:schemeClr val="hlink"/>
                </a:gs>
                <a:gs pos="100000">
                  <a:schemeClr val="hlink">
                    <a:gamma/>
                    <a:shade val="54118"/>
                    <a:invGamma/>
                  </a:scheme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  <p:sp>
          <p:nvSpPr>
            <p:cNvPr id="106" name="Oval 43"/>
            <p:cNvSpPr>
              <a:spLocks noChangeArrowheads="1"/>
            </p:cNvSpPr>
            <p:nvPr/>
          </p:nvSpPr>
          <p:spPr bwMode="gray">
            <a:xfrm>
              <a:off x="2337" y="1387"/>
              <a:ext cx="1096" cy="2201"/>
            </a:xfrm>
            <a:prstGeom prst="ellipse">
              <a:avLst/>
            </a:prstGeom>
            <a:gradFill rotWithShape="1">
              <a:gsLst>
                <a:gs pos="0">
                  <a:srgbClr val="E35E23"/>
                </a:gs>
                <a:gs pos="100000">
                  <a:srgbClr val="E35E23">
                    <a:gamma/>
                    <a:shade val="48627"/>
                    <a:invGamma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 algn="ctr">
                  <a:solidFill>
                    <a:schemeClr val="bg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109250" dir="3267739" algn="ctr" rotWithShape="0">
                      <a:srgbClr val="808080">
                        <a:alpha val="50000"/>
                      </a:srgbClr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uk-UA"/>
            </a:p>
          </p:txBody>
        </p:sp>
      </p:grpSp>
      <p:sp>
        <p:nvSpPr>
          <p:cNvPr id="46" name="Rectangle 2"/>
          <p:cNvSpPr txBox="1">
            <a:spLocks noChangeArrowheads="1"/>
          </p:cNvSpPr>
          <p:nvPr/>
        </p:nvSpPr>
        <p:spPr bwMode="gray">
          <a:xfrm>
            <a:off x="2207568" y="260648"/>
            <a:ext cx="9361040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Встановлення теплових насосів у закладі дошкільної освіти №3 «Веселка» </a:t>
            </a:r>
            <a:br>
              <a:rPr lang="uk-UA" altLang="ru-RU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</a:br>
            <a:r>
              <a:rPr lang="uk-UA" altLang="ru-RU" sz="2000" dirty="0">
                <a:ln w="9525">
                  <a:solidFill>
                    <a:schemeClr val="tx2">
                      <a:lumMod val="50000"/>
                    </a:schemeClr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за адресою: Вінницька область, м.Жмеринка, вул. Соборна, 26</a:t>
            </a:r>
            <a:endParaRPr lang="en-US" altLang="ru-RU" dirty="0">
              <a:ln w="9525">
                <a:solidFill>
                  <a:schemeClr val="tx2">
                    <a:lumMod val="50000"/>
                  </a:schemeClr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1167759" y="3745877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 smtClean="0">
                <a:solidFill>
                  <a:schemeClr val="bg1"/>
                </a:solidFill>
              </a:rPr>
              <a:t>ВИСНОВКИ</a:t>
            </a:r>
            <a:endParaRPr lang="uk-UA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036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23792" y="4797152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uk-UA" sz="4000" b="1" dirty="0">
                <a:ln/>
                <a:solidFill>
                  <a:schemeClr val="accent1">
                    <a:lumMod val="50000"/>
                  </a:schemeClr>
                </a:solidFill>
              </a:rPr>
              <a:t>Дякую за увагу!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3352" y="0"/>
            <a:ext cx="891098" cy="115212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135560" y="5390763"/>
            <a:ext cx="65527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uk-UA" dirty="0"/>
              <a:t>Контакти: головного спеціаліста управління економіки та розвитку інфраструктури, енергоменеджер</a:t>
            </a:r>
            <a:endParaRPr lang="ru-RU" dirty="0"/>
          </a:p>
          <a:p>
            <a:pPr fontAlgn="t"/>
            <a:r>
              <a:rPr lang="ru-RU" b="1" dirty="0"/>
              <a:t>Лариса </a:t>
            </a:r>
            <a:r>
              <a:rPr lang="ru-RU" b="1" dirty="0" err="1"/>
              <a:t>Кузьміна</a:t>
            </a:r>
            <a:endParaRPr lang="ru-RU" b="1" dirty="0"/>
          </a:p>
          <a:p>
            <a:pPr fontAlgn="t"/>
            <a:r>
              <a:rPr lang="ru-RU" dirty="0"/>
              <a:t>моб.: +38 097 148 99 60</a:t>
            </a:r>
          </a:p>
          <a:p>
            <a:pPr fontAlgn="t"/>
            <a:r>
              <a:rPr lang="ru-RU" dirty="0"/>
              <a:t>e-</a:t>
            </a:r>
            <a:r>
              <a:rPr lang="ru-RU" dirty="0" err="1"/>
              <a:t>mail</a:t>
            </a:r>
            <a:r>
              <a:rPr lang="ru-RU" dirty="0"/>
              <a:t>: </a:t>
            </a:r>
            <a:r>
              <a:rPr lang="pl-PL" dirty="0"/>
              <a:t> </a:t>
            </a:r>
            <a:r>
              <a:rPr lang="pl-PL" dirty="0">
                <a:hlinkClick r:id="rId4"/>
              </a:rPr>
              <a:t>econ@zhmr.gov.ua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235</TotalTime>
  <Words>290</Words>
  <Application>Microsoft Office PowerPoint</Application>
  <PresentationFormat>Широкоэкранный</PresentationFormat>
  <Paragraphs>45</Paragraphs>
  <Slides>9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Verdana</vt:lpstr>
      <vt:lpstr>Тема Office</vt:lpstr>
      <vt:lpstr>Встановлення теплових насосів у закладі дошкільної освіти №3 «Веселка»  за адресою: Вінницька область, м.Жмеринка, вул. Соборна, 26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Адміністратор</dc:creator>
  <cp:lastModifiedBy>Кузьмына Лариса</cp:lastModifiedBy>
  <cp:revision>40</cp:revision>
  <cp:lastPrinted>2024-05-13T12:37:29Z</cp:lastPrinted>
  <dcterms:created xsi:type="dcterms:W3CDTF">2024-05-13T06:08:03Z</dcterms:created>
  <dcterms:modified xsi:type="dcterms:W3CDTF">2024-05-13T12:47:26Z</dcterms:modified>
</cp:coreProperties>
</file>