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1" r:id="rId3"/>
    <p:sldId id="282" r:id="rId4"/>
    <p:sldId id="258" r:id="rId5"/>
    <p:sldId id="264" r:id="rId6"/>
    <p:sldId id="259" r:id="rId7"/>
    <p:sldId id="274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F85"/>
    <a:srgbClr val="EAEAEA"/>
    <a:srgbClr val="2881E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188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2B32B-124B-4948-BA8B-48F4309485FC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A1A7-6E2B-4D2F-B85D-587F37794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EFAC3-DEA5-4F4C-AE9F-065BEFF5E821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8A42-D3AB-46F7-BD29-D5C06CEF48E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5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8A42-D3AB-46F7-BD29-D5C06CEF48E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02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8A42-D3AB-46F7-BD29-D5C06CEF48E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61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8A42-D3AB-46F7-BD29-D5C06CEF48E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3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8A42-D3AB-46F7-BD29-D5C06CEF48E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0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0BD8-39C9-405C-A149-3B6910E9FA2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2975" r="12333"/>
          <a:stretch/>
        </p:blipFill>
        <p:spPr>
          <a:xfrm>
            <a:off x="29213" y="189163"/>
            <a:ext cx="12193355" cy="474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4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9C37-528C-4B28-BA82-F014C82C53D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92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02A8F-4F27-4025-91F9-FFC04028678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827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</a:t>
            </a:r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869C-FB17-4E7A-B34D-E8B2E78B082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82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</a:t>
            </a:r>
            <a:endParaRPr lang="en-US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F19D-5B80-4ABF-AD2E-76ADC822972F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gray">
          <a:xfrm>
            <a:off x="100192" y="6434759"/>
            <a:ext cx="3080973" cy="368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ru-RU" sz="1050" smtClean="0"/>
              <a:t>https://zhmerinka-adm.gov.ua</a:t>
            </a:r>
            <a:endParaRPr lang="en-US" altLang="ru-RU" sz="1050" dirty="0"/>
          </a:p>
        </p:txBody>
      </p:sp>
    </p:spTree>
    <p:extLst>
      <p:ext uri="{BB962C8B-B14F-4D97-AF65-F5344CB8AC3E}">
        <p14:creationId xmlns:p14="http://schemas.microsoft.com/office/powerpoint/2010/main" val="364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https://zhmerinka-adm.gov.ua/</a:t>
            </a:r>
            <a:endParaRPr lang="en-US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59A3-C794-4960-87F3-EA82DF4DF2D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293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</a:t>
            </a:r>
            <a:endParaRPr lang="en-US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98F3-D8C3-4B90-A6A7-CC692D900F2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5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</a:t>
            </a:r>
            <a:endParaRPr lang="en-US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1559-D612-4B05-AD9E-2ED4620065C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https://zhmerinka-adm.gov.ua/</a:t>
            </a:r>
            <a:endParaRPr lang="en-US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0B5-D34D-45CB-BE9F-89E89C3A16F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842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515D-8002-43AC-BB46-DCE3187210B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27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4C8-F06B-4DF1-A2E1-CA316314A3A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43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9F3D-D1F2-4976-BBBC-9276AE70AF9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Rectangle 73" descr="Dark horizontal"/>
          <p:cNvSpPr>
            <a:spLocks noChangeArrowheads="1"/>
          </p:cNvSpPr>
          <p:nvPr userDrawn="1"/>
        </p:nvSpPr>
        <p:spPr bwMode="gray">
          <a:xfrm>
            <a:off x="46254" y="1412875"/>
            <a:ext cx="1898651" cy="5445125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tx2"/>
            </a:bgClr>
          </a:patt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" y="213041"/>
            <a:ext cx="1872149" cy="114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 userDrawn="1"/>
        </p:nvSpPr>
        <p:spPr>
          <a:xfrm>
            <a:off x="1903844" y="1383106"/>
            <a:ext cx="7920880" cy="595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8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con@zhmr.gov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536" y="5157192"/>
            <a:ext cx="10081120" cy="1440160"/>
          </a:xfrm>
        </p:spPr>
        <p:txBody>
          <a:bodyPr>
            <a:noAutofit/>
          </a:bodyPr>
          <a:lstStyle/>
          <a:p>
            <a:r>
              <a:rPr lang="uk-UA" altLang="ru-RU" sz="36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sz="36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sz="36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88640"/>
            <a:ext cx="89109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434138"/>
            <a:ext cx="3081338" cy="368300"/>
          </a:xfrm>
        </p:spPr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351584" y="286492"/>
            <a:ext cx="9217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charset="0"/>
              </a:rPr>
              <a:t>Реалізація інвестиційних проектів у сфері енергоефективності в закладах освіти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560" y="1556794"/>
            <a:ext cx="9577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На території міста </a:t>
            </a:r>
            <a:r>
              <a:rPr lang="uk-UA" sz="2000" b="1" dirty="0" smtClean="0"/>
              <a:t>реалізовано </a:t>
            </a:r>
            <a:r>
              <a:rPr lang="uk-UA" sz="2000" b="1" dirty="0"/>
              <a:t>Проект “</a:t>
            </a:r>
            <a:r>
              <a:rPr lang="en-US" sz="2000" b="1" dirty="0"/>
              <a:t>Energy Go</a:t>
            </a:r>
            <a:r>
              <a:rPr lang="uk-UA" sz="2000" b="1" dirty="0"/>
              <a:t>: впровадження Плану дій сталого енергетичного розвитку м. Жмеринка” 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Загальна сума проекту складає 913, 7 тис. євро,  з яких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727 тис. євро грантових коштів  та 186,1 тис. євро власний внесок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Проект </a:t>
            </a:r>
            <a:r>
              <a:rPr lang="uk-UA" sz="2000" b="1" dirty="0" smtClean="0"/>
              <a:t>реалізовано за 3 </a:t>
            </a:r>
            <a:r>
              <a:rPr lang="uk-UA" sz="2000" b="1" dirty="0"/>
              <a:t>роки.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Згідно проекту у двох загальноосвітніх школах та двох дошкільних навчальних закладах міста </a:t>
            </a:r>
            <a:r>
              <a:rPr lang="uk-UA" sz="2000" b="1" dirty="0" smtClean="0"/>
              <a:t>впроваджені </a:t>
            </a:r>
            <a:r>
              <a:rPr lang="uk-UA" sz="2000" b="1" dirty="0"/>
              <a:t>заходи з  термомодернізації</a:t>
            </a:r>
          </a:p>
        </p:txBody>
      </p:sp>
      <p:pic>
        <p:nvPicPr>
          <p:cNvPr id="7" name="Picture 4" descr="C:\Users\User\Pictures\21743240_2029462757282962_70353245376316442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532" y="4419116"/>
            <a:ext cx="3660102" cy="226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User\Pictures\89892faaa9dc0a8cf1fff0adcd51696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4419116"/>
            <a:ext cx="4798015" cy="226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6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2" descr="C:\Users\User\Pictures\89892faaa9dc0a8cf1fff0adcd51696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335" y="1495519"/>
            <a:ext cx="640695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43" y="4674610"/>
            <a:ext cx="3617692" cy="203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654620"/>
            <a:ext cx="3653221" cy="205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5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7302" t="29295" r="27389" b="9816"/>
          <a:stretch/>
        </p:blipFill>
        <p:spPr>
          <a:xfrm>
            <a:off x="2711624" y="1556792"/>
            <a:ext cx="7848872" cy="5112568"/>
          </a:xfrm>
          <a:prstGeom prst="rect">
            <a:avLst/>
          </a:prstGeom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434138"/>
            <a:ext cx="3081338" cy="368300"/>
          </a:xfrm>
        </p:spPr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ltGray">
          <a:xfrm>
            <a:off x="2207568" y="1705836"/>
            <a:ext cx="6053878" cy="4387460"/>
          </a:xfrm>
          <a:prstGeom prst="rightArrow">
            <a:avLst>
              <a:gd name="adj1" fmla="val 79306"/>
              <a:gd name="adj2" fmla="val 30055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2423592" y="2362200"/>
            <a:ext cx="4510608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4700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 eaLnBrk="0" hangingPunct="0"/>
            <a:r>
              <a:rPr lang="uk-UA" altLang="ru-RU" sz="2400" b="1" dirty="0" smtClean="0">
                <a:solidFill>
                  <a:schemeClr val="bg1"/>
                </a:solidFill>
              </a:rPr>
              <a:t>Встановлення теплових насосів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2423592" y="3513864"/>
            <a:ext cx="4510608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85000">
                <a:srgbClr val="699D5F">
                  <a:lumMod val="99000"/>
                </a:srgbClr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 eaLnBrk="0" hangingPunct="0"/>
            <a:r>
              <a:rPr lang="uk-UA" altLang="ru-RU" sz="2400" b="1" dirty="0" smtClean="0">
                <a:solidFill>
                  <a:schemeClr val="bg1"/>
                </a:solidFill>
              </a:rPr>
              <a:t>Навчання персоналу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2423592" y="4634889"/>
            <a:ext cx="4510608" cy="838200"/>
          </a:xfrm>
          <a:prstGeom prst="roundRect">
            <a:avLst>
              <a:gd name="adj" fmla="val 9106"/>
            </a:avLst>
          </a:prstGeom>
          <a:gradFill rotWithShape="1">
            <a:gsLst>
              <a:gs pos="6600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just" eaLnBrk="0" hangingPunct="0"/>
            <a:r>
              <a:rPr lang="uk-UA" altLang="ru-RU" sz="2400" dirty="0" smtClean="0">
                <a:solidFill>
                  <a:schemeClr val="bg1"/>
                </a:solidFill>
              </a:rPr>
              <a:t>Гаряча лінія з Панасонік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8184727" y="3200400"/>
            <a:ext cx="3370978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Стабільна робота обладнання</a:t>
            </a:r>
            <a:endParaRPr lang="en-US" alt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76962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276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72644" y="3505379"/>
            <a:ext cx="20383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uk-UA" altLang="ru-RU" sz="1600" b="1" dirty="0">
                <a:solidFill>
                  <a:srgbClr val="000000"/>
                </a:solidFill>
              </a:rPr>
              <a:t>До початку</a:t>
            </a:r>
          </a:p>
          <a:p>
            <a:pPr algn="ctr" eaLnBrk="0" hangingPunct="0"/>
            <a:r>
              <a:rPr lang="uk-UA" altLang="ru-RU" sz="1400" dirty="0">
                <a:solidFill>
                  <a:srgbClr val="000000"/>
                </a:solidFill>
              </a:rPr>
              <a:t>споживання теплової енергії в опалювальний період  </a:t>
            </a:r>
            <a:r>
              <a:rPr lang="uk-UA" altLang="ru-RU" sz="1400" dirty="0" smtClean="0">
                <a:solidFill>
                  <a:srgbClr val="000000"/>
                </a:solidFill>
              </a:rPr>
              <a:t>становило 27 </a:t>
            </a:r>
            <a:r>
              <a:rPr lang="uk-UA" altLang="ru-RU" sz="1400" dirty="0">
                <a:solidFill>
                  <a:srgbClr val="000000"/>
                </a:solidFill>
              </a:rPr>
              <a:t>Гкал,, що в грошовому еквіваленті становили </a:t>
            </a:r>
            <a:r>
              <a:rPr lang="uk-UA" altLang="ru-RU" sz="1400" dirty="0" smtClean="0">
                <a:solidFill>
                  <a:srgbClr val="000000"/>
                </a:solidFill>
              </a:rPr>
              <a:t>245 тис.грн</a:t>
            </a:r>
            <a:endParaRPr lang="en-US" altLang="ru-RU" sz="11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5356225" y="325596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xtLst/>
        </p:spPr>
        <p:txBody>
          <a:bodyPr/>
          <a:lstStyle/>
          <a:p>
            <a:endParaRPr lang="uk-UA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7002468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7008818" y="325596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xtLst/>
        </p:spPr>
        <p:txBody>
          <a:bodyPr/>
          <a:lstStyle/>
          <a:p>
            <a:endParaRPr lang="uk-UA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181600" y="1628775"/>
            <a:ext cx="2998788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807869" y="1707071"/>
            <a:ext cx="18105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altLang="ru-RU" sz="2000" b="1" dirty="0">
                <a:solidFill>
                  <a:schemeClr val="tx1">
                    <a:lumMod val="50000"/>
                  </a:schemeClr>
                </a:solidFill>
              </a:rPr>
              <a:t>Використання </a:t>
            </a:r>
          </a:p>
          <a:p>
            <a:pPr algn="ctr" eaLnBrk="0" hangingPunct="0"/>
            <a:r>
              <a:rPr lang="uk-UA" altLang="ru-RU" sz="2000" b="1" dirty="0">
                <a:solidFill>
                  <a:schemeClr val="tx1">
                    <a:lumMod val="50000"/>
                  </a:schemeClr>
                </a:solidFill>
              </a:rPr>
              <a:t>енергоносіїв</a:t>
            </a:r>
          </a:p>
          <a:p>
            <a:pPr algn="ctr" eaLnBrk="0" hangingPunct="0"/>
            <a:r>
              <a:rPr lang="uk-UA" altLang="ru-RU" sz="2000" b="1" dirty="0">
                <a:solidFill>
                  <a:schemeClr val="tx1">
                    <a:lumMod val="50000"/>
                  </a:schemeClr>
                </a:solidFill>
              </a:rPr>
              <a:t>(грн.)</a:t>
            </a:r>
            <a:endParaRPr lang="en-US" alt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7877175" y="3496764"/>
            <a:ext cx="203835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b="1" dirty="0">
                <a:solidFill>
                  <a:srgbClr val="C00000"/>
                </a:solidFill>
              </a:rPr>
              <a:t>Після </a:t>
            </a:r>
            <a:r>
              <a:rPr lang="uk-UA" altLang="ru-RU" b="1" dirty="0" smtClean="0">
                <a:solidFill>
                  <a:srgbClr val="C00000"/>
                </a:solidFill>
              </a:rPr>
              <a:t>впровадження</a:t>
            </a:r>
            <a:r>
              <a:rPr lang="en-US" altLang="ru-RU" sz="1200" dirty="0" smtClean="0">
                <a:solidFill>
                  <a:srgbClr val="C00000"/>
                </a:solidFill>
              </a:rPr>
              <a:t> </a:t>
            </a:r>
            <a:r>
              <a:rPr lang="uk-UA" altLang="ru-RU" sz="1400" dirty="0">
                <a:solidFill>
                  <a:srgbClr val="C00000"/>
                </a:solidFill>
              </a:rPr>
              <a:t>споживання електричної енергії становило </a:t>
            </a:r>
            <a:r>
              <a:rPr lang="uk-UA" altLang="ru-RU" sz="1400" dirty="0" smtClean="0">
                <a:solidFill>
                  <a:srgbClr val="C00000"/>
                </a:solidFill>
              </a:rPr>
              <a:t>5062 </a:t>
            </a:r>
            <a:r>
              <a:rPr lang="uk-UA" altLang="ru-RU" sz="1400" dirty="0">
                <a:solidFill>
                  <a:srgbClr val="C00000"/>
                </a:solidFill>
              </a:rPr>
              <a:t>кВт,  що в грошовому еквіваленті становили </a:t>
            </a:r>
            <a:r>
              <a:rPr lang="uk-UA" altLang="ru-RU" sz="1400" dirty="0" smtClean="0">
                <a:solidFill>
                  <a:srgbClr val="C00000"/>
                </a:solidFill>
              </a:rPr>
              <a:t>45,1 </a:t>
            </a:r>
            <a:r>
              <a:rPr lang="uk-UA" altLang="ru-RU" sz="1400" dirty="0">
                <a:solidFill>
                  <a:srgbClr val="C00000"/>
                </a:solidFill>
              </a:rPr>
              <a:t>тис.грн</a:t>
            </a:r>
            <a:endParaRPr lang="en-US" altLang="ru-RU" sz="1100" dirty="0">
              <a:solidFill>
                <a:srgbClr val="C00000"/>
              </a:solidFill>
            </a:endParaRPr>
          </a:p>
          <a:p>
            <a:pPr algn="ctr"/>
            <a:r>
              <a:rPr lang="uk-UA" altLang="ru-RU" sz="1400" dirty="0">
                <a:solidFill>
                  <a:srgbClr val="C00000"/>
                </a:solidFill>
              </a:rPr>
              <a:t> </a:t>
            </a:r>
            <a:endParaRPr lang="en-US" altLang="ru-RU" dirty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57" name="Group 89"/>
          <p:cNvGrpSpPr>
            <a:grpSpLocks/>
          </p:cNvGrpSpPr>
          <p:nvPr/>
        </p:nvGrpSpPr>
        <p:grpSpPr bwMode="auto">
          <a:xfrm>
            <a:off x="4734265" y="2060848"/>
            <a:ext cx="4049564" cy="3807296"/>
            <a:chOff x="1701" y="1253"/>
            <a:chExt cx="2177" cy="2167"/>
          </a:xfrm>
        </p:grpSpPr>
        <p:sp>
          <p:nvSpPr>
            <p:cNvPr id="58458" name="AutoShape 90"/>
            <p:cNvSpPr>
              <a:spLocks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8459" name="Freeform 91"/>
            <p:cNvSpPr>
              <a:spLocks/>
            </p:cNvSpPr>
            <p:nvPr/>
          </p:nvSpPr>
          <p:spPr bwMode="gray">
            <a:xfrm rot="5400000">
              <a:off x="2795" y="1397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8460" name="Freeform 92"/>
            <p:cNvSpPr>
              <a:spLocks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6E2E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8461" name="AutoShape 93"/>
            <p:cNvSpPr>
              <a:spLocks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27000">
                  <a:srgbClr val="ABD292"/>
                </a:gs>
                <a:gs pos="31000">
                  <a:schemeClr val="accent6">
                    <a:lumMod val="95000"/>
                    <a:lumOff val="5000"/>
                  </a:schemeClr>
                </a:gs>
                <a:gs pos="74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58462" name="Group 94"/>
            <p:cNvGrpSpPr>
              <a:grpSpLocks/>
            </p:cNvGrpSpPr>
            <p:nvPr/>
          </p:nvGrpSpPr>
          <p:grpSpPr bwMode="auto">
            <a:xfrm>
              <a:off x="2167" y="2504"/>
              <a:ext cx="1265" cy="916"/>
              <a:chOff x="1907" y="2654"/>
              <a:chExt cx="1826" cy="1291"/>
            </a:xfrm>
          </p:grpSpPr>
          <p:sp>
            <p:nvSpPr>
              <p:cNvPr id="58463" name="Freeform 95"/>
              <p:cNvSpPr>
                <a:spLocks/>
              </p:cNvSpPr>
              <p:nvPr/>
            </p:nvSpPr>
            <p:spPr bwMode="gray">
              <a:xfrm rot="12600000">
                <a:off x="2409" y="2654"/>
                <a:ext cx="1324" cy="1278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>
                <a:gsLst>
                  <a:gs pos="66674">
                    <a:srgbClr val="639740"/>
                  </a:gs>
                  <a:gs pos="100000">
                    <a:srgbClr val="69A144"/>
                  </a:gs>
                  <a:gs pos="16000">
                    <a:srgbClr val="6EA947"/>
                  </a:gs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464" name="Freeform 96"/>
              <p:cNvSpPr>
                <a:spLocks/>
              </p:cNvSpPr>
              <p:nvPr/>
            </p:nvSpPr>
            <p:spPr bwMode="gray">
              <a:xfrm rot="14400000">
                <a:off x="1933" y="2644"/>
                <a:ext cx="1275" cy="1327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68040">
                    <a:srgbClr val="669C41"/>
                  </a:gs>
                  <a:gs pos="20000">
                    <a:schemeClr val="accent6">
                      <a:lumMod val="95000"/>
                      <a:lumOff val="5000"/>
                    </a:schemeClr>
                  </a:gs>
                  <a:gs pos="97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58465" name="AutoShape 97"/>
            <p:cNvSpPr>
              <a:spLocks noChangeArrowheads="1"/>
            </p:cNvSpPr>
            <p:nvPr/>
          </p:nvSpPr>
          <p:spPr bwMode="gray">
            <a:xfrm rot="306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58466" name="Group 98"/>
            <p:cNvGrpSpPr>
              <a:grpSpLocks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58467" name="Freeform 99"/>
              <p:cNvSpPr>
                <a:spLocks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8468" name="Freeform 100"/>
              <p:cNvSpPr>
                <a:spLocks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58469" name="AutoShape 101"/>
            <p:cNvSpPr>
              <a:spLocks noChangeArrowheads="1"/>
            </p:cNvSpPr>
            <p:nvPr/>
          </p:nvSpPr>
          <p:spPr bwMode="gray">
            <a:xfrm rot="162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58470" name="AutoShape 102"/>
          <p:cNvSpPr>
            <a:spLocks noChangeArrowheads="1"/>
          </p:cNvSpPr>
          <p:nvPr/>
        </p:nvSpPr>
        <p:spPr bwMode="gray">
          <a:xfrm>
            <a:off x="8077200" y="2208215"/>
            <a:ext cx="2411288" cy="6524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altLang="ru-RU" sz="1400" dirty="0">
                <a:solidFill>
                  <a:schemeClr val="bg1"/>
                </a:solidFill>
                <a:latin typeface="Verdana" panose="020B0604030504040204" pitchFamily="34" charset="0"/>
              </a:rPr>
              <a:t>Електрична енергія</a:t>
            </a:r>
            <a:endParaRPr lang="en-US" altLang="ru-RU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8471" name="AutoShape 103"/>
          <p:cNvSpPr>
            <a:spLocks noChangeArrowheads="1"/>
          </p:cNvSpPr>
          <p:nvPr/>
        </p:nvSpPr>
        <p:spPr bwMode="gray">
          <a:xfrm>
            <a:off x="5569538" y="5715655"/>
            <a:ext cx="2721183" cy="6058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altLang="ru-RU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Зменшення </a:t>
            </a:r>
          </a:p>
          <a:p>
            <a:pPr algn="ctr" eaLnBrk="0" hangingPunct="0"/>
            <a:r>
              <a:rPr lang="uk-UA" altLang="ru-RU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викидів СО</a:t>
            </a:r>
            <a:r>
              <a:rPr lang="uk-UA" altLang="ru-RU" sz="1400" b="1" baseline="-25000" dirty="0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  <a:endParaRPr lang="en-US" altLang="ru-RU" sz="1400" b="1" baseline="-25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8472" name="AutoShape 104"/>
          <p:cNvSpPr>
            <a:spLocks noChangeArrowheads="1"/>
          </p:cNvSpPr>
          <p:nvPr/>
        </p:nvSpPr>
        <p:spPr bwMode="gray">
          <a:xfrm>
            <a:off x="3206350" y="2208215"/>
            <a:ext cx="2280050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uk-UA" altLang="ru-RU" sz="1400" dirty="0">
                <a:solidFill>
                  <a:schemeClr val="bg1"/>
                </a:solidFill>
                <a:latin typeface="Verdana" panose="020B0604030504040204" pitchFamily="34" charset="0"/>
              </a:rPr>
              <a:t>Теплова енергія</a:t>
            </a:r>
            <a:endParaRPr lang="en-US" altLang="ru-RU" sz="1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78634" y="1639544"/>
            <a:ext cx="830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altLang="ru-RU" sz="2000" b="1" dirty="0" smtClean="0"/>
              <a:t>У </a:t>
            </a:r>
            <a:r>
              <a:rPr lang="uk-UA" altLang="ru-RU" sz="2000" b="1" dirty="0"/>
              <a:t>закладі дошкільної освіти №3 «Веселка» експлуатація обладнання відбувається без складнощів</a:t>
            </a:r>
            <a:endParaRPr lang="uk-UA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32347" y="2589457"/>
            <a:ext cx="633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Економія по  Об'єкту перевершила сподівання</a:t>
            </a:r>
            <a:endParaRPr lang="uk-UA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73555" y="3699064"/>
            <a:ext cx="735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Допомога в налаштуванні та техніко-інформативна підтримка</a:t>
            </a:r>
            <a:endParaRPr lang="uk-UA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300363" y="4869511"/>
            <a:ext cx="6289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Гаряча лінія з Панасонік</a:t>
            </a:r>
            <a:endParaRPr lang="uk-UA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08156" y="5822251"/>
            <a:ext cx="664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Дистанційний моніторинг та корекція роботи системи</a:t>
            </a:r>
            <a:endParaRPr lang="uk-UA" sz="2000" b="1" dirty="0"/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ltGray">
          <a:xfrm rot="5400000">
            <a:off x="-501626" y="17076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ltGray">
          <a:xfrm rot="5400000" flipH="1">
            <a:off x="34432" y="2107583"/>
            <a:ext cx="3838749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72" name="Group 9"/>
          <p:cNvGrpSpPr>
            <a:grpSpLocks/>
          </p:cNvGrpSpPr>
          <p:nvPr/>
        </p:nvGrpSpPr>
        <p:grpSpPr bwMode="auto">
          <a:xfrm>
            <a:off x="2780576" y="1817286"/>
            <a:ext cx="507112" cy="387578"/>
            <a:chOff x="2078" y="1387"/>
            <a:chExt cx="1615" cy="2201"/>
          </a:xfrm>
        </p:grpSpPr>
        <p:sp>
          <p:nvSpPr>
            <p:cNvPr id="7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75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79" name="Group 16"/>
          <p:cNvGrpSpPr>
            <a:grpSpLocks/>
          </p:cNvGrpSpPr>
          <p:nvPr/>
        </p:nvGrpSpPr>
        <p:grpSpPr bwMode="auto">
          <a:xfrm>
            <a:off x="3641581" y="2619428"/>
            <a:ext cx="579832" cy="395858"/>
            <a:chOff x="2078" y="1387"/>
            <a:chExt cx="1615" cy="2201"/>
          </a:xfrm>
        </p:grpSpPr>
        <p:sp>
          <p:nvSpPr>
            <p:cNvPr id="80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84" name="Oval 2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85" name="Oval 2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3893193" y="3707885"/>
            <a:ext cx="647106" cy="400863"/>
            <a:chOff x="2078" y="1387"/>
            <a:chExt cx="1615" cy="2201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" name="Oval 2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0" name="Oval 2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1" name="Oval 2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2" name="Oval 2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93" name="Group 30"/>
          <p:cNvGrpSpPr>
            <a:grpSpLocks/>
          </p:cNvGrpSpPr>
          <p:nvPr/>
        </p:nvGrpSpPr>
        <p:grpSpPr bwMode="auto">
          <a:xfrm>
            <a:off x="3702750" y="4832989"/>
            <a:ext cx="561958" cy="422449"/>
            <a:chOff x="2078" y="1387"/>
            <a:chExt cx="1615" cy="2201"/>
          </a:xfrm>
        </p:grpSpPr>
        <p:sp>
          <p:nvSpPr>
            <p:cNvPr id="94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100" name="Group 37"/>
          <p:cNvGrpSpPr>
            <a:grpSpLocks/>
          </p:cNvGrpSpPr>
          <p:nvPr/>
        </p:nvGrpSpPr>
        <p:grpSpPr bwMode="auto">
          <a:xfrm>
            <a:off x="3032299" y="5768320"/>
            <a:ext cx="534430" cy="405127"/>
            <a:chOff x="2078" y="1387"/>
            <a:chExt cx="1615" cy="2201"/>
          </a:xfrm>
        </p:grpSpPr>
        <p:sp>
          <p:nvSpPr>
            <p:cNvPr id="101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2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" name="Oval 40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4" name="Oval 41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5" name="Oval 4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2207568" y="260648"/>
            <a:ext cx="936104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Встановлення теплових насосів у закладі дошкільної освіти №3 «Веселка» </a:t>
            </a:r>
            <a:br>
              <a:rPr lang="uk-UA" altLang="ru-RU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uk-UA" altLang="ru-RU" sz="2000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адресою: Вінницька область, м.Жмеринка, вул. Соборна, 26</a:t>
            </a:r>
            <a:endParaRPr lang="en-US" altLang="ru-RU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7759" y="37458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ВИСНОВКИ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3792" y="479715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dirty="0">
                <a:ln/>
                <a:solidFill>
                  <a:schemeClr val="accent1">
                    <a:lumMod val="50000"/>
                  </a:schemeClr>
                </a:solidFill>
              </a:rPr>
              <a:t>Дякую за увагу!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0"/>
            <a:ext cx="891098" cy="1152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5560" y="5390763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uk-UA" dirty="0"/>
              <a:t>Контакти: головного спеціаліста управління економіки та розвитку інфраструктури, енергоменеджер</a:t>
            </a:r>
            <a:endParaRPr lang="ru-RU" dirty="0"/>
          </a:p>
          <a:p>
            <a:pPr fontAlgn="t"/>
            <a:r>
              <a:rPr lang="ru-RU" b="1" dirty="0"/>
              <a:t>Лариса </a:t>
            </a:r>
            <a:r>
              <a:rPr lang="ru-RU" b="1" dirty="0" err="1"/>
              <a:t>Кузьміна</a:t>
            </a:r>
            <a:endParaRPr lang="ru-RU" b="1" dirty="0"/>
          </a:p>
          <a:p>
            <a:pPr fontAlgn="t"/>
            <a:r>
              <a:rPr lang="ru-RU" dirty="0"/>
              <a:t>моб.: +38 097 148 99 60</a:t>
            </a:r>
          </a:p>
          <a:p>
            <a:pPr fontAlgn="t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econ@zhmr.gov.ua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290</Words>
  <Application>Microsoft Office PowerPoint</Application>
  <PresentationFormat>Широкоэкранный</PresentationFormat>
  <Paragraphs>45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Тема Office</vt:lpstr>
      <vt:lpstr>Встановлення теплових насосів у закладі дошкільної освіти №3 «Веселка»  за адресою: Вінницька область, м.Жмеринка, вул. Соборна, 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Адміністратор</dc:creator>
  <cp:lastModifiedBy>Кузьмына Лариса</cp:lastModifiedBy>
  <cp:revision>40</cp:revision>
  <cp:lastPrinted>2024-05-13T12:37:29Z</cp:lastPrinted>
  <dcterms:created xsi:type="dcterms:W3CDTF">2024-05-13T06:08:03Z</dcterms:created>
  <dcterms:modified xsi:type="dcterms:W3CDTF">2024-05-13T12:47:26Z</dcterms:modified>
</cp:coreProperties>
</file>