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8288000" cy="10287000"/>
  <p:notesSz cx="6858000" cy="9144000"/>
  <p:embeddedFontLst>
    <p:embeddedFont>
      <p:font typeface="Noto Sans Bold" panose="020B0604020202020204" charset="0"/>
      <p:regular r:id="rId15"/>
    </p:embeddedFont>
    <p:embeddedFont>
      <p:font typeface="Noto Sans" panose="020B0604020202020204" charset="0"/>
      <p:regular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5" d="100"/>
          <a:sy n="55" d="100"/>
        </p:scale>
        <p:origin x="658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8.png"/><Relationship Id="rId4" Type="http://schemas.openxmlformats.org/officeDocument/2006/relationships/image" Target="../media/image10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40.svg"/><Relationship Id="rId3" Type="http://schemas.openxmlformats.org/officeDocument/2006/relationships/image" Target="../media/image32.svg"/><Relationship Id="rId7" Type="http://schemas.openxmlformats.org/officeDocument/2006/relationships/image" Target="../media/image36.svg"/><Relationship Id="rId12" Type="http://schemas.openxmlformats.org/officeDocument/2006/relationships/image" Target="../media/image2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8.svg"/><Relationship Id="rId5" Type="http://schemas.openxmlformats.org/officeDocument/2006/relationships/image" Target="../media/image34.svg"/><Relationship Id="rId15" Type="http://schemas.openxmlformats.org/officeDocument/2006/relationships/image" Target="../media/image42.svg"/><Relationship Id="rId10" Type="http://schemas.openxmlformats.org/officeDocument/2006/relationships/image" Target="../media/image28.png"/><Relationship Id="rId4" Type="http://schemas.openxmlformats.org/officeDocument/2006/relationships/image" Target="../media/image26.png"/><Relationship Id="rId9" Type="http://schemas.openxmlformats.org/officeDocument/2006/relationships/image" Target="../media/image29.svg"/><Relationship Id="rId1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mailto:o.pryhoda@vents.com.ua" TargetMode="External"/><Relationship Id="rId3" Type="http://schemas.openxmlformats.org/officeDocument/2006/relationships/image" Target="../media/image27.svg"/><Relationship Id="rId7" Type="http://schemas.openxmlformats.org/officeDocument/2006/relationships/image" Target="../media/image32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8.png"/><Relationship Id="rId4" Type="http://schemas.openxmlformats.org/officeDocument/2006/relationships/image" Target="../media/image10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8.jpeg"/><Relationship Id="rId3" Type="http://schemas.openxmlformats.org/officeDocument/2006/relationships/image" Target="../media/image7.png"/><Relationship Id="rId7" Type="http://schemas.openxmlformats.org/officeDocument/2006/relationships/image" Target="../media/image12.jpeg"/><Relationship Id="rId12" Type="http://schemas.openxmlformats.org/officeDocument/2006/relationships/image" Target="../media/image1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6.jpeg"/><Relationship Id="rId5" Type="http://schemas.openxmlformats.org/officeDocument/2006/relationships/image" Target="../media/image8.png"/><Relationship Id="rId10" Type="http://schemas.openxmlformats.org/officeDocument/2006/relationships/image" Target="../media/image15.jpeg"/><Relationship Id="rId4" Type="http://schemas.openxmlformats.org/officeDocument/2006/relationships/image" Target="../media/image10.svg"/><Relationship Id="rId9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8.png"/><Relationship Id="rId4" Type="http://schemas.openxmlformats.org/officeDocument/2006/relationships/image" Target="../media/image10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2.png"/><Relationship Id="rId7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2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39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15923010" y="764000"/>
            <a:ext cx="2364990" cy="188320"/>
            <a:chOff x="0" y="0"/>
            <a:chExt cx="1913890" cy="152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13890" cy="152400"/>
            </a:xfrm>
            <a:custGeom>
              <a:avLst/>
              <a:gdLst/>
              <a:ahLst/>
              <a:cxnLst/>
              <a:rect l="l" t="t" r="r" b="b"/>
              <a:pathLst>
                <a:path w="1913890" h="152400">
                  <a:moveTo>
                    <a:pt x="0" y="0"/>
                  </a:moveTo>
                  <a:lnTo>
                    <a:pt x="1913890" y="0"/>
                  </a:lnTo>
                  <a:lnTo>
                    <a:pt x="1913890" y="15240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84E1A1"/>
            </a:solidFill>
          </p:spPr>
        </p:sp>
      </p:grpSp>
      <p:sp>
        <p:nvSpPr>
          <p:cNvPr id="4" name="Freeform 4"/>
          <p:cNvSpPr/>
          <p:nvPr/>
        </p:nvSpPr>
        <p:spPr>
          <a:xfrm rot="5400000">
            <a:off x="5780528" y="1645490"/>
            <a:ext cx="6726943" cy="6996021"/>
          </a:xfrm>
          <a:custGeom>
            <a:avLst/>
            <a:gdLst/>
            <a:ahLst/>
            <a:cxnLst/>
            <a:rect l="l" t="t" r="r" b="b"/>
            <a:pathLst>
              <a:path w="6726943" h="6996021">
                <a:moveTo>
                  <a:pt x="0" y="0"/>
                </a:moveTo>
                <a:lnTo>
                  <a:pt x="6726944" y="0"/>
                </a:lnTo>
                <a:lnTo>
                  <a:pt x="6726944" y="6996020"/>
                </a:lnTo>
                <a:lnTo>
                  <a:pt x="0" y="69960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984406" y="5771267"/>
            <a:ext cx="3315208" cy="3978250"/>
          </a:xfrm>
          <a:custGeom>
            <a:avLst/>
            <a:gdLst/>
            <a:ahLst/>
            <a:cxnLst/>
            <a:rect l="l" t="t" r="r" b="b"/>
            <a:pathLst>
              <a:path w="3315208" h="3978250">
                <a:moveTo>
                  <a:pt x="0" y="0"/>
                </a:moveTo>
                <a:lnTo>
                  <a:pt x="3315209" y="0"/>
                </a:lnTo>
                <a:lnTo>
                  <a:pt x="3315209" y="3978250"/>
                </a:lnTo>
                <a:lnTo>
                  <a:pt x="0" y="39782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971675" y="2668641"/>
            <a:ext cx="15287625" cy="4366010"/>
            <a:chOff x="0" y="0"/>
            <a:chExt cx="20383500" cy="5821347"/>
          </a:xfrm>
        </p:grpSpPr>
        <p:sp>
          <p:nvSpPr>
            <p:cNvPr id="7" name="TextBox 7"/>
            <p:cNvSpPr txBox="1"/>
            <p:nvPr/>
          </p:nvSpPr>
          <p:spPr>
            <a:xfrm>
              <a:off x="0" y="4456930"/>
              <a:ext cx="16187780" cy="13644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199"/>
                </a:lnSpc>
              </a:pPr>
              <a:r>
                <a:rPr lang="en-US" sz="2999" dirty="0" err="1">
                  <a:solidFill>
                    <a:srgbClr val="FFFFFF"/>
                  </a:solidFill>
                  <a:latin typeface="Noto Sans"/>
                </a:rPr>
                <a:t>Енергоефективне</a:t>
              </a:r>
              <a:r>
                <a:rPr lang="en-US" sz="2999" dirty="0">
                  <a:solidFill>
                    <a:srgbClr val="FFFFFF"/>
                  </a:solidFill>
                  <a:latin typeface="Noto Sans"/>
                </a:rPr>
                <a:t> </a:t>
              </a:r>
              <a:r>
                <a:rPr lang="en-US" sz="2999" dirty="0" err="1">
                  <a:solidFill>
                    <a:srgbClr val="FFFFFF"/>
                  </a:solidFill>
                  <a:latin typeface="Noto Sans"/>
                </a:rPr>
                <a:t>рішення</a:t>
              </a:r>
              <a:r>
                <a:rPr lang="en-US" sz="2999" dirty="0">
                  <a:solidFill>
                    <a:srgbClr val="FFFFFF"/>
                  </a:solidFill>
                  <a:latin typeface="Noto Sans"/>
                </a:rPr>
                <a:t> </a:t>
              </a:r>
              <a:r>
                <a:rPr lang="en-US" sz="2999" dirty="0" err="1">
                  <a:solidFill>
                    <a:srgbClr val="FFFFFF"/>
                  </a:solidFill>
                  <a:latin typeface="Noto Sans"/>
                </a:rPr>
                <a:t>для</a:t>
              </a:r>
              <a:r>
                <a:rPr lang="en-US" sz="2999" dirty="0">
                  <a:solidFill>
                    <a:srgbClr val="FFFFFF"/>
                  </a:solidFill>
                  <a:latin typeface="Noto Sans"/>
                </a:rPr>
                <a:t> </a:t>
              </a:r>
            </a:p>
            <a:p>
              <a:pPr algn="l">
                <a:lnSpc>
                  <a:spcPts val="4199"/>
                </a:lnSpc>
                <a:spcBef>
                  <a:spcPct val="0"/>
                </a:spcBef>
              </a:pPr>
              <a:r>
                <a:rPr lang="en-US" sz="2999" dirty="0" err="1">
                  <a:solidFill>
                    <a:srgbClr val="FFFFFF"/>
                  </a:solidFill>
                  <a:latin typeface="Noto Sans"/>
                </a:rPr>
                <a:t>багатоквартирних</a:t>
              </a:r>
              <a:r>
                <a:rPr lang="en-US" sz="2999" dirty="0">
                  <a:solidFill>
                    <a:srgbClr val="FFFFFF"/>
                  </a:solidFill>
                  <a:latin typeface="Noto Sans"/>
                </a:rPr>
                <a:t> </a:t>
              </a:r>
              <a:r>
                <a:rPr lang="en-US" sz="2999" dirty="0" err="1">
                  <a:solidFill>
                    <a:srgbClr val="FFFFFF"/>
                  </a:solidFill>
                  <a:latin typeface="Noto Sans"/>
                </a:rPr>
                <a:t>будинків</a:t>
              </a:r>
              <a:endParaRPr lang="en-US" sz="2999" dirty="0">
                <a:solidFill>
                  <a:srgbClr val="FFFFFF"/>
                </a:solidFill>
                <a:latin typeface="Noto Sans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0"/>
              <a:ext cx="20383500" cy="43538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300"/>
                </a:lnSpc>
                <a:spcBef>
                  <a:spcPct val="0"/>
                </a:spcBef>
              </a:pPr>
              <a:r>
                <a:rPr lang="en-US" sz="9500">
                  <a:solidFill>
                    <a:srgbClr val="84E1A1"/>
                  </a:solidFill>
                  <a:latin typeface="Noto Sans Bold"/>
                </a:rPr>
                <a:t>Теплові насоси-опалення чи іграшка?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 rot="-10800000">
            <a:off x="0" y="9258300"/>
            <a:ext cx="6987790" cy="188320"/>
            <a:chOff x="0" y="0"/>
            <a:chExt cx="5654934" cy="152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654934" cy="152400"/>
            </a:xfrm>
            <a:custGeom>
              <a:avLst/>
              <a:gdLst/>
              <a:ahLst/>
              <a:cxnLst/>
              <a:rect l="l" t="t" r="r" b="b"/>
              <a:pathLst>
                <a:path w="5654934" h="152400">
                  <a:moveTo>
                    <a:pt x="0" y="0"/>
                  </a:moveTo>
                  <a:lnTo>
                    <a:pt x="5654934" y="0"/>
                  </a:lnTo>
                  <a:lnTo>
                    <a:pt x="5654934" y="15240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84E1A1"/>
            </a:solidFill>
          </p:spPr>
        </p:sp>
      </p:grpSp>
      <p:sp>
        <p:nvSpPr>
          <p:cNvPr id="11" name="Freeform 11"/>
          <p:cNvSpPr/>
          <p:nvPr/>
        </p:nvSpPr>
        <p:spPr>
          <a:xfrm rot="5400000">
            <a:off x="-22472" y="1813172"/>
            <a:ext cx="3045318" cy="942975"/>
          </a:xfrm>
          <a:custGeom>
            <a:avLst/>
            <a:gdLst/>
            <a:ahLst/>
            <a:cxnLst/>
            <a:rect l="l" t="t" r="r" b="b"/>
            <a:pathLst>
              <a:path w="3045318" h="942975">
                <a:moveTo>
                  <a:pt x="0" y="0"/>
                </a:moveTo>
                <a:lnTo>
                  <a:pt x="3045319" y="0"/>
                </a:lnTo>
                <a:lnTo>
                  <a:pt x="3045319" y="942975"/>
                </a:lnTo>
                <a:lnTo>
                  <a:pt x="0" y="9429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l="-137386" t="-697301"/>
            </a:stretch>
          </a:blipFill>
        </p:spPr>
      </p:sp>
      <p:sp>
        <p:nvSpPr>
          <p:cNvPr id="12" name="Freeform 12"/>
          <p:cNvSpPr/>
          <p:nvPr/>
        </p:nvSpPr>
        <p:spPr>
          <a:xfrm rot="5400000">
            <a:off x="15265153" y="7530853"/>
            <a:ext cx="3045318" cy="942975"/>
          </a:xfrm>
          <a:custGeom>
            <a:avLst/>
            <a:gdLst/>
            <a:ahLst/>
            <a:cxnLst/>
            <a:rect l="l" t="t" r="r" b="b"/>
            <a:pathLst>
              <a:path w="3045318" h="942975">
                <a:moveTo>
                  <a:pt x="0" y="0"/>
                </a:moveTo>
                <a:lnTo>
                  <a:pt x="3045319" y="0"/>
                </a:lnTo>
                <a:lnTo>
                  <a:pt x="3045319" y="942975"/>
                </a:lnTo>
                <a:lnTo>
                  <a:pt x="0" y="9429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l="-137386" t="-697301"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8657264" y="635623"/>
            <a:ext cx="6735136" cy="3974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220"/>
              </a:lnSpc>
              <a:spcBef>
                <a:spcPct val="0"/>
              </a:spcBef>
            </a:pPr>
            <a:r>
              <a:rPr lang="en-US" sz="2300">
                <a:solidFill>
                  <a:srgbClr val="FFFFFF"/>
                </a:solidFill>
                <a:latin typeface="Noto Sans Bold"/>
              </a:rPr>
              <a:t>Травень 2024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888" b="-8888"/>
            </a:stretch>
          </a:blipFill>
        </p:spPr>
      </p:sp>
      <p:sp>
        <p:nvSpPr>
          <p:cNvPr id="3" name="Freeform 3"/>
          <p:cNvSpPr/>
          <p:nvPr/>
        </p:nvSpPr>
        <p:spPr>
          <a:xfrm rot="880841">
            <a:off x="413816" y="1671073"/>
            <a:ext cx="3019991" cy="3019991"/>
          </a:xfrm>
          <a:custGeom>
            <a:avLst/>
            <a:gdLst/>
            <a:ahLst/>
            <a:cxnLst/>
            <a:rect l="l" t="t" r="r" b="b"/>
            <a:pathLst>
              <a:path w="3019991" h="3019991">
                <a:moveTo>
                  <a:pt x="0" y="0"/>
                </a:moveTo>
                <a:lnTo>
                  <a:pt x="3019991" y="0"/>
                </a:lnTo>
                <a:lnTo>
                  <a:pt x="3019991" y="3019992"/>
                </a:lnTo>
                <a:lnTo>
                  <a:pt x="0" y="30199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4992350" y="4554155"/>
            <a:ext cx="7392384" cy="7392384"/>
          </a:xfrm>
          <a:custGeom>
            <a:avLst/>
            <a:gdLst/>
            <a:ahLst/>
            <a:cxnLst/>
            <a:rect l="l" t="t" r="r" b="b"/>
            <a:pathLst>
              <a:path w="7392384" h="7392384">
                <a:moveTo>
                  <a:pt x="0" y="0"/>
                </a:moveTo>
                <a:lnTo>
                  <a:pt x="7392384" y="0"/>
                </a:lnTo>
                <a:lnTo>
                  <a:pt x="7392384" y="7392384"/>
                </a:lnTo>
                <a:lnTo>
                  <a:pt x="0" y="73923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0000"/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5532277" y="445161"/>
            <a:ext cx="7223445" cy="13969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95"/>
              </a:lnSpc>
              <a:spcBef>
                <a:spcPct val="0"/>
              </a:spcBef>
            </a:pPr>
            <a:endParaRPr/>
          </a:p>
        </p:txBody>
      </p:sp>
      <p:sp>
        <p:nvSpPr>
          <p:cNvPr id="7" name="TextBox 7"/>
          <p:cNvSpPr txBox="1"/>
          <p:nvPr/>
        </p:nvSpPr>
        <p:spPr>
          <a:xfrm>
            <a:off x="2122731" y="609600"/>
            <a:ext cx="14215667" cy="762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  <a:spcBef>
                <a:spcPct val="0"/>
              </a:spcBef>
            </a:pPr>
            <a:r>
              <a:rPr lang="en-US" sz="4500">
                <a:solidFill>
                  <a:srgbClr val="84E1A1"/>
                </a:solidFill>
                <a:latin typeface="Noto Sans Bold"/>
              </a:rPr>
              <a:t>ПРИНЦИПОВА СХЕМА З ГЕЛІОПАНЕЛЯМИ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799" y="1804005"/>
            <a:ext cx="10058400" cy="7772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5424417" cy="10287000"/>
            <a:chOff x="0" y="0"/>
            <a:chExt cx="1009209" cy="191389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09209" cy="1913890"/>
            </a:xfrm>
            <a:custGeom>
              <a:avLst/>
              <a:gdLst/>
              <a:ahLst/>
              <a:cxnLst/>
              <a:rect l="l" t="t" r="r" b="b"/>
              <a:pathLst>
                <a:path w="1009209" h="1913890">
                  <a:moveTo>
                    <a:pt x="0" y="0"/>
                  </a:moveTo>
                  <a:lnTo>
                    <a:pt x="1009209" y="0"/>
                  </a:lnTo>
                  <a:lnTo>
                    <a:pt x="1009209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0D39D6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7104868" y="1250867"/>
            <a:ext cx="9773432" cy="7702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12"/>
              </a:lnSpc>
              <a:spcBef>
                <a:spcPct val="0"/>
              </a:spcBef>
            </a:pPr>
            <a:r>
              <a:rPr lang="en-US" sz="4866">
                <a:solidFill>
                  <a:srgbClr val="0D39D6"/>
                </a:solidFill>
                <a:latin typeface="Noto Sans Bold"/>
              </a:rPr>
              <a:t>Що ми отримуємо?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7295265" y="2957152"/>
            <a:ext cx="3998004" cy="997999"/>
            <a:chOff x="0" y="-152400"/>
            <a:chExt cx="5330671" cy="133066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70540" cy="1178265"/>
            </a:xfrm>
            <a:custGeom>
              <a:avLst/>
              <a:gdLst/>
              <a:ahLst/>
              <a:cxnLst/>
              <a:rect l="l" t="t" r="r" b="b"/>
              <a:pathLst>
                <a:path w="670540" h="1178265">
                  <a:moveTo>
                    <a:pt x="0" y="0"/>
                  </a:moveTo>
                  <a:lnTo>
                    <a:pt x="670540" y="0"/>
                  </a:lnTo>
                  <a:lnTo>
                    <a:pt x="670540" y="1178265"/>
                  </a:lnTo>
                  <a:lnTo>
                    <a:pt x="0" y="11782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TextBox 7"/>
            <p:cNvSpPr txBox="1"/>
            <p:nvPr/>
          </p:nvSpPr>
          <p:spPr>
            <a:xfrm>
              <a:off x="1324652" y="-152400"/>
              <a:ext cx="4006019" cy="12921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099" dirty="0">
                  <a:solidFill>
                    <a:srgbClr val="000000"/>
                  </a:solidFill>
                  <a:latin typeface="Noto Sans Bold"/>
                </a:rPr>
                <a:t>Підвищення енергоефективності будинку в цілому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049800" y="6071403"/>
            <a:ext cx="4188400" cy="997999"/>
            <a:chOff x="0" y="-152400"/>
            <a:chExt cx="5584533" cy="133066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178265" cy="1178265"/>
            </a:xfrm>
            <a:custGeom>
              <a:avLst/>
              <a:gdLst/>
              <a:ahLst/>
              <a:cxnLst/>
              <a:rect l="l" t="t" r="r" b="b"/>
              <a:pathLst>
                <a:path w="1178265" h="1178265">
                  <a:moveTo>
                    <a:pt x="0" y="0"/>
                  </a:moveTo>
                  <a:lnTo>
                    <a:pt x="1178265" y="0"/>
                  </a:lnTo>
                  <a:lnTo>
                    <a:pt x="1178265" y="1178265"/>
                  </a:lnTo>
                  <a:lnTo>
                    <a:pt x="0" y="11782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TextBox 10"/>
            <p:cNvSpPr txBox="1"/>
            <p:nvPr/>
          </p:nvSpPr>
          <p:spPr>
            <a:xfrm>
              <a:off x="1578515" y="-152400"/>
              <a:ext cx="4006018" cy="8614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099" dirty="0" err="1">
                  <a:solidFill>
                    <a:srgbClr val="000000"/>
                  </a:solidFill>
                  <a:latin typeface="Noto Sans Bold"/>
                </a:rPr>
                <a:t>Одне</a:t>
              </a:r>
              <a:r>
                <a:rPr lang="en-US" sz="2099" dirty="0">
                  <a:solidFill>
                    <a:srgbClr val="000000"/>
                  </a:solidFill>
                  <a:latin typeface="Noto Sans Bold"/>
                </a:rPr>
                <a:t> </a:t>
              </a:r>
              <a:r>
                <a:rPr lang="en-US" sz="2099" dirty="0" err="1">
                  <a:solidFill>
                    <a:srgbClr val="000000"/>
                  </a:solidFill>
                  <a:latin typeface="Noto Sans Bold"/>
                </a:rPr>
                <a:t>рішення</a:t>
              </a:r>
              <a:r>
                <a:rPr lang="en-US" sz="2099" dirty="0">
                  <a:solidFill>
                    <a:srgbClr val="000000"/>
                  </a:solidFill>
                  <a:latin typeface="Noto Sans Bold"/>
                </a:rPr>
                <a:t> </a:t>
              </a:r>
              <a:r>
                <a:rPr lang="en-US" sz="2099" dirty="0" err="1">
                  <a:solidFill>
                    <a:srgbClr val="000000"/>
                  </a:solidFill>
                  <a:latin typeface="Noto Sans Bold"/>
                </a:rPr>
                <a:t>для</a:t>
              </a:r>
              <a:r>
                <a:rPr lang="en-US" sz="2099" dirty="0">
                  <a:solidFill>
                    <a:srgbClr val="000000"/>
                  </a:solidFill>
                  <a:latin typeface="Noto Sans Bold"/>
                </a:rPr>
                <a:t> </a:t>
              </a:r>
              <a:r>
                <a:rPr lang="en-US" sz="2099" dirty="0" err="1">
                  <a:solidFill>
                    <a:srgbClr val="000000"/>
                  </a:solidFill>
                  <a:latin typeface="Noto Sans Bold"/>
                </a:rPr>
                <a:t>багатьох</a:t>
              </a:r>
              <a:r>
                <a:rPr lang="en-US" sz="2099" dirty="0">
                  <a:solidFill>
                    <a:srgbClr val="000000"/>
                  </a:solidFill>
                  <a:latin typeface="Noto Sans Bold"/>
                </a:rPr>
                <a:t> </a:t>
              </a:r>
              <a:r>
                <a:rPr lang="en-US" sz="2099" dirty="0" err="1">
                  <a:solidFill>
                    <a:srgbClr val="000000"/>
                  </a:solidFill>
                  <a:latin typeface="Noto Sans Bold"/>
                </a:rPr>
                <a:t>запитів</a:t>
              </a:r>
              <a:endParaRPr lang="en-US" sz="2099" dirty="0">
                <a:solidFill>
                  <a:srgbClr val="000000"/>
                </a:solidFill>
                <a:latin typeface="Noto Sans Bold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2448554" y="6005346"/>
            <a:ext cx="4188400" cy="883699"/>
            <a:chOff x="0" y="0"/>
            <a:chExt cx="5584533" cy="117826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78265" cy="1178265"/>
            </a:xfrm>
            <a:custGeom>
              <a:avLst/>
              <a:gdLst/>
              <a:ahLst/>
              <a:cxnLst/>
              <a:rect l="l" t="t" r="r" b="b"/>
              <a:pathLst>
                <a:path w="1178265" h="1178265">
                  <a:moveTo>
                    <a:pt x="0" y="0"/>
                  </a:moveTo>
                  <a:lnTo>
                    <a:pt x="1178265" y="0"/>
                  </a:lnTo>
                  <a:lnTo>
                    <a:pt x="1178265" y="1178265"/>
                  </a:lnTo>
                  <a:lnTo>
                    <a:pt x="0" y="11782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TextBox 13"/>
            <p:cNvSpPr txBox="1"/>
            <p:nvPr/>
          </p:nvSpPr>
          <p:spPr>
            <a:xfrm>
              <a:off x="1578515" y="80103"/>
              <a:ext cx="4006018" cy="8614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099" dirty="0" err="1">
                  <a:solidFill>
                    <a:srgbClr val="000000"/>
                  </a:solidFill>
                  <a:latin typeface="Noto Sans Bold"/>
                </a:rPr>
                <a:t>Поліпшення</a:t>
              </a:r>
              <a:r>
                <a:rPr lang="en-US" sz="2099" dirty="0">
                  <a:solidFill>
                    <a:srgbClr val="000000"/>
                  </a:solidFill>
                  <a:latin typeface="Noto Sans Bold"/>
                </a:rPr>
                <a:t> </a:t>
              </a:r>
              <a:r>
                <a:rPr lang="en-US" sz="2099" dirty="0" err="1">
                  <a:solidFill>
                    <a:srgbClr val="000000"/>
                  </a:solidFill>
                  <a:latin typeface="Noto Sans Bold"/>
                </a:rPr>
                <a:t>екологічної</a:t>
              </a:r>
              <a:r>
                <a:rPr lang="en-US" sz="2099" dirty="0">
                  <a:solidFill>
                    <a:srgbClr val="000000"/>
                  </a:solidFill>
                  <a:latin typeface="Noto Sans Bold"/>
                </a:rPr>
                <a:t> </a:t>
              </a:r>
              <a:r>
                <a:rPr lang="en-US" sz="2099" dirty="0" err="1">
                  <a:solidFill>
                    <a:srgbClr val="000000"/>
                  </a:solidFill>
                  <a:latin typeface="Noto Sans Bold"/>
                </a:rPr>
                <a:t>ситуації</a:t>
              </a:r>
              <a:r>
                <a:rPr lang="en-US" sz="2099" dirty="0">
                  <a:solidFill>
                    <a:srgbClr val="000000"/>
                  </a:solidFill>
                  <a:latin typeface="Noto Sans Bold"/>
                </a:rPr>
                <a:t> 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2656191" y="3071452"/>
            <a:ext cx="3980763" cy="883699"/>
            <a:chOff x="0" y="0"/>
            <a:chExt cx="5307684" cy="1178265"/>
          </a:xfrm>
        </p:grpSpPr>
        <p:sp>
          <p:nvSpPr>
            <p:cNvPr id="15" name="Freeform 15"/>
            <p:cNvSpPr/>
            <p:nvPr/>
          </p:nvSpPr>
          <p:spPr>
            <a:xfrm rot="-10800000">
              <a:off x="0" y="0"/>
              <a:ext cx="670540" cy="1178265"/>
            </a:xfrm>
            <a:custGeom>
              <a:avLst/>
              <a:gdLst/>
              <a:ahLst/>
              <a:cxnLst/>
              <a:rect l="l" t="t" r="r" b="b"/>
              <a:pathLst>
                <a:path w="670540" h="1178265">
                  <a:moveTo>
                    <a:pt x="0" y="0"/>
                  </a:moveTo>
                  <a:lnTo>
                    <a:pt x="670540" y="0"/>
                  </a:lnTo>
                  <a:lnTo>
                    <a:pt x="670540" y="1178265"/>
                  </a:lnTo>
                  <a:lnTo>
                    <a:pt x="0" y="11782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TextBox 16"/>
            <p:cNvSpPr txBox="1"/>
            <p:nvPr/>
          </p:nvSpPr>
          <p:spPr>
            <a:xfrm>
              <a:off x="1301665" y="-89295"/>
              <a:ext cx="4006019" cy="5664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199"/>
                </a:lnSpc>
              </a:pPr>
              <a:r>
                <a:rPr lang="en-US" sz="2099" dirty="0" err="1">
                  <a:solidFill>
                    <a:srgbClr val="000000"/>
                  </a:solidFill>
                  <a:latin typeface="Noto Sans Bold"/>
                </a:rPr>
                <a:t>Зниження</a:t>
              </a:r>
              <a:r>
                <a:rPr lang="en-US" sz="2099" dirty="0">
                  <a:solidFill>
                    <a:srgbClr val="000000"/>
                  </a:solidFill>
                  <a:latin typeface="Noto Sans Bold"/>
                </a:rPr>
                <a:t> </a:t>
              </a:r>
              <a:r>
                <a:rPr lang="en-US" sz="2099" dirty="0" err="1">
                  <a:solidFill>
                    <a:srgbClr val="000000"/>
                  </a:solidFill>
                  <a:latin typeface="Noto Sans Bold"/>
                </a:rPr>
                <a:t>витрат</a:t>
              </a:r>
              <a:endParaRPr lang="en-US" sz="2099" dirty="0">
                <a:solidFill>
                  <a:srgbClr val="000000"/>
                </a:solidFill>
                <a:latin typeface="Noto Sans Bold"/>
              </a:endParaRPr>
            </a:p>
          </p:txBody>
        </p:sp>
      </p:grpSp>
      <p:sp>
        <p:nvSpPr>
          <p:cNvPr id="17" name="Freeform 17"/>
          <p:cNvSpPr/>
          <p:nvPr/>
        </p:nvSpPr>
        <p:spPr>
          <a:xfrm>
            <a:off x="530549" y="6005346"/>
            <a:ext cx="2468349" cy="2544690"/>
          </a:xfrm>
          <a:custGeom>
            <a:avLst/>
            <a:gdLst/>
            <a:ahLst/>
            <a:cxnLst/>
            <a:rect l="l" t="t" r="r" b="b"/>
            <a:pathLst>
              <a:path w="2468349" h="2544690">
                <a:moveTo>
                  <a:pt x="0" y="0"/>
                </a:moveTo>
                <a:lnTo>
                  <a:pt x="2468349" y="0"/>
                </a:lnTo>
                <a:lnTo>
                  <a:pt x="2468349" y="2544690"/>
                </a:lnTo>
                <a:lnTo>
                  <a:pt x="0" y="254469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-10800000">
            <a:off x="3549175" y="3760343"/>
            <a:ext cx="1103357" cy="1121397"/>
          </a:xfrm>
          <a:custGeom>
            <a:avLst/>
            <a:gdLst/>
            <a:ahLst/>
            <a:cxnLst/>
            <a:rect l="l" t="t" r="r" b="b"/>
            <a:pathLst>
              <a:path w="1103357" h="1121397">
                <a:moveTo>
                  <a:pt x="0" y="0"/>
                </a:moveTo>
                <a:lnTo>
                  <a:pt x="1103357" y="0"/>
                </a:lnTo>
                <a:lnTo>
                  <a:pt x="1103357" y="1121397"/>
                </a:lnTo>
                <a:lnTo>
                  <a:pt x="0" y="112139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 l="-532980" t="-570445" r="-22218"/>
            </a:stretch>
          </a:blipFill>
        </p:spPr>
      </p:sp>
      <p:sp>
        <p:nvSpPr>
          <p:cNvPr id="19" name="Freeform 19"/>
          <p:cNvSpPr/>
          <p:nvPr/>
        </p:nvSpPr>
        <p:spPr>
          <a:xfrm rot="-10800000">
            <a:off x="2786974" y="8896350"/>
            <a:ext cx="1915621" cy="1893038"/>
          </a:xfrm>
          <a:custGeom>
            <a:avLst/>
            <a:gdLst/>
            <a:ahLst/>
            <a:cxnLst/>
            <a:rect l="l" t="t" r="r" b="b"/>
            <a:pathLst>
              <a:path w="1915621" h="1893038">
                <a:moveTo>
                  <a:pt x="0" y="0"/>
                </a:moveTo>
                <a:lnTo>
                  <a:pt x="1915620" y="0"/>
                </a:lnTo>
                <a:lnTo>
                  <a:pt x="1915620" y="1893038"/>
                </a:lnTo>
                <a:lnTo>
                  <a:pt x="0" y="189303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 l="-277380" t="-297157"/>
            </a:stretch>
          </a:blipFill>
        </p:spPr>
      </p:sp>
      <p:sp>
        <p:nvSpPr>
          <p:cNvPr id="20" name="Freeform 20"/>
          <p:cNvSpPr/>
          <p:nvPr/>
        </p:nvSpPr>
        <p:spPr>
          <a:xfrm rot="-10800000">
            <a:off x="1489187" y="1758864"/>
            <a:ext cx="2098088" cy="2039579"/>
          </a:xfrm>
          <a:custGeom>
            <a:avLst/>
            <a:gdLst/>
            <a:ahLst/>
            <a:cxnLst/>
            <a:rect l="l" t="t" r="r" b="b"/>
            <a:pathLst>
              <a:path w="2098088" h="2039579">
                <a:moveTo>
                  <a:pt x="0" y="0"/>
                </a:moveTo>
                <a:lnTo>
                  <a:pt x="2098088" y="0"/>
                </a:lnTo>
                <a:lnTo>
                  <a:pt x="2098088" y="2039579"/>
                </a:lnTo>
                <a:lnTo>
                  <a:pt x="0" y="203957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19999"/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 l="-244560" t="-268622"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3312525" y="983817"/>
            <a:ext cx="1390069" cy="1390069"/>
          </a:xfrm>
          <a:custGeom>
            <a:avLst/>
            <a:gdLst/>
            <a:ahLst/>
            <a:cxnLst/>
            <a:rect l="l" t="t" r="r" b="b"/>
            <a:pathLst>
              <a:path w="1390069" h="1390069">
                <a:moveTo>
                  <a:pt x="0" y="0"/>
                </a:moveTo>
                <a:lnTo>
                  <a:pt x="1390069" y="0"/>
                </a:lnTo>
                <a:lnTo>
                  <a:pt x="1390069" y="1390069"/>
                </a:lnTo>
                <a:lnTo>
                  <a:pt x="0" y="139006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 rot="-10800000">
            <a:off x="519660" y="-560698"/>
            <a:ext cx="1103357" cy="1121397"/>
          </a:xfrm>
          <a:custGeom>
            <a:avLst/>
            <a:gdLst/>
            <a:ahLst/>
            <a:cxnLst/>
            <a:rect l="l" t="t" r="r" b="b"/>
            <a:pathLst>
              <a:path w="1103357" h="1121397">
                <a:moveTo>
                  <a:pt x="0" y="0"/>
                </a:moveTo>
                <a:lnTo>
                  <a:pt x="1103357" y="0"/>
                </a:lnTo>
                <a:lnTo>
                  <a:pt x="1103357" y="1121396"/>
                </a:lnTo>
                <a:lnTo>
                  <a:pt x="0" y="112139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 l="-532980" t="-570445" r="-22218"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59671" y="1151752"/>
            <a:ext cx="1779738" cy="1779738"/>
          </a:xfrm>
          <a:custGeom>
            <a:avLst/>
            <a:gdLst/>
            <a:ahLst/>
            <a:cxnLst/>
            <a:rect l="l" t="t" r="r" b="b"/>
            <a:pathLst>
              <a:path w="1779738" h="1779738">
                <a:moveTo>
                  <a:pt x="0" y="0"/>
                </a:moveTo>
                <a:lnTo>
                  <a:pt x="1779738" y="0"/>
                </a:lnTo>
                <a:lnTo>
                  <a:pt x="1779738" y="1779738"/>
                </a:lnTo>
                <a:lnTo>
                  <a:pt x="0" y="17797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7188054" y="6275004"/>
            <a:ext cx="4129832" cy="2448956"/>
            <a:chOff x="-33672" y="-57150"/>
            <a:chExt cx="5506443" cy="3265275"/>
          </a:xfrm>
        </p:grpSpPr>
        <p:grpSp>
          <p:nvGrpSpPr>
            <p:cNvPr id="4" name="Group 4"/>
            <p:cNvGrpSpPr/>
            <p:nvPr/>
          </p:nvGrpSpPr>
          <p:grpSpPr>
            <a:xfrm rot="-10800000">
              <a:off x="0" y="928867"/>
              <a:ext cx="1268527" cy="211119"/>
              <a:chOff x="0" y="0"/>
              <a:chExt cx="915708" cy="15240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915708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915708" h="152400">
                    <a:moveTo>
                      <a:pt x="0" y="0"/>
                    </a:moveTo>
                    <a:lnTo>
                      <a:pt x="915708" y="0"/>
                    </a:lnTo>
                    <a:lnTo>
                      <a:pt x="915708" y="152400"/>
                    </a:lnTo>
                    <a:lnTo>
                      <a:pt x="0" y="152400"/>
                    </a:lnTo>
                    <a:close/>
                  </a:path>
                </a:pathLst>
              </a:custGeom>
              <a:solidFill>
                <a:srgbClr val="84E1A1"/>
              </a:solidFill>
            </p:spPr>
          </p:sp>
        </p:grpSp>
        <p:sp>
          <p:nvSpPr>
            <p:cNvPr id="6" name="TextBox 6"/>
            <p:cNvSpPr txBox="1"/>
            <p:nvPr/>
          </p:nvSpPr>
          <p:spPr>
            <a:xfrm>
              <a:off x="-33672" y="2106756"/>
              <a:ext cx="5506443" cy="4568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25"/>
                </a:lnSpc>
                <a:spcBef>
                  <a:spcPct val="0"/>
                </a:spcBef>
              </a:pPr>
              <a:r>
                <a:rPr lang="en-US" sz="2017" dirty="0">
                  <a:solidFill>
                    <a:srgbClr val="FFFFFF"/>
                  </a:solidFill>
                  <a:latin typeface="Noto Sans"/>
                </a:rPr>
                <a:t>a.hryhorenko@vents.com.ua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-33672" y="1328561"/>
              <a:ext cx="5506443" cy="5905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766"/>
                </a:lnSpc>
                <a:spcBef>
                  <a:spcPct val="0"/>
                </a:spcBef>
              </a:pPr>
              <a:r>
                <a:rPr lang="en-US" sz="2690" dirty="0" err="1">
                  <a:solidFill>
                    <a:srgbClr val="FFFFFF"/>
                  </a:solidFill>
                  <a:latin typeface="Noto Sans Bold"/>
                </a:rPr>
                <a:t>Контакти</a:t>
              </a:r>
              <a:endParaRPr lang="en-US" sz="2690" dirty="0">
                <a:solidFill>
                  <a:srgbClr val="FFFFFF"/>
                </a:solidFill>
                <a:latin typeface="Noto Sans Bold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5052783" cy="5905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766"/>
                </a:lnSpc>
                <a:spcBef>
                  <a:spcPct val="0"/>
                </a:spcBef>
              </a:pPr>
              <a:r>
                <a:rPr lang="en-US" sz="2690">
                  <a:solidFill>
                    <a:srgbClr val="FFFFFF"/>
                  </a:solidFill>
                  <a:latin typeface="Noto Sans Bold"/>
                </a:rPr>
                <a:t>Андрій Григоренко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2751256"/>
              <a:ext cx="5052783" cy="4568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25"/>
                </a:lnSpc>
                <a:spcBef>
                  <a:spcPct val="0"/>
                </a:spcBef>
              </a:pPr>
              <a:r>
                <a:rPr lang="en-US" sz="2017" dirty="0">
                  <a:solidFill>
                    <a:srgbClr val="FFFFFF"/>
                  </a:solidFill>
                  <a:latin typeface="Noto Sans"/>
                </a:rPr>
                <a:t>+380503514744</a:t>
              </a:r>
            </a:p>
          </p:txBody>
        </p:sp>
      </p:grpSp>
      <p:sp>
        <p:nvSpPr>
          <p:cNvPr id="10" name="Freeform 10"/>
          <p:cNvSpPr/>
          <p:nvPr/>
        </p:nvSpPr>
        <p:spPr>
          <a:xfrm rot="5400000">
            <a:off x="15720975" y="212847"/>
            <a:ext cx="2349220" cy="727430"/>
          </a:xfrm>
          <a:custGeom>
            <a:avLst/>
            <a:gdLst/>
            <a:ahLst/>
            <a:cxnLst/>
            <a:rect l="l" t="t" r="r" b="b"/>
            <a:pathLst>
              <a:path w="2349220" h="727430">
                <a:moveTo>
                  <a:pt x="0" y="0"/>
                </a:moveTo>
                <a:lnTo>
                  <a:pt x="2349220" y="0"/>
                </a:lnTo>
                <a:lnTo>
                  <a:pt x="2349220" y="727430"/>
                </a:lnTo>
                <a:lnTo>
                  <a:pt x="0" y="7274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l="-137386" t="-697301"/>
            </a:stretch>
          </a:blipFill>
        </p:spPr>
      </p:sp>
      <p:grpSp>
        <p:nvGrpSpPr>
          <p:cNvPr id="11" name="Group 11"/>
          <p:cNvGrpSpPr/>
          <p:nvPr/>
        </p:nvGrpSpPr>
        <p:grpSpPr>
          <a:xfrm rot="-10800000">
            <a:off x="2286451" y="6933495"/>
            <a:ext cx="951395" cy="158339"/>
            <a:chOff x="0" y="0"/>
            <a:chExt cx="915708" cy="1524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915708" cy="152400"/>
            </a:xfrm>
            <a:custGeom>
              <a:avLst/>
              <a:gdLst/>
              <a:ahLst/>
              <a:cxnLst/>
              <a:rect l="l" t="t" r="r" b="b"/>
              <a:pathLst>
                <a:path w="915708" h="152400">
                  <a:moveTo>
                    <a:pt x="0" y="0"/>
                  </a:moveTo>
                  <a:lnTo>
                    <a:pt x="915708" y="0"/>
                  </a:lnTo>
                  <a:lnTo>
                    <a:pt x="915708" y="15240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84E1A1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2285786" y="2788584"/>
            <a:ext cx="3114835" cy="3114835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  <p:grpSp>
        <p:nvGrpSpPr>
          <p:cNvPr id="15" name="Group 15"/>
          <p:cNvGrpSpPr/>
          <p:nvPr/>
        </p:nvGrpSpPr>
        <p:grpSpPr>
          <a:xfrm>
            <a:off x="7188054" y="2670722"/>
            <a:ext cx="3226949" cy="3226949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 l="-3381" r="-3381"/>
              </a:stretch>
            </a:blipFill>
          </p:spPr>
        </p:sp>
      </p:grpSp>
      <p:sp>
        <p:nvSpPr>
          <p:cNvPr id="17" name="TextBox 17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 txBox="1"/>
          <p:nvPr/>
        </p:nvSpPr>
        <p:spPr>
          <a:xfrm>
            <a:off x="2285786" y="7772417"/>
            <a:ext cx="3789587" cy="348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25"/>
              </a:lnSpc>
              <a:spcBef>
                <a:spcPct val="0"/>
              </a:spcBef>
            </a:pPr>
            <a:r>
              <a:rPr lang="en-US" sz="2017" dirty="0">
                <a:solidFill>
                  <a:srgbClr val="FFFFFF"/>
                </a:solidFill>
                <a:latin typeface="Noto Sans"/>
              </a:rPr>
              <a:t>o.pryhoda@vents.com.ua</a:t>
            </a:r>
            <a:endParaRPr lang="en-US" sz="2017" dirty="0">
              <a:solidFill>
                <a:srgbClr val="FFFFFF"/>
              </a:solidFill>
              <a:latin typeface="Noto Sans"/>
              <a:hlinkClick r:id="rId8" tooltip="mailto:o.pryhoda@vents.com.ua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2286451" y="7270877"/>
            <a:ext cx="3789587" cy="4572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66"/>
              </a:lnSpc>
              <a:spcBef>
                <a:spcPct val="0"/>
              </a:spcBef>
            </a:pPr>
            <a:r>
              <a:rPr lang="en-US" sz="2690">
                <a:solidFill>
                  <a:srgbClr val="FFFFFF"/>
                </a:solidFill>
                <a:latin typeface="Noto Sans Bold"/>
              </a:rPr>
              <a:t>Контакти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285786" y="8225150"/>
            <a:ext cx="3789587" cy="3545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25"/>
              </a:lnSpc>
              <a:spcBef>
                <a:spcPct val="0"/>
              </a:spcBef>
            </a:pPr>
            <a:r>
              <a:rPr lang="en-US" sz="2017" dirty="0">
                <a:solidFill>
                  <a:srgbClr val="FFFFFF"/>
                </a:solidFill>
                <a:latin typeface="Noto Sans"/>
              </a:rPr>
              <a:t>+380675046866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286451" y="6240091"/>
            <a:ext cx="3789587" cy="4572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66"/>
              </a:lnSpc>
              <a:spcBef>
                <a:spcPct val="0"/>
              </a:spcBef>
            </a:pPr>
            <a:r>
              <a:rPr lang="en-US" sz="2690">
                <a:solidFill>
                  <a:srgbClr val="FFFFFF"/>
                </a:solidFill>
                <a:latin typeface="Noto Sans Bold"/>
              </a:rPr>
              <a:t>Олександра Пригода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3203333" y="462262"/>
            <a:ext cx="11952854" cy="1938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839"/>
              </a:lnSpc>
              <a:spcBef>
                <a:spcPct val="0"/>
              </a:spcBef>
            </a:pPr>
            <a:r>
              <a:rPr lang="en-US" sz="5600" dirty="0" err="1">
                <a:solidFill>
                  <a:srgbClr val="84E1A1"/>
                </a:solidFill>
                <a:latin typeface="Noto Sans Bold"/>
              </a:rPr>
              <a:t>Якщо</a:t>
            </a:r>
            <a:r>
              <a:rPr lang="en-US" sz="5600" dirty="0">
                <a:solidFill>
                  <a:srgbClr val="84E1A1"/>
                </a:solidFill>
                <a:latin typeface="Noto Sans Bold"/>
              </a:rPr>
              <a:t> </a:t>
            </a:r>
            <a:r>
              <a:rPr lang="en-US" sz="5600" dirty="0" err="1">
                <a:solidFill>
                  <a:srgbClr val="84E1A1"/>
                </a:solidFill>
                <a:latin typeface="Noto Sans Bold"/>
              </a:rPr>
              <a:t>потрібна</a:t>
            </a:r>
            <a:r>
              <a:rPr lang="en-US" sz="5600" dirty="0">
                <a:solidFill>
                  <a:srgbClr val="84E1A1"/>
                </a:solidFill>
                <a:latin typeface="Noto Sans Bold"/>
              </a:rPr>
              <a:t> </a:t>
            </a:r>
            <a:r>
              <a:rPr lang="en-US" sz="5600" dirty="0" err="1">
                <a:solidFill>
                  <a:srgbClr val="84E1A1"/>
                </a:solidFill>
                <a:latin typeface="Noto Sans Bold"/>
              </a:rPr>
              <a:t>допомога</a:t>
            </a:r>
            <a:r>
              <a:rPr lang="en-US" sz="5600" dirty="0">
                <a:solidFill>
                  <a:srgbClr val="84E1A1"/>
                </a:solidFill>
                <a:latin typeface="Noto Sans Bold"/>
              </a:rPr>
              <a:t> у </a:t>
            </a:r>
            <a:r>
              <a:rPr lang="en-US" sz="5600" dirty="0" err="1">
                <a:solidFill>
                  <a:srgbClr val="84E1A1"/>
                </a:solidFill>
                <a:latin typeface="Noto Sans Bold"/>
              </a:rPr>
              <a:t>розробці</a:t>
            </a:r>
            <a:r>
              <a:rPr lang="en-US" sz="5600" dirty="0">
                <a:solidFill>
                  <a:srgbClr val="84E1A1"/>
                </a:solidFill>
                <a:latin typeface="Noto Sans Bold"/>
              </a:rPr>
              <a:t> </a:t>
            </a:r>
            <a:r>
              <a:rPr lang="en-US" sz="5600" dirty="0" err="1">
                <a:solidFill>
                  <a:srgbClr val="84E1A1"/>
                </a:solidFill>
                <a:latin typeface="Noto Sans Bold"/>
              </a:rPr>
              <a:t>принципових</a:t>
            </a:r>
            <a:r>
              <a:rPr lang="en-US" sz="5600" dirty="0">
                <a:solidFill>
                  <a:srgbClr val="84E1A1"/>
                </a:solidFill>
                <a:latin typeface="Noto Sans Bold"/>
              </a:rPr>
              <a:t> </a:t>
            </a:r>
            <a:r>
              <a:rPr lang="en-US" sz="5600" dirty="0" err="1">
                <a:solidFill>
                  <a:srgbClr val="84E1A1"/>
                </a:solidFill>
                <a:latin typeface="Noto Sans Bold"/>
              </a:rPr>
              <a:t>рішень</a:t>
            </a:r>
            <a:r>
              <a:rPr lang="en-US" sz="5600" dirty="0">
                <a:solidFill>
                  <a:srgbClr val="84E1A1"/>
                </a:solidFill>
                <a:latin typeface="Noto Sans Bold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316312" y="1250068"/>
            <a:ext cx="11999921" cy="8079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00"/>
              </a:lnSpc>
              <a:spcBef>
                <a:spcPct val="0"/>
              </a:spcBef>
            </a:pPr>
            <a:r>
              <a:rPr lang="en-US" sz="9000" dirty="0">
                <a:solidFill>
                  <a:srgbClr val="FFFFFF"/>
                </a:solidFill>
                <a:latin typeface="Noto Sans Bold"/>
              </a:rPr>
              <a:t>ДЛЯ БІЛЬШ ДЕТАЛЬНОЇ ІНФОРМАЦІЇ ЧЕКАЄМО ВАС НА СТЕНДІ </a:t>
            </a:r>
            <a:r>
              <a:rPr lang="en-US" sz="9000" dirty="0" smtClean="0">
                <a:solidFill>
                  <a:srgbClr val="FFFFFF"/>
                </a:solidFill>
                <a:latin typeface="Noto Sans Bold"/>
              </a:rPr>
              <a:t>C-30/D-29</a:t>
            </a:r>
            <a:endParaRPr lang="en-US" sz="9000" dirty="0">
              <a:solidFill>
                <a:srgbClr val="FFFFFF"/>
              </a:solidFill>
              <a:latin typeface="Noto Sans Bold"/>
            </a:endParaRPr>
          </a:p>
        </p:txBody>
      </p:sp>
      <p:grpSp>
        <p:nvGrpSpPr>
          <p:cNvPr id="4" name="Group 4"/>
          <p:cNvGrpSpPr/>
          <p:nvPr/>
        </p:nvGrpSpPr>
        <p:grpSpPr>
          <a:xfrm rot="-10800000">
            <a:off x="15923010" y="764000"/>
            <a:ext cx="2364990" cy="188320"/>
            <a:chOff x="0" y="0"/>
            <a:chExt cx="1913890" cy="152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913890" cy="152400"/>
            </a:xfrm>
            <a:custGeom>
              <a:avLst/>
              <a:gdLst/>
              <a:ahLst/>
              <a:cxnLst/>
              <a:rect l="l" t="t" r="r" b="b"/>
              <a:pathLst>
                <a:path w="1913890" h="152400">
                  <a:moveTo>
                    <a:pt x="0" y="0"/>
                  </a:moveTo>
                  <a:lnTo>
                    <a:pt x="1913890" y="0"/>
                  </a:lnTo>
                  <a:lnTo>
                    <a:pt x="1913890" y="15240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84E1A1"/>
            </a:solidFill>
          </p:spPr>
        </p:sp>
      </p:grpSp>
      <p:sp>
        <p:nvSpPr>
          <p:cNvPr id="6" name="Freeform 6"/>
          <p:cNvSpPr/>
          <p:nvPr/>
        </p:nvSpPr>
        <p:spPr>
          <a:xfrm rot="5400000">
            <a:off x="-22472" y="1813172"/>
            <a:ext cx="3045318" cy="942975"/>
          </a:xfrm>
          <a:custGeom>
            <a:avLst/>
            <a:gdLst/>
            <a:ahLst/>
            <a:cxnLst/>
            <a:rect l="l" t="t" r="r" b="b"/>
            <a:pathLst>
              <a:path w="3045318" h="942975">
                <a:moveTo>
                  <a:pt x="0" y="0"/>
                </a:moveTo>
                <a:lnTo>
                  <a:pt x="3045319" y="0"/>
                </a:lnTo>
                <a:lnTo>
                  <a:pt x="3045319" y="942975"/>
                </a:lnTo>
                <a:lnTo>
                  <a:pt x="0" y="9429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 l="-137386" t="-697301"/>
            </a:stretch>
          </a:blipFill>
        </p:spPr>
      </p:sp>
      <p:sp>
        <p:nvSpPr>
          <p:cNvPr id="7" name="Freeform 7"/>
          <p:cNvSpPr/>
          <p:nvPr/>
        </p:nvSpPr>
        <p:spPr>
          <a:xfrm rot="5400000">
            <a:off x="15265153" y="7530853"/>
            <a:ext cx="3045318" cy="942975"/>
          </a:xfrm>
          <a:custGeom>
            <a:avLst/>
            <a:gdLst/>
            <a:ahLst/>
            <a:cxnLst/>
            <a:rect l="l" t="t" r="r" b="b"/>
            <a:pathLst>
              <a:path w="3045318" h="942975">
                <a:moveTo>
                  <a:pt x="0" y="0"/>
                </a:moveTo>
                <a:lnTo>
                  <a:pt x="3045319" y="0"/>
                </a:lnTo>
                <a:lnTo>
                  <a:pt x="3045319" y="942975"/>
                </a:lnTo>
                <a:lnTo>
                  <a:pt x="0" y="9429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 l="-137386" t="-697301"/>
            </a:stretch>
          </a:blipFill>
        </p:spPr>
      </p:sp>
      <p:grpSp>
        <p:nvGrpSpPr>
          <p:cNvPr id="8" name="Group 8"/>
          <p:cNvGrpSpPr/>
          <p:nvPr/>
        </p:nvGrpSpPr>
        <p:grpSpPr>
          <a:xfrm rot="-10800000">
            <a:off x="17049" y="9258300"/>
            <a:ext cx="2364990" cy="188320"/>
            <a:chOff x="0" y="0"/>
            <a:chExt cx="1913890" cy="152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913890" cy="152400"/>
            </a:xfrm>
            <a:custGeom>
              <a:avLst/>
              <a:gdLst/>
              <a:ahLst/>
              <a:cxnLst/>
              <a:rect l="l" t="t" r="r" b="b"/>
              <a:pathLst>
                <a:path w="1913890" h="152400">
                  <a:moveTo>
                    <a:pt x="0" y="0"/>
                  </a:moveTo>
                  <a:lnTo>
                    <a:pt x="1913890" y="0"/>
                  </a:lnTo>
                  <a:lnTo>
                    <a:pt x="1913890" y="15240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84E1A1"/>
            </a:solidFill>
          </p:spPr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997867" y="4084114"/>
            <a:ext cx="11043995" cy="3862354"/>
            <a:chOff x="0" y="0"/>
            <a:chExt cx="14725327" cy="5149805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714971" cy="943206"/>
              <a:chOff x="0" y="0"/>
              <a:chExt cx="1450771" cy="191389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450771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1450771" h="1913890">
                    <a:moveTo>
                      <a:pt x="0" y="0"/>
                    </a:moveTo>
                    <a:lnTo>
                      <a:pt x="1450771" y="0"/>
                    </a:lnTo>
                    <a:lnTo>
                      <a:pt x="1450771" y="1913890"/>
                    </a:lnTo>
                    <a:lnTo>
                      <a:pt x="0" y="1913890"/>
                    </a:lnTo>
                    <a:close/>
                  </a:path>
                </a:pathLst>
              </a:custGeom>
              <a:solidFill>
                <a:srgbClr val="84E1A1"/>
              </a:solidFill>
            </p:spPr>
          </p:sp>
        </p:grpSp>
        <p:grpSp>
          <p:nvGrpSpPr>
            <p:cNvPr id="5" name="Group 5"/>
            <p:cNvGrpSpPr/>
            <p:nvPr/>
          </p:nvGrpSpPr>
          <p:grpSpPr>
            <a:xfrm>
              <a:off x="0" y="1406499"/>
              <a:ext cx="714971" cy="943206"/>
              <a:chOff x="0" y="0"/>
              <a:chExt cx="1450771" cy="191389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450771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1450771" h="1913890">
                    <a:moveTo>
                      <a:pt x="0" y="0"/>
                    </a:moveTo>
                    <a:lnTo>
                      <a:pt x="1450771" y="0"/>
                    </a:lnTo>
                    <a:lnTo>
                      <a:pt x="1450771" y="1913890"/>
                    </a:lnTo>
                    <a:lnTo>
                      <a:pt x="0" y="1913890"/>
                    </a:lnTo>
                    <a:close/>
                  </a:path>
                </a:pathLst>
              </a:custGeom>
              <a:solidFill>
                <a:srgbClr val="84E1A1"/>
              </a:solidFill>
            </p:spPr>
          </p:sp>
        </p:grpSp>
        <p:grpSp>
          <p:nvGrpSpPr>
            <p:cNvPr id="7" name="Group 7"/>
            <p:cNvGrpSpPr/>
            <p:nvPr/>
          </p:nvGrpSpPr>
          <p:grpSpPr>
            <a:xfrm>
              <a:off x="0" y="2794171"/>
              <a:ext cx="714971" cy="943206"/>
              <a:chOff x="0" y="0"/>
              <a:chExt cx="1450771" cy="191389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450771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1450771" h="1913890">
                    <a:moveTo>
                      <a:pt x="0" y="0"/>
                    </a:moveTo>
                    <a:lnTo>
                      <a:pt x="1450771" y="0"/>
                    </a:lnTo>
                    <a:lnTo>
                      <a:pt x="1450771" y="1913890"/>
                    </a:lnTo>
                    <a:lnTo>
                      <a:pt x="0" y="1913890"/>
                    </a:lnTo>
                    <a:close/>
                  </a:path>
                </a:pathLst>
              </a:custGeom>
              <a:solidFill>
                <a:srgbClr val="84E1A1"/>
              </a:solidFill>
            </p:spPr>
          </p:sp>
        </p:grpSp>
        <p:grpSp>
          <p:nvGrpSpPr>
            <p:cNvPr id="9" name="Group 9"/>
            <p:cNvGrpSpPr/>
            <p:nvPr/>
          </p:nvGrpSpPr>
          <p:grpSpPr>
            <a:xfrm>
              <a:off x="0" y="4206599"/>
              <a:ext cx="714971" cy="943206"/>
              <a:chOff x="0" y="0"/>
              <a:chExt cx="1450771" cy="191389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1450771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1450771" h="1913890">
                    <a:moveTo>
                      <a:pt x="0" y="0"/>
                    </a:moveTo>
                    <a:lnTo>
                      <a:pt x="1450771" y="0"/>
                    </a:lnTo>
                    <a:lnTo>
                      <a:pt x="1450771" y="1913890"/>
                    </a:lnTo>
                    <a:lnTo>
                      <a:pt x="0" y="1913890"/>
                    </a:lnTo>
                    <a:close/>
                  </a:path>
                </a:pathLst>
              </a:custGeom>
              <a:solidFill>
                <a:srgbClr val="84E1A1"/>
              </a:solidFill>
            </p:spPr>
          </p:sp>
        </p:grpSp>
        <p:sp>
          <p:nvSpPr>
            <p:cNvPr id="11" name="TextBox 11"/>
            <p:cNvSpPr txBox="1"/>
            <p:nvPr/>
          </p:nvSpPr>
          <p:spPr>
            <a:xfrm>
              <a:off x="1792987" y="190136"/>
              <a:ext cx="11037858" cy="99172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940"/>
                </a:lnSpc>
                <a:spcBef>
                  <a:spcPct val="0"/>
                </a:spcBef>
              </a:pPr>
              <a:r>
                <a:rPr lang="en-US" sz="2100" dirty="0" err="1">
                  <a:solidFill>
                    <a:srgbClr val="000000"/>
                  </a:solidFill>
                  <a:latin typeface="Noto Sans"/>
                </a:rPr>
                <a:t>Основні</a:t>
              </a:r>
              <a:r>
                <a:rPr lang="en-US" sz="2100" dirty="0">
                  <a:solidFill>
                    <a:srgbClr val="000000"/>
                  </a:solidFill>
                  <a:latin typeface="Noto Sans"/>
                </a:rPr>
                <a:t> </a:t>
              </a:r>
              <a:r>
                <a:rPr lang="en-US" sz="2100" dirty="0" err="1">
                  <a:solidFill>
                    <a:srgbClr val="000000"/>
                  </a:solidFill>
                  <a:latin typeface="Noto Sans"/>
                </a:rPr>
                <a:t>міфи</a:t>
              </a:r>
              <a:r>
                <a:rPr lang="en-US" sz="2100" dirty="0">
                  <a:solidFill>
                    <a:srgbClr val="000000"/>
                  </a:solidFill>
                  <a:latin typeface="Noto Sans"/>
                </a:rPr>
                <a:t>, </a:t>
              </a:r>
              <a:r>
                <a:rPr lang="en-US" sz="2100" dirty="0" err="1">
                  <a:solidFill>
                    <a:srgbClr val="000000"/>
                  </a:solidFill>
                  <a:latin typeface="Noto Sans"/>
                </a:rPr>
                <a:t>що</a:t>
              </a:r>
              <a:r>
                <a:rPr lang="en-US" sz="2100" dirty="0">
                  <a:solidFill>
                    <a:srgbClr val="000000"/>
                  </a:solidFill>
                  <a:latin typeface="Noto Sans"/>
                </a:rPr>
                <a:t> </a:t>
              </a:r>
              <a:r>
                <a:rPr lang="en-US" sz="2100" dirty="0" err="1">
                  <a:solidFill>
                    <a:srgbClr val="000000"/>
                  </a:solidFill>
                  <a:latin typeface="Noto Sans"/>
                </a:rPr>
                <a:t>розповсюджуються</a:t>
              </a:r>
              <a:r>
                <a:rPr lang="en-US" sz="2100" dirty="0">
                  <a:solidFill>
                    <a:srgbClr val="000000"/>
                  </a:solidFill>
                  <a:latin typeface="Noto Sans"/>
                </a:rPr>
                <a:t> </a:t>
              </a:r>
              <a:r>
                <a:rPr lang="en-US" sz="2100" dirty="0" err="1">
                  <a:solidFill>
                    <a:srgbClr val="000000"/>
                  </a:solidFill>
                  <a:latin typeface="Noto Sans"/>
                </a:rPr>
                <a:t>про</a:t>
              </a:r>
              <a:r>
                <a:rPr lang="en-US" sz="2100" dirty="0">
                  <a:solidFill>
                    <a:srgbClr val="000000"/>
                  </a:solidFill>
                  <a:latin typeface="Noto Sans"/>
                </a:rPr>
                <a:t> </a:t>
              </a:r>
              <a:r>
                <a:rPr lang="en-US" sz="2100" dirty="0" err="1">
                  <a:solidFill>
                    <a:srgbClr val="000000"/>
                  </a:solidFill>
                  <a:latin typeface="Noto Sans"/>
                </a:rPr>
                <a:t>теплові</a:t>
              </a:r>
              <a:r>
                <a:rPr lang="en-US" sz="2100" dirty="0">
                  <a:solidFill>
                    <a:srgbClr val="000000"/>
                  </a:solidFill>
                  <a:latin typeface="Noto Sans"/>
                </a:rPr>
                <a:t> </a:t>
              </a:r>
              <a:r>
                <a:rPr lang="en-US" sz="2100" dirty="0" err="1">
                  <a:solidFill>
                    <a:srgbClr val="000000"/>
                  </a:solidFill>
                  <a:latin typeface="Noto Sans"/>
                </a:rPr>
                <a:t>насоси</a:t>
              </a:r>
              <a:r>
                <a:rPr lang="en-US" sz="2100" dirty="0">
                  <a:solidFill>
                    <a:srgbClr val="000000"/>
                  </a:solidFill>
                  <a:latin typeface="Noto Sans"/>
                </a:rPr>
                <a:t> </a:t>
              </a:r>
              <a:r>
                <a:rPr lang="en-US" sz="2100" dirty="0" err="1">
                  <a:solidFill>
                    <a:srgbClr val="000000"/>
                  </a:solidFill>
                  <a:latin typeface="Noto Sans"/>
                </a:rPr>
                <a:t>типу</a:t>
              </a:r>
              <a:r>
                <a:rPr lang="en-US" sz="2100" dirty="0">
                  <a:solidFill>
                    <a:srgbClr val="000000"/>
                  </a:solidFill>
                  <a:latin typeface="Noto Sans"/>
                </a:rPr>
                <a:t> </a:t>
              </a:r>
              <a:r>
                <a:rPr lang="en-US" sz="2100" dirty="0" err="1">
                  <a:solidFill>
                    <a:srgbClr val="000000"/>
                  </a:solidFill>
                  <a:latin typeface="Noto Sans"/>
                </a:rPr>
                <a:t>повітря-вода</a:t>
              </a:r>
              <a:endParaRPr lang="en-US" sz="2100" dirty="0">
                <a:solidFill>
                  <a:srgbClr val="000000"/>
                </a:solidFill>
                <a:latin typeface="Noto Sans"/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792987" y="1635248"/>
              <a:ext cx="12932340" cy="4476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940"/>
                </a:lnSpc>
                <a:spcBef>
                  <a:spcPct val="0"/>
                </a:spcBef>
              </a:pPr>
              <a:r>
                <a:rPr lang="en-US" sz="2100">
                  <a:solidFill>
                    <a:srgbClr val="000000"/>
                  </a:solidFill>
                  <a:latin typeface="Noto Sans"/>
                </a:rPr>
                <a:t>Спростування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792987" y="3022920"/>
              <a:ext cx="12932340" cy="4476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940"/>
                </a:lnSpc>
                <a:spcBef>
                  <a:spcPct val="0"/>
                </a:spcBef>
              </a:pPr>
              <a:r>
                <a:rPr lang="en-US" sz="2100">
                  <a:solidFill>
                    <a:srgbClr val="000000"/>
                  </a:solidFill>
                  <a:latin typeface="Noto Sans"/>
                </a:rPr>
                <a:t>Варіанти застосування з іншими джерелами тепла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792987" y="4463176"/>
              <a:ext cx="12932340" cy="4476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940"/>
                </a:lnSpc>
                <a:spcBef>
                  <a:spcPct val="0"/>
                </a:spcBef>
              </a:pPr>
              <a:r>
                <a:rPr lang="en-US" sz="2100">
                  <a:solidFill>
                    <a:srgbClr val="000000"/>
                  </a:solidFill>
                  <a:latin typeface="Noto Sans"/>
                </a:rPr>
                <a:t>Висновки</a:t>
              </a:r>
            </a:p>
          </p:txBody>
        </p:sp>
      </p:grpSp>
      <p:sp>
        <p:nvSpPr>
          <p:cNvPr id="15" name="AutoShape 15"/>
          <p:cNvSpPr/>
          <p:nvPr/>
        </p:nvSpPr>
        <p:spPr>
          <a:xfrm>
            <a:off x="5997867" y="1028700"/>
            <a:ext cx="12290133" cy="1862391"/>
          </a:xfrm>
          <a:prstGeom prst="rect">
            <a:avLst/>
          </a:prstGeom>
          <a:solidFill>
            <a:srgbClr val="0D39D6"/>
          </a:solidFill>
        </p:spPr>
      </p:sp>
      <p:sp>
        <p:nvSpPr>
          <p:cNvPr id="16" name="Freeform 16"/>
          <p:cNvSpPr/>
          <p:nvPr/>
        </p:nvSpPr>
        <p:spPr>
          <a:xfrm>
            <a:off x="5997867" y="1028700"/>
            <a:ext cx="12290133" cy="1862391"/>
          </a:xfrm>
          <a:custGeom>
            <a:avLst/>
            <a:gdLst/>
            <a:ahLst/>
            <a:cxnLst/>
            <a:rect l="l" t="t" r="r" b="b"/>
            <a:pathLst>
              <a:path w="12290133" h="1862391">
                <a:moveTo>
                  <a:pt x="0" y="0"/>
                </a:moveTo>
                <a:lnTo>
                  <a:pt x="12290133" y="0"/>
                </a:lnTo>
                <a:lnTo>
                  <a:pt x="12290133" y="1862391"/>
                </a:lnTo>
                <a:lnTo>
                  <a:pt x="0" y="18623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8000"/>
            </a:blip>
            <a:stretch>
              <a:fillRect t="-132032" r="-140" b="-209076"/>
            </a:stretch>
          </a:blipFill>
        </p:spPr>
      </p:sp>
      <p:grpSp>
        <p:nvGrpSpPr>
          <p:cNvPr id="17" name="Group 17"/>
          <p:cNvGrpSpPr/>
          <p:nvPr/>
        </p:nvGrpSpPr>
        <p:grpSpPr>
          <a:xfrm>
            <a:off x="1028700" y="1184663"/>
            <a:ext cx="4463666" cy="1550464"/>
            <a:chOff x="0" y="0"/>
            <a:chExt cx="5951555" cy="2067285"/>
          </a:xfrm>
        </p:grpSpPr>
        <p:sp>
          <p:nvSpPr>
            <p:cNvPr id="18" name="TextBox 18"/>
            <p:cNvSpPr txBox="1"/>
            <p:nvPr/>
          </p:nvSpPr>
          <p:spPr>
            <a:xfrm>
              <a:off x="0" y="-95250"/>
              <a:ext cx="5951555" cy="11257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206"/>
                </a:lnSpc>
                <a:spcBef>
                  <a:spcPct val="0"/>
                </a:spcBef>
              </a:pPr>
              <a:r>
                <a:rPr lang="en-US" sz="5147">
                  <a:solidFill>
                    <a:srgbClr val="0D39D6"/>
                  </a:solidFill>
                  <a:latin typeface="Noto Sans Bold"/>
                </a:rPr>
                <a:t>Зміст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1313583"/>
              <a:ext cx="5951555" cy="7537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804"/>
                </a:lnSpc>
                <a:spcBef>
                  <a:spcPct val="0"/>
                </a:spcBef>
              </a:pPr>
              <a:r>
                <a:rPr lang="en-US" sz="3431">
                  <a:solidFill>
                    <a:srgbClr val="0D39D6"/>
                  </a:solidFill>
                  <a:latin typeface="Noto Sans"/>
                </a:rPr>
                <a:t>План презентаціі</a:t>
              </a:r>
            </a:p>
          </p:txBody>
        </p:sp>
      </p:grpSp>
      <p:sp>
        <p:nvSpPr>
          <p:cNvPr id="20" name="Freeform 20"/>
          <p:cNvSpPr/>
          <p:nvPr/>
        </p:nvSpPr>
        <p:spPr>
          <a:xfrm rot="-10800000">
            <a:off x="1028700" y="7365262"/>
            <a:ext cx="1915621" cy="1893038"/>
          </a:xfrm>
          <a:custGeom>
            <a:avLst/>
            <a:gdLst/>
            <a:ahLst/>
            <a:cxnLst/>
            <a:rect l="l" t="t" r="r" b="b"/>
            <a:pathLst>
              <a:path w="1915621" h="1893038">
                <a:moveTo>
                  <a:pt x="0" y="0"/>
                </a:moveTo>
                <a:lnTo>
                  <a:pt x="1915621" y="0"/>
                </a:lnTo>
                <a:lnTo>
                  <a:pt x="1915621" y="1893038"/>
                </a:lnTo>
                <a:lnTo>
                  <a:pt x="0" y="189303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9999"/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 l="-277380" t="-297157"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9144000" cy="10287000"/>
          </a:xfrm>
          <a:prstGeom prst="rect">
            <a:avLst/>
          </a:prstGeom>
          <a:solidFill>
            <a:srgbClr val="FFFFFF"/>
          </a:solidFill>
        </p:spPr>
      </p:sp>
      <p:grpSp>
        <p:nvGrpSpPr>
          <p:cNvPr id="3" name="Group 3"/>
          <p:cNvGrpSpPr/>
          <p:nvPr/>
        </p:nvGrpSpPr>
        <p:grpSpPr>
          <a:xfrm>
            <a:off x="9801030" y="6801144"/>
            <a:ext cx="4628073" cy="2457156"/>
            <a:chOff x="0" y="0"/>
            <a:chExt cx="6170764" cy="3276208"/>
          </a:xfrm>
        </p:grpSpPr>
        <p:sp>
          <p:nvSpPr>
            <p:cNvPr id="4" name="Freeform 4"/>
            <p:cNvSpPr/>
            <p:nvPr/>
          </p:nvSpPr>
          <p:spPr>
            <a:xfrm rot="5400000">
              <a:off x="833646" y="-833646"/>
              <a:ext cx="833171" cy="2500464"/>
            </a:xfrm>
            <a:custGeom>
              <a:avLst/>
              <a:gdLst/>
              <a:ahLst/>
              <a:cxnLst/>
              <a:rect l="l" t="t" r="r" b="b"/>
              <a:pathLst>
                <a:path w="833171" h="2500464">
                  <a:moveTo>
                    <a:pt x="0" y="0"/>
                  </a:moveTo>
                  <a:lnTo>
                    <a:pt x="833171" y="0"/>
                  </a:lnTo>
                  <a:lnTo>
                    <a:pt x="833171" y="2500463"/>
                  </a:lnTo>
                  <a:lnTo>
                    <a:pt x="0" y="25004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 l="-1056894" t="-300904"/>
              </a:stretch>
            </a:blipFill>
          </p:spPr>
        </p:sp>
        <p:sp>
          <p:nvSpPr>
            <p:cNvPr id="5" name="TextBox 5"/>
            <p:cNvSpPr txBox="1"/>
            <p:nvPr/>
          </p:nvSpPr>
          <p:spPr>
            <a:xfrm>
              <a:off x="0" y="1337874"/>
              <a:ext cx="6170764" cy="19383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940"/>
                </a:lnSpc>
                <a:spcBef>
                  <a:spcPct val="0"/>
                </a:spcBef>
              </a:pPr>
              <a:r>
                <a:rPr lang="en-US" sz="2100">
                  <a:solidFill>
                    <a:srgbClr val="FFFFFF"/>
                  </a:solidFill>
                  <a:latin typeface="Noto Sans"/>
                </a:rPr>
                <a:t>Робота теплового насосу повітря-вода стає неефективною при мінусових температурах зовнішнього повітря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 rot="-10800000">
            <a:off x="-190500" y="8686800"/>
            <a:ext cx="6987790" cy="188320"/>
            <a:chOff x="0" y="0"/>
            <a:chExt cx="5654934" cy="152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654934" cy="152400"/>
            </a:xfrm>
            <a:custGeom>
              <a:avLst/>
              <a:gdLst/>
              <a:ahLst/>
              <a:cxnLst/>
              <a:rect l="l" t="t" r="r" b="b"/>
              <a:pathLst>
                <a:path w="5654934" h="152400">
                  <a:moveTo>
                    <a:pt x="0" y="0"/>
                  </a:moveTo>
                  <a:lnTo>
                    <a:pt x="5654934" y="0"/>
                  </a:lnTo>
                  <a:lnTo>
                    <a:pt x="5654934" y="15240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84E1A1"/>
            </a:solidFill>
          </p:spPr>
        </p:sp>
      </p:grpSp>
      <p:sp>
        <p:nvSpPr>
          <p:cNvPr id="8" name="Freeform 8"/>
          <p:cNvSpPr/>
          <p:nvPr/>
        </p:nvSpPr>
        <p:spPr>
          <a:xfrm>
            <a:off x="9144000" y="0"/>
            <a:ext cx="9144000" cy="5983266"/>
          </a:xfrm>
          <a:custGeom>
            <a:avLst/>
            <a:gdLst/>
            <a:ahLst/>
            <a:cxnLst/>
            <a:rect l="l" t="t" r="r" b="b"/>
            <a:pathLst>
              <a:path w="9144000" h="5983266">
                <a:moveTo>
                  <a:pt x="0" y="0"/>
                </a:moveTo>
                <a:lnTo>
                  <a:pt x="9144000" y="0"/>
                </a:lnTo>
                <a:lnTo>
                  <a:pt x="9144000" y="5983266"/>
                </a:lnTo>
                <a:lnTo>
                  <a:pt x="0" y="59832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361" r="-1944"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028700" y="904875"/>
            <a:ext cx="7236777" cy="44296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05"/>
              </a:lnSpc>
            </a:pPr>
            <a:r>
              <a:rPr lang="en-US" sz="6289">
                <a:solidFill>
                  <a:srgbClr val="0D39D6"/>
                </a:solidFill>
                <a:latin typeface="Noto Sans Bold"/>
              </a:rPr>
              <a:t>1 міф - </a:t>
            </a:r>
          </a:p>
          <a:p>
            <a:pPr algn="l">
              <a:lnSpc>
                <a:spcPts val="8805"/>
              </a:lnSpc>
              <a:spcBef>
                <a:spcPct val="0"/>
              </a:spcBef>
            </a:pPr>
            <a:r>
              <a:rPr lang="en-US" sz="6289">
                <a:solidFill>
                  <a:srgbClr val="0D39D6"/>
                </a:solidFill>
                <a:latin typeface="Noto Sans Bold"/>
              </a:rPr>
              <a:t>теплові насоси не для холодної зими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3855" y="-48232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888" b="-8888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937396" y="3082575"/>
            <a:ext cx="13357962" cy="13218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89"/>
              </a:lnSpc>
              <a:spcBef>
                <a:spcPct val="0"/>
              </a:spcBef>
            </a:pPr>
            <a:endParaRPr/>
          </a:p>
        </p:txBody>
      </p:sp>
      <p:sp>
        <p:nvSpPr>
          <p:cNvPr id="4" name="Freeform 4"/>
          <p:cNvSpPr/>
          <p:nvPr/>
        </p:nvSpPr>
        <p:spPr>
          <a:xfrm rot="880841">
            <a:off x="-223352" y="-37813"/>
            <a:ext cx="1945932" cy="1945932"/>
          </a:xfrm>
          <a:custGeom>
            <a:avLst/>
            <a:gdLst/>
            <a:ahLst/>
            <a:cxnLst/>
            <a:rect l="l" t="t" r="r" b="b"/>
            <a:pathLst>
              <a:path w="1945932" h="1945932">
                <a:moveTo>
                  <a:pt x="0" y="0"/>
                </a:moveTo>
                <a:lnTo>
                  <a:pt x="1945932" y="0"/>
                </a:lnTo>
                <a:lnTo>
                  <a:pt x="1945932" y="1945931"/>
                </a:lnTo>
                <a:lnTo>
                  <a:pt x="0" y="194593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5786668" y="8113865"/>
            <a:ext cx="2288870" cy="2288870"/>
          </a:xfrm>
          <a:custGeom>
            <a:avLst/>
            <a:gdLst/>
            <a:ahLst/>
            <a:cxnLst/>
            <a:rect l="l" t="t" r="r" b="b"/>
            <a:pathLst>
              <a:path w="2288870" h="2288870">
                <a:moveTo>
                  <a:pt x="0" y="0"/>
                </a:moveTo>
                <a:lnTo>
                  <a:pt x="2288870" y="0"/>
                </a:lnTo>
                <a:lnTo>
                  <a:pt x="2288870" y="2288870"/>
                </a:lnTo>
                <a:lnTo>
                  <a:pt x="0" y="228887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0000"/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881038" y="1821967"/>
            <a:ext cx="16583332" cy="6280269"/>
          </a:xfrm>
          <a:custGeom>
            <a:avLst/>
            <a:gdLst/>
            <a:ahLst/>
            <a:cxnLst/>
            <a:rect l="l" t="t" r="r" b="b"/>
            <a:pathLst>
              <a:path w="16583332" h="6280269">
                <a:moveTo>
                  <a:pt x="0" y="0"/>
                </a:moveTo>
                <a:lnTo>
                  <a:pt x="16583332" y="0"/>
                </a:lnTo>
                <a:lnTo>
                  <a:pt x="16583332" y="6280268"/>
                </a:lnTo>
                <a:lnTo>
                  <a:pt x="0" y="628026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23001" b="-28830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2516901" y="2256102"/>
            <a:ext cx="13269767" cy="5678332"/>
          </a:xfrm>
          <a:custGeom>
            <a:avLst/>
            <a:gdLst/>
            <a:ahLst/>
            <a:cxnLst/>
            <a:rect l="l" t="t" r="r" b="b"/>
            <a:pathLst>
              <a:path w="13269767" h="5678332">
                <a:moveTo>
                  <a:pt x="0" y="0"/>
                </a:moveTo>
                <a:lnTo>
                  <a:pt x="13269767" y="0"/>
                </a:lnTo>
                <a:lnTo>
                  <a:pt x="13269767" y="5678332"/>
                </a:lnTo>
                <a:lnTo>
                  <a:pt x="0" y="567833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6010102" y="500112"/>
            <a:ext cx="6787617" cy="13218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89"/>
              </a:lnSpc>
              <a:spcBef>
                <a:spcPct val="0"/>
              </a:spcBef>
            </a:pPr>
            <a:r>
              <a:rPr lang="en-US" sz="7849" dirty="0">
                <a:solidFill>
                  <a:srgbClr val="84E1A1"/>
                </a:solidFill>
                <a:latin typeface="Noto Sans Bold"/>
              </a:rPr>
              <a:t>-15%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343400" y="8384395"/>
            <a:ext cx="10637428" cy="1156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00"/>
              </a:lnSpc>
            </a:pPr>
            <a:r>
              <a:rPr lang="en-US" sz="2400" dirty="0" err="1">
                <a:solidFill>
                  <a:srgbClr val="84E1A1"/>
                </a:solidFill>
                <a:latin typeface="Noto Sans Bold"/>
              </a:rPr>
              <a:t>Ось</a:t>
            </a:r>
            <a:r>
              <a:rPr lang="en-US" sz="2400" dirty="0">
                <a:solidFill>
                  <a:srgbClr val="84E1A1"/>
                </a:solidFill>
                <a:latin typeface="Noto Sans Bold"/>
              </a:rPr>
              <a:t> </a:t>
            </a:r>
            <a:r>
              <a:rPr lang="en-US" sz="2400" dirty="0" err="1">
                <a:solidFill>
                  <a:srgbClr val="84E1A1"/>
                </a:solidFill>
                <a:latin typeface="Noto Sans Bold"/>
              </a:rPr>
              <a:t>скільки</a:t>
            </a:r>
            <a:r>
              <a:rPr lang="en-US" sz="2400" dirty="0">
                <a:solidFill>
                  <a:srgbClr val="84E1A1"/>
                </a:solidFill>
                <a:latin typeface="Noto Sans Bold"/>
              </a:rPr>
              <a:t> </a:t>
            </a:r>
            <a:r>
              <a:rPr lang="en-US" sz="2400" dirty="0" err="1">
                <a:solidFill>
                  <a:srgbClr val="84E1A1"/>
                </a:solidFill>
                <a:latin typeface="Noto Sans Bold"/>
              </a:rPr>
              <a:t>потужності</a:t>
            </a:r>
            <a:r>
              <a:rPr lang="en-US" sz="2400" dirty="0">
                <a:solidFill>
                  <a:srgbClr val="84E1A1"/>
                </a:solidFill>
                <a:latin typeface="Noto Sans Bold"/>
              </a:rPr>
              <a:t> </a:t>
            </a:r>
            <a:r>
              <a:rPr lang="en-US" sz="2400" dirty="0" err="1">
                <a:solidFill>
                  <a:srgbClr val="84E1A1"/>
                </a:solidFill>
                <a:latin typeface="Noto Sans Bold"/>
              </a:rPr>
              <a:t>втрачає</a:t>
            </a:r>
            <a:r>
              <a:rPr lang="en-US" sz="2400" dirty="0">
                <a:solidFill>
                  <a:srgbClr val="84E1A1"/>
                </a:solidFill>
                <a:latin typeface="Noto Sans Bold"/>
              </a:rPr>
              <a:t> </a:t>
            </a:r>
            <a:r>
              <a:rPr lang="en-US" sz="2400" dirty="0" err="1">
                <a:solidFill>
                  <a:srgbClr val="84E1A1"/>
                </a:solidFill>
                <a:latin typeface="Noto Sans Bold"/>
              </a:rPr>
              <a:t>сучасний</a:t>
            </a:r>
            <a:r>
              <a:rPr lang="en-US" sz="2400" dirty="0">
                <a:solidFill>
                  <a:srgbClr val="84E1A1"/>
                </a:solidFill>
                <a:latin typeface="Noto Sans Bold"/>
              </a:rPr>
              <a:t> </a:t>
            </a:r>
            <a:r>
              <a:rPr lang="en-US" sz="2400" dirty="0" err="1">
                <a:solidFill>
                  <a:srgbClr val="84E1A1"/>
                </a:solidFill>
                <a:latin typeface="Noto Sans Bold"/>
              </a:rPr>
              <a:t>тепловий</a:t>
            </a:r>
            <a:r>
              <a:rPr lang="en-US" sz="2400" dirty="0">
                <a:solidFill>
                  <a:srgbClr val="84E1A1"/>
                </a:solidFill>
                <a:latin typeface="Noto Sans Bold"/>
              </a:rPr>
              <a:t> </a:t>
            </a:r>
            <a:r>
              <a:rPr lang="en-US" sz="2400" dirty="0" err="1">
                <a:solidFill>
                  <a:srgbClr val="84E1A1"/>
                </a:solidFill>
                <a:latin typeface="Noto Sans Bold"/>
              </a:rPr>
              <a:t>насос</a:t>
            </a:r>
            <a:r>
              <a:rPr lang="en-US" sz="2400" dirty="0">
                <a:solidFill>
                  <a:srgbClr val="84E1A1"/>
                </a:solidFill>
                <a:latin typeface="Noto Sans Bold"/>
              </a:rPr>
              <a:t> </a:t>
            </a:r>
            <a:r>
              <a:rPr lang="en-US" sz="2400" dirty="0" err="1">
                <a:solidFill>
                  <a:srgbClr val="84E1A1"/>
                </a:solidFill>
                <a:latin typeface="Noto Sans Bold"/>
              </a:rPr>
              <a:t>за</a:t>
            </a:r>
            <a:r>
              <a:rPr lang="en-US" sz="2400" dirty="0">
                <a:solidFill>
                  <a:srgbClr val="84E1A1"/>
                </a:solidFill>
                <a:latin typeface="Noto Sans Bold"/>
              </a:rPr>
              <a:t>  </a:t>
            </a:r>
            <a:r>
              <a:rPr lang="en-US" sz="2400" dirty="0" err="1">
                <a:solidFill>
                  <a:srgbClr val="84E1A1"/>
                </a:solidFill>
                <a:latin typeface="Noto Sans Bold"/>
              </a:rPr>
              <a:t>температури</a:t>
            </a:r>
            <a:r>
              <a:rPr lang="en-US" sz="2400" dirty="0">
                <a:solidFill>
                  <a:srgbClr val="84E1A1"/>
                </a:solidFill>
                <a:latin typeface="Noto Sans Bold"/>
              </a:rPr>
              <a:t> </a:t>
            </a:r>
            <a:r>
              <a:rPr lang="en-US" sz="2400" dirty="0" err="1">
                <a:solidFill>
                  <a:srgbClr val="84E1A1"/>
                </a:solidFill>
                <a:latin typeface="Noto Sans Bold"/>
              </a:rPr>
              <a:t>зовнішнього</a:t>
            </a:r>
            <a:r>
              <a:rPr lang="en-US" sz="2400" dirty="0">
                <a:solidFill>
                  <a:srgbClr val="84E1A1"/>
                </a:solidFill>
                <a:latin typeface="Noto Sans Bold"/>
              </a:rPr>
              <a:t> </a:t>
            </a:r>
            <a:r>
              <a:rPr lang="en-US" sz="2400" dirty="0" err="1">
                <a:solidFill>
                  <a:srgbClr val="84E1A1"/>
                </a:solidFill>
                <a:latin typeface="Noto Sans Bold"/>
              </a:rPr>
              <a:t>повітря</a:t>
            </a:r>
            <a:r>
              <a:rPr lang="en-US" sz="2400" dirty="0">
                <a:solidFill>
                  <a:srgbClr val="84E1A1"/>
                </a:solidFill>
                <a:latin typeface="Noto Sans Bold"/>
              </a:rPr>
              <a:t> -15С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9144000" cy="10287000"/>
          </a:xfrm>
          <a:prstGeom prst="rect">
            <a:avLst/>
          </a:prstGeom>
          <a:solidFill>
            <a:srgbClr val="FFFFFF"/>
          </a:solidFill>
        </p:spPr>
      </p:sp>
      <p:grpSp>
        <p:nvGrpSpPr>
          <p:cNvPr id="3" name="Group 3"/>
          <p:cNvGrpSpPr/>
          <p:nvPr/>
        </p:nvGrpSpPr>
        <p:grpSpPr>
          <a:xfrm>
            <a:off x="9850251" y="7643037"/>
            <a:ext cx="4628073" cy="2087527"/>
            <a:chOff x="0" y="0"/>
            <a:chExt cx="6170764" cy="2783369"/>
          </a:xfrm>
        </p:grpSpPr>
        <p:sp>
          <p:nvSpPr>
            <p:cNvPr id="4" name="Freeform 4"/>
            <p:cNvSpPr/>
            <p:nvPr/>
          </p:nvSpPr>
          <p:spPr>
            <a:xfrm rot="5400000">
              <a:off x="833646" y="-833646"/>
              <a:ext cx="833171" cy="2500464"/>
            </a:xfrm>
            <a:custGeom>
              <a:avLst/>
              <a:gdLst/>
              <a:ahLst/>
              <a:cxnLst/>
              <a:rect l="l" t="t" r="r" b="b"/>
              <a:pathLst>
                <a:path w="833171" h="2500464">
                  <a:moveTo>
                    <a:pt x="0" y="0"/>
                  </a:moveTo>
                  <a:lnTo>
                    <a:pt x="833171" y="0"/>
                  </a:lnTo>
                  <a:lnTo>
                    <a:pt x="833171" y="2500463"/>
                  </a:lnTo>
                  <a:lnTo>
                    <a:pt x="0" y="25004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 l="-1056894" t="-300904"/>
              </a:stretch>
            </a:blipFill>
          </p:spPr>
        </p:sp>
        <p:sp>
          <p:nvSpPr>
            <p:cNvPr id="5" name="TextBox 5"/>
            <p:cNvSpPr txBox="1"/>
            <p:nvPr/>
          </p:nvSpPr>
          <p:spPr>
            <a:xfrm>
              <a:off x="0" y="1337874"/>
              <a:ext cx="6170764" cy="14454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940"/>
                </a:lnSpc>
                <a:spcBef>
                  <a:spcPct val="0"/>
                </a:spcBef>
              </a:pPr>
              <a:r>
                <a:rPr lang="en-US" sz="2100">
                  <a:solidFill>
                    <a:srgbClr val="FFFFFF"/>
                  </a:solidFill>
                  <a:latin typeface="Noto Sans"/>
                </a:rPr>
                <a:t>Потужності теплового насоса повітря-вода вистачить лише для опалення дачі 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 rot="-10800000">
            <a:off x="-190500" y="8686800"/>
            <a:ext cx="6987790" cy="188320"/>
            <a:chOff x="0" y="0"/>
            <a:chExt cx="5654934" cy="152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654934" cy="152400"/>
            </a:xfrm>
            <a:custGeom>
              <a:avLst/>
              <a:gdLst/>
              <a:ahLst/>
              <a:cxnLst/>
              <a:rect l="l" t="t" r="r" b="b"/>
              <a:pathLst>
                <a:path w="5654934" h="152400">
                  <a:moveTo>
                    <a:pt x="0" y="0"/>
                  </a:moveTo>
                  <a:lnTo>
                    <a:pt x="5654934" y="0"/>
                  </a:lnTo>
                  <a:lnTo>
                    <a:pt x="5654934" y="15240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84E1A1"/>
            </a:solidFill>
          </p:spPr>
        </p:sp>
      </p:grpSp>
      <p:sp>
        <p:nvSpPr>
          <p:cNvPr id="8" name="Freeform 8"/>
          <p:cNvSpPr/>
          <p:nvPr/>
        </p:nvSpPr>
        <p:spPr>
          <a:xfrm>
            <a:off x="9144000" y="0"/>
            <a:ext cx="9144000" cy="7359879"/>
          </a:xfrm>
          <a:custGeom>
            <a:avLst/>
            <a:gdLst/>
            <a:ahLst/>
            <a:cxnLst/>
            <a:rect l="l" t="t" r="r" b="b"/>
            <a:pathLst>
              <a:path w="9144000" h="7359879">
                <a:moveTo>
                  <a:pt x="0" y="0"/>
                </a:moveTo>
                <a:lnTo>
                  <a:pt x="9144000" y="0"/>
                </a:lnTo>
                <a:lnTo>
                  <a:pt x="9144000" y="7359879"/>
                </a:lnTo>
                <a:lnTo>
                  <a:pt x="0" y="73598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20732"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028700" y="904875"/>
            <a:ext cx="7236777" cy="5546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05"/>
              </a:lnSpc>
            </a:pPr>
            <a:r>
              <a:rPr lang="en-US" sz="6289">
                <a:solidFill>
                  <a:srgbClr val="0D39D6"/>
                </a:solidFill>
                <a:latin typeface="Noto Sans Bold"/>
              </a:rPr>
              <a:t>2 міф - </a:t>
            </a:r>
          </a:p>
          <a:p>
            <a:pPr algn="l">
              <a:lnSpc>
                <a:spcPts val="8805"/>
              </a:lnSpc>
              <a:spcBef>
                <a:spcPct val="0"/>
              </a:spcBef>
            </a:pPr>
            <a:r>
              <a:rPr lang="en-US" sz="6289">
                <a:solidFill>
                  <a:srgbClr val="0D39D6"/>
                </a:solidFill>
                <a:latin typeface="Noto Sans Bold"/>
              </a:rPr>
              <a:t>теплові насоси лише для невеличких котеджів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888" b="-8888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5532277" y="445161"/>
            <a:ext cx="7223445" cy="13969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95"/>
              </a:lnSpc>
              <a:spcBef>
                <a:spcPct val="0"/>
              </a:spcBef>
            </a:pPr>
            <a:endParaRPr/>
          </a:p>
        </p:txBody>
      </p:sp>
      <p:sp>
        <p:nvSpPr>
          <p:cNvPr id="4" name="TextBox 4"/>
          <p:cNvSpPr txBox="1"/>
          <p:nvPr/>
        </p:nvSpPr>
        <p:spPr>
          <a:xfrm>
            <a:off x="395010" y="266700"/>
            <a:ext cx="14215667" cy="762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  <a:spcBef>
                <a:spcPct val="0"/>
              </a:spcBef>
            </a:pPr>
            <a:r>
              <a:rPr lang="en-US" sz="4500">
                <a:solidFill>
                  <a:srgbClr val="84E1A1"/>
                </a:solidFill>
                <a:latin typeface="Noto Sans Bold"/>
              </a:rPr>
              <a:t>ВАРІАНТИ РОЗМІЩЕННЯ ТЕПЛОВОГО НАСОСУ </a:t>
            </a:r>
          </a:p>
        </p:txBody>
      </p:sp>
      <p:sp>
        <p:nvSpPr>
          <p:cNvPr id="5" name="Freeform 5"/>
          <p:cNvSpPr/>
          <p:nvPr/>
        </p:nvSpPr>
        <p:spPr>
          <a:xfrm rot="880841">
            <a:off x="146428" y="1005194"/>
            <a:ext cx="3692574" cy="3692574"/>
          </a:xfrm>
          <a:custGeom>
            <a:avLst/>
            <a:gdLst/>
            <a:ahLst/>
            <a:cxnLst/>
            <a:rect l="l" t="t" r="r" b="b"/>
            <a:pathLst>
              <a:path w="3692574" h="3692574">
                <a:moveTo>
                  <a:pt x="0" y="0"/>
                </a:moveTo>
                <a:lnTo>
                  <a:pt x="3692574" y="0"/>
                </a:lnTo>
                <a:lnTo>
                  <a:pt x="3692574" y="3692573"/>
                </a:lnTo>
                <a:lnTo>
                  <a:pt x="0" y="369257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992350" y="4554155"/>
            <a:ext cx="7392384" cy="7392384"/>
          </a:xfrm>
          <a:custGeom>
            <a:avLst/>
            <a:gdLst/>
            <a:ahLst/>
            <a:cxnLst/>
            <a:rect l="l" t="t" r="r" b="b"/>
            <a:pathLst>
              <a:path w="7392384" h="7392384">
                <a:moveTo>
                  <a:pt x="0" y="0"/>
                </a:moveTo>
                <a:lnTo>
                  <a:pt x="7392384" y="0"/>
                </a:lnTo>
                <a:lnTo>
                  <a:pt x="7392384" y="7392384"/>
                </a:lnTo>
                <a:lnTo>
                  <a:pt x="0" y="73923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0000"/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4246634" y="1876651"/>
            <a:ext cx="5743233" cy="3754706"/>
          </a:xfrm>
          <a:custGeom>
            <a:avLst/>
            <a:gdLst/>
            <a:ahLst/>
            <a:cxnLst/>
            <a:rect l="l" t="t" r="r" b="b"/>
            <a:pathLst>
              <a:path w="5743233" h="3754706">
                <a:moveTo>
                  <a:pt x="0" y="0"/>
                </a:moveTo>
                <a:lnTo>
                  <a:pt x="5743234" y="0"/>
                </a:lnTo>
                <a:lnTo>
                  <a:pt x="5743234" y="3754706"/>
                </a:lnTo>
                <a:lnTo>
                  <a:pt x="0" y="375470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2960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9422688" y="5631357"/>
            <a:ext cx="4918690" cy="4561532"/>
          </a:xfrm>
          <a:custGeom>
            <a:avLst/>
            <a:gdLst/>
            <a:ahLst/>
            <a:cxnLst/>
            <a:rect l="l" t="t" r="r" b="b"/>
            <a:pathLst>
              <a:path w="4918690" h="4561532">
                <a:moveTo>
                  <a:pt x="0" y="0"/>
                </a:moveTo>
                <a:lnTo>
                  <a:pt x="4918690" y="0"/>
                </a:lnTo>
                <a:lnTo>
                  <a:pt x="4918690" y="4561532"/>
                </a:lnTo>
                <a:lnTo>
                  <a:pt x="0" y="456153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61600" t="-23652" b="-1229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179749" y="6850828"/>
            <a:ext cx="3814315" cy="2799038"/>
          </a:xfrm>
          <a:custGeom>
            <a:avLst/>
            <a:gdLst/>
            <a:ahLst/>
            <a:cxnLst/>
            <a:rect l="l" t="t" r="r" b="b"/>
            <a:pathLst>
              <a:path w="3814315" h="2799038">
                <a:moveTo>
                  <a:pt x="0" y="0"/>
                </a:moveTo>
                <a:lnTo>
                  <a:pt x="3814314" y="0"/>
                </a:lnTo>
                <a:lnTo>
                  <a:pt x="3814314" y="2799037"/>
                </a:lnTo>
                <a:lnTo>
                  <a:pt x="0" y="279903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b="-142110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395010" y="5631357"/>
            <a:ext cx="4354670" cy="4152900"/>
          </a:xfrm>
          <a:custGeom>
            <a:avLst/>
            <a:gdLst/>
            <a:ahLst/>
            <a:cxnLst/>
            <a:rect l="l" t="t" r="r" b="b"/>
            <a:pathLst>
              <a:path w="4354670" h="4152900">
                <a:moveTo>
                  <a:pt x="0" y="0"/>
                </a:moveTo>
                <a:lnTo>
                  <a:pt x="4354670" y="0"/>
                </a:lnTo>
                <a:lnTo>
                  <a:pt x="4354670" y="4152900"/>
                </a:lnTo>
                <a:lnTo>
                  <a:pt x="0" y="41529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33186" b="-23927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699739" y="1755117"/>
            <a:ext cx="3745213" cy="3876240"/>
          </a:xfrm>
          <a:custGeom>
            <a:avLst/>
            <a:gdLst/>
            <a:ahLst/>
            <a:cxnLst/>
            <a:rect l="l" t="t" r="r" b="b"/>
            <a:pathLst>
              <a:path w="3745213" h="3876240">
                <a:moveTo>
                  <a:pt x="0" y="0"/>
                </a:moveTo>
                <a:lnTo>
                  <a:pt x="3745212" y="0"/>
                </a:lnTo>
                <a:lnTo>
                  <a:pt x="3745212" y="3876240"/>
                </a:lnTo>
                <a:lnTo>
                  <a:pt x="0" y="387624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27300" r="-100538" b="-18019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4234679" y="5461459"/>
            <a:ext cx="4347164" cy="4731430"/>
          </a:xfrm>
          <a:custGeom>
            <a:avLst/>
            <a:gdLst/>
            <a:ahLst/>
            <a:cxnLst/>
            <a:rect l="l" t="t" r="r" b="b"/>
            <a:pathLst>
              <a:path w="4347164" h="4731430">
                <a:moveTo>
                  <a:pt x="0" y="0"/>
                </a:moveTo>
                <a:lnTo>
                  <a:pt x="4347164" y="0"/>
                </a:lnTo>
                <a:lnTo>
                  <a:pt x="4347164" y="4731430"/>
                </a:lnTo>
                <a:lnTo>
                  <a:pt x="0" y="473143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37970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298082" y="1503960"/>
            <a:ext cx="7207322" cy="3652138"/>
          </a:xfrm>
          <a:custGeom>
            <a:avLst/>
            <a:gdLst/>
            <a:ahLst/>
            <a:cxnLst/>
            <a:rect l="l" t="t" r="r" b="b"/>
            <a:pathLst>
              <a:path w="7207322" h="3652138">
                <a:moveTo>
                  <a:pt x="0" y="0"/>
                </a:moveTo>
                <a:lnTo>
                  <a:pt x="7207322" y="0"/>
                </a:lnTo>
                <a:lnTo>
                  <a:pt x="7207322" y="3652138"/>
                </a:lnTo>
                <a:lnTo>
                  <a:pt x="0" y="3652138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10852"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9144000" cy="10287000"/>
          </a:xfrm>
          <a:prstGeom prst="rect">
            <a:avLst/>
          </a:prstGeom>
          <a:solidFill>
            <a:srgbClr val="FFFFFF"/>
          </a:solidFill>
        </p:spPr>
      </p:sp>
      <p:grpSp>
        <p:nvGrpSpPr>
          <p:cNvPr id="3" name="Group 3"/>
          <p:cNvGrpSpPr/>
          <p:nvPr/>
        </p:nvGrpSpPr>
        <p:grpSpPr>
          <a:xfrm>
            <a:off x="10145575" y="7831357"/>
            <a:ext cx="4628073" cy="2087527"/>
            <a:chOff x="0" y="0"/>
            <a:chExt cx="6170764" cy="2783369"/>
          </a:xfrm>
        </p:grpSpPr>
        <p:sp>
          <p:nvSpPr>
            <p:cNvPr id="4" name="Freeform 4"/>
            <p:cNvSpPr/>
            <p:nvPr/>
          </p:nvSpPr>
          <p:spPr>
            <a:xfrm rot="5400000">
              <a:off x="833646" y="-833646"/>
              <a:ext cx="833171" cy="2500464"/>
            </a:xfrm>
            <a:custGeom>
              <a:avLst/>
              <a:gdLst/>
              <a:ahLst/>
              <a:cxnLst/>
              <a:rect l="l" t="t" r="r" b="b"/>
              <a:pathLst>
                <a:path w="833171" h="2500464">
                  <a:moveTo>
                    <a:pt x="0" y="0"/>
                  </a:moveTo>
                  <a:lnTo>
                    <a:pt x="833171" y="0"/>
                  </a:lnTo>
                  <a:lnTo>
                    <a:pt x="833171" y="2500463"/>
                  </a:lnTo>
                  <a:lnTo>
                    <a:pt x="0" y="25004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 l="-1056894" t="-300904"/>
              </a:stretch>
            </a:blipFill>
          </p:spPr>
        </p:sp>
        <p:sp>
          <p:nvSpPr>
            <p:cNvPr id="5" name="TextBox 5"/>
            <p:cNvSpPr txBox="1"/>
            <p:nvPr/>
          </p:nvSpPr>
          <p:spPr>
            <a:xfrm>
              <a:off x="0" y="1337874"/>
              <a:ext cx="6170764" cy="14454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940"/>
                </a:lnSpc>
                <a:spcBef>
                  <a:spcPct val="0"/>
                </a:spcBef>
              </a:pPr>
              <a:r>
                <a:rPr lang="en-US" sz="2100">
                  <a:solidFill>
                    <a:srgbClr val="FFFFFF"/>
                  </a:solidFill>
                  <a:latin typeface="Noto Sans"/>
                </a:rPr>
                <a:t>Тепловий насос - прилад для опалення, тому він і називається тепловий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 rot="-10800000">
            <a:off x="-190500" y="8686800"/>
            <a:ext cx="6987790" cy="188320"/>
            <a:chOff x="0" y="0"/>
            <a:chExt cx="5654934" cy="152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654934" cy="152400"/>
            </a:xfrm>
            <a:custGeom>
              <a:avLst/>
              <a:gdLst/>
              <a:ahLst/>
              <a:cxnLst/>
              <a:rect l="l" t="t" r="r" b="b"/>
              <a:pathLst>
                <a:path w="5654934" h="152400">
                  <a:moveTo>
                    <a:pt x="0" y="0"/>
                  </a:moveTo>
                  <a:lnTo>
                    <a:pt x="5654934" y="0"/>
                  </a:lnTo>
                  <a:lnTo>
                    <a:pt x="5654934" y="15240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84E1A1"/>
            </a:solidFill>
          </p:spPr>
        </p:sp>
      </p:grpSp>
      <p:sp>
        <p:nvSpPr>
          <p:cNvPr id="8" name="Freeform 8"/>
          <p:cNvSpPr/>
          <p:nvPr/>
        </p:nvSpPr>
        <p:spPr>
          <a:xfrm>
            <a:off x="9144000" y="0"/>
            <a:ext cx="9144000" cy="7608639"/>
          </a:xfrm>
          <a:custGeom>
            <a:avLst/>
            <a:gdLst/>
            <a:ahLst/>
            <a:cxnLst/>
            <a:rect l="l" t="t" r="r" b="b"/>
            <a:pathLst>
              <a:path w="9144000" h="7608639">
                <a:moveTo>
                  <a:pt x="0" y="0"/>
                </a:moveTo>
                <a:lnTo>
                  <a:pt x="9144000" y="0"/>
                </a:lnTo>
                <a:lnTo>
                  <a:pt x="9144000" y="7608639"/>
                </a:lnTo>
                <a:lnTo>
                  <a:pt x="0" y="760863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80" t="-390" b="-390"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028700" y="904875"/>
            <a:ext cx="7236777" cy="44296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05"/>
              </a:lnSpc>
            </a:pPr>
            <a:r>
              <a:rPr lang="en-US" sz="6289">
                <a:solidFill>
                  <a:srgbClr val="0D39D6"/>
                </a:solidFill>
                <a:latin typeface="Noto Sans Bold"/>
              </a:rPr>
              <a:t>3 міф - </a:t>
            </a:r>
          </a:p>
          <a:p>
            <a:pPr algn="l">
              <a:lnSpc>
                <a:spcPts val="8805"/>
              </a:lnSpc>
              <a:spcBef>
                <a:spcPct val="0"/>
              </a:spcBef>
            </a:pPr>
            <a:r>
              <a:rPr lang="en-US" sz="6289">
                <a:solidFill>
                  <a:srgbClr val="0D39D6"/>
                </a:solidFill>
                <a:latin typeface="Noto Sans Bold"/>
              </a:rPr>
              <a:t>теплові насоси лише для опалення та ГВП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888" b="-8888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5532277" y="445161"/>
            <a:ext cx="7223445" cy="13969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95"/>
              </a:lnSpc>
              <a:spcBef>
                <a:spcPct val="0"/>
              </a:spcBef>
            </a:pPr>
            <a:endParaRPr/>
          </a:p>
        </p:txBody>
      </p:sp>
      <p:sp>
        <p:nvSpPr>
          <p:cNvPr id="4" name="TextBox 4"/>
          <p:cNvSpPr txBox="1"/>
          <p:nvPr/>
        </p:nvSpPr>
        <p:spPr>
          <a:xfrm>
            <a:off x="2003330" y="498448"/>
            <a:ext cx="14215667" cy="629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80"/>
              </a:lnSpc>
              <a:spcBef>
                <a:spcPct val="0"/>
              </a:spcBef>
            </a:pPr>
            <a:r>
              <a:rPr lang="en-US" sz="3700">
                <a:solidFill>
                  <a:srgbClr val="84E1A1"/>
                </a:solidFill>
                <a:latin typeface="Noto Sans Bold"/>
              </a:rPr>
              <a:t>ПРИНЦИПОВА СХЕМА З ВИКОРИСТАННЯМ ФАНКОЙЛІВ</a:t>
            </a:r>
          </a:p>
        </p:txBody>
      </p:sp>
      <p:sp>
        <p:nvSpPr>
          <p:cNvPr id="5" name="Freeform 5"/>
          <p:cNvSpPr/>
          <p:nvPr/>
        </p:nvSpPr>
        <p:spPr>
          <a:xfrm rot="880841">
            <a:off x="411909" y="1380062"/>
            <a:ext cx="3182843" cy="3182843"/>
          </a:xfrm>
          <a:custGeom>
            <a:avLst/>
            <a:gdLst/>
            <a:ahLst/>
            <a:cxnLst/>
            <a:rect l="l" t="t" r="r" b="b"/>
            <a:pathLst>
              <a:path w="3182843" h="3182843">
                <a:moveTo>
                  <a:pt x="0" y="0"/>
                </a:moveTo>
                <a:lnTo>
                  <a:pt x="3182842" y="0"/>
                </a:lnTo>
                <a:lnTo>
                  <a:pt x="3182842" y="3182843"/>
                </a:lnTo>
                <a:lnTo>
                  <a:pt x="0" y="318284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245127" y="6803847"/>
            <a:ext cx="3290033" cy="3290033"/>
          </a:xfrm>
          <a:custGeom>
            <a:avLst/>
            <a:gdLst/>
            <a:ahLst/>
            <a:cxnLst/>
            <a:rect l="l" t="t" r="r" b="b"/>
            <a:pathLst>
              <a:path w="3290033" h="3290033">
                <a:moveTo>
                  <a:pt x="0" y="0"/>
                </a:moveTo>
                <a:lnTo>
                  <a:pt x="3290033" y="0"/>
                </a:lnTo>
                <a:lnTo>
                  <a:pt x="3290033" y="3290033"/>
                </a:lnTo>
                <a:lnTo>
                  <a:pt x="0" y="329003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0000"/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2358609" y="1219833"/>
            <a:ext cx="14316354" cy="7917807"/>
          </a:xfrm>
          <a:custGeom>
            <a:avLst/>
            <a:gdLst/>
            <a:ahLst/>
            <a:cxnLst/>
            <a:rect l="l" t="t" r="r" b="b"/>
            <a:pathLst>
              <a:path w="14316354" h="7917807">
                <a:moveTo>
                  <a:pt x="0" y="0"/>
                </a:moveTo>
                <a:lnTo>
                  <a:pt x="14316354" y="0"/>
                </a:lnTo>
                <a:lnTo>
                  <a:pt x="14316354" y="7917807"/>
                </a:lnTo>
                <a:lnTo>
                  <a:pt x="0" y="791780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2046" t="-6973" r="-6696" b="-6083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915263" y="1533363"/>
            <a:ext cx="13303734" cy="7290747"/>
          </a:xfrm>
          <a:custGeom>
            <a:avLst/>
            <a:gdLst/>
            <a:ahLst/>
            <a:cxnLst/>
            <a:rect l="l" t="t" r="r" b="b"/>
            <a:pathLst>
              <a:path w="13303734" h="7290747">
                <a:moveTo>
                  <a:pt x="0" y="0"/>
                </a:moveTo>
                <a:lnTo>
                  <a:pt x="13303734" y="0"/>
                </a:lnTo>
                <a:lnTo>
                  <a:pt x="13303734" y="7290747"/>
                </a:lnTo>
                <a:lnTo>
                  <a:pt x="0" y="729074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3803197" y="2303820"/>
            <a:ext cx="10681605" cy="5599386"/>
            <a:chOff x="0" y="-104775"/>
            <a:chExt cx="14242141" cy="7465848"/>
          </a:xfrm>
        </p:grpSpPr>
        <p:sp>
          <p:nvSpPr>
            <p:cNvPr id="4" name="TextBox 4"/>
            <p:cNvSpPr txBox="1"/>
            <p:nvPr/>
          </p:nvSpPr>
          <p:spPr>
            <a:xfrm>
              <a:off x="0" y="-104775"/>
              <a:ext cx="14242141" cy="59060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000"/>
                </a:lnSpc>
                <a:spcBef>
                  <a:spcPct val="0"/>
                </a:spcBef>
              </a:pPr>
              <a:r>
                <a:rPr lang="en-US" sz="5000" dirty="0" err="1">
                  <a:solidFill>
                    <a:srgbClr val="FFFFFF"/>
                  </a:solidFill>
                  <a:latin typeface="Noto Sans Bold"/>
                </a:rPr>
                <a:t>Раптом</a:t>
              </a:r>
              <a:r>
                <a:rPr lang="en-US" sz="5000" dirty="0">
                  <a:solidFill>
                    <a:srgbClr val="FFFFFF"/>
                  </a:solidFill>
                  <a:latin typeface="Noto Sans Bold"/>
                </a:rPr>
                <a:t> я </a:t>
              </a:r>
              <a:r>
                <a:rPr lang="en-US" sz="5000" dirty="0" err="1">
                  <a:solidFill>
                    <a:srgbClr val="FFFFFF"/>
                  </a:solidFill>
                  <a:latin typeface="Noto Sans Bold"/>
                </a:rPr>
                <a:t>хочу</a:t>
              </a:r>
              <a:r>
                <a:rPr lang="en-US" sz="5000" dirty="0">
                  <a:solidFill>
                    <a:srgbClr val="FFFFFF"/>
                  </a:solidFill>
                  <a:latin typeface="Noto Sans Bold"/>
                </a:rPr>
                <a:t> </a:t>
              </a:r>
              <a:r>
                <a:rPr lang="en-US" sz="5000" dirty="0" err="1">
                  <a:solidFill>
                    <a:srgbClr val="FFFFFF"/>
                  </a:solidFill>
                  <a:latin typeface="Noto Sans Bold"/>
                </a:rPr>
                <a:t>використовувати</a:t>
              </a:r>
              <a:r>
                <a:rPr lang="en-US" sz="5000" dirty="0">
                  <a:solidFill>
                    <a:srgbClr val="FFFFFF"/>
                  </a:solidFill>
                  <a:latin typeface="Noto Sans Bold"/>
                </a:rPr>
                <a:t> </a:t>
              </a:r>
              <a:r>
                <a:rPr lang="en-US" sz="5000" dirty="0" err="1" smtClean="0">
                  <a:solidFill>
                    <a:srgbClr val="FFFFFF"/>
                  </a:solidFill>
                  <a:latin typeface="Noto Sans Bold"/>
                </a:rPr>
                <a:t>біл</a:t>
              </a:r>
              <a:r>
                <a:rPr lang="uk-UA" sz="5000" dirty="0" smtClean="0">
                  <a:solidFill>
                    <a:srgbClr val="FFFFFF"/>
                  </a:solidFill>
                  <a:latin typeface="Noto Sans Bold"/>
                </a:rPr>
                <a:t>ь</a:t>
              </a:r>
              <a:r>
                <a:rPr lang="en-US" sz="5000" dirty="0" err="1" smtClean="0">
                  <a:solidFill>
                    <a:srgbClr val="FFFFFF"/>
                  </a:solidFill>
                  <a:latin typeface="Noto Sans Bold"/>
                </a:rPr>
                <a:t>ше</a:t>
              </a:r>
              <a:r>
                <a:rPr lang="en-US" sz="5000" dirty="0" smtClean="0">
                  <a:solidFill>
                    <a:srgbClr val="FFFFFF"/>
                  </a:solidFill>
                  <a:latin typeface="Noto Sans Bold"/>
                </a:rPr>
                <a:t> </a:t>
              </a:r>
              <a:r>
                <a:rPr lang="en-US" sz="5000" dirty="0" err="1">
                  <a:solidFill>
                    <a:srgbClr val="FFFFFF"/>
                  </a:solidFill>
                  <a:latin typeface="Noto Sans Bold"/>
                </a:rPr>
                <a:t>джерел</a:t>
              </a:r>
              <a:r>
                <a:rPr lang="en-US" sz="5000" dirty="0">
                  <a:solidFill>
                    <a:srgbClr val="FFFFFF"/>
                  </a:solidFill>
                  <a:latin typeface="Noto Sans Bold"/>
                </a:rPr>
                <a:t> </a:t>
              </a:r>
              <a:r>
                <a:rPr lang="en-US" sz="5000" dirty="0" err="1">
                  <a:solidFill>
                    <a:srgbClr val="FFFFFF"/>
                  </a:solidFill>
                  <a:latin typeface="Noto Sans Bold"/>
                </a:rPr>
                <a:t>тепла</a:t>
              </a:r>
              <a:r>
                <a:rPr lang="en-US" sz="5000" dirty="0">
                  <a:solidFill>
                    <a:srgbClr val="FFFFFF"/>
                  </a:solidFill>
                  <a:latin typeface="Noto Sans Bold"/>
                </a:rPr>
                <a:t> </a:t>
              </a:r>
              <a:r>
                <a:rPr lang="en-US" sz="5000" dirty="0" err="1">
                  <a:solidFill>
                    <a:srgbClr val="FFFFFF"/>
                  </a:solidFill>
                  <a:latin typeface="Noto Sans Bold"/>
                </a:rPr>
                <a:t>для</a:t>
              </a:r>
              <a:r>
                <a:rPr lang="en-US" sz="5000" dirty="0">
                  <a:solidFill>
                    <a:srgbClr val="FFFFFF"/>
                  </a:solidFill>
                  <a:latin typeface="Noto Sans Bold"/>
                </a:rPr>
                <a:t> </a:t>
              </a:r>
              <a:r>
                <a:rPr lang="en-US" sz="5000" dirty="0" err="1">
                  <a:solidFill>
                    <a:srgbClr val="FFFFFF"/>
                  </a:solidFill>
                  <a:latin typeface="Noto Sans Bold"/>
                </a:rPr>
                <a:t>досягнення</a:t>
              </a:r>
              <a:r>
                <a:rPr lang="en-US" sz="5000" dirty="0">
                  <a:solidFill>
                    <a:srgbClr val="FFFFFF"/>
                  </a:solidFill>
                  <a:latin typeface="Noto Sans Bold"/>
                </a:rPr>
                <a:t> </a:t>
              </a:r>
              <a:r>
                <a:rPr lang="en-US" sz="5000" dirty="0" err="1">
                  <a:solidFill>
                    <a:srgbClr val="FFFFFF"/>
                  </a:solidFill>
                  <a:latin typeface="Noto Sans Bold"/>
                </a:rPr>
                <a:t>максимальної</a:t>
              </a:r>
              <a:r>
                <a:rPr lang="en-US" sz="5000" dirty="0">
                  <a:solidFill>
                    <a:srgbClr val="FFFFFF"/>
                  </a:solidFill>
                  <a:latin typeface="Noto Sans Bold"/>
                </a:rPr>
                <a:t> енергоефективності?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6497072"/>
              <a:ext cx="14242141" cy="8640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600"/>
                </a:lnSpc>
                <a:spcBef>
                  <a:spcPct val="0"/>
                </a:spcBef>
              </a:pPr>
              <a:r>
                <a:rPr lang="en-US" sz="4000">
                  <a:solidFill>
                    <a:srgbClr val="84E1A1"/>
                  </a:solidFill>
                  <a:latin typeface="Noto Sans"/>
                </a:rPr>
                <a:t>Чому б ні?</a:t>
              </a:r>
            </a:p>
          </p:txBody>
        </p:sp>
      </p:grpSp>
      <p:sp>
        <p:nvSpPr>
          <p:cNvPr id="6" name="Freeform 6"/>
          <p:cNvSpPr/>
          <p:nvPr/>
        </p:nvSpPr>
        <p:spPr>
          <a:xfrm rot="-688631">
            <a:off x="216684" y="6850776"/>
            <a:ext cx="2929861" cy="2929861"/>
          </a:xfrm>
          <a:custGeom>
            <a:avLst/>
            <a:gdLst/>
            <a:ahLst/>
            <a:cxnLst/>
            <a:rect l="l" t="t" r="r" b="b"/>
            <a:pathLst>
              <a:path w="2929861" h="2929861">
                <a:moveTo>
                  <a:pt x="0" y="0"/>
                </a:moveTo>
                <a:lnTo>
                  <a:pt x="2929862" y="0"/>
                </a:lnTo>
                <a:lnTo>
                  <a:pt x="2929862" y="2929862"/>
                </a:lnTo>
                <a:lnTo>
                  <a:pt x="0" y="29298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10800000">
            <a:off x="-957810" y="5443172"/>
            <a:ext cx="1915621" cy="1893038"/>
          </a:xfrm>
          <a:custGeom>
            <a:avLst/>
            <a:gdLst/>
            <a:ahLst/>
            <a:cxnLst/>
            <a:rect l="l" t="t" r="r" b="b"/>
            <a:pathLst>
              <a:path w="1915621" h="1893038">
                <a:moveTo>
                  <a:pt x="0" y="0"/>
                </a:moveTo>
                <a:lnTo>
                  <a:pt x="1915620" y="0"/>
                </a:lnTo>
                <a:lnTo>
                  <a:pt x="1915620" y="1893038"/>
                </a:lnTo>
                <a:lnTo>
                  <a:pt x="0" y="189303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9999"/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 l="-277380" t="-297157"/>
            </a:stretch>
          </a:blipFill>
        </p:spPr>
      </p:sp>
      <p:sp>
        <p:nvSpPr>
          <p:cNvPr id="8" name="Freeform 8"/>
          <p:cNvSpPr/>
          <p:nvPr/>
        </p:nvSpPr>
        <p:spPr>
          <a:xfrm rot="-10800000">
            <a:off x="14626383" y="6916707"/>
            <a:ext cx="2098088" cy="2039579"/>
          </a:xfrm>
          <a:custGeom>
            <a:avLst/>
            <a:gdLst/>
            <a:ahLst/>
            <a:cxnLst/>
            <a:rect l="l" t="t" r="r" b="b"/>
            <a:pathLst>
              <a:path w="2098088" h="2039579">
                <a:moveTo>
                  <a:pt x="0" y="0"/>
                </a:moveTo>
                <a:lnTo>
                  <a:pt x="2098089" y="0"/>
                </a:lnTo>
                <a:lnTo>
                  <a:pt x="2098089" y="2039580"/>
                </a:lnTo>
                <a:lnTo>
                  <a:pt x="0" y="20395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9999"/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 l="-244560" t="-268622"/>
            </a:stretch>
          </a:blipFill>
        </p:spPr>
      </p:sp>
      <p:sp>
        <p:nvSpPr>
          <p:cNvPr id="9" name="Freeform 9"/>
          <p:cNvSpPr/>
          <p:nvPr/>
        </p:nvSpPr>
        <p:spPr>
          <a:xfrm rot="-10800000">
            <a:off x="2152991" y="543189"/>
            <a:ext cx="1348511" cy="1320611"/>
          </a:xfrm>
          <a:custGeom>
            <a:avLst/>
            <a:gdLst/>
            <a:ahLst/>
            <a:cxnLst/>
            <a:rect l="l" t="t" r="r" b="b"/>
            <a:pathLst>
              <a:path w="1348511" h="1320611">
                <a:moveTo>
                  <a:pt x="0" y="0"/>
                </a:moveTo>
                <a:lnTo>
                  <a:pt x="1348511" y="0"/>
                </a:lnTo>
                <a:lnTo>
                  <a:pt x="1348511" y="1320611"/>
                </a:lnTo>
                <a:lnTo>
                  <a:pt x="0" y="132061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9999"/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 l="-436086" t="-469308"/>
            </a:stretch>
          </a:blipFill>
        </p:spPr>
      </p:sp>
      <p:sp>
        <p:nvSpPr>
          <p:cNvPr id="10" name="Freeform 10"/>
          <p:cNvSpPr/>
          <p:nvPr/>
        </p:nvSpPr>
        <p:spPr>
          <a:xfrm rot="-10800000">
            <a:off x="15393618" y="1162636"/>
            <a:ext cx="1103357" cy="1121397"/>
          </a:xfrm>
          <a:custGeom>
            <a:avLst/>
            <a:gdLst/>
            <a:ahLst/>
            <a:cxnLst/>
            <a:rect l="l" t="t" r="r" b="b"/>
            <a:pathLst>
              <a:path w="1103357" h="1121397">
                <a:moveTo>
                  <a:pt x="0" y="0"/>
                </a:moveTo>
                <a:lnTo>
                  <a:pt x="1103356" y="0"/>
                </a:lnTo>
                <a:lnTo>
                  <a:pt x="1103356" y="1121397"/>
                </a:lnTo>
                <a:lnTo>
                  <a:pt x="0" y="112139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9999"/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 l="-532980" t="-570445" r="-22218"/>
            </a:stretch>
          </a:blipFill>
        </p:spPr>
      </p:sp>
      <p:sp>
        <p:nvSpPr>
          <p:cNvPr id="11" name="Freeform 11"/>
          <p:cNvSpPr/>
          <p:nvPr/>
        </p:nvSpPr>
        <p:spPr>
          <a:xfrm rot="-10800000">
            <a:off x="12634658" y="9482135"/>
            <a:ext cx="1103357" cy="1121397"/>
          </a:xfrm>
          <a:custGeom>
            <a:avLst/>
            <a:gdLst/>
            <a:ahLst/>
            <a:cxnLst/>
            <a:rect l="l" t="t" r="r" b="b"/>
            <a:pathLst>
              <a:path w="1103357" h="1121397">
                <a:moveTo>
                  <a:pt x="0" y="0"/>
                </a:moveTo>
                <a:lnTo>
                  <a:pt x="1103357" y="0"/>
                </a:lnTo>
                <a:lnTo>
                  <a:pt x="1103357" y="1121397"/>
                </a:lnTo>
                <a:lnTo>
                  <a:pt x="0" y="112139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9999"/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 l="-532980" t="-570445" r="-22218"/>
            </a:stretch>
          </a:blipFill>
        </p:spPr>
      </p:sp>
      <p:sp>
        <p:nvSpPr>
          <p:cNvPr id="12" name="Freeform 12"/>
          <p:cNvSpPr/>
          <p:nvPr/>
        </p:nvSpPr>
        <p:spPr>
          <a:xfrm flipH="1">
            <a:off x="15945296" y="-618063"/>
            <a:ext cx="3194719" cy="3293525"/>
          </a:xfrm>
          <a:custGeom>
            <a:avLst/>
            <a:gdLst/>
            <a:ahLst/>
            <a:cxnLst/>
            <a:rect l="l" t="t" r="r" b="b"/>
            <a:pathLst>
              <a:path w="3194719" h="3293525">
                <a:moveTo>
                  <a:pt x="3194719" y="0"/>
                </a:moveTo>
                <a:lnTo>
                  <a:pt x="0" y="0"/>
                </a:lnTo>
                <a:lnTo>
                  <a:pt x="0" y="3293526"/>
                </a:lnTo>
                <a:lnTo>
                  <a:pt x="3194719" y="3293526"/>
                </a:lnTo>
                <a:lnTo>
                  <a:pt x="3194719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188</Words>
  <Application>Microsoft Office PowerPoint</Application>
  <PresentationFormat>Произвольный</PresentationFormat>
  <Paragraphs>41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Noto Sans Bold</vt:lpstr>
      <vt:lpstr>Arial</vt:lpstr>
      <vt:lpstr>Noto Sans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Международный бизнес-форум</dc:title>
  <cp:lastModifiedBy>vents</cp:lastModifiedBy>
  <cp:revision>9</cp:revision>
  <dcterms:created xsi:type="dcterms:W3CDTF">2006-08-16T00:00:00Z</dcterms:created>
  <dcterms:modified xsi:type="dcterms:W3CDTF">2024-05-10T12:39:50Z</dcterms:modified>
  <dc:identifier>DAGEoaP9WlU</dc:identifier>
</cp:coreProperties>
</file>