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Noto Sans Bold" panose="020B0604020202020204" charset="0"/>
      <p:regular r:id="rId15"/>
    </p:embeddedFont>
    <p:embeddedFont>
      <p:font typeface="Noto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o.pryhoda@vents.com.ua" TargetMode="External"/><Relationship Id="rId3" Type="http://schemas.openxmlformats.org/officeDocument/2006/relationships/image" Target="../media/image27.svg"/><Relationship Id="rId7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10.sv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923010" y="764000"/>
            <a:ext cx="2364990" cy="188320"/>
            <a:chOff x="0" y="0"/>
            <a:chExt cx="1913890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sp>
        <p:nvSpPr>
          <p:cNvPr id="4" name="Freeform 4"/>
          <p:cNvSpPr/>
          <p:nvPr/>
        </p:nvSpPr>
        <p:spPr>
          <a:xfrm rot="5400000">
            <a:off x="5780528" y="1645490"/>
            <a:ext cx="6726943" cy="6996021"/>
          </a:xfrm>
          <a:custGeom>
            <a:avLst/>
            <a:gdLst/>
            <a:ahLst/>
            <a:cxnLst/>
            <a:rect l="l" t="t" r="r" b="b"/>
            <a:pathLst>
              <a:path w="6726943" h="6996021">
                <a:moveTo>
                  <a:pt x="0" y="0"/>
                </a:moveTo>
                <a:lnTo>
                  <a:pt x="6726944" y="0"/>
                </a:lnTo>
                <a:lnTo>
                  <a:pt x="6726944" y="6996020"/>
                </a:lnTo>
                <a:lnTo>
                  <a:pt x="0" y="699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84406" y="5771267"/>
            <a:ext cx="3315208" cy="3978250"/>
          </a:xfrm>
          <a:custGeom>
            <a:avLst/>
            <a:gdLst/>
            <a:ahLst/>
            <a:cxnLst/>
            <a:rect l="l" t="t" r="r" b="b"/>
            <a:pathLst>
              <a:path w="3315208" h="3978250">
                <a:moveTo>
                  <a:pt x="0" y="0"/>
                </a:moveTo>
                <a:lnTo>
                  <a:pt x="3315209" y="0"/>
                </a:lnTo>
                <a:lnTo>
                  <a:pt x="3315209" y="3978250"/>
                </a:lnTo>
                <a:lnTo>
                  <a:pt x="0" y="397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971675" y="2668641"/>
            <a:ext cx="15287625" cy="4366010"/>
            <a:chOff x="0" y="0"/>
            <a:chExt cx="20383500" cy="5821347"/>
          </a:xfrm>
        </p:grpSpPr>
        <p:sp>
          <p:nvSpPr>
            <p:cNvPr id="7" name="TextBox 7"/>
            <p:cNvSpPr txBox="1"/>
            <p:nvPr/>
          </p:nvSpPr>
          <p:spPr>
            <a:xfrm>
              <a:off x="0" y="4456930"/>
              <a:ext cx="16187780" cy="1364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dirty="0" err="1">
                  <a:solidFill>
                    <a:srgbClr val="FFFFFF"/>
                  </a:solidFill>
                  <a:latin typeface="Noto Sans"/>
                </a:rPr>
                <a:t>Енергоефективне</a:t>
              </a:r>
              <a:r>
                <a:rPr lang="en-US" sz="2999" dirty="0">
                  <a:solidFill>
                    <a:srgbClr val="FFFFFF"/>
                  </a:solidFill>
                  <a:latin typeface="Noto Sa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Noto Sans"/>
                </a:rPr>
                <a:t>рішення</a:t>
              </a:r>
              <a:r>
                <a:rPr lang="en-US" sz="2999" dirty="0">
                  <a:solidFill>
                    <a:srgbClr val="FFFFFF"/>
                  </a:solidFill>
                  <a:latin typeface="Noto Sa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Noto Sans"/>
                </a:rPr>
                <a:t>для</a:t>
              </a:r>
              <a:r>
                <a:rPr lang="en-US" sz="2999" dirty="0">
                  <a:solidFill>
                    <a:srgbClr val="FFFFFF"/>
                  </a:solidFill>
                  <a:latin typeface="Noto Sans"/>
                </a:rPr>
                <a:t> </a:t>
              </a:r>
            </a:p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 err="1">
                  <a:solidFill>
                    <a:srgbClr val="FFFFFF"/>
                  </a:solidFill>
                  <a:latin typeface="Noto Sans"/>
                </a:rPr>
                <a:t>багатоквартирних</a:t>
              </a:r>
              <a:r>
                <a:rPr lang="en-US" sz="2999" dirty="0">
                  <a:solidFill>
                    <a:srgbClr val="FFFFFF"/>
                  </a:solidFill>
                  <a:latin typeface="Noto Sa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Noto Sans"/>
                </a:rPr>
                <a:t>будинків</a:t>
              </a:r>
              <a:endParaRPr lang="en-US" sz="2999" dirty="0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0"/>
              <a:ext cx="20383500" cy="4353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00"/>
                </a:lnSpc>
                <a:spcBef>
                  <a:spcPct val="0"/>
                </a:spcBef>
              </a:pPr>
              <a:r>
                <a:rPr lang="en-US" sz="9500">
                  <a:solidFill>
                    <a:srgbClr val="84E1A1"/>
                  </a:solidFill>
                  <a:latin typeface="Noto Sans Bold"/>
                </a:rPr>
                <a:t>Теплові насоси-опалення чи іграшка?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9258300"/>
            <a:ext cx="6987790" cy="188320"/>
            <a:chOff x="0" y="0"/>
            <a:chExt cx="5654934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654934" cy="152400"/>
            </a:xfrm>
            <a:custGeom>
              <a:avLst/>
              <a:gdLst/>
              <a:ahLst/>
              <a:cxnLst/>
              <a:rect l="l" t="t" r="r" b="b"/>
              <a:pathLst>
                <a:path w="5654934" h="152400">
                  <a:moveTo>
                    <a:pt x="0" y="0"/>
                  </a:moveTo>
                  <a:lnTo>
                    <a:pt x="5654934" y="0"/>
                  </a:lnTo>
                  <a:lnTo>
                    <a:pt x="565493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sp>
        <p:nvSpPr>
          <p:cNvPr id="11" name="Freeform 11"/>
          <p:cNvSpPr/>
          <p:nvPr/>
        </p:nvSpPr>
        <p:spPr>
          <a:xfrm rot="5400000">
            <a:off x="-22472" y="1813172"/>
            <a:ext cx="3045318" cy="942975"/>
          </a:xfrm>
          <a:custGeom>
            <a:avLst/>
            <a:gdLst/>
            <a:ahLst/>
            <a:cxnLst/>
            <a:rect l="l" t="t" r="r" b="b"/>
            <a:pathLst>
              <a:path w="3045318" h="942975">
                <a:moveTo>
                  <a:pt x="0" y="0"/>
                </a:moveTo>
                <a:lnTo>
                  <a:pt x="3045319" y="0"/>
                </a:lnTo>
                <a:lnTo>
                  <a:pt x="3045319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37386" t="-697301"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5265153" y="7530853"/>
            <a:ext cx="3045318" cy="942975"/>
          </a:xfrm>
          <a:custGeom>
            <a:avLst/>
            <a:gdLst/>
            <a:ahLst/>
            <a:cxnLst/>
            <a:rect l="l" t="t" r="r" b="b"/>
            <a:pathLst>
              <a:path w="3045318" h="942975">
                <a:moveTo>
                  <a:pt x="0" y="0"/>
                </a:moveTo>
                <a:lnTo>
                  <a:pt x="3045319" y="0"/>
                </a:lnTo>
                <a:lnTo>
                  <a:pt x="3045319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37386" t="-697301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657264" y="635623"/>
            <a:ext cx="6735136" cy="39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Noto Sans Bold"/>
              </a:rPr>
              <a:t>Травень 2024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880841">
            <a:off x="413816" y="1671073"/>
            <a:ext cx="3019991" cy="3019991"/>
          </a:xfrm>
          <a:custGeom>
            <a:avLst/>
            <a:gdLst/>
            <a:ahLst/>
            <a:cxnLst/>
            <a:rect l="l" t="t" r="r" b="b"/>
            <a:pathLst>
              <a:path w="3019991" h="3019991">
                <a:moveTo>
                  <a:pt x="0" y="0"/>
                </a:moveTo>
                <a:lnTo>
                  <a:pt x="3019991" y="0"/>
                </a:lnTo>
                <a:lnTo>
                  <a:pt x="3019991" y="3019992"/>
                </a:lnTo>
                <a:lnTo>
                  <a:pt x="0" y="3019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92350" y="4554155"/>
            <a:ext cx="7392384" cy="7392384"/>
          </a:xfrm>
          <a:custGeom>
            <a:avLst/>
            <a:gdLst/>
            <a:ahLst/>
            <a:cxnLst/>
            <a:rect l="l" t="t" r="r" b="b"/>
            <a:pathLst>
              <a:path w="7392384" h="7392384">
                <a:moveTo>
                  <a:pt x="0" y="0"/>
                </a:moveTo>
                <a:lnTo>
                  <a:pt x="7392384" y="0"/>
                </a:lnTo>
                <a:lnTo>
                  <a:pt x="7392384" y="7392384"/>
                </a:lnTo>
                <a:lnTo>
                  <a:pt x="0" y="7392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32277" y="445161"/>
            <a:ext cx="7223445" cy="139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5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122731" y="609600"/>
            <a:ext cx="1421566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84E1A1"/>
                </a:solidFill>
                <a:latin typeface="Noto Sans Bold"/>
              </a:rPr>
              <a:t>ПРИНЦИПОВА СХЕМА З ГЕЛІОПАНЕЛЯМИ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804005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424417" cy="10287000"/>
            <a:chOff x="0" y="0"/>
            <a:chExt cx="1009209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9209" cy="1913890"/>
            </a:xfrm>
            <a:custGeom>
              <a:avLst/>
              <a:gdLst/>
              <a:ahLst/>
              <a:cxnLst/>
              <a:rect l="l" t="t" r="r" b="b"/>
              <a:pathLst>
                <a:path w="1009209" h="1913890">
                  <a:moveTo>
                    <a:pt x="0" y="0"/>
                  </a:moveTo>
                  <a:lnTo>
                    <a:pt x="1009209" y="0"/>
                  </a:lnTo>
                  <a:lnTo>
                    <a:pt x="100920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D39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104868" y="1250867"/>
            <a:ext cx="9773432" cy="77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12"/>
              </a:lnSpc>
              <a:spcBef>
                <a:spcPct val="0"/>
              </a:spcBef>
            </a:pPr>
            <a:r>
              <a:rPr lang="en-US" sz="4866">
                <a:solidFill>
                  <a:srgbClr val="0D39D6"/>
                </a:solidFill>
                <a:latin typeface="Noto Sans Bold"/>
              </a:rPr>
              <a:t>Що ми отримуємо?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295265" y="2957152"/>
            <a:ext cx="3998004" cy="997999"/>
            <a:chOff x="0" y="-152400"/>
            <a:chExt cx="5330671" cy="13306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0540" cy="1178265"/>
            </a:xfrm>
            <a:custGeom>
              <a:avLst/>
              <a:gdLst/>
              <a:ahLst/>
              <a:cxnLst/>
              <a:rect l="l" t="t" r="r" b="b"/>
              <a:pathLst>
                <a:path w="670540" h="1178265">
                  <a:moveTo>
                    <a:pt x="0" y="0"/>
                  </a:moveTo>
                  <a:lnTo>
                    <a:pt x="670540" y="0"/>
                  </a:lnTo>
                  <a:lnTo>
                    <a:pt x="670540" y="1178265"/>
                  </a:lnTo>
                  <a:lnTo>
                    <a:pt x="0" y="1178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4652" y="-152400"/>
              <a:ext cx="4006019" cy="1292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Підвищення енергоефективності будинку в цілому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49800" y="6071403"/>
            <a:ext cx="4188400" cy="997999"/>
            <a:chOff x="0" y="-152400"/>
            <a:chExt cx="5584533" cy="13306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8265" cy="1178265"/>
            </a:xfrm>
            <a:custGeom>
              <a:avLst/>
              <a:gdLst/>
              <a:ahLst/>
              <a:cxnLst/>
              <a:rect l="l" t="t" r="r" b="b"/>
              <a:pathLst>
                <a:path w="1178265" h="1178265">
                  <a:moveTo>
                    <a:pt x="0" y="0"/>
                  </a:moveTo>
                  <a:lnTo>
                    <a:pt x="1178265" y="0"/>
                  </a:lnTo>
                  <a:lnTo>
                    <a:pt x="1178265" y="1178265"/>
                  </a:lnTo>
                  <a:lnTo>
                    <a:pt x="0" y="1178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78515" y="-152400"/>
              <a:ext cx="4006018" cy="861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Одне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рішення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для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багатьох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запитів</a:t>
              </a:r>
              <a:endParaRPr lang="en-US" sz="2099" dirty="0">
                <a:solidFill>
                  <a:srgbClr val="000000"/>
                </a:solidFill>
                <a:latin typeface="Noto Sans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48554" y="6005346"/>
            <a:ext cx="4188400" cy="883699"/>
            <a:chOff x="0" y="0"/>
            <a:chExt cx="5584533" cy="11782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8265" cy="1178265"/>
            </a:xfrm>
            <a:custGeom>
              <a:avLst/>
              <a:gdLst/>
              <a:ahLst/>
              <a:cxnLst/>
              <a:rect l="l" t="t" r="r" b="b"/>
              <a:pathLst>
                <a:path w="1178265" h="1178265">
                  <a:moveTo>
                    <a:pt x="0" y="0"/>
                  </a:moveTo>
                  <a:lnTo>
                    <a:pt x="1178265" y="0"/>
                  </a:lnTo>
                  <a:lnTo>
                    <a:pt x="1178265" y="1178265"/>
                  </a:lnTo>
                  <a:lnTo>
                    <a:pt x="0" y="1178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78515" y="80103"/>
              <a:ext cx="4006018" cy="861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Поліпшення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екологічної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ситуації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56191" y="3071452"/>
            <a:ext cx="3980763" cy="883699"/>
            <a:chOff x="0" y="0"/>
            <a:chExt cx="5307684" cy="1178265"/>
          </a:xfrm>
        </p:grpSpPr>
        <p:sp>
          <p:nvSpPr>
            <p:cNvPr id="15" name="Freeform 15"/>
            <p:cNvSpPr/>
            <p:nvPr/>
          </p:nvSpPr>
          <p:spPr>
            <a:xfrm rot="-10800000">
              <a:off x="0" y="0"/>
              <a:ext cx="670540" cy="1178265"/>
            </a:xfrm>
            <a:custGeom>
              <a:avLst/>
              <a:gdLst/>
              <a:ahLst/>
              <a:cxnLst/>
              <a:rect l="l" t="t" r="r" b="b"/>
              <a:pathLst>
                <a:path w="670540" h="1178265">
                  <a:moveTo>
                    <a:pt x="0" y="0"/>
                  </a:moveTo>
                  <a:lnTo>
                    <a:pt x="670540" y="0"/>
                  </a:lnTo>
                  <a:lnTo>
                    <a:pt x="670540" y="1178265"/>
                  </a:lnTo>
                  <a:lnTo>
                    <a:pt x="0" y="1178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301665" y="-89295"/>
              <a:ext cx="4006019" cy="566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Зниження</a:t>
              </a:r>
              <a:r>
                <a:rPr lang="en-US" sz="2099" dirty="0">
                  <a:solidFill>
                    <a:srgbClr val="000000"/>
                  </a:solidFill>
                  <a:latin typeface="Noto Sans Bold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latin typeface="Noto Sans Bold"/>
                </a:rPr>
                <a:t>витрат</a:t>
              </a:r>
              <a:endParaRPr lang="en-US" sz="2099" dirty="0">
                <a:solidFill>
                  <a:srgbClr val="000000"/>
                </a:solidFill>
                <a:latin typeface="Noto Sans Bo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0549" y="6005346"/>
            <a:ext cx="2468349" cy="2544690"/>
          </a:xfrm>
          <a:custGeom>
            <a:avLst/>
            <a:gdLst/>
            <a:ahLst/>
            <a:cxnLst/>
            <a:rect l="l" t="t" r="r" b="b"/>
            <a:pathLst>
              <a:path w="2468349" h="2544690">
                <a:moveTo>
                  <a:pt x="0" y="0"/>
                </a:moveTo>
                <a:lnTo>
                  <a:pt x="2468349" y="0"/>
                </a:lnTo>
                <a:lnTo>
                  <a:pt x="2468349" y="2544690"/>
                </a:lnTo>
                <a:lnTo>
                  <a:pt x="0" y="2544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3549175" y="3760343"/>
            <a:ext cx="1103357" cy="1121397"/>
          </a:xfrm>
          <a:custGeom>
            <a:avLst/>
            <a:gdLst/>
            <a:ahLst/>
            <a:cxnLst/>
            <a:rect l="l" t="t" r="r" b="b"/>
            <a:pathLst>
              <a:path w="1103357" h="1121397">
                <a:moveTo>
                  <a:pt x="0" y="0"/>
                </a:moveTo>
                <a:lnTo>
                  <a:pt x="1103357" y="0"/>
                </a:lnTo>
                <a:lnTo>
                  <a:pt x="1103357" y="1121397"/>
                </a:lnTo>
                <a:lnTo>
                  <a:pt x="0" y="11213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532980" t="-570445" r="-22218"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2786974" y="8896350"/>
            <a:ext cx="1915621" cy="1893038"/>
          </a:xfrm>
          <a:custGeom>
            <a:avLst/>
            <a:gdLst/>
            <a:ahLst/>
            <a:cxnLst/>
            <a:rect l="l" t="t" r="r" b="b"/>
            <a:pathLst>
              <a:path w="1915621" h="1893038">
                <a:moveTo>
                  <a:pt x="0" y="0"/>
                </a:moveTo>
                <a:lnTo>
                  <a:pt x="1915620" y="0"/>
                </a:lnTo>
                <a:lnTo>
                  <a:pt x="1915620" y="1893038"/>
                </a:lnTo>
                <a:lnTo>
                  <a:pt x="0" y="1893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277380" t="-297157"/>
            </a:stretch>
          </a:blipFill>
        </p:spPr>
      </p:sp>
      <p:sp>
        <p:nvSpPr>
          <p:cNvPr id="20" name="Freeform 20"/>
          <p:cNvSpPr/>
          <p:nvPr/>
        </p:nvSpPr>
        <p:spPr>
          <a:xfrm rot="-10800000">
            <a:off x="1489187" y="1758864"/>
            <a:ext cx="2098088" cy="2039579"/>
          </a:xfrm>
          <a:custGeom>
            <a:avLst/>
            <a:gdLst/>
            <a:ahLst/>
            <a:cxnLst/>
            <a:rect l="l" t="t" r="r" b="b"/>
            <a:pathLst>
              <a:path w="2098088" h="2039579">
                <a:moveTo>
                  <a:pt x="0" y="0"/>
                </a:moveTo>
                <a:lnTo>
                  <a:pt x="2098088" y="0"/>
                </a:lnTo>
                <a:lnTo>
                  <a:pt x="2098088" y="2039579"/>
                </a:lnTo>
                <a:lnTo>
                  <a:pt x="0" y="2039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244560" t="-268622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12525" y="983817"/>
            <a:ext cx="1390069" cy="1390069"/>
          </a:xfrm>
          <a:custGeom>
            <a:avLst/>
            <a:gdLst/>
            <a:ahLst/>
            <a:cxnLst/>
            <a:rect l="l" t="t" r="r" b="b"/>
            <a:pathLst>
              <a:path w="1390069" h="1390069">
                <a:moveTo>
                  <a:pt x="0" y="0"/>
                </a:moveTo>
                <a:lnTo>
                  <a:pt x="1390069" y="0"/>
                </a:lnTo>
                <a:lnTo>
                  <a:pt x="1390069" y="1390069"/>
                </a:lnTo>
                <a:lnTo>
                  <a:pt x="0" y="13900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0800000">
            <a:off x="519660" y="-560698"/>
            <a:ext cx="1103357" cy="1121397"/>
          </a:xfrm>
          <a:custGeom>
            <a:avLst/>
            <a:gdLst/>
            <a:ahLst/>
            <a:cxnLst/>
            <a:rect l="l" t="t" r="r" b="b"/>
            <a:pathLst>
              <a:path w="1103357" h="1121397">
                <a:moveTo>
                  <a:pt x="0" y="0"/>
                </a:moveTo>
                <a:lnTo>
                  <a:pt x="1103357" y="0"/>
                </a:lnTo>
                <a:lnTo>
                  <a:pt x="1103357" y="1121396"/>
                </a:lnTo>
                <a:lnTo>
                  <a:pt x="0" y="11213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532980" t="-570445" r="-2221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9671" y="1151752"/>
            <a:ext cx="1779738" cy="1779738"/>
          </a:xfrm>
          <a:custGeom>
            <a:avLst/>
            <a:gdLst/>
            <a:ahLst/>
            <a:cxnLst/>
            <a:rect l="l" t="t" r="r" b="b"/>
            <a:pathLst>
              <a:path w="1779738" h="1779738">
                <a:moveTo>
                  <a:pt x="0" y="0"/>
                </a:moveTo>
                <a:lnTo>
                  <a:pt x="1779738" y="0"/>
                </a:lnTo>
                <a:lnTo>
                  <a:pt x="1779738" y="1779738"/>
                </a:lnTo>
                <a:lnTo>
                  <a:pt x="0" y="1779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88054" y="6275004"/>
            <a:ext cx="4129832" cy="2448956"/>
            <a:chOff x="-33672" y="-57150"/>
            <a:chExt cx="5506443" cy="3265275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0" y="928867"/>
              <a:ext cx="1268527" cy="211119"/>
              <a:chOff x="0" y="0"/>
              <a:chExt cx="915708" cy="152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15708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5708" h="152400">
                    <a:moveTo>
                      <a:pt x="0" y="0"/>
                    </a:moveTo>
                    <a:lnTo>
                      <a:pt x="915708" y="0"/>
                    </a:lnTo>
                    <a:lnTo>
                      <a:pt x="915708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84E1A1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-33672" y="2106756"/>
              <a:ext cx="5506443" cy="45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5"/>
                </a:lnSpc>
                <a:spcBef>
                  <a:spcPct val="0"/>
                </a:spcBef>
              </a:pPr>
              <a:r>
                <a:rPr lang="en-US" sz="2017" dirty="0">
                  <a:solidFill>
                    <a:srgbClr val="FFFFFF"/>
                  </a:solidFill>
                  <a:latin typeface="Noto Sans"/>
                </a:rPr>
                <a:t>a.hryhorenko@vents.com.ua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33672" y="1328561"/>
              <a:ext cx="5506443" cy="590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66"/>
                </a:lnSpc>
                <a:spcBef>
                  <a:spcPct val="0"/>
                </a:spcBef>
              </a:pPr>
              <a:r>
                <a:rPr lang="en-US" sz="2690" dirty="0" err="1">
                  <a:solidFill>
                    <a:srgbClr val="FFFFFF"/>
                  </a:solidFill>
                  <a:latin typeface="Noto Sans Bold"/>
                </a:rPr>
                <a:t>Контакти</a:t>
              </a:r>
              <a:endParaRPr lang="en-US" sz="2690" dirty="0">
                <a:solidFill>
                  <a:srgbClr val="FFFFFF"/>
                </a:solidFill>
                <a:latin typeface="Noto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052783" cy="590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66"/>
                </a:lnSpc>
                <a:spcBef>
                  <a:spcPct val="0"/>
                </a:spcBef>
              </a:pPr>
              <a:r>
                <a:rPr lang="en-US" sz="2690">
                  <a:solidFill>
                    <a:srgbClr val="FFFFFF"/>
                  </a:solidFill>
                  <a:latin typeface="Noto Sans Bold"/>
                </a:rPr>
                <a:t>Андрій Григоренко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751256"/>
              <a:ext cx="5052783" cy="45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5"/>
                </a:lnSpc>
                <a:spcBef>
                  <a:spcPct val="0"/>
                </a:spcBef>
              </a:pPr>
              <a:r>
                <a:rPr lang="en-US" sz="2017" dirty="0">
                  <a:solidFill>
                    <a:srgbClr val="FFFFFF"/>
                  </a:solidFill>
                  <a:latin typeface="Noto Sans"/>
                </a:rPr>
                <a:t>+380503514744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15720975" y="212847"/>
            <a:ext cx="2349220" cy="727430"/>
          </a:xfrm>
          <a:custGeom>
            <a:avLst/>
            <a:gdLst/>
            <a:ahLst/>
            <a:cxnLst/>
            <a:rect l="l" t="t" r="r" b="b"/>
            <a:pathLst>
              <a:path w="2349220" h="727430">
                <a:moveTo>
                  <a:pt x="0" y="0"/>
                </a:moveTo>
                <a:lnTo>
                  <a:pt x="2349220" y="0"/>
                </a:lnTo>
                <a:lnTo>
                  <a:pt x="2349220" y="727430"/>
                </a:lnTo>
                <a:lnTo>
                  <a:pt x="0" y="727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37386" t="-697301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10800000">
            <a:off x="2286451" y="6933495"/>
            <a:ext cx="951395" cy="158339"/>
            <a:chOff x="0" y="0"/>
            <a:chExt cx="915708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5708" cy="152400"/>
            </a:xfrm>
            <a:custGeom>
              <a:avLst/>
              <a:gdLst/>
              <a:ahLst/>
              <a:cxnLst/>
              <a:rect l="l" t="t" r="r" b="b"/>
              <a:pathLst>
                <a:path w="915708" h="152400">
                  <a:moveTo>
                    <a:pt x="0" y="0"/>
                  </a:moveTo>
                  <a:lnTo>
                    <a:pt x="915708" y="0"/>
                  </a:lnTo>
                  <a:lnTo>
                    <a:pt x="91570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285786" y="2788584"/>
            <a:ext cx="3114835" cy="311483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7188054" y="2670722"/>
            <a:ext cx="3226949" cy="322694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381" r="-3381"/>
              </a:stretch>
            </a:blipFill>
          </p:spPr>
        </p:sp>
      </p:grpSp>
      <p:sp>
        <p:nvSpPr>
          <p:cNvPr id="17" name="TextBox 1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2285786" y="7772417"/>
            <a:ext cx="3789587" cy="34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  <a:spcBef>
                <a:spcPct val="0"/>
              </a:spcBef>
            </a:pPr>
            <a:r>
              <a:rPr lang="en-US" sz="2017" dirty="0">
                <a:solidFill>
                  <a:srgbClr val="FFFFFF"/>
                </a:solidFill>
                <a:latin typeface="Noto Sans"/>
              </a:rPr>
              <a:t>o.pryhoda@vents.com.ua</a:t>
            </a:r>
            <a:endParaRPr lang="en-US" sz="2017" dirty="0">
              <a:solidFill>
                <a:srgbClr val="FFFFFF"/>
              </a:solidFill>
              <a:latin typeface="Noto Sans"/>
              <a:hlinkClick r:id="rId8" tooltip="mailto:o.pryhoda@vents.com.u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86451" y="7270877"/>
            <a:ext cx="3789587" cy="45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6"/>
              </a:lnSpc>
              <a:spcBef>
                <a:spcPct val="0"/>
              </a:spcBef>
            </a:pPr>
            <a:r>
              <a:rPr lang="en-US" sz="2690">
                <a:solidFill>
                  <a:srgbClr val="FFFFFF"/>
                </a:solidFill>
                <a:latin typeface="Noto Sans Bold"/>
              </a:rPr>
              <a:t>Контакти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85786" y="8225150"/>
            <a:ext cx="3789587" cy="35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  <a:spcBef>
                <a:spcPct val="0"/>
              </a:spcBef>
            </a:pPr>
            <a:r>
              <a:rPr lang="en-US" sz="2017" dirty="0">
                <a:solidFill>
                  <a:srgbClr val="FFFFFF"/>
                </a:solidFill>
                <a:latin typeface="Noto Sans"/>
              </a:rPr>
              <a:t>+380675046866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6451" y="6240091"/>
            <a:ext cx="3789587" cy="45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6"/>
              </a:lnSpc>
              <a:spcBef>
                <a:spcPct val="0"/>
              </a:spcBef>
            </a:pPr>
            <a:r>
              <a:rPr lang="en-US" sz="2690">
                <a:solidFill>
                  <a:srgbClr val="FFFFFF"/>
                </a:solidFill>
                <a:latin typeface="Noto Sans Bold"/>
              </a:rPr>
              <a:t>Олександра Пригода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03333" y="462262"/>
            <a:ext cx="11952854" cy="193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84E1A1"/>
                </a:solidFill>
                <a:latin typeface="Noto Sans Bold"/>
              </a:rPr>
              <a:t>Якщо</a:t>
            </a:r>
            <a:r>
              <a:rPr lang="en-US" sz="56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5600" dirty="0" err="1">
                <a:solidFill>
                  <a:srgbClr val="84E1A1"/>
                </a:solidFill>
                <a:latin typeface="Noto Sans Bold"/>
              </a:rPr>
              <a:t>потрібна</a:t>
            </a:r>
            <a:r>
              <a:rPr lang="en-US" sz="56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5600" dirty="0" err="1">
                <a:solidFill>
                  <a:srgbClr val="84E1A1"/>
                </a:solidFill>
                <a:latin typeface="Noto Sans Bold"/>
              </a:rPr>
              <a:t>допомога</a:t>
            </a:r>
            <a:r>
              <a:rPr lang="en-US" sz="5600" dirty="0">
                <a:solidFill>
                  <a:srgbClr val="84E1A1"/>
                </a:solidFill>
                <a:latin typeface="Noto Sans Bold"/>
              </a:rPr>
              <a:t> у </a:t>
            </a:r>
            <a:r>
              <a:rPr lang="en-US" sz="5600" dirty="0" err="1">
                <a:solidFill>
                  <a:srgbClr val="84E1A1"/>
                </a:solidFill>
                <a:latin typeface="Noto Sans Bold"/>
              </a:rPr>
              <a:t>розробці</a:t>
            </a:r>
            <a:r>
              <a:rPr lang="en-US" sz="56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5600" dirty="0" err="1">
                <a:solidFill>
                  <a:srgbClr val="84E1A1"/>
                </a:solidFill>
                <a:latin typeface="Noto Sans Bold"/>
              </a:rPr>
              <a:t>принципових</a:t>
            </a:r>
            <a:r>
              <a:rPr lang="en-US" sz="56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5600" dirty="0" err="1">
                <a:solidFill>
                  <a:srgbClr val="84E1A1"/>
                </a:solidFill>
                <a:latin typeface="Noto Sans Bold"/>
              </a:rPr>
              <a:t>рішень</a:t>
            </a:r>
            <a:r>
              <a:rPr lang="en-US" sz="5600" dirty="0">
                <a:solidFill>
                  <a:srgbClr val="84E1A1"/>
                </a:solidFill>
                <a:latin typeface="Noto Sans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16312" y="1250068"/>
            <a:ext cx="11999921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 dirty="0">
                <a:solidFill>
                  <a:srgbClr val="FFFFFF"/>
                </a:solidFill>
                <a:latin typeface="Noto Sans Bold"/>
              </a:rPr>
              <a:t>ДЛЯ БІЛЬШ ДЕТАЛЬНОЇ ІНФОРМАЦІЇ ЧЕКАЄМО ВАС НА СТЕНДІ </a:t>
            </a:r>
            <a:r>
              <a:rPr lang="en-US" sz="9000" dirty="0" smtClean="0">
                <a:solidFill>
                  <a:srgbClr val="FFFFFF"/>
                </a:solidFill>
                <a:latin typeface="Noto Sans Bold"/>
              </a:rPr>
              <a:t>C-30/D-29</a:t>
            </a:r>
            <a:endParaRPr lang="en-US" sz="9000" dirty="0">
              <a:solidFill>
                <a:srgbClr val="FFFFFF"/>
              </a:solidFill>
              <a:latin typeface="Noto Sans 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5923010" y="764000"/>
            <a:ext cx="2364990" cy="188320"/>
            <a:chOff x="0" y="0"/>
            <a:chExt cx="191389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sp>
        <p:nvSpPr>
          <p:cNvPr id="6" name="Freeform 6"/>
          <p:cNvSpPr/>
          <p:nvPr/>
        </p:nvSpPr>
        <p:spPr>
          <a:xfrm rot="5400000">
            <a:off x="-22472" y="1813172"/>
            <a:ext cx="3045318" cy="942975"/>
          </a:xfrm>
          <a:custGeom>
            <a:avLst/>
            <a:gdLst/>
            <a:ahLst/>
            <a:cxnLst/>
            <a:rect l="l" t="t" r="r" b="b"/>
            <a:pathLst>
              <a:path w="3045318" h="942975">
                <a:moveTo>
                  <a:pt x="0" y="0"/>
                </a:moveTo>
                <a:lnTo>
                  <a:pt x="3045319" y="0"/>
                </a:lnTo>
                <a:lnTo>
                  <a:pt x="3045319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137386" t="-697301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5265153" y="7530853"/>
            <a:ext cx="3045318" cy="942975"/>
          </a:xfrm>
          <a:custGeom>
            <a:avLst/>
            <a:gdLst/>
            <a:ahLst/>
            <a:cxnLst/>
            <a:rect l="l" t="t" r="r" b="b"/>
            <a:pathLst>
              <a:path w="3045318" h="942975">
                <a:moveTo>
                  <a:pt x="0" y="0"/>
                </a:moveTo>
                <a:lnTo>
                  <a:pt x="3045319" y="0"/>
                </a:lnTo>
                <a:lnTo>
                  <a:pt x="3045319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137386" t="-697301"/>
            </a:stretch>
          </a:blipFill>
        </p:spPr>
      </p:sp>
      <p:grpSp>
        <p:nvGrpSpPr>
          <p:cNvPr id="8" name="Group 8"/>
          <p:cNvGrpSpPr/>
          <p:nvPr/>
        </p:nvGrpSpPr>
        <p:grpSpPr>
          <a:xfrm rot="-10800000">
            <a:off x="17049" y="9258300"/>
            <a:ext cx="2364990" cy="188320"/>
            <a:chOff x="0" y="0"/>
            <a:chExt cx="191389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97867" y="4084114"/>
            <a:ext cx="11043995" cy="3862354"/>
            <a:chOff x="0" y="0"/>
            <a:chExt cx="14725327" cy="514980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14971" cy="943206"/>
              <a:chOff x="0" y="0"/>
              <a:chExt cx="1450771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5077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50771" h="1913890">
                    <a:moveTo>
                      <a:pt x="0" y="0"/>
                    </a:moveTo>
                    <a:lnTo>
                      <a:pt x="1450771" y="0"/>
                    </a:lnTo>
                    <a:lnTo>
                      <a:pt x="145077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84E1A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406499"/>
              <a:ext cx="714971" cy="943206"/>
              <a:chOff x="0" y="0"/>
              <a:chExt cx="1450771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5077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50771" h="1913890">
                    <a:moveTo>
                      <a:pt x="0" y="0"/>
                    </a:moveTo>
                    <a:lnTo>
                      <a:pt x="1450771" y="0"/>
                    </a:lnTo>
                    <a:lnTo>
                      <a:pt x="145077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84E1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2794171"/>
              <a:ext cx="714971" cy="943206"/>
              <a:chOff x="0" y="0"/>
              <a:chExt cx="1450771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5077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50771" h="1913890">
                    <a:moveTo>
                      <a:pt x="0" y="0"/>
                    </a:moveTo>
                    <a:lnTo>
                      <a:pt x="1450771" y="0"/>
                    </a:lnTo>
                    <a:lnTo>
                      <a:pt x="145077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84E1A1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4206599"/>
              <a:ext cx="714971" cy="943206"/>
              <a:chOff x="0" y="0"/>
              <a:chExt cx="1450771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5077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50771" h="1913890">
                    <a:moveTo>
                      <a:pt x="0" y="0"/>
                    </a:moveTo>
                    <a:lnTo>
                      <a:pt x="1450771" y="0"/>
                    </a:lnTo>
                    <a:lnTo>
                      <a:pt x="145077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84E1A1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792987" y="190136"/>
              <a:ext cx="11037858" cy="991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Основні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міфи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,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що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розповсюджуються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про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теплові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насоси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типу</a:t>
              </a:r>
              <a:r>
                <a:rPr lang="en-US" sz="2100" dirty="0">
                  <a:solidFill>
                    <a:srgbClr val="000000"/>
                  </a:solidFill>
                  <a:latin typeface="Noto Sans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Noto Sans"/>
                </a:rPr>
                <a:t>повітря-вода</a:t>
              </a:r>
              <a:endParaRPr lang="en-US" sz="2100" dirty="0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92987" y="1635248"/>
              <a:ext cx="12932340" cy="44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Noto Sans"/>
                </a:rPr>
                <a:t>Спростування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92987" y="3022920"/>
              <a:ext cx="12932340" cy="44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Noto Sans"/>
                </a:rPr>
                <a:t>Варіанти застосування з іншими джерелами тепла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92987" y="4463176"/>
              <a:ext cx="12932340" cy="44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Noto Sans"/>
                </a:rPr>
                <a:t>Висновки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5997867" y="1028700"/>
            <a:ext cx="12290133" cy="1862391"/>
          </a:xfrm>
          <a:prstGeom prst="rect">
            <a:avLst/>
          </a:prstGeom>
          <a:solidFill>
            <a:srgbClr val="0D39D6"/>
          </a:solidFill>
        </p:spPr>
      </p:sp>
      <p:sp>
        <p:nvSpPr>
          <p:cNvPr id="16" name="Freeform 16"/>
          <p:cNvSpPr/>
          <p:nvPr/>
        </p:nvSpPr>
        <p:spPr>
          <a:xfrm>
            <a:off x="5997867" y="1028700"/>
            <a:ext cx="12290133" cy="1862391"/>
          </a:xfrm>
          <a:custGeom>
            <a:avLst/>
            <a:gdLst/>
            <a:ahLst/>
            <a:cxnLst/>
            <a:rect l="l" t="t" r="r" b="b"/>
            <a:pathLst>
              <a:path w="12290133" h="1862391">
                <a:moveTo>
                  <a:pt x="0" y="0"/>
                </a:moveTo>
                <a:lnTo>
                  <a:pt x="12290133" y="0"/>
                </a:lnTo>
                <a:lnTo>
                  <a:pt x="12290133" y="1862391"/>
                </a:lnTo>
                <a:lnTo>
                  <a:pt x="0" y="1862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132032" r="-140" b="-209076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028700" y="1184663"/>
            <a:ext cx="4463666" cy="1550464"/>
            <a:chOff x="0" y="0"/>
            <a:chExt cx="5951555" cy="206728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0"/>
              <a:ext cx="5951555" cy="1125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6"/>
                </a:lnSpc>
                <a:spcBef>
                  <a:spcPct val="0"/>
                </a:spcBef>
              </a:pPr>
              <a:r>
                <a:rPr lang="en-US" sz="5147">
                  <a:solidFill>
                    <a:srgbClr val="0D39D6"/>
                  </a:solidFill>
                  <a:latin typeface="Noto Sans Bold"/>
                </a:rPr>
                <a:t>Зміст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313583"/>
              <a:ext cx="5951555" cy="753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4"/>
                </a:lnSpc>
                <a:spcBef>
                  <a:spcPct val="0"/>
                </a:spcBef>
              </a:pPr>
              <a:r>
                <a:rPr lang="en-US" sz="3431">
                  <a:solidFill>
                    <a:srgbClr val="0D39D6"/>
                  </a:solidFill>
                  <a:latin typeface="Noto Sans"/>
                </a:rPr>
                <a:t>План презентаціі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-10800000">
            <a:off x="1028700" y="7365262"/>
            <a:ext cx="1915621" cy="1893038"/>
          </a:xfrm>
          <a:custGeom>
            <a:avLst/>
            <a:gdLst/>
            <a:ahLst/>
            <a:cxnLst/>
            <a:rect l="l" t="t" r="r" b="b"/>
            <a:pathLst>
              <a:path w="1915621" h="1893038">
                <a:moveTo>
                  <a:pt x="0" y="0"/>
                </a:moveTo>
                <a:lnTo>
                  <a:pt x="1915621" y="0"/>
                </a:lnTo>
                <a:lnTo>
                  <a:pt x="1915621" y="1893038"/>
                </a:lnTo>
                <a:lnTo>
                  <a:pt x="0" y="18930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7380" t="-29715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9801030" y="6801144"/>
            <a:ext cx="4628073" cy="2457156"/>
            <a:chOff x="0" y="0"/>
            <a:chExt cx="6170764" cy="3276208"/>
          </a:xfrm>
        </p:grpSpPr>
        <p:sp>
          <p:nvSpPr>
            <p:cNvPr id="4" name="Freeform 4"/>
            <p:cNvSpPr/>
            <p:nvPr/>
          </p:nvSpPr>
          <p:spPr>
            <a:xfrm rot="5400000">
              <a:off x="833646" y="-833646"/>
              <a:ext cx="833171" cy="2500464"/>
            </a:xfrm>
            <a:custGeom>
              <a:avLst/>
              <a:gdLst/>
              <a:ahLst/>
              <a:cxnLst/>
              <a:rect l="l" t="t" r="r" b="b"/>
              <a:pathLst>
                <a:path w="833171" h="2500464">
                  <a:moveTo>
                    <a:pt x="0" y="0"/>
                  </a:moveTo>
                  <a:lnTo>
                    <a:pt x="833171" y="0"/>
                  </a:lnTo>
                  <a:lnTo>
                    <a:pt x="833171" y="2500463"/>
                  </a:lnTo>
                  <a:lnTo>
                    <a:pt x="0" y="2500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6894" t="-300904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337874"/>
              <a:ext cx="6170764" cy="1938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FFFFF"/>
                  </a:solidFill>
                  <a:latin typeface="Noto Sans"/>
                </a:rPr>
                <a:t>Робота теплового насосу повітря-вода стає неефективною при мінусових температурах зовнішнього повітря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190500" y="8686800"/>
            <a:ext cx="6987790" cy="188320"/>
            <a:chOff x="0" y="0"/>
            <a:chExt cx="5654934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54934" cy="152400"/>
            </a:xfrm>
            <a:custGeom>
              <a:avLst/>
              <a:gdLst/>
              <a:ahLst/>
              <a:cxnLst/>
              <a:rect l="l" t="t" r="r" b="b"/>
              <a:pathLst>
                <a:path w="5654934" h="152400">
                  <a:moveTo>
                    <a:pt x="0" y="0"/>
                  </a:moveTo>
                  <a:lnTo>
                    <a:pt x="5654934" y="0"/>
                  </a:lnTo>
                  <a:lnTo>
                    <a:pt x="565493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144000" y="0"/>
            <a:ext cx="9144000" cy="5983266"/>
          </a:xfrm>
          <a:custGeom>
            <a:avLst/>
            <a:gdLst/>
            <a:ahLst/>
            <a:cxnLst/>
            <a:rect l="l" t="t" r="r" b="b"/>
            <a:pathLst>
              <a:path w="9144000" h="5983266">
                <a:moveTo>
                  <a:pt x="0" y="0"/>
                </a:moveTo>
                <a:lnTo>
                  <a:pt x="9144000" y="0"/>
                </a:lnTo>
                <a:lnTo>
                  <a:pt x="9144000" y="5983266"/>
                </a:lnTo>
                <a:lnTo>
                  <a:pt x="0" y="5983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61" r="-194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04875"/>
            <a:ext cx="7236777" cy="442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5"/>
              </a:lnSpc>
            </a:pPr>
            <a:r>
              <a:rPr lang="en-US" sz="6289">
                <a:solidFill>
                  <a:srgbClr val="0D39D6"/>
                </a:solidFill>
                <a:latin typeface="Noto Sans Bold"/>
              </a:rPr>
              <a:t>1 міф - </a:t>
            </a:r>
          </a:p>
          <a:p>
            <a:pPr algn="l">
              <a:lnSpc>
                <a:spcPts val="8805"/>
              </a:lnSpc>
              <a:spcBef>
                <a:spcPct val="0"/>
              </a:spcBef>
            </a:pPr>
            <a:r>
              <a:rPr lang="en-US" sz="6289">
                <a:solidFill>
                  <a:srgbClr val="0D39D6"/>
                </a:solidFill>
                <a:latin typeface="Noto Sans Bold"/>
              </a:rPr>
              <a:t>теплові насоси не для холодної зими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55" y="-4823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37396" y="3082575"/>
            <a:ext cx="13357962" cy="1321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Freeform 4"/>
          <p:cNvSpPr/>
          <p:nvPr/>
        </p:nvSpPr>
        <p:spPr>
          <a:xfrm rot="880841">
            <a:off x="-223352" y="-37813"/>
            <a:ext cx="1945932" cy="1945932"/>
          </a:xfrm>
          <a:custGeom>
            <a:avLst/>
            <a:gdLst/>
            <a:ahLst/>
            <a:cxnLst/>
            <a:rect l="l" t="t" r="r" b="b"/>
            <a:pathLst>
              <a:path w="1945932" h="1945932">
                <a:moveTo>
                  <a:pt x="0" y="0"/>
                </a:moveTo>
                <a:lnTo>
                  <a:pt x="1945932" y="0"/>
                </a:lnTo>
                <a:lnTo>
                  <a:pt x="1945932" y="1945931"/>
                </a:lnTo>
                <a:lnTo>
                  <a:pt x="0" y="1945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86668" y="8113865"/>
            <a:ext cx="2288870" cy="2288870"/>
          </a:xfrm>
          <a:custGeom>
            <a:avLst/>
            <a:gdLst/>
            <a:ahLst/>
            <a:cxnLst/>
            <a:rect l="l" t="t" r="r" b="b"/>
            <a:pathLst>
              <a:path w="2288870" h="2288870">
                <a:moveTo>
                  <a:pt x="0" y="0"/>
                </a:moveTo>
                <a:lnTo>
                  <a:pt x="2288870" y="0"/>
                </a:lnTo>
                <a:lnTo>
                  <a:pt x="2288870" y="2288870"/>
                </a:lnTo>
                <a:lnTo>
                  <a:pt x="0" y="22888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1038" y="1821967"/>
            <a:ext cx="16583332" cy="6280269"/>
          </a:xfrm>
          <a:custGeom>
            <a:avLst/>
            <a:gdLst/>
            <a:ahLst/>
            <a:cxnLst/>
            <a:rect l="l" t="t" r="r" b="b"/>
            <a:pathLst>
              <a:path w="16583332" h="6280269">
                <a:moveTo>
                  <a:pt x="0" y="0"/>
                </a:moveTo>
                <a:lnTo>
                  <a:pt x="16583332" y="0"/>
                </a:lnTo>
                <a:lnTo>
                  <a:pt x="16583332" y="6280268"/>
                </a:lnTo>
                <a:lnTo>
                  <a:pt x="0" y="6280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3001" b="-2883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16901" y="2256102"/>
            <a:ext cx="13269767" cy="5678332"/>
          </a:xfrm>
          <a:custGeom>
            <a:avLst/>
            <a:gdLst/>
            <a:ahLst/>
            <a:cxnLst/>
            <a:rect l="l" t="t" r="r" b="b"/>
            <a:pathLst>
              <a:path w="13269767" h="5678332">
                <a:moveTo>
                  <a:pt x="0" y="0"/>
                </a:moveTo>
                <a:lnTo>
                  <a:pt x="13269767" y="0"/>
                </a:lnTo>
                <a:lnTo>
                  <a:pt x="13269767" y="5678332"/>
                </a:lnTo>
                <a:lnTo>
                  <a:pt x="0" y="56783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10102" y="500112"/>
            <a:ext cx="6787617" cy="1321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9"/>
              </a:lnSpc>
              <a:spcBef>
                <a:spcPct val="0"/>
              </a:spcBef>
            </a:pPr>
            <a:r>
              <a:rPr lang="en-US" sz="7849" dirty="0">
                <a:solidFill>
                  <a:srgbClr val="84E1A1"/>
                </a:solidFill>
                <a:latin typeface="Noto Sans Bold"/>
              </a:rPr>
              <a:t>-15%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3400" y="8384395"/>
            <a:ext cx="10637428" cy="115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Ось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скільки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потужності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втрачає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сучасний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тепловий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насос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за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температури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зовнішнього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</a:t>
            </a:r>
            <a:r>
              <a:rPr lang="en-US" sz="2400" dirty="0" err="1">
                <a:solidFill>
                  <a:srgbClr val="84E1A1"/>
                </a:solidFill>
                <a:latin typeface="Noto Sans Bold"/>
              </a:rPr>
              <a:t>повітря</a:t>
            </a:r>
            <a:r>
              <a:rPr lang="en-US" sz="2400" dirty="0">
                <a:solidFill>
                  <a:srgbClr val="84E1A1"/>
                </a:solidFill>
                <a:latin typeface="Noto Sans Bold"/>
              </a:rPr>
              <a:t> -15С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9850251" y="7643037"/>
            <a:ext cx="4628073" cy="2087527"/>
            <a:chOff x="0" y="0"/>
            <a:chExt cx="6170764" cy="2783369"/>
          </a:xfrm>
        </p:grpSpPr>
        <p:sp>
          <p:nvSpPr>
            <p:cNvPr id="4" name="Freeform 4"/>
            <p:cNvSpPr/>
            <p:nvPr/>
          </p:nvSpPr>
          <p:spPr>
            <a:xfrm rot="5400000">
              <a:off x="833646" y="-833646"/>
              <a:ext cx="833171" cy="2500464"/>
            </a:xfrm>
            <a:custGeom>
              <a:avLst/>
              <a:gdLst/>
              <a:ahLst/>
              <a:cxnLst/>
              <a:rect l="l" t="t" r="r" b="b"/>
              <a:pathLst>
                <a:path w="833171" h="2500464">
                  <a:moveTo>
                    <a:pt x="0" y="0"/>
                  </a:moveTo>
                  <a:lnTo>
                    <a:pt x="833171" y="0"/>
                  </a:lnTo>
                  <a:lnTo>
                    <a:pt x="833171" y="2500463"/>
                  </a:lnTo>
                  <a:lnTo>
                    <a:pt x="0" y="2500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6894" t="-300904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337874"/>
              <a:ext cx="6170764" cy="1445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FFFFF"/>
                  </a:solidFill>
                  <a:latin typeface="Noto Sans"/>
                </a:rPr>
                <a:t>Потужності теплового насоса повітря-вода вистачить лише для опалення дачі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190500" y="8686800"/>
            <a:ext cx="6987790" cy="188320"/>
            <a:chOff x="0" y="0"/>
            <a:chExt cx="5654934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54934" cy="152400"/>
            </a:xfrm>
            <a:custGeom>
              <a:avLst/>
              <a:gdLst/>
              <a:ahLst/>
              <a:cxnLst/>
              <a:rect l="l" t="t" r="r" b="b"/>
              <a:pathLst>
                <a:path w="5654934" h="152400">
                  <a:moveTo>
                    <a:pt x="0" y="0"/>
                  </a:moveTo>
                  <a:lnTo>
                    <a:pt x="5654934" y="0"/>
                  </a:lnTo>
                  <a:lnTo>
                    <a:pt x="565493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144000" y="0"/>
            <a:ext cx="9144000" cy="7359879"/>
          </a:xfrm>
          <a:custGeom>
            <a:avLst/>
            <a:gdLst/>
            <a:ahLst/>
            <a:cxnLst/>
            <a:rect l="l" t="t" r="r" b="b"/>
            <a:pathLst>
              <a:path w="9144000" h="7359879">
                <a:moveTo>
                  <a:pt x="0" y="0"/>
                </a:moveTo>
                <a:lnTo>
                  <a:pt x="9144000" y="0"/>
                </a:lnTo>
                <a:lnTo>
                  <a:pt x="914400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073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04875"/>
            <a:ext cx="7236777" cy="554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5"/>
              </a:lnSpc>
            </a:pPr>
            <a:r>
              <a:rPr lang="en-US" sz="6289">
                <a:solidFill>
                  <a:srgbClr val="0D39D6"/>
                </a:solidFill>
                <a:latin typeface="Noto Sans Bold"/>
              </a:rPr>
              <a:t>2 міф - </a:t>
            </a:r>
          </a:p>
          <a:p>
            <a:pPr algn="l">
              <a:lnSpc>
                <a:spcPts val="8805"/>
              </a:lnSpc>
              <a:spcBef>
                <a:spcPct val="0"/>
              </a:spcBef>
            </a:pPr>
            <a:r>
              <a:rPr lang="en-US" sz="6289">
                <a:solidFill>
                  <a:srgbClr val="0D39D6"/>
                </a:solidFill>
                <a:latin typeface="Noto Sans Bold"/>
              </a:rPr>
              <a:t>теплові насоси лише для невеличких котеджів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32277" y="445161"/>
            <a:ext cx="7223445" cy="139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5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95010" y="266700"/>
            <a:ext cx="1421566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84E1A1"/>
                </a:solidFill>
                <a:latin typeface="Noto Sans Bold"/>
              </a:rPr>
              <a:t>ВАРІАНТИ РОЗМІЩЕННЯ ТЕПЛОВОГО НАСОСУ </a:t>
            </a:r>
          </a:p>
        </p:txBody>
      </p:sp>
      <p:sp>
        <p:nvSpPr>
          <p:cNvPr id="5" name="Freeform 5"/>
          <p:cNvSpPr/>
          <p:nvPr/>
        </p:nvSpPr>
        <p:spPr>
          <a:xfrm rot="880841">
            <a:off x="146428" y="1005194"/>
            <a:ext cx="3692574" cy="3692574"/>
          </a:xfrm>
          <a:custGeom>
            <a:avLst/>
            <a:gdLst/>
            <a:ahLst/>
            <a:cxnLst/>
            <a:rect l="l" t="t" r="r" b="b"/>
            <a:pathLst>
              <a:path w="3692574" h="3692574">
                <a:moveTo>
                  <a:pt x="0" y="0"/>
                </a:moveTo>
                <a:lnTo>
                  <a:pt x="3692574" y="0"/>
                </a:lnTo>
                <a:lnTo>
                  <a:pt x="3692574" y="3692573"/>
                </a:lnTo>
                <a:lnTo>
                  <a:pt x="0" y="3692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92350" y="4554155"/>
            <a:ext cx="7392384" cy="7392384"/>
          </a:xfrm>
          <a:custGeom>
            <a:avLst/>
            <a:gdLst/>
            <a:ahLst/>
            <a:cxnLst/>
            <a:rect l="l" t="t" r="r" b="b"/>
            <a:pathLst>
              <a:path w="7392384" h="7392384">
                <a:moveTo>
                  <a:pt x="0" y="0"/>
                </a:moveTo>
                <a:lnTo>
                  <a:pt x="7392384" y="0"/>
                </a:lnTo>
                <a:lnTo>
                  <a:pt x="7392384" y="7392384"/>
                </a:lnTo>
                <a:lnTo>
                  <a:pt x="0" y="7392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46634" y="1876651"/>
            <a:ext cx="5743233" cy="3754706"/>
          </a:xfrm>
          <a:custGeom>
            <a:avLst/>
            <a:gdLst/>
            <a:ahLst/>
            <a:cxnLst/>
            <a:rect l="l" t="t" r="r" b="b"/>
            <a:pathLst>
              <a:path w="5743233" h="3754706">
                <a:moveTo>
                  <a:pt x="0" y="0"/>
                </a:moveTo>
                <a:lnTo>
                  <a:pt x="5743234" y="0"/>
                </a:lnTo>
                <a:lnTo>
                  <a:pt x="5743234" y="3754706"/>
                </a:lnTo>
                <a:lnTo>
                  <a:pt x="0" y="37547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296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22688" y="5631357"/>
            <a:ext cx="4918690" cy="4561532"/>
          </a:xfrm>
          <a:custGeom>
            <a:avLst/>
            <a:gdLst/>
            <a:ahLst/>
            <a:cxnLst/>
            <a:rect l="l" t="t" r="r" b="b"/>
            <a:pathLst>
              <a:path w="4918690" h="4561532">
                <a:moveTo>
                  <a:pt x="0" y="0"/>
                </a:moveTo>
                <a:lnTo>
                  <a:pt x="4918690" y="0"/>
                </a:lnTo>
                <a:lnTo>
                  <a:pt x="4918690" y="4561532"/>
                </a:lnTo>
                <a:lnTo>
                  <a:pt x="0" y="45615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1600" t="-23652" b="-122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79749" y="6850828"/>
            <a:ext cx="3814315" cy="2799038"/>
          </a:xfrm>
          <a:custGeom>
            <a:avLst/>
            <a:gdLst/>
            <a:ahLst/>
            <a:cxnLst/>
            <a:rect l="l" t="t" r="r" b="b"/>
            <a:pathLst>
              <a:path w="3814315" h="2799038">
                <a:moveTo>
                  <a:pt x="0" y="0"/>
                </a:moveTo>
                <a:lnTo>
                  <a:pt x="3814314" y="0"/>
                </a:lnTo>
                <a:lnTo>
                  <a:pt x="3814314" y="2799037"/>
                </a:lnTo>
                <a:lnTo>
                  <a:pt x="0" y="27990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4211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5010" y="5631357"/>
            <a:ext cx="4354670" cy="4152900"/>
          </a:xfrm>
          <a:custGeom>
            <a:avLst/>
            <a:gdLst/>
            <a:ahLst/>
            <a:cxnLst/>
            <a:rect l="l" t="t" r="r" b="b"/>
            <a:pathLst>
              <a:path w="4354670" h="4152900">
                <a:moveTo>
                  <a:pt x="0" y="0"/>
                </a:moveTo>
                <a:lnTo>
                  <a:pt x="4354670" y="0"/>
                </a:lnTo>
                <a:lnTo>
                  <a:pt x="4354670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3186" b="-2392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9739" y="1755117"/>
            <a:ext cx="3745213" cy="3876240"/>
          </a:xfrm>
          <a:custGeom>
            <a:avLst/>
            <a:gdLst/>
            <a:ahLst/>
            <a:cxnLst/>
            <a:rect l="l" t="t" r="r" b="b"/>
            <a:pathLst>
              <a:path w="3745213" h="3876240">
                <a:moveTo>
                  <a:pt x="0" y="0"/>
                </a:moveTo>
                <a:lnTo>
                  <a:pt x="3745212" y="0"/>
                </a:lnTo>
                <a:lnTo>
                  <a:pt x="3745212" y="3876240"/>
                </a:lnTo>
                <a:lnTo>
                  <a:pt x="0" y="38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7300" r="-100538" b="-1801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34679" y="5461459"/>
            <a:ext cx="4347164" cy="4731430"/>
          </a:xfrm>
          <a:custGeom>
            <a:avLst/>
            <a:gdLst/>
            <a:ahLst/>
            <a:cxnLst/>
            <a:rect l="l" t="t" r="r" b="b"/>
            <a:pathLst>
              <a:path w="4347164" h="4731430">
                <a:moveTo>
                  <a:pt x="0" y="0"/>
                </a:moveTo>
                <a:lnTo>
                  <a:pt x="4347164" y="0"/>
                </a:lnTo>
                <a:lnTo>
                  <a:pt x="4347164" y="4731430"/>
                </a:lnTo>
                <a:lnTo>
                  <a:pt x="0" y="4731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797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98082" y="1503960"/>
            <a:ext cx="7207322" cy="3652138"/>
          </a:xfrm>
          <a:custGeom>
            <a:avLst/>
            <a:gdLst/>
            <a:ahLst/>
            <a:cxnLst/>
            <a:rect l="l" t="t" r="r" b="b"/>
            <a:pathLst>
              <a:path w="7207322" h="3652138">
                <a:moveTo>
                  <a:pt x="0" y="0"/>
                </a:moveTo>
                <a:lnTo>
                  <a:pt x="7207322" y="0"/>
                </a:lnTo>
                <a:lnTo>
                  <a:pt x="7207322" y="3652138"/>
                </a:lnTo>
                <a:lnTo>
                  <a:pt x="0" y="36521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085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145575" y="7831357"/>
            <a:ext cx="4628073" cy="2087527"/>
            <a:chOff x="0" y="0"/>
            <a:chExt cx="6170764" cy="2783369"/>
          </a:xfrm>
        </p:grpSpPr>
        <p:sp>
          <p:nvSpPr>
            <p:cNvPr id="4" name="Freeform 4"/>
            <p:cNvSpPr/>
            <p:nvPr/>
          </p:nvSpPr>
          <p:spPr>
            <a:xfrm rot="5400000">
              <a:off x="833646" y="-833646"/>
              <a:ext cx="833171" cy="2500464"/>
            </a:xfrm>
            <a:custGeom>
              <a:avLst/>
              <a:gdLst/>
              <a:ahLst/>
              <a:cxnLst/>
              <a:rect l="l" t="t" r="r" b="b"/>
              <a:pathLst>
                <a:path w="833171" h="2500464">
                  <a:moveTo>
                    <a:pt x="0" y="0"/>
                  </a:moveTo>
                  <a:lnTo>
                    <a:pt x="833171" y="0"/>
                  </a:lnTo>
                  <a:lnTo>
                    <a:pt x="833171" y="2500463"/>
                  </a:lnTo>
                  <a:lnTo>
                    <a:pt x="0" y="2500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6894" t="-300904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337874"/>
              <a:ext cx="6170764" cy="1445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FFFFF"/>
                  </a:solidFill>
                  <a:latin typeface="Noto Sans"/>
                </a:rPr>
                <a:t>Тепловий насос - прилад для опалення, тому він і називається тепловий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190500" y="8686800"/>
            <a:ext cx="6987790" cy="188320"/>
            <a:chOff x="0" y="0"/>
            <a:chExt cx="5654934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54934" cy="152400"/>
            </a:xfrm>
            <a:custGeom>
              <a:avLst/>
              <a:gdLst/>
              <a:ahLst/>
              <a:cxnLst/>
              <a:rect l="l" t="t" r="r" b="b"/>
              <a:pathLst>
                <a:path w="5654934" h="152400">
                  <a:moveTo>
                    <a:pt x="0" y="0"/>
                  </a:moveTo>
                  <a:lnTo>
                    <a:pt x="5654934" y="0"/>
                  </a:lnTo>
                  <a:lnTo>
                    <a:pt x="565493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4E1A1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144000" y="0"/>
            <a:ext cx="9144000" cy="7608639"/>
          </a:xfrm>
          <a:custGeom>
            <a:avLst/>
            <a:gdLst/>
            <a:ahLst/>
            <a:cxnLst/>
            <a:rect l="l" t="t" r="r" b="b"/>
            <a:pathLst>
              <a:path w="9144000" h="7608639">
                <a:moveTo>
                  <a:pt x="0" y="0"/>
                </a:moveTo>
                <a:lnTo>
                  <a:pt x="9144000" y="0"/>
                </a:lnTo>
                <a:lnTo>
                  <a:pt x="9144000" y="7608639"/>
                </a:lnTo>
                <a:lnTo>
                  <a:pt x="0" y="760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0" t="-390" b="-39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04875"/>
            <a:ext cx="7236777" cy="442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5"/>
              </a:lnSpc>
            </a:pPr>
            <a:r>
              <a:rPr lang="en-US" sz="6289">
                <a:solidFill>
                  <a:srgbClr val="0D39D6"/>
                </a:solidFill>
                <a:latin typeface="Noto Sans Bold"/>
              </a:rPr>
              <a:t>3 міф - </a:t>
            </a:r>
          </a:p>
          <a:p>
            <a:pPr algn="l">
              <a:lnSpc>
                <a:spcPts val="8805"/>
              </a:lnSpc>
              <a:spcBef>
                <a:spcPct val="0"/>
              </a:spcBef>
            </a:pPr>
            <a:r>
              <a:rPr lang="en-US" sz="6289">
                <a:solidFill>
                  <a:srgbClr val="0D39D6"/>
                </a:solidFill>
                <a:latin typeface="Noto Sans Bold"/>
              </a:rPr>
              <a:t>теплові насоси лише для опалення та ГВП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32277" y="445161"/>
            <a:ext cx="7223445" cy="139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5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003330" y="498448"/>
            <a:ext cx="14215667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84E1A1"/>
                </a:solidFill>
                <a:latin typeface="Noto Sans Bold"/>
              </a:rPr>
              <a:t>ПРИНЦИПОВА СХЕМА З ВИКОРИСТАННЯМ ФАНКОЙЛІВ</a:t>
            </a:r>
          </a:p>
        </p:txBody>
      </p:sp>
      <p:sp>
        <p:nvSpPr>
          <p:cNvPr id="5" name="Freeform 5"/>
          <p:cNvSpPr/>
          <p:nvPr/>
        </p:nvSpPr>
        <p:spPr>
          <a:xfrm rot="880841">
            <a:off x="411909" y="1380062"/>
            <a:ext cx="3182843" cy="3182843"/>
          </a:xfrm>
          <a:custGeom>
            <a:avLst/>
            <a:gdLst/>
            <a:ahLst/>
            <a:cxnLst/>
            <a:rect l="l" t="t" r="r" b="b"/>
            <a:pathLst>
              <a:path w="3182843" h="3182843">
                <a:moveTo>
                  <a:pt x="0" y="0"/>
                </a:moveTo>
                <a:lnTo>
                  <a:pt x="3182842" y="0"/>
                </a:lnTo>
                <a:lnTo>
                  <a:pt x="3182842" y="3182843"/>
                </a:lnTo>
                <a:lnTo>
                  <a:pt x="0" y="3182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5127" y="6803847"/>
            <a:ext cx="3290033" cy="3290033"/>
          </a:xfrm>
          <a:custGeom>
            <a:avLst/>
            <a:gdLst/>
            <a:ahLst/>
            <a:cxnLst/>
            <a:rect l="l" t="t" r="r" b="b"/>
            <a:pathLst>
              <a:path w="3290033" h="3290033">
                <a:moveTo>
                  <a:pt x="0" y="0"/>
                </a:moveTo>
                <a:lnTo>
                  <a:pt x="3290033" y="0"/>
                </a:lnTo>
                <a:lnTo>
                  <a:pt x="3290033" y="3290033"/>
                </a:lnTo>
                <a:lnTo>
                  <a:pt x="0" y="3290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58609" y="1219833"/>
            <a:ext cx="14316354" cy="7917807"/>
          </a:xfrm>
          <a:custGeom>
            <a:avLst/>
            <a:gdLst/>
            <a:ahLst/>
            <a:cxnLst/>
            <a:rect l="l" t="t" r="r" b="b"/>
            <a:pathLst>
              <a:path w="14316354" h="7917807">
                <a:moveTo>
                  <a:pt x="0" y="0"/>
                </a:moveTo>
                <a:lnTo>
                  <a:pt x="14316354" y="0"/>
                </a:lnTo>
                <a:lnTo>
                  <a:pt x="14316354" y="7917807"/>
                </a:lnTo>
                <a:lnTo>
                  <a:pt x="0" y="79178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46" t="-6973" r="-6696" b="-60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15263" y="1533363"/>
            <a:ext cx="13303734" cy="7290747"/>
          </a:xfrm>
          <a:custGeom>
            <a:avLst/>
            <a:gdLst/>
            <a:ahLst/>
            <a:cxnLst/>
            <a:rect l="l" t="t" r="r" b="b"/>
            <a:pathLst>
              <a:path w="13303734" h="7290747">
                <a:moveTo>
                  <a:pt x="0" y="0"/>
                </a:moveTo>
                <a:lnTo>
                  <a:pt x="13303734" y="0"/>
                </a:lnTo>
                <a:lnTo>
                  <a:pt x="13303734" y="7290747"/>
                </a:lnTo>
                <a:lnTo>
                  <a:pt x="0" y="72907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03197" y="2303820"/>
            <a:ext cx="10681605" cy="5599386"/>
            <a:chOff x="0" y="-104775"/>
            <a:chExt cx="14242141" cy="7465848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14242141" cy="5906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Раптом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я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хочу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використовувати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 smtClean="0">
                  <a:solidFill>
                    <a:srgbClr val="FFFFFF"/>
                  </a:solidFill>
                  <a:latin typeface="Noto Sans Bold"/>
                </a:rPr>
                <a:t>біл</a:t>
              </a:r>
              <a:r>
                <a:rPr lang="uk-UA" sz="5000" dirty="0" smtClean="0">
                  <a:solidFill>
                    <a:srgbClr val="FFFFFF"/>
                  </a:solidFill>
                  <a:latin typeface="Noto Sans Bold"/>
                </a:rPr>
                <a:t>ь</a:t>
              </a:r>
              <a:r>
                <a:rPr lang="en-US" sz="5000" dirty="0" err="1" smtClean="0">
                  <a:solidFill>
                    <a:srgbClr val="FFFFFF"/>
                  </a:solidFill>
                  <a:latin typeface="Noto Sans Bold"/>
                </a:rPr>
                <a:t>ше</a:t>
              </a:r>
              <a:r>
                <a:rPr lang="en-US" sz="5000" dirty="0" smtClean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джерел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тепла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для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досягнення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ans Bold"/>
                </a:rPr>
                <a:t>максимальної</a:t>
              </a:r>
              <a:r>
                <a:rPr lang="en-US" sz="5000" dirty="0">
                  <a:solidFill>
                    <a:srgbClr val="FFFFFF"/>
                  </a:solidFill>
                  <a:latin typeface="Noto Sans Bold"/>
                </a:rPr>
                <a:t> енергоефективності?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497072"/>
              <a:ext cx="14242141" cy="864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000">
                  <a:solidFill>
                    <a:srgbClr val="84E1A1"/>
                  </a:solidFill>
                  <a:latin typeface="Noto Sans"/>
                </a:rPr>
                <a:t>Чому б ні?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688631">
            <a:off x="216684" y="6850776"/>
            <a:ext cx="2929861" cy="2929861"/>
          </a:xfrm>
          <a:custGeom>
            <a:avLst/>
            <a:gdLst/>
            <a:ahLst/>
            <a:cxnLst/>
            <a:rect l="l" t="t" r="r" b="b"/>
            <a:pathLst>
              <a:path w="2929861" h="2929861">
                <a:moveTo>
                  <a:pt x="0" y="0"/>
                </a:moveTo>
                <a:lnTo>
                  <a:pt x="2929862" y="0"/>
                </a:lnTo>
                <a:lnTo>
                  <a:pt x="2929862" y="2929862"/>
                </a:lnTo>
                <a:lnTo>
                  <a:pt x="0" y="2929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-957810" y="5443172"/>
            <a:ext cx="1915621" cy="1893038"/>
          </a:xfrm>
          <a:custGeom>
            <a:avLst/>
            <a:gdLst/>
            <a:ahLst/>
            <a:cxnLst/>
            <a:rect l="l" t="t" r="r" b="b"/>
            <a:pathLst>
              <a:path w="1915621" h="1893038">
                <a:moveTo>
                  <a:pt x="0" y="0"/>
                </a:moveTo>
                <a:lnTo>
                  <a:pt x="1915620" y="0"/>
                </a:lnTo>
                <a:lnTo>
                  <a:pt x="1915620" y="1893038"/>
                </a:lnTo>
                <a:lnTo>
                  <a:pt x="0" y="1893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277380" t="-297157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4626383" y="6916707"/>
            <a:ext cx="2098088" cy="2039579"/>
          </a:xfrm>
          <a:custGeom>
            <a:avLst/>
            <a:gdLst/>
            <a:ahLst/>
            <a:cxnLst/>
            <a:rect l="l" t="t" r="r" b="b"/>
            <a:pathLst>
              <a:path w="2098088" h="2039579">
                <a:moveTo>
                  <a:pt x="0" y="0"/>
                </a:moveTo>
                <a:lnTo>
                  <a:pt x="2098089" y="0"/>
                </a:lnTo>
                <a:lnTo>
                  <a:pt x="2098089" y="2039580"/>
                </a:lnTo>
                <a:lnTo>
                  <a:pt x="0" y="2039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244560" t="-268622"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2152991" y="543189"/>
            <a:ext cx="1348511" cy="1320611"/>
          </a:xfrm>
          <a:custGeom>
            <a:avLst/>
            <a:gdLst/>
            <a:ahLst/>
            <a:cxnLst/>
            <a:rect l="l" t="t" r="r" b="b"/>
            <a:pathLst>
              <a:path w="1348511" h="1320611">
                <a:moveTo>
                  <a:pt x="0" y="0"/>
                </a:moveTo>
                <a:lnTo>
                  <a:pt x="1348511" y="0"/>
                </a:lnTo>
                <a:lnTo>
                  <a:pt x="1348511" y="1320611"/>
                </a:lnTo>
                <a:lnTo>
                  <a:pt x="0" y="1320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436086" t="-469308"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5393618" y="1162636"/>
            <a:ext cx="1103357" cy="1121397"/>
          </a:xfrm>
          <a:custGeom>
            <a:avLst/>
            <a:gdLst/>
            <a:ahLst/>
            <a:cxnLst/>
            <a:rect l="l" t="t" r="r" b="b"/>
            <a:pathLst>
              <a:path w="1103357" h="1121397">
                <a:moveTo>
                  <a:pt x="0" y="0"/>
                </a:moveTo>
                <a:lnTo>
                  <a:pt x="1103356" y="0"/>
                </a:lnTo>
                <a:lnTo>
                  <a:pt x="1103356" y="1121397"/>
                </a:lnTo>
                <a:lnTo>
                  <a:pt x="0" y="1121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32980" t="-570445" r="-22218"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2634658" y="9482135"/>
            <a:ext cx="1103357" cy="1121397"/>
          </a:xfrm>
          <a:custGeom>
            <a:avLst/>
            <a:gdLst/>
            <a:ahLst/>
            <a:cxnLst/>
            <a:rect l="l" t="t" r="r" b="b"/>
            <a:pathLst>
              <a:path w="1103357" h="1121397">
                <a:moveTo>
                  <a:pt x="0" y="0"/>
                </a:moveTo>
                <a:lnTo>
                  <a:pt x="1103357" y="0"/>
                </a:lnTo>
                <a:lnTo>
                  <a:pt x="1103357" y="1121397"/>
                </a:lnTo>
                <a:lnTo>
                  <a:pt x="0" y="1121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32980" t="-570445" r="-22218"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5945296" y="-618063"/>
            <a:ext cx="3194719" cy="3293525"/>
          </a:xfrm>
          <a:custGeom>
            <a:avLst/>
            <a:gdLst/>
            <a:ahLst/>
            <a:cxnLst/>
            <a:rect l="l" t="t" r="r" b="b"/>
            <a:pathLst>
              <a:path w="3194719" h="3293525">
                <a:moveTo>
                  <a:pt x="3194719" y="0"/>
                </a:moveTo>
                <a:lnTo>
                  <a:pt x="0" y="0"/>
                </a:lnTo>
                <a:lnTo>
                  <a:pt x="0" y="3293526"/>
                </a:lnTo>
                <a:lnTo>
                  <a:pt x="3194719" y="3293526"/>
                </a:lnTo>
                <a:lnTo>
                  <a:pt x="319471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188</Words>
  <Application>Microsoft Office PowerPoint</Application>
  <PresentationFormat>Произвольный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Noto Sans Bold</vt:lpstr>
      <vt:lpstr>Arial</vt:lpstr>
      <vt:lpstr>Noto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бизнес-форум</dc:title>
  <cp:lastModifiedBy>vents</cp:lastModifiedBy>
  <cp:revision>9</cp:revision>
  <dcterms:created xsi:type="dcterms:W3CDTF">2006-08-16T00:00:00Z</dcterms:created>
  <dcterms:modified xsi:type="dcterms:W3CDTF">2024-05-10T12:39:50Z</dcterms:modified>
  <dc:identifier>DAGEoaP9WlU</dc:identifier>
</cp:coreProperties>
</file>