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  <p:sldMasterId id="2147483669" r:id="rId3"/>
    <p:sldMasterId id="2147483680" r:id="rId4"/>
    <p:sldMasterId id="2147483694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20104100" cy="11309350"/>
  <p:embeddedFontLs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btYRQshIUnzTlB1L91X9r8snv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325" y="1414463"/>
            <a:ext cx="6785400" cy="38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:notes"/>
          <p:cNvSpPr txBox="1">
            <a:spLocks noGrp="1"/>
          </p:cNvSpPr>
          <p:nvPr>
            <p:ph type="body" idx="1"/>
          </p:nvPr>
        </p:nvSpPr>
        <p:spPr>
          <a:xfrm>
            <a:off x="686120" y="4400401"/>
            <a:ext cx="5485760" cy="36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607" y="1143000"/>
            <a:ext cx="5486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786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d0ec0769b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786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g2d0ec0769b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d0ec0769b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786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g2d0ec0769b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da16fadd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786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8" name="Google Shape;758;g2da16fadd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d0ec0769bc_3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786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1" name="Google Shape;781;g2d0ec0769bc_3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7:notes"/>
          <p:cNvSpPr txBox="1">
            <a:spLocks noGrp="1"/>
          </p:cNvSpPr>
          <p:nvPr>
            <p:ph type="body" idx="1"/>
          </p:nvPr>
        </p:nvSpPr>
        <p:spPr>
          <a:xfrm>
            <a:off x="993620" y="3275559"/>
            <a:ext cx="7952100" cy="26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25" tIns="24350" rIns="48725" bIns="24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5" name="Google Shape;7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795" y="850900"/>
            <a:ext cx="4081800" cy="229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 txBox="1">
            <a:spLocks noGrp="1"/>
          </p:cNvSpPr>
          <p:nvPr>
            <p:ph type="body" idx="1"/>
          </p:nvPr>
        </p:nvSpPr>
        <p:spPr>
          <a:xfrm>
            <a:off x="2009778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75" tIns="46325" rIns="92675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/>
          </a:p>
        </p:txBody>
      </p:sp>
      <p:sp>
        <p:nvSpPr>
          <p:cNvPr id="243" name="Google Shape;2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60912" y="1414463"/>
            <a:ext cx="6782400" cy="38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786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325" y="1414463"/>
            <a:ext cx="6785700" cy="38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607" y="1143000"/>
            <a:ext cx="5486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0" name="Google Shape;6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607" y="1143000"/>
            <a:ext cx="5486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dbaf63fb9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2" name="Google Shape;672;g2dbaf63fb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607" y="1143000"/>
            <a:ext cx="5486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786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786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75" tIns="15600" rIns="31175" bIns="156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75" tIns="15600" rIns="31175" bIns="15600" anchor="t" anchorCtr="0">
            <a:normAutofit/>
          </a:bodyPr>
          <a:lstStyle>
            <a:lvl1pPr marL="457200" lvl="0" indent="-2667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/>
            </a:lvl1pPr>
            <a:lvl2pPr marL="914400" lvl="1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/>
            </a:lvl2pPr>
            <a:lvl3pPr marL="1371600" lvl="2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/>
            </a:lvl3pPr>
            <a:lvl4pPr marL="1828800" lvl="3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/>
            </a:lvl4pPr>
            <a:lvl5pPr marL="2286000" lvl="4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/>
            </a:lvl5pPr>
            <a:lvl6pPr marL="2743200" lvl="5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/>
            </a:lvl6pPr>
            <a:lvl7pPr marL="3200400" lvl="6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/>
            </a:lvl7pPr>
            <a:lvl8pPr marL="3657600" lvl="7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/>
            </a:lvl8pPr>
            <a:lvl9pPr marL="4114800" lvl="8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75" tIns="15600" rIns="31175" bIns="156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75" tIns="15600" rIns="31175" bIns="156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64579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75" tIns="15600" rIns="31175" bIns="1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79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 sz="1400"/>
            </a:lvl1pPr>
            <a:lvl2pPr marL="914400" lvl="1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2pPr>
            <a:lvl3pPr marL="1371600" lvl="2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3pPr>
            <a:lvl4pPr marL="1828800" lvl="3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4pPr>
            <a:lvl5pPr marL="2286000" lvl="4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5pPr>
            <a:lvl6pPr marL="2743200" lvl="5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6pPr>
            <a:lvl7pPr marL="3200400" lvl="6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7pPr>
            <a:lvl8pPr marL="3657600" lvl="7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8pPr>
            <a:lvl9pPr marL="4114800" lvl="8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 sz="1400"/>
            </a:lvl1pPr>
            <a:lvl2pPr marL="914400" lvl="1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2pPr>
            <a:lvl3pPr marL="1371600" lvl="2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3pPr>
            <a:lvl4pPr marL="1828800" lvl="3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4pPr>
            <a:lvl5pPr marL="2286000" lvl="4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5pPr>
            <a:lvl6pPr marL="2743200" lvl="5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6pPr>
            <a:lvl7pPr marL="3200400" lvl="6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7pPr>
            <a:lvl8pPr marL="3657600" lvl="7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8pPr>
            <a:lvl9pPr marL="4114800" lvl="8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1pPr>
            <a:lvl2pPr marL="914400" lvl="1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2pPr>
            <a:lvl3pPr marL="1371600" lvl="2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3pPr>
            <a:lvl4pPr marL="1828800" lvl="3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4pPr>
            <a:lvl5pPr marL="2286000" lvl="4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5pPr>
            <a:lvl6pPr marL="2743200" lvl="5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6pPr>
            <a:lvl7pPr marL="3200400" lvl="6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7pPr>
            <a:lvl8pPr marL="3657600" lvl="7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8pPr>
            <a:lvl9pPr marL="4114800" lvl="8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457200" lvl="0" indent="-279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914400" lvl="1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79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1906795" y="666261"/>
            <a:ext cx="53304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2300" b="0" i="0">
                <a:solidFill>
                  <a:srgbClr val="0C701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c5ba34e3d_0_1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9pPr>
          </a:lstStyle>
          <a:p>
            <a:endParaRPr/>
          </a:p>
        </p:txBody>
      </p:sp>
      <p:sp>
        <p:nvSpPr>
          <p:cNvPr id="117" name="Google Shape;117;g27c5ba34e3d_0_1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g27c5ba34e3d_0_1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c5ba34e3d_0_15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g27c5ba34e3d_0_1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c5ba34e3d_0_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7c5ba34e3d_0_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 sz="1400"/>
            </a:lvl1pPr>
            <a:lvl2pPr marL="914400" lvl="1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2pPr>
            <a:lvl3pPr marL="1371600" lvl="2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3pPr>
            <a:lvl4pPr marL="1828800" lvl="3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4pPr>
            <a:lvl5pPr marL="2286000" lvl="4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5pPr>
            <a:lvl6pPr marL="2743200" lvl="5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6pPr>
            <a:lvl7pPr marL="3200400" lvl="6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7pPr>
            <a:lvl8pPr marL="3657600" lvl="7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8pPr>
            <a:lvl9pPr marL="4114800" lvl="8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5" name="Google Shape;125;g27c5ba34e3d_0_16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 sz="1400"/>
            </a:lvl1pPr>
            <a:lvl2pPr marL="914400" lvl="1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2pPr>
            <a:lvl3pPr marL="1371600" lvl="2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3pPr>
            <a:lvl4pPr marL="1828800" lvl="3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4pPr>
            <a:lvl5pPr marL="2286000" lvl="4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5pPr>
            <a:lvl6pPr marL="2743200" lvl="5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6pPr>
            <a:lvl7pPr marL="3200400" lvl="6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7pPr>
            <a:lvl8pPr marL="3657600" lvl="7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8pPr>
            <a:lvl9pPr marL="4114800" lvl="8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6" name="Google Shape;126;g27c5ba34e3d_0_1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c5ba34e3d_0_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27c5ba34e3d_0_1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5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1pPr>
            <a:lvl2pPr marL="914400" lvl="1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2pPr>
            <a:lvl3pPr marL="1371600" lvl="2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3pPr>
            <a:lvl4pPr marL="1828800" lvl="3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4pPr>
            <a:lvl5pPr marL="2286000" lvl="4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5pPr>
            <a:lvl6pPr marL="2743200" lvl="5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6pPr>
            <a:lvl7pPr marL="3200400" lvl="6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7pPr>
            <a:lvl8pPr marL="3657600" lvl="7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8pPr>
            <a:lvl9pPr marL="4114800" lvl="8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3" name="Google Shape;13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457200" lvl="0" indent="-279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914400" lvl="1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9pPr>
          </a:lstStyle>
          <a:p>
            <a:endParaRPr/>
          </a:p>
        </p:txBody>
      </p:sp>
      <p:sp>
        <p:nvSpPr>
          <p:cNvPr id="148" name="Google Shape;148;p4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79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ctrTitle"/>
          </p:nvPr>
        </p:nvSpPr>
        <p:spPr>
          <a:xfrm>
            <a:off x="1832494" y="1642836"/>
            <a:ext cx="54789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2100" b="1" i="0">
                <a:solidFill>
                  <a:srgbClr val="0D791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79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00"/>
            </a:lvl9pPr>
          </a:lstStyle>
          <a:p>
            <a:endParaRPr/>
          </a:p>
        </p:txBody>
      </p:sp>
      <p:sp>
        <p:nvSpPr>
          <p:cNvPr id="162" name="Google Shape;162;p4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/>
            </a:lvl9pPr>
          </a:lstStyle>
          <a:p>
            <a:endParaRPr/>
          </a:p>
        </p:txBody>
      </p:sp>
      <p:sp>
        <p:nvSpPr>
          <p:cNvPr id="169" name="Google Shape;169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 sz="1400"/>
            </a:lvl1pPr>
            <a:lvl2pPr marL="914400" lvl="1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2pPr>
            <a:lvl3pPr marL="1371600" lvl="2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3pPr>
            <a:lvl4pPr marL="1828800" lvl="3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4pPr>
            <a:lvl5pPr marL="2286000" lvl="4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5pPr>
            <a:lvl6pPr marL="2743200" lvl="5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6pPr>
            <a:lvl7pPr marL="3200400" lvl="6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7pPr>
            <a:lvl8pPr marL="3657600" lvl="7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8pPr>
            <a:lvl9pPr marL="4114800" lvl="8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3" name="Google Shape;173;p5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 sz="1400"/>
            </a:lvl1pPr>
            <a:lvl2pPr marL="914400" lvl="1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2pPr>
            <a:lvl3pPr marL="1371600" lvl="2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3pPr>
            <a:lvl4pPr marL="1828800" lvl="3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4pPr>
            <a:lvl5pPr marL="2286000" lvl="4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5pPr>
            <a:lvl6pPr marL="2743200" lvl="5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6pPr>
            <a:lvl7pPr marL="3200400" lvl="6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7pPr>
            <a:lvl8pPr marL="3657600" lvl="7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8pPr>
            <a:lvl9pPr marL="4114800" lvl="8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4" name="Google Shape;174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9pPr>
          </a:lstStyle>
          <a:p>
            <a:endParaRPr/>
          </a:p>
        </p:txBody>
      </p:sp>
      <p:sp>
        <p:nvSpPr>
          <p:cNvPr id="177" name="Google Shape;177;p5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1pPr>
            <a:lvl2pPr marL="914400" lvl="1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2pPr>
            <a:lvl3pPr marL="1371600" lvl="2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3pPr>
            <a:lvl4pPr marL="1828800" lvl="3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4pPr>
            <a:lvl5pPr marL="2286000" lvl="4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5pPr>
            <a:lvl6pPr marL="2743200" lvl="5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6pPr>
            <a:lvl7pPr marL="3200400" lvl="6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1200"/>
            </a:lvl7pPr>
            <a:lvl8pPr marL="3657600" lvl="7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1200"/>
            </a:lvl8pPr>
            <a:lvl9pPr marL="4114800" lvl="8" indent="-260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8" name="Google Shape;178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4200"/>
            </a:lvl9pPr>
          </a:lstStyle>
          <a:p>
            <a:endParaRPr/>
          </a:p>
        </p:txBody>
      </p:sp>
      <p:sp>
        <p:nvSpPr>
          <p:cNvPr id="185" name="Google Shape;185;p5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100"/>
            </a:lvl9pPr>
          </a:lstStyle>
          <a:p>
            <a:endParaRPr/>
          </a:p>
        </p:txBody>
      </p:sp>
      <p:sp>
        <p:nvSpPr>
          <p:cNvPr id="186" name="Google Shape;186;p5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457200" lvl="0" indent="-279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914400" lvl="1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190" name="Google Shape;190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2000"/>
            </a:lvl9pPr>
          </a:lstStyle>
          <a:p>
            <a:endParaRPr/>
          </a:p>
        </p:txBody>
      </p:sp>
      <p:sp>
        <p:nvSpPr>
          <p:cNvPr id="193" name="Google Shape;193;p5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lvl="0" indent="-279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50" tIns="55450" rIns="55450" bIns="554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50" tIns="55450" rIns="55450" bIns="554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1"/>
          <p:cNvSpPr txBox="1">
            <a:spLocks noGrp="1"/>
          </p:cNvSpPr>
          <p:nvPr>
            <p:ph type="ctrTitle"/>
          </p:nvPr>
        </p:nvSpPr>
        <p:spPr>
          <a:xfrm>
            <a:off x="1832494" y="1642836"/>
            <a:ext cx="54789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2100" b="1" i="0">
                <a:solidFill>
                  <a:srgbClr val="0D791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61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6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6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6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1_Title Only"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2"/>
          <p:cNvSpPr txBox="1">
            <a:spLocks noGrp="1"/>
          </p:cNvSpPr>
          <p:nvPr>
            <p:ph type="title"/>
          </p:nvPr>
        </p:nvSpPr>
        <p:spPr>
          <a:xfrm>
            <a:off x="1906795" y="666261"/>
            <a:ext cx="53304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2300" b="0" i="0">
                <a:solidFill>
                  <a:srgbClr val="0C701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6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6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50" tIns="55450" rIns="55450" bIns="554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50" tIns="55450" rIns="55450" bIns="554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/>
          <p:nvPr/>
        </p:nvSpPr>
        <p:spPr>
          <a:xfrm>
            <a:off x="562048" y="197254"/>
            <a:ext cx="1504200" cy="286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262966" y="247897"/>
            <a:ext cx="186645" cy="239230"/>
          </a:xfrm>
          <a:custGeom>
            <a:avLst/>
            <a:gdLst/>
            <a:ahLst/>
            <a:cxnLst/>
            <a:rect l="l" t="t" r="r" b="b"/>
            <a:pathLst>
              <a:path w="410209" h="525780" extrusionOk="0">
                <a:moveTo>
                  <a:pt x="0" y="380365"/>
                </a:moveTo>
                <a:lnTo>
                  <a:pt x="0" y="525669"/>
                </a:lnTo>
                <a:lnTo>
                  <a:pt x="211890" y="453001"/>
                </a:lnTo>
                <a:lnTo>
                  <a:pt x="0" y="380365"/>
                </a:lnTo>
                <a:close/>
              </a:path>
              <a:path w="410209" h="525780" extrusionOk="0">
                <a:moveTo>
                  <a:pt x="211846" y="0"/>
                </a:moveTo>
                <a:lnTo>
                  <a:pt x="211846" y="453001"/>
                </a:lnTo>
                <a:lnTo>
                  <a:pt x="410102" y="385024"/>
                </a:lnTo>
                <a:lnTo>
                  <a:pt x="410102" y="79861"/>
                </a:lnTo>
                <a:lnTo>
                  <a:pt x="211846" y="0"/>
                </a:lnTo>
                <a:close/>
              </a:path>
            </a:pathLst>
          </a:custGeom>
          <a:solidFill>
            <a:srgbClr val="0082C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171450" y="171435"/>
            <a:ext cx="188090" cy="249631"/>
          </a:xfrm>
          <a:custGeom>
            <a:avLst/>
            <a:gdLst/>
            <a:ahLst/>
            <a:cxnLst/>
            <a:rect l="l" t="t" r="r" b="b"/>
            <a:pathLst>
              <a:path w="413384" h="548640" extrusionOk="0">
                <a:moveTo>
                  <a:pt x="413055" y="0"/>
                </a:moveTo>
                <a:lnTo>
                  <a:pt x="0" y="161387"/>
                </a:lnTo>
                <a:lnTo>
                  <a:pt x="0" y="479493"/>
                </a:lnTo>
                <a:lnTo>
                  <a:pt x="201208" y="548485"/>
                </a:lnTo>
                <a:lnTo>
                  <a:pt x="201208" y="82803"/>
                </a:lnTo>
                <a:lnTo>
                  <a:pt x="413055" y="82803"/>
                </a:lnTo>
                <a:lnTo>
                  <a:pt x="413055" y="0"/>
                </a:lnTo>
                <a:close/>
              </a:path>
              <a:path w="413384" h="548640" extrusionOk="0">
                <a:moveTo>
                  <a:pt x="413055" y="82803"/>
                </a:moveTo>
                <a:lnTo>
                  <a:pt x="201208" y="82803"/>
                </a:lnTo>
                <a:lnTo>
                  <a:pt x="413055" y="168120"/>
                </a:lnTo>
                <a:lnTo>
                  <a:pt x="413055" y="82803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262966" y="209095"/>
            <a:ext cx="96501" cy="245008"/>
          </a:xfrm>
          <a:custGeom>
            <a:avLst/>
            <a:gdLst/>
            <a:ahLst/>
            <a:cxnLst/>
            <a:rect l="l" t="t" r="r" b="b"/>
            <a:pathLst>
              <a:path w="212090" h="538480" extrusionOk="0">
                <a:moveTo>
                  <a:pt x="0" y="0"/>
                </a:moveTo>
                <a:lnTo>
                  <a:pt x="0" y="465682"/>
                </a:lnTo>
                <a:lnTo>
                  <a:pt x="211846" y="538318"/>
                </a:lnTo>
                <a:lnTo>
                  <a:pt x="211846" y="85316"/>
                </a:lnTo>
                <a:lnTo>
                  <a:pt x="0" y="0"/>
                </a:lnTo>
                <a:close/>
              </a:path>
            </a:pathLst>
          </a:custGeom>
          <a:solidFill>
            <a:srgbClr val="72BF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/>
          <p:nvPr/>
        </p:nvSpPr>
        <p:spPr>
          <a:xfrm>
            <a:off x="2209800" y="450024"/>
            <a:ext cx="6527105" cy="0"/>
          </a:xfrm>
          <a:custGeom>
            <a:avLst/>
            <a:gdLst/>
            <a:ahLst/>
            <a:cxnLst/>
            <a:rect l="l" t="t" r="r" b="b"/>
            <a:pathLst>
              <a:path w="14345285" h="120000" extrusionOk="0">
                <a:moveTo>
                  <a:pt x="0" y="0"/>
                </a:moveTo>
                <a:lnTo>
                  <a:pt x="14345112" y="0"/>
                </a:lnTo>
              </a:path>
            </a:pathLst>
          </a:custGeom>
          <a:noFill/>
          <a:ln w="20925" cap="flat" cmpd="sng">
            <a:solidFill>
              <a:srgbClr val="0082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3"/>
          <p:cNvSpPr txBox="1">
            <a:spLocks noGrp="1"/>
          </p:cNvSpPr>
          <p:nvPr>
            <p:ph type="title"/>
          </p:nvPr>
        </p:nvSpPr>
        <p:spPr>
          <a:xfrm>
            <a:off x="1906795" y="666261"/>
            <a:ext cx="53304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2300" b="0" i="0">
                <a:solidFill>
                  <a:srgbClr val="0C701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2"/>
          </p:nvPr>
        </p:nvSpPr>
        <p:spPr>
          <a:xfrm>
            <a:off x="5156773" y="1605249"/>
            <a:ext cx="3170400" cy="28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/>
          <p:nvPr/>
        </p:nvSpPr>
        <p:spPr>
          <a:xfrm>
            <a:off x="562048" y="197254"/>
            <a:ext cx="1504200" cy="286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2"/>
          <p:cNvSpPr/>
          <p:nvPr/>
        </p:nvSpPr>
        <p:spPr>
          <a:xfrm>
            <a:off x="262966" y="247897"/>
            <a:ext cx="186645" cy="239230"/>
          </a:xfrm>
          <a:custGeom>
            <a:avLst/>
            <a:gdLst/>
            <a:ahLst/>
            <a:cxnLst/>
            <a:rect l="l" t="t" r="r" b="b"/>
            <a:pathLst>
              <a:path w="410209" h="525780" extrusionOk="0">
                <a:moveTo>
                  <a:pt x="0" y="380365"/>
                </a:moveTo>
                <a:lnTo>
                  <a:pt x="0" y="525669"/>
                </a:lnTo>
                <a:lnTo>
                  <a:pt x="211890" y="453001"/>
                </a:lnTo>
                <a:lnTo>
                  <a:pt x="0" y="380365"/>
                </a:lnTo>
                <a:close/>
              </a:path>
              <a:path w="410209" h="525780" extrusionOk="0">
                <a:moveTo>
                  <a:pt x="211846" y="0"/>
                </a:moveTo>
                <a:lnTo>
                  <a:pt x="211846" y="453001"/>
                </a:lnTo>
                <a:lnTo>
                  <a:pt x="410102" y="385024"/>
                </a:lnTo>
                <a:lnTo>
                  <a:pt x="410102" y="79861"/>
                </a:lnTo>
                <a:lnTo>
                  <a:pt x="211846" y="0"/>
                </a:lnTo>
                <a:close/>
              </a:path>
            </a:pathLst>
          </a:custGeom>
          <a:solidFill>
            <a:srgbClr val="0082C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2"/>
          <p:cNvSpPr/>
          <p:nvPr/>
        </p:nvSpPr>
        <p:spPr>
          <a:xfrm>
            <a:off x="171450" y="171435"/>
            <a:ext cx="188090" cy="249631"/>
          </a:xfrm>
          <a:custGeom>
            <a:avLst/>
            <a:gdLst/>
            <a:ahLst/>
            <a:cxnLst/>
            <a:rect l="l" t="t" r="r" b="b"/>
            <a:pathLst>
              <a:path w="413384" h="548640" extrusionOk="0">
                <a:moveTo>
                  <a:pt x="413055" y="0"/>
                </a:moveTo>
                <a:lnTo>
                  <a:pt x="0" y="161387"/>
                </a:lnTo>
                <a:lnTo>
                  <a:pt x="0" y="479493"/>
                </a:lnTo>
                <a:lnTo>
                  <a:pt x="201208" y="548485"/>
                </a:lnTo>
                <a:lnTo>
                  <a:pt x="201208" y="82803"/>
                </a:lnTo>
                <a:lnTo>
                  <a:pt x="413055" y="82803"/>
                </a:lnTo>
                <a:lnTo>
                  <a:pt x="413055" y="0"/>
                </a:lnTo>
                <a:close/>
              </a:path>
              <a:path w="413384" h="548640" extrusionOk="0">
                <a:moveTo>
                  <a:pt x="413055" y="82803"/>
                </a:moveTo>
                <a:lnTo>
                  <a:pt x="201208" y="82803"/>
                </a:lnTo>
                <a:lnTo>
                  <a:pt x="413055" y="168120"/>
                </a:lnTo>
                <a:lnTo>
                  <a:pt x="413055" y="82803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2"/>
          <p:cNvSpPr/>
          <p:nvPr/>
        </p:nvSpPr>
        <p:spPr>
          <a:xfrm>
            <a:off x="262966" y="209095"/>
            <a:ext cx="96501" cy="245008"/>
          </a:xfrm>
          <a:custGeom>
            <a:avLst/>
            <a:gdLst/>
            <a:ahLst/>
            <a:cxnLst/>
            <a:rect l="l" t="t" r="r" b="b"/>
            <a:pathLst>
              <a:path w="212090" h="538480" extrusionOk="0">
                <a:moveTo>
                  <a:pt x="0" y="0"/>
                </a:moveTo>
                <a:lnTo>
                  <a:pt x="0" y="465682"/>
                </a:lnTo>
                <a:lnTo>
                  <a:pt x="211846" y="538318"/>
                </a:lnTo>
                <a:lnTo>
                  <a:pt x="211846" y="85316"/>
                </a:lnTo>
                <a:lnTo>
                  <a:pt x="0" y="0"/>
                </a:lnTo>
                <a:close/>
              </a:path>
            </a:pathLst>
          </a:custGeom>
          <a:solidFill>
            <a:srgbClr val="72BF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2"/>
          <p:cNvSpPr/>
          <p:nvPr/>
        </p:nvSpPr>
        <p:spPr>
          <a:xfrm>
            <a:off x="2209800" y="450024"/>
            <a:ext cx="6527105" cy="0"/>
          </a:xfrm>
          <a:custGeom>
            <a:avLst/>
            <a:gdLst/>
            <a:ahLst/>
            <a:cxnLst/>
            <a:rect l="l" t="t" r="r" b="b"/>
            <a:pathLst>
              <a:path w="14345285" h="120000" extrusionOk="0">
                <a:moveTo>
                  <a:pt x="0" y="0"/>
                </a:moveTo>
                <a:lnTo>
                  <a:pt x="14345112" y="0"/>
                </a:lnTo>
              </a:path>
            </a:pathLst>
          </a:custGeom>
          <a:noFill/>
          <a:ln w="20925" cap="flat" cmpd="sng">
            <a:solidFill>
              <a:srgbClr val="0082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1906795" y="666261"/>
            <a:ext cx="53304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2300" b="0" i="0">
                <a:solidFill>
                  <a:srgbClr val="0C701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2"/>
          </p:nvPr>
        </p:nvSpPr>
        <p:spPr>
          <a:xfrm>
            <a:off x="5156773" y="1605249"/>
            <a:ext cx="3170400" cy="28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ftr" idx="11"/>
          </p:nvPr>
        </p:nvSpPr>
        <p:spPr>
          <a:xfrm>
            <a:off x="3108962" y="4783456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457201" y="4783456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583685" y="4783456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ctrTitle"/>
          </p:nvPr>
        </p:nvSpPr>
        <p:spPr>
          <a:xfrm>
            <a:off x="1832495" y="1642836"/>
            <a:ext cx="54789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2100" b="1" i="0">
                <a:solidFill>
                  <a:srgbClr val="0D791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ubTitle" idx="1"/>
          </p:nvPr>
        </p:nvSpPr>
        <p:spPr>
          <a:xfrm>
            <a:off x="1371601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108962" y="4783456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457201" y="4783456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sldNum" idx="12"/>
          </p:nvPr>
        </p:nvSpPr>
        <p:spPr>
          <a:xfrm>
            <a:off x="6583685" y="4783456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562048" y="197254"/>
            <a:ext cx="1504200" cy="286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3"/>
          <p:cNvSpPr/>
          <p:nvPr/>
        </p:nvSpPr>
        <p:spPr>
          <a:xfrm>
            <a:off x="262966" y="247897"/>
            <a:ext cx="186645" cy="239230"/>
          </a:xfrm>
          <a:custGeom>
            <a:avLst/>
            <a:gdLst/>
            <a:ahLst/>
            <a:cxnLst/>
            <a:rect l="l" t="t" r="r" b="b"/>
            <a:pathLst>
              <a:path w="410209" h="525780" extrusionOk="0">
                <a:moveTo>
                  <a:pt x="0" y="380365"/>
                </a:moveTo>
                <a:lnTo>
                  <a:pt x="0" y="525669"/>
                </a:lnTo>
                <a:lnTo>
                  <a:pt x="211890" y="453001"/>
                </a:lnTo>
                <a:lnTo>
                  <a:pt x="0" y="380365"/>
                </a:lnTo>
                <a:close/>
              </a:path>
              <a:path w="410209" h="525780" extrusionOk="0">
                <a:moveTo>
                  <a:pt x="211846" y="0"/>
                </a:moveTo>
                <a:lnTo>
                  <a:pt x="211846" y="453001"/>
                </a:lnTo>
                <a:lnTo>
                  <a:pt x="410102" y="385024"/>
                </a:lnTo>
                <a:lnTo>
                  <a:pt x="410102" y="79861"/>
                </a:lnTo>
                <a:lnTo>
                  <a:pt x="211846" y="0"/>
                </a:lnTo>
                <a:close/>
              </a:path>
            </a:pathLst>
          </a:custGeom>
          <a:solidFill>
            <a:srgbClr val="0082C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3"/>
          <p:cNvSpPr/>
          <p:nvPr/>
        </p:nvSpPr>
        <p:spPr>
          <a:xfrm>
            <a:off x="171450" y="171435"/>
            <a:ext cx="188090" cy="249631"/>
          </a:xfrm>
          <a:custGeom>
            <a:avLst/>
            <a:gdLst/>
            <a:ahLst/>
            <a:cxnLst/>
            <a:rect l="l" t="t" r="r" b="b"/>
            <a:pathLst>
              <a:path w="413384" h="548640" extrusionOk="0">
                <a:moveTo>
                  <a:pt x="413055" y="0"/>
                </a:moveTo>
                <a:lnTo>
                  <a:pt x="0" y="161387"/>
                </a:lnTo>
                <a:lnTo>
                  <a:pt x="0" y="479493"/>
                </a:lnTo>
                <a:lnTo>
                  <a:pt x="201208" y="548485"/>
                </a:lnTo>
                <a:lnTo>
                  <a:pt x="201208" y="82803"/>
                </a:lnTo>
                <a:lnTo>
                  <a:pt x="413055" y="82803"/>
                </a:lnTo>
                <a:lnTo>
                  <a:pt x="413055" y="0"/>
                </a:lnTo>
                <a:close/>
              </a:path>
              <a:path w="413384" h="548640" extrusionOk="0">
                <a:moveTo>
                  <a:pt x="413055" y="82803"/>
                </a:moveTo>
                <a:lnTo>
                  <a:pt x="201208" y="82803"/>
                </a:lnTo>
                <a:lnTo>
                  <a:pt x="413055" y="168120"/>
                </a:lnTo>
                <a:lnTo>
                  <a:pt x="413055" y="82803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/>
          <p:nvPr/>
        </p:nvSpPr>
        <p:spPr>
          <a:xfrm>
            <a:off x="262966" y="209095"/>
            <a:ext cx="96501" cy="245008"/>
          </a:xfrm>
          <a:custGeom>
            <a:avLst/>
            <a:gdLst/>
            <a:ahLst/>
            <a:cxnLst/>
            <a:rect l="l" t="t" r="r" b="b"/>
            <a:pathLst>
              <a:path w="212090" h="538480" extrusionOk="0">
                <a:moveTo>
                  <a:pt x="0" y="0"/>
                </a:moveTo>
                <a:lnTo>
                  <a:pt x="0" y="465682"/>
                </a:lnTo>
                <a:lnTo>
                  <a:pt x="211846" y="538318"/>
                </a:lnTo>
                <a:lnTo>
                  <a:pt x="211846" y="85316"/>
                </a:lnTo>
                <a:lnTo>
                  <a:pt x="0" y="0"/>
                </a:lnTo>
                <a:close/>
              </a:path>
            </a:pathLst>
          </a:custGeom>
          <a:solidFill>
            <a:srgbClr val="72BF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1906795" y="666261"/>
            <a:ext cx="53304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2300" b="0" i="0" u="none" strike="noStrike" cap="none">
                <a:solidFill>
                  <a:srgbClr val="0C701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○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■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●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○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■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●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○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■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c5ba34e3d_0_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g27c5ba34e3d_0_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g27c5ba34e3d_0_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rmAutofit/>
          </a:bodyPr>
          <a:lstStyle>
            <a:lvl1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○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■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●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○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■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●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○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Char char="■"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/>
          <p:nvPr/>
        </p:nvSpPr>
        <p:spPr>
          <a:xfrm>
            <a:off x="562048" y="197254"/>
            <a:ext cx="1504200" cy="286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262966" y="247897"/>
            <a:ext cx="186645" cy="239230"/>
          </a:xfrm>
          <a:custGeom>
            <a:avLst/>
            <a:gdLst/>
            <a:ahLst/>
            <a:cxnLst/>
            <a:rect l="l" t="t" r="r" b="b"/>
            <a:pathLst>
              <a:path w="410209" h="525780" extrusionOk="0">
                <a:moveTo>
                  <a:pt x="0" y="380365"/>
                </a:moveTo>
                <a:lnTo>
                  <a:pt x="0" y="525669"/>
                </a:lnTo>
                <a:lnTo>
                  <a:pt x="211890" y="453001"/>
                </a:lnTo>
                <a:lnTo>
                  <a:pt x="0" y="380365"/>
                </a:lnTo>
                <a:close/>
              </a:path>
              <a:path w="410209" h="525780" extrusionOk="0">
                <a:moveTo>
                  <a:pt x="211846" y="0"/>
                </a:moveTo>
                <a:lnTo>
                  <a:pt x="211846" y="453001"/>
                </a:lnTo>
                <a:lnTo>
                  <a:pt x="410102" y="385024"/>
                </a:lnTo>
                <a:lnTo>
                  <a:pt x="410102" y="79861"/>
                </a:lnTo>
                <a:lnTo>
                  <a:pt x="211846" y="0"/>
                </a:lnTo>
                <a:close/>
              </a:path>
            </a:pathLst>
          </a:custGeom>
          <a:solidFill>
            <a:srgbClr val="0082C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171450" y="171435"/>
            <a:ext cx="188090" cy="249631"/>
          </a:xfrm>
          <a:custGeom>
            <a:avLst/>
            <a:gdLst/>
            <a:ahLst/>
            <a:cxnLst/>
            <a:rect l="l" t="t" r="r" b="b"/>
            <a:pathLst>
              <a:path w="413384" h="548640" extrusionOk="0">
                <a:moveTo>
                  <a:pt x="413055" y="0"/>
                </a:moveTo>
                <a:lnTo>
                  <a:pt x="0" y="161387"/>
                </a:lnTo>
                <a:lnTo>
                  <a:pt x="0" y="479493"/>
                </a:lnTo>
                <a:lnTo>
                  <a:pt x="201208" y="548485"/>
                </a:lnTo>
                <a:lnTo>
                  <a:pt x="201208" y="82803"/>
                </a:lnTo>
                <a:lnTo>
                  <a:pt x="413055" y="82803"/>
                </a:lnTo>
                <a:lnTo>
                  <a:pt x="413055" y="0"/>
                </a:lnTo>
                <a:close/>
              </a:path>
              <a:path w="413384" h="548640" extrusionOk="0">
                <a:moveTo>
                  <a:pt x="413055" y="82803"/>
                </a:moveTo>
                <a:lnTo>
                  <a:pt x="201208" y="82803"/>
                </a:lnTo>
                <a:lnTo>
                  <a:pt x="413055" y="168120"/>
                </a:lnTo>
                <a:lnTo>
                  <a:pt x="413055" y="82803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262966" y="209095"/>
            <a:ext cx="96501" cy="245008"/>
          </a:xfrm>
          <a:custGeom>
            <a:avLst/>
            <a:gdLst/>
            <a:ahLst/>
            <a:cxnLst/>
            <a:rect l="l" t="t" r="r" b="b"/>
            <a:pathLst>
              <a:path w="212090" h="538480" extrusionOk="0">
                <a:moveTo>
                  <a:pt x="0" y="0"/>
                </a:moveTo>
                <a:lnTo>
                  <a:pt x="0" y="465682"/>
                </a:lnTo>
                <a:lnTo>
                  <a:pt x="211846" y="538318"/>
                </a:lnTo>
                <a:lnTo>
                  <a:pt x="211846" y="85316"/>
                </a:lnTo>
                <a:lnTo>
                  <a:pt x="0" y="0"/>
                </a:lnTo>
                <a:close/>
              </a:path>
            </a:pathLst>
          </a:custGeom>
          <a:solidFill>
            <a:srgbClr val="72BF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 txBox="1">
            <a:spLocks noGrp="1"/>
          </p:cNvSpPr>
          <p:nvPr>
            <p:ph type="title"/>
          </p:nvPr>
        </p:nvSpPr>
        <p:spPr>
          <a:xfrm>
            <a:off x="1906795" y="666261"/>
            <a:ext cx="53304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2300" b="0" i="0" u="none" strike="noStrike" cap="none">
                <a:solidFill>
                  <a:srgbClr val="0C701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5.png"/><Relationship Id="rId5" Type="http://schemas.openxmlformats.org/officeDocument/2006/relationships/image" Target="../media/image27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"/>
          <p:cNvPicPr preferRelativeResize="0"/>
          <p:nvPr/>
        </p:nvPicPr>
        <p:blipFill rotWithShape="1">
          <a:blip r:embed="rId3">
            <a:alphaModFix/>
          </a:blip>
          <a:srcRect l="-15004" r="31692"/>
          <a:stretch/>
        </p:blipFill>
        <p:spPr>
          <a:xfrm>
            <a:off x="3218096" y="181"/>
            <a:ext cx="5925898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"/>
          <p:cNvSpPr/>
          <p:nvPr/>
        </p:nvSpPr>
        <p:spPr>
          <a:xfrm>
            <a:off x="183550" y="1635446"/>
            <a:ext cx="3954300" cy="1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200" b="1"/>
              <a:t>Підвищення енергоефективності та перехід на альтернативні джерела енергії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"/>
          <p:cNvSpPr/>
          <p:nvPr/>
        </p:nvSpPr>
        <p:spPr>
          <a:xfrm>
            <a:off x="268430" y="4782024"/>
            <a:ext cx="36354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Київ 2024</a:t>
            </a:r>
            <a:endParaRPr sz="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br>
              <a:rPr lang="uk-UA" sz="3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1"/>
          <p:cNvCxnSpPr/>
          <p:nvPr/>
        </p:nvCxnSpPr>
        <p:spPr>
          <a:xfrm>
            <a:off x="268431" y="4681627"/>
            <a:ext cx="363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"/>
          <p:cNvSpPr txBox="1">
            <a:spLocks noGrp="1"/>
          </p:cNvSpPr>
          <p:nvPr>
            <p:ph type="ctrTitle" idx="4294967295"/>
          </p:nvPr>
        </p:nvSpPr>
        <p:spPr>
          <a:xfrm>
            <a:off x="2956162" y="297849"/>
            <a:ext cx="58950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uk-UA" sz="1800" b="1" i="0" u="none" strike="noStrike" cap="none">
                <a:solidFill>
                  <a:srgbClr val="0D7913"/>
                </a:solidFill>
                <a:latin typeface="Arial"/>
                <a:ea typeface="Arial"/>
                <a:cs typeface="Arial"/>
                <a:sym typeface="Arial"/>
              </a:rPr>
              <a:t>Учасники (бенефіціари) Програми: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2" name="Google Shape;712;p4"/>
          <p:cNvCxnSpPr/>
          <p:nvPr/>
        </p:nvCxnSpPr>
        <p:spPr>
          <a:xfrm>
            <a:off x="2735431" y="277123"/>
            <a:ext cx="0" cy="315900"/>
          </a:xfrm>
          <a:prstGeom prst="straightConnector1">
            <a:avLst/>
          </a:prstGeom>
          <a:noFill/>
          <a:ln w="38100" cap="flat" cmpd="sng">
            <a:solidFill>
              <a:srgbClr val="0D79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3" name="Google Shape;713;p4"/>
          <p:cNvSpPr txBox="1">
            <a:spLocks noGrp="1"/>
          </p:cNvSpPr>
          <p:nvPr>
            <p:ph type="body" idx="1"/>
          </p:nvPr>
        </p:nvSpPr>
        <p:spPr>
          <a:xfrm>
            <a:off x="800687" y="2293662"/>
            <a:ext cx="3346200" cy="24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00"/>
              <a:buNone/>
            </a:pPr>
            <a:r>
              <a:rPr lang="uk-UA" sz="1500" b="1">
                <a:solidFill>
                  <a:srgbClr val="000000"/>
                </a:solidFill>
              </a:rPr>
              <a:t>Житлово-будівельні кооперативи (ЖБК)</a:t>
            </a:r>
            <a:r>
              <a:rPr lang="uk-UA" sz="1500">
                <a:solidFill>
                  <a:srgbClr val="000000"/>
                </a:solidFill>
              </a:rPr>
              <a:t>, створені відповідно до Закону України «Про кооперацію» від 10 липня 2003 року № 1087-IV, які представляють співвласників багатоквартирних будинків, у яких вони діють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500"/>
              <a:buNone/>
            </a:pPr>
            <a:br>
              <a:rPr lang="uk-UA" sz="1500">
                <a:solidFill>
                  <a:srgbClr val="000000"/>
                </a:solidFill>
              </a:rPr>
            </a:br>
            <a:endParaRPr sz="1500">
              <a:solidFill>
                <a:srgbClr val="000000"/>
              </a:solidFill>
            </a:endParaRPr>
          </a:p>
        </p:txBody>
      </p:sp>
      <p:pic>
        <p:nvPicPr>
          <p:cNvPr id="714" name="Google Shape;714;p4"/>
          <p:cNvPicPr preferRelativeResize="0"/>
          <p:nvPr/>
        </p:nvPicPr>
        <p:blipFill rotWithShape="1">
          <a:blip r:embed="rId3">
            <a:alphaModFix/>
          </a:blip>
          <a:srcRect t="26036" b="26041"/>
          <a:stretch/>
        </p:blipFill>
        <p:spPr>
          <a:xfrm>
            <a:off x="-8267" y="144080"/>
            <a:ext cx="2186160" cy="5499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5" name="Google Shape;715;p4"/>
          <p:cNvGrpSpPr/>
          <p:nvPr/>
        </p:nvGrpSpPr>
        <p:grpSpPr>
          <a:xfrm>
            <a:off x="800666" y="1198749"/>
            <a:ext cx="917855" cy="917855"/>
            <a:chOff x="664225" y="3011773"/>
            <a:chExt cx="2018150" cy="2018150"/>
          </a:xfrm>
        </p:grpSpPr>
        <p:sp>
          <p:nvSpPr>
            <p:cNvPr id="716" name="Google Shape;716;p4"/>
            <p:cNvSpPr/>
            <p:nvPr/>
          </p:nvSpPr>
          <p:spPr>
            <a:xfrm>
              <a:off x="1073440" y="3415447"/>
              <a:ext cx="1188300" cy="1188300"/>
            </a:xfrm>
            <a:prstGeom prst="ellipse">
              <a:avLst/>
            </a:prstGeom>
            <a:solidFill>
              <a:srgbClr val="72BF44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7" name="Google Shape;717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4225" y="3011773"/>
              <a:ext cx="2018150" cy="2018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8" name="Google Shape;718;p4"/>
          <p:cNvGrpSpPr/>
          <p:nvPr/>
        </p:nvGrpSpPr>
        <p:grpSpPr>
          <a:xfrm>
            <a:off x="4965204" y="1198747"/>
            <a:ext cx="917855" cy="917855"/>
            <a:chOff x="664225" y="5913398"/>
            <a:chExt cx="2018150" cy="2018150"/>
          </a:xfrm>
        </p:grpSpPr>
        <p:sp>
          <p:nvSpPr>
            <p:cNvPr id="719" name="Google Shape;719;p4"/>
            <p:cNvSpPr/>
            <p:nvPr/>
          </p:nvSpPr>
          <p:spPr>
            <a:xfrm>
              <a:off x="1447300" y="5987150"/>
              <a:ext cx="841200" cy="1880400"/>
            </a:xfrm>
            <a:prstGeom prst="roundRect">
              <a:avLst>
                <a:gd name="adj" fmla="val 16667"/>
              </a:avLst>
            </a:prstGeom>
            <a:solidFill>
              <a:srgbClr val="7CC558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20" name="Google Shape;720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4225" y="5913398"/>
              <a:ext cx="2018150" cy="2018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1" name="Google Shape;721;p4"/>
          <p:cNvSpPr txBox="1">
            <a:spLocks noGrp="1"/>
          </p:cNvSpPr>
          <p:nvPr>
            <p:ph type="body" idx="1"/>
          </p:nvPr>
        </p:nvSpPr>
        <p:spPr>
          <a:xfrm>
            <a:off x="4873509" y="2293662"/>
            <a:ext cx="36243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uk-UA" sz="1500" b="1">
                <a:solidFill>
                  <a:schemeClr val="dk1"/>
                </a:solidFill>
              </a:rPr>
              <a:t>Об’єднання співвласників багатоквартирних будинків (ОСББ), </a:t>
            </a:r>
            <a:r>
              <a:rPr lang="uk-UA" sz="1500">
                <a:solidFill>
                  <a:srgbClr val="000000"/>
                </a:solidFill>
              </a:rPr>
              <a:t>що створені та діють відповідно до Закону України «Про об’єднання співвласників багатоквартирного будинку» від 29 листопада 2001 року № 2866-III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500"/>
              <a:buNone/>
            </a:pPr>
            <a:br>
              <a:rPr lang="uk-UA" sz="1500">
                <a:solidFill>
                  <a:srgbClr val="000000"/>
                </a:solidFill>
              </a:rPr>
            </a:b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d0ec0769bc_0_6"/>
          <p:cNvSpPr txBox="1">
            <a:spLocks noGrp="1"/>
          </p:cNvSpPr>
          <p:nvPr>
            <p:ph type="ctrTitle" idx="4294967295"/>
          </p:nvPr>
        </p:nvSpPr>
        <p:spPr>
          <a:xfrm>
            <a:off x="2956162" y="297849"/>
            <a:ext cx="58950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uk-UA" sz="1800" b="1" i="0" u="none" strike="noStrike" cap="none">
                <a:solidFill>
                  <a:srgbClr val="0D7913"/>
                </a:solidFill>
                <a:latin typeface="Arial"/>
                <a:ea typeface="Arial"/>
                <a:cs typeface="Arial"/>
                <a:sym typeface="Arial"/>
              </a:rPr>
              <a:t>Загальні положення Програми: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7" name="Google Shape;727;g2d0ec0769bc_0_6"/>
          <p:cNvCxnSpPr/>
          <p:nvPr/>
        </p:nvCxnSpPr>
        <p:spPr>
          <a:xfrm>
            <a:off x="2735431" y="277123"/>
            <a:ext cx="0" cy="315900"/>
          </a:xfrm>
          <a:prstGeom prst="straightConnector1">
            <a:avLst/>
          </a:prstGeom>
          <a:noFill/>
          <a:ln w="38100" cap="flat" cmpd="sng">
            <a:solidFill>
              <a:srgbClr val="0D79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8" name="Google Shape;728;g2d0ec0769bc_0_6"/>
          <p:cNvSpPr txBox="1">
            <a:spLocks noGrp="1"/>
          </p:cNvSpPr>
          <p:nvPr>
            <p:ph type="body" idx="1"/>
          </p:nvPr>
        </p:nvSpPr>
        <p:spPr>
          <a:xfrm>
            <a:off x="360671" y="836162"/>
            <a:ext cx="83115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500"/>
              <a:buNone/>
            </a:pPr>
            <a:r>
              <a:rPr lang="uk-UA" sz="1600" b="1">
                <a:solidFill>
                  <a:srgbClr val="000000"/>
                </a:solidFill>
              </a:rPr>
              <a:t>За Програмою надається фінансування на часткове відшкодування вартості: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729" name="Google Shape;729;g2d0ec0769bc_0_6"/>
          <p:cNvPicPr preferRelativeResize="0"/>
          <p:nvPr/>
        </p:nvPicPr>
        <p:blipFill rotWithShape="1">
          <a:blip r:embed="rId3">
            <a:alphaModFix/>
          </a:blip>
          <a:srcRect t="26036" b="26041"/>
          <a:stretch/>
        </p:blipFill>
        <p:spPr>
          <a:xfrm>
            <a:off x="-8267" y="144080"/>
            <a:ext cx="2186160" cy="549954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g2d0ec0769bc_0_6"/>
          <p:cNvSpPr txBox="1"/>
          <p:nvPr/>
        </p:nvSpPr>
        <p:spPr>
          <a:xfrm>
            <a:off x="570337" y="3778074"/>
            <a:ext cx="8003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-UA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Фонд не надає фінансування на витрати, пов'язані з виконанням будь-яких видів робіт (послуг), які не передбачені цією Програмою, або на придбання обладнання та матеріалів, які не визначені у Програмі, як Прийнятне обладнання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1" name="Google Shape;731;g2d0ec0769bc_0_6"/>
          <p:cNvCxnSpPr/>
          <p:nvPr/>
        </p:nvCxnSpPr>
        <p:spPr>
          <a:xfrm>
            <a:off x="421368" y="3459657"/>
            <a:ext cx="8311500" cy="0"/>
          </a:xfrm>
          <a:prstGeom prst="straightConnector1">
            <a:avLst/>
          </a:prstGeom>
          <a:noFill/>
          <a:ln w="38100" cap="flat" cmpd="sng">
            <a:solidFill>
              <a:srgbClr val="72BF44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32" name="Google Shape;732;g2d0ec0769bc_0_6"/>
          <p:cNvSpPr/>
          <p:nvPr/>
        </p:nvSpPr>
        <p:spPr>
          <a:xfrm>
            <a:off x="360671" y="3808251"/>
            <a:ext cx="8311500" cy="109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1575" tIns="41575" rIns="41575" bIns="41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2d0ec0769bc_0_6"/>
          <p:cNvSpPr txBox="1">
            <a:spLocks noGrp="1"/>
          </p:cNvSpPr>
          <p:nvPr>
            <p:ph type="body" idx="1"/>
          </p:nvPr>
        </p:nvSpPr>
        <p:spPr>
          <a:xfrm>
            <a:off x="6202984" y="1388404"/>
            <a:ext cx="2648100" cy="18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800"/>
              <a:buNone/>
            </a:pPr>
            <a:r>
              <a:rPr lang="uk-UA" sz="1500">
                <a:solidFill>
                  <a:srgbClr val="000000"/>
                </a:solidFill>
                <a:highlight>
                  <a:srgbClr val="C9DAF8"/>
                </a:highlight>
              </a:rPr>
              <a:t>2. Сертифікації </a:t>
            </a:r>
            <a:r>
              <a:rPr lang="uk-UA" sz="1500">
                <a:solidFill>
                  <a:srgbClr val="000000"/>
                </a:solidFill>
              </a:rPr>
              <a:t>енергетичної ефективності будинку перед поданням Заявки на отримання Гранту та після реалізації Проекту.</a:t>
            </a:r>
            <a:br>
              <a:rPr lang="uk-UA" sz="1500">
                <a:solidFill>
                  <a:srgbClr val="000000"/>
                </a:solidFill>
              </a:rPr>
            </a:br>
            <a:endParaRPr sz="1500">
              <a:solidFill>
                <a:srgbClr val="000000"/>
              </a:solidFill>
            </a:endParaRPr>
          </a:p>
        </p:txBody>
      </p:sp>
      <p:sp>
        <p:nvSpPr>
          <p:cNvPr id="734" name="Google Shape;734;g2d0ec0769bc_0_6"/>
          <p:cNvSpPr txBox="1">
            <a:spLocks noGrp="1"/>
          </p:cNvSpPr>
          <p:nvPr>
            <p:ph type="body" idx="1"/>
          </p:nvPr>
        </p:nvSpPr>
        <p:spPr>
          <a:xfrm>
            <a:off x="429987" y="1388404"/>
            <a:ext cx="5031000" cy="18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lvl="0" indent="-196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uk-UA" sz="1500">
                <a:solidFill>
                  <a:srgbClr val="000000"/>
                </a:solidFill>
                <a:highlight>
                  <a:srgbClr val="D9EAD3"/>
                </a:highlight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Обладнання та матеріалів:</a:t>
            </a:r>
            <a:endParaRPr sz="1500">
              <a:solidFill>
                <a:srgbClr val="000000"/>
              </a:solidFill>
              <a:highlight>
                <a:srgbClr val="D9EAD3"/>
              </a:highlight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2032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uk-UA" sz="1500" b="1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теплові насоси</a:t>
            </a:r>
            <a:r>
              <a:rPr lang="uk-UA" sz="1500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— джерело теплової енергії — ґрунт, вода або повітря</a:t>
            </a:r>
            <a:r>
              <a:rPr lang="uk-UA" sz="1500">
                <a:solidFill>
                  <a:srgbClr val="000000"/>
                </a:solidFill>
              </a:rPr>
              <a:t> (для потреб опалення та гарячого водопостачання)</a:t>
            </a:r>
            <a:endParaRPr sz="1500">
              <a:solidFill>
                <a:srgbClr val="000000"/>
              </a:solidFill>
            </a:endParaRPr>
          </a:p>
          <a:p>
            <a:pPr marL="203200" lvl="0" indent="-196850" algn="l" rtl="0">
              <a:lnSpc>
                <a:spcPct val="115000"/>
              </a:lnSpc>
              <a:spcBef>
                <a:spcPts val="1200"/>
              </a:spcBef>
              <a:spcAft>
                <a:spcPts val="500"/>
              </a:spcAft>
              <a:buClr>
                <a:srgbClr val="000000"/>
              </a:buClr>
              <a:buSzPts val="1500"/>
              <a:buChar char="●"/>
            </a:pPr>
            <a:r>
              <a:rPr lang="uk-UA" sz="1500" b="1">
                <a:solidFill>
                  <a:srgbClr val="000000"/>
                </a:solidFill>
              </a:rPr>
              <a:t>сонячні електростанції (СЕС)</a:t>
            </a:r>
            <a:br>
              <a:rPr lang="uk-UA" sz="1500">
                <a:solidFill>
                  <a:srgbClr val="000000"/>
                </a:solidFill>
              </a:rPr>
            </a:br>
            <a:r>
              <a:rPr lang="uk-UA" sz="1500">
                <a:solidFill>
                  <a:srgbClr val="000000"/>
                </a:solidFill>
              </a:rPr>
              <a:t>відповідно до Технічних вимог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g2d0ec0769bc_3_0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29670" y="1418023"/>
            <a:ext cx="2598153" cy="1524253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g2d0ec0769bc_3_0"/>
          <p:cNvSpPr/>
          <p:nvPr/>
        </p:nvSpPr>
        <p:spPr>
          <a:xfrm>
            <a:off x="1699932" y="1751455"/>
            <a:ext cx="857400" cy="8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1575" tIns="41575" rIns="41575" bIns="41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g2d0ec0769bc_3_0"/>
          <p:cNvSpPr txBox="1">
            <a:spLocks noGrp="1"/>
          </p:cNvSpPr>
          <p:nvPr>
            <p:ph type="ctrTitle" idx="4294967295"/>
          </p:nvPr>
        </p:nvSpPr>
        <p:spPr>
          <a:xfrm>
            <a:off x="2956162" y="297849"/>
            <a:ext cx="58950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uk-UA" sz="1800" b="1" i="0" u="none" strike="noStrike" cap="none">
                <a:solidFill>
                  <a:srgbClr val="0D7913"/>
                </a:solidFill>
                <a:latin typeface="Arial"/>
                <a:ea typeface="Arial"/>
                <a:cs typeface="Arial"/>
                <a:sym typeface="Arial"/>
              </a:rPr>
              <a:t>Основні засади фінансування</a:t>
            </a:r>
            <a:endParaRPr sz="1800" b="1" i="0" u="none" strike="noStrike" cap="none">
              <a:solidFill>
                <a:srgbClr val="0D79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800" b="1" i="0" u="none" strike="noStrike" cap="none">
              <a:solidFill>
                <a:srgbClr val="0D79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2" name="Google Shape;742;g2d0ec0769bc_3_0"/>
          <p:cNvCxnSpPr/>
          <p:nvPr/>
        </p:nvCxnSpPr>
        <p:spPr>
          <a:xfrm>
            <a:off x="2735431" y="277123"/>
            <a:ext cx="0" cy="315900"/>
          </a:xfrm>
          <a:prstGeom prst="straightConnector1">
            <a:avLst/>
          </a:prstGeom>
          <a:noFill/>
          <a:ln w="38100" cap="flat" cmpd="sng">
            <a:solidFill>
              <a:srgbClr val="0D79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3" name="Google Shape;743;g2d0ec0769bc_3_0"/>
          <p:cNvSpPr txBox="1">
            <a:spLocks noGrp="1"/>
          </p:cNvSpPr>
          <p:nvPr>
            <p:ph type="body" idx="1"/>
          </p:nvPr>
        </p:nvSpPr>
        <p:spPr>
          <a:xfrm>
            <a:off x="295925" y="682485"/>
            <a:ext cx="84519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78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uk-UA" sz="1600" b="1">
                <a:solidFill>
                  <a:schemeClr val="dk1"/>
                </a:solidFill>
              </a:rPr>
              <a:t>Фонд надає учасникам Програми фінансування у формі гранту на безоплатній та безповоротній основі в розмірі:</a:t>
            </a:r>
            <a:endParaRPr sz="1600" b="1">
              <a:solidFill>
                <a:schemeClr val="dk1"/>
              </a:solidFill>
            </a:endParaRPr>
          </a:p>
        </p:txBody>
      </p:sp>
      <p:pic>
        <p:nvPicPr>
          <p:cNvPr id="744" name="Google Shape;744;g2d0ec0769bc_3_0"/>
          <p:cNvPicPr preferRelativeResize="0"/>
          <p:nvPr/>
        </p:nvPicPr>
        <p:blipFill rotWithShape="1">
          <a:blip r:embed="rId4">
            <a:alphaModFix/>
          </a:blip>
          <a:srcRect t="26036" b="26041"/>
          <a:stretch/>
        </p:blipFill>
        <p:spPr>
          <a:xfrm>
            <a:off x="-8267" y="144080"/>
            <a:ext cx="2186160" cy="54995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g2d0ec0769bc_3_0"/>
          <p:cNvSpPr txBox="1">
            <a:spLocks noGrp="1"/>
          </p:cNvSpPr>
          <p:nvPr>
            <p:ph type="body" idx="1"/>
          </p:nvPr>
        </p:nvSpPr>
        <p:spPr>
          <a:xfrm>
            <a:off x="1581771" y="3445593"/>
            <a:ext cx="5696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78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uk-UA" sz="1400" b="1">
                <a:solidFill>
                  <a:schemeClr val="dk1"/>
                </a:solidFill>
              </a:rPr>
              <a:t>**Грант не може бути більше:</a:t>
            </a:r>
            <a:endParaRPr sz="1400" b="1">
              <a:solidFill>
                <a:schemeClr val="dk1"/>
              </a:solidFill>
            </a:endParaRPr>
          </a:p>
          <a:p>
            <a:pPr marL="203200" marR="17780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-UA" sz="1400" b="1">
                <a:solidFill>
                  <a:schemeClr val="dk1"/>
                </a:solidFill>
              </a:rPr>
              <a:t> 1 млн грн — на встановлення СЕС </a:t>
            </a:r>
            <a:endParaRPr sz="1400" b="1">
              <a:solidFill>
                <a:schemeClr val="dk1"/>
              </a:solidFill>
            </a:endParaRPr>
          </a:p>
          <a:p>
            <a:pPr marL="203200" marR="17780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-UA" sz="1400" b="1">
                <a:solidFill>
                  <a:schemeClr val="dk1"/>
                </a:solidFill>
              </a:rPr>
              <a:t> 2  млн грн — на встановлення теплових насосів</a:t>
            </a:r>
            <a:endParaRPr sz="1400" b="1">
              <a:solidFill>
                <a:schemeClr val="dk1"/>
              </a:solidFill>
            </a:endParaRPr>
          </a:p>
        </p:txBody>
      </p:sp>
      <p:sp>
        <p:nvSpPr>
          <p:cNvPr id="746" name="Google Shape;746;g2d0ec0769bc_3_0"/>
          <p:cNvSpPr txBox="1"/>
          <p:nvPr/>
        </p:nvSpPr>
        <p:spPr>
          <a:xfrm>
            <a:off x="2960425" y="1490025"/>
            <a:ext cx="2412300" cy="17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-UA" sz="1300" b="1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Сума гранту — до </a:t>
            </a:r>
            <a:r>
              <a:rPr lang="uk-UA" sz="1300" b="1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70%</a:t>
            </a:r>
            <a:r>
              <a:rPr lang="uk-UA" sz="1300" b="1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3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вартості обладнання та вартості сертифікації </a:t>
            </a:r>
            <a:r>
              <a:rPr lang="uk-UA" sz="13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енергетичної ефективності будинку перед поданням Заявки №1 та після реалізації Проєкту*</a:t>
            </a:r>
            <a:endParaRPr sz="13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g2d0ec0769bc_3_0"/>
          <p:cNvSpPr txBox="1"/>
          <p:nvPr/>
        </p:nvSpPr>
        <p:spPr>
          <a:xfrm>
            <a:off x="346082" y="1490029"/>
            <a:ext cx="109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uk-UA" sz="2600" b="1" i="0" u="none" strike="noStrike" cap="none">
                <a:solidFill>
                  <a:srgbClr val="82D35E"/>
                </a:solidFill>
                <a:latin typeface="Arial"/>
                <a:ea typeface="Arial"/>
                <a:cs typeface="Arial"/>
                <a:sym typeface="Arial"/>
              </a:rPr>
              <a:t>Грант</a:t>
            </a:r>
            <a:endParaRPr sz="2600" b="1" i="0" u="none" strike="noStrike" cap="none">
              <a:solidFill>
                <a:srgbClr val="82D3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g2d0ec0769bc_3_0"/>
          <p:cNvSpPr txBox="1"/>
          <p:nvPr/>
        </p:nvSpPr>
        <p:spPr>
          <a:xfrm>
            <a:off x="6719841" y="1490029"/>
            <a:ext cx="22881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-UA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Окреме обмеження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компенсацію витрат за послуги сертифікації енергетичної ефективності будинку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g2d0ec0769bc_3_0"/>
          <p:cNvSpPr txBox="1"/>
          <p:nvPr/>
        </p:nvSpPr>
        <p:spPr>
          <a:xfrm>
            <a:off x="1689332" y="1914124"/>
            <a:ext cx="95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r>
              <a:rPr lang="uk-UA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g2d0ec0769bc_3_0"/>
          <p:cNvSpPr/>
          <p:nvPr/>
        </p:nvSpPr>
        <p:spPr>
          <a:xfrm>
            <a:off x="5468278" y="1822717"/>
            <a:ext cx="839700" cy="80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g2d0ec0769bc_3_0"/>
          <p:cNvSpPr/>
          <p:nvPr/>
        </p:nvSpPr>
        <p:spPr>
          <a:xfrm>
            <a:off x="5610554" y="1555470"/>
            <a:ext cx="857400" cy="8574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41575" tIns="41575" rIns="41575" bIns="41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g2d0ec0769bc_3_0"/>
          <p:cNvSpPr txBox="1"/>
          <p:nvPr/>
        </p:nvSpPr>
        <p:spPr>
          <a:xfrm>
            <a:off x="5549661" y="1619074"/>
            <a:ext cx="9579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br>
              <a:rPr lang="uk-U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тис. грн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3" name="Google Shape;753;g2d0ec0769bc_3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3979" y="2219200"/>
            <a:ext cx="770557" cy="770557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g2d0ec0769bc_3_0"/>
          <p:cNvSpPr/>
          <p:nvPr/>
        </p:nvSpPr>
        <p:spPr>
          <a:xfrm>
            <a:off x="1439727" y="3375189"/>
            <a:ext cx="5980500" cy="1041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1575" tIns="41575" rIns="41575" bIns="41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g2d0ec0769bc_3_0"/>
          <p:cNvSpPr txBox="1"/>
          <p:nvPr/>
        </p:nvSpPr>
        <p:spPr>
          <a:xfrm>
            <a:off x="346082" y="4547586"/>
            <a:ext cx="87174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-UA" sz="1100" b="1" i="1" u="none" strike="noStrike" cap="non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* Додатково встановлюються граничні суми грантів на одиницю потужності обладнання </a:t>
            </a:r>
            <a:endParaRPr sz="1100" b="1" i="1" u="none" strike="noStrike" cap="none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-UA" sz="1100" b="1" i="1" u="none" strike="noStrike" cap="non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**  </a:t>
            </a:r>
            <a:r>
              <a:rPr lang="uk-UA" sz="1100" b="1" i="0" u="none" strike="noStrike" cap="non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В</a:t>
            </a:r>
            <a:r>
              <a:rPr lang="uk-UA" sz="1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ключає часткову компенсацію вартості основного обладання, додаткових необхідних матеріалів та сертифікації ЕЕ</a:t>
            </a:r>
            <a:endParaRPr sz="1100" b="1" i="1" u="none" strike="noStrike" cap="none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da16fadd81_0_0"/>
          <p:cNvSpPr txBox="1">
            <a:spLocks noGrp="1"/>
          </p:cNvSpPr>
          <p:nvPr>
            <p:ph type="ctrTitle" idx="4294967295"/>
          </p:nvPr>
        </p:nvSpPr>
        <p:spPr>
          <a:xfrm>
            <a:off x="2956162" y="297849"/>
            <a:ext cx="58950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uk-UA" sz="1800" b="1" i="0" u="none" strike="noStrike" cap="none">
                <a:solidFill>
                  <a:srgbClr val="0D7913"/>
                </a:solidFill>
                <a:latin typeface="Arial"/>
                <a:ea typeface="Arial"/>
                <a:cs typeface="Arial"/>
                <a:sym typeface="Arial"/>
              </a:rPr>
              <a:t>Етапи участі у програмі. Етап “Підготовка”</a:t>
            </a:r>
            <a:endParaRPr sz="1800" b="1" i="0" u="none" strike="noStrike" cap="none">
              <a:solidFill>
                <a:srgbClr val="0D79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800" b="1" i="0" u="none" strike="noStrike" cap="none">
              <a:solidFill>
                <a:srgbClr val="0D79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1" name="Google Shape;761;g2da16fadd81_0_0"/>
          <p:cNvCxnSpPr/>
          <p:nvPr/>
        </p:nvCxnSpPr>
        <p:spPr>
          <a:xfrm>
            <a:off x="2735431" y="277123"/>
            <a:ext cx="0" cy="315900"/>
          </a:xfrm>
          <a:prstGeom prst="straightConnector1">
            <a:avLst/>
          </a:prstGeom>
          <a:noFill/>
          <a:ln w="38100" cap="flat" cmpd="sng">
            <a:solidFill>
              <a:srgbClr val="0D791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62" name="Google Shape;762;g2da16fadd81_0_0"/>
          <p:cNvPicPr preferRelativeResize="0"/>
          <p:nvPr/>
        </p:nvPicPr>
        <p:blipFill rotWithShape="1">
          <a:blip r:embed="rId3">
            <a:alphaModFix/>
          </a:blip>
          <a:srcRect t="26036" b="26041"/>
          <a:stretch/>
        </p:blipFill>
        <p:spPr>
          <a:xfrm>
            <a:off x="-8267" y="144080"/>
            <a:ext cx="2186160" cy="549954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g2da16fadd81_0_0"/>
          <p:cNvSpPr txBox="1"/>
          <p:nvPr/>
        </p:nvSpPr>
        <p:spPr>
          <a:xfrm>
            <a:off x="721569" y="1874251"/>
            <a:ext cx="145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uk-UA" sz="1100" b="1" i="0" u="none" strike="noStrike" cap="none">
                <a:solidFill>
                  <a:srgbClr val="002B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Ухвалення рішення</a:t>
            </a:r>
            <a:endParaRPr sz="1100" b="1" i="0" u="none" strike="noStrike" cap="none">
              <a:solidFill>
                <a:srgbClr val="002B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-UA" sz="1100" b="0" i="0" u="none" strike="noStrike" cap="none">
                <a:solidFill>
                  <a:srgbClr val="002B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 участь у Програмі «ГрінДІМ»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g2da16fadd81_0_0"/>
          <p:cNvSpPr txBox="1"/>
          <p:nvPr/>
        </p:nvSpPr>
        <p:spPr>
          <a:xfrm>
            <a:off x="6071049" y="3692640"/>
            <a:ext cx="145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uk-UA" sz="1000" b="1" i="0" u="none" strike="noStrike" cap="none">
                <a:solidFill>
                  <a:srgbClr val="002B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Отримання </a:t>
            </a:r>
            <a:r>
              <a:rPr lang="uk-UA" sz="1000" b="0" i="0" u="none" strike="noStrike" cap="none">
                <a:solidFill>
                  <a:srgbClr val="002B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повідомлення</a:t>
            </a:r>
            <a:endParaRPr sz="1000" b="0" i="0" u="none" strike="noStrike" cap="none">
              <a:solidFill>
                <a:srgbClr val="002B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uk-UA" sz="1000" b="0" i="0" u="none" strike="noStrike" cap="none">
                <a:solidFill>
                  <a:srgbClr val="002B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 схвалення Заявки № 1.</a:t>
            </a:r>
            <a:endParaRPr sz="1000" b="0" i="0" u="none" strike="noStrike" cap="none">
              <a:solidFill>
                <a:srgbClr val="002B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2B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g2da16fadd81_0_0"/>
          <p:cNvSpPr txBox="1"/>
          <p:nvPr/>
        </p:nvSpPr>
        <p:spPr>
          <a:xfrm>
            <a:off x="3263287" y="3695506"/>
            <a:ext cx="145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uk-UA" sz="1000" b="1" i="0" u="none" strike="noStrike" cap="none">
                <a:solidFill>
                  <a:srgbClr val="002B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Подання Заявки 1</a:t>
            </a:r>
            <a:endParaRPr sz="1000" b="1" i="0" u="none" strike="noStrike" cap="none">
              <a:solidFill>
                <a:srgbClr val="002B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uk-UA" sz="1000" b="0" i="0" u="none" strike="noStrike" cap="none">
                <a:solidFill>
                  <a:srgbClr val="002B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до Фонду разом із супровідними документами</a:t>
            </a:r>
            <a:endParaRPr sz="1000" b="0" i="0" u="none" strike="noStrike" cap="none">
              <a:solidFill>
                <a:srgbClr val="002B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2B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g2da16fadd81_0_0"/>
          <p:cNvSpPr txBox="1"/>
          <p:nvPr/>
        </p:nvSpPr>
        <p:spPr>
          <a:xfrm>
            <a:off x="721569" y="3735585"/>
            <a:ext cx="145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uk-UA" sz="1000" b="1" i="0" u="none" strike="noStrike" cap="none">
                <a:solidFill>
                  <a:srgbClr val="002B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Відкриття рахунку </a:t>
            </a:r>
            <a:r>
              <a:rPr lang="uk-UA" sz="1000" b="0" i="0" u="none" strike="noStrike" cap="none">
                <a:solidFill>
                  <a:srgbClr val="002B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ОСББ</a:t>
            </a:r>
            <a:endParaRPr sz="1000" b="0" i="0" u="none" strike="noStrike" cap="none">
              <a:solidFill>
                <a:srgbClr val="002B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uk-UA" sz="1000" b="0" i="0" u="none" strike="noStrike" cap="none">
                <a:solidFill>
                  <a:srgbClr val="002B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 банку-партнері Фонду</a:t>
            </a:r>
            <a:endParaRPr sz="1000" b="0" i="0" u="none" strike="noStrike" cap="none">
              <a:solidFill>
                <a:srgbClr val="002B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2B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g2da16fadd81_0_0"/>
          <p:cNvSpPr txBox="1"/>
          <p:nvPr/>
        </p:nvSpPr>
        <p:spPr>
          <a:xfrm>
            <a:off x="6071049" y="1859549"/>
            <a:ext cx="145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-UA" sz="1100" b="1" i="0" u="none" strike="noStrike" cap="none">
                <a:solidFill>
                  <a:srgbClr val="002B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Складання опису Проекту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g2da16fadd81_0_0"/>
          <p:cNvSpPr txBox="1"/>
          <p:nvPr/>
        </p:nvSpPr>
        <p:spPr>
          <a:xfrm>
            <a:off x="3263287" y="1860988"/>
            <a:ext cx="17265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uk-UA" sz="1100" b="1" i="0" u="none" strike="noStrike" cap="none">
                <a:solidFill>
                  <a:srgbClr val="002B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Проведення сертифікації</a:t>
            </a:r>
            <a:endParaRPr sz="1100" b="1" i="0" u="none" strike="noStrike" cap="none">
              <a:solidFill>
                <a:srgbClr val="002B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uk-UA" sz="1100" b="0" i="0" u="none" strike="noStrike" cap="none">
                <a:solidFill>
                  <a:srgbClr val="002B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енергетичної ефективності будинку</a:t>
            </a:r>
            <a:endParaRPr sz="1100" b="0" i="0" u="none" strike="noStrike" cap="none">
              <a:solidFill>
                <a:srgbClr val="002B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2B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9" name="Google Shape;769;g2da16fadd8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684" y="1213101"/>
            <a:ext cx="733004" cy="68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g2da16fadd81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8400" y="1105700"/>
            <a:ext cx="536807" cy="68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g2da16fadd81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7143" y="1105700"/>
            <a:ext cx="657210" cy="68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g2da16fadd81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41610" y="1326222"/>
            <a:ext cx="424534" cy="454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g2da16fadd81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7951" y="1326222"/>
            <a:ext cx="424534" cy="454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g2da16fadd81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41610" y="3095118"/>
            <a:ext cx="424534" cy="454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g2da16fadd81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7951" y="3095124"/>
            <a:ext cx="424534" cy="454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g2da16fadd81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9714" y="3031156"/>
            <a:ext cx="733002" cy="58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g2da16fadd81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39319" y="2936758"/>
            <a:ext cx="733002" cy="77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g2da16fadd81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0585" y="2981997"/>
            <a:ext cx="657210" cy="68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d0ec0769bc_3_72"/>
          <p:cNvSpPr txBox="1">
            <a:spLocks noGrp="1"/>
          </p:cNvSpPr>
          <p:nvPr>
            <p:ph type="ctrTitle" idx="4294967295"/>
          </p:nvPr>
        </p:nvSpPr>
        <p:spPr>
          <a:xfrm>
            <a:off x="2956162" y="297849"/>
            <a:ext cx="58950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uk-UA" sz="1800" b="1" i="0" u="none" strike="noStrike" cap="none">
                <a:solidFill>
                  <a:srgbClr val="0D7913"/>
                </a:solidFill>
                <a:latin typeface="Arial"/>
                <a:ea typeface="Arial"/>
                <a:cs typeface="Arial"/>
                <a:sym typeface="Arial"/>
              </a:rPr>
              <a:t>Етапи участі у програмі. Етап “Реалізація проєкту”</a:t>
            </a:r>
            <a:endParaRPr sz="1800" b="1" i="0" u="none" strike="noStrike" cap="none">
              <a:solidFill>
                <a:srgbClr val="0D79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800" b="1" i="0" u="none" strike="noStrike" cap="none">
              <a:solidFill>
                <a:srgbClr val="0D79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4" name="Google Shape;784;g2d0ec0769bc_3_72"/>
          <p:cNvCxnSpPr/>
          <p:nvPr/>
        </p:nvCxnSpPr>
        <p:spPr>
          <a:xfrm>
            <a:off x="2735431" y="277123"/>
            <a:ext cx="0" cy="315900"/>
          </a:xfrm>
          <a:prstGeom prst="straightConnector1">
            <a:avLst/>
          </a:prstGeom>
          <a:noFill/>
          <a:ln w="38100" cap="flat" cmpd="sng">
            <a:solidFill>
              <a:srgbClr val="0D791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85" name="Google Shape;785;g2d0ec0769bc_3_72"/>
          <p:cNvPicPr preferRelativeResize="0"/>
          <p:nvPr/>
        </p:nvPicPr>
        <p:blipFill rotWithShape="1">
          <a:blip r:embed="rId3">
            <a:alphaModFix/>
          </a:blip>
          <a:srcRect t="26036" b="26041"/>
          <a:stretch/>
        </p:blipFill>
        <p:spPr>
          <a:xfrm>
            <a:off x="-8267" y="144080"/>
            <a:ext cx="2186160" cy="54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g2d0ec0769bc_3_72"/>
          <p:cNvPicPr preferRelativeResize="0"/>
          <p:nvPr/>
        </p:nvPicPr>
        <p:blipFill rotWithShape="1">
          <a:blip r:embed="rId4">
            <a:alphaModFix/>
          </a:blip>
          <a:srcRect t="35942" b="31440"/>
          <a:stretch/>
        </p:blipFill>
        <p:spPr>
          <a:xfrm>
            <a:off x="0" y="3343706"/>
            <a:ext cx="9144003" cy="1987682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g2d0ec0769bc_3_72"/>
          <p:cNvSpPr txBox="1"/>
          <p:nvPr/>
        </p:nvSpPr>
        <p:spPr>
          <a:xfrm>
            <a:off x="443530" y="2359904"/>
            <a:ext cx="17157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uk-UA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Виконання робіт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uk-UA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пошук підрядника, інсталяція обладнання, пусконалагоджувальні роботи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g2d0ec0769bc_3_72"/>
          <p:cNvSpPr txBox="1"/>
          <p:nvPr/>
        </p:nvSpPr>
        <p:spPr>
          <a:xfrm>
            <a:off x="2796277" y="2359904"/>
            <a:ext cx="17157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uk-UA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Проведення сертифікації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uk-UA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енергетичної ефективності будинку</a:t>
            </a:r>
            <a:endParaRPr sz="1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g2d0ec0769bc_3_72"/>
          <p:cNvSpPr txBox="1"/>
          <p:nvPr/>
        </p:nvSpPr>
        <p:spPr>
          <a:xfrm>
            <a:off x="5374700" y="2368465"/>
            <a:ext cx="15738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uk-UA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Подання Заявки 2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uk-UA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Фонду разом із супровідними документами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g2d0ec0769bc_3_72"/>
          <p:cNvSpPr txBox="1"/>
          <p:nvPr/>
        </p:nvSpPr>
        <p:spPr>
          <a:xfrm>
            <a:off x="7359726" y="2359904"/>
            <a:ext cx="15738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uk-UA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Отримання гранту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1" name="Google Shape;791;g2d0ec0769bc_3_72"/>
          <p:cNvPicPr preferRelativeResize="0"/>
          <p:nvPr/>
        </p:nvPicPr>
        <p:blipFill rotWithShape="1">
          <a:blip r:embed="rId5">
            <a:alphaModFix/>
          </a:blip>
          <a:srcRect t="38072"/>
          <a:stretch/>
        </p:blipFill>
        <p:spPr>
          <a:xfrm>
            <a:off x="163262" y="1316193"/>
            <a:ext cx="8564849" cy="100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g2d0ec0769bc_3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2699" y="1547846"/>
            <a:ext cx="528251" cy="549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7"/>
          <p:cNvSpPr txBox="1">
            <a:spLocks noGrp="1"/>
          </p:cNvSpPr>
          <p:nvPr>
            <p:ph type="title"/>
          </p:nvPr>
        </p:nvSpPr>
        <p:spPr>
          <a:xfrm>
            <a:off x="1207463" y="1618823"/>
            <a:ext cx="64233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rPr lang="uk-UA" sz="3800" b="1">
                <a:solidFill>
                  <a:schemeClr val="dk1"/>
                </a:solidFill>
              </a:rPr>
              <a:t>Дякую за увагу!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798" name="Google Shape;798;p17"/>
          <p:cNvSpPr txBox="1"/>
          <p:nvPr/>
        </p:nvSpPr>
        <p:spPr>
          <a:xfrm>
            <a:off x="5494548" y="3938483"/>
            <a:ext cx="25341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-UA" sz="1100" b="0" i="0" u="none" strike="noStrike" cap="none">
                <a:solidFill>
                  <a:srgbClr val="05050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Відділ супроводу проєктів</a:t>
            </a:r>
            <a:r>
              <a:rPr lang="uk-UA" sz="1300" b="0" i="0" u="none" strike="noStrike" cap="none">
                <a:solidFill>
                  <a:srgbClr val="05050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endParaRPr sz="1300" b="0" i="0" u="none" strike="noStrike" cap="none">
              <a:solidFill>
                <a:srgbClr val="05050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rgbClr val="05050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+38 044 344 28 36</a:t>
            </a:r>
            <a:endParaRPr sz="1400" b="1" i="0" u="none" strike="noStrike" cap="none">
              <a:solidFill>
                <a:srgbClr val="05050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9" name="Google Shape;79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5999" y="3985138"/>
            <a:ext cx="510932" cy="510932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17"/>
          <p:cNvSpPr txBox="1"/>
          <p:nvPr/>
        </p:nvSpPr>
        <p:spPr>
          <a:xfrm>
            <a:off x="2460929" y="3985138"/>
            <a:ext cx="2534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-U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Пошта відділу супроводу: </a:t>
            </a:r>
            <a:r>
              <a:rPr lang="uk-UA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support@eefund.org.ua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1" name="Google Shape;801;p17"/>
          <p:cNvPicPr preferRelativeResize="0"/>
          <p:nvPr/>
        </p:nvPicPr>
        <p:blipFill rotWithShape="1">
          <a:blip r:embed="rId4">
            <a:alphaModFix amt="83000"/>
          </a:blip>
          <a:srcRect/>
          <a:stretch/>
        </p:blipFill>
        <p:spPr>
          <a:xfrm>
            <a:off x="1808063" y="3941325"/>
            <a:ext cx="598567" cy="59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0702" y="0"/>
            <a:ext cx="1513191" cy="1521367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7"/>
          <p:cNvSpPr txBox="1"/>
          <p:nvPr/>
        </p:nvSpPr>
        <p:spPr>
          <a:xfrm>
            <a:off x="4000571" y="2687065"/>
            <a:ext cx="35895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-U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Директор Фонду енергоефективності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-UA" sz="1100" b="1" i="0" u="none" strike="noStrike" cap="none">
                <a:solidFill>
                  <a:srgbClr val="000000"/>
                </a:solidFill>
                <a:highlight>
                  <a:srgbClr val="FFFFFF"/>
                </a:highlight>
              </a:rPr>
              <a:t>Єгор Фаренюк</a:t>
            </a:r>
            <a:endParaRPr sz="1100" b="1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-U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efarenyuk@eefund.org.ua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-UA" sz="1100" b="0" i="0" u="none" strike="noStrike" cap="none">
                <a:solidFill>
                  <a:srgbClr val="1A0DAB"/>
                </a:solidFill>
                <a:latin typeface="Arial"/>
                <a:ea typeface="Arial"/>
                <a:cs typeface="Arial"/>
                <a:sym typeface="Arial"/>
              </a:rPr>
              <a:t>www.eefund.org.ua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-U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Tel.  +38 044 222 95 90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4" name="Google Shape;80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7706" y="2575667"/>
            <a:ext cx="934984" cy="934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"/>
          <p:cNvGrpSpPr/>
          <p:nvPr/>
        </p:nvGrpSpPr>
        <p:grpSpPr>
          <a:xfrm>
            <a:off x="-183625" y="-76012"/>
            <a:ext cx="10006200" cy="7282972"/>
            <a:chOff x="-183625" y="-76200"/>
            <a:chExt cx="10006200" cy="7283700"/>
          </a:xfrm>
        </p:grpSpPr>
        <p:pic>
          <p:nvPicPr>
            <p:cNvPr id="246" name="Google Shape;246;p2"/>
            <p:cNvPicPr preferRelativeResize="0"/>
            <p:nvPr/>
          </p:nvPicPr>
          <p:blipFill rotWithShape="1">
            <a:blip r:embed="rId3">
              <a:alphaModFix/>
            </a:blip>
            <a:srcRect l="-10080" r="10080"/>
            <a:stretch/>
          </p:blipFill>
          <p:spPr>
            <a:xfrm>
              <a:off x="-53150" y="0"/>
              <a:ext cx="9197148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2"/>
            <p:cNvSpPr/>
            <p:nvPr/>
          </p:nvSpPr>
          <p:spPr>
            <a:xfrm rot="5400000">
              <a:off x="1177625" y="-1437450"/>
              <a:ext cx="7283700" cy="100062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8" name="Google Shape;248;p2"/>
          <p:cNvPicPr preferRelativeResize="0"/>
          <p:nvPr/>
        </p:nvPicPr>
        <p:blipFill rotWithShape="1">
          <a:blip r:embed="rId4">
            <a:alphaModFix/>
          </a:blip>
          <a:srcRect l="-4194" t="-14386" r="-4217" b="-23544"/>
          <a:stretch/>
        </p:blipFill>
        <p:spPr>
          <a:xfrm>
            <a:off x="1727026" y="1030609"/>
            <a:ext cx="4564701" cy="131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050" y="197891"/>
            <a:ext cx="2163129" cy="3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"/>
          <p:cNvSpPr txBox="1"/>
          <p:nvPr/>
        </p:nvSpPr>
        <p:spPr>
          <a:xfrm>
            <a:off x="1919440" y="2448840"/>
            <a:ext cx="25257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rgbClr val="70B2FE"/>
                </a:solidFill>
                <a:highlight>
                  <a:srgbClr val="70B2FE"/>
                </a:highlight>
                <a:latin typeface="Arial"/>
                <a:ea typeface="Arial"/>
                <a:cs typeface="Arial"/>
                <a:sym typeface="Arial"/>
              </a:rPr>
              <a:t>_</a:t>
            </a:r>
            <a:r>
              <a:rPr lang="uk-UA" sz="1800" b="1" i="0" u="none" strike="noStrike" cap="none">
                <a:solidFill>
                  <a:srgbClr val="000000"/>
                </a:solidFill>
                <a:highlight>
                  <a:srgbClr val="70B2FE"/>
                </a:highlight>
                <a:latin typeface="Arial"/>
                <a:ea typeface="Arial"/>
                <a:cs typeface="Arial"/>
                <a:sym typeface="Arial"/>
              </a:rPr>
              <a:t>РЕЗУЛЬТАТИ</a:t>
            </a:r>
            <a:r>
              <a:rPr lang="uk-UA" sz="1800" b="1" i="0" u="none" strike="noStrike" cap="none">
                <a:solidFill>
                  <a:srgbClr val="70B2FE"/>
                </a:solidFill>
                <a:highlight>
                  <a:srgbClr val="70B2FE"/>
                </a:highlight>
                <a:latin typeface="Arial"/>
                <a:ea typeface="Arial"/>
                <a:cs typeface="Arial"/>
                <a:sym typeface="Arial"/>
              </a:rPr>
              <a:t>_</a:t>
            </a:r>
            <a:endParaRPr sz="1800" b="1" i="0" u="none" strike="noStrike" cap="none">
              <a:solidFill>
                <a:srgbClr val="000000"/>
              </a:solidFill>
              <a:highlight>
                <a:srgbClr val="70B2FE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rgbClr val="70B2FE"/>
                </a:solidFill>
                <a:highlight>
                  <a:srgbClr val="70B2FE"/>
                </a:highlight>
                <a:latin typeface="Arial"/>
                <a:ea typeface="Arial"/>
                <a:cs typeface="Arial"/>
                <a:sym typeface="Arial"/>
              </a:rPr>
              <a:t>_</a:t>
            </a:r>
            <a:r>
              <a:rPr lang="uk-UA" sz="1800" b="1" i="0" u="none" strike="noStrike" cap="none">
                <a:solidFill>
                  <a:srgbClr val="000000"/>
                </a:solidFill>
                <a:highlight>
                  <a:srgbClr val="70B2FE"/>
                </a:highlight>
                <a:latin typeface="Arial"/>
                <a:ea typeface="Arial"/>
                <a:cs typeface="Arial"/>
                <a:sym typeface="Arial"/>
              </a:rPr>
              <a:t>РЕАЛІЗАЦІЇ</a:t>
            </a:r>
            <a:r>
              <a:rPr lang="uk-UA" sz="1800" b="1" i="0" u="none" strike="noStrike" cap="none">
                <a:solidFill>
                  <a:srgbClr val="70B2FE"/>
                </a:solidFill>
                <a:highlight>
                  <a:srgbClr val="70B2FE"/>
                </a:highlight>
                <a:latin typeface="Arial"/>
                <a:ea typeface="Arial"/>
                <a:cs typeface="Arial"/>
                <a:sym typeface="Arial"/>
              </a:rPr>
              <a:t>_</a:t>
            </a:r>
            <a:endParaRPr sz="1800" b="1" i="0" u="none" strike="noStrike" cap="none">
              <a:solidFill>
                <a:srgbClr val="FFDE1D"/>
              </a:solidFill>
              <a:highlight>
                <a:srgbClr val="70B2F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5544924" y="3778087"/>
            <a:ext cx="691476" cy="69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"/>
          <p:cNvPicPr preferRelativeResize="0"/>
          <p:nvPr/>
        </p:nvPicPr>
        <p:blipFill rotWithShape="1">
          <a:blip r:embed="rId3">
            <a:alphaModFix amt="70000"/>
          </a:blip>
          <a:srcRect t="1295" b="1295"/>
          <a:stretch/>
        </p:blipFill>
        <p:spPr>
          <a:xfrm>
            <a:off x="-80331" y="328407"/>
            <a:ext cx="5709559" cy="393496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"/>
          <p:cNvSpPr txBox="1">
            <a:spLocks noGrp="1"/>
          </p:cNvSpPr>
          <p:nvPr>
            <p:ph type="title" idx="4294967295"/>
          </p:nvPr>
        </p:nvSpPr>
        <p:spPr>
          <a:xfrm>
            <a:off x="3824323" y="270834"/>
            <a:ext cx="30309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rPr lang="uk-UA" sz="1500" b="1">
                <a:solidFill>
                  <a:srgbClr val="050505"/>
                </a:solidFill>
              </a:rPr>
              <a:t>Програма «Енергодім»: інформація про проєкти</a:t>
            </a:r>
            <a:endParaRPr sz="1500" b="1">
              <a:solidFill>
                <a:srgbClr val="05050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1800" b="1">
              <a:solidFill>
                <a:srgbClr val="050505"/>
              </a:solidFill>
            </a:endParaRPr>
          </a:p>
        </p:txBody>
      </p:sp>
      <p:sp>
        <p:nvSpPr>
          <p:cNvPr id="258" name="Google Shape;258;p3"/>
          <p:cNvSpPr/>
          <p:nvPr/>
        </p:nvSpPr>
        <p:spPr>
          <a:xfrm>
            <a:off x="324542" y="3664959"/>
            <a:ext cx="503100" cy="50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"/>
          <p:cNvSpPr txBox="1"/>
          <p:nvPr/>
        </p:nvSpPr>
        <p:spPr>
          <a:xfrm>
            <a:off x="938592" y="3711571"/>
            <a:ext cx="16341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Проєкти (заявки)</a:t>
            </a:r>
            <a:b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роботі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"/>
          <p:cNvSpPr txBox="1"/>
          <p:nvPr/>
        </p:nvSpPr>
        <p:spPr>
          <a:xfrm>
            <a:off x="350801" y="3779972"/>
            <a:ext cx="4479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-UA" sz="1300">
                <a:solidFill>
                  <a:srgbClr val="FFFFFF"/>
                </a:solidFill>
              </a:rPr>
              <a:t>299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9461" y="4306682"/>
            <a:ext cx="709930" cy="60537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"/>
          <p:cNvSpPr txBox="1"/>
          <p:nvPr/>
        </p:nvSpPr>
        <p:spPr>
          <a:xfrm>
            <a:off x="3233426" y="4369774"/>
            <a:ext cx="159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Учасники:</a:t>
            </a: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6</a:t>
            </a:r>
            <a:r>
              <a:rPr lang="uk-UA" sz="13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1300">
                <a:latin typeface="Calibri"/>
                <a:ea typeface="Calibri"/>
                <a:cs typeface="Calibri"/>
                <a:sym typeface="Calibri"/>
              </a:rPr>
              <a:t>712</a:t>
            </a: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домогосподарств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"/>
          <p:cNvSpPr txBox="1"/>
          <p:nvPr/>
        </p:nvSpPr>
        <p:spPr>
          <a:xfrm>
            <a:off x="5702813" y="4323984"/>
            <a:ext cx="2993700" cy="4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3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1 289,7</a:t>
            </a:r>
            <a:r>
              <a:rPr lang="uk-UA" sz="13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uk-UA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млн грн</a:t>
            </a:r>
            <a:r>
              <a:rPr lang="uk-UA" sz="13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виплачено грантів ОСББ</a:t>
            </a:r>
            <a:endParaRPr sz="13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9832" y="4299938"/>
            <a:ext cx="709927" cy="60875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"/>
          <p:cNvSpPr txBox="1"/>
          <p:nvPr/>
        </p:nvSpPr>
        <p:spPr>
          <a:xfrm>
            <a:off x="5113956" y="823881"/>
            <a:ext cx="30309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Завершені проєкти, з них</a:t>
            </a:r>
            <a:r>
              <a:rPr lang="uk-UA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"/>
          <p:cNvSpPr txBox="1"/>
          <p:nvPr/>
        </p:nvSpPr>
        <p:spPr>
          <a:xfrm>
            <a:off x="5540032" y="1191595"/>
            <a:ext cx="963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повністю завершені*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5061269" y="1196590"/>
            <a:ext cx="4479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-UA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uk-UA" sz="1300" b="1"/>
              <a:t>81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"/>
          <p:cNvSpPr txBox="1"/>
          <p:nvPr/>
        </p:nvSpPr>
        <p:spPr>
          <a:xfrm>
            <a:off x="7141451" y="1199553"/>
            <a:ext cx="10557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частково завершені**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"/>
          <p:cNvSpPr txBox="1"/>
          <p:nvPr/>
        </p:nvSpPr>
        <p:spPr>
          <a:xfrm>
            <a:off x="6662693" y="1204556"/>
            <a:ext cx="4479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-UA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uk-UA" b="1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uk-UA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"/>
          <p:cNvSpPr txBox="1"/>
          <p:nvPr/>
        </p:nvSpPr>
        <p:spPr>
          <a:xfrm>
            <a:off x="5113956" y="3131991"/>
            <a:ext cx="37737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Загальна вартість поданих проєктів: 6,</a:t>
            </a:r>
            <a:r>
              <a:rPr lang="uk-UA" sz="1300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млрд грн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Розрахована сума грантів: 3,7 млрд грн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Економія енергії: 30</a:t>
            </a:r>
            <a:r>
              <a:rPr lang="uk-UA" sz="130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uk-UA" sz="1300"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млн кВт/рік 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Скорочення викидів CO2: 83,2 тис. т/рік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"/>
          <p:cNvSpPr txBox="1"/>
          <p:nvPr/>
        </p:nvSpPr>
        <p:spPr>
          <a:xfrm>
            <a:off x="953073" y="1154532"/>
            <a:ext cx="503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Луцьк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"/>
          <p:cNvSpPr txBox="1"/>
          <p:nvPr/>
        </p:nvSpPr>
        <p:spPr>
          <a:xfrm>
            <a:off x="1409936" y="1192061"/>
            <a:ext cx="329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Рівне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"/>
          <p:cNvSpPr txBox="1"/>
          <p:nvPr/>
        </p:nvSpPr>
        <p:spPr>
          <a:xfrm>
            <a:off x="443210" y="1705071"/>
            <a:ext cx="329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Львів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"/>
          <p:cNvSpPr txBox="1"/>
          <p:nvPr/>
        </p:nvSpPr>
        <p:spPr>
          <a:xfrm>
            <a:off x="1017688" y="1925831"/>
            <a:ext cx="503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Тернопіль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"/>
          <p:cNvSpPr txBox="1"/>
          <p:nvPr/>
        </p:nvSpPr>
        <p:spPr>
          <a:xfrm>
            <a:off x="671776" y="2213041"/>
            <a:ext cx="868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Івано-Франківськ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"/>
          <p:cNvSpPr txBox="1"/>
          <p:nvPr/>
        </p:nvSpPr>
        <p:spPr>
          <a:xfrm>
            <a:off x="160238" y="2330513"/>
            <a:ext cx="4773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Ужгород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"/>
          <p:cNvSpPr txBox="1"/>
          <p:nvPr/>
        </p:nvSpPr>
        <p:spPr>
          <a:xfrm>
            <a:off x="1419999" y="1800610"/>
            <a:ext cx="7683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Хмельницький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"/>
          <p:cNvSpPr txBox="1"/>
          <p:nvPr/>
        </p:nvSpPr>
        <p:spPr>
          <a:xfrm>
            <a:off x="1816249" y="1425551"/>
            <a:ext cx="447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Житомир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"/>
          <p:cNvSpPr txBox="1"/>
          <p:nvPr/>
        </p:nvSpPr>
        <p:spPr>
          <a:xfrm>
            <a:off x="2487825" y="1755043"/>
            <a:ext cx="271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Київ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"/>
          <p:cNvSpPr txBox="1"/>
          <p:nvPr/>
        </p:nvSpPr>
        <p:spPr>
          <a:xfrm>
            <a:off x="2779552" y="1266541"/>
            <a:ext cx="398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Чернігів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"/>
          <p:cNvSpPr txBox="1"/>
          <p:nvPr/>
        </p:nvSpPr>
        <p:spPr>
          <a:xfrm>
            <a:off x="3500163" y="1333699"/>
            <a:ext cx="398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Суми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"/>
          <p:cNvSpPr txBox="1"/>
          <p:nvPr/>
        </p:nvSpPr>
        <p:spPr>
          <a:xfrm>
            <a:off x="3278979" y="1861038"/>
            <a:ext cx="398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Полтава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"/>
          <p:cNvSpPr txBox="1"/>
          <p:nvPr/>
        </p:nvSpPr>
        <p:spPr>
          <a:xfrm>
            <a:off x="4093994" y="1857349"/>
            <a:ext cx="398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Харків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"/>
          <p:cNvSpPr txBox="1"/>
          <p:nvPr/>
        </p:nvSpPr>
        <p:spPr>
          <a:xfrm>
            <a:off x="4802270" y="2181980"/>
            <a:ext cx="551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Луганськ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"/>
          <p:cNvSpPr txBox="1"/>
          <p:nvPr/>
        </p:nvSpPr>
        <p:spPr>
          <a:xfrm>
            <a:off x="3636682" y="2291886"/>
            <a:ext cx="551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Дніпро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"/>
          <p:cNvSpPr txBox="1"/>
          <p:nvPr/>
        </p:nvSpPr>
        <p:spPr>
          <a:xfrm>
            <a:off x="3765809" y="2999733"/>
            <a:ext cx="551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Запоріжжя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"/>
          <p:cNvSpPr txBox="1"/>
          <p:nvPr/>
        </p:nvSpPr>
        <p:spPr>
          <a:xfrm>
            <a:off x="3306167" y="3382193"/>
            <a:ext cx="551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Херсон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"/>
          <p:cNvSpPr txBox="1"/>
          <p:nvPr/>
        </p:nvSpPr>
        <p:spPr>
          <a:xfrm>
            <a:off x="2796629" y="3060524"/>
            <a:ext cx="551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Миколаїв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"/>
          <p:cNvSpPr txBox="1"/>
          <p:nvPr/>
        </p:nvSpPr>
        <p:spPr>
          <a:xfrm>
            <a:off x="2777845" y="2556005"/>
            <a:ext cx="7683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Кропивницький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"/>
          <p:cNvSpPr txBox="1"/>
          <p:nvPr/>
        </p:nvSpPr>
        <p:spPr>
          <a:xfrm>
            <a:off x="2329141" y="3111743"/>
            <a:ext cx="329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Одеса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"/>
          <p:cNvSpPr txBox="1"/>
          <p:nvPr/>
        </p:nvSpPr>
        <p:spPr>
          <a:xfrm>
            <a:off x="1885565" y="2243357"/>
            <a:ext cx="503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Вінниця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"/>
          <p:cNvSpPr txBox="1"/>
          <p:nvPr/>
        </p:nvSpPr>
        <p:spPr>
          <a:xfrm>
            <a:off x="2408961" y="2220610"/>
            <a:ext cx="503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Черкаси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3"/>
          <p:cNvGrpSpPr/>
          <p:nvPr/>
        </p:nvGrpSpPr>
        <p:grpSpPr>
          <a:xfrm>
            <a:off x="902819" y="760145"/>
            <a:ext cx="375995" cy="369641"/>
            <a:chOff x="1730075" y="1721225"/>
            <a:chExt cx="1085437" cy="1067400"/>
          </a:xfrm>
        </p:grpSpPr>
        <p:sp>
          <p:nvSpPr>
            <p:cNvPr id="294" name="Google Shape;294;p3"/>
            <p:cNvSpPr/>
            <p:nvPr/>
          </p:nvSpPr>
          <p:spPr>
            <a:xfrm>
              <a:off x="1730075" y="1721225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 txBox="1"/>
            <p:nvPr/>
          </p:nvSpPr>
          <p:spPr>
            <a:xfrm>
              <a:off x="2091312" y="1954938"/>
              <a:ext cx="7242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31</a:t>
              </a:r>
              <a:endPara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3"/>
          <p:cNvGrpSpPr/>
          <p:nvPr/>
        </p:nvGrpSpPr>
        <p:grpSpPr>
          <a:xfrm>
            <a:off x="2326726" y="2885936"/>
            <a:ext cx="225862" cy="225862"/>
            <a:chOff x="1730075" y="1721225"/>
            <a:chExt cx="1067400" cy="1067400"/>
          </a:xfrm>
        </p:grpSpPr>
        <p:sp>
          <p:nvSpPr>
            <p:cNvPr id="297" name="Google Shape;297;p3"/>
            <p:cNvSpPr/>
            <p:nvPr/>
          </p:nvSpPr>
          <p:spPr>
            <a:xfrm>
              <a:off x="1730075" y="1721225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 txBox="1"/>
            <p:nvPr/>
          </p:nvSpPr>
          <p:spPr>
            <a:xfrm>
              <a:off x="1945471" y="1884004"/>
              <a:ext cx="724200" cy="72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uk-UA" sz="1000" b="1">
                  <a:solidFill>
                    <a:srgbClr val="FFFFFF"/>
                  </a:solidFill>
                </a:rPr>
                <a:t>0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3"/>
          <p:cNvGrpSpPr/>
          <p:nvPr/>
        </p:nvGrpSpPr>
        <p:grpSpPr>
          <a:xfrm>
            <a:off x="2988383" y="2747336"/>
            <a:ext cx="310080" cy="310080"/>
            <a:chOff x="672670" y="1776873"/>
            <a:chExt cx="1067400" cy="1067400"/>
          </a:xfrm>
        </p:grpSpPr>
        <p:sp>
          <p:nvSpPr>
            <p:cNvPr id="300" name="Google Shape;300;p3"/>
            <p:cNvSpPr/>
            <p:nvPr/>
          </p:nvSpPr>
          <p:spPr>
            <a:xfrm>
              <a:off x="672670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 txBox="1"/>
            <p:nvPr/>
          </p:nvSpPr>
          <p:spPr>
            <a:xfrm>
              <a:off x="932267" y="2016307"/>
              <a:ext cx="7242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1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21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3"/>
          <p:cNvGrpSpPr/>
          <p:nvPr/>
        </p:nvGrpSpPr>
        <p:grpSpPr>
          <a:xfrm>
            <a:off x="2483951" y="1446003"/>
            <a:ext cx="286988" cy="260766"/>
            <a:chOff x="347666" y="1776873"/>
            <a:chExt cx="1181019" cy="1067400"/>
          </a:xfrm>
        </p:grpSpPr>
        <p:sp>
          <p:nvSpPr>
            <p:cNvPr id="303" name="Google Shape;303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 txBox="1"/>
            <p:nvPr/>
          </p:nvSpPr>
          <p:spPr>
            <a:xfrm>
              <a:off x="692285" y="2013205"/>
              <a:ext cx="8364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3"/>
          <p:cNvGrpSpPr/>
          <p:nvPr/>
        </p:nvGrpSpPr>
        <p:grpSpPr>
          <a:xfrm>
            <a:off x="534386" y="1369067"/>
            <a:ext cx="329400" cy="329400"/>
            <a:chOff x="1730075" y="1721225"/>
            <a:chExt cx="1067400" cy="1067400"/>
          </a:xfrm>
        </p:grpSpPr>
        <p:sp>
          <p:nvSpPr>
            <p:cNvPr id="306" name="Google Shape;306;p3"/>
            <p:cNvSpPr/>
            <p:nvPr/>
          </p:nvSpPr>
          <p:spPr>
            <a:xfrm>
              <a:off x="1730075" y="1721225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 txBox="1"/>
            <p:nvPr/>
          </p:nvSpPr>
          <p:spPr>
            <a:xfrm>
              <a:off x="1908574" y="1937774"/>
              <a:ext cx="724200" cy="5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33</a:t>
              </a:r>
              <a:endPara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3"/>
          <p:cNvGrpSpPr/>
          <p:nvPr/>
        </p:nvGrpSpPr>
        <p:grpSpPr>
          <a:xfrm>
            <a:off x="1143837" y="1627222"/>
            <a:ext cx="227623" cy="225328"/>
            <a:chOff x="347666" y="1776873"/>
            <a:chExt cx="1078270" cy="1067400"/>
          </a:xfrm>
        </p:grpSpPr>
        <p:sp>
          <p:nvSpPr>
            <p:cNvPr id="309" name="Google Shape;309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 txBox="1"/>
            <p:nvPr/>
          </p:nvSpPr>
          <p:spPr>
            <a:xfrm>
              <a:off x="701736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2976433" y="1005910"/>
            <a:ext cx="225328" cy="225328"/>
            <a:chOff x="347666" y="1776873"/>
            <a:chExt cx="1067400" cy="1067400"/>
          </a:xfrm>
        </p:grpSpPr>
        <p:sp>
          <p:nvSpPr>
            <p:cNvPr id="312" name="Google Shape;312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 txBox="1"/>
            <p:nvPr/>
          </p:nvSpPr>
          <p:spPr>
            <a:xfrm>
              <a:off x="686307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"/>
          <p:cNvGrpSpPr/>
          <p:nvPr/>
        </p:nvGrpSpPr>
        <p:grpSpPr>
          <a:xfrm>
            <a:off x="2595567" y="1930937"/>
            <a:ext cx="287024" cy="287024"/>
            <a:chOff x="347666" y="1776873"/>
            <a:chExt cx="1067400" cy="1067400"/>
          </a:xfrm>
        </p:grpSpPr>
        <p:sp>
          <p:nvSpPr>
            <p:cNvPr id="315" name="Google Shape;315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 txBox="1"/>
            <p:nvPr/>
          </p:nvSpPr>
          <p:spPr>
            <a:xfrm>
              <a:off x="522118" y="2032633"/>
              <a:ext cx="7242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17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3"/>
          <p:cNvGrpSpPr/>
          <p:nvPr/>
        </p:nvGrpSpPr>
        <p:grpSpPr>
          <a:xfrm>
            <a:off x="1996896" y="1195998"/>
            <a:ext cx="225328" cy="225328"/>
            <a:chOff x="347666" y="1776873"/>
            <a:chExt cx="1067400" cy="1067400"/>
          </a:xfrm>
        </p:grpSpPr>
        <p:sp>
          <p:nvSpPr>
            <p:cNvPr id="318" name="Google Shape;318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3"/>
          <p:cNvGrpSpPr/>
          <p:nvPr/>
        </p:nvGrpSpPr>
        <p:grpSpPr>
          <a:xfrm>
            <a:off x="289648" y="2045552"/>
            <a:ext cx="225328" cy="225328"/>
            <a:chOff x="347666" y="1776873"/>
            <a:chExt cx="1067400" cy="1067400"/>
          </a:xfrm>
        </p:grpSpPr>
        <p:sp>
          <p:nvSpPr>
            <p:cNvPr id="321" name="Google Shape;321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3"/>
          <p:cNvGrpSpPr/>
          <p:nvPr/>
        </p:nvGrpSpPr>
        <p:grpSpPr>
          <a:xfrm>
            <a:off x="3475801" y="1626036"/>
            <a:ext cx="225328" cy="225328"/>
            <a:chOff x="347666" y="1776873"/>
            <a:chExt cx="1067400" cy="1067400"/>
          </a:xfrm>
        </p:grpSpPr>
        <p:sp>
          <p:nvSpPr>
            <p:cNvPr id="324" name="Google Shape;324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3"/>
          <p:cNvGrpSpPr/>
          <p:nvPr/>
        </p:nvGrpSpPr>
        <p:grpSpPr>
          <a:xfrm>
            <a:off x="772600" y="1961986"/>
            <a:ext cx="225328" cy="225328"/>
            <a:chOff x="347666" y="1776873"/>
            <a:chExt cx="1067400" cy="1067400"/>
          </a:xfrm>
        </p:grpSpPr>
        <p:sp>
          <p:nvSpPr>
            <p:cNvPr id="327" name="Google Shape;327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3110075" y="2278406"/>
            <a:ext cx="240730" cy="225328"/>
            <a:chOff x="-3880463" y="-506956"/>
            <a:chExt cx="1140358" cy="1067400"/>
          </a:xfrm>
        </p:grpSpPr>
        <p:sp>
          <p:nvSpPr>
            <p:cNvPr id="330" name="Google Shape;330;p3"/>
            <p:cNvSpPr/>
            <p:nvPr/>
          </p:nvSpPr>
          <p:spPr>
            <a:xfrm>
              <a:off x="-3880463" y="-506956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 txBox="1"/>
            <p:nvPr/>
          </p:nvSpPr>
          <p:spPr>
            <a:xfrm>
              <a:off x="-3464305" y="-317232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>
                  <a:solidFill>
                    <a:srgbClr val="FFFFFF"/>
                  </a:solidFill>
                </a:rPr>
                <a:t>5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"/>
          <p:cNvGrpSpPr/>
          <p:nvPr/>
        </p:nvGrpSpPr>
        <p:grpSpPr>
          <a:xfrm>
            <a:off x="1520778" y="940554"/>
            <a:ext cx="225328" cy="225328"/>
            <a:chOff x="347666" y="1776873"/>
            <a:chExt cx="1067400" cy="1067400"/>
          </a:xfrm>
        </p:grpSpPr>
        <p:sp>
          <p:nvSpPr>
            <p:cNvPr id="333" name="Google Shape;333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3"/>
          <p:cNvGrpSpPr/>
          <p:nvPr/>
        </p:nvGrpSpPr>
        <p:grpSpPr>
          <a:xfrm>
            <a:off x="3746709" y="1981452"/>
            <a:ext cx="329400" cy="329400"/>
            <a:chOff x="455685" y="1776873"/>
            <a:chExt cx="1067400" cy="1067400"/>
          </a:xfrm>
        </p:grpSpPr>
        <p:sp>
          <p:nvSpPr>
            <p:cNvPr id="336" name="Google Shape;336;p3"/>
            <p:cNvSpPr/>
            <p:nvPr/>
          </p:nvSpPr>
          <p:spPr>
            <a:xfrm>
              <a:off x="455685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 txBox="1"/>
            <p:nvPr/>
          </p:nvSpPr>
          <p:spPr>
            <a:xfrm>
              <a:off x="650896" y="2015359"/>
              <a:ext cx="724200" cy="5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21</a:t>
              </a:r>
              <a:endParaRPr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3"/>
          <p:cNvGrpSpPr/>
          <p:nvPr/>
        </p:nvGrpSpPr>
        <p:grpSpPr>
          <a:xfrm>
            <a:off x="3579014" y="1082250"/>
            <a:ext cx="225328" cy="225328"/>
            <a:chOff x="347666" y="1776873"/>
            <a:chExt cx="1067400" cy="1067400"/>
          </a:xfrm>
        </p:grpSpPr>
        <p:sp>
          <p:nvSpPr>
            <p:cNvPr id="339" name="Google Shape;339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1558193" y="1562194"/>
            <a:ext cx="225328" cy="225328"/>
            <a:chOff x="347666" y="1776873"/>
            <a:chExt cx="1067400" cy="1067400"/>
          </a:xfrm>
        </p:grpSpPr>
        <p:sp>
          <p:nvSpPr>
            <p:cNvPr id="342" name="Google Shape;342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2051243" y="2008160"/>
            <a:ext cx="225328" cy="225328"/>
            <a:chOff x="347666" y="1776873"/>
            <a:chExt cx="1067400" cy="1067400"/>
          </a:xfrm>
        </p:grpSpPr>
        <p:sp>
          <p:nvSpPr>
            <p:cNvPr id="345" name="Google Shape;345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3"/>
          <p:cNvGrpSpPr/>
          <p:nvPr/>
        </p:nvGrpSpPr>
        <p:grpSpPr>
          <a:xfrm>
            <a:off x="3457117" y="2998325"/>
            <a:ext cx="225328" cy="225328"/>
            <a:chOff x="347666" y="1776873"/>
            <a:chExt cx="1067400" cy="1067400"/>
          </a:xfrm>
        </p:grpSpPr>
        <p:sp>
          <p:nvSpPr>
            <p:cNvPr id="348" name="Google Shape;348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 txBox="1"/>
            <p:nvPr/>
          </p:nvSpPr>
          <p:spPr>
            <a:xfrm>
              <a:off x="541867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3"/>
          <p:cNvGrpSpPr/>
          <p:nvPr/>
        </p:nvGrpSpPr>
        <p:grpSpPr>
          <a:xfrm>
            <a:off x="5013481" y="1928888"/>
            <a:ext cx="225328" cy="225328"/>
            <a:chOff x="347666" y="1776873"/>
            <a:chExt cx="1067400" cy="1067400"/>
          </a:xfrm>
        </p:grpSpPr>
        <p:sp>
          <p:nvSpPr>
            <p:cNvPr id="351" name="Google Shape;351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 txBox="1"/>
            <p:nvPr/>
          </p:nvSpPr>
          <p:spPr>
            <a:xfrm>
              <a:off x="522118" y="1923652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3"/>
          <p:cNvGrpSpPr/>
          <p:nvPr/>
        </p:nvGrpSpPr>
        <p:grpSpPr>
          <a:xfrm>
            <a:off x="4209136" y="1589950"/>
            <a:ext cx="265676" cy="265676"/>
            <a:chOff x="347666" y="1776873"/>
            <a:chExt cx="1067400" cy="1067400"/>
          </a:xfrm>
        </p:grpSpPr>
        <p:sp>
          <p:nvSpPr>
            <p:cNvPr id="354" name="Google Shape;354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 txBox="1"/>
            <p:nvPr/>
          </p:nvSpPr>
          <p:spPr>
            <a:xfrm>
              <a:off x="522118" y="1954519"/>
              <a:ext cx="724200" cy="6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3"/>
          <p:cNvGrpSpPr/>
          <p:nvPr/>
        </p:nvGrpSpPr>
        <p:grpSpPr>
          <a:xfrm>
            <a:off x="489951" y="694818"/>
            <a:ext cx="477235" cy="477235"/>
            <a:chOff x="-251595" y="2651406"/>
            <a:chExt cx="1067400" cy="1067400"/>
          </a:xfrm>
        </p:grpSpPr>
        <p:sp>
          <p:nvSpPr>
            <p:cNvPr id="357" name="Google Shape;357;p3"/>
            <p:cNvSpPr/>
            <p:nvPr/>
          </p:nvSpPr>
          <p:spPr>
            <a:xfrm>
              <a:off x="-251595" y="2651406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 txBox="1"/>
            <p:nvPr/>
          </p:nvSpPr>
          <p:spPr>
            <a:xfrm>
              <a:off x="47253" y="2954130"/>
              <a:ext cx="724200" cy="48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b="1">
                  <a:solidFill>
                    <a:srgbClr val="FFFFFF"/>
                  </a:solidFill>
                </a:rPr>
                <a:t>81</a:t>
              </a: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3"/>
          <p:cNvGrpSpPr/>
          <p:nvPr/>
        </p:nvGrpSpPr>
        <p:grpSpPr>
          <a:xfrm>
            <a:off x="239676" y="1345570"/>
            <a:ext cx="369747" cy="369641"/>
            <a:chOff x="-251595" y="2651406"/>
            <a:chExt cx="1067400" cy="1067400"/>
          </a:xfrm>
        </p:grpSpPr>
        <p:sp>
          <p:nvSpPr>
            <p:cNvPr id="360" name="Google Shape;360;p3"/>
            <p:cNvSpPr/>
            <p:nvPr/>
          </p:nvSpPr>
          <p:spPr>
            <a:xfrm>
              <a:off x="-251595" y="2651406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 txBox="1"/>
            <p:nvPr/>
          </p:nvSpPr>
          <p:spPr>
            <a:xfrm>
              <a:off x="1341" y="2941929"/>
              <a:ext cx="7242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uk-UA" sz="1200" b="1">
                  <a:solidFill>
                    <a:srgbClr val="FFFFFF"/>
                  </a:solidFill>
                </a:rPr>
                <a:t>9</a:t>
              </a:r>
              <a:endParaRPr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3"/>
          <p:cNvSpPr/>
          <p:nvPr/>
        </p:nvSpPr>
        <p:spPr>
          <a:xfrm>
            <a:off x="324542" y="4370229"/>
            <a:ext cx="503100" cy="503100"/>
          </a:xfrm>
          <a:prstGeom prst="ellipse">
            <a:avLst/>
          </a:prstGeom>
          <a:solidFill>
            <a:srgbClr val="00A60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"/>
          <p:cNvSpPr txBox="1"/>
          <p:nvPr/>
        </p:nvSpPr>
        <p:spPr>
          <a:xfrm>
            <a:off x="938594" y="4383730"/>
            <a:ext cx="12219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Завершені проєкти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4" name="Google Shape;364;p3"/>
          <p:cNvGrpSpPr/>
          <p:nvPr/>
        </p:nvGrpSpPr>
        <p:grpSpPr>
          <a:xfrm>
            <a:off x="116357" y="2045552"/>
            <a:ext cx="225328" cy="225328"/>
            <a:chOff x="347666" y="1776873"/>
            <a:chExt cx="1067400" cy="1067400"/>
          </a:xfrm>
        </p:grpSpPr>
        <p:sp>
          <p:nvSpPr>
            <p:cNvPr id="365" name="Google Shape;365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3"/>
          <p:cNvGrpSpPr/>
          <p:nvPr/>
        </p:nvGrpSpPr>
        <p:grpSpPr>
          <a:xfrm>
            <a:off x="520201" y="1917787"/>
            <a:ext cx="287024" cy="287024"/>
            <a:chOff x="347666" y="1776873"/>
            <a:chExt cx="1067400" cy="1067400"/>
          </a:xfrm>
        </p:grpSpPr>
        <p:sp>
          <p:nvSpPr>
            <p:cNvPr id="368" name="Google Shape;368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 txBox="1"/>
            <p:nvPr/>
          </p:nvSpPr>
          <p:spPr>
            <a:xfrm>
              <a:off x="498255" y="2049974"/>
              <a:ext cx="724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uk-UA" sz="1000" b="1">
                  <a:solidFill>
                    <a:srgbClr val="FFFFFF"/>
                  </a:solidFill>
                </a:rPr>
                <a:t>3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3"/>
          <p:cNvGrpSpPr/>
          <p:nvPr/>
        </p:nvGrpSpPr>
        <p:grpSpPr>
          <a:xfrm>
            <a:off x="964534" y="1630942"/>
            <a:ext cx="225328" cy="225328"/>
            <a:chOff x="347666" y="1776873"/>
            <a:chExt cx="1067400" cy="1067400"/>
          </a:xfrm>
        </p:grpSpPr>
        <p:sp>
          <p:nvSpPr>
            <p:cNvPr id="371" name="Google Shape;371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3"/>
          <p:cNvGrpSpPr/>
          <p:nvPr/>
        </p:nvGrpSpPr>
        <p:grpSpPr>
          <a:xfrm>
            <a:off x="1303485" y="908318"/>
            <a:ext cx="260766" cy="260766"/>
            <a:chOff x="347666" y="1776873"/>
            <a:chExt cx="1067400" cy="1067400"/>
          </a:xfrm>
        </p:grpSpPr>
        <p:sp>
          <p:nvSpPr>
            <p:cNvPr id="374" name="Google Shape;374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"/>
            <p:cNvSpPr txBox="1"/>
            <p:nvPr/>
          </p:nvSpPr>
          <p:spPr>
            <a:xfrm>
              <a:off x="522115" y="2008841"/>
              <a:ext cx="7242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22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p3"/>
          <p:cNvGrpSpPr/>
          <p:nvPr/>
        </p:nvGrpSpPr>
        <p:grpSpPr>
          <a:xfrm>
            <a:off x="1783512" y="1160627"/>
            <a:ext cx="260766" cy="260766"/>
            <a:chOff x="347666" y="1776873"/>
            <a:chExt cx="1067400" cy="1067400"/>
          </a:xfrm>
        </p:grpSpPr>
        <p:sp>
          <p:nvSpPr>
            <p:cNvPr id="377" name="Google Shape;377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"/>
            <p:cNvSpPr txBox="1"/>
            <p:nvPr/>
          </p:nvSpPr>
          <p:spPr>
            <a:xfrm>
              <a:off x="484384" y="1992247"/>
              <a:ext cx="724200" cy="630300"/>
            </a:xfrm>
            <a:prstGeom prst="rect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18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3"/>
          <p:cNvGrpSpPr/>
          <p:nvPr/>
        </p:nvGrpSpPr>
        <p:grpSpPr>
          <a:xfrm>
            <a:off x="1392463" y="1562194"/>
            <a:ext cx="225328" cy="225328"/>
            <a:chOff x="347666" y="1776873"/>
            <a:chExt cx="1067400" cy="1067400"/>
          </a:xfrm>
        </p:grpSpPr>
        <p:sp>
          <p:nvSpPr>
            <p:cNvPr id="380" name="Google Shape;380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3"/>
          <p:cNvGrpSpPr/>
          <p:nvPr/>
        </p:nvGrpSpPr>
        <p:grpSpPr>
          <a:xfrm>
            <a:off x="1870117" y="2003600"/>
            <a:ext cx="225328" cy="225328"/>
            <a:chOff x="347666" y="1776873"/>
            <a:chExt cx="1067400" cy="1067400"/>
          </a:xfrm>
        </p:grpSpPr>
        <p:sp>
          <p:nvSpPr>
            <p:cNvPr id="383" name="Google Shape;383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"/>
          <p:cNvGrpSpPr/>
          <p:nvPr/>
        </p:nvGrpSpPr>
        <p:grpSpPr>
          <a:xfrm>
            <a:off x="2389127" y="1525711"/>
            <a:ext cx="225328" cy="225328"/>
            <a:chOff x="347666" y="1776873"/>
            <a:chExt cx="1067400" cy="1067400"/>
          </a:xfrm>
        </p:grpSpPr>
        <p:sp>
          <p:nvSpPr>
            <p:cNvPr id="386" name="Google Shape;386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>
                  <a:solidFill>
                    <a:srgbClr val="FFFFFF"/>
                  </a:solidFill>
                </a:rPr>
                <a:t> 7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3"/>
          <p:cNvGrpSpPr/>
          <p:nvPr/>
        </p:nvGrpSpPr>
        <p:grpSpPr>
          <a:xfrm>
            <a:off x="2803779" y="2225926"/>
            <a:ext cx="329400" cy="329400"/>
            <a:chOff x="1730075" y="1721225"/>
            <a:chExt cx="1067400" cy="1067400"/>
          </a:xfrm>
        </p:grpSpPr>
        <p:sp>
          <p:nvSpPr>
            <p:cNvPr id="389" name="Google Shape;389;p3"/>
            <p:cNvSpPr/>
            <p:nvPr/>
          </p:nvSpPr>
          <p:spPr>
            <a:xfrm>
              <a:off x="1730075" y="1721225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"/>
            <p:cNvSpPr txBox="1"/>
            <p:nvPr/>
          </p:nvSpPr>
          <p:spPr>
            <a:xfrm>
              <a:off x="1908574" y="1937774"/>
              <a:ext cx="724200" cy="5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35</a:t>
              </a:r>
              <a:endPara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3"/>
          <p:cNvGrpSpPr/>
          <p:nvPr/>
        </p:nvGrpSpPr>
        <p:grpSpPr>
          <a:xfrm>
            <a:off x="2369177" y="1948423"/>
            <a:ext cx="265569" cy="265569"/>
            <a:chOff x="347666" y="1776873"/>
            <a:chExt cx="1067400" cy="1067400"/>
          </a:xfrm>
        </p:grpSpPr>
        <p:sp>
          <p:nvSpPr>
            <p:cNvPr id="392" name="Google Shape;392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"/>
            <p:cNvSpPr txBox="1"/>
            <p:nvPr/>
          </p:nvSpPr>
          <p:spPr>
            <a:xfrm>
              <a:off x="522115" y="1973040"/>
              <a:ext cx="724200" cy="618600"/>
            </a:xfrm>
            <a:prstGeom prst="rect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21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p3"/>
          <p:cNvGrpSpPr/>
          <p:nvPr/>
        </p:nvGrpSpPr>
        <p:grpSpPr>
          <a:xfrm>
            <a:off x="2760204" y="2770364"/>
            <a:ext cx="287024" cy="287024"/>
            <a:chOff x="605404" y="1776873"/>
            <a:chExt cx="1067400" cy="1067400"/>
          </a:xfrm>
        </p:grpSpPr>
        <p:sp>
          <p:nvSpPr>
            <p:cNvPr id="395" name="Google Shape;395;p3"/>
            <p:cNvSpPr/>
            <p:nvPr/>
          </p:nvSpPr>
          <p:spPr>
            <a:xfrm>
              <a:off x="605404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"/>
            <p:cNvSpPr txBox="1"/>
            <p:nvPr/>
          </p:nvSpPr>
          <p:spPr>
            <a:xfrm>
              <a:off x="842578" y="2016309"/>
              <a:ext cx="7242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1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23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3"/>
          <p:cNvGrpSpPr/>
          <p:nvPr/>
        </p:nvGrpSpPr>
        <p:grpSpPr>
          <a:xfrm>
            <a:off x="2097130" y="2866455"/>
            <a:ext cx="265676" cy="265676"/>
            <a:chOff x="347666" y="1776873"/>
            <a:chExt cx="1067400" cy="1067400"/>
          </a:xfrm>
        </p:grpSpPr>
        <p:sp>
          <p:nvSpPr>
            <p:cNvPr id="398" name="Google Shape;398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"/>
            <p:cNvSpPr txBox="1"/>
            <p:nvPr/>
          </p:nvSpPr>
          <p:spPr>
            <a:xfrm>
              <a:off x="522118" y="1954519"/>
              <a:ext cx="724200" cy="618300"/>
            </a:xfrm>
            <a:prstGeom prst="rect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23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p3"/>
          <p:cNvSpPr txBox="1"/>
          <p:nvPr/>
        </p:nvSpPr>
        <p:spPr>
          <a:xfrm>
            <a:off x="350801" y="4475111"/>
            <a:ext cx="4479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-U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uk-UA" sz="1300">
                <a:solidFill>
                  <a:srgbClr val="FFFFFF"/>
                </a:solidFill>
              </a:rPr>
              <a:t>60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" name="Google Shape;401;p3"/>
          <p:cNvGrpSpPr/>
          <p:nvPr/>
        </p:nvGrpSpPr>
        <p:grpSpPr>
          <a:xfrm>
            <a:off x="3282838" y="3001691"/>
            <a:ext cx="225328" cy="225328"/>
            <a:chOff x="347666" y="1776873"/>
            <a:chExt cx="1067400" cy="1067400"/>
          </a:xfrm>
        </p:grpSpPr>
        <p:sp>
          <p:nvSpPr>
            <p:cNvPr id="402" name="Google Shape;402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3"/>
          <p:cNvGrpSpPr/>
          <p:nvPr/>
        </p:nvGrpSpPr>
        <p:grpSpPr>
          <a:xfrm>
            <a:off x="3809725" y="2764476"/>
            <a:ext cx="225328" cy="225328"/>
            <a:chOff x="347666" y="1776873"/>
            <a:chExt cx="1067400" cy="1067400"/>
          </a:xfrm>
        </p:grpSpPr>
        <p:sp>
          <p:nvSpPr>
            <p:cNvPr id="405" name="Google Shape;405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3"/>
          <p:cNvGrpSpPr/>
          <p:nvPr/>
        </p:nvGrpSpPr>
        <p:grpSpPr>
          <a:xfrm>
            <a:off x="3592096" y="2051873"/>
            <a:ext cx="225328" cy="225328"/>
            <a:chOff x="347666" y="1776873"/>
            <a:chExt cx="1067400" cy="1067400"/>
          </a:xfrm>
        </p:grpSpPr>
        <p:sp>
          <p:nvSpPr>
            <p:cNvPr id="408" name="Google Shape;408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3"/>
          <p:cNvGrpSpPr/>
          <p:nvPr/>
        </p:nvGrpSpPr>
        <p:grpSpPr>
          <a:xfrm>
            <a:off x="4824756" y="1929671"/>
            <a:ext cx="225328" cy="225328"/>
            <a:chOff x="347666" y="1776873"/>
            <a:chExt cx="1067400" cy="1067400"/>
          </a:xfrm>
        </p:grpSpPr>
        <p:sp>
          <p:nvSpPr>
            <p:cNvPr id="411" name="Google Shape;411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3"/>
          <p:cNvGrpSpPr/>
          <p:nvPr/>
        </p:nvGrpSpPr>
        <p:grpSpPr>
          <a:xfrm>
            <a:off x="4035852" y="1610130"/>
            <a:ext cx="225328" cy="225328"/>
            <a:chOff x="347666" y="1776873"/>
            <a:chExt cx="1067400" cy="1067400"/>
          </a:xfrm>
        </p:grpSpPr>
        <p:sp>
          <p:nvSpPr>
            <p:cNvPr id="414" name="Google Shape;414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3"/>
          <p:cNvGrpSpPr/>
          <p:nvPr/>
        </p:nvGrpSpPr>
        <p:grpSpPr>
          <a:xfrm>
            <a:off x="3273370" y="1622247"/>
            <a:ext cx="225328" cy="225328"/>
            <a:chOff x="347666" y="1776873"/>
            <a:chExt cx="1067400" cy="1067400"/>
          </a:xfrm>
        </p:grpSpPr>
        <p:sp>
          <p:nvSpPr>
            <p:cNvPr id="417" name="Google Shape;417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p3"/>
          <p:cNvGrpSpPr/>
          <p:nvPr/>
        </p:nvGrpSpPr>
        <p:grpSpPr>
          <a:xfrm>
            <a:off x="3317369" y="1120080"/>
            <a:ext cx="225328" cy="225328"/>
            <a:chOff x="347666" y="1776873"/>
            <a:chExt cx="1067400" cy="1067400"/>
          </a:xfrm>
        </p:grpSpPr>
        <p:sp>
          <p:nvSpPr>
            <p:cNvPr id="420" name="Google Shape;420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3"/>
          <p:cNvGrpSpPr/>
          <p:nvPr/>
        </p:nvGrpSpPr>
        <p:grpSpPr>
          <a:xfrm>
            <a:off x="2759556" y="1005877"/>
            <a:ext cx="225328" cy="225328"/>
            <a:chOff x="347666" y="1776873"/>
            <a:chExt cx="1067400" cy="1067400"/>
          </a:xfrm>
        </p:grpSpPr>
        <p:sp>
          <p:nvSpPr>
            <p:cNvPr id="423" name="Google Shape;423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3"/>
          <p:cNvSpPr txBox="1"/>
          <p:nvPr/>
        </p:nvSpPr>
        <p:spPr>
          <a:xfrm>
            <a:off x="5540702" y="1731303"/>
            <a:ext cx="29343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rPr lang="uk-UA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*Повністю завершені — проєкти, на яких виконані всі роботи 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**Частково завершені — проєкти у процесі реалізації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6" name="Google Shape;426;p3"/>
          <p:cNvGrpSpPr/>
          <p:nvPr/>
        </p:nvGrpSpPr>
        <p:grpSpPr>
          <a:xfrm>
            <a:off x="4467518" y="2379005"/>
            <a:ext cx="311894" cy="311894"/>
            <a:chOff x="605404" y="1776873"/>
            <a:chExt cx="1067400" cy="1067400"/>
          </a:xfrm>
        </p:grpSpPr>
        <p:sp>
          <p:nvSpPr>
            <p:cNvPr id="427" name="Google Shape;427;p3"/>
            <p:cNvSpPr/>
            <p:nvPr/>
          </p:nvSpPr>
          <p:spPr>
            <a:xfrm>
              <a:off x="605404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"/>
            <p:cNvSpPr txBox="1"/>
            <p:nvPr/>
          </p:nvSpPr>
          <p:spPr>
            <a:xfrm>
              <a:off x="889891" y="2016309"/>
              <a:ext cx="7242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24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3"/>
          <p:cNvSpPr txBox="1"/>
          <p:nvPr/>
        </p:nvSpPr>
        <p:spPr>
          <a:xfrm>
            <a:off x="4330723" y="2223381"/>
            <a:ext cx="551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Донецьк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0" name="Google Shape;430;p3"/>
          <p:cNvGrpSpPr/>
          <p:nvPr/>
        </p:nvGrpSpPr>
        <p:grpSpPr>
          <a:xfrm>
            <a:off x="1148898" y="2327663"/>
            <a:ext cx="225328" cy="225328"/>
            <a:chOff x="347666" y="1776873"/>
            <a:chExt cx="1067400" cy="1067400"/>
          </a:xfrm>
        </p:grpSpPr>
        <p:sp>
          <p:nvSpPr>
            <p:cNvPr id="431" name="Google Shape;431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3"/>
          <p:cNvSpPr txBox="1"/>
          <p:nvPr/>
        </p:nvSpPr>
        <p:spPr>
          <a:xfrm>
            <a:off x="1381884" y="2324153"/>
            <a:ext cx="503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Чернівці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4" name="Google Shape;434;p3"/>
          <p:cNvGrpSpPr/>
          <p:nvPr/>
        </p:nvGrpSpPr>
        <p:grpSpPr>
          <a:xfrm>
            <a:off x="4041543" y="2726495"/>
            <a:ext cx="329400" cy="329400"/>
            <a:chOff x="1730075" y="1721225"/>
            <a:chExt cx="1067400" cy="1067400"/>
          </a:xfrm>
        </p:grpSpPr>
        <p:sp>
          <p:nvSpPr>
            <p:cNvPr id="435" name="Google Shape;435;p3"/>
            <p:cNvSpPr/>
            <p:nvPr/>
          </p:nvSpPr>
          <p:spPr>
            <a:xfrm>
              <a:off x="1730075" y="1721225"/>
              <a:ext cx="1067400" cy="10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"/>
            <p:cNvSpPr txBox="1"/>
            <p:nvPr/>
          </p:nvSpPr>
          <p:spPr>
            <a:xfrm>
              <a:off x="1908574" y="1937774"/>
              <a:ext cx="724200" cy="5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3"/>
          <p:cNvGrpSpPr/>
          <p:nvPr/>
        </p:nvGrpSpPr>
        <p:grpSpPr>
          <a:xfrm>
            <a:off x="897057" y="2374266"/>
            <a:ext cx="225328" cy="225328"/>
            <a:chOff x="347666" y="1776873"/>
            <a:chExt cx="1067400" cy="1067400"/>
          </a:xfrm>
        </p:grpSpPr>
        <p:sp>
          <p:nvSpPr>
            <p:cNvPr id="438" name="Google Shape;438;p3"/>
            <p:cNvSpPr/>
            <p:nvPr/>
          </p:nvSpPr>
          <p:spPr>
            <a:xfrm>
              <a:off x="347666" y="1776873"/>
              <a:ext cx="1067400" cy="1067400"/>
            </a:xfrm>
            <a:prstGeom prst="ellipse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"/>
            <p:cNvSpPr txBox="1"/>
            <p:nvPr/>
          </p:nvSpPr>
          <p:spPr>
            <a:xfrm>
              <a:off x="522118" y="1954519"/>
              <a:ext cx="724200" cy="729600"/>
            </a:xfrm>
            <a:prstGeom prst="rect">
              <a:avLst/>
            </a:prstGeom>
            <a:solidFill>
              <a:srgbClr val="00A609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uk-UA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0" name="Google Shape;440;p3"/>
          <p:cNvPicPr preferRelativeResize="0"/>
          <p:nvPr/>
        </p:nvPicPr>
        <p:blipFill rotWithShape="1">
          <a:blip r:embed="rId6">
            <a:alphaModFix/>
          </a:blip>
          <a:srcRect l="-4194" t="-14386" r="-4217" b="-23544"/>
          <a:stretch/>
        </p:blipFill>
        <p:spPr>
          <a:xfrm>
            <a:off x="148945" y="87617"/>
            <a:ext cx="1702030" cy="4899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Google Shape;441;p3"/>
          <p:cNvCxnSpPr/>
          <p:nvPr/>
        </p:nvCxnSpPr>
        <p:spPr>
          <a:xfrm>
            <a:off x="3697675" y="118172"/>
            <a:ext cx="0" cy="515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2" name="Google Shape;44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43539" y="201524"/>
            <a:ext cx="1424197" cy="23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"/>
          <p:cNvPicPr preferRelativeResize="0"/>
          <p:nvPr/>
        </p:nvPicPr>
        <p:blipFill rotWithShape="1">
          <a:blip r:embed="rId3">
            <a:alphaModFix amt="70000"/>
          </a:blip>
          <a:srcRect t="1295" b="1295"/>
          <a:stretch/>
        </p:blipFill>
        <p:spPr>
          <a:xfrm>
            <a:off x="46206" y="559437"/>
            <a:ext cx="5709559" cy="393496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"/>
          <p:cNvSpPr txBox="1">
            <a:spLocks noGrp="1"/>
          </p:cNvSpPr>
          <p:nvPr>
            <p:ph type="title" idx="4294967295"/>
          </p:nvPr>
        </p:nvSpPr>
        <p:spPr>
          <a:xfrm>
            <a:off x="2525292" y="59140"/>
            <a:ext cx="53712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uk-UA" sz="1500" b="1">
                <a:solidFill>
                  <a:schemeClr val="dk1"/>
                </a:solidFill>
              </a:rPr>
              <a:t>Результати реалізації Програми «Енергодім»</a:t>
            </a:r>
            <a:br>
              <a:rPr lang="uk-UA" sz="1500" b="1">
                <a:solidFill>
                  <a:schemeClr val="dk1"/>
                </a:solidFill>
              </a:rPr>
            </a:br>
            <a:r>
              <a:rPr lang="uk-UA" sz="1500" b="1">
                <a:solidFill>
                  <a:schemeClr val="dk1"/>
                </a:solidFill>
              </a:rPr>
              <a:t>за період дії воєнного стану</a:t>
            </a:r>
            <a:endParaRPr sz="1500" b="1">
              <a:solidFill>
                <a:schemeClr val="dk1"/>
              </a:solidFill>
            </a:endParaRPr>
          </a:p>
        </p:txBody>
      </p:sp>
      <p:sp>
        <p:nvSpPr>
          <p:cNvPr id="449" name="Google Shape;449;p6"/>
          <p:cNvSpPr txBox="1"/>
          <p:nvPr/>
        </p:nvSpPr>
        <p:spPr>
          <a:xfrm>
            <a:off x="6067888" y="3064424"/>
            <a:ext cx="30309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Загальні показники</a:t>
            </a:r>
            <a:r>
              <a:rPr lang="uk-U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uk-UA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324542" y="4404186"/>
            <a:ext cx="503100" cy="503100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6"/>
          <p:cNvSpPr txBox="1"/>
          <p:nvPr/>
        </p:nvSpPr>
        <p:spPr>
          <a:xfrm>
            <a:off x="938593" y="4416145"/>
            <a:ext cx="21747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Проєкти частково завершили будівельні роботи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"/>
          <p:cNvSpPr txBox="1"/>
          <p:nvPr/>
        </p:nvSpPr>
        <p:spPr>
          <a:xfrm>
            <a:off x="350801" y="4519199"/>
            <a:ext cx="4479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uk-UA" sz="1300"/>
              <a:t>7</a:t>
            </a: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324542" y="3693283"/>
            <a:ext cx="503100" cy="503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"/>
          <p:cNvSpPr txBox="1"/>
          <p:nvPr/>
        </p:nvSpPr>
        <p:spPr>
          <a:xfrm>
            <a:off x="938594" y="3706783"/>
            <a:ext cx="12219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Завершені проєкти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"/>
          <p:cNvSpPr txBox="1"/>
          <p:nvPr/>
        </p:nvSpPr>
        <p:spPr>
          <a:xfrm>
            <a:off x="350801" y="3798165"/>
            <a:ext cx="4479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-UA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uk-UA" sz="1300">
                <a:solidFill>
                  <a:srgbClr val="FFFFFF"/>
                </a:solidFill>
              </a:rPr>
              <a:t>23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6"/>
          <p:cNvSpPr txBox="1"/>
          <p:nvPr/>
        </p:nvSpPr>
        <p:spPr>
          <a:xfrm>
            <a:off x="6025577" y="3556472"/>
            <a:ext cx="25116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</a:t>
            </a:r>
            <a:r>
              <a:rPr lang="uk-UA" sz="1500" b="1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uk-UA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млрд грн</a:t>
            </a: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Фонд компенсував ОСББ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"/>
          <p:cNvSpPr txBox="1"/>
          <p:nvPr/>
        </p:nvSpPr>
        <p:spPr>
          <a:xfrm>
            <a:off x="6025577" y="4181290"/>
            <a:ext cx="32415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1500" b="1">
                <a:latin typeface="Calibri"/>
                <a:ea typeface="Calibri"/>
                <a:cs typeface="Calibri"/>
                <a:sym typeface="Calibri"/>
              </a:rPr>
              <a:t>511/468 </a:t>
            </a:r>
            <a:r>
              <a:rPr lang="uk-UA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Заявки на верифікацію для відшкодування частково або повністю виконаних робіт (отримано/схвалено)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Google Shape;45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3660" y="3647858"/>
            <a:ext cx="404670" cy="40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2055" y="4327989"/>
            <a:ext cx="447870" cy="451143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"/>
          <p:cNvSpPr txBox="1"/>
          <p:nvPr/>
        </p:nvSpPr>
        <p:spPr>
          <a:xfrm>
            <a:off x="1230339" y="1327799"/>
            <a:ext cx="503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Луцьк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6"/>
          <p:cNvSpPr txBox="1"/>
          <p:nvPr/>
        </p:nvSpPr>
        <p:spPr>
          <a:xfrm>
            <a:off x="1687202" y="1365328"/>
            <a:ext cx="329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Рівне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6"/>
          <p:cNvSpPr txBox="1"/>
          <p:nvPr/>
        </p:nvSpPr>
        <p:spPr>
          <a:xfrm>
            <a:off x="720476" y="1878338"/>
            <a:ext cx="329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Львів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6"/>
          <p:cNvSpPr txBox="1"/>
          <p:nvPr/>
        </p:nvSpPr>
        <p:spPr>
          <a:xfrm>
            <a:off x="1549285" y="2099097"/>
            <a:ext cx="503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Тернопіль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6"/>
          <p:cNvSpPr txBox="1"/>
          <p:nvPr/>
        </p:nvSpPr>
        <p:spPr>
          <a:xfrm>
            <a:off x="949042" y="2386307"/>
            <a:ext cx="868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Івано-Франківськ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6"/>
          <p:cNvSpPr txBox="1"/>
          <p:nvPr/>
        </p:nvSpPr>
        <p:spPr>
          <a:xfrm>
            <a:off x="489978" y="2450347"/>
            <a:ext cx="4773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Ужгород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6"/>
          <p:cNvSpPr txBox="1"/>
          <p:nvPr/>
        </p:nvSpPr>
        <p:spPr>
          <a:xfrm>
            <a:off x="1835853" y="1952796"/>
            <a:ext cx="7683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Хмельницький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"/>
          <p:cNvSpPr txBox="1"/>
          <p:nvPr/>
        </p:nvSpPr>
        <p:spPr>
          <a:xfrm>
            <a:off x="2093515" y="1598818"/>
            <a:ext cx="447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Житомир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6"/>
          <p:cNvSpPr txBox="1"/>
          <p:nvPr/>
        </p:nvSpPr>
        <p:spPr>
          <a:xfrm>
            <a:off x="2765091" y="1928310"/>
            <a:ext cx="271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Київ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"/>
          <p:cNvSpPr txBox="1"/>
          <p:nvPr/>
        </p:nvSpPr>
        <p:spPr>
          <a:xfrm>
            <a:off x="3056818" y="1439808"/>
            <a:ext cx="398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Чернігів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"/>
          <p:cNvSpPr txBox="1"/>
          <p:nvPr/>
        </p:nvSpPr>
        <p:spPr>
          <a:xfrm>
            <a:off x="3777429" y="1506966"/>
            <a:ext cx="398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Суми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"/>
          <p:cNvSpPr txBox="1"/>
          <p:nvPr/>
        </p:nvSpPr>
        <p:spPr>
          <a:xfrm>
            <a:off x="3556245" y="2138265"/>
            <a:ext cx="398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Полтава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"/>
          <p:cNvSpPr txBox="1"/>
          <p:nvPr/>
        </p:nvSpPr>
        <p:spPr>
          <a:xfrm>
            <a:off x="4371260" y="2030615"/>
            <a:ext cx="398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Харків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6"/>
          <p:cNvSpPr txBox="1"/>
          <p:nvPr/>
        </p:nvSpPr>
        <p:spPr>
          <a:xfrm>
            <a:off x="5038784" y="2191883"/>
            <a:ext cx="551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Луганськ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"/>
          <p:cNvSpPr txBox="1"/>
          <p:nvPr/>
        </p:nvSpPr>
        <p:spPr>
          <a:xfrm>
            <a:off x="3976963" y="2473028"/>
            <a:ext cx="551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Дніпро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6"/>
          <p:cNvSpPr txBox="1"/>
          <p:nvPr/>
        </p:nvSpPr>
        <p:spPr>
          <a:xfrm>
            <a:off x="4043075" y="3173000"/>
            <a:ext cx="551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Запоріжжя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6"/>
          <p:cNvSpPr txBox="1"/>
          <p:nvPr/>
        </p:nvSpPr>
        <p:spPr>
          <a:xfrm>
            <a:off x="3583433" y="3555459"/>
            <a:ext cx="551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Херсон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"/>
          <p:cNvSpPr txBox="1"/>
          <p:nvPr/>
        </p:nvSpPr>
        <p:spPr>
          <a:xfrm>
            <a:off x="3006154" y="3307824"/>
            <a:ext cx="551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Миколаїв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"/>
          <p:cNvSpPr txBox="1"/>
          <p:nvPr/>
        </p:nvSpPr>
        <p:spPr>
          <a:xfrm>
            <a:off x="2967793" y="2793071"/>
            <a:ext cx="7683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Кропивницький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6"/>
          <p:cNvSpPr txBox="1"/>
          <p:nvPr/>
        </p:nvSpPr>
        <p:spPr>
          <a:xfrm>
            <a:off x="2606407" y="3285009"/>
            <a:ext cx="329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Одеса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6"/>
          <p:cNvSpPr txBox="1"/>
          <p:nvPr/>
        </p:nvSpPr>
        <p:spPr>
          <a:xfrm>
            <a:off x="2127855" y="2425116"/>
            <a:ext cx="503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Вінниця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6"/>
          <p:cNvSpPr txBox="1"/>
          <p:nvPr/>
        </p:nvSpPr>
        <p:spPr>
          <a:xfrm>
            <a:off x="2686227" y="2393877"/>
            <a:ext cx="503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Черкаси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6"/>
          <p:cNvSpPr txBox="1"/>
          <p:nvPr/>
        </p:nvSpPr>
        <p:spPr>
          <a:xfrm>
            <a:off x="4769693" y="2610810"/>
            <a:ext cx="551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Донецьк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6"/>
          <p:cNvSpPr txBox="1"/>
          <p:nvPr/>
        </p:nvSpPr>
        <p:spPr>
          <a:xfrm>
            <a:off x="1562234" y="2536057"/>
            <a:ext cx="503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uk-UA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Чернівці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4" name="Google Shape;484;p6"/>
          <p:cNvGrpSpPr/>
          <p:nvPr/>
        </p:nvGrpSpPr>
        <p:grpSpPr>
          <a:xfrm>
            <a:off x="729480" y="832645"/>
            <a:ext cx="377802" cy="377802"/>
            <a:chOff x="-971726" y="6065174"/>
            <a:chExt cx="830700" cy="830700"/>
          </a:xfrm>
        </p:grpSpPr>
        <p:sp>
          <p:nvSpPr>
            <p:cNvPr id="485" name="Google Shape;485;p6"/>
            <p:cNvSpPr/>
            <p:nvPr/>
          </p:nvSpPr>
          <p:spPr>
            <a:xfrm>
              <a:off x="-971726" y="6065174"/>
              <a:ext cx="830700" cy="8307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 txBox="1"/>
            <p:nvPr/>
          </p:nvSpPr>
          <p:spPr>
            <a:xfrm>
              <a:off x="-942850" y="6158050"/>
              <a:ext cx="7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3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uk-UA" sz="1300">
                  <a:solidFill>
                    <a:srgbClr val="FFFFFF"/>
                  </a:solidFill>
                </a:rPr>
                <a:t>2</a:t>
              </a:r>
              <a:endPara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6"/>
          <p:cNvGrpSpPr/>
          <p:nvPr/>
        </p:nvGrpSpPr>
        <p:grpSpPr>
          <a:xfrm>
            <a:off x="1035767" y="731648"/>
            <a:ext cx="551627" cy="551627"/>
            <a:chOff x="-298273" y="5843113"/>
            <a:chExt cx="1212900" cy="1212900"/>
          </a:xfrm>
        </p:grpSpPr>
        <p:sp>
          <p:nvSpPr>
            <p:cNvPr id="488" name="Google Shape;488;p6"/>
            <p:cNvSpPr/>
            <p:nvPr/>
          </p:nvSpPr>
          <p:spPr>
            <a:xfrm>
              <a:off x="-298273" y="5843113"/>
              <a:ext cx="1212900" cy="1212900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 txBox="1"/>
            <p:nvPr/>
          </p:nvSpPr>
          <p:spPr>
            <a:xfrm>
              <a:off x="-256112" y="6056416"/>
              <a:ext cx="1057500" cy="7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uk-UA" sz="1700"/>
                <a:t>8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6"/>
          <p:cNvGrpSpPr/>
          <p:nvPr/>
        </p:nvGrpSpPr>
        <p:grpSpPr>
          <a:xfrm>
            <a:off x="1735840" y="946975"/>
            <a:ext cx="366262" cy="287588"/>
            <a:chOff x="-971726" y="6065174"/>
            <a:chExt cx="1057951" cy="830700"/>
          </a:xfrm>
        </p:grpSpPr>
        <p:sp>
          <p:nvSpPr>
            <p:cNvPr id="491" name="Google Shape;491;p6"/>
            <p:cNvSpPr/>
            <p:nvPr/>
          </p:nvSpPr>
          <p:spPr>
            <a:xfrm>
              <a:off x="-971726" y="6065174"/>
              <a:ext cx="830700" cy="8307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"/>
            <p:cNvSpPr txBox="1"/>
            <p:nvPr/>
          </p:nvSpPr>
          <p:spPr>
            <a:xfrm>
              <a:off x="-918475" y="6106697"/>
              <a:ext cx="1004700" cy="7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200">
                  <a:solidFill>
                    <a:srgbClr val="FFFFFF"/>
                  </a:solidFill>
                </a:rPr>
                <a:t>10</a:t>
              </a: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6"/>
          <p:cNvGrpSpPr/>
          <p:nvPr/>
        </p:nvGrpSpPr>
        <p:grpSpPr>
          <a:xfrm>
            <a:off x="1978283" y="946851"/>
            <a:ext cx="287616" cy="287616"/>
            <a:chOff x="4349801" y="1929120"/>
            <a:chExt cx="632400" cy="632400"/>
          </a:xfrm>
        </p:grpSpPr>
        <p:sp>
          <p:nvSpPr>
            <p:cNvPr id="494" name="Google Shape;494;p6"/>
            <p:cNvSpPr/>
            <p:nvPr/>
          </p:nvSpPr>
          <p:spPr>
            <a:xfrm>
              <a:off x="4349801" y="1929120"/>
              <a:ext cx="632400" cy="632400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 txBox="1"/>
            <p:nvPr/>
          </p:nvSpPr>
          <p:spPr>
            <a:xfrm>
              <a:off x="4390324" y="1952739"/>
              <a:ext cx="5514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200"/>
                <a:t>6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6"/>
          <p:cNvGrpSpPr/>
          <p:nvPr/>
        </p:nvGrpSpPr>
        <p:grpSpPr>
          <a:xfrm>
            <a:off x="2094235" y="1299649"/>
            <a:ext cx="241734" cy="253258"/>
            <a:chOff x="-971726" y="6041263"/>
            <a:chExt cx="830700" cy="870600"/>
          </a:xfrm>
        </p:grpSpPr>
        <p:sp>
          <p:nvSpPr>
            <p:cNvPr id="497" name="Google Shape;497;p6"/>
            <p:cNvSpPr/>
            <p:nvPr/>
          </p:nvSpPr>
          <p:spPr>
            <a:xfrm>
              <a:off x="-971726" y="6065174"/>
              <a:ext cx="830700" cy="8307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6"/>
            <p:cNvSpPr txBox="1"/>
            <p:nvPr/>
          </p:nvSpPr>
          <p:spPr>
            <a:xfrm>
              <a:off x="-918483" y="6041263"/>
              <a:ext cx="724200" cy="8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6"/>
          <p:cNvGrpSpPr/>
          <p:nvPr/>
        </p:nvGrpSpPr>
        <p:grpSpPr>
          <a:xfrm>
            <a:off x="2294835" y="1272846"/>
            <a:ext cx="287616" cy="287616"/>
            <a:chOff x="4349801" y="1929120"/>
            <a:chExt cx="632400" cy="632400"/>
          </a:xfrm>
        </p:grpSpPr>
        <p:sp>
          <p:nvSpPr>
            <p:cNvPr id="500" name="Google Shape;500;p6"/>
            <p:cNvSpPr/>
            <p:nvPr/>
          </p:nvSpPr>
          <p:spPr>
            <a:xfrm>
              <a:off x="4349801" y="1929120"/>
              <a:ext cx="632400" cy="632400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6"/>
            <p:cNvSpPr txBox="1"/>
            <p:nvPr/>
          </p:nvSpPr>
          <p:spPr>
            <a:xfrm>
              <a:off x="4390324" y="1952739"/>
              <a:ext cx="5514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6"/>
          <p:cNvGrpSpPr/>
          <p:nvPr/>
        </p:nvGrpSpPr>
        <p:grpSpPr>
          <a:xfrm>
            <a:off x="433483" y="1443215"/>
            <a:ext cx="435785" cy="435702"/>
            <a:chOff x="-971726" y="6065174"/>
            <a:chExt cx="830700" cy="830700"/>
          </a:xfrm>
        </p:grpSpPr>
        <p:sp>
          <p:nvSpPr>
            <p:cNvPr id="503" name="Google Shape;503;p6"/>
            <p:cNvSpPr/>
            <p:nvPr/>
          </p:nvSpPr>
          <p:spPr>
            <a:xfrm>
              <a:off x="-971726" y="6065174"/>
              <a:ext cx="830700" cy="8307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6"/>
            <p:cNvSpPr txBox="1"/>
            <p:nvPr/>
          </p:nvSpPr>
          <p:spPr>
            <a:xfrm>
              <a:off x="-926655" y="6206633"/>
              <a:ext cx="7242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26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6"/>
          <p:cNvGrpSpPr/>
          <p:nvPr/>
        </p:nvGrpSpPr>
        <p:grpSpPr>
          <a:xfrm>
            <a:off x="756998" y="1517221"/>
            <a:ext cx="398405" cy="314671"/>
            <a:chOff x="4228001" y="1929120"/>
            <a:chExt cx="876000" cy="691889"/>
          </a:xfrm>
        </p:grpSpPr>
        <p:sp>
          <p:nvSpPr>
            <p:cNvPr id="506" name="Google Shape;506;p6"/>
            <p:cNvSpPr/>
            <p:nvPr/>
          </p:nvSpPr>
          <p:spPr>
            <a:xfrm>
              <a:off x="4349801" y="1929120"/>
              <a:ext cx="632400" cy="632400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6"/>
            <p:cNvSpPr txBox="1"/>
            <p:nvPr/>
          </p:nvSpPr>
          <p:spPr>
            <a:xfrm>
              <a:off x="4228001" y="2030309"/>
              <a:ext cx="8760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uk-UA" sz="1200"/>
                <a:t>3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6"/>
          <p:cNvGrpSpPr/>
          <p:nvPr/>
        </p:nvGrpSpPr>
        <p:grpSpPr>
          <a:xfrm>
            <a:off x="992918" y="2111870"/>
            <a:ext cx="287588" cy="287588"/>
            <a:chOff x="-971726" y="6065174"/>
            <a:chExt cx="830700" cy="830700"/>
          </a:xfrm>
        </p:grpSpPr>
        <p:sp>
          <p:nvSpPr>
            <p:cNvPr id="509" name="Google Shape;509;p6"/>
            <p:cNvSpPr/>
            <p:nvPr/>
          </p:nvSpPr>
          <p:spPr>
            <a:xfrm>
              <a:off x="-971726" y="6065174"/>
              <a:ext cx="830700" cy="8307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"/>
            <p:cNvSpPr txBox="1"/>
            <p:nvPr/>
          </p:nvSpPr>
          <p:spPr>
            <a:xfrm>
              <a:off x="-918482" y="6106713"/>
              <a:ext cx="724200" cy="7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6"/>
          <p:cNvGrpSpPr/>
          <p:nvPr/>
        </p:nvGrpSpPr>
        <p:grpSpPr>
          <a:xfrm>
            <a:off x="1235360" y="2111746"/>
            <a:ext cx="347810" cy="287616"/>
            <a:chOff x="4349801" y="1929120"/>
            <a:chExt cx="764753" cy="632400"/>
          </a:xfrm>
        </p:grpSpPr>
        <p:sp>
          <p:nvSpPr>
            <p:cNvPr id="512" name="Google Shape;512;p6"/>
            <p:cNvSpPr/>
            <p:nvPr/>
          </p:nvSpPr>
          <p:spPr>
            <a:xfrm>
              <a:off x="4349801" y="1929120"/>
              <a:ext cx="632400" cy="632400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6"/>
            <p:cNvSpPr txBox="1"/>
            <p:nvPr/>
          </p:nvSpPr>
          <p:spPr>
            <a:xfrm>
              <a:off x="4390354" y="1952766"/>
              <a:ext cx="7242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200"/>
                <a:t>11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6"/>
          <p:cNvGrpSpPr/>
          <p:nvPr/>
        </p:nvGrpSpPr>
        <p:grpSpPr>
          <a:xfrm>
            <a:off x="1243222" y="1840904"/>
            <a:ext cx="431696" cy="256225"/>
            <a:chOff x="2335401" y="4637647"/>
            <a:chExt cx="1165800" cy="691938"/>
          </a:xfrm>
        </p:grpSpPr>
        <p:grpSp>
          <p:nvGrpSpPr>
            <p:cNvPr id="515" name="Google Shape;515;p6"/>
            <p:cNvGrpSpPr/>
            <p:nvPr/>
          </p:nvGrpSpPr>
          <p:grpSpPr>
            <a:xfrm>
              <a:off x="2335401" y="4643033"/>
              <a:ext cx="632329" cy="686552"/>
              <a:chOff x="-971726" y="6065174"/>
              <a:chExt cx="830700" cy="901934"/>
            </a:xfrm>
          </p:grpSpPr>
          <p:sp>
            <p:nvSpPr>
              <p:cNvPr id="516" name="Google Shape;516;p6"/>
              <p:cNvSpPr/>
              <p:nvPr/>
            </p:nvSpPr>
            <p:spPr>
              <a:xfrm>
                <a:off x="-971726" y="6065174"/>
                <a:ext cx="830700" cy="830700"/>
              </a:xfrm>
              <a:prstGeom prst="ellipse">
                <a:avLst/>
              </a:pr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6"/>
              <p:cNvSpPr txBox="1"/>
              <p:nvPr/>
            </p:nvSpPr>
            <p:spPr>
              <a:xfrm>
                <a:off x="-918482" y="6068608"/>
                <a:ext cx="724200" cy="8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1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8" name="Google Shape;518;p6"/>
            <p:cNvGrpSpPr/>
            <p:nvPr/>
          </p:nvGrpSpPr>
          <p:grpSpPr>
            <a:xfrm>
              <a:off x="2868801" y="4637647"/>
              <a:ext cx="632400" cy="684000"/>
              <a:chOff x="4349801" y="1923734"/>
              <a:chExt cx="632400" cy="684000"/>
            </a:xfrm>
          </p:grpSpPr>
          <p:sp>
            <p:nvSpPr>
              <p:cNvPr id="519" name="Google Shape;519;p6"/>
              <p:cNvSpPr/>
              <p:nvPr/>
            </p:nvSpPr>
            <p:spPr>
              <a:xfrm>
                <a:off x="4349801" y="1929120"/>
                <a:ext cx="632400" cy="632400"/>
              </a:xfrm>
              <a:prstGeom prst="ellipse">
                <a:avLst/>
              </a:prstGeom>
              <a:solidFill>
                <a:srgbClr val="FFE00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6"/>
              <p:cNvSpPr txBox="1"/>
              <p:nvPr/>
            </p:nvSpPr>
            <p:spPr>
              <a:xfrm>
                <a:off x="4390324" y="1923734"/>
                <a:ext cx="551400" cy="68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1" name="Google Shape;521;p6"/>
          <p:cNvGrpSpPr/>
          <p:nvPr/>
        </p:nvGrpSpPr>
        <p:grpSpPr>
          <a:xfrm>
            <a:off x="1651867" y="1658067"/>
            <a:ext cx="429481" cy="256270"/>
            <a:chOff x="2335401" y="4601725"/>
            <a:chExt cx="1165800" cy="695820"/>
          </a:xfrm>
        </p:grpSpPr>
        <p:grpSp>
          <p:nvGrpSpPr>
            <p:cNvPr id="522" name="Google Shape;522;p6"/>
            <p:cNvGrpSpPr/>
            <p:nvPr/>
          </p:nvGrpSpPr>
          <p:grpSpPr>
            <a:xfrm>
              <a:off x="2335401" y="4609724"/>
              <a:ext cx="632329" cy="687821"/>
              <a:chOff x="-971726" y="6021417"/>
              <a:chExt cx="830700" cy="903600"/>
            </a:xfrm>
          </p:grpSpPr>
          <p:sp>
            <p:nvSpPr>
              <p:cNvPr id="523" name="Google Shape;523;p6"/>
              <p:cNvSpPr/>
              <p:nvPr/>
            </p:nvSpPr>
            <p:spPr>
              <a:xfrm>
                <a:off x="-971726" y="6065174"/>
                <a:ext cx="830700" cy="830700"/>
              </a:xfrm>
              <a:prstGeom prst="ellipse">
                <a:avLst/>
              </a:pr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6"/>
              <p:cNvSpPr txBox="1"/>
              <p:nvPr/>
            </p:nvSpPr>
            <p:spPr>
              <a:xfrm>
                <a:off x="-918481" y="6021417"/>
                <a:ext cx="724200" cy="90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1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" name="Google Shape;525;p6"/>
            <p:cNvGrpSpPr/>
            <p:nvPr/>
          </p:nvGrpSpPr>
          <p:grpSpPr>
            <a:xfrm>
              <a:off x="2868801" y="4601725"/>
              <a:ext cx="632400" cy="687600"/>
              <a:chOff x="4349801" y="1887812"/>
              <a:chExt cx="632400" cy="687600"/>
            </a:xfrm>
          </p:grpSpPr>
          <p:sp>
            <p:nvSpPr>
              <p:cNvPr id="526" name="Google Shape;526;p6"/>
              <p:cNvSpPr/>
              <p:nvPr/>
            </p:nvSpPr>
            <p:spPr>
              <a:xfrm>
                <a:off x="4349801" y="1929120"/>
                <a:ext cx="632400" cy="632400"/>
              </a:xfrm>
              <a:prstGeom prst="ellipse">
                <a:avLst/>
              </a:prstGeom>
              <a:solidFill>
                <a:srgbClr val="FFE00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6"/>
              <p:cNvSpPr txBox="1"/>
              <p:nvPr/>
            </p:nvSpPr>
            <p:spPr>
              <a:xfrm>
                <a:off x="4390325" y="1887812"/>
                <a:ext cx="551400" cy="68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100"/>
                  <a:t>3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8" name="Google Shape;528;p6"/>
          <p:cNvGrpSpPr/>
          <p:nvPr/>
        </p:nvGrpSpPr>
        <p:grpSpPr>
          <a:xfrm>
            <a:off x="2192568" y="2146043"/>
            <a:ext cx="241703" cy="268648"/>
            <a:chOff x="4349801" y="1917541"/>
            <a:chExt cx="632400" cy="702900"/>
          </a:xfrm>
        </p:grpSpPr>
        <p:sp>
          <p:nvSpPr>
            <p:cNvPr id="529" name="Google Shape;529;p6"/>
            <p:cNvSpPr/>
            <p:nvPr/>
          </p:nvSpPr>
          <p:spPr>
            <a:xfrm>
              <a:off x="4349801" y="1929120"/>
              <a:ext cx="632400" cy="632400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"/>
            <p:cNvSpPr txBox="1"/>
            <p:nvPr/>
          </p:nvSpPr>
          <p:spPr>
            <a:xfrm>
              <a:off x="4390324" y="1917541"/>
              <a:ext cx="551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200"/>
                <a:t>4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1" name="Google Shape;531;p6"/>
          <p:cNvGrpSpPr/>
          <p:nvPr/>
        </p:nvGrpSpPr>
        <p:grpSpPr>
          <a:xfrm>
            <a:off x="2840964" y="2101403"/>
            <a:ext cx="241734" cy="253258"/>
            <a:chOff x="-971726" y="6041263"/>
            <a:chExt cx="830700" cy="870600"/>
          </a:xfrm>
        </p:grpSpPr>
        <p:sp>
          <p:nvSpPr>
            <p:cNvPr id="532" name="Google Shape;532;p6"/>
            <p:cNvSpPr/>
            <p:nvPr/>
          </p:nvSpPr>
          <p:spPr>
            <a:xfrm>
              <a:off x="-971726" y="6065174"/>
              <a:ext cx="830700" cy="8307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"/>
            <p:cNvSpPr txBox="1"/>
            <p:nvPr/>
          </p:nvSpPr>
          <p:spPr>
            <a:xfrm>
              <a:off x="-918483" y="6041263"/>
              <a:ext cx="724200" cy="8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6"/>
          <p:cNvGrpSpPr/>
          <p:nvPr/>
        </p:nvGrpSpPr>
        <p:grpSpPr>
          <a:xfrm>
            <a:off x="3041950" y="2034029"/>
            <a:ext cx="329417" cy="329291"/>
            <a:chOff x="4349801" y="1929120"/>
            <a:chExt cx="632400" cy="632400"/>
          </a:xfrm>
        </p:grpSpPr>
        <p:sp>
          <p:nvSpPr>
            <p:cNvPr id="535" name="Google Shape;535;p6"/>
            <p:cNvSpPr/>
            <p:nvPr/>
          </p:nvSpPr>
          <p:spPr>
            <a:xfrm>
              <a:off x="4349801" y="1929120"/>
              <a:ext cx="632400" cy="632400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"/>
            <p:cNvSpPr txBox="1"/>
            <p:nvPr/>
          </p:nvSpPr>
          <p:spPr>
            <a:xfrm>
              <a:off x="4383877" y="1984976"/>
              <a:ext cx="5514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uk-UA" sz="1200"/>
                <a:t>4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7" name="Google Shape;537;p6"/>
          <p:cNvGrpSpPr/>
          <p:nvPr/>
        </p:nvGrpSpPr>
        <p:grpSpPr>
          <a:xfrm>
            <a:off x="3013943" y="1162014"/>
            <a:ext cx="431696" cy="256225"/>
            <a:chOff x="2335401" y="4637647"/>
            <a:chExt cx="1165800" cy="691938"/>
          </a:xfrm>
        </p:grpSpPr>
        <p:grpSp>
          <p:nvGrpSpPr>
            <p:cNvPr id="538" name="Google Shape;538;p6"/>
            <p:cNvGrpSpPr/>
            <p:nvPr/>
          </p:nvGrpSpPr>
          <p:grpSpPr>
            <a:xfrm>
              <a:off x="2335401" y="4643033"/>
              <a:ext cx="632329" cy="686552"/>
              <a:chOff x="-971726" y="6065174"/>
              <a:chExt cx="830700" cy="901934"/>
            </a:xfrm>
          </p:grpSpPr>
          <p:sp>
            <p:nvSpPr>
              <p:cNvPr id="539" name="Google Shape;539;p6"/>
              <p:cNvSpPr/>
              <p:nvPr/>
            </p:nvSpPr>
            <p:spPr>
              <a:xfrm>
                <a:off x="-971726" y="6065174"/>
                <a:ext cx="830700" cy="830700"/>
              </a:xfrm>
              <a:prstGeom prst="ellipse">
                <a:avLst/>
              </a:pr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6"/>
              <p:cNvSpPr txBox="1"/>
              <p:nvPr/>
            </p:nvSpPr>
            <p:spPr>
              <a:xfrm>
                <a:off x="-918482" y="6068608"/>
                <a:ext cx="724200" cy="8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1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6"/>
            <p:cNvGrpSpPr/>
            <p:nvPr/>
          </p:nvGrpSpPr>
          <p:grpSpPr>
            <a:xfrm>
              <a:off x="2868801" y="4637647"/>
              <a:ext cx="632400" cy="684000"/>
              <a:chOff x="4349801" y="1923734"/>
              <a:chExt cx="632400" cy="684000"/>
            </a:xfrm>
          </p:grpSpPr>
          <p:sp>
            <p:nvSpPr>
              <p:cNvPr id="542" name="Google Shape;542;p6"/>
              <p:cNvSpPr/>
              <p:nvPr/>
            </p:nvSpPr>
            <p:spPr>
              <a:xfrm>
                <a:off x="4349801" y="1929120"/>
                <a:ext cx="632400" cy="632400"/>
              </a:xfrm>
              <a:prstGeom prst="ellipse">
                <a:avLst/>
              </a:prstGeom>
              <a:solidFill>
                <a:srgbClr val="FFE00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6"/>
              <p:cNvSpPr txBox="1"/>
              <p:nvPr/>
            </p:nvSpPr>
            <p:spPr>
              <a:xfrm>
                <a:off x="4390324" y="1923734"/>
                <a:ext cx="551400" cy="68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4" name="Google Shape;544;p6"/>
          <p:cNvGrpSpPr/>
          <p:nvPr/>
        </p:nvGrpSpPr>
        <p:grpSpPr>
          <a:xfrm>
            <a:off x="3774245" y="1230879"/>
            <a:ext cx="241703" cy="268648"/>
            <a:chOff x="4349801" y="1917541"/>
            <a:chExt cx="632400" cy="702900"/>
          </a:xfrm>
        </p:grpSpPr>
        <p:sp>
          <p:nvSpPr>
            <p:cNvPr id="545" name="Google Shape;545;p6"/>
            <p:cNvSpPr/>
            <p:nvPr/>
          </p:nvSpPr>
          <p:spPr>
            <a:xfrm>
              <a:off x="4349801" y="1929120"/>
              <a:ext cx="632400" cy="632400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"/>
            <p:cNvSpPr txBox="1"/>
            <p:nvPr/>
          </p:nvSpPr>
          <p:spPr>
            <a:xfrm>
              <a:off x="4390324" y="1917541"/>
              <a:ext cx="551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6"/>
          <p:cNvGrpSpPr/>
          <p:nvPr/>
        </p:nvGrpSpPr>
        <p:grpSpPr>
          <a:xfrm>
            <a:off x="3540118" y="1847205"/>
            <a:ext cx="431696" cy="256225"/>
            <a:chOff x="2335401" y="4637647"/>
            <a:chExt cx="1165800" cy="691938"/>
          </a:xfrm>
        </p:grpSpPr>
        <p:grpSp>
          <p:nvGrpSpPr>
            <p:cNvPr id="548" name="Google Shape;548;p6"/>
            <p:cNvGrpSpPr/>
            <p:nvPr/>
          </p:nvGrpSpPr>
          <p:grpSpPr>
            <a:xfrm>
              <a:off x="2335401" y="4643033"/>
              <a:ext cx="632329" cy="686552"/>
              <a:chOff x="-971726" y="6065174"/>
              <a:chExt cx="830700" cy="901934"/>
            </a:xfrm>
          </p:grpSpPr>
          <p:sp>
            <p:nvSpPr>
              <p:cNvPr id="549" name="Google Shape;549;p6"/>
              <p:cNvSpPr/>
              <p:nvPr/>
            </p:nvSpPr>
            <p:spPr>
              <a:xfrm>
                <a:off x="-971726" y="6065174"/>
                <a:ext cx="830700" cy="830700"/>
              </a:xfrm>
              <a:prstGeom prst="ellipse">
                <a:avLst/>
              </a:pr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6"/>
              <p:cNvSpPr txBox="1"/>
              <p:nvPr/>
            </p:nvSpPr>
            <p:spPr>
              <a:xfrm>
                <a:off x="-918482" y="6068608"/>
                <a:ext cx="724200" cy="8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1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1" name="Google Shape;551;p6"/>
            <p:cNvGrpSpPr/>
            <p:nvPr/>
          </p:nvGrpSpPr>
          <p:grpSpPr>
            <a:xfrm>
              <a:off x="2868801" y="4637647"/>
              <a:ext cx="632400" cy="684000"/>
              <a:chOff x="4349801" y="1923734"/>
              <a:chExt cx="632400" cy="684000"/>
            </a:xfrm>
          </p:grpSpPr>
          <p:sp>
            <p:nvSpPr>
              <p:cNvPr id="552" name="Google Shape;552;p6"/>
              <p:cNvSpPr/>
              <p:nvPr/>
            </p:nvSpPr>
            <p:spPr>
              <a:xfrm>
                <a:off x="4349801" y="1929120"/>
                <a:ext cx="632400" cy="632400"/>
              </a:xfrm>
              <a:prstGeom prst="ellipse">
                <a:avLst/>
              </a:prstGeom>
              <a:solidFill>
                <a:srgbClr val="FFE00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6"/>
              <p:cNvSpPr txBox="1"/>
              <p:nvPr/>
            </p:nvSpPr>
            <p:spPr>
              <a:xfrm>
                <a:off x="4390324" y="1923734"/>
                <a:ext cx="551400" cy="68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54" name="Google Shape;554;p6"/>
          <p:cNvGrpSpPr/>
          <p:nvPr/>
        </p:nvGrpSpPr>
        <p:grpSpPr>
          <a:xfrm>
            <a:off x="4008975" y="2198023"/>
            <a:ext cx="241703" cy="268648"/>
            <a:chOff x="4349801" y="1917541"/>
            <a:chExt cx="632400" cy="702900"/>
          </a:xfrm>
        </p:grpSpPr>
        <p:sp>
          <p:nvSpPr>
            <p:cNvPr id="555" name="Google Shape;555;p6"/>
            <p:cNvSpPr/>
            <p:nvPr/>
          </p:nvSpPr>
          <p:spPr>
            <a:xfrm>
              <a:off x="4349801" y="1929120"/>
              <a:ext cx="632400" cy="632400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"/>
            <p:cNvSpPr txBox="1"/>
            <p:nvPr/>
          </p:nvSpPr>
          <p:spPr>
            <a:xfrm>
              <a:off x="4390324" y="1917541"/>
              <a:ext cx="551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6"/>
          <p:cNvGrpSpPr/>
          <p:nvPr/>
        </p:nvGrpSpPr>
        <p:grpSpPr>
          <a:xfrm>
            <a:off x="3058047" y="2496424"/>
            <a:ext cx="241734" cy="253258"/>
            <a:chOff x="-971726" y="6041263"/>
            <a:chExt cx="830700" cy="870600"/>
          </a:xfrm>
        </p:grpSpPr>
        <p:sp>
          <p:nvSpPr>
            <p:cNvPr id="558" name="Google Shape;558;p6"/>
            <p:cNvSpPr/>
            <p:nvPr/>
          </p:nvSpPr>
          <p:spPr>
            <a:xfrm>
              <a:off x="-971726" y="6065174"/>
              <a:ext cx="830700" cy="8307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 txBox="1"/>
            <p:nvPr/>
          </p:nvSpPr>
          <p:spPr>
            <a:xfrm>
              <a:off x="-918483" y="6041263"/>
              <a:ext cx="724200" cy="8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6"/>
          <p:cNvGrpSpPr/>
          <p:nvPr/>
        </p:nvGrpSpPr>
        <p:grpSpPr>
          <a:xfrm>
            <a:off x="3259066" y="2423484"/>
            <a:ext cx="375519" cy="375456"/>
            <a:chOff x="4349801" y="1929120"/>
            <a:chExt cx="632400" cy="632400"/>
          </a:xfrm>
        </p:grpSpPr>
        <p:sp>
          <p:nvSpPr>
            <p:cNvPr id="561" name="Google Shape;561;p6"/>
            <p:cNvSpPr/>
            <p:nvPr/>
          </p:nvSpPr>
          <p:spPr>
            <a:xfrm>
              <a:off x="4349801" y="1929120"/>
              <a:ext cx="632400" cy="632400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 txBox="1"/>
            <p:nvPr/>
          </p:nvSpPr>
          <p:spPr>
            <a:xfrm>
              <a:off x="4383876" y="2001945"/>
              <a:ext cx="551400" cy="4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uk-UA" sz="1300"/>
                <a:t>9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6"/>
          <p:cNvGrpSpPr/>
          <p:nvPr/>
        </p:nvGrpSpPr>
        <p:grpSpPr>
          <a:xfrm>
            <a:off x="2963485" y="2995541"/>
            <a:ext cx="530206" cy="287616"/>
            <a:chOff x="6439810" y="6357531"/>
            <a:chExt cx="1165800" cy="632402"/>
          </a:xfrm>
        </p:grpSpPr>
        <p:grpSp>
          <p:nvGrpSpPr>
            <p:cNvPr id="564" name="Google Shape;564;p6"/>
            <p:cNvGrpSpPr/>
            <p:nvPr/>
          </p:nvGrpSpPr>
          <p:grpSpPr>
            <a:xfrm>
              <a:off x="6439810" y="6357531"/>
              <a:ext cx="632329" cy="632329"/>
              <a:chOff x="-971726" y="6065174"/>
              <a:chExt cx="830700" cy="830700"/>
            </a:xfrm>
          </p:grpSpPr>
          <p:sp>
            <p:nvSpPr>
              <p:cNvPr id="565" name="Google Shape;565;p6"/>
              <p:cNvSpPr/>
              <p:nvPr/>
            </p:nvSpPr>
            <p:spPr>
              <a:xfrm>
                <a:off x="-971726" y="6065174"/>
                <a:ext cx="830700" cy="830700"/>
              </a:xfrm>
              <a:prstGeom prst="ellipse">
                <a:avLst/>
              </a:pr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6"/>
              <p:cNvSpPr txBox="1"/>
              <p:nvPr/>
            </p:nvSpPr>
            <p:spPr>
              <a:xfrm>
                <a:off x="-918481" y="6106714"/>
                <a:ext cx="724200" cy="77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2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11</a:t>
                </a:r>
                <a:endParaRPr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6"/>
            <p:cNvGrpSpPr/>
            <p:nvPr/>
          </p:nvGrpSpPr>
          <p:grpSpPr>
            <a:xfrm>
              <a:off x="6973210" y="6357533"/>
              <a:ext cx="632400" cy="632400"/>
              <a:chOff x="4349801" y="1929120"/>
              <a:chExt cx="632400" cy="632400"/>
            </a:xfrm>
          </p:grpSpPr>
          <p:sp>
            <p:nvSpPr>
              <p:cNvPr id="568" name="Google Shape;568;p6"/>
              <p:cNvSpPr/>
              <p:nvPr/>
            </p:nvSpPr>
            <p:spPr>
              <a:xfrm>
                <a:off x="4349801" y="1929120"/>
                <a:ext cx="632400" cy="632400"/>
              </a:xfrm>
              <a:prstGeom prst="ellipse">
                <a:avLst/>
              </a:prstGeom>
              <a:solidFill>
                <a:srgbClr val="FFE00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6"/>
              <p:cNvSpPr txBox="1"/>
              <p:nvPr/>
            </p:nvSpPr>
            <p:spPr>
              <a:xfrm>
                <a:off x="4390324" y="1952739"/>
                <a:ext cx="551400" cy="59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200"/>
                  <a:t>9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0" name="Google Shape;570;p6"/>
          <p:cNvGrpSpPr/>
          <p:nvPr/>
        </p:nvGrpSpPr>
        <p:grpSpPr>
          <a:xfrm>
            <a:off x="2353192" y="2930467"/>
            <a:ext cx="477271" cy="435802"/>
            <a:chOff x="5310195" y="6146251"/>
            <a:chExt cx="906497" cy="958860"/>
          </a:xfrm>
        </p:grpSpPr>
        <p:grpSp>
          <p:nvGrpSpPr>
            <p:cNvPr id="571" name="Google Shape;571;p6"/>
            <p:cNvGrpSpPr/>
            <p:nvPr/>
          </p:nvGrpSpPr>
          <p:grpSpPr>
            <a:xfrm>
              <a:off x="5310195" y="6545721"/>
              <a:ext cx="514785" cy="559390"/>
              <a:chOff x="-971726" y="6065174"/>
              <a:chExt cx="830700" cy="902534"/>
            </a:xfrm>
          </p:grpSpPr>
          <p:sp>
            <p:nvSpPr>
              <p:cNvPr id="572" name="Google Shape;572;p6"/>
              <p:cNvSpPr/>
              <p:nvPr/>
            </p:nvSpPr>
            <p:spPr>
              <a:xfrm>
                <a:off x="-971726" y="6065174"/>
                <a:ext cx="830700" cy="830700"/>
              </a:xfrm>
              <a:prstGeom prst="ellipse">
                <a:avLst/>
              </a:pr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6"/>
              <p:cNvSpPr txBox="1"/>
              <p:nvPr/>
            </p:nvSpPr>
            <p:spPr>
              <a:xfrm>
                <a:off x="-918479" y="6068608"/>
                <a:ext cx="724200" cy="8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100">
                    <a:solidFill>
                      <a:srgbClr val="FFFFFF"/>
                    </a:solidFill>
                  </a:rPr>
                  <a:t>11</a:t>
                </a: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4" name="Google Shape;574;p6"/>
            <p:cNvGrpSpPr/>
            <p:nvPr/>
          </p:nvGrpSpPr>
          <p:grpSpPr>
            <a:xfrm>
              <a:off x="5584292" y="6146251"/>
              <a:ext cx="632400" cy="632400"/>
              <a:chOff x="4349801" y="1929120"/>
              <a:chExt cx="632400" cy="632400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4349801" y="1929120"/>
                <a:ext cx="632400" cy="632400"/>
              </a:xfrm>
              <a:prstGeom prst="ellipse">
                <a:avLst/>
              </a:prstGeom>
              <a:solidFill>
                <a:srgbClr val="FFE00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6"/>
              <p:cNvSpPr txBox="1"/>
              <p:nvPr/>
            </p:nvSpPr>
            <p:spPr>
              <a:xfrm>
                <a:off x="4497011" y="1952745"/>
                <a:ext cx="444900" cy="59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7" name="Google Shape;577;p6"/>
          <p:cNvGrpSpPr/>
          <p:nvPr/>
        </p:nvGrpSpPr>
        <p:grpSpPr>
          <a:xfrm>
            <a:off x="3626674" y="3273308"/>
            <a:ext cx="234174" cy="254255"/>
            <a:chOff x="-971726" y="6065174"/>
            <a:chExt cx="830700" cy="901933"/>
          </a:xfrm>
        </p:grpSpPr>
        <p:sp>
          <p:nvSpPr>
            <p:cNvPr id="578" name="Google Shape;578;p6"/>
            <p:cNvSpPr/>
            <p:nvPr/>
          </p:nvSpPr>
          <p:spPr>
            <a:xfrm>
              <a:off x="-971726" y="6065174"/>
              <a:ext cx="830700" cy="8307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 txBox="1"/>
            <p:nvPr/>
          </p:nvSpPr>
          <p:spPr>
            <a:xfrm>
              <a:off x="-918480" y="6068607"/>
              <a:ext cx="724200" cy="8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p6"/>
          <p:cNvGrpSpPr/>
          <p:nvPr/>
        </p:nvGrpSpPr>
        <p:grpSpPr>
          <a:xfrm>
            <a:off x="4066293" y="2885232"/>
            <a:ext cx="431696" cy="256225"/>
            <a:chOff x="2335401" y="4637647"/>
            <a:chExt cx="1165800" cy="691938"/>
          </a:xfrm>
        </p:grpSpPr>
        <p:grpSp>
          <p:nvGrpSpPr>
            <p:cNvPr id="581" name="Google Shape;581;p6"/>
            <p:cNvGrpSpPr/>
            <p:nvPr/>
          </p:nvGrpSpPr>
          <p:grpSpPr>
            <a:xfrm>
              <a:off x="2335401" y="4643033"/>
              <a:ext cx="632329" cy="686552"/>
              <a:chOff x="-971726" y="6065174"/>
              <a:chExt cx="830700" cy="901934"/>
            </a:xfrm>
          </p:grpSpPr>
          <p:sp>
            <p:nvSpPr>
              <p:cNvPr id="582" name="Google Shape;582;p6"/>
              <p:cNvSpPr/>
              <p:nvPr/>
            </p:nvSpPr>
            <p:spPr>
              <a:xfrm>
                <a:off x="-971726" y="6065174"/>
                <a:ext cx="830700" cy="830700"/>
              </a:xfrm>
              <a:prstGeom prst="ellipse">
                <a:avLst/>
              </a:pr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6"/>
              <p:cNvSpPr txBox="1"/>
              <p:nvPr/>
            </p:nvSpPr>
            <p:spPr>
              <a:xfrm>
                <a:off x="-918482" y="6068608"/>
                <a:ext cx="724200" cy="8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1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6"/>
            <p:cNvGrpSpPr/>
            <p:nvPr/>
          </p:nvGrpSpPr>
          <p:grpSpPr>
            <a:xfrm>
              <a:off x="2868801" y="4637647"/>
              <a:ext cx="632400" cy="684000"/>
              <a:chOff x="4349801" y="1923734"/>
              <a:chExt cx="632400" cy="684000"/>
            </a:xfrm>
          </p:grpSpPr>
          <p:sp>
            <p:nvSpPr>
              <p:cNvPr id="585" name="Google Shape;585;p6"/>
              <p:cNvSpPr/>
              <p:nvPr/>
            </p:nvSpPr>
            <p:spPr>
              <a:xfrm>
                <a:off x="4349801" y="1929120"/>
                <a:ext cx="632400" cy="632400"/>
              </a:xfrm>
              <a:prstGeom prst="ellipse">
                <a:avLst/>
              </a:prstGeom>
              <a:solidFill>
                <a:srgbClr val="FFE00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6"/>
              <p:cNvSpPr txBox="1"/>
              <p:nvPr/>
            </p:nvSpPr>
            <p:spPr>
              <a:xfrm>
                <a:off x="4390324" y="1923734"/>
                <a:ext cx="551400" cy="68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7" name="Google Shape;587;p6"/>
          <p:cNvGrpSpPr/>
          <p:nvPr/>
        </p:nvGrpSpPr>
        <p:grpSpPr>
          <a:xfrm>
            <a:off x="4391792" y="1745954"/>
            <a:ext cx="241703" cy="268648"/>
            <a:chOff x="4349801" y="1917541"/>
            <a:chExt cx="632400" cy="702900"/>
          </a:xfrm>
        </p:grpSpPr>
        <p:sp>
          <p:nvSpPr>
            <p:cNvPr id="588" name="Google Shape;588;p6"/>
            <p:cNvSpPr/>
            <p:nvPr/>
          </p:nvSpPr>
          <p:spPr>
            <a:xfrm>
              <a:off x="4349801" y="1929120"/>
              <a:ext cx="632400" cy="632400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"/>
            <p:cNvSpPr txBox="1"/>
            <p:nvPr/>
          </p:nvSpPr>
          <p:spPr>
            <a:xfrm>
              <a:off x="4390324" y="1917541"/>
              <a:ext cx="551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6"/>
          <p:cNvGrpSpPr/>
          <p:nvPr/>
        </p:nvGrpSpPr>
        <p:grpSpPr>
          <a:xfrm>
            <a:off x="2633205" y="1628862"/>
            <a:ext cx="429481" cy="256271"/>
            <a:chOff x="2335401" y="4601725"/>
            <a:chExt cx="1165800" cy="695822"/>
          </a:xfrm>
        </p:grpSpPr>
        <p:grpSp>
          <p:nvGrpSpPr>
            <p:cNvPr id="591" name="Google Shape;591;p6"/>
            <p:cNvGrpSpPr/>
            <p:nvPr/>
          </p:nvGrpSpPr>
          <p:grpSpPr>
            <a:xfrm>
              <a:off x="2335401" y="4609726"/>
              <a:ext cx="632329" cy="687821"/>
              <a:chOff x="-971726" y="6021417"/>
              <a:chExt cx="830700" cy="903600"/>
            </a:xfrm>
          </p:grpSpPr>
          <p:sp>
            <p:nvSpPr>
              <p:cNvPr id="592" name="Google Shape;592;p6"/>
              <p:cNvSpPr/>
              <p:nvPr/>
            </p:nvSpPr>
            <p:spPr>
              <a:xfrm>
                <a:off x="-971726" y="6065174"/>
                <a:ext cx="830700" cy="830700"/>
              </a:xfrm>
              <a:prstGeom prst="ellipse">
                <a:avLst/>
              </a:pr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6"/>
              <p:cNvSpPr txBox="1"/>
              <p:nvPr/>
            </p:nvSpPr>
            <p:spPr>
              <a:xfrm>
                <a:off x="-918481" y="6021417"/>
                <a:ext cx="724200" cy="90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1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2868801" y="4601725"/>
              <a:ext cx="632400" cy="687600"/>
              <a:chOff x="4349801" y="1887812"/>
              <a:chExt cx="632400" cy="687600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4349801" y="1929120"/>
                <a:ext cx="632400" cy="632400"/>
              </a:xfrm>
              <a:prstGeom prst="ellipse">
                <a:avLst/>
              </a:prstGeom>
              <a:solidFill>
                <a:srgbClr val="FFE00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6"/>
              <p:cNvSpPr txBox="1"/>
              <p:nvPr/>
            </p:nvSpPr>
            <p:spPr>
              <a:xfrm>
                <a:off x="4390325" y="1887812"/>
                <a:ext cx="551400" cy="68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575" tIns="41575" rIns="41575" bIns="4157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uk-UA" sz="1100"/>
                  <a:t>3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7" name="Google Shape;597;p6"/>
          <p:cNvGrpSpPr/>
          <p:nvPr/>
        </p:nvGrpSpPr>
        <p:grpSpPr>
          <a:xfrm>
            <a:off x="489974" y="2205297"/>
            <a:ext cx="234174" cy="254255"/>
            <a:chOff x="-971726" y="6065174"/>
            <a:chExt cx="830700" cy="901933"/>
          </a:xfrm>
        </p:grpSpPr>
        <p:sp>
          <p:nvSpPr>
            <p:cNvPr id="598" name="Google Shape;598;p6"/>
            <p:cNvSpPr/>
            <p:nvPr/>
          </p:nvSpPr>
          <p:spPr>
            <a:xfrm>
              <a:off x="-971726" y="6065174"/>
              <a:ext cx="830700" cy="8307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"/>
            <p:cNvSpPr txBox="1"/>
            <p:nvPr/>
          </p:nvSpPr>
          <p:spPr>
            <a:xfrm>
              <a:off x="-918480" y="6068607"/>
              <a:ext cx="724200" cy="8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6"/>
          <p:cNvGrpSpPr/>
          <p:nvPr/>
        </p:nvGrpSpPr>
        <p:grpSpPr>
          <a:xfrm>
            <a:off x="4646112" y="1848070"/>
            <a:ext cx="234174" cy="254255"/>
            <a:chOff x="-971726" y="6065174"/>
            <a:chExt cx="830700" cy="901933"/>
          </a:xfrm>
        </p:grpSpPr>
        <p:sp>
          <p:nvSpPr>
            <p:cNvPr id="601" name="Google Shape;601;p6"/>
            <p:cNvSpPr/>
            <p:nvPr/>
          </p:nvSpPr>
          <p:spPr>
            <a:xfrm>
              <a:off x="-971726" y="6065174"/>
              <a:ext cx="830700" cy="8307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"/>
            <p:cNvSpPr txBox="1"/>
            <p:nvPr/>
          </p:nvSpPr>
          <p:spPr>
            <a:xfrm>
              <a:off x="-918480" y="6068607"/>
              <a:ext cx="724200" cy="8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6"/>
          <p:cNvGrpSpPr/>
          <p:nvPr/>
        </p:nvGrpSpPr>
        <p:grpSpPr>
          <a:xfrm>
            <a:off x="1258021" y="2502329"/>
            <a:ext cx="241703" cy="268648"/>
            <a:chOff x="4349801" y="1917541"/>
            <a:chExt cx="632400" cy="702900"/>
          </a:xfrm>
        </p:grpSpPr>
        <p:sp>
          <p:nvSpPr>
            <p:cNvPr id="604" name="Google Shape;604;p6"/>
            <p:cNvSpPr/>
            <p:nvPr/>
          </p:nvSpPr>
          <p:spPr>
            <a:xfrm>
              <a:off x="4349801" y="1929120"/>
              <a:ext cx="632400" cy="632400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"/>
            <p:cNvSpPr txBox="1"/>
            <p:nvPr/>
          </p:nvSpPr>
          <p:spPr>
            <a:xfrm>
              <a:off x="4390324" y="1917541"/>
              <a:ext cx="551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p6"/>
          <p:cNvSpPr txBox="1"/>
          <p:nvPr/>
        </p:nvSpPr>
        <p:spPr>
          <a:xfrm>
            <a:off x="1952784" y="2130065"/>
            <a:ext cx="2043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uk-UA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7" name="Google Shape;607;p6"/>
          <p:cNvGrpSpPr/>
          <p:nvPr/>
        </p:nvGrpSpPr>
        <p:grpSpPr>
          <a:xfrm>
            <a:off x="1937774" y="2129097"/>
            <a:ext cx="234174" cy="254255"/>
            <a:chOff x="-971726" y="6065174"/>
            <a:chExt cx="830700" cy="901933"/>
          </a:xfrm>
        </p:grpSpPr>
        <p:sp>
          <p:nvSpPr>
            <p:cNvPr id="608" name="Google Shape;608;p6"/>
            <p:cNvSpPr/>
            <p:nvPr/>
          </p:nvSpPr>
          <p:spPr>
            <a:xfrm>
              <a:off x="-971726" y="6065174"/>
              <a:ext cx="830700" cy="8307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 txBox="1"/>
            <p:nvPr/>
          </p:nvSpPr>
          <p:spPr>
            <a:xfrm>
              <a:off x="-918480" y="6068607"/>
              <a:ext cx="724200" cy="8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0" name="Google Shape;610;p6"/>
          <p:cNvGrpSpPr/>
          <p:nvPr/>
        </p:nvGrpSpPr>
        <p:grpSpPr>
          <a:xfrm>
            <a:off x="5088168" y="2374643"/>
            <a:ext cx="241703" cy="268648"/>
            <a:chOff x="4349801" y="1917541"/>
            <a:chExt cx="632400" cy="702900"/>
          </a:xfrm>
        </p:grpSpPr>
        <p:sp>
          <p:nvSpPr>
            <p:cNvPr id="611" name="Google Shape;611;p6"/>
            <p:cNvSpPr/>
            <p:nvPr/>
          </p:nvSpPr>
          <p:spPr>
            <a:xfrm>
              <a:off x="4349801" y="1929120"/>
              <a:ext cx="632400" cy="632400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"/>
            <p:cNvSpPr txBox="1"/>
            <p:nvPr/>
          </p:nvSpPr>
          <p:spPr>
            <a:xfrm>
              <a:off x="4390324" y="1917541"/>
              <a:ext cx="5514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uk-UA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3" name="Google Shape;613;p6"/>
          <p:cNvPicPr preferRelativeResize="0"/>
          <p:nvPr/>
        </p:nvPicPr>
        <p:blipFill rotWithShape="1">
          <a:blip r:embed="rId6">
            <a:alphaModFix/>
          </a:blip>
          <a:srcRect l="-4194" t="-14386" r="-4217" b="-23544"/>
          <a:stretch/>
        </p:blipFill>
        <p:spPr>
          <a:xfrm>
            <a:off x="148941" y="87617"/>
            <a:ext cx="2002922" cy="5765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4" name="Google Shape;614;p6"/>
          <p:cNvCxnSpPr/>
          <p:nvPr/>
        </p:nvCxnSpPr>
        <p:spPr>
          <a:xfrm>
            <a:off x="2330901" y="118172"/>
            <a:ext cx="0" cy="515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5" name="Google Shape;61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43539" y="201524"/>
            <a:ext cx="1424197" cy="23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1"/>
          <p:cNvSpPr/>
          <p:nvPr/>
        </p:nvSpPr>
        <p:spPr>
          <a:xfrm>
            <a:off x="126148" y="872619"/>
            <a:ext cx="588300" cy="5883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1" name="Google Shape;6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1"/>
            <a:ext cx="9143360" cy="681183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11"/>
          <p:cNvSpPr txBox="1"/>
          <p:nvPr/>
        </p:nvSpPr>
        <p:spPr>
          <a:xfrm>
            <a:off x="2449098" y="219559"/>
            <a:ext cx="4034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uk-UA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Перелік заходів</a:t>
            </a:r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7150" y="181"/>
            <a:ext cx="2996641" cy="120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3539" y="201524"/>
            <a:ext cx="1424197" cy="23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569" y="156705"/>
            <a:ext cx="1674258" cy="378874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11"/>
          <p:cNvSpPr/>
          <p:nvPr/>
        </p:nvSpPr>
        <p:spPr>
          <a:xfrm rot="-5400000" flipH="1">
            <a:off x="1947037" y="332232"/>
            <a:ext cx="378900" cy="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1"/>
          <p:cNvSpPr txBox="1"/>
          <p:nvPr/>
        </p:nvSpPr>
        <p:spPr>
          <a:xfrm>
            <a:off x="710381" y="841688"/>
            <a:ext cx="49587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Пакет</a:t>
            </a:r>
            <a:br>
              <a:rPr lang="uk-UA" sz="2100" b="1" i="0" u="none" strike="noStrike" cap="none">
                <a:solidFill>
                  <a:srgbClr val="4D66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400" b="1" i="0" u="none" strike="noStrike" cap="non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«А» Легкий (спрощений)</a:t>
            </a:r>
            <a:endParaRPr sz="1300" b="1" i="0" u="none" strike="noStrike" cap="non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1"/>
          <p:cNvSpPr txBox="1"/>
          <p:nvPr/>
        </p:nvSpPr>
        <p:spPr>
          <a:xfrm>
            <a:off x="2240301" y="2170695"/>
            <a:ext cx="29091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203200" marR="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Встановлення або модернізація індивідуального теплового пункту — ІТП </a:t>
            </a:r>
            <a:r>
              <a:rPr lang="uk-UA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(обов'язково)</a:t>
            </a: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1"/>
          <p:cNvSpPr txBox="1"/>
          <p:nvPr/>
        </p:nvSpPr>
        <p:spPr>
          <a:xfrm>
            <a:off x="2201032" y="2981897"/>
            <a:ext cx="30567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203200" marR="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Встановлення вузла комерційного обліку тепла </a:t>
            </a:r>
            <a:r>
              <a:rPr lang="uk-UA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(за необхідності)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0" name="Google Shape;630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560" y="939012"/>
            <a:ext cx="455547" cy="455547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11"/>
          <p:cNvSpPr txBox="1"/>
          <p:nvPr/>
        </p:nvSpPr>
        <p:spPr>
          <a:xfrm>
            <a:off x="2257396" y="1648406"/>
            <a:ext cx="1217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Заходи: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3893" y="1608839"/>
            <a:ext cx="1584301" cy="3274777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11"/>
          <p:cNvSpPr txBox="1"/>
          <p:nvPr/>
        </p:nvSpPr>
        <p:spPr>
          <a:xfrm>
            <a:off x="4871701" y="956662"/>
            <a:ext cx="4126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Термін реалізації проєктів </a:t>
            </a: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до 9 місяців з можливістю продовження ще до 3 місяців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1"/>
          <p:cNvSpPr txBox="1"/>
          <p:nvPr/>
        </p:nvSpPr>
        <p:spPr>
          <a:xfrm>
            <a:off x="2240301" y="3556507"/>
            <a:ext cx="29967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203200" marR="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Теплоізоляція або заміна трубопроводів системи внутрішнього теплопостачання та ГВП в неопалюваних приміщеннях </a:t>
            </a:r>
            <a:r>
              <a:rPr lang="uk-UA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(за необхідності)</a:t>
            </a: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1"/>
          <p:cNvSpPr txBox="1"/>
          <p:nvPr/>
        </p:nvSpPr>
        <p:spPr>
          <a:xfrm>
            <a:off x="5561272" y="2121770"/>
            <a:ext cx="29967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203200" marR="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гідравлічне балансування системи опалення шляхом встановлення автоматичних (балансувальних) клапанів </a:t>
            </a:r>
            <a:r>
              <a:rPr lang="uk-UA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(за необхідності)</a:t>
            </a: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1"/>
          <p:cNvSpPr txBox="1"/>
          <p:nvPr/>
        </p:nvSpPr>
        <p:spPr>
          <a:xfrm>
            <a:off x="5630384" y="3145561"/>
            <a:ext cx="32988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203200" marR="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заміна або ремонт віконних або балконних дверних блоків у приміщеннях (місцях) загального користування будівлі </a:t>
            </a:r>
            <a:r>
              <a:rPr lang="uk-UA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(за необхідності)</a:t>
            </a: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11"/>
          <p:cNvSpPr txBox="1"/>
          <p:nvPr/>
        </p:nvSpPr>
        <p:spPr>
          <a:xfrm>
            <a:off x="5576418" y="4169351"/>
            <a:ext cx="34065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203200" marR="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заміна або ремонт зовнішніх дверей або облаштування тамбурів зовнішнього входу </a:t>
            </a:r>
            <a:r>
              <a:rPr lang="uk-UA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(за необхідності)</a:t>
            </a:r>
            <a:r>
              <a:rPr lang="uk-UA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1"/>
            <a:ext cx="9143360" cy="681183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12"/>
          <p:cNvSpPr txBox="1"/>
          <p:nvPr/>
        </p:nvSpPr>
        <p:spPr>
          <a:xfrm>
            <a:off x="2449098" y="219559"/>
            <a:ext cx="4034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uk-UA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Умови</a:t>
            </a:r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Google Shape;64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7150" y="181"/>
            <a:ext cx="2996641" cy="120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3539" y="201524"/>
            <a:ext cx="1424197" cy="23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569" y="156705"/>
            <a:ext cx="1674260" cy="378874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2"/>
          <p:cNvSpPr/>
          <p:nvPr/>
        </p:nvSpPr>
        <p:spPr>
          <a:xfrm rot="-5400000" flipH="1">
            <a:off x="1947037" y="332232"/>
            <a:ext cx="378900" cy="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2"/>
          <p:cNvSpPr/>
          <p:nvPr/>
        </p:nvSpPr>
        <p:spPr>
          <a:xfrm>
            <a:off x="111708" y="872619"/>
            <a:ext cx="588300" cy="5883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2"/>
          <p:cNvSpPr txBox="1"/>
          <p:nvPr/>
        </p:nvSpPr>
        <p:spPr>
          <a:xfrm>
            <a:off x="710381" y="841696"/>
            <a:ext cx="27261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-UA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Пакет</a:t>
            </a:r>
            <a:br>
              <a:rPr lang="uk-UA" sz="2100" b="1" i="0" u="none" strike="noStrike" cap="none">
                <a:solidFill>
                  <a:srgbClr val="4D66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400" b="1" i="0" u="none" strike="noStrike" cap="non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«А» Легкий</a:t>
            </a:r>
            <a:endParaRPr sz="1300" b="1" i="0" u="none" strike="noStrike" cap="none">
              <a:solidFill>
                <a:srgbClr val="4D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2"/>
          <p:cNvSpPr txBox="1"/>
          <p:nvPr/>
        </p:nvSpPr>
        <p:spPr>
          <a:xfrm>
            <a:off x="4631869" y="937690"/>
            <a:ext cx="43359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Обмеження по сумі максимальної виплати:</a:t>
            </a:r>
            <a:br>
              <a:rPr lang="uk-U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2 000 000 грн</a:t>
            </a:r>
            <a:r>
              <a:rPr lang="uk-U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1" name="Google Shape;65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560" y="939012"/>
            <a:ext cx="455547" cy="4555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2" name="Google Shape;652;p12"/>
          <p:cNvGrpSpPr/>
          <p:nvPr/>
        </p:nvGrpSpPr>
        <p:grpSpPr>
          <a:xfrm>
            <a:off x="1397721" y="2379277"/>
            <a:ext cx="1636727" cy="1590521"/>
            <a:chOff x="9511452" y="3368575"/>
            <a:chExt cx="2508009" cy="2533888"/>
          </a:xfrm>
        </p:grpSpPr>
        <p:pic>
          <p:nvPicPr>
            <p:cNvPr id="653" name="Google Shape;653;p12"/>
            <p:cNvPicPr preferRelativeResize="0"/>
            <p:nvPr/>
          </p:nvPicPr>
          <p:blipFill rotWithShape="1">
            <a:blip r:embed="rId8">
              <a:alphaModFix amt="31000"/>
            </a:blip>
            <a:srcRect t="3040" b="-3032"/>
            <a:stretch/>
          </p:blipFill>
          <p:spPr>
            <a:xfrm>
              <a:off x="9511452" y="3394794"/>
              <a:ext cx="2508009" cy="2507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4" name="Google Shape;654;p12"/>
            <p:cNvSpPr/>
            <p:nvPr/>
          </p:nvSpPr>
          <p:spPr>
            <a:xfrm>
              <a:off x="9835550" y="3368575"/>
              <a:ext cx="1844100" cy="18441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5" name="Google Shape;655;p12"/>
            <p:cNvPicPr preferRelativeResize="0"/>
            <p:nvPr/>
          </p:nvPicPr>
          <p:blipFill rotWithShape="1">
            <a:blip r:embed="rId9">
              <a:alphaModFix/>
            </a:blip>
            <a:srcRect l="-94024"/>
            <a:stretch/>
          </p:blipFill>
          <p:spPr>
            <a:xfrm>
              <a:off x="9896450" y="3384355"/>
              <a:ext cx="1787075" cy="1667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6" name="Google Shape;656;p12"/>
            <p:cNvSpPr/>
            <p:nvPr/>
          </p:nvSpPr>
          <p:spPr>
            <a:xfrm>
              <a:off x="10101763" y="3639474"/>
              <a:ext cx="1286400" cy="128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2"/>
            <p:cNvSpPr txBox="1"/>
            <p:nvPr/>
          </p:nvSpPr>
          <p:spPr>
            <a:xfrm>
              <a:off x="10011151" y="3868055"/>
              <a:ext cx="1467600" cy="6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uk-UA" sz="17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40%*</a:t>
              </a:r>
              <a:endParaRPr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8" name="Google Shape;658;p12"/>
          <p:cNvSpPr txBox="1"/>
          <p:nvPr/>
        </p:nvSpPr>
        <p:spPr>
          <a:xfrm>
            <a:off x="3084995" y="2532586"/>
            <a:ext cx="16368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-UA" sz="15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Сума гранту — 40% вартості заходів/робіт</a:t>
            </a:r>
            <a:endParaRPr sz="15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9" name="Google Shape;659;p12"/>
          <p:cNvGrpSpPr/>
          <p:nvPr/>
        </p:nvGrpSpPr>
        <p:grpSpPr>
          <a:xfrm>
            <a:off x="4573686" y="2412542"/>
            <a:ext cx="1636727" cy="1590521"/>
            <a:chOff x="9511452" y="3368575"/>
            <a:chExt cx="2508009" cy="2533888"/>
          </a:xfrm>
        </p:grpSpPr>
        <p:pic>
          <p:nvPicPr>
            <p:cNvPr id="660" name="Google Shape;660;p12"/>
            <p:cNvPicPr preferRelativeResize="0"/>
            <p:nvPr/>
          </p:nvPicPr>
          <p:blipFill rotWithShape="1">
            <a:blip r:embed="rId8">
              <a:alphaModFix amt="31000"/>
            </a:blip>
            <a:srcRect t="3040" b="-3032"/>
            <a:stretch/>
          </p:blipFill>
          <p:spPr>
            <a:xfrm>
              <a:off x="9511452" y="3394794"/>
              <a:ext cx="2508009" cy="2507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1" name="Google Shape;661;p12"/>
            <p:cNvSpPr/>
            <p:nvPr/>
          </p:nvSpPr>
          <p:spPr>
            <a:xfrm>
              <a:off x="9835550" y="3368575"/>
              <a:ext cx="1844100" cy="18441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2" name="Google Shape;662;p12"/>
            <p:cNvPicPr preferRelativeResize="0"/>
            <p:nvPr/>
          </p:nvPicPr>
          <p:blipFill rotWithShape="1">
            <a:blip r:embed="rId10">
              <a:alphaModFix/>
            </a:blip>
            <a:srcRect l="-94024"/>
            <a:stretch/>
          </p:blipFill>
          <p:spPr>
            <a:xfrm>
              <a:off x="9896450" y="3384355"/>
              <a:ext cx="1787075" cy="1667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3" name="Google Shape;663;p12"/>
            <p:cNvSpPr/>
            <p:nvPr/>
          </p:nvSpPr>
          <p:spPr>
            <a:xfrm>
              <a:off x="10101763" y="3639474"/>
              <a:ext cx="1286400" cy="128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2"/>
            <p:cNvSpPr txBox="1"/>
            <p:nvPr/>
          </p:nvSpPr>
          <p:spPr>
            <a:xfrm>
              <a:off x="10011151" y="3868055"/>
              <a:ext cx="1467600" cy="100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uk-UA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15 тис. грн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5" name="Google Shape;665;p12"/>
          <p:cNvSpPr txBox="1"/>
          <p:nvPr/>
        </p:nvSpPr>
        <p:spPr>
          <a:xfrm>
            <a:off x="313550" y="2613904"/>
            <a:ext cx="1551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uk-UA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Грант</a:t>
            </a:r>
            <a:endParaRPr sz="2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2"/>
          <p:cNvSpPr txBox="1"/>
          <p:nvPr/>
        </p:nvSpPr>
        <p:spPr>
          <a:xfrm>
            <a:off x="6232067" y="2530747"/>
            <a:ext cx="2288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-UA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Окреме обмеження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-UA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компенсацію витрат за енергетичні сертифікати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2"/>
          <p:cNvSpPr txBox="1"/>
          <p:nvPr/>
        </p:nvSpPr>
        <p:spPr>
          <a:xfrm>
            <a:off x="111712" y="4397403"/>
            <a:ext cx="8489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75500" bIns="68575" anchor="t" anchorCtr="0">
            <a:spAutoFit/>
          </a:bodyPr>
          <a:lstStyle/>
          <a:p>
            <a:pPr marL="34290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-UA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*Підготовка проєктної документації не покривається, але не потрібна для погодження заявки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4506164" y="872619"/>
            <a:ext cx="588300" cy="588300"/>
          </a:xfrm>
          <a:prstGeom prst="ellipse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9" name="Google Shape;669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38799" y="899405"/>
            <a:ext cx="530963" cy="530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g2dbaf63fb9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1"/>
            <a:ext cx="9143360" cy="681183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g2dbaf63fb92_0_0"/>
          <p:cNvSpPr txBox="1"/>
          <p:nvPr/>
        </p:nvSpPr>
        <p:spPr>
          <a:xfrm>
            <a:off x="2449098" y="219559"/>
            <a:ext cx="4034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uk-UA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Проєкні менеджери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6" name="Google Shape;676;g2dbaf63fb9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7150" y="181"/>
            <a:ext cx="2996641" cy="120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g2dbaf63fb92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3539" y="201524"/>
            <a:ext cx="1424197" cy="23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g2dbaf63fb92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569" y="156705"/>
            <a:ext cx="1674258" cy="378874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g2dbaf63fb92_0_0"/>
          <p:cNvSpPr/>
          <p:nvPr/>
        </p:nvSpPr>
        <p:spPr>
          <a:xfrm rot="-5400000" flipH="1">
            <a:off x="1947037" y="332232"/>
            <a:ext cx="378900" cy="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g2dbaf63fb92_0_0"/>
          <p:cNvSpPr txBox="1"/>
          <p:nvPr/>
        </p:nvSpPr>
        <p:spPr>
          <a:xfrm>
            <a:off x="123692" y="900687"/>
            <a:ext cx="8844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-UA" sz="1500" b="1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Професійний супровід проєктів </a:t>
            </a:r>
            <a:r>
              <a:rPr lang="uk-UA" sz="15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забезпечує спрощення/удосконалення подачі заявок до Програми</a:t>
            </a:r>
            <a:endParaRPr sz="1500" b="1" i="0" u="none" strike="noStrike" cap="none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g2dbaf63fb92_0_0"/>
          <p:cNvSpPr txBox="1"/>
          <p:nvPr/>
        </p:nvSpPr>
        <p:spPr>
          <a:xfrm>
            <a:off x="1369808" y="1648440"/>
            <a:ext cx="3209700" cy="1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Проєктний менеджер </a:t>
            </a:r>
            <a:r>
              <a:rPr lang="uk-UA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фахівець, який відповідає за загальний супроводів проектів, зокрема, за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uk-UA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перебіг проєкту,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uk-UA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підготовку документації,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uk-UA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якість оформлених та поданих заявок тощо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g2dbaf63fb92_0_0"/>
          <p:cNvSpPr txBox="1"/>
          <p:nvPr/>
        </p:nvSpPr>
        <p:spPr>
          <a:xfrm>
            <a:off x="1369808" y="3490496"/>
            <a:ext cx="30498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Фонд ЕЕ відшкодовує 70% витрат </a:t>
            </a:r>
            <a:r>
              <a:rPr lang="uk-UA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ОСББ на послуги ПМ за пакетом «А» (Спрощений), але не більше</a:t>
            </a:r>
            <a:br>
              <a:rPr lang="uk-UA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тис.грн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g2dbaf63fb92_0_0"/>
          <p:cNvSpPr txBox="1"/>
          <p:nvPr/>
        </p:nvSpPr>
        <p:spPr>
          <a:xfrm>
            <a:off x="4714457" y="1648440"/>
            <a:ext cx="4343100" cy="13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Проектним менеджером </a:t>
            </a:r>
            <a:r>
              <a:rPr lang="uk-UA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можуть бути: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uk-UA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енергоаудитори,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uk-UA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інженери-проєктувальники,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uk-UA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інженери-консультанти,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uk-UA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інші особи, за умови наявності успішного досвіду супроводу впровадження заходів з ЕЕ*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2dbaf63fb92_0_0"/>
          <p:cNvSpPr txBox="1"/>
          <p:nvPr/>
        </p:nvSpPr>
        <p:spPr>
          <a:xfrm>
            <a:off x="4626102" y="3474563"/>
            <a:ext cx="40347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63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uk-UA" sz="1000" b="0" i="1" u="none" strike="noStrike" cap="none">
                <a:solidFill>
                  <a:srgbClr val="6D6D6D"/>
                </a:solidFill>
                <a:latin typeface="Arial"/>
                <a:ea typeface="Arial"/>
                <a:cs typeface="Arial"/>
                <a:sym typeface="Arial"/>
              </a:rPr>
              <a:t>*Такий досвід підтверджується або фактом попередньої участі у реалізації Проєктів за програмами Фонду (голова правління ОСББ, що реалізувало Проєкт, особа, яка надавала послуги з супроводу за реалізованим Проєктом), або листом-відгуком про успішне впровадження заходів з енергоефективності в межах участі в державних, місцевих програмах або програмах, що фінансуються міжнародними організаціями.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1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None/>
            </a:pPr>
            <a:endParaRPr sz="1000" b="0" i="1" u="none" strike="noStrike" cap="none">
              <a:solidFill>
                <a:srgbClr val="6D6D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5" name="Google Shape;685;g2dbaf63fb92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6970" y="1736889"/>
            <a:ext cx="837674" cy="8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g2dbaf63fb92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6975" y="3580998"/>
            <a:ext cx="837674" cy="83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5"/>
          <p:cNvPicPr preferRelativeResize="0"/>
          <p:nvPr/>
        </p:nvPicPr>
        <p:blipFill rotWithShape="1">
          <a:blip r:embed="rId3">
            <a:alphaModFix/>
          </a:blip>
          <a:srcRect t="4751" b="4751"/>
          <a:stretch/>
        </p:blipFill>
        <p:spPr>
          <a:xfrm>
            <a:off x="5064356" y="182"/>
            <a:ext cx="4079643" cy="5143137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5"/>
          <p:cNvSpPr txBox="1">
            <a:spLocks noGrp="1"/>
          </p:cNvSpPr>
          <p:nvPr>
            <p:ph type="ctrTitle"/>
          </p:nvPr>
        </p:nvSpPr>
        <p:spPr>
          <a:xfrm>
            <a:off x="132345" y="2300837"/>
            <a:ext cx="47814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uk-UA" sz="2300" b="1"/>
              <a:t>Програма зі стимулювання використання альтернативних джерел енергії</a:t>
            </a:r>
            <a:endParaRPr sz="2300" b="1"/>
          </a:p>
        </p:txBody>
      </p:sp>
      <p:pic>
        <p:nvPicPr>
          <p:cNvPr id="693" name="Google Shape;693;p5"/>
          <p:cNvPicPr preferRelativeResize="0"/>
          <p:nvPr/>
        </p:nvPicPr>
        <p:blipFill rotWithShape="1">
          <a:blip r:embed="rId4">
            <a:alphaModFix/>
          </a:blip>
          <a:srcRect t="26036" b="26041"/>
          <a:stretch/>
        </p:blipFill>
        <p:spPr>
          <a:xfrm>
            <a:off x="-8267" y="144080"/>
            <a:ext cx="2186160" cy="54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470" y="1103142"/>
            <a:ext cx="2235131" cy="110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3215" y="3622135"/>
            <a:ext cx="1513191" cy="152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470" y="4462106"/>
            <a:ext cx="1600137" cy="44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7643290" y="-10916"/>
            <a:ext cx="1513191" cy="1521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9"/>
          <p:cNvSpPr txBox="1">
            <a:spLocks noGrp="1"/>
          </p:cNvSpPr>
          <p:nvPr>
            <p:ph type="ctrTitle" idx="4294967295"/>
          </p:nvPr>
        </p:nvSpPr>
        <p:spPr>
          <a:xfrm>
            <a:off x="2956162" y="297849"/>
            <a:ext cx="58950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uk-UA" sz="1800" b="1" i="0" u="none" strike="noStrike" cap="none">
                <a:solidFill>
                  <a:srgbClr val="0D7913"/>
                </a:solidFill>
                <a:latin typeface="Arial"/>
                <a:ea typeface="Arial"/>
                <a:cs typeface="Arial"/>
                <a:sym typeface="Arial"/>
              </a:rPr>
              <a:t>Мета Програми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3" name="Google Shape;703;p9"/>
          <p:cNvCxnSpPr/>
          <p:nvPr/>
        </p:nvCxnSpPr>
        <p:spPr>
          <a:xfrm>
            <a:off x="2735431" y="277123"/>
            <a:ext cx="0" cy="315900"/>
          </a:xfrm>
          <a:prstGeom prst="straightConnector1">
            <a:avLst/>
          </a:prstGeom>
          <a:noFill/>
          <a:ln w="38100" cap="flat" cmpd="sng">
            <a:solidFill>
              <a:srgbClr val="0D79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4" name="Google Shape;704;p9"/>
          <p:cNvSpPr txBox="1">
            <a:spLocks noGrp="1"/>
          </p:cNvSpPr>
          <p:nvPr>
            <p:ph type="body" idx="1"/>
          </p:nvPr>
        </p:nvSpPr>
        <p:spPr>
          <a:xfrm>
            <a:off x="1692625" y="1299854"/>
            <a:ext cx="6694500" cy="3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3333"/>
              <a:buNone/>
            </a:pPr>
            <a:r>
              <a:rPr lang="uk-UA" sz="1500" b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Метою </a:t>
            </a:r>
            <a:r>
              <a:rPr lang="uk-UA" sz="1500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є стимулювання та підтримка ініціатив щодо впровадження заходів з енергоефективності, здійснення яких забезпечує зменшення споживання енергетичних ресурсів, включаючи заходи, спрямовані на збільшення частки енергії, виробленої з відновлюваних джерел енергії, а саме: шляхом надання грантів для часткового відшкодування вартості обладнання та матеріалів під час впровадження заходів щодо збільшення частки електроенергії, виробленої з відновлювальних джерел енергії у житловому секторі.</a:t>
            </a:r>
            <a:endParaRPr sz="15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3333"/>
              <a:buNone/>
            </a:pPr>
            <a:r>
              <a:rPr lang="uk-UA" sz="1500">
                <a:solidFill>
                  <a:srgbClr val="000000"/>
                </a:solidFill>
              </a:rPr>
              <a:t>Також, ключова ціль — збільшення частки відновлюваної енергетики у вітчизняних системах виробництва електроенергії і тепла, та реалізація заходів щодо підвищення енергоефективності та енергетичної безпеки житлового сектора.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705" name="Google Shape;70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486" y="1400017"/>
            <a:ext cx="950465" cy="95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"/>
          <p:cNvPicPr preferRelativeResize="0"/>
          <p:nvPr/>
        </p:nvPicPr>
        <p:blipFill rotWithShape="1">
          <a:blip r:embed="rId4">
            <a:alphaModFix/>
          </a:blip>
          <a:srcRect t="26036" b="26041"/>
          <a:stretch/>
        </p:blipFill>
        <p:spPr>
          <a:xfrm>
            <a:off x="-8267" y="144080"/>
            <a:ext cx="2186160" cy="549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191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191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Office PowerPoint</Application>
  <PresentationFormat>Екран (16:9)</PresentationFormat>
  <Paragraphs>259</Paragraphs>
  <Slides>15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слайдів</vt:lpstr>
      </vt:variant>
      <vt:variant>
        <vt:i4>15</vt:i4>
      </vt:variant>
    </vt:vector>
  </HeadingPairs>
  <TitlesOfParts>
    <vt:vector size="24" baseType="lpstr">
      <vt:lpstr>Calibri</vt:lpstr>
      <vt:lpstr>Noto Sans Symbols</vt:lpstr>
      <vt:lpstr>Arial</vt:lpstr>
      <vt:lpstr>Roboto</vt:lpstr>
      <vt:lpstr>1_Office Theme</vt:lpstr>
      <vt:lpstr>3_Simple Light</vt:lpstr>
      <vt:lpstr>1_Simple Light</vt:lpstr>
      <vt:lpstr>2_Simple Light</vt:lpstr>
      <vt:lpstr>Office Theme</vt:lpstr>
      <vt:lpstr>Презентація PowerPoint</vt:lpstr>
      <vt:lpstr>Презентація PowerPoint</vt:lpstr>
      <vt:lpstr>Програма «Енергодім»: інформація про проєкти </vt:lpstr>
      <vt:lpstr>Результати реалізації Програми «Енергодім» за період дії воєнного стану</vt:lpstr>
      <vt:lpstr>Презентація PowerPoint</vt:lpstr>
      <vt:lpstr>Презентація PowerPoint</vt:lpstr>
      <vt:lpstr>Презентація PowerPoint</vt:lpstr>
      <vt:lpstr>Програма зі стимулювання використання альтернативних джерел енергії</vt:lpstr>
      <vt:lpstr>Мета Програми</vt:lpstr>
      <vt:lpstr>Учасники (бенефіціари) Програми:</vt:lpstr>
      <vt:lpstr>Загальні положення Програми:</vt:lpstr>
      <vt:lpstr>Основні засади фінансування </vt:lpstr>
      <vt:lpstr>Етапи участі у програмі. Етап “Підготовка” </vt:lpstr>
      <vt:lpstr>Етапи участі у програмі. Етап “Реалізація проєкту”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Yuliia Holovatiuk</dc:creator>
  <cp:lastModifiedBy>Svitlana Syrovatka</cp:lastModifiedBy>
  <cp:revision>1</cp:revision>
  <dcterms:modified xsi:type="dcterms:W3CDTF">2024-05-14T08:55:33Z</dcterms:modified>
</cp:coreProperties>
</file>