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  <p:sldMasterId id="2147483660" r:id="rId5"/>
  </p:sldMasterIdLst>
  <p:notesMasterIdLst>
    <p:notesMasterId r:id="rId20"/>
  </p:notesMasterIdLst>
  <p:sldIdLst>
    <p:sldId id="262" r:id="rId6"/>
    <p:sldId id="263" r:id="rId7"/>
    <p:sldId id="265" r:id="rId8"/>
    <p:sldId id="266" r:id="rId9"/>
    <p:sldId id="283" r:id="rId10"/>
    <p:sldId id="269" r:id="rId11"/>
    <p:sldId id="276" r:id="rId12"/>
    <p:sldId id="270" r:id="rId13"/>
    <p:sldId id="278" r:id="rId14"/>
    <p:sldId id="272" r:id="rId15"/>
    <p:sldId id="282" r:id="rId16"/>
    <p:sldId id="271" r:id="rId17"/>
    <p:sldId id="279" r:id="rId18"/>
    <p:sldId id="261" r:id="rId19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823"/>
    <a:srgbClr val="05B0B0"/>
    <a:srgbClr val="F4F2E9"/>
    <a:srgbClr val="4BAEAF"/>
    <a:srgbClr val="E9E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94588"/>
  </p:normalViewPr>
  <p:slideViewPr>
    <p:cSldViewPr snapToGrid="0">
      <p:cViewPr varScale="1">
        <p:scale>
          <a:sx n="94" d="100"/>
          <a:sy n="94" d="100"/>
        </p:scale>
        <p:origin x="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12758231351603E-2"/>
          <c:y val="1.7786321851663477E-2"/>
          <c:w val="0.53898492973793644"/>
          <c:h val="0.72993856272465407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rgbClr val="00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C-46E1-B52D-29245548820C}"/>
              </c:ext>
            </c:extLst>
          </c:dPt>
          <c:dPt>
            <c:idx val="1"/>
            <c:bubble3D val="0"/>
            <c:spPr>
              <a:solidFill>
                <a:srgbClr val="66D0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C-46E1-B52D-29245548820C}"/>
              </c:ext>
            </c:extLst>
          </c:dPt>
          <c:dPt>
            <c:idx val="2"/>
            <c:bubble3D val="0"/>
            <c:spPr>
              <a:solidFill>
                <a:srgbClr val="EAE5C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4C-46E1-B52D-2924554882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4C-46E1-B52D-29245548820C}"/>
              </c:ext>
            </c:extLst>
          </c:dPt>
          <c:cat>
            <c:strRef>
              <c:f>Аркуш1!$A$2:$A$5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4C-46E1-B52D-292455488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12758231351603E-2"/>
          <c:y val="1.7786321851663477E-2"/>
          <c:w val="0.53898492973793644"/>
          <c:h val="0.72993856272465407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rgbClr val="00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C-46E1-B52D-29245548820C}"/>
              </c:ext>
            </c:extLst>
          </c:dPt>
          <c:dPt>
            <c:idx val="1"/>
            <c:bubble3D val="0"/>
            <c:spPr>
              <a:solidFill>
                <a:srgbClr val="66D0D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C-46E1-B52D-29245548820C}"/>
              </c:ext>
            </c:extLst>
          </c:dPt>
          <c:dPt>
            <c:idx val="2"/>
            <c:bubble3D val="0"/>
            <c:spPr>
              <a:solidFill>
                <a:srgbClr val="EAE5C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4C-46E1-B52D-2924554882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4C-46E1-B52D-29245548820C}"/>
              </c:ext>
            </c:extLst>
          </c:dPt>
          <c:cat>
            <c:strRef>
              <c:f>Аркуш1!$A$2:$A$5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4C-46E1-B52D-292455488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0.76911</cdr:x>
      <cdr:y>0.56206</cdr:y>
    </cdr:from>
    <cdr:to>
      <cdr:x>0.8361</cdr:x>
      <cdr:y>0.69758</cdr:y>
    </cdr:to>
    <cdr:sp macro="" textlink="">
      <cdr:nvSpPr>
        <cdr:cNvPr id="2" name="Прямокутник 12">
          <a:extLst xmlns:a="http://schemas.openxmlformats.org/drawingml/2006/main">
            <a:ext uri="{FF2B5EF4-FFF2-40B4-BE49-F238E27FC236}">
              <a16:creationId xmlns:a16="http://schemas.microsoft.com/office/drawing/2014/main" id="{ABCBDA9C-74D9-43A5-9B73-3754465692E9}"/>
            </a:ext>
          </a:extLst>
        </cdr:cNvPr>
        <cdr:cNvSpPr/>
      </cdr:nvSpPr>
      <cdr:spPr>
        <a:xfrm xmlns:a="http://schemas.openxmlformats.org/drawingml/2006/main">
          <a:off x="4494450" y="2686322"/>
          <a:ext cx="391444" cy="647723"/>
        </a:xfrm>
        <a:prstGeom xmlns:a="http://schemas.openxmlformats.org/drawingml/2006/main" prst="rect">
          <a:avLst/>
        </a:prstGeom>
        <a:solidFill xmlns:a="http://schemas.openxmlformats.org/drawingml/2006/main">
          <a:srgbClr val="00B1B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UA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0.76911</cdr:x>
      <cdr:y>0.56206</cdr:y>
    </cdr:from>
    <cdr:to>
      <cdr:x>0.8361</cdr:x>
      <cdr:y>0.69758</cdr:y>
    </cdr:to>
    <cdr:sp macro="" textlink="">
      <cdr:nvSpPr>
        <cdr:cNvPr id="2" name="Прямокутник 12">
          <a:extLst xmlns:a="http://schemas.openxmlformats.org/drawingml/2006/main">
            <a:ext uri="{FF2B5EF4-FFF2-40B4-BE49-F238E27FC236}">
              <a16:creationId xmlns:a16="http://schemas.microsoft.com/office/drawing/2014/main" id="{ABCBDA9C-74D9-43A5-9B73-3754465692E9}"/>
            </a:ext>
          </a:extLst>
        </cdr:cNvPr>
        <cdr:cNvSpPr/>
      </cdr:nvSpPr>
      <cdr:spPr>
        <a:xfrm xmlns:a="http://schemas.openxmlformats.org/drawingml/2006/main">
          <a:off x="4494450" y="2686322"/>
          <a:ext cx="391444" cy="647723"/>
        </a:xfrm>
        <a:prstGeom xmlns:a="http://schemas.openxmlformats.org/drawingml/2006/main" prst="rect">
          <a:avLst/>
        </a:prstGeom>
        <a:solidFill xmlns:a="http://schemas.openxmlformats.org/drawingml/2006/main">
          <a:srgbClr val="00B1B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8d81cf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8d81cf1f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35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a8d81cf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a8d81cf1f_0_1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15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36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552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90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8d81cf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8d81cf1f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62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CCBCC-66A3-8928-AD75-6E58BDB0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569BC-B448-1191-300B-B7AE417FF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58E7D-F751-DF88-0393-0291A03F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940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8d81cf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8d81cf1f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42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8d81cf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8d81cf1f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41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rgbClr val="4BAEA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84B48-1B8F-2042-A49F-978C232A4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10" y="106870"/>
            <a:ext cx="8933380" cy="492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9606-7FF6-574C-AC82-A4E018EC2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00811-DE5A-4447-93D1-BE8424907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E52A-D4F7-584A-8BC0-3A7004AF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F465B-81AB-F642-8F6D-5EFAC0C4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386-14C0-4B40-8EB0-54CDF9E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14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C820-670C-9A4C-90E2-287D1F5E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ACFD5-0C83-674B-8890-3C790703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3CFA3-2142-6E41-B551-0440E57B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B304-08BA-3542-BEFF-BBB91E42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6E7DA-0F31-2C4A-8150-23E9929F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48B9-40F7-5045-B915-ED8A6978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88724-D754-5F40-B930-7FF0905E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DFC6-1EEC-E74B-AFAF-A948C3B0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46FF-7340-CF4A-85A9-2A3EBD75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D26BF-840F-D44A-BBC9-D87818F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85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E4F7-5663-BC4E-9212-F85F0314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FE15-B389-A541-9C95-034CD0444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0FA72-4F08-0C4E-9AE7-CDC9C9D12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0667D-5F23-D84D-AE94-8CCD0145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C3D1B-7FD5-E745-A5F6-DB5A2B70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D4F60-4F49-9A41-B095-94149213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867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8B-0560-CF49-8AFB-537C961F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D6BEA-EA1A-F64B-8C07-FCC95CF1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006-BC3C-8447-BDB5-5A6C8A488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5C033-2410-3641-A7BA-7AAF82EA8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4AB66-F381-554C-AE16-ADED15FB1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9641D-EC95-4344-848E-E7D0E18F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29C82-74F2-8743-95FA-98F94C1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53F5C-12E2-B14D-8861-472B1FDB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24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CE07-29F7-354D-AC8C-629B9B0A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D3844-9AAC-994A-A689-2B8F64F2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A7D55-6813-BE4D-AF64-F1CCCB8F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E94C8-B044-9B48-98F2-69EE7794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42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BDDD5-AFD1-6C4D-BACE-6F6AB7F0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637C5-1F7F-C541-B63E-AD1D3EA9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7FB4-F61E-0845-BE89-5A88D7AB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12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3422-562E-D84A-96CA-BA727CAF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E37D-93A5-EF4B-BFA3-95A8947E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D5EA9-ADA3-1D48-841B-F0D86E590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8DF06-6287-8F48-A7F3-BC65B326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44D6A-61E6-104B-A8FD-F0DC4C73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94B8-3106-CB49-86BA-ECE35F31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992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D6D2-349E-C64E-845A-E5A5B835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15C39-BD4A-DC4D-B86F-8D785BB78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79A7-2B3F-E740-8C1D-97F11059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F7D03-0B89-B649-B914-55BDC66D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E4E2E-D8A9-2046-BDB8-79527BAA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05D9D-8771-BC46-A327-05B01CD1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98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solidFill>
          <a:srgbClr val="E9E5C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4795-8F7A-E54B-A433-759B15DB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B1135-C97F-E045-A844-2CF52C59C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22A2-60AE-DF45-A7F6-62FA77C1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475D7-3170-4941-9970-7162520C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1FA6-ACBC-ED40-977C-29F141C0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92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1B6C3-289D-C041-B003-BE7919189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3DD43-AC26-AE45-A137-67779DB9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84045-8453-DF4D-8B65-BDA9893A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811F4-6325-4148-99F8-D8EF7018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501BF-1638-CB48-B794-94033C88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8A73205-F240-7F4E-A7A6-45EDD4664E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04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solidFill>
          <a:srgbClr val="4BAEA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5B0B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D13E0-41C4-4348-85D8-ED1094ACBC6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310" y="106870"/>
            <a:ext cx="8933380" cy="492976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6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84B5DE-B307-1343-9E79-2B9F4F49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67" y="-690389"/>
            <a:ext cx="6620933" cy="65242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47722B-AD35-9B4F-8152-9C5379CA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7" y="470981"/>
            <a:ext cx="3611894" cy="930537"/>
          </a:xfrm>
          <a:prstGeom prst="rect">
            <a:avLst/>
          </a:prstGeom>
        </p:spPr>
      </p:pic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4BEF26AE-40C9-324C-B9CA-09E7D08EB4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2817" y="1502799"/>
            <a:ext cx="5518019" cy="3405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Сфера централізованого  водопостачання</a:t>
            </a:r>
            <a:br>
              <a:rPr lang="uk-UA" sz="4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та водовідведення в умовах війни</a:t>
            </a:r>
          </a:p>
        </p:txBody>
      </p:sp>
    </p:spTree>
    <p:extLst>
      <p:ext uri="{BB962C8B-B14F-4D97-AF65-F5344CB8AC3E}">
        <p14:creationId xmlns:p14="http://schemas.microsoft.com/office/powerpoint/2010/main" val="70209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EA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98164" y="351575"/>
            <a:ext cx="8434135" cy="1359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МІЖНАРОДНА ДОПОМОГА ТА СПІВПРАЦЯ</a:t>
            </a:r>
            <a:r>
              <a:rPr lang="en-US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У ВІДНОВЛЕННІ СФЕРИ ЦЕНТРАЛІЗОВАНОГО</a:t>
            </a:r>
            <a:b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ВОДОПОСТАЧАННЯ ТА ВОДОВІДВЕДЕННЯ</a:t>
            </a:r>
            <a:b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 УМОВАХ ВІЙНИ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429CDE-CB7F-FB47-915F-6770C2F9F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A900D0-A382-614B-AA62-14B8BE2C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390" y="2508638"/>
            <a:ext cx="1288253" cy="297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24B83-73F7-E044-A3AD-F75CB571B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991" y="2145442"/>
            <a:ext cx="1318880" cy="7263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E747E0-1915-5B48-9B70-DC6422955612}"/>
              </a:ext>
            </a:extLst>
          </p:cNvPr>
          <p:cNvGrpSpPr/>
          <p:nvPr/>
        </p:nvGrpSpPr>
        <p:grpSpPr>
          <a:xfrm>
            <a:off x="398166" y="2343684"/>
            <a:ext cx="2908070" cy="527109"/>
            <a:chOff x="683664" y="2382855"/>
            <a:chExt cx="2695361" cy="488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812274-E567-CE48-9C20-B2C99665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664" y="2480094"/>
              <a:ext cx="919315" cy="3913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46B649-220A-B543-A79B-501D472A8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4437" y="2382855"/>
              <a:ext cx="1524588" cy="463355"/>
            </a:xfrm>
            <a:prstGeom prst="rect">
              <a:avLst/>
            </a:prstGeom>
          </p:spPr>
        </p:pic>
      </p:grpSp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8011406D-69DC-984B-A850-F0740BE76C07}"/>
              </a:ext>
            </a:extLst>
          </p:cNvPr>
          <p:cNvSpPr txBox="1"/>
          <p:nvPr/>
        </p:nvSpPr>
        <p:spPr>
          <a:xfrm>
            <a:off x="398165" y="3277502"/>
            <a:ext cx="8187035" cy="145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800"/>
              </a:spcAft>
              <a:buClrTx/>
            </a:pPr>
            <a:r>
              <a:rPr lang="uk-UA" sz="15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Активно ведеться співпраця з міжнародними партнерами.</a:t>
            </a:r>
            <a:endParaRPr lang="en-US" sz="1500" kern="1200" dirty="0">
              <a:solidFill>
                <a:prstClr val="black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spcAft>
                <a:spcPts val="800"/>
              </a:spcAft>
              <a:buClrTx/>
            </a:pPr>
            <a:r>
              <a:rPr lang="en-US" sz="15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en-US" sz="15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uk-UA" sz="15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Починаючи з лютого 2022 року </a:t>
            </a:r>
            <a:r>
              <a:rPr lang="uk-UA" sz="15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вже залучено коштів </a:t>
            </a:r>
            <a:r>
              <a:rPr lang="uk-UA" sz="15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для відновлення систем водопостачання та водовідведення на </a:t>
            </a:r>
            <a:r>
              <a:rPr lang="uk-UA" sz="15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суму більш ніж </a:t>
            </a:r>
            <a:r>
              <a:rPr lang="uk-UA" sz="24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350 млн. </a:t>
            </a:r>
            <a:r>
              <a:rPr lang="uk-UA" sz="2400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дол</a:t>
            </a:r>
            <a:r>
              <a:rPr lang="uk-UA" sz="24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. США.</a:t>
            </a:r>
          </a:p>
        </p:txBody>
      </p:sp>
    </p:spTree>
    <p:extLst>
      <p:ext uri="{BB962C8B-B14F-4D97-AF65-F5344CB8AC3E}">
        <p14:creationId xmlns:p14="http://schemas.microsoft.com/office/powerpoint/2010/main" val="9777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94A09-A75F-4386-F9A0-E3760EB4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4442D-A145-4C3A-2B3A-C5FB6BEB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5" y="1064521"/>
            <a:ext cx="2672805" cy="3893557"/>
          </a:xfrm>
          <a:prstGeom prst="rect">
            <a:avLst/>
          </a:prstGeom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7CFEEFBB-59D0-D6EA-D4FF-CEBD21E3F7AE}"/>
              </a:ext>
            </a:extLst>
          </p:cNvPr>
          <p:cNvSpPr txBox="1">
            <a:spLocks/>
          </p:cNvSpPr>
          <p:nvPr/>
        </p:nvSpPr>
        <p:spPr>
          <a:xfrm>
            <a:off x="185997" y="41843"/>
            <a:ext cx="6824391" cy="476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МІЖНАРОДНА ДОПОМОГА ТА СПІВПРАЦЯ</a:t>
            </a:r>
            <a:r>
              <a:rPr lang="en-US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У ВІДНОВЛЕННІ СФЕРИ ЦЕНТРАЛІЗОВАНОГО</a:t>
            </a:r>
            <a:b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ВОДОПОСТАЧАННЯ ТА ВОДОВІДВЕДЕННЯ</a:t>
            </a:r>
            <a:endParaRPr lang="uk-UA" sz="2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CD8F8-874A-B5E2-C691-17629634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155FB-957A-AACA-5452-DCFE68D60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502" y="2449497"/>
            <a:ext cx="1758813" cy="250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46601-0406-89BE-B8F4-5E1FFDDE3E51}"/>
              </a:ext>
            </a:extLst>
          </p:cNvPr>
          <p:cNvSpPr txBox="1"/>
          <p:nvPr/>
        </p:nvSpPr>
        <p:spPr>
          <a:xfrm>
            <a:off x="3257002" y="1115392"/>
            <a:ext cx="536758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uk-UA" sz="1300" b="1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«Програма відновлення України ІІІ». 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Відповідно до угоди між Україною та Європейським інвестиційним банком, передбачається залучення 100 млн євро на фінансування заходів, спрямованих на реалізацію проектів з відновлення інфраструктури, зокрема відбір здійснюється за напрямом «Будівництво, реконструкція, капітальний ремонт об’єктів водопостачання та водовідведення». Наразі за цим напрямом вже відібрано </a:t>
            </a:r>
            <a:r>
              <a:rPr lang="uk-UA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проєкти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з орієнтовним бюджетом 1,8 млрд грн (Транш А).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C3066-0965-3B68-A377-C85A02E9BC22}"/>
              </a:ext>
            </a:extLst>
          </p:cNvPr>
          <p:cNvSpPr txBox="1"/>
          <p:nvPr/>
        </p:nvSpPr>
        <p:spPr>
          <a:xfrm>
            <a:off x="1495381" y="2557228"/>
            <a:ext cx="1761621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Наразі </a:t>
            </a:r>
            <a:r>
              <a:rPr lang="uk-UA" sz="11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Мінрозвитку</a:t>
            </a:r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активно співпрацює з такими установами, як Світовий банк, Європейський інвестиційний банк, Європейський банк реконструкції та розвитку (ЄБРР), Кредитною установою для відбудови </a:t>
            </a:r>
            <a:r>
              <a:rPr lang="en-US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(KWF</a:t>
            </a:r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), а також з урядами країн-партнерів.</a:t>
            </a:r>
          </a:p>
        </p:txBody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4B7F6F7-8751-79C3-8DCC-E05E6B36A706}"/>
              </a:ext>
            </a:extLst>
          </p:cNvPr>
          <p:cNvCxnSpPr>
            <a:cxnSpLocks/>
          </p:cNvCxnSpPr>
          <p:nvPr/>
        </p:nvCxnSpPr>
        <p:spPr>
          <a:xfrm>
            <a:off x="3250687" y="2824110"/>
            <a:ext cx="5342803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3250687" y="2798193"/>
            <a:ext cx="53738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 квітні 2025 р. підписано дві фінансові угоди між Україною та Європейським інвестиційним банком на загальний обсяг 200 млн євро, які спрямовані на реалізацію </a:t>
            </a:r>
            <a:r>
              <a:rPr lang="uk-UA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проєкту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k-UA" sz="1300" b="1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«Відновлення водопостачання та водовідведення України»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(передбачатиме модернізацію муніципальної водної інфраструктури) та </a:t>
            </a:r>
            <a:r>
              <a:rPr lang="uk-UA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проєкту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k-UA" sz="1300" b="1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«Програма відновлення України ІІІ» </a:t>
            </a:r>
            <a:r>
              <a:rPr lang="uk-UA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Транш В (передбачатиме відновлення об’єктів комунальної та соціальної інфраструктури) (розпорядження Кабінету Міністрів України від 01.04.2025 №285-р «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Про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залучення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коштів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позики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Європейського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інвестиційного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банку для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реалізації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проекту “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Відновлення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водопостачання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і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3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України</a:t>
            </a:r>
            <a:r>
              <a:rPr lang="ru-RU" sz="13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”)</a:t>
            </a:r>
            <a:endParaRPr lang="uk-UA" sz="1300" dirty="0"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1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EA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578BD9-E714-304B-A510-F1634A7C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3" y="896113"/>
            <a:ext cx="8627548" cy="4091955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85923" y="910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ЄВРОІНТЕГРАЦІЙНА ДІЯЛЬНІСТЬ</a:t>
            </a: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МІНРОЗВИТКУ У</a:t>
            </a: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СФЕРИ ЦЕНТРАЛІЗОВАНОГО ВОДОПОСТАЧАННЯ ТА </a:t>
            </a: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ВОДОВІДВЕДЕННЯ 202</a:t>
            </a:r>
            <a:r>
              <a:rPr lang="en-US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lang="uk-UA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/2030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429CDE-CB7F-FB47-915F-6770C2F9F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9900C28-738E-864E-A0EB-F617F3D54932}"/>
              </a:ext>
            </a:extLst>
          </p:cNvPr>
          <p:cNvSpPr txBox="1"/>
          <p:nvPr/>
        </p:nvSpPr>
        <p:spPr>
          <a:xfrm>
            <a:off x="582008" y="1663139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Директива 91/271/ЄЕС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9F9337-9C0E-904F-9A71-0E422676D71B}"/>
              </a:ext>
            </a:extLst>
          </p:cNvPr>
          <p:cNvSpPr/>
          <p:nvPr/>
        </p:nvSpPr>
        <p:spPr>
          <a:xfrm>
            <a:off x="2250891" y="2353073"/>
            <a:ext cx="4642216" cy="240021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ct val="75000"/>
              </a:lnSpc>
            </a:pPr>
            <a:r>
              <a:rPr lang="uk-UA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ЕТАП </a:t>
            </a: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uk-UA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Впровадження нового регулювання (НПА)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868827-1C0F-7D43-9B40-A66435B04D1A}"/>
              </a:ext>
            </a:extLst>
          </p:cNvPr>
          <p:cNvSpPr/>
          <p:nvPr/>
        </p:nvSpPr>
        <p:spPr>
          <a:xfrm>
            <a:off x="657423" y="3198690"/>
            <a:ext cx="7700092" cy="292734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ЕТАП </a:t>
            </a:r>
            <a:r>
              <a:rPr lang="en-US" sz="11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uk-UA" sz="11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Практичне впровадження стандартів ЄС в сфері водопостачання та водовідведення</a:t>
            </a:r>
            <a:endParaRPr lang="uk-UA" sz="11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291940-36B7-0B43-87C6-665002D8E227}"/>
              </a:ext>
            </a:extLst>
          </p:cNvPr>
          <p:cNvSpPr txBox="1"/>
          <p:nvPr/>
        </p:nvSpPr>
        <p:spPr>
          <a:xfrm>
            <a:off x="582008" y="1940542"/>
            <a:ext cx="176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ЗУ «Про водовідведення та очищення стічних вод»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585E5E-A739-644F-9634-755E0B213C55}"/>
              </a:ext>
            </a:extLst>
          </p:cNvPr>
          <p:cNvCxnSpPr>
            <a:cxnSpLocks/>
          </p:cNvCxnSpPr>
          <p:nvPr/>
        </p:nvCxnSpPr>
        <p:spPr>
          <a:xfrm>
            <a:off x="657423" y="1930268"/>
            <a:ext cx="7710878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BBAD65D-C1B1-2F4B-9615-EBEB4EC13DD1}"/>
              </a:ext>
            </a:extLst>
          </p:cNvPr>
          <p:cNvSpPr txBox="1"/>
          <p:nvPr/>
        </p:nvSpPr>
        <p:spPr>
          <a:xfrm>
            <a:off x="3694996" y="1663139"/>
            <a:ext cx="175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Директива (ЄС) 2020/2184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33E91F-B864-804B-A3D2-4AEB5EB0C464}"/>
              </a:ext>
            </a:extLst>
          </p:cNvPr>
          <p:cNvSpPr txBox="1"/>
          <p:nvPr/>
        </p:nvSpPr>
        <p:spPr>
          <a:xfrm>
            <a:off x="3589965" y="1940542"/>
            <a:ext cx="19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ЗУ «Про питну воду та питне водопостачання»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BD7A69-7809-0542-8C4A-593B6A64DF4B}"/>
              </a:ext>
            </a:extLst>
          </p:cNvPr>
          <p:cNvSpPr txBox="1"/>
          <p:nvPr/>
        </p:nvSpPr>
        <p:spPr>
          <a:xfrm>
            <a:off x="6889549" y="1663139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Директива 2012/27/ЄС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380BF1-3233-F547-BA89-7FDD83BDC206}"/>
              </a:ext>
            </a:extLst>
          </p:cNvPr>
          <p:cNvSpPr txBox="1"/>
          <p:nvPr/>
        </p:nvSpPr>
        <p:spPr>
          <a:xfrm>
            <a:off x="6488304" y="1940542"/>
            <a:ext cx="19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ЗУ «Про енергетичну ефективність»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D9EDC1-C65E-2B45-993B-55B50000E9B5}"/>
              </a:ext>
            </a:extLst>
          </p:cNvPr>
          <p:cNvSpPr/>
          <p:nvPr/>
        </p:nvSpPr>
        <p:spPr>
          <a:xfrm>
            <a:off x="2292159" y="1364559"/>
            <a:ext cx="4559682" cy="241200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ct val="75000"/>
              </a:lnSpc>
            </a:pPr>
            <a:r>
              <a:rPr lang="uk-UA" sz="1100" b="1" dirty="0">
                <a:ea typeface="Calibri" panose="020F0502020204030204" pitchFamily="34" charset="0"/>
                <a:cs typeface="Segoe UI" panose="020B0502040204020203" pitchFamily="34" charset="0"/>
              </a:rPr>
              <a:t>1. ЕТАП — Прийняття базових законів за напрямами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996B6C-A1AC-C847-84EB-76F49F3033CD}"/>
              </a:ext>
            </a:extLst>
          </p:cNvPr>
          <p:cNvSpPr txBox="1"/>
          <p:nvPr/>
        </p:nvSpPr>
        <p:spPr>
          <a:xfrm>
            <a:off x="3189851" y="1050417"/>
            <a:ext cx="2973892" cy="236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200" b="1" dirty="0"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ІМПЛЕМЕНТАЦІЯ ДИРЕКТИВ ЄС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E57A56-75FE-5949-B38D-D93B03B5E4B8}"/>
              </a:ext>
            </a:extLst>
          </p:cNvPr>
          <p:cNvSpPr txBox="1"/>
          <p:nvPr/>
        </p:nvSpPr>
        <p:spPr>
          <a:xfrm>
            <a:off x="2892231" y="2631506"/>
            <a:ext cx="1928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Постанов КМУ 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7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2ABA76-9FB7-344A-AAF7-804FC05B8237}"/>
              </a:ext>
            </a:extLst>
          </p:cNvPr>
          <p:cNvSpPr txBox="1"/>
          <p:nvPr/>
        </p:nvSpPr>
        <p:spPr>
          <a:xfrm>
            <a:off x="4644369" y="2666540"/>
            <a:ext cx="1725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Розпорядження КМУ 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2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337D81-3DF2-3F47-A822-A19F8614C198}"/>
              </a:ext>
            </a:extLst>
          </p:cNvPr>
          <p:cNvSpPr txBox="1"/>
          <p:nvPr/>
        </p:nvSpPr>
        <p:spPr>
          <a:xfrm>
            <a:off x="6766984" y="2666541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Накази </a:t>
            </a:r>
            <a:r>
              <a:rPr lang="uk-UA" sz="1000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Мінрозвитку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 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E929EA-4AE3-CC44-BAF6-462DDE16C464}"/>
              </a:ext>
            </a:extLst>
          </p:cNvPr>
          <p:cNvSpPr txBox="1"/>
          <p:nvPr/>
        </p:nvSpPr>
        <p:spPr>
          <a:xfrm>
            <a:off x="593168" y="2890553"/>
            <a:ext cx="1949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Розроблено підзаконних НПА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D95F88-BC4B-0840-AA5A-F15C384B00AD}"/>
              </a:ext>
            </a:extLst>
          </p:cNvPr>
          <p:cNvSpPr txBox="1"/>
          <p:nvPr/>
        </p:nvSpPr>
        <p:spPr>
          <a:xfrm>
            <a:off x="4662002" y="2901531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Розпорядження КМУ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E162BC-802C-6043-A8BB-DED2D0481491}"/>
              </a:ext>
            </a:extLst>
          </p:cNvPr>
          <p:cNvSpPr txBox="1"/>
          <p:nvPr/>
        </p:nvSpPr>
        <p:spPr>
          <a:xfrm>
            <a:off x="6816062" y="2940636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Наказів </a:t>
            </a:r>
            <a:r>
              <a:rPr lang="uk-UA" sz="1000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Мінрозвитку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14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59A2EC9-FB5B-BD46-AAA6-F1F44DA1AF2B}"/>
              </a:ext>
            </a:extLst>
          </p:cNvPr>
          <p:cNvCxnSpPr>
            <a:cxnSpLocks/>
          </p:cNvCxnSpPr>
          <p:nvPr/>
        </p:nvCxnSpPr>
        <p:spPr>
          <a:xfrm>
            <a:off x="824171" y="2886135"/>
            <a:ext cx="7710878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187D54F-231A-2B4A-A75B-1F1616E028AB}"/>
              </a:ext>
            </a:extLst>
          </p:cNvPr>
          <p:cNvSpPr txBox="1"/>
          <p:nvPr/>
        </p:nvSpPr>
        <p:spPr>
          <a:xfrm>
            <a:off x="657423" y="3529229"/>
            <a:ext cx="1879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Директива Ради 91/271/ЄЕС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62A860-54C0-D746-832F-70FFC5E59A00}"/>
              </a:ext>
            </a:extLst>
          </p:cNvPr>
          <p:cNvSpPr txBox="1"/>
          <p:nvPr/>
        </p:nvSpPr>
        <p:spPr>
          <a:xfrm>
            <a:off x="6700857" y="3540094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Директива 2020/2184/ЄС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33C1B6-DDBF-FB42-8C5E-E543499B14FF}"/>
              </a:ext>
            </a:extLst>
          </p:cNvPr>
          <p:cNvSpPr txBox="1"/>
          <p:nvPr/>
        </p:nvSpPr>
        <p:spPr>
          <a:xfrm>
            <a:off x="607956" y="3817708"/>
            <a:ext cx="4121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Розроблення Державної цільова екологічна програма технічної модернізації систем водовідведення та очищення стічних вод, що перебувають у державній або комунальній власності на 2025-2035 роки (передбачено Концепцією програми </a:t>
            </a:r>
            <a:r>
              <a:rPr lang="uk-UA" sz="1000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Екостоки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 постанова КМУ від 07.02.2025 №91-р)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EF1EDD-571A-054B-9105-09273F870547}"/>
              </a:ext>
            </a:extLst>
          </p:cNvPr>
          <p:cNvSpPr txBox="1"/>
          <p:nvPr/>
        </p:nvSpPr>
        <p:spPr>
          <a:xfrm>
            <a:off x="4571999" y="3841512"/>
            <a:ext cx="384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Розроблення Концепції та схвалення Державної цільової соціальної програми «Питна вода» на період до 2025-2035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EFF0C2-C7CA-4445-9A6D-9A1E695549EE}"/>
              </a:ext>
            </a:extLst>
          </p:cNvPr>
          <p:cNvCxnSpPr>
            <a:cxnSpLocks/>
          </p:cNvCxnSpPr>
          <p:nvPr/>
        </p:nvCxnSpPr>
        <p:spPr>
          <a:xfrm>
            <a:off x="657423" y="3786315"/>
            <a:ext cx="7710878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EF1EDD-571A-054B-9105-09273F870547}"/>
              </a:ext>
            </a:extLst>
          </p:cNvPr>
          <p:cNvSpPr txBox="1"/>
          <p:nvPr/>
        </p:nvSpPr>
        <p:spPr>
          <a:xfrm>
            <a:off x="4824940" y="4280182"/>
            <a:ext cx="361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Прийняття ВРУ </a:t>
            </a:r>
            <a:r>
              <a:rPr lang="uk-UA" sz="1000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проєкту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Закону України «Про внесення змін до деяких законів України щодо удосконалення норм законодавства у сфері питного водопостачання та водовідведення»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D1E4E-1A52-CECB-ED16-1106B4EF48F4}"/>
              </a:ext>
            </a:extLst>
          </p:cNvPr>
          <p:cNvSpPr txBox="1"/>
          <p:nvPr/>
        </p:nvSpPr>
        <p:spPr>
          <a:xfrm>
            <a:off x="582007" y="2639914"/>
            <a:ext cx="1960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Прийнято підзаконних НПА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FBDD3-1716-DC27-6101-B4142126F460}"/>
              </a:ext>
            </a:extLst>
          </p:cNvPr>
          <p:cNvSpPr txBox="1"/>
          <p:nvPr/>
        </p:nvSpPr>
        <p:spPr>
          <a:xfrm>
            <a:off x="2924758" y="2910764"/>
            <a:ext cx="1321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Постанов КМУ</a:t>
            </a:r>
            <a:r>
              <a:rPr lang="en-US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—</a:t>
            </a:r>
            <a:r>
              <a:rPr lang="uk-UA" sz="10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 9</a:t>
            </a:r>
          </a:p>
        </p:txBody>
      </p:sp>
    </p:spTree>
    <p:extLst>
      <p:ext uri="{BB962C8B-B14F-4D97-AF65-F5344CB8AC3E}">
        <p14:creationId xmlns:p14="http://schemas.microsoft.com/office/powerpoint/2010/main" val="228107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EA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578BD9-E714-304B-A510-F1634A7C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4" y="1020363"/>
            <a:ext cx="8291245" cy="3932450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85923" y="910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ГАРМОНІЗАЦІЯ НАЦІОНАЛЬНОГО ЗАКОНОДАВСТВА У</a:t>
            </a: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СФЕРИ ЦЕНТРАЛІЗОВАНОГО ВОДОПОСТАЧАННЯ ТА </a:t>
            </a:r>
            <a: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sz="16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ВОДОВІДВЕДЕННЯ ДО ВИМОГ ЄС</a:t>
            </a:r>
            <a:endParaRPr lang="uk-UA" sz="16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429CDE-CB7F-FB47-915F-6770C2F9F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09F9337-9C0E-904F-9A71-0E422676D71B}"/>
              </a:ext>
            </a:extLst>
          </p:cNvPr>
          <p:cNvSpPr/>
          <p:nvPr/>
        </p:nvSpPr>
        <p:spPr>
          <a:xfrm>
            <a:off x="562060" y="2050413"/>
            <a:ext cx="8133907" cy="318252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just">
              <a:lnSpc>
                <a:spcPct val="75000"/>
              </a:lnSpc>
            </a:pP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Постанова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Кабінету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Міністрів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України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 378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02.04.2024 «Про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затвердження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Порядку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очищення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стічних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вод перед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скиданням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1050" b="1" dirty="0" err="1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уразливих</a:t>
            </a:r>
            <a:r>
              <a:rPr lang="ru-RU" sz="1050" b="1" dirty="0">
                <a:solidFill>
                  <a:srgbClr val="1018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зонах».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868827-1C0F-7D43-9B40-A66435B04D1A}"/>
              </a:ext>
            </a:extLst>
          </p:cNvPr>
          <p:cNvSpPr/>
          <p:nvPr/>
        </p:nvSpPr>
        <p:spPr>
          <a:xfrm>
            <a:off x="617089" y="3350440"/>
            <a:ext cx="8092634" cy="433370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rtlCol="0" anchor="ctr"/>
          <a:lstStyle/>
          <a:p>
            <a:pPr lvl="0">
              <a:buSzPts val="1313"/>
            </a:pP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Наказ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Міністерства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регіонального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розвитку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,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будівництва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та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житлово-комунального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господарства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«Про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затвердження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Правил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приймання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стічних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вод до систем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централізованого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водовідведення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» № 316 </a:t>
            </a:r>
            <a:r>
              <a:rPr lang="ru-RU" sz="1050" b="1" dirty="0" err="1">
                <a:solidFill>
                  <a:srgbClr val="101823"/>
                </a:solidFill>
                <a:ea typeface="Arial"/>
                <a:cs typeface="Arial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ea typeface="Arial"/>
                <a:cs typeface="Arial"/>
              </a:rPr>
              <a:t> 1.12.2017</a:t>
            </a:r>
            <a:endParaRPr lang="en-US" sz="1050" b="1" dirty="0">
              <a:solidFill>
                <a:srgbClr val="101823"/>
              </a:solidFill>
              <a:ea typeface="Arial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D9EDC1-C65E-2B45-993B-55B50000E9B5}"/>
              </a:ext>
            </a:extLst>
          </p:cNvPr>
          <p:cNvSpPr/>
          <p:nvPr/>
        </p:nvSpPr>
        <p:spPr>
          <a:xfrm>
            <a:off x="562061" y="1252777"/>
            <a:ext cx="8133906" cy="226205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just">
              <a:lnSpc>
                <a:spcPct val="75000"/>
              </a:lnSpc>
            </a:pP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Закон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України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№ 2887-IX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12.01.2023 «Про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та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очищення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стічних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вод»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996B6C-A1AC-C847-84EB-76F49F3033CD}"/>
              </a:ext>
            </a:extLst>
          </p:cNvPr>
          <p:cNvSpPr txBox="1"/>
          <p:nvPr/>
        </p:nvSpPr>
        <p:spPr>
          <a:xfrm>
            <a:off x="3189851" y="1050417"/>
            <a:ext cx="2973892" cy="236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uk-UA" sz="1200" b="1" dirty="0"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ІМПЛЕМЕНТАЦІЯ ДИРЕКТИВ ЄС</a:t>
            </a:r>
          </a:p>
        </p:txBody>
      </p:sp>
      <p:sp>
        <p:nvSpPr>
          <p:cNvPr id="28" name="Rectangle 60">
            <a:extLst>
              <a:ext uri="{FF2B5EF4-FFF2-40B4-BE49-F238E27FC236}">
                <a16:creationId xmlns:a16="http://schemas.microsoft.com/office/drawing/2014/main" id="{05D9EDC1-C65E-2B45-993B-55B50000E9B5}"/>
              </a:ext>
            </a:extLst>
          </p:cNvPr>
          <p:cNvSpPr/>
          <p:nvPr/>
        </p:nvSpPr>
        <p:spPr>
          <a:xfrm>
            <a:off x="562061" y="1637862"/>
            <a:ext cx="8133906" cy="318611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just">
              <a:lnSpc>
                <a:spcPct val="75000"/>
              </a:lnSpc>
            </a:pP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Постанова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Кабінету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Міністрів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України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№ 548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14.05.2024 «Про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затвердження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Порядку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проведення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оцінки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стану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та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очищення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стічних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вод»</a:t>
            </a:r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05D9EDC1-C65E-2B45-993B-55B50000E9B5}"/>
              </a:ext>
            </a:extLst>
          </p:cNvPr>
          <p:cNvSpPr/>
          <p:nvPr/>
        </p:nvSpPr>
        <p:spPr>
          <a:xfrm>
            <a:off x="617088" y="2471655"/>
            <a:ext cx="8092635" cy="318252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just">
              <a:lnSpc>
                <a:spcPct val="75000"/>
              </a:lnSpc>
            </a:pP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Постанова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Кабінету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Міністрів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України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№ 364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29.03.2024 «Про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затвердження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Порядку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розроблення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нормативів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гранично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допустимого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скидання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забруднюючих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речовин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до систем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централізованого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31" name="Rectangle 60">
            <a:extLst>
              <a:ext uri="{FF2B5EF4-FFF2-40B4-BE49-F238E27FC236}">
                <a16:creationId xmlns:a16="http://schemas.microsoft.com/office/drawing/2014/main" id="{05D9EDC1-C65E-2B45-993B-55B50000E9B5}"/>
              </a:ext>
            </a:extLst>
          </p:cNvPr>
          <p:cNvSpPr/>
          <p:nvPr/>
        </p:nvSpPr>
        <p:spPr>
          <a:xfrm>
            <a:off x="603332" y="2904538"/>
            <a:ext cx="8092635" cy="318611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just">
              <a:lnSpc>
                <a:spcPct val="75000"/>
              </a:lnSpc>
            </a:pP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Постанова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Кабінету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Міністрів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України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№ 61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21.01.2025 «Про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затвердження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Порядку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здійснення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державного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моніторингу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у сферах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питної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води,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питного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водопостачання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та </a:t>
            </a:r>
            <a:r>
              <a:rPr lang="ru-RU" sz="1050" b="1" dirty="0" err="1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sz="1050" b="1" dirty="0">
                <a:solidFill>
                  <a:srgbClr val="101823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»</a:t>
            </a:r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65868827-1C0F-7D43-9B40-A66435B04D1A}"/>
              </a:ext>
            </a:extLst>
          </p:cNvPr>
          <p:cNvSpPr/>
          <p:nvPr/>
        </p:nvSpPr>
        <p:spPr>
          <a:xfrm>
            <a:off x="596454" y="3880941"/>
            <a:ext cx="8106390" cy="310069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050" b="1" dirty="0">
                <a:solidFill>
                  <a:srgbClr val="101823"/>
                </a:solidFill>
                <a:ea typeface="Arial"/>
                <a:cs typeface="Arial"/>
              </a:rPr>
              <a:t>Наказ Міністерства інфраструктури «Про затвердження Порядку ведення первинного обліку обсягів утворення, оброблення, зберігання та утилізації осадів стічних вод» № 643 від 17.07.2024 </a:t>
            </a:r>
          </a:p>
        </p:txBody>
      </p:sp>
      <p:sp>
        <p:nvSpPr>
          <p:cNvPr id="33" name="Rectangle 43">
            <a:extLst>
              <a:ext uri="{FF2B5EF4-FFF2-40B4-BE49-F238E27FC236}">
                <a16:creationId xmlns:a16="http://schemas.microsoft.com/office/drawing/2014/main" id="{65868827-1C0F-7D43-9B40-A66435B04D1A}"/>
              </a:ext>
            </a:extLst>
          </p:cNvPr>
          <p:cNvSpPr/>
          <p:nvPr/>
        </p:nvSpPr>
        <p:spPr>
          <a:xfrm>
            <a:off x="617089" y="4321755"/>
            <a:ext cx="8106389" cy="500313"/>
          </a:xfrm>
          <a:prstGeom prst="rect">
            <a:avLst/>
          </a:prstGeom>
          <a:gradFill flip="none" rotWithShape="1">
            <a:gsLst>
              <a:gs pos="0">
                <a:srgbClr val="05B0B0">
                  <a:tint val="66000"/>
                  <a:satMod val="160000"/>
                </a:srgbClr>
              </a:gs>
              <a:gs pos="50000">
                <a:srgbClr val="05B0B0">
                  <a:tint val="44500"/>
                  <a:satMod val="160000"/>
                </a:srgbClr>
              </a:gs>
              <a:gs pos="100000">
                <a:srgbClr val="05B0B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050" b="1" kern="100" dirty="0">
                <a:solidFill>
                  <a:srgbClr val="1018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Розпорядження Кабінету Міністрів України № 91-р від 07.02.2025 «Про схвалення Концепції Державної цільової екологічної програми технічної модернізації підприємств водовідведення та очищення стічних вод, що перебувають у державній або комунальній власності, на період до 2034 року».</a:t>
            </a:r>
          </a:p>
        </p:txBody>
      </p:sp>
    </p:spTree>
    <p:extLst>
      <p:ext uri="{BB962C8B-B14F-4D97-AF65-F5344CB8AC3E}">
        <p14:creationId xmlns:p14="http://schemas.microsoft.com/office/powerpoint/2010/main" val="35428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A8D323D1-5623-F444-BCB2-8D456994BE5B}"/>
              </a:ext>
            </a:extLst>
          </p:cNvPr>
          <p:cNvSpPr txBox="1">
            <a:spLocks/>
          </p:cNvSpPr>
          <p:nvPr/>
        </p:nvSpPr>
        <p:spPr>
          <a:xfrm>
            <a:off x="1159805" y="1954344"/>
            <a:ext cx="6824391" cy="476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Дякую за увагу!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9413BD-B222-274D-AF6A-5492C245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798" y="3999958"/>
            <a:ext cx="2312404" cy="59574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2044" y="3271302"/>
            <a:ext cx="686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Контактна інформація: Департамент систем життєзабезпечення </a:t>
            </a:r>
            <a:r>
              <a:rPr lang="uk-UA" dirty="0" err="1" smtClean="0"/>
              <a:t>Мінрозвитку</a:t>
            </a:r>
            <a:r>
              <a:rPr lang="uk-UA" dirty="0" smtClean="0"/>
              <a:t>   </a:t>
            </a:r>
            <a:r>
              <a:rPr lang="en-US" dirty="0" smtClean="0"/>
              <a:t>		  </a:t>
            </a:r>
            <a:r>
              <a:rPr lang="uk-UA" dirty="0" smtClean="0"/>
              <a:t>351 46 59   </a:t>
            </a:r>
            <a:r>
              <a:rPr lang="en-US" dirty="0" smtClean="0"/>
              <a:t>mtu@mtu.gov.ua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EA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B17E34B-47CF-F546-B431-C08BA9229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72" y="1232633"/>
            <a:ext cx="4132526" cy="3708971"/>
          </a:xfrm>
          <a:prstGeom prst="rect">
            <a:avLst/>
          </a:prstGeom>
        </p:spPr>
      </p:pic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31579" y="52338"/>
            <a:ext cx="8520600" cy="678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СТАН СФЕРИ ЦЕНТРАЛІЗОВАНОГО</a:t>
            </a:r>
            <a:b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ВОДОПОСТАЧАННЯ ТА ВОДОВІДВЕДЕННЯ</a:t>
            </a:r>
            <a:b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 УМОВАХ ВІЙНИ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609881" y="1188449"/>
            <a:ext cx="346646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200" dirty="0">
                <a:latin typeface="+mn-lt"/>
              </a:rPr>
              <a:t>В Україні послуги із централізованого водопостачання та водовідведення надають</a:t>
            </a:r>
            <a:endParaRPr lang="en-US" sz="1200" dirty="0">
              <a:latin typeface="+mn-lt"/>
            </a:endParaRPr>
          </a:p>
        </p:txBody>
      </p:sp>
      <p:sp>
        <p:nvSpPr>
          <p:cNvPr id="23" name="Google Shape;65;p14">
            <a:extLst>
              <a:ext uri="{FF2B5EF4-FFF2-40B4-BE49-F238E27FC236}">
                <a16:creationId xmlns:a16="http://schemas.microsoft.com/office/drawing/2014/main" id="{7B2120A5-B8B9-C542-8FA9-F03053D58401}"/>
              </a:ext>
            </a:extLst>
          </p:cNvPr>
          <p:cNvSpPr txBox="1"/>
          <p:nvPr/>
        </p:nvSpPr>
        <p:spPr>
          <a:xfrm>
            <a:off x="581205" y="1683006"/>
            <a:ext cx="378107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400" b="1" dirty="0">
                <a:latin typeface="+mn-lt"/>
              </a:rPr>
              <a:t>2319</a:t>
            </a:r>
            <a:r>
              <a:rPr lang="uk-UA" sz="1200" dirty="0">
                <a:latin typeface="+mn-lt"/>
              </a:rPr>
              <a:t> підприємств (68% КП; 28% ПП; 4% ДП)</a:t>
            </a:r>
          </a:p>
        </p:txBody>
      </p:sp>
      <p:sp>
        <p:nvSpPr>
          <p:cNvPr id="24" name="Google Shape;65;p14">
            <a:extLst>
              <a:ext uri="{FF2B5EF4-FFF2-40B4-BE49-F238E27FC236}">
                <a16:creationId xmlns:a16="http://schemas.microsoft.com/office/drawing/2014/main" id="{AABEE153-FFB0-DB47-B70B-DC914E6D739B}"/>
              </a:ext>
            </a:extLst>
          </p:cNvPr>
          <p:cNvSpPr txBox="1"/>
          <p:nvPr/>
        </p:nvSpPr>
        <p:spPr>
          <a:xfrm>
            <a:off x="1298487" y="2117653"/>
            <a:ext cx="2768066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500" b="1" dirty="0">
                <a:latin typeface="+mn-lt"/>
              </a:rPr>
              <a:t>68,7 % </a:t>
            </a:r>
            <a:r>
              <a:rPr lang="uk-UA" sz="1200" dirty="0">
                <a:latin typeface="+mn-lt"/>
              </a:rPr>
              <a:t>споживачів мають доступ до систем централізованого водопостачання ( близько 97% міст, 89 % селищ та 26,2 % сіл) </a:t>
            </a:r>
          </a:p>
        </p:txBody>
      </p:sp>
      <p:sp>
        <p:nvSpPr>
          <p:cNvPr id="25" name="Google Shape;65;p14">
            <a:extLst>
              <a:ext uri="{FF2B5EF4-FFF2-40B4-BE49-F238E27FC236}">
                <a16:creationId xmlns:a16="http://schemas.microsoft.com/office/drawing/2014/main" id="{9173F5C9-ECFF-C44B-B3BC-F29A30387A1D}"/>
              </a:ext>
            </a:extLst>
          </p:cNvPr>
          <p:cNvSpPr txBox="1"/>
          <p:nvPr/>
        </p:nvSpPr>
        <p:spPr>
          <a:xfrm>
            <a:off x="1329309" y="2934880"/>
            <a:ext cx="2768066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500" b="1" dirty="0">
                <a:latin typeface="+mn-lt"/>
              </a:rPr>
              <a:t>53,4 % </a:t>
            </a:r>
            <a:r>
              <a:rPr lang="uk-UA" sz="1200" dirty="0">
                <a:latin typeface="+mn-lt"/>
              </a:rPr>
              <a:t>споживачів мають доступ до систем централізованого водовідведення (95 % міст, 66,7 % селищ та 1,8% сіл)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2932A-F05F-984A-AE84-E158E0CF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04" y="2341896"/>
            <a:ext cx="582500" cy="543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C06D4-C10C-0348-A02F-25B0109E0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20" y="3067235"/>
            <a:ext cx="486936" cy="45398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1533A2-844D-A54C-BD49-FC6634D98673}"/>
              </a:ext>
            </a:extLst>
          </p:cNvPr>
          <p:cNvCxnSpPr>
            <a:cxnSpLocks/>
          </p:cNvCxnSpPr>
          <p:nvPr/>
        </p:nvCxnSpPr>
        <p:spPr>
          <a:xfrm>
            <a:off x="693398" y="3773982"/>
            <a:ext cx="3373155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9986C2-2557-B443-A1F8-691F863FA31F}"/>
              </a:ext>
            </a:extLst>
          </p:cNvPr>
          <p:cNvSpPr txBox="1"/>
          <p:nvPr/>
        </p:nvSpPr>
        <p:spPr>
          <a:xfrm>
            <a:off x="599745" y="3878905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a typeface="Calibri" panose="020F0502020204030204" pitchFamily="34" charset="0"/>
                <a:cs typeface="Segoe UI" panose="020B0502040204020203" pitchFamily="34" charset="0"/>
              </a:rPr>
              <a:t>Основні проблеми:</a:t>
            </a:r>
          </a:p>
        </p:txBody>
      </p:sp>
      <p:sp>
        <p:nvSpPr>
          <p:cNvPr id="33" name="Google Shape;65;p14">
            <a:extLst>
              <a:ext uri="{FF2B5EF4-FFF2-40B4-BE49-F238E27FC236}">
                <a16:creationId xmlns:a16="http://schemas.microsoft.com/office/drawing/2014/main" id="{28A9AAD7-6FE4-2D4C-9A00-45C9CCD700D3}"/>
              </a:ext>
            </a:extLst>
          </p:cNvPr>
          <p:cNvSpPr txBox="1"/>
          <p:nvPr/>
        </p:nvSpPr>
        <p:spPr>
          <a:xfrm>
            <a:off x="814980" y="4106477"/>
            <a:ext cx="346646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>
              <a:buClr>
                <a:srgbClr val="4BAEAF"/>
              </a:buClr>
              <a:buFont typeface="Wingdings" pitchFamily="2" charset="2"/>
              <a:buChar char="§"/>
            </a:pPr>
            <a:r>
              <a:rPr lang="uk-UA" sz="1200" dirty="0">
                <a:latin typeface="+mn-lt"/>
              </a:rPr>
              <a:t>зношеність основних фондів </a:t>
            </a:r>
            <a:r>
              <a:rPr lang="en-US" sz="1200" dirty="0">
                <a:latin typeface="+mn-lt"/>
              </a:rPr>
              <a:t>—</a:t>
            </a:r>
            <a:r>
              <a:rPr lang="uk-UA" sz="1200" dirty="0">
                <a:latin typeface="+mn-lt"/>
              </a:rPr>
              <a:t> 33-45 %;</a:t>
            </a:r>
          </a:p>
          <a:p>
            <a:pPr marL="171450" lvl="0" indent="-171450">
              <a:buClr>
                <a:srgbClr val="4BAEAF"/>
              </a:buClr>
              <a:buFont typeface="Wingdings" pitchFamily="2" charset="2"/>
              <a:buChar char="§"/>
            </a:pPr>
            <a:r>
              <a:rPr lang="uk-UA" sz="1200" dirty="0">
                <a:latin typeface="+mn-lt"/>
              </a:rPr>
              <a:t>недостатня доступність до послуг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B5C1AC-31EB-0047-9DEC-1E51CF322651}"/>
              </a:ext>
            </a:extLst>
          </p:cNvPr>
          <p:cNvCxnSpPr>
            <a:cxnSpLocks/>
          </p:cNvCxnSpPr>
          <p:nvPr/>
        </p:nvCxnSpPr>
        <p:spPr>
          <a:xfrm>
            <a:off x="693398" y="2144795"/>
            <a:ext cx="3373155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DB25AAC8-36C5-2346-A5A4-BD984D31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908" y="1231859"/>
            <a:ext cx="3870043" cy="37097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2429CDE-CB7F-FB47-915F-6770C2F9F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46" name="Google Shape;65;p14">
            <a:extLst>
              <a:ext uri="{FF2B5EF4-FFF2-40B4-BE49-F238E27FC236}">
                <a16:creationId xmlns:a16="http://schemas.microsoft.com/office/drawing/2014/main" id="{5ACDCCA9-DC43-1A4E-8415-A81C01BBEECE}"/>
              </a:ext>
            </a:extLst>
          </p:cNvPr>
          <p:cNvSpPr txBox="1"/>
          <p:nvPr/>
        </p:nvSpPr>
        <p:spPr>
          <a:xfrm>
            <a:off x="4998008" y="1188449"/>
            <a:ext cx="3466463" cy="88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Tx/>
            </a:pPr>
            <a:r>
              <a:rPr lang="uk-UA" sz="12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З початку повномасштабного військового вторгнення у сфері водопостачання та водовідведення </a:t>
            </a:r>
            <a: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було пошкоджено: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BBA46B-2A14-D840-AADB-B04B10948DC3}"/>
              </a:ext>
            </a:extLst>
          </p:cNvPr>
          <p:cNvSpPr/>
          <p:nvPr/>
        </p:nvSpPr>
        <p:spPr>
          <a:xfrm>
            <a:off x="5119964" y="2068531"/>
            <a:ext cx="3262959" cy="448638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uk-UA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Водопровідно-каналізаційне </a:t>
            </a:r>
          </a:p>
          <a:p>
            <a:pPr>
              <a:lnSpc>
                <a:spcPct val="75000"/>
              </a:lnSpc>
            </a:pPr>
            <a:r>
              <a:rPr lang="uk-UA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господарство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1A241F-88D1-E241-BE0D-38322C8F01B2}"/>
              </a:ext>
            </a:extLst>
          </p:cNvPr>
          <p:cNvSpPr/>
          <p:nvPr/>
        </p:nvSpPr>
        <p:spPr>
          <a:xfrm>
            <a:off x="5107318" y="3446951"/>
            <a:ext cx="3262959" cy="422052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Водопровідно-каналізаційні мережі</a:t>
            </a:r>
          </a:p>
        </p:txBody>
      </p:sp>
      <p:sp>
        <p:nvSpPr>
          <p:cNvPr id="50" name="Google Shape;65;p14">
            <a:extLst>
              <a:ext uri="{FF2B5EF4-FFF2-40B4-BE49-F238E27FC236}">
                <a16:creationId xmlns:a16="http://schemas.microsoft.com/office/drawing/2014/main" id="{E4BBAB26-45C4-D344-9809-0CF4300528B6}"/>
              </a:ext>
            </a:extLst>
          </p:cNvPr>
          <p:cNvSpPr txBox="1"/>
          <p:nvPr/>
        </p:nvSpPr>
        <p:spPr>
          <a:xfrm>
            <a:off x="5856454" y="2639347"/>
            <a:ext cx="1228131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Tx/>
            </a:pPr>
            <a:r>
              <a:rPr lang="uk-UA" sz="15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589</a:t>
            </a:r>
            <a: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об’єктів</a:t>
            </a:r>
            <a:b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uk-UA" sz="12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пошкоджено</a:t>
            </a:r>
            <a:endParaRPr lang="uk-UA" sz="1200" b="1" kern="1200" dirty="0">
              <a:solidFill>
                <a:prstClr val="black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1" name="Google Shape;65;p14">
            <a:extLst>
              <a:ext uri="{FF2B5EF4-FFF2-40B4-BE49-F238E27FC236}">
                <a16:creationId xmlns:a16="http://schemas.microsoft.com/office/drawing/2014/main" id="{92707B65-ED66-D74F-9C58-E911C8034B97}"/>
              </a:ext>
            </a:extLst>
          </p:cNvPr>
          <p:cNvSpPr txBox="1"/>
          <p:nvPr/>
        </p:nvSpPr>
        <p:spPr>
          <a:xfrm>
            <a:off x="7277917" y="2639347"/>
            <a:ext cx="1228131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uk-UA" sz="15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228</a:t>
            </a:r>
            <a: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об’єктів</a:t>
            </a:r>
            <a:b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uk-UA" sz="12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відновлено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3C0A619-E702-7B43-8AE3-B100C9B9E6AF}"/>
              </a:ext>
            </a:extLst>
          </p:cNvPr>
          <p:cNvSpPr/>
          <p:nvPr/>
        </p:nvSpPr>
        <p:spPr>
          <a:xfrm>
            <a:off x="7033786" y="2784701"/>
            <a:ext cx="189276" cy="158862"/>
          </a:xfrm>
          <a:prstGeom prst="rightArrow">
            <a:avLst/>
          </a:prstGeom>
          <a:solidFill>
            <a:srgbClr val="4B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6" name="Google Shape;65;p14">
            <a:extLst>
              <a:ext uri="{FF2B5EF4-FFF2-40B4-BE49-F238E27FC236}">
                <a16:creationId xmlns:a16="http://schemas.microsoft.com/office/drawing/2014/main" id="{8B8F0874-328E-3047-A44D-772CCC63BB03}"/>
              </a:ext>
            </a:extLst>
          </p:cNvPr>
          <p:cNvSpPr txBox="1"/>
          <p:nvPr/>
        </p:nvSpPr>
        <p:spPr>
          <a:xfrm>
            <a:off x="5856454" y="3916613"/>
            <a:ext cx="1228131" cy="74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uk-UA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1108,5 км</a:t>
            </a:r>
            <a: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uk-UA" sz="12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пошкоджено</a:t>
            </a:r>
            <a:endParaRPr lang="uk-UA" sz="1200" b="1" kern="1200" dirty="0">
              <a:solidFill>
                <a:prstClr val="black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Google Shape;65;p14">
            <a:extLst>
              <a:ext uri="{FF2B5EF4-FFF2-40B4-BE49-F238E27FC236}">
                <a16:creationId xmlns:a16="http://schemas.microsoft.com/office/drawing/2014/main" id="{68A83344-E633-B142-8F6D-427B32998515}"/>
              </a:ext>
            </a:extLst>
          </p:cNvPr>
          <p:cNvSpPr txBox="1"/>
          <p:nvPr/>
        </p:nvSpPr>
        <p:spPr>
          <a:xfrm>
            <a:off x="7277917" y="3916613"/>
            <a:ext cx="1228131" cy="74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Tx/>
            </a:pPr>
            <a:r>
              <a:rPr lang="uk-UA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278,2 км</a:t>
            </a:r>
            <a: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/>
            </a:r>
            <a:br>
              <a:rPr lang="uk-UA" sz="12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uk-UA" sz="1200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відновлено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426B0B7-037B-C941-BBF9-5EAFCA508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3075" y="3971432"/>
            <a:ext cx="630116" cy="587476"/>
          </a:xfrm>
          <a:prstGeom prst="rect">
            <a:avLst/>
          </a:prstGeom>
        </p:spPr>
      </p:pic>
      <p:sp>
        <p:nvSpPr>
          <p:cNvPr id="63" name="Right Arrow 62">
            <a:extLst>
              <a:ext uri="{FF2B5EF4-FFF2-40B4-BE49-F238E27FC236}">
                <a16:creationId xmlns:a16="http://schemas.microsoft.com/office/drawing/2014/main" id="{CC1E347E-BF83-DF4E-8FD7-4FE497784BDD}"/>
              </a:ext>
            </a:extLst>
          </p:cNvPr>
          <p:cNvSpPr/>
          <p:nvPr/>
        </p:nvSpPr>
        <p:spPr>
          <a:xfrm>
            <a:off x="7033786" y="4087584"/>
            <a:ext cx="189276" cy="158862"/>
          </a:xfrm>
          <a:prstGeom prst="rightArrow">
            <a:avLst/>
          </a:prstGeom>
          <a:solidFill>
            <a:srgbClr val="4B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0620628-4EDA-4E4D-87FC-2958F082D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9964" y="2640471"/>
            <a:ext cx="681635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EB388D21-6517-084F-99F2-07A30BDCB66A}"/>
              </a:ext>
            </a:extLst>
          </p:cNvPr>
          <p:cNvSpPr txBox="1">
            <a:spLocks/>
          </p:cNvSpPr>
          <p:nvPr/>
        </p:nvSpPr>
        <p:spPr>
          <a:xfrm>
            <a:off x="311700" y="351575"/>
            <a:ext cx="6824391" cy="704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ЕКОНОМІКА У СФЕРІ ЦЕНТРАЛІЗОВАНОГО ВОДОПОСТАЧАННЯ ТА ВОДОВІДВЕДЕННЯ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4FBA5-F273-AA4D-BC7B-C51B99825892}"/>
              </a:ext>
            </a:extLst>
          </p:cNvPr>
          <p:cNvSpPr txBox="1"/>
          <p:nvPr/>
        </p:nvSpPr>
        <p:spPr>
          <a:xfrm>
            <a:off x="311700" y="4692007"/>
            <a:ext cx="1439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00" dirty="0"/>
              <a:t>* Станом на 01.01.2025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50D82-07C6-8743-A32B-05960A12CFD1}"/>
              </a:ext>
            </a:extLst>
          </p:cNvPr>
          <p:cNvSpPr/>
          <p:nvPr/>
        </p:nvSpPr>
        <p:spPr>
          <a:xfrm>
            <a:off x="1319720" y="3177222"/>
            <a:ext cx="4152550" cy="593698"/>
          </a:xfrm>
          <a:prstGeom prst="rect">
            <a:avLst/>
          </a:prstGeom>
          <a:solidFill>
            <a:srgbClr val="E9E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Борги підприємств ВКГ за </a:t>
            </a:r>
          </a:p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Електроенергію                    </a:t>
            </a:r>
            <a:r>
              <a:rPr lang="uk-UA" sz="1600" b="1" dirty="0">
                <a:solidFill>
                  <a:schemeClr val="dk1"/>
                </a:solidFill>
                <a:cs typeface="Segoe UI" panose="020B0502040204020203" pitchFamily="34" charset="0"/>
              </a:rPr>
              <a:t>11,2 млрд грн.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3B557-1F84-C944-AF47-AE2BD7D41CC0}"/>
              </a:ext>
            </a:extLst>
          </p:cNvPr>
          <p:cNvSpPr/>
          <p:nvPr/>
        </p:nvSpPr>
        <p:spPr>
          <a:xfrm>
            <a:off x="1319720" y="2218137"/>
            <a:ext cx="4152550" cy="569927"/>
          </a:xfrm>
          <a:prstGeom prst="rect">
            <a:avLst/>
          </a:prstGeom>
          <a:solidFill>
            <a:srgbClr val="E9E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Борги населення за отримані</a:t>
            </a:r>
          </a:p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послуги                                      </a:t>
            </a:r>
            <a:r>
              <a:rPr lang="uk-UA" sz="1600" b="1" dirty="0">
                <a:solidFill>
                  <a:schemeClr val="dk1"/>
                </a:solidFill>
                <a:cs typeface="Segoe UI" panose="020B0502040204020203" pitchFamily="34" charset="0"/>
              </a:rPr>
              <a:t>9+ млрд грн</a:t>
            </a:r>
            <a:r>
              <a:rPr lang="uk-UA" b="1" dirty="0">
                <a:solidFill>
                  <a:schemeClr val="dk1"/>
                </a:solidFill>
                <a:cs typeface="Segoe UI" panose="020B0502040204020203" pitchFamily="34" charset="0"/>
              </a:rPr>
              <a:t>.*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43AB34-0FA8-6948-A273-CF2EBBFB5762}"/>
              </a:ext>
            </a:extLst>
          </p:cNvPr>
          <p:cNvSpPr/>
          <p:nvPr/>
        </p:nvSpPr>
        <p:spPr>
          <a:xfrm>
            <a:off x="1319720" y="1364421"/>
            <a:ext cx="4152550" cy="607378"/>
          </a:xfrm>
          <a:prstGeom prst="rect">
            <a:avLst/>
          </a:prstGeom>
          <a:solidFill>
            <a:srgbClr val="E9E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Кредиторська заборгованість</a:t>
            </a:r>
          </a:p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підприємств ВКГ                    </a:t>
            </a:r>
            <a:r>
              <a:rPr lang="uk-UA" sz="1600" b="1" dirty="0">
                <a:solidFill>
                  <a:schemeClr val="dk1"/>
                </a:solidFill>
                <a:cs typeface="Segoe UI" panose="020B0502040204020203" pitchFamily="34" charset="0"/>
              </a:rPr>
              <a:t>22,3 млрд грн.*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32157-4E8A-0D41-8F44-A0F51AD0F74F}"/>
              </a:ext>
            </a:extLst>
          </p:cNvPr>
          <p:cNvSpPr/>
          <p:nvPr/>
        </p:nvSpPr>
        <p:spPr>
          <a:xfrm>
            <a:off x="1319720" y="3950400"/>
            <a:ext cx="4152550" cy="607378"/>
          </a:xfrm>
          <a:prstGeom prst="rect">
            <a:avLst/>
          </a:prstGeom>
          <a:solidFill>
            <a:srgbClr val="E9E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Різниця в тарифах                    </a:t>
            </a:r>
            <a:r>
              <a:rPr lang="uk-UA" sz="1600" b="1" dirty="0">
                <a:solidFill>
                  <a:schemeClr val="dk1"/>
                </a:solidFill>
                <a:cs typeface="Segoe UI" panose="020B0502040204020203" pitchFamily="34" charset="0"/>
              </a:rPr>
              <a:t>2,7 млрд грн.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CA501E-D2DB-A448-A22F-BBA2501BE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5" y="3950400"/>
            <a:ext cx="663277" cy="618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1C5AC2-F44E-874C-9AC6-D0F192EF5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84" y="1350855"/>
            <a:ext cx="695979" cy="648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82982D-90E8-0A44-873B-90508E6EB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88" y="3061598"/>
            <a:ext cx="694553" cy="647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1E3CA5-3C81-DD41-B36E-04FCB43CC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88" y="2244325"/>
            <a:ext cx="690971" cy="644214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AA43AB34-0FA8-6948-A273-CF2EBBFB5762}"/>
              </a:ext>
            </a:extLst>
          </p:cNvPr>
          <p:cNvSpPr/>
          <p:nvPr/>
        </p:nvSpPr>
        <p:spPr>
          <a:xfrm>
            <a:off x="5716931" y="1346394"/>
            <a:ext cx="3152749" cy="3222401"/>
          </a:xfrm>
          <a:prstGeom prst="rect">
            <a:avLst/>
          </a:prstGeom>
          <a:solidFill>
            <a:srgbClr val="E9E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 algn="just">
              <a:buClr>
                <a:schemeClr val="dk1"/>
              </a:buClr>
              <a:buSzPts val="2100"/>
            </a:pPr>
            <a:r>
              <a:rPr lang="uk-UA" dirty="0">
                <a:solidFill>
                  <a:schemeClr val="dk1"/>
                </a:solidFill>
                <a:cs typeface="Segoe UI" panose="020B0502040204020203" pitchFamily="34" charset="0"/>
              </a:rPr>
              <a:t>За 2024 рік підприємства сфери централізованого водопостачання та водовідведення отримали збитки у сумі 5,1 млрд гривень (фінансовий результат від звичайної діяльності відповідно до фінансової звітності підприємств), що на 2,8 млрд грн (або на 122%) більше ніж сума збитків за 2023 рік </a:t>
            </a:r>
            <a:r>
              <a:rPr lang="ru-RU" dirty="0">
                <a:solidFill>
                  <a:schemeClr val="dk1"/>
                </a:solidFill>
                <a:cs typeface="Segoe UI" panose="020B0502040204020203" pitchFamily="34" charset="0"/>
              </a:rPr>
              <a:t>(за 2023 </a:t>
            </a:r>
            <a:r>
              <a:rPr lang="ru-RU" dirty="0" err="1">
                <a:solidFill>
                  <a:schemeClr val="dk1"/>
                </a:solidFill>
                <a:cs typeface="Segoe UI" panose="020B0502040204020203" pitchFamily="34" charset="0"/>
              </a:rPr>
              <a:t>рік</a:t>
            </a:r>
            <a:r>
              <a:rPr lang="ru-RU" dirty="0">
                <a:solidFill>
                  <a:schemeClr val="dk1"/>
                </a:solidFill>
                <a:cs typeface="Segoe UI" panose="020B0502040204020203" pitchFamily="34" charset="0"/>
              </a:rPr>
              <a:t> – 2,3 млрд грн)</a:t>
            </a:r>
            <a:endParaRPr lang="uk-UA" dirty="0">
              <a:solidFill>
                <a:schemeClr val="dk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6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420E412-57F3-CE41-A41D-BF72C0440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3" r="5562"/>
          <a:stretch/>
        </p:blipFill>
        <p:spPr>
          <a:xfrm>
            <a:off x="4006735" y="1336812"/>
            <a:ext cx="4689232" cy="3199945"/>
          </a:xfrm>
          <a:prstGeom prst="rect">
            <a:avLst/>
          </a:prstGeom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EB388D21-6517-084F-99F2-07A30BDCB66A}"/>
              </a:ext>
            </a:extLst>
          </p:cNvPr>
          <p:cNvSpPr txBox="1">
            <a:spLocks/>
          </p:cNvSpPr>
          <p:nvPr/>
        </p:nvSpPr>
        <p:spPr>
          <a:xfrm>
            <a:off x="292296" y="44602"/>
            <a:ext cx="6824391" cy="1048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ЗБИТКИ ВІД ВІЙНИ У СФЕРІ ЦЕНТРАЛІЗОВАНОГО ВОДОПОСТАЧАННЯ</a:t>
            </a:r>
          </a:p>
          <a:p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ТА ВОДОВІДВЕДЕННЯ </a:t>
            </a:r>
            <a:r>
              <a:rPr lang="uk-UA" dirty="0">
                <a:latin typeface="Arial Black" panose="020B0604020202020204" pitchFamily="34" charset="0"/>
                <a:cs typeface="Arial Black" panose="020B0604020202020204" pitchFamily="34" charset="0"/>
              </a:rPr>
              <a:t>(дані </a:t>
            </a:r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RDNA4) </a:t>
            </a:r>
            <a:endParaRPr lang="uk-UA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D390B842-FF75-E841-B2B7-E819BE83A0FF}"/>
              </a:ext>
            </a:extLst>
          </p:cNvPr>
          <p:cNvSpPr txBox="1"/>
          <p:nvPr/>
        </p:nvSpPr>
        <p:spPr>
          <a:xfrm>
            <a:off x="344649" y="1066775"/>
            <a:ext cx="339279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400" b="1" dirty="0">
                <a:latin typeface="+mn-lt"/>
              </a:rPr>
              <a:t>$ 4,6 млрд </a:t>
            </a:r>
            <a:r>
              <a:rPr lang="uk-UA" sz="2400" b="1" dirty="0" err="1">
                <a:latin typeface="+mn-lt"/>
              </a:rPr>
              <a:t>дол</a:t>
            </a:r>
            <a:r>
              <a:rPr lang="uk-UA" sz="2400" b="1" dirty="0">
                <a:latin typeface="+mn-lt"/>
              </a:rPr>
              <a:t> США* 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52B1499E-515A-3D44-85FD-11D4D82057EC}"/>
              </a:ext>
            </a:extLst>
          </p:cNvPr>
          <p:cNvSpPr txBox="1"/>
          <p:nvPr/>
        </p:nvSpPr>
        <p:spPr>
          <a:xfrm>
            <a:off x="412042" y="1477630"/>
            <a:ext cx="30059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200" dirty="0">
                <a:latin typeface="+mn-lt"/>
              </a:rPr>
              <a:t>пряма шкода нанесена інфраструктурі </a:t>
            </a:r>
          </a:p>
        </p:txBody>
      </p: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8FEB2EDE-3673-1E45-A983-F5DB47FA228B}"/>
              </a:ext>
            </a:extLst>
          </p:cNvPr>
          <p:cNvSpPr txBox="1"/>
          <p:nvPr/>
        </p:nvSpPr>
        <p:spPr>
          <a:xfrm>
            <a:off x="326556" y="1875008"/>
            <a:ext cx="354440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400" b="1" dirty="0">
                <a:latin typeface="+mn-lt"/>
              </a:rPr>
              <a:t>$ 12,7 млрд </a:t>
            </a:r>
            <a:r>
              <a:rPr lang="uk-UA" sz="2400" b="1" dirty="0" err="1">
                <a:latin typeface="+mn-lt"/>
              </a:rPr>
              <a:t>дол</a:t>
            </a:r>
            <a:r>
              <a:rPr lang="uk-UA" sz="2400" b="1" dirty="0">
                <a:latin typeface="+mn-lt"/>
              </a:rPr>
              <a:t> США*</a:t>
            </a:r>
          </a:p>
        </p:txBody>
      </p:sp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66AE9A91-E3B9-CC4D-9DF7-110B3049E9F9}"/>
              </a:ext>
            </a:extLst>
          </p:cNvPr>
          <p:cNvSpPr txBox="1"/>
          <p:nvPr/>
        </p:nvSpPr>
        <p:spPr>
          <a:xfrm>
            <a:off x="361868" y="2338714"/>
            <a:ext cx="31062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200" dirty="0">
                <a:latin typeface="+mn-lt"/>
              </a:rPr>
              <a:t>збитки у сфері централізованого водопостачання та водовідведення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07A2B-76FD-6F45-ABFE-801F46BBB886}"/>
              </a:ext>
            </a:extLst>
          </p:cNvPr>
          <p:cNvCxnSpPr>
            <a:cxnSpLocks/>
          </p:cNvCxnSpPr>
          <p:nvPr/>
        </p:nvCxnSpPr>
        <p:spPr>
          <a:xfrm>
            <a:off x="526690" y="1846932"/>
            <a:ext cx="2776633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F47AB-6D28-FD46-9615-B82E77B7DB8E}"/>
              </a:ext>
            </a:extLst>
          </p:cNvPr>
          <p:cNvSpPr/>
          <p:nvPr/>
        </p:nvSpPr>
        <p:spPr>
          <a:xfrm>
            <a:off x="412042" y="2839064"/>
            <a:ext cx="3260551" cy="1034647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tlCol="0" anchor="ctr"/>
          <a:lstStyle/>
          <a:p>
            <a:pPr>
              <a:lnSpc>
                <a:spcPct val="75000"/>
              </a:lnSpc>
            </a:pPr>
            <a:r>
              <a:rPr lang="uk-UA" sz="3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$ 11,3 млрд </a:t>
            </a:r>
            <a:r>
              <a:rPr lang="uk-UA" sz="3000" b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дол</a:t>
            </a:r>
            <a:r>
              <a:rPr lang="uk-UA" sz="3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США*</a:t>
            </a:r>
          </a:p>
        </p:txBody>
      </p:sp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CCCBBAFE-FFA4-2543-9892-B06D631460CF}"/>
              </a:ext>
            </a:extLst>
          </p:cNvPr>
          <p:cNvSpPr txBox="1"/>
          <p:nvPr/>
        </p:nvSpPr>
        <p:spPr>
          <a:xfrm>
            <a:off x="310987" y="3848057"/>
            <a:ext cx="33262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uk-UA" sz="1200" dirty="0">
                <a:latin typeface="+mn-lt"/>
              </a:rPr>
              <a:t>загальні потреби у відновленні сфери   централізованого  водопостачання та водовідведення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FBA5-F273-AA4D-BC7B-C51B99825892}"/>
              </a:ext>
            </a:extLst>
          </p:cNvPr>
          <p:cNvSpPr txBox="1"/>
          <p:nvPr/>
        </p:nvSpPr>
        <p:spPr>
          <a:xfrm>
            <a:off x="310987" y="4601461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/>
              <a:t>* Станом на 01.01.2025</a:t>
            </a:r>
          </a:p>
        </p:txBody>
      </p:sp>
    </p:spTree>
    <p:extLst>
      <p:ext uri="{BB962C8B-B14F-4D97-AF65-F5344CB8AC3E}">
        <p14:creationId xmlns:p14="http://schemas.microsoft.com/office/powerpoint/2010/main" val="178774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26DBBA59-393C-6302-A390-54480F5B1337}"/>
              </a:ext>
            </a:extLst>
          </p:cNvPr>
          <p:cNvSpPr txBox="1">
            <a:spLocks/>
          </p:cNvSpPr>
          <p:nvPr/>
        </p:nvSpPr>
        <p:spPr>
          <a:xfrm>
            <a:off x="283646" y="187188"/>
            <a:ext cx="6762797" cy="927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1800" b="1" dirty="0">
                <a:latin typeface="Arial Black" panose="020B0604020202020204" pitchFamily="34" charset="0"/>
                <a:cs typeface="Arial Black" panose="020B0604020202020204" pitchFamily="34" charset="0"/>
              </a:rPr>
              <a:t>ГУМАНІТАРНА ДОПОМОГА ПІДПРИЄМСТВАМ СФЕРИ ВОДОПОСТАЧАННЯ ТА ВОДОВІДВЕДЕННЯ</a:t>
            </a:r>
            <a:br>
              <a:rPr lang="uk-UA" sz="18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uk-UA" sz="18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 УМОВАХ ВІЙНИ</a:t>
            </a:r>
          </a:p>
        </p:txBody>
      </p:sp>
      <p:pic>
        <p:nvPicPr>
          <p:cNvPr id="3" name="Picture 44">
            <a:extLst>
              <a:ext uri="{FF2B5EF4-FFF2-40B4-BE49-F238E27FC236}">
                <a16:creationId xmlns:a16="http://schemas.microsoft.com/office/drawing/2014/main" id="{2BF9EA2C-8109-6822-B5E9-7B6939FB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443CFD-08E4-5548-336A-A0C8B63E1033}"/>
              </a:ext>
            </a:extLst>
          </p:cNvPr>
          <p:cNvSpPr txBox="1">
            <a:spLocks/>
          </p:cNvSpPr>
          <p:nvPr/>
        </p:nvSpPr>
        <p:spPr>
          <a:xfrm>
            <a:off x="448033" y="1402280"/>
            <a:ext cx="6992798" cy="768175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sz="13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 Black" panose="020B0604020202020204" pitchFamily="34" charset="0"/>
              </a:rPr>
              <a:t>Законом України від 21.08.2024 № 3914-ІХ «Про внесення зміни до статті 15 «Прикінцеві та перехідні положення» Закону України «Про гуманітарну допомогу» </a:t>
            </a:r>
            <a:r>
              <a:rPr lang="uk-UA" sz="13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 Black" panose="020B0604020202020204" pitchFamily="34" charset="0"/>
              </a:rPr>
              <a:t>розширено перелік набувачів гуманітарної допомоги на період дії воєнного стану».</a:t>
            </a:r>
          </a:p>
        </p:txBody>
      </p:sp>
      <p:sp>
        <p:nvSpPr>
          <p:cNvPr id="5" name="Прямоугольник 23">
            <a:extLst>
              <a:ext uri="{FF2B5EF4-FFF2-40B4-BE49-F238E27FC236}">
                <a16:creationId xmlns:a16="http://schemas.microsoft.com/office/drawing/2014/main" id="{C745829B-22E2-28CA-995B-0ADC6C21A4DA}"/>
              </a:ext>
            </a:extLst>
          </p:cNvPr>
          <p:cNvSpPr/>
          <p:nvPr/>
        </p:nvSpPr>
        <p:spPr>
          <a:xfrm>
            <a:off x="448032" y="2244436"/>
            <a:ext cx="69927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>
                <a:latin typeface="+mn-lt"/>
              </a:rPr>
              <a:t>Встановлено</a:t>
            </a:r>
            <a:r>
              <a:rPr lang="ru-RU" sz="1300" b="1" dirty="0">
                <a:latin typeface="+mn-lt"/>
              </a:rPr>
              <a:t>, </a:t>
            </a:r>
            <a:r>
              <a:rPr lang="ru-RU" sz="1300" b="1" dirty="0" err="1">
                <a:latin typeface="+mn-lt"/>
              </a:rPr>
              <a:t>що</a:t>
            </a:r>
            <a:r>
              <a:rPr lang="ru-RU" sz="1300" b="1" dirty="0">
                <a:latin typeface="+mn-lt"/>
              </a:rPr>
              <a:t> на </a:t>
            </a:r>
            <a:r>
              <a:rPr lang="ru-RU" sz="1300" b="1" dirty="0" err="1">
                <a:latin typeface="+mn-lt"/>
              </a:rPr>
              <a:t>період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дії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воєнного</a:t>
            </a:r>
            <a:r>
              <a:rPr lang="ru-RU" sz="1300" b="1" dirty="0">
                <a:latin typeface="+mn-lt"/>
              </a:rPr>
              <a:t> стану </a:t>
            </a:r>
            <a:r>
              <a:rPr lang="ru-RU" sz="1300" dirty="0" err="1">
                <a:latin typeface="+mn-lt"/>
              </a:rPr>
              <a:t>отримувачами</a:t>
            </a:r>
            <a:r>
              <a:rPr lang="ru-RU" sz="1300" dirty="0">
                <a:latin typeface="+mn-lt"/>
              </a:rPr>
              <a:t> та/</a:t>
            </a:r>
            <a:r>
              <a:rPr lang="ru-RU" sz="1300" dirty="0" err="1">
                <a:latin typeface="+mn-lt"/>
              </a:rPr>
              <a:t>або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набувачами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гуманітарної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допомоги</a:t>
            </a:r>
            <a:r>
              <a:rPr lang="ru-RU" sz="1300" dirty="0">
                <a:latin typeface="+mn-lt"/>
              </a:rPr>
              <a:t> для </a:t>
            </a:r>
            <a:r>
              <a:rPr lang="ru-RU" sz="1300" dirty="0" err="1">
                <a:latin typeface="+mn-lt"/>
              </a:rPr>
              <a:t>забезпечення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надання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комунальних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послуг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споживачам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можуть</a:t>
            </a:r>
            <a:r>
              <a:rPr lang="ru-RU" sz="1300" dirty="0">
                <a:latin typeface="+mn-lt"/>
              </a:rPr>
              <a:t> бути </a:t>
            </a:r>
            <a:r>
              <a:rPr lang="ru-RU" sz="1300" dirty="0" err="1">
                <a:latin typeface="+mn-lt"/>
              </a:rPr>
              <a:t>суб'єкти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господарювання</a:t>
            </a:r>
            <a:r>
              <a:rPr lang="ru-RU" sz="1300" dirty="0">
                <a:latin typeface="+mn-lt"/>
              </a:rPr>
              <a:t> (</a:t>
            </a:r>
            <a:r>
              <a:rPr lang="ru-RU" sz="1300" dirty="0" err="1">
                <a:latin typeface="+mn-lt"/>
              </a:rPr>
              <a:t>незалежно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від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форми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власності</a:t>
            </a:r>
            <a:r>
              <a:rPr lang="ru-RU" sz="1300" dirty="0">
                <a:latin typeface="+mn-lt"/>
              </a:rPr>
              <a:t>), </a:t>
            </a:r>
            <a:r>
              <a:rPr lang="ru-RU" sz="1300" dirty="0" err="1">
                <a:latin typeface="+mn-lt"/>
              </a:rPr>
              <a:t>які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надають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комунальні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послуги</a:t>
            </a:r>
            <a:r>
              <a:rPr lang="ru-RU" sz="1300" dirty="0">
                <a:latin typeface="+mn-lt"/>
              </a:rPr>
              <a:t> та </a:t>
            </a:r>
            <a:r>
              <a:rPr lang="ru-RU" sz="1300" dirty="0" err="1">
                <a:latin typeface="+mn-lt"/>
              </a:rPr>
              <a:t>є</a:t>
            </a:r>
            <a:r>
              <a:rPr lang="ru-RU" sz="1300" dirty="0">
                <a:latin typeface="+mn-lt"/>
              </a:rPr>
              <a:t> операторами </a:t>
            </a:r>
            <a:r>
              <a:rPr lang="ru-RU" sz="1300" dirty="0" err="1">
                <a:latin typeface="+mn-lt"/>
              </a:rPr>
              <a:t>об'єктів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критичної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інфраструктури</a:t>
            </a:r>
            <a:r>
              <a:rPr lang="ru-RU" sz="1300" dirty="0">
                <a:latin typeface="+mn-lt"/>
              </a:rPr>
              <a:t>, </a:t>
            </a:r>
            <a:r>
              <a:rPr lang="ru-RU" sz="1300" dirty="0" err="1">
                <a:latin typeface="+mn-lt"/>
              </a:rPr>
              <a:t>що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потребують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невідкладного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відновлення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або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забезпечення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стабільного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функціонування</a:t>
            </a:r>
            <a:r>
              <a:rPr lang="ru-RU" sz="1300" dirty="0">
                <a:latin typeface="+mn-lt"/>
              </a:rPr>
              <a:t> для </a:t>
            </a:r>
            <a:r>
              <a:rPr lang="ru-RU" sz="1300" dirty="0" err="1">
                <a:latin typeface="+mn-lt"/>
              </a:rPr>
              <a:t>надання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комунальних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послуг</a:t>
            </a:r>
            <a:r>
              <a:rPr lang="ru-RU" sz="1300" dirty="0">
                <a:latin typeface="+mn-lt"/>
              </a:rPr>
              <a:t>.</a:t>
            </a:r>
            <a:r>
              <a:rPr lang="en-US" sz="1300" dirty="0">
                <a:latin typeface="+mn-lt"/>
              </a:rPr>
              <a:t>.</a:t>
            </a:r>
            <a:endParaRPr lang="ru-RU" sz="1300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2CC7FF-EB6B-0FC7-D47A-3043FED9913E}"/>
              </a:ext>
            </a:extLst>
          </p:cNvPr>
          <p:cNvSpPr/>
          <p:nvPr/>
        </p:nvSpPr>
        <p:spPr>
          <a:xfrm>
            <a:off x="448031" y="3692211"/>
            <a:ext cx="69927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+mn-lt"/>
              </a:rPr>
              <a:t>Наказом </a:t>
            </a:r>
            <a:r>
              <a:rPr lang="ru-RU" sz="1300" b="1" dirty="0" err="1">
                <a:latin typeface="+mn-lt"/>
              </a:rPr>
              <a:t>Міністерства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розвитку</a:t>
            </a:r>
            <a:r>
              <a:rPr lang="ru-RU" sz="1300" b="1" dirty="0">
                <a:latin typeface="+mn-lt"/>
              </a:rPr>
              <a:t> громад, </a:t>
            </a:r>
            <a:r>
              <a:rPr lang="ru-RU" sz="1300" b="1" dirty="0" err="1">
                <a:latin typeface="+mn-lt"/>
              </a:rPr>
              <a:t>територій</a:t>
            </a:r>
            <a:r>
              <a:rPr lang="ru-RU" sz="1300" b="1" dirty="0">
                <a:latin typeface="+mn-lt"/>
              </a:rPr>
              <a:t> та </a:t>
            </a:r>
            <a:r>
              <a:rPr lang="ru-RU" sz="1300" b="1" dirty="0" err="1">
                <a:latin typeface="+mn-lt"/>
              </a:rPr>
              <a:t>інфраструктури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України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від</a:t>
            </a:r>
            <a:r>
              <a:rPr lang="ru-RU" sz="1300" b="1" dirty="0">
                <a:latin typeface="+mn-lt"/>
              </a:rPr>
              <a:t> 29 </a:t>
            </a:r>
            <a:r>
              <a:rPr lang="ru-RU" sz="1300" b="1" dirty="0" err="1">
                <a:latin typeface="+mn-lt"/>
              </a:rPr>
              <a:t>січня</a:t>
            </a:r>
            <a:r>
              <a:rPr lang="ru-RU" sz="1300" b="1" dirty="0">
                <a:latin typeface="+mn-lt"/>
              </a:rPr>
              <a:t> 2025 року № 122 </a:t>
            </a:r>
            <a:r>
              <a:rPr lang="ru-RU" sz="1300" b="1" dirty="0" err="1">
                <a:latin typeface="+mn-lt"/>
              </a:rPr>
              <a:t>утворено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Робочу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групу</a:t>
            </a:r>
            <a:r>
              <a:rPr lang="ru-RU" sz="1300" b="1" dirty="0">
                <a:latin typeface="+mn-lt"/>
              </a:rPr>
              <a:t> з </a:t>
            </a:r>
            <a:r>
              <a:rPr lang="ru-RU" sz="1300" b="1" dirty="0" err="1">
                <a:latin typeface="+mn-lt"/>
              </a:rPr>
              <a:t>питань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погодження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передачі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гуманітарної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b="1" dirty="0" err="1">
                <a:latin typeface="+mn-lt"/>
              </a:rPr>
              <a:t>допомоги</a:t>
            </a:r>
            <a:r>
              <a:rPr lang="ru-RU" sz="1300" b="1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від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отримувачів</a:t>
            </a:r>
            <a:r>
              <a:rPr lang="ru-RU" sz="1300" dirty="0">
                <a:latin typeface="+mn-lt"/>
              </a:rPr>
              <a:t> до </a:t>
            </a:r>
            <a:r>
              <a:rPr lang="ru-RU" sz="1300" dirty="0" err="1">
                <a:latin typeface="+mn-lt"/>
              </a:rPr>
              <a:t>набувачів</a:t>
            </a:r>
            <a:r>
              <a:rPr lang="ru-RU" sz="1300" dirty="0">
                <a:latin typeface="+mn-lt"/>
              </a:rPr>
              <a:t> для </a:t>
            </a:r>
            <a:r>
              <a:rPr lang="ru-RU" sz="1300" dirty="0" err="1">
                <a:latin typeface="+mn-lt"/>
              </a:rPr>
              <a:t>забезпечення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надання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комунальних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послуг</a:t>
            </a:r>
            <a:r>
              <a:rPr lang="ru-RU" sz="1300" dirty="0">
                <a:latin typeface="+mn-lt"/>
              </a:rPr>
              <a:t> </a:t>
            </a:r>
            <a:r>
              <a:rPr lang="ru-RU" sz="1300" dirty="0" err="1">
                <a:latin typeface="+mn-lt"/>
              </a:rPr>
              <a:t>споживачам</a:t>
            </a:r>
            <a:r>
              <a:rPr lang="ru-RU" sz="1300" dirty="0">
                <a:latin typeface="+mn-lt"/>
              </a:rPr>
              <a:t>.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5075B5A5-7A8B-9BBC-9269-E1A0C3C94B9A}"/>
              </a:ext>
            </a:extLst>
          </p:cNvPr>
          <p:cNvCxnSpPr>
            <a:cxnSpLocks/>
          </p:cNvCxnSpPr>
          <p:nvPr/>
        </p:nvCxnSpPr>
        <p:spPr>
          <a:xfrm>
            <a:off x="585627" y="2170455"/>
            <a:ext cx="6721890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3B5E54C1-C921-28E1-CA82-FAAB02966C34}"/>
              </a:ext>
            </a:extLst>
          </p:cNvPr>
          <p:cNvCxnSpPr>
            <a:cxnSpLocks/>
          </p:cNvCxnSpPr>
          <p:nvPr/>
        </p:nvCxnSpPr>
        <p:spPr>
          <a:xfrm>
            <a:off x="585627" y="3692211"/>
            <a:ext cx="6721890" cy="0"/>
          </a:xfrm>
          <a:prstGeom prst="line">
            <a:avLst/>
          </a:prstGeom>
          <a:ln w="12700">
            <a:solidFill>
              <a:srgbClr val="4B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7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D68E55-6A08-9DB9-33C0-6E01448C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5" y="1064521"/>
            <a:ext cx="2672805" cy="3893557"/>
          </a:xfrm>
          <a:prstGeom prst="rect">
            <a:avLst/>
          </a:prstGeom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EB388D21-6517-084F-99F2-07A30BDCB66A}"/>
              </a:ext>
            </a:extLst>
          </p:cNvPr>
          <p:cNvSpPr txBox="1">
            <a:spLocks/>
          </p:cNvSpPr>
          <p:nvPr/>
        </p:nvSpPr>
        <p:spPr>
          <a:xfrm>
            <a:off x="223497" y="150132"/>
            <a:ext cx="6824391" cy="694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b="1" dirty="0">
                <a:latin typeface="Arial Black" panose="020B0604020202020204" pitchFamily="34" charset="0"/>
                <a:cs typeface="Arial Black" panose="020B0604020202020204" pitchFamily="34" charset="0"/>
              </a:rPr>
              <a:t>ЕНЕРГЕТИЧНА МОДЕРНІЗАЦІЇ ПІДПРИЄМСТВ СФЕРИ ЦЕНТРАЛІЗОВАНОГО ВОДОПОСТАЧАННЯ ТА ВОДОВІДВЕДЕННЯ</a:t>
            </a:r>
            <a:endParaRPr lang="uk-UA" sz="1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38415105-CC4E-9F42-A6EC-8D3B19F1A3AC}"/>
              </a:ext>
            </a:extLst>
          </p:cNvPr>
          <p:cNvSpPr txBox="1"/>
          <p:nvPr/>
        </p:nvSpPr>
        <p:spPr>
          <a:xfrm>
            <a:off x="3697363" y="769735"/>
            <a:ext cx="5064661" cy="114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Aft>
                <a:spcPts val="800"/>
              </a:spcAft>
              <a:buClrTx/>
            </a:pPr>
            <a:r>
              <a:rPr lang="uk-UA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Програма </a:t>
            </a:r>
            <a:r>
              <a:rPr lang="uk-UA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Енерговода</a:t>
            </a:r>
            <a:r>
              <a:rPr lang="uk-UA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сприятиме в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провадженню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цілісної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державної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політики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спрямованої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на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підвищення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енергетичної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ефективності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систем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водопостачання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та </a:t>
            </a:r>
            <a:r>
              <a:rPr lang="ru-RU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водовідведення</a:t>
            </a:r>
            <a:r>
              <a:rPr lang="ru-RU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2E05B1CA-9F85-C841-86D4-B690EC70EB2C}"/>
              </a:ext>
            </a:extLst>
          </p:cNvPr>
          <p:cNvSpPr txBox="1"/>
          <p:nvPr/>
        </p:nvSpPr>
        <p:spPr>
          <a:xfrm>
            <a:off x="3707934" y="3036643"/>
            <a:ext cx="5064661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оптимізація систем водопостачання та водовідведення</a:t>
            </a:r>
            <a:b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 населених пунктів </a:t>
            </a:r>
          </a:p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заміна неефективного  насосного обладнання — 20 тис. штук</a:t>
            </a:r>
          </a:p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скорочення питомих показників енергоємності — 30 % </a:t>
            </a:r>
          </a:p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зменшення втрат та витрат питної води — 20 % </a:t>
            </a:r>
          </a:p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не менш як 10 тис. робочих місць у будівництві та не менше як 50 тис. робочих місць у промисловості </a:t>
            </a:r>
          </a:p>
          <a:p>
            <a:pPr marL="171450" lvl="0" indent="-171450">
              <a:spcAft>
                <a:spcPts val="400"/>
              </a:spcAft>
              <a:buClr>
                <a:srgbClr val="05B0B0"/>
              </a:buClr>
              <a:buSzPct val="115000"/>
              <a:buFont typeface="Wingdings" pitchFamily="2" charset="2"/>
              <a:buChar char="§"/>
            </a:pP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скорочення викидів СО</a:t>
            </a:r>
            <a:r>
              <a:rPr lang="uk-UA" sz="12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420 тис </a:t>
            </a:r>
            <a:r>
              <a:rPr lang="uk-UA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/рік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6A70E-DCD6-4143-B985-1368904F7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586" y="2064069"/>
            <a:ext cx="1933107" cy="28940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DF67B5-13F0-A9AF-24F2-CA77947D96C9}"/>
              </a:ext>
            </a:extLst>
          </p:cNvPr>
          <p:cNvSpPr txBox="1"/>
          <p:nvPr/>
        </p:nvSpPr>
        <p:spPr>
          <a:xfrm>
            <a:off x="1702586" y="2108797"/>
            <a:ext cx="200534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Урядом 15.11.2024  схвалено розпорядження КМУ № 1133-р, яким затверджено </a:t>
            </a:r>
            <a:r>
              <a:rPr lang="uk-UA" sz="1100" b="1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Державну цільову економічну програму енергетичної модернізації підприємств водопостачання та водовідведення, які перебувають у державній або комунальній власності, на період до 2030 року</a:t>
            </a:r>
          </a:p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Очікувана загальна вартість Програми </a:t>
            </a:r>
            <a:endParaRPr lang="uk-UA" sz="1100" dirty="0"/>
          </a:p>
        </p:txBody>
      </p:sp>
      <p:sp>
        <p:nvSpPr>
          <p:cNvPr id="12" name="Google Shape;65;p14">
            <a:extLst>
              <a:ext uri="{FF2B5EF4-FFF2-40B4-BE49-F238E27FC236}">
                <a16:creationId xmlns:a16="http://schemas.microsoft.com/office/drawing/2014/main" id="{A71F9000-294E-1944-AD71-1A56FF1C3FA6}"/>
              </a:ext>
            </a:extLst>
          </p:cNvPr>
          <p:cNvSpPr txBox="1"/>
          <p:nvPr/>
        </p:nvSpPr>
        <p:spPr>
          <a:xfrm>
            <a:off x="1702586" y="4596388"/>
            <a:ext cx="1806211" cy="40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ea typeface="Calibri" panose="020F0502020204030204" pitchFamily="34" charset="0"/>
                <a:cs typeface="Arial Black" panose="020B0604020202020204" pitchFamily="34" charset="0"/>
              </a:rPr>
              <a:t>50 млрд </a:t>
            </a:r>
            <a:r>
              <a:rPr lang="ru-RU" sz="1600" b="1" dirty="0" err="1">
                <a:ea typeface="Calibri" panose="020F0502020204030204" pitchFamily="34" charset="0"/>
                <a:cs typeface="Arial Black" panose="020B0604020202020204" pitchFamily="34" charset="0"/>
              </a:rPr>
              <a:t>грн</a:t>
            </a:r>
            <a:endParaRPr lang="ru-RU" sz="1600" dirty="0"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кутник 22">
            <a:extLst>
              <a:ext uri="{FF2B5EF4-FFF2-40B4-BE49-F238E27FC236}">
                <a16:creationId xmlns:a16="http://schemas.microsoft.com/office/drawing/2014/main" id="{DC7222B6-24DF-4C94-A0BC-79528BE20B96}"/>
              </a:ext>
            </a:extLst>
          </p:cNvPr>
          <p:cNvSpPr/>
          <p:nvPr/>
        </p:nvSpPr>
        <p:spPr>
          <a:xfrm>
            <a:off x="3635692" y="2322321"/>
            <a:ext cx="179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uk-U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ФОРМУВАННЯ ІННОВАЦІЙНОГО СЕРЕДОВИЩА</a:t>
            </a:r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 22">
            <a:extLst>
              <a:ext uri="{FF2B5EF4-FFF2-40B4-BE49-F238E27FC236}">
                <a16:creationId xmlns:a16="http://schemas.microsoft.com/office/drawing/2014/main" id="{6EE405EB-82CC-4A71-8431-2BA5D098461F}"/>
              </a:ext>
            </a:extLst>
          </p:cNvPr>
          <p:cNvSpPr/>
          <p:nvPr/>
        </p:nvSpPr>
        <p:spPr>
          <a:xfrm>
            <a:off x="5311559" y="2322320"/>
            <a:ext cx="171292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85000"/>
              </a:lnSpc>
            </a:pPr>
            <a:r>
              <a:rPr lang="uk-U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ПІДВИЩЕННЯ ІНСТИТУЦІЙНОЇ СПРОМОЖНОСТІ ПІДПРИЄМСТВ</a:t>
            </a:r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CABBA46B-2A14-D840-AADB-B04B10948DC3}"/>
              </a:ext>
            </a:extLst>
          </p:cNvPr>
          <p:cNvSpPr/>
          <p:nvPr/>
        </p:nvSpPr>
        <p:spPr>
          <a:xfrm>
            <a:off x="3635692" y="1803068"/>
            <a:ext cx="5284332" cy="305729"/>
          </a:xfrm>
          <a:prstGeom prst="rect">
            <a:avLst/>
          </a:prstGeom>
          <a:solidFill>
            <a:srgbClr val="05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uk-UA" b="1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кутник 22">
            <a:extLst>
              <a:ext uri="{FF2B5EF4-FFF2-40B4-BE49-F238E27FC236}">
                <a16:creationId xmlns:a16="http://schemas.microsoft.com/office/drawing/2014/main" id="{89CC0461-1DA7-424D-80D5-971D227AC324}"/>
              </a:ext>
            </a:extLst>
          </p:cNvPr>
          <p:cNvSpPr/>
          <p:nvPr/>
        </p:nvSpPr>
        <p:spPr>
          <a:xfrm>
            <a:off x="6946492" y="2322321"/>
            <a:ext cx="211049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85000"/>
              </a:lnSpc>
            </a:pPr>
            <a:r>
              <a:rPr lang="uk-U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МОДЕРНІЗАЦІЯ СИСТЕМ ВОДОПОСТАЧАННЯ </a:t>
            </a:r>
          </a:p>
          <a:p>
            <a:pPr marL="176213">
              <a:lnSpc>
                <a:spcPct val="85000"/>
              </a:lnSpc>
            </a:pPr>
            <a:r>
              <a:rPr lang="uk-UA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ВОДОВІДВЕДЕННЯ</a:t>
            </a:r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77">
            <a:extLst>
              <a:ext uri="{FF2B5EF4-FFF2-40B4-BE49-F238E27FC236}">
                <a16:creationId xmlns:a16="http://schemas.microsoft.com/office/drawing/2014/main" id="{3FE1EEA8-6BE3-46CB-B2C6-4A22D564E3C2}"/>
              </a:ext>
            </a:extLst>
          </p:cNvPr>
          <p:cNvSpPr/>
          <p:nvPr/>
        </p:nvSpPr>
        <p:spPr>
          <a:xfrm>
            <a:off x="3709813" y="1803068"/>
            <a:ext cx="5210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01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ГОЛОВНІ ЗАВДАННЯ ДЕРЖАВНОЇ ЦІЛЬОВОЇ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344074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5011E9-E7D4-403C-99F4-E51EC72BED3E}"/>
              </a:ext>
            </a:extLst>
          </p:cNvPr>
          <p:cNvSpPr/>
          <p:nvPr/>
        </p:nvSpPr>
        <p:spPr>
          <a:xfrm>
            <a:off x="4148449" y="12996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ПРОГРАМИ </a:t>
            </a:r>
          </a:p>
          <a:p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КІНЦЯ 2030 РОКУ</a:t>
            </a:r>
          </a:p>
        </p:txBody>
      </p:sp>
      <p:graphicFrame>
        <p:nvGraphicFramePr>
          <p:cNvPr id="5" name="Діаграма 5">
            <a:extLst>
              <a:ext uri="{FF2B5EF4-FFF2-40B4-BE49-F238E27FC236}">
                <a16:creationId xmlns:a16="http://schemas.microsoft.com/office/drawing/2014/main" id="{91CE2E03-1D33-4447-8611-7CC473544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533454"/>
              </p:ext>
            </p:extLst>
          </p:nvPr>
        </p:nvGraphicFramePr>
        <p:xfrm>
          <a:off x="-129843" y="1104038"/>
          <a:ext cx="5843694" cy="477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38978" y="23622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державного бюджету – не раніше 2027 року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з другого бюджетного періоду після скасування воєнного стану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7711" y="3853308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Державний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11" name="Прямокутник 67">
            <a:extLst>
              <a:ext uri="{FF2B5EF4-FFF2-40B4-BE49-F238E27FC236}">
                <a16:creationId xmlns:a16="http://schemas.microsoft.com/office/drawing/2014/main" id="{EABA2523-1296-4BA7-9D46-E748C30166D1}"/>
              </a:ext>
            </a:extLst>
          </p:cNvPr>
          <p:cNvSpPr/>
          <p:nvPr/>
        </p:nvSpPr>
        <p:spPr>
          <a:xfrm>
            <a:off x="5774898" y="3853308"/>
            <a:ext cx="354603" cy="584775"/>
          </a:xfrm>
          <a:prstGeom prst="rect">
            <a:avLst/>
          </a:prstGeom>
          <a:solidFill>
            <a:srgbClr val="66D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/>
          <p:cNvSpPr/>
          <p:nvPr/>
        </p:nvSpPr>
        <p:spPr>
          <a:xfrm>
            <a:off x="6082362" y="3853308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Місцевий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13" name="Прямокутник 68">
            <a:extLst>
              <a:ext uri="{FF2B5EF4-FFF2-40B4-BE49-F238E27FC236}">
                <a16:creationId xmlns:a16="http://schemas.microsoft.com/office/drawing/2014/main" id="{FD843A4F-CDC2-4FA2-BE10-96081C0DE921}"/>
              </a:ext>
            </a:extLst>
          </p:cNvPr>
          <p:cNvSpPr/>
          <p:nvPr/>
        </p:nvSpPr>
        <p:spPr>
          <a:xfrm>
            <a:off x="7019148" y="3853308"/>
            <a:ext cx="354603" cy="584775"/>
          </a:xfrm>
          <a:prstGeom prst="rect">
            <a:avLst/>
          </a:prstGeom>
          <a:solidFill>
            <a:srgbClr val="EAE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/>
          <p:cNvSpPr/>
          <p:nvPr/>
        </p:nvSpPr>
        <p:spPr>
          <a:xfrm>
            <a:off x="7373751" y="3884085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джерела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5704" y="180197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5703" y="37301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09" y="283929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7071" y="227595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50 млрд грн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261" y="3043363"/>
            <a:ext cx="2174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ЗАГАЛЬНИЙ БЮДЖЕТ ПРОГРАМИ ДО КІНЦЯ 2030 РОКУ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8345" y="285907"/>
            <a:ext cx="711700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>
                <a:latin typeface="Arial Black" panose="020B0604020202020204" pitchFamily="34" charset="0"/>
                <a:cs typeface="Arial Black" panose="020B0604020202020204" pitchFamily="34" charset="0"/>
              </a:rPr>
              <a:t>ДЕРЖАВНА ЦІЛЬОВА ПРОГРАМА ЕНЕРЕТИЧНОЇ МОДЕРНІЗАЦІЇЇ ПІРПРИЄМСТВ ВОДОПОСТАЧАННЯ ТА ВОДОВІДВЕДЕННЯ</a:t>
            </a:r>
            <a:endParaRPr lang="ru-UA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0FF798-7E9F-B6FE-3C71-4E17083D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5" y="1064521"/>
            <a:ext cx="2672805" cy="3893557"/>
          </a:xfrm>
          <a:prstGeom prst="rect">
            <a:avLst/>
          </a:prstGeom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EB388D21-6517-084F-99F2-07A30BDCB66A}"/>
              </a:ext>
            </a:extLst>
          </p:cNvPr>
          <p:cNvSpPr txBox="1">
            <a:spLocks/>
          </p:cNvSpPr>
          <p:nvPr/>
        </p:nvSpPr>
        <p:spPr>
          <a:xfrm>
            <a:off x="185997" y="41843"/>
            <a:ext cx="6824391" cy="476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100" b="1" dirty="0">
                <a:latin typeface="Arial Black" panose="020B0604020202020204" pitchFamily="34" charset="0"/>
                <a:cs typeface="Arial Black" panose="020B0604020202020204" pitchFamily="34" charset="0"/>
              </a:rPr>
              <a:t>ПРОГРАМА ТЕХНІЧНОЇ МОДЕРНІЗАЦІЇ ПІДПРИЄМСТВ СФЕРИ ВОДОВІДВЕДЕННЯ</a:t>
            </a:r>
            <a:endParaRPr lang="uk-UA" sz="21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15" name="Google Shape;65;p14">
            <a:extLst>
              <a:ext uri="{FF2B5EF4-FFF2-40B4-BE49-F238E27FC236}">
                <a16:creationId xmlns:a16="http://schemas.microsoft.com/office/drawing/2014/main" id="{38415105-CC4E-9F42-A6EC-8D3B19F1A3AC}"/>
              </a:ext>
            </a:extLst>
          </p:cNvPr>
          <p:cNvSpPr txBox="1"/>
          <p:nvPr/>
        </p:nvSpPr>
        <p:spPr>
          <a:xfrm>
            <a:off x="3355250" y="2180957"/>
            <a:ext cx="5373647" cy="321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впровадження систем екологічного управління (ISO14001) 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забезпечення 100% очищення комунальних стічних вод перед </a:t>
            </a:r>
            <a:endParaRPr lang="en-US" sz="1150" dirty="0"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92075" lvl="0">
              <a:lnSpc>
                <a:spcPct val="114000"/>
              </a:lnSpc>
              <a:buClr>
                <a:srgbClr val="05B0B0"/>
              </a:buClr>
            </a:pPr>
            <a:r>
              <a:rPr lang="en-US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  </a:t>
            </a:r>
            <a:r>
              <a:rPr lang="uk-UA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скиданням до водних об’єктів у населених пунктах з </a:t>
            </a:r>
            <a:r>
              <a:rPr lang="uk-UA" sz="115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п.е</a:t>
            </a:r>
            <a:r>
              <a:rPr lang="uk-UA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більше 5 тис.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збільшення доступу населення до систем централізованого </a:t>
            </a:r>
            <a:endParaRPr lang="en-US" sz="1150" dirty="0"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92075" lvl="0">
              <a:lnSpc>
                <a:spcPct val="114000"/>
              </a:lnSpc>
              <a:buClr>
                <a:srgbClr val="05B0B0"/>
              </a:buClr>
            </a:pPr>
            <a:r>
              <a:rPr lang="en-US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   </a:t>
            </a:r>
            <a:r>
              <a:rPr lang="uk-UA" sz="115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водовідведення до 70%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забезпечення населених пунктів 100+ тис системами доочищення СВ  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забезпечення населених пунктів 10+ тис очисними спорудами повного </a:t>
            </a:r>
            <a:r>
              <a:rPr lang="en-US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  </a:t>
            </a: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циклу біологічного очищення; 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забезпечення населених пунктів чисельністю більше 2 тис. первинною очисткою стічних вод</a:t>
            </a:r>
          </a:p>
          <a:p>
            <a:pPr marL="223838" lvl="0" indent="-131763">
              <a:lnSpc>
                <a:spcPct val="114000"/>
              </a:lnSpc>
              <a:buClr>
                <a:srgbClr val="05B0B0"/>
              </a:buClr>
              <a:buFont typeface="Wingdings" pitchFamily="2" charset="2"/>
              <a:buChar char="§"/>
            </a:pPr>
            <a:r>
              <a:rPr lang="uk-UA" sz="1150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впровадження систем повторного використання продуктів очищення стічних вод (системи доочищення стічних вод за яких можливе їх повторне використання, системи переробки та утилізації осадів стічних вод)</a:t>
            </a:r>
          </a:p>
          <a:p>
            <a:pPr marL="625475" lvl="0" indent="-26670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1200" dirty="0">
              <a:latin typeface="+mn-lt"/>
              <a:ea typeface="Inter" panose="02000503000000020004" pitchFamily="2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ACF5F-744C-9E49-95C2-5F984B878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698" y="2180957"/>
            <a:ext cx="1876308" cy="2776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751BA-01C2-08EC-9A4D-DE29353B3D8D}"/>
              </a:ext>
            </a:extLst>
          </p:cNvPr>
          <p:cNvSpPr txBox="1"/>
          <p:nvPr/>
        </p:nvSpPr>
        <p:spPr>
          <a:xfrm>
            <a:off x="1641067" y="2253680"/>
            <a:ext cx="18763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Урядом схвалено Концепцію Державної цільової екологічної програми технічної модернізації підприємств водовідведення та очищення стічних </a:t>
            </a:r>
          </a:p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вод, (розпорядження КМУ від 07.02.2025 №91-р). Відповідно до якої, </a:t>
            </a:r>
          </a:p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k-UA" sz="11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Мінрозвитку</a:t>
            </a:r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впродовж шести місяців має розробити та подати на розгляд </a:t>
            </a:r>
          </a:p>
          <a:p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Уряду Програму </a:t>
            </a:r>
            <a:r>
              <a:rPr lang="uk-UA" sz="1100" dirty="0" err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Екостоки</a:t>
            </a:r>
            <a:r>
              <a:rPr lang="uk-UA" sz="1100" dirty="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8415105-CC4E-9F42-A6EC-8D3B19F1A3AC}"/>
              </a:ext>
            </a:extLst>
          </p:cNvPr>
          <p:cNvSpPr txBox="1"/>
          <p:nvPr/>
        </p:nvSpPr>
        <p:spPr>
          <a:xfrm>
            <a:off x="3217449" y="778183"/>
            <a:ext cx="5284332" cy="148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Aft>
                <a:spcPts val="800"/>
              </a:spcAft>
              <a:buClrTx/>
            </a:pPr>
            <a:r>
              <a:rPr lang="uk-UA" sz="13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Програма </a:t>
            </a:r>
            <a:r>
              <a:rPr lang="uk-UA" sz="1300" b="1" kern="1200" dirty="0" err="1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Екостоки</a:t>
            </a:r>
            <a:r>
              <a:rPr lang="uk-UA" sz="1300" b="1" kern="1200" dirty="0">
                <a:solidFill>
                  <a:prstClr val="black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 сприятиме </a:t>
            </a:r>
            <a:r>
              <a:rPr lang="uk-UA" sz="1300" b="1" dirty="0"/>
              <a:t>покращенню ефективності систем водовідведення у технічному, економічному та системному характері, комплексного вирішення проблем водовідведення, будівництва/реконструкції каналізаційних очисних споруд, зменшенню скидів стічних вод, охорони навколишнього природного середовища.</a:t>
            </a:r>
            <a:endParaRPr lang="ru-RU" sz="1300" b="1" kern="1200" dirty="0">
              <a:solidFill>
                <a:prstClr val="black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6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854B503-B24E-E141-9433-91F08F07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17" y="470821"/>
            <a:ext cx="1388450" cy="3577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5011E9-E7D4-403C-99F4-E51EC72BED3E}"/>
              </a:ext>
            </a:extLst>
          </p:cNvPr>
          <p:cNvSpPr/>
          <p:nvPr/>
        </p:nvSpPr>
        <p:spPr>
          <a:xfrm>
            <a:off x="4148449" y="12916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ПРОГРАМИ </a:t>
            </a:r>
          </a:p>
          <a:p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КІНЦЯ 203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</a:t>
            </a:r>
          </a:p>
        </p:txBody>
      </p:sp>
      <p:graphicFrame>
        <p:nvGraphicFramePr>
          <p:cNvPr id="5" name="Діаграма 5">
            <a:extLst>
              <a:ext uri="{FF2B5EF4-FFF2-40B4-BE49-F238E27FC236}">
                <a16:creationId xmlns:a16="http://schemas.microsoft.com/office/drawing/2014/main" id="{91CE2E03-1D33-4447-8611-7CC473544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22850"/>
              </p:ext>
            </p:extLst>
          </p:nvPr>
        </p:nvGraphicFramePr>
        <p:xfrm>
          <a:off x="-129843" y="1104038"/>
          <a:ext cx="5843694" cy="477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38978" y="23622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державного  бюджету – не раніше 2027 року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з другого бюджетного періоду після скасування воєнного стану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8170FE-82D3-48F8-83C4-D6018E255C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9873" y="1599286"/>
            <a:ext cx="759025" cy="7454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7711" y="3853308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Державний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11" name="Прямокутник 67">
            <a:extLst>
              <a:ext uri="{FF2B5EF4-FFF2-40B4-BE49-F238E27FC236}">
                <a16:creationId xmlns:a16="http://schemas.microsoft.com/office/drawing/2014/main" id="{EABA2523-1296-4BA7-9D46-E748C30166D1}"/>
              </a:ext>
            </a:extLst>
          </p:cNvPr>
          <p:cNvSpPr/>
          <p:nvPr/>
        </p:nvSpPr>
        <p:spPr>
          <a:xfrm>
            <a:off x="5774898" y="3853308"/>
            <a:ext cx="354603" cy="584775"/>
          </a:xfrm>
          <a:prstGeom prst="rect">
            <a:avLst/>
          </a:prstGeom>
          <a:solidFill>
            <a:srgbClr val="66D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/>
          <p:cNvSpPr/>
          <p:nvPr/>
        </p:nvSpPr>
        <p:spPr>
          <a:xfrm>
            <a:off x="6082362" y="3853308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Місцевий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13" name="Прямокутник 68">
            <a:extLst>
              <a:ext uri="{FF2B5EF4-FFF2-40B4-BE49-F238E27FC236}">
                <a16:creationId xmlns:a16="http://schemas.microsoft.com/office/drawing/2014/main" id="{FD843A4F-CDC2-4FA2-BE10-96081C0DE921}"/>
              </a:ext>
            </a:extLst>
          </p:cNvPr>
          <p:cNvSpPr/>
          <p:nvPr/>
        </p:nvSpPr>
        <p:spPr>
          <a:xfrm>
            <a:off x="7019148" y="3853308"/>
            <a:ext cx="354603" cy="584775"/>
          </a:xfrm>
          <a:prstGeom prst="rect">
            <a:avLst/>
          </a:prstGeom>
          <a:solidFill>
            <a:srgbClr val="EAE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/>
          <p:cNvSpPr/>
          <p:nvPr/>
        </p:nvSpPr>
        <p:spPr>
          <a:xfrm>
            <a:off x="7373751" y="3884085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джерела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5704" y="180197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5703" y="373019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09" y="283929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7255" y="2285598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млрд грн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261" y="3043363"/>
            <a:ext cx="2174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ЗАГАЛЬНИЙ БЮДЖЕТ ПРОГРАМИ ДО КІНЦЯ 2030 РОКУ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9634" y="295732"/>
            <a:ext cx="711700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>
                <a:latin typeface="Arial Black" panose="020B0604020202020204" pitchFamily="34" charset="0"/>
                <a:cs typeface="Arial Black" panose="020B0604020202020204" pitchFamily="34" charset="0"/>
              </a:rPr>
              <a:t>ДЕРЖАВНА ЦІЛЬОВА ЕКОЛОГІЧНА ПРОГРАМА ТЕХНІЧНОЇ МОДЕРНІЗАЦІЇ ПІДПРИЄМСТВ ВОДОВІДВЕДЕННЯ</a:t>
            </a:r>
            <a:r>
              <a:rPr lang="en-GB" sz="19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uk-UA" sz="1900" b="1" dirty="0">
                <a:latin typeface="Arial Black" panose="020B0604020202020204" pitchFamily="34" charset="0"/>
                <a:cs typeface="Arial Black" panose="020B0604020202020204" pitchFamily="34" charset="0"/>
              </a:rPr>
              <a:t>ТА ОЧИЩЕННЯ СТІЧНИХ ВОД</a:t>
            </a:r>
            <a:endParaRPr lang="ru-UA" sz="1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104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f2cb4-908e-41c7-976c-eb68511c53aa" xsi:nil="true"/>
    <lcf76f155ced4ddcb4097134ff3c332f xmlns="403d8dae-92f0-4251-a0fc-0c9e62ad51c2">
      <Terms xmlns="http://schemas.microsoft.com/office/infopath/2007/PartnerControls"/>
    </lcf76f155ced4ddcb4097134ff3c332f>
    <EN xmlns="403d8dae-92f0-4251-a0fc-0c9e62ad51c2" xsi:nil="true"/>
    <Readiness xmlns="403d8dae-92f0-4251-a0fc-0c9e62ad51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A1EA329BE1145AEDE62A17346AC48" ma:contentTypeVersion="17" ma:contentTypeDescription="Create a new document." ma:contentTypeScope="" ma:versionID="5ad815371860c7f7c43ea4fce4e55432">
  <xsd:schema xmlns:xsd="http://www.w3.org/2001/XMLSchema" xmlns:xs="http://www.w3.org/2001/XMLSchema" xmlns:p="http://schemas.microsoft.com/office/2006/metadata/properties" xmlns:ns2="403d8dae-92f0-4251-a0fc-0c9e62ad51c2" xmlns:ns3="ac0f2cb4-908e-41c7-976c-eb68511c53aa" xmlns:ns4="e405867c-8b79-48d9-9da5-42e989d5b47f" targetNamespace="http://schemas.microsoft.com/office/2006/metadata/properties" ma:root="true" ma:fieldsID="3a59e3ef31393178cb425ec5c56657f6" ns2:_="" ns3:_="" ns4:_="">
    <xsd:import namespace="403d8dae-92f0-4251-a0fc-0c9e62ad51c2"/>
    <xsd:import namespace="ac0f2cb4-908e-41c7-976c-eb68511c53aa"/>
    <xsd:import namespace="e405867c-8b79-48d9-9da5-42e989d5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EN" minOccurs="0"/>
                <xsd:element ref="ns2:Readines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d8dae-92f0-4251-a0fc-0c9e62ad5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N" ma:index="22" nillable="true" ma:displayName="EN" ma:format="Dropdown" ma:internalName="EN">
      <xsd:simpleType>
        <xsd:restriction base="dms:Lookup"/>
      </xsd:simpleType>
    </xsd:element>
    <xsd:element name="Readiness" ma:index="23" nillable="true" ma:displayName="Readiness" ma:format="Dropdown" ma:internalName="Readiness">
      <xsd:simpleType>
        <xsd:restriction base="dms:Choice">
          <xsd:enumeration value="Ready"/>
          <xsd:enumeration value="Ongoing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28e4a1-6ee1-4086-96a3-29ffd9b0ed77}" ma:internalName="TaxCatchAll" ma:showField="CatchAllData" ma:web="e405867c-8b79-48d9-9da5-42e989d5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5867c-8b79-48d9-9da5-42e989d5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82478-8DEE-49A9-83E4-98129D7BF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8E870-B9D2-4D13-B8BE-DFEEFF872016}">
  <ds:schemaRefs>
    <ds:schemaRef ds:uri="403d8dae-92f0-4251-a0fc-0c9e62ad51c2"/>
    <ds:schemaRef ds:uri="http://purl.org/dc/terms/"/>
    <ds:schemaRef ds:uri="http://purl.org/dc/dcmitype/"/>
    <ds:schemaRef ds:uri="http://purl.org/dc/elements/1.1/"/>
    <ds:schemaRef ds:uri="e405867c-8b79-48d9-9da5-42e989d5b47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c0f2cb4-908e-41c7-976c-eb68511c53aa"/>
  </ds:schemaRefs>
</ds:datastoreItem>
</file>

<file path=customXml/itemProps3.xml><?xml version="1.0" encoding="utf-8"?>
<ds:datastoreItem xmlns:ds="http://schemas.openxmlformats.org/officeDocument/2006/customXml" ds:itemID="{8453B27B-A802-4D45-BE87-43758B153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d8dae-92f0-4251-a0fc-0c9e62ad51c2"/>
    <ds:schemaRef ds:uri="ac0f2cb4-908e-41c7-976c-eb68511c53aa"/>
    <ds:schemaRef ds:uri="e405867c-8b79-48d9-9da5-42e989d5b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1563</Words>
  <Application>Microsoft Office PowerPoint</Application>
  <PresentationFormat>Екран (16:9)</PresentationFormat>
  <Paragraphs>146</Paragraphs>
  <Slides>14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Inter</vt:lpstr>
      <vt:lpstr>Segoe UI</vt:lpstr>
      <vt:lpstr>Times New Roman</vt:lpstr>
      <vt:lpstr>Wingdings</vt:lpstr>
      <vt:lpstr>Simple Light</vt:lpstr>
      <vt:lpstr>Custom Design</vt:lpstr>
      <vt:lpstr>Сфера централізованого  водопостачання та водовідведення в умовах війни</vt:lpstr>
      <vt:lpstr>СТАН СФЕРИ ЦЕНТРАЛІЗОВАНОГО ВОДОПОСТАЧАННЯ ТА ВОДОВІДВЕДЕННЯ В УМОВАХ ВІЙНИ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МІЖНАРОДНА ДОПОМОГА ТА СПІВПРАЦЯ У ВІДНОВЛЕННІ СФЕРИ ЦЕНТРАЛІЗОВАНОГО ВОДОПОСТАЧАННЯ ТА ВОДОВІДВЕДЕННЯ В УМОВАХ ВІЙНИ</vt:lpstr>
      <vt:lpstr>Презентація PowerPoint</vt:lpstr>
      <vt:lpstr>ЄВРОІНТЕГРАЦІЙНА ДІЯЛЬНІСТЬ МІНРОЗВИТКУ У СФЕРИ ЦЕНТРАЛІЗОВАНОГО ВОДОПОСТАЧАННЯ ТА  ВОДОВІДВЕДЕННЯ 2024/2030</vt:lpstr>
      <vt:lpstr>ГАРМОНІЗАЦІЯ НАЦІОНАЛЬНОГО ЗАКОНОДАВСТВА У СФЕРИ ЦЕНТРАЛІЗОВАНОГО ВОДОПОСТАЧАННЯ ТА  ВОДОВІДВЕДЕННЯ ДО ВИМОГ ЄС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Козійчук Олена Володимирівна</dc:creator>
  <cp:keywords/>
  <dc:description/>
  <cp:lastModifiedBy>Козійчук Олена Володимирівна</cp:lastModifiedBy>
  <cp:revision>139</cp:revision>
  <cp:lastPrinted>2025-05-08T05:33:10Z</cp:lastPrinted>
  <dcterms:modified xsi:type="dcterms:W3CDTF">2025-05-09T09:36:54Z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0x010100B8AA1EA329BE1145AEDE62A17346AC48</vt:lpwstr>
  </property>
</Properties>
</file>