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6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</p:sldMasterIdLst>
  <p:notesMasterIdLst>
    <p:notesMasterId r:id="rId17"/>
  </p:notesMasterIdLst>
  <p:sldIdLst>
    <p:sldId id="259" r:id="rId2"/>
    <p:sldId id="486" r:id="rId3"/>
    <p:sldId id="308" r:id="rId4"/>
    <p:sldId id="495" r:id="rId5"/>
    <p:sldId id="494" r:id="rId6"/>
    <p:sldId id="416" r:id="rId7"/>
    <p:sldId id="483" r:id="rId8"/>
    <p:sldId id="492" r:id="rId9"/>
    <p:sldId id="379" r:id="rId10"/>
    <p:sldId id="315" r:id="rId11"/>
    <p:sldId id="397" r:id="rId12"/>
    <p:sldId id="493" r:id="rId13"/>
    <p:sldId id="489" r:id="rId14"/>
    <p:sldId id="496" r:id="rId15"/>
    <p:sldId id="256" r:id="rId16"/>
  </p:sldIdLst>
  <p:sldSz cx="12192000" cy="6858000"/>
  <p:notesSz cx="6797675" cy="9926638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FFCC00"/>
    <a:srgbClr val="FFF1C9"/>
    <a:srgbClr val="FFFCF3"/>
    <a:srgbClr val="E0EED6"/>
    <a:srgbClr val="C2DFAF"/>
    <a:srgbClr val="91C46E"/>
    <a:srgbClr val="01FF7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94" y="318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2554105501984258E-2"/>
          <c:y val="0.24871921695708615"/>
          <c:w val="0.92059613740015012"/>
          <c:h val="0.462250112225788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111E-46B1-A900-A21D84E1AD74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111E-46B1-A900-A21D84E1AD74}"/>
              </c:ext>
            </c:extLst>
          </c:dPt>
          <c:dPt>
            <c:idx val="2"/>
            <c:invertIfNegative val="0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5-111E-46B1-A900-A21D84E1AD74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111E-46B1-A900-A21D84E1AD74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9-111E-46B1-A900-A21D84E1AD74}"/>
              </c:ext>
            </c:extLst>
          </c:dPt>
          <c:dPt>
            <c:idx val="5"/>
            <c:invertIfNegative val="0"/>
            <c:bubble3D val="0"/>
            <c:spPr>
              <a:solidFill>
                <a:srgbClr val="42BA97">
                  <a:lumMod val="60000"/>
                  <a:lumOff val="4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B-111E-46B1-A900-A21D84E1AD74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Лист1!$A$2:$B$7</c:f>
              <c:multiLvlStrCache>
                <c:ptCount val="6"/>
                <c:lvl>
                  <c:pt idx="0">
                    <c:v>2021</c:v>
                  </c:pt>
                  <c:pt idx="1">
                    <c:v>2022</c:v>
                  </c:pt>
                  <c:pt idx="2">
                    <c:v>2023</c:v>
                  </c:pt>
                  <c:pt idx="3">
                    <c:v>2021</c:v>
                  </c:pt>
                  <c:pt idx="4">
                    <c:v>2022</c:v>
                  </c:pt>
                  <c:pt idx="5">
                    <c:v>2023</c:v>
                  </c:pt>
                </c:lvl>
                <c:lvl>
                  <c:pt idx="0">
                    <c:v>водопостачання</c:v>
                  </c:pt>
                  <c:pt idx="3">
                    <c:v>водовідведення</c:v>
                  </c:pt>
                </c:lvl>
              </c:multiLvlStrCache>
            </c:multiLvlStrRef>
          </c:cat>
          <c:val>
            <c:numRef>
              <c:f>Лист1!$C$2:$C$7</c:f>
              <c:numCache>
                <c:formatCode>#\ ##0.0_ ;[Red]\-#\ ##0.0\ </c:formatCode>
                <c:ptCount val="6"/>
                <c:pt idx="0">
                  <c:v>929597</c:v>
                </c:pt>
                <c:pt idx="1">
                  <c:v>769048.4</c:v>
                </c:pt>
                <c:pt idx="2">
                  <c:v>788791.9</c:v>
                </c:pt>
                <c:pt idx="3">
                  <c:v>755328</c:v>
                </c:pt>
                <c:pt idx="4">
                  <c:v>634191.5</c:v>
                </c:pt>
                <c:pt idx="5">
                  <c:v>655980.4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11E-46B1-A900-A21D84E1AD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-100"/>
        <c:axId val="144233600"/>
        <c:axId val="144235136"/>
      </c:barChart>
      <c:catAx>
        <c:axId val="1442336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uk-UA"/>
          </a:p>
        </c:txPr>
        <c:crossAx val="144235136"/>
        <c:crosses val="autoZero"/>
        <c:auto val="1"/>
        <c:lblAlgn val="ctr"/>
        <c:lblOffset val="100"/>
        <c:noMultiLvlLbl val="0"/>
      </c:catAx>
      <c:valAx>
        <c:axId val="144235136"/>
        <c:scaling>
          <c:orientation val="minMax"/>
        </c:scaling>
        <c:delete val="1"/>
        <c:axPos val="l"/>
        <c:numFmt formatCode="#,##0_ ;[Red]\-#,##0\ " sourceLinked="0"/>
        <c:majorTickMark val="out"/>
        <c:minorTickMark val="none"/>
        <c:tickLblPos val="nextTo"/>
        <c:crossAx val="144233600"/>
        <c:crosses val="autoZero"/>
        <c:crossBetween val="between"/>
        <c:dispUnits>
          <c:builtInUnit val="thousands"/>
          <c:dispUnitsLbl/>
        </c:dispUnits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050">
          <a:solidFill>
            <a:srgbClr val="FF0000"/>
          </a:solidFill>
          <a:latin typeface="+mn-lt"/>
          <a:cs typeface="Times New Roman" pitchFamily="18" charset="0"/>
        </a:defRPr>
      </a:pPr>
      <a:endParaRPr lang="uk-UA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1173456288316453E-3"/>
          <c:y val="0.15629867192925259"/>
          <c:w val="0.8544128150426904"/>
          <c:h val="0.74955527747485817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66CC"/>
              </a:solidFill>
            </c:spPr>
            <c:extLst>
              <c:ext xmlns:c16="http://schemas.microsoft.com/office/drawing/2014/chart" uri="{C3380CC4-5D6E-409C-BE32-E72D297353CC}">
                <c16:uniqueId val="{00000007-A6CA-45BF-A173-118F7DB0FE5A}"/>
              </c:ext>
            </c:extLst>
          </c:dPt>
          <c:dPt>
            <c:idx val="1"/>
            <c:invertIfNegative val="0"/>
            <c:bubble3D val="0"/>
            <c:spPr>
              <a:pattFill prst="wdUpDiag">
                <a:fgClr>
                  <a:srgbClr val="0086EA"/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0-A6CA-45BF-A173-118F7DB0FE5A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4-A6CA-45BF-A173-118F7DB0FE5A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6-A6CA-45BF-A173-118F7DB0FE5A}"/>
              </c:ext>
            </c:extLst>
          </c:dPt>
          <c:dLbls>
            <c:dLbl>
              <c:idx val="0"/>
              <c:layout>
                <c:manualLayout>
                  <c:x val="-1.440795348375065E-3"/>
                  <c:y val="-0.385708256834717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6CA-45BF-A173-118F7DB0FE5A}"/>
                </c:ext>
              </c:extLst>
            </c:dLbl>
            <c:dLbl>
              <c:idx val="1"/>
              <c:layout>
                <c:manualLayout>
                  <c:x val="0.1477762202412907"/>
                  <c:y val="-4.39317535774543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6CA-45BF-A173-118F7DB0FE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800" b="1"/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Лист1!$A$2:$B$3</c:f>
              <c:strCache>
                <c:ptCount val="2"/>
                <c:pt idx="0">
                  <c:v>Повна вартість _ Факт</c:v>
                </c:pt>
                <c:pt idx="1">
                  <c:v>Дохід _ Факт</c:v>
                </c:pt>
              </c:strCache>
            </c:strRef>
          </c:cat>
          <c:val>
            <c:numRef>
              <c:f>Лист1!$C$2:$C$3</c:f>
              <c:numCache>
                <c:formatCode>0.0</c:formatCode>
                <c:ptCount val="2"/>
                <c:pt idx="0" formatCode="#\ ##0.0_ ;[Red]\-#\ ##0.0\ ">
                  <c:v>30.5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6CA-45BF-A173-118F7DB0FE5A}"/>
            </c:ext>
          </c:extLst>
        </c:ser>
        <c:ser>
          <c:idx val="0"/>
          <c:order val="1"/>
          <c:tx>
            <c:strRef>
              <c:f>Лист1!$D$1</c:f>
              <c:strCache>
                <c:ptCount val="1"/>
                <c:pt idx="0">
                  <c:v>2023</c:v>
                </c:pt>
              </c:strCache>
            </c:strRef>
          </c:tx>
          <c:spPr>
            <a:pattFill prst="wdDnDiag">
              <a:fgClr>
                <a:srgbClr val="C00000"/>
              </a:fgClr>
              <a:bgClr>
                <a:schemeClr val="bg1"/>
              </a:bgClr>
            </a:pattFill>
          </c:spPr>
          <c:invertIfNegative val="0"/>
          <c:dLbls>
            <c:dLbl>
              <c:idx val="0"/>
              <c:layout>
                <c:manualLayout>
                  <c:x val="0.14008363963396891"/>
                  <c:y val="1.27008602148677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6CA-45BF-A173-118F7DB0FE5A}"/>
                </c:ext>
              </c:extLst>
            </c:dLbl>
            <c:dLbl>
              <c:idx val="1"/>
              <c:layout>
                <c:manualLayout>
                  <c:x val="0.15566758407195908"/>
                  <c:y val="3.628909861208521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800" b="1">
                      <a:solidFill>
                        <a:srgbClr val="C00000"/>
                      </a:solidFill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6CA-45BF-A173-118F7DB0FE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800" b="1">
                    <a:solidFill>
                      <a:srgbClr val="0070C0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Лист1!$A$2:$B$3</c:f>
              <c:strCache>
                <c:ptCount val="2"/>
                <c:pt idx="0">
                  <c:v>Повна вартість _ Факт</c:v>
                </c:pt>
                <c:pt idx="1">
                  <c:v>Дохід _ Факт</c:v>
                </c:pt>
              </c:strCache>
            </c:strRef>
          </c:cat>
          <c:val>
            <c:numRef>
              <c:f>Лист1!$D$2:$D$3</c:f>
              <c:numCache>
                <c:formatCode>0.0</c:formatCode>
                <c:ptCount val="2"/>
                <c:pt idx="1">
                  <c:v>6.6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6CA-45BF-A173-118F7DB0FE5A}"/>
            </c:ext>
          </c:extLst>
        </c:ser>
        <c:ser>
          <c:idx val="2"/>
          <c:order val="2"/>
          <c:tx>
            <c:strRef>
              <c:f>Лист1!$E$1</c:f>
              <c:strCache>
                <c:ptCount val="1"/>
                <c:pt idx="0">
                  <c:v>вода</c:v>
                </c:pt>
              </c:strCache>
            </c:strRef>
          </c:tx>
          <c:invertIfNegative val="0"/>
          <c:cat>
            <c:strRef>
              <c:f>Лист1!$A$2:$B$3</c:f>
              <c:strCache>
                <c:ptCount val="2"/>
                <c:pt idx="0">
                  <c:v>Повна вартість _ Факт</c:v>
                </c:pt>
                <c:pt idx="1">
                  <c:v>Дохід _ Факт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71-4D44-A9E4-2A4BECA7BF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100"/>
        <c:axId val="68870912"/>
        <c:axId val="68872448"/>
      </c:barChart>
      <c:catAx>
        <c:axId val="688709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3175">
            <a:noFill/>
          </a:ln>
        </c:spPr>
        <c:txPr>
          <a:bodyPr/>
          <a:lstStyle/>
          <a:p>
            <a:pPr>
              <a:defRPr sz="1800" b="0"/>
            </a:pPr>
            <a:endParaRPr lang="uk-UA"/>
          </a:p>
        </c:txPr>
        <c:crossAx val="68872448"/>
        <c:crosses val="autoZero"/>
        <c:auto val="1"/>
        <c:lblAlgn val="ctr"/>
        <c:lblOffset val="0"/>
        <c:noMultiLvlLbl val="0"/>
      </c:catAx>
      <c:valAx>
        <c:axId val="68872448"/>
        <c:scaling>
          <c:orientation val="minMax"/>
          <c:min val="0"/>
        </c:scaling>
        <c:delete val="1"/>
        <c:axPos val="l"/>
        <c:numFmt formatCode="#\ ##0.0_ ;[Red]\-#\ ##0.0\ " sourceLinked="1"/>
        <c:majorTickMark val="out"/>
        <c:minorTickMark val="none"/>
        <c:tickLblPos val="nextTo"/>
        <c:crossAx val="688709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solidFill>
            <a:schemeClr val="tx1">
              <a:lumMod val="65000"/>
              <a:lumOff val="35000"/>
            </a:schemeClr>
          </a:solidFill>
          <a:latin typeface="Calibri" pitchFamily="34" charset="0"/>
        </a:defRPr>
      </a:pPr>
      <a:endParaRPr lang="uk-UA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1173456288316453E-3"/>
          <c:y val="0.15629867192925259"/>
          <c:w val="0.8544128150426904"/>
          <c:h val="0.74955527747485817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Лист1!$C$1</c:f>
              <c:strCache>
                <c:ptCount val="1"/>
                <c:pt idx="0">
                  <c:v>собівартість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66CC"/>
              </a:solidFill>
            </c:spPr>
            <c:extLst>
              <c:ext xmlns:c16="http://schemas.microsoft.com/office/drawing/2014/chart" uri="{C3380CC4-5D6E-409C-BE32-E72D297353CC}">
                <c16:uniqueId val="{00000007-A6CA-45BF-A173-118F7DB0FE5A}"/>
              </c:ext>
            </c:extLst>
          </c:dPt>
          <c:dPt>
            <c:idx val="1"/>
            <c:invertIfNegative val="0"/>
            <c:bubble3D val="0"/>
            <c:spPr>
              <a:pattFill prst="wdUpDiag">
                <a:fgClr>
                  <a:srgbClr val="0086EA"/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0-A6CA-45BF-A173-118F7DB0FE5A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4-A6CA-45BF-A173-118F7DB0FE5A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6-A6CA-45BF-A173-118F7DB0FE5A}"/>
              </c:ext>
            </c:extLst>
          </c:dPt>
          <c:dLbls>
            <c:dLbl>
              <c:idx val="0"/>
              <c:layout>
                <c:manualLayout>
                  <c:x val="-1.440795348375065E-3"/>
                  <c:y val="-0.385708256834717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6CA-45BF-A173-118F7DB0FE5A}"/>
                </c:ext>
              </c:extLst>
            </c:dLbl>
            <c:dLbl>
              <c:idx val="1"/>
              <c:layout>
                <c:manualLayout>
                  <c:x val="0.1477762202412907"/>
                  <c:y val="1.0982938394363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6CA-45BF-A173-118F7DB0FE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800" b="1">
                    <a:solidFill>
                      <a:srgbClr val="0066CC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Лист1!$A$2:$B$3</c:f>
              <c:strCache>
                <c:ptCount val="2"/>
                <c:pt idx="0">
                  <c:v>Повна вартість_Факт</c:v>
                </c:pt>
                <c:pt idx="1">
                  <c:v>Дохід_Факт</c:v>
                </c:pt>
              </c:strCache>
            </c:strRef>
          </c:cat>
          <c:val>
            <c:numRef>
              <c:f>Лист1!$C$2:$C$3</c:f>
              <c:numCache>
                <c:formatCode>0.0</c:formatCode>
                <c:ptCount val="2"/>
                <c:pt idx="0" formatCode="#\ ##0.0_ ;[Red]\-#\ ##0.0\ ">
                  <c:v>8.6946879999999993</c:v>
                </c:pt>
                <c:pt idx="1">
                  <c:v>5.6720579999999998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6CA-45BF-A173-118F7DB0FE5A}"/>
            </c:ext>
          </c:extLst>
        </c:ser>
        <c:ser>
          <c:idx val="0"/>
          <c:order val="1"/>
          <c:tx>
            <c:strRef>
              <c:f>Лист1!$D$1</c:f>
              <c:strCache>
                <c:ptCount val="1"/>
                <c:pt idx="0">
                  <c:v>додаткові кошти</c:v>
                </c:pt>
              </c:strCache>
            </c:strRef>
          </c:tx>
          <c:spPr>
            <a:pattFill prst="wdDnDiag">
              <a:fgClr>
                <a:srgbClr val="C00000"/>
              </a:fgClr>
              <a:bgClr>
                <a:schemeClr val="bg1"/>
              </a:bgClr>
            </a:pattFill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6CA-45BF-A173-118F7DB0FE5A}"/>
                </c:ext>
              </c:extLst>
            </c:dLbl>
            <c:dLbl>
              <c:idx val="1"/>
              <c:layout>
                <c:manualLayout>
                  <c:x val="0.14931554718546414"/>
                  <c:y val="-3.206563992047314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800" b="1">
                      <a:solidFill>
                        <a:srgbClr val="C00000"/>
                      </a:solidFill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6CA-45BF-A173-118F7DB0FE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800" b="1">
                    <a:solidFill>
                      <a:srgbClr val="0070C0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Лист1!$A$2:$B$3</c:f>
              <c:strCache>
                <c:ptCount val="2"/>
                <c:pt idx="0">
                  <c:v>Повна вартість_Факт</c:v>
                </c:pt>
                <c:pt idx="1">
                  <c:v>Дохід_Факт</c:v>
                </c:pt>
              </c:strCache>
            </c:strRef>
          </c:cat>
          <c:val>
            <c:numRef>
              <c:f>Лист1!$D$2:$D$3</c:f>
              <c:numCache>
                <c:formatCode>0.0</c:formatCode>
                <c:ptCount val="2"/>
                <c:pt idx="0">
                  <c:v>0</c:v>
                </c:pt>
                <c:pt idx="1">
                  <c:v>1.6249739999999999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6CA-45BF-A173-118F7DB0FE5A}"/>
            </c:ext>
          </c:extLst>
        </c:ser>
        <c:ser>
          <c:idx val="2"/>
          <c:order val="2"/>
          <c:tx>
            <c:strRef>
              <c:f>Лист1!$E$1</c:f>
              <c:strCache>
                <c:ptCount val="1"/>
                <c:pt idx="0">
                  <c:v>Стовпець1</c:v>
                </c:pt>
              </c:strCache>
            </c:strRef>
          </c:tx>
          <c:invertIfNegative val="0"/>
          <c:cat>
            <c:strRef>
              <c:f>Лист1!$A$2:$B$3</c:f>
              <c:strCache>
                <c:ptCount val="2"/>
                <c:pt idx="0">
                  <c:v>Повна вартість_Факт</c:v>
                </c:pt>
                <c:pt idx="1">
                  <c:v>Дохід_Факт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71-4D44-A9E4-2A4BECA7BF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100"/>
        <c:axId val="68870912"/>
        <c:axId val="68872448"/>
      </c:barChart>
      <c:catAx>
        <c:axId val="688709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3175">
            <a:noFill/>
          </a:ln>
        </c:spPr>
        <c:txPr>
          <a:bodyPr/>
          <a:lstStyle/>
          <a:p>
            <a:pPr>
              <a:defRPr sz="1800" b="0"/>
            </a:pPr>
            <a:endParaRPr lang="uk-UA"/>
          </a:p>
        </c:txPr>
        <c:crossAx val="68872448"/>
        <c:crosses val="autoZero"/>
        <c:auto val="1"/>
        <c:lblAlgn val="ctr"/>
        <c:lblOffset val="0"/>
        <c:noMultiLvlLbl val="0"/>
      </c:catAx>
      <c:valAx>
        <c:axId val="68872448"/>
        <c:scaling>
          <c:orientation val="minMax"/>
          <c:min val="0"/>
        </c:scaling>
        <c:delete val="1"/>
        <c:axPos val="l"/>
        <c:numFmt formatCode="#\ ##0.0_ ;[Red]\-#\ ##0.0\ " sourceLinked="1"/>
        <c:majorTickMark val="out"/>
        <c:minorTickMark val="none"/>
        <c:tickLblPos val="nextTo"/>
        <c:crossAx val="688709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solidFill>
            <a:schemeClr val="tx1">
              <a:lumMod val="65000"/>
              <a:lumOff val="35000"/>
            </a:schemeClr>
          </a:solidFill>
          <a:latin typeface="Calibri" pitchFamily="34" charset="0"/>
        </a:defRPr>
      </a:pPr>
      <a:endParaRPr lang="uk-UA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107405851691174"/>
          <c:y val="0.24573702174285852"/>
          <c:w val="0.72125338793000315"/>
          <c:h val="0.6162120653363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Аркуш1!$C$1</c:f>
              <c:strCache>
                <c:ptCount val="1"/>
                <c:pt idx="0">
                  <c:v>млрд грн</c:v>
                </c:pt>
              </c:strCache>
            </c:strRef>
          </c:tx>
          <c:spPr>
            <a:solidFill>
              <a:srgbClr val="0066CC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rgbClr val="0066CC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Аркуш1!$A$2:$A$3</c:f>
              <c:strCache>
                <c:ptCount val="2"/>
                <c:pt idx="0">
                  <c:v>потреба</c:v>
                </c:pt>
                <c:pt idx="1">
                  <c:v>факт</c:v>
                </c:pt>
              </c:strCache>
            </c:strRef>
          </c:cat>
          <c:val>
            <c:numRef>
              <c:f>Аркуш1!$C$2:$C$3</c:f>
              <c:numCache>
                <c:formatCode>General</c:formatCode>
                <c:ptCount val="2"/>
                <c:pt idx="0">
                  <c:v>14.4</c:v>
                </c:pt>
                <c:pt idx="1">
                  <c:v>2.2999999999999998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8B-4D2A-9330-EB4C3C3561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5"/>
        <c:overlap val="8"/>
        <c:axId val="894077487"/>
        <c:axId val="1232933903"/>
      </c:barChart>
      <c:catAx>
        <c:axId val="8940774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232933903"/>
        <c:crosses val="autoZero"/>
        <c:auto val="1"/>
        <c:lblAlgn val="ctr"/>
        <c:lblOffset val="100"/>
        <c:noMultiLvlLbl val="0"/>
      </c:catAx>
      <c:valAx>
        <c:axId val="123293390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940774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146342113287756E-2"/>
          <c:y val="9.2617492001982604E-2"/>
          <c:w val="0.88401486107444194"/>
          <c:h val="0.7645185418825756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Аркуш1!$B$1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rgbClr val="0070C0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66CC"/>
              </a:solidFill>
              <a:ln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2181-4FE5-B63D-FCD75C9A61B6}"/>
              </c:ext>
            </c:extLst>
          </c:dPt>
          <c:dLbls>
            <c:dLbl>
              <c:idx val="0"/>
              <c:layout>
                <c:manualLayout>
                  <c:x val="-1.6180005233658698E-3"/>
                  <c:y val="-0.4450555555555555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rgbClr val="0066CC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0384327358961951"/>
                      <c:h val="0.1034715160075329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2181-4FE5-B63D-FCD75C9A61B6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181-4FE5-B63D-FCD75C9A61B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Аркуш1!$A$2:$A$3</c:f>
              <c:strCache>
                <c:ptCount val="2"/>
                <c:pt idx="0">
                  <c:v>потреба</c:v>
                </c:pt>
                <c:pt idx="1">
                  <c:v>факт</c:v>
                </c:pt>
              </c:strCache>
            </c:strRef>
          </c:cat>
          <c:val>
            <c:numRef>
              <c:f>Аркуш1!$B$2:$B$3</c:f>
              <c:numCache>
                <c:formatCode>General</c:formatCode>
                <c:ptCount val="2"/>
                <c:pt idx="0">
                  <c:v>57.1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81-4FE5-B63D-FCD75C9A61B6}"/>
            </c:ext>
          </c:extLst>
        </c:ser>
        <c:ser>
          <c:idx val="1"/>
          <c:order val="1"/>
          <c:tx>
            <c:strRef>
              <c:f>Аркуш1!$C$1</c:f>
              <c:strCache>
                <c:ptCount val="1"/>
                <c:pt idx="0">
                  <c:v>амотризація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pattFill prst="wdUpDiag">
                <a:fgClr>
                  <a:srgbClr val="0066CC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2181-4FE5-B63D-FCD75C9A61B6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181-4FE5-B63D-FCD75C9A61B6}"/>
                </c:ext>
              </c:extLst>
            </c:dLbl>
            <c:dLbl>
              <c:idx val="1"/>
              <c:layout>
                <c:manualLayout>
                  <c:x val="-4.0754305793220674E-2"/>
                  <c:y val="-0.1435028248587571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rgbClr val="0066CC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181-4FE5-B63D-FCD75C9A61B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Аркуш1!$A$2:$A$3</c:f>
              <c:strCache>
                <c:ptCount val="2"/>
                <c:pt idx="0">
                  <c:v>потреба</c:v>
                </c:pt>
                <c:pt idx="1">
                  <c:v>факт</c:v>
                </c:pt>
              </c:strCache>
            </c:strRef>
          </c:cat>
          <c:val>
            <c:numRef>
              <c:f>Аркуш1!$C$2:$C$3</c:f>
              <c:numCache>
                <c:formatCode>General</c:formatCode>
                <c:ptCount val="2"/>
                <c:pt idx="0">
                  <c:v>0</c:v>
                </c:pt>
                <c:pt idx="1">
                  <c:v>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181-4FE5-B63D-FCD75C9A61B6}"/>
            </c:ext>
          </c:extLst>
        </c:ser>
        <c:ser>
          <c:idx val="2"/>
          <c:order val="2"/>
          <c:tx>
            <c:strRef>
              <c:f>Аркуш1!$D$1</c:f>
              <c:strCache>
                <c:ptCount val="1"/>
                <c:pt idx="0">
                  <c:v>кредити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181-4FE5-B63D-FCD75C9A61B6}"/>
                </c:ext>
              </c:extLst>
            </c:dLbl>
            <c:dLbl>
              <c:idx val="1"/>
              <c:layout>
                <c:manualLayout>
                  <c:x val="-9.5588578518917208E-3"/>
                  <c:y val="-0.25837538863605641"/>
                </c:manualLayout>
              </c:layout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181-4FE5-B63D-FCD75C9A61B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0066CC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Аркуш1!$A$2:$A$3</c:f>
              <c:strCache>
                <c:ptCount val="2"/>
                <c:pt idx="0">
                  <c:v>потреба</c:v>
                </c:pt>
                <c:pt idx="1">
                  <c:v>факт</c:v>
                </c:pt>
              </c:strCache>
            </c:strRef>
          </c:cat>
          <c:val>
            <c:numRef>
              <c:f>Аркуш1!$D$2:$D$3</c:f>
              <c:numCache>
                <c:formatCode>General</c:formatCode>
                <c:ptCount val="2"/>
                <c:pt idx="0">
                  <c:v>0</c:v>
                </c:pt>
                <c:pt idx="1">
                  <c:v>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181-4FE5-B63D-FCD75C9A61B6}"/>
            </c:ext>
          </c:extLst>
        </c:ser>
        <c:ser>
          <c:idx val="3"/>
          <c:order val="3"/>
          <c:tx>
            <c:strRef>
              <c:f>Аркуш1!$E$1</c:f>
              <c:strCache>
                <c:ptCount val="1"/>
                <c:pt idx="0">
                  <c:v>дотації з бюджетів</c:v>
                </c:pt>
              </c:strCache>
            </c:strRef>
          </c:tx>
          <c:spPr>
            <a:pattFill prst="wdDnDiag">
              <a:fgClr>
                <a:srgbClr val="C00000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1.064839501038166E-3"/>
                  <c:y val="-0.41579935114675798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rgbClr val="0066CC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181-4FE5-B63D-FCD75C9A61B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0066CC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Аркуш1!$A$2:$A$3</c:f>
              <c:strCache>
                <c:ptCount val="2"/>
                <c:pt idx="0">
                  <c:v>потреба</c:v>
                </c:pt>
                <c:pt idx="1">
                  <c:v>факт</c:v>
                </c:pt>
              </c:strCache>
            </c:strRef>
          </c:cat>
          <c:val>
            <c:numRef>
              <c:f>Аркуш1!$E$2:$E$3</c:f>
              <c:numCache>
                <c:formatCode>General</c:formatCode>
                <c:ptCount val="2"/>
                <c:pt idx="1">
                  <c:v>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181-4FE5-B63D-FCD75C9A61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24"/>
        <c:axId val="1751318991"/>
        <c:axId val="2005806127"/>
      </c:barChart>
      <c:catAx>
        <c:axId val="17513189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2005806127"/>
        <c:crosses val="autoZero"/>
        <c:auto val="1"/>
        <c:lblAlgn val="ctr"/>
        <c:lblOffset val="100"/>
        <c:noMultiLvlLbl val="0"/>
      </c:catAx>
      <c:valAx>
        <c:axId val="200580612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7513189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3322528734196452E-2"/>
          <c:y val="7.0761279232992302E-2"/>
          <c:w val="0.95225331753932718"/>
          <c:h val="0.610361652122646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Аркуш1!$B$1</c:f>
              <c:strCache>
                <c:ptCount val="1"/>
                <c:pt idx="0">
                  <c:v>населення</c:v>
                </c:pt>
              </c:strCache>
            </c:strRef>
          </c:tx>
          <c:spPr>
            <a:pattFill prst="pct25">
              <a:fgClr>
                <a:srgbClr val="0070C0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numFmt formatCode="#,##0.00_ ;[Red]\-#,##0.00\ 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uk-UA" sz="24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Аркуш1!$A$2:$A$4</c:f>
              <c:strCache>
                <c:ptCount val="3"/>
                <c:pt idx="0">
                  <c:v>чинні тарифи</c:v>
                </c:pt>
                <c:pt idx="2">
                  <c:v>«блочні» тарифи</c:v>
                </c:pt>
              </c:strCache>
            </c:strRef>
          </c:cat>
          <c:val>
            <c:numRef>
              <c:f>Аркуш1!$B$2:$B$4</c:f>
              <c:numCache>
                <c:formatCode>General</c:formatCode>
                <c:ptCount val="3"/>
                <c:pt idx="0">
                  <c:v>30.384</c:v>
                </c:pt>
                <c:pt idx="2">
                  <c:v>30.384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7B-4056-A97C-29EBAF1908EB}"/>
            </c:ext>
          </c:extLst>
        </c:ser>
        <c:ser>
          <c:idx val="1"/>
          <c:order val="1"/>
          <c:tx>
            <c:strRef>
              <c:f>Аркуш1!$C$1</c:f>
              <c:strCache>
                <c:ptCount val="1"/>
                <c:pt idx="0">
                  <c:v>інші споживачі</c:v>
                </c:pt>
              </c:strCache>
            </c:strRef>
          </c:tx>
          <c:spPr>
            <a:solidFill>
              <a:srgbClr val="0066CC"/>
            </a:solidFill>
            <a:ln>
              <a:noFill/>
            </a:ln>
            <a:effectLst/>
          </c:spPr>
          <c:invertIfNegative val="0"/>
          <c:dLbls>
            <c:numFmt formatCode="#,##0.00_ ;[Red]\-#,##0.00\ 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uk-UA" sz="24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Аркуш1!$A$2:$A$4</c:f>
              <c:strCache>
                <c:ptCount val="3"/>
                <c:pt idx="0">
                  <c:v>чинні тарифи</c:v>
                </c:pt>
                <c:pt idx="2">
                  <c:v>«блочні» тарифи</c:v>
                </c:pt>
              </c:strCache>
            </c:strRef>
          </c:cat>
          <c:val>
            <c:numRef>
              <c:f>Аркуш1!$C$2:$C$4</c:f>
              <c:numCache>
                <c:formatCode>General</c:formatCode>
                <c:ptCount val="3"/>
                <c:pt idx="0">
                  <c:v>49.98</c:v>
                </c:pt>
                <c:pt idx="2">
                  <c:v>49.98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37B-4056-A97C-29EBAF1908EB}"/>
            </c:ext>
          </c:extLst>
        </c:ser>
        <c:ser>
          <c:idx val="2"/>
          <c:order val="2"/>
          <c:tx>
            <c:strRef>
              <c:f>Аркуш1!$D$1</c:f>
              <c:strCache>
                <c:ptCount val="1"/>
                <c:pt idx="0">
                  <c:v>опт</c:v>
                </c:pt>
              </c:strCache>
            </c:strRef>
          </c:tx>
          <c:spPr>
            <a:pattFill prst="pct50">
              <a:fgClr>
                <a:schemeClr val="bg1">
                  <a:lumMod val="50000"/>
                </a:schemeClr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uk-UA" sz="24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Аркуш1!$A$2:$A$4</c:f>
              <c:strCache>
                <c:ptCount val="3"/>
                <c:pt idx="0">
                  <c:v>чинні тарифи</c:v>
                </c:pt>
                <c:pt idx="2">
                  <c:v>«блочні» тарифи</c:v>
                </c:pt>
              </c:strCache>
            </c:strRef>
          </c:cat>
          <c:val>
            <c:numRef>
              <c:f>Аркуш1!$D$2:$D$4</c:f>
              <c:numCache>
                <c:formatCode>General</c:formatCode>
                <c:ptCount val="3"/>
                <c:pt idx="0">
                  <c:v>22.08</c:v>
                </c:pt>
                <c:pt idx="2">
                  <c:v>22.08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37B-4056-A97C-29EBAF1908E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-89"/>
        <c:axId val="308194992"/>
        <c:axId val="2133968464"/>
      </c:barChart>
      <c:catAx>
        <c:axId val="308194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uk-UA"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2133968464"/>
        <c:crosses val="autoZero"/>
        <c:auto val="1"/>
        <c:lblAlgn val="ctr"/>
        <c:lblOffset val="0"/>
        <c:noMultiLvlLbl val="0"/>
      </c:catAx>
      <c:valAx>
        <c:axId val="21339684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08194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lang="uk-UA" sz="1197" b="0" i="0" u="none" strike="noStrike" kern="1200" baseline="0">
          <a:solidFill>
            <a:schemeClr val="tx2"/>
          </a:solidFill>
          <a:latin typeface="+mn-lt"/>
          <a:ea typeface="+mn-ea"/>
          <a:cs typeface="+mn-cs"/>
        </a:defRPr>
      </a:pPr>
      <a:endParaRPr lang="uk-UA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0.22147</cdr:x>
      <cdr:y>0.09525</cdr:y>
    </cdr:from>
    <cdr:to>
      <cdr:x>0.40859</cdr:x>
      <cdr:y>0.22291</cdr:y>
    </cdr:to>
    <cdr:sp macro="" textlink="">
      <cdr:nvSpPr>
        <cdr:cNvPr id="3" name="Поле 2"/>
        <cdr:cNvSpPr txBox="1"/>
      </cdr:nvSpPr>
      <cdr:spPr>
        <a:xfrm xmlns:a="http://schemas.openxmlformats.org/drawingml/2006/main">
          <a:off x="1012854" y="192664"/>
          <a:ext cx="855740" cy="2582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l"/>
          <a:r>
            <a:rPr lang="uk-UA" sz="1100" dirty="0">
              <a:solidFill>
                <a:srgbClr val="C00000"/>
              </a:solidFill>
            </a:rPr>
            <a:t>-17,3 %</a:t>
          </a:r>
        </a:p>
      </cdr:txBody>
    </cdr:sp>
  </cdr:relSizeAnchor>
  <cdr:relSizeAnchor xmlns:cdr="http://schemas.openxmlformats.org/drawingml/2006/chartDrawing">
    <cdr:from>
      <cdr:x>0.67706</cdr:x>
      <cdr:y>0.1456</cdr:y>
    </cdr:from>
    <cdr:to>
      <cdr:x>0.8709</cdr:x>
      <cdr:y>0.25793</cdr:y>
    </cdr:to>
    <cdr:sp macro="" textlink="">
      <cdr:nvSpPr>
        <cdr:cNvPr id="4" name="Поле 3"/>
        <cdr:cNvSpPr txBox="1"/>
      </cdr:nvSpPr>
      <cdr:spPr>
        <a:xfrm xmlns:a="http://schemas.openxmlformats.org/drawingml/2006/main">
          <a:off x="3096344" y="294516"/>
          <a:ext cx="886492" cy="2272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uk-UA" sz="1100" dirty="0">
              <a:solidFill>
                <a:srgbClr val="C00000"/>
              </a:solidFill>
            </a:rPr>
            <a:t>-16,0 %</a:t>
          </a:r>
        </a:p>
      </cdr:txBody>
    </cdr:sp>
  </cdr:relSizeAnchor>
  <cdr:relSizeAnchor xmlns:cdr="http://schemas.openxmlformats.org/drawingml/2006/chartDrawing">
    <cdr:from>
      <cdr:x>0.38653</cdr:x>
      <cdr:y>0.10115</cdr:y>
    </cdr:from>
    <cdr:to>
      <cdr:x>0.60514</cdr:x>
      <cdr:y>0.19863</cdr:y>
    </cdr:to>
    <cdr:sp macro="" textlink="">
      <cdr:nvSpPr>
        <cdr:cNvPr id="5" name="Поле 2">
          <a:extLst xmlns:a="http://schemas.openxmlformats.org/drawingml/2006/main">
            <a:ext uri="{FF2B5EF4-FFF2-40B4-BE49-F238E27FC236}">
              <a16:creationId xmlns:a16="http://schemas.microsoft.com/office/drawing/2014/main" id="{A071B12C-21A3-4DEB-A50E-5798825D0825}"/>
            </a:ext>
          </a:extLst>
        </cdr:cNvPr>
        <cdr:cNvSpPr txBox="1"/>
      </cdr:nvSpPr>
      <cdr:spPr>
        <a:xfrm xmlns:a="http://schemas.openxmlformats.org/drawingml/2006/main">
          <a:off x="1767706" y="204590"/>
          <a:ext cx="999757" cy="1971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l"/>
          <a:r>
            <a:rPr lang="uk-UA" sz="1100" dirty="0">
              <a:solidFill>
                <a:srgbClr val="C00000"/>
              </a:solidFill>
            </a:rPr>
            <a:t>+2,6 %</a:t>
          </a:r>
        </a:p>
      </cdr:txBody>
    </cdr:sp>
  </cdr:relSizeAnchor>
  <cdr:relSizeAnchor xmlns:cdr="http://schemas.openxmlformats.org/drawingml/2006/chartDrawing">
    <cdr:from>
      <cdr:x>0.83451</cdr:x>
      <cdr:y>0.14765</cdr:y>
    </cdr:from>
    <cdr:to>
      <cdr:x>1</cdr:x>
      <cdr:y>0.25823</cdr:y>
    </cdr:to>
    <cdr:sp macro="" textlink="">
      <cdr:nvSpPr>
        <cdr:cNvPr id="6" name="Поле 2">
          <a:extLst xmlns:a="http://schemas.openxmlformats.org/drawingml/2006/main">
            <a:ext uri="{FF2B5EF4-FFF2-40B4-BE49-F238E27FC236}">
              <a16:creationId xmlns:a16="http://schemas.microsoft.com/office/drawing/2014/main" id="{90F21850-C993-46FD-A19E-4D8F4638589C}"/>
            </a:ext>
          </a:extLst>
        </cdr:cNvPr>
        <cdr:cNvSpPr txBox="1"/>
      </cdr:nvSpPr>
      <cdr:spPr>
        <a:xfrm xmlns:a="http://schemas.openxmlformats.org/drawingml/2006/main">
          <a:off x="3816424" y="298657"/>
          <a:ext cx="756817" cy="2236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l"/>
          <a:r>
            <a:rPr lang="uk-UA" sz="1100" dirty="0">
              <a:solidFill>
                <a:srgbClr val="C00000"/>
              </a:solidFill>
            </a:rPr>
            <a:t>+3,4 %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0.53225</cdr:x>
      <cdr:y>0.25114</cdr:y>
    </cdr:from>
    <cdr:to>
      <cdr:x>0.53225</cdr:x>
      <cdr:y>0.47405</cdr:y>
    </cdr:to>
    <cdr:cxnSp macro="">
      <cdr:nvCxnSpPr>
        <cdr:cNvPr id="5" name="Пряма зі стрілкою 4">
          <a:extLst xmlns:a="http://schemas.openxmlformats.org/drawingml/2006/main">
            <a:ext uri="{FF2B5EF4-FFF2-40B4-BE49-F238E27FC236}">
              <a16:creationId xmlns:a16="http://schemas.microsoft.com/office/drawing/2014/main" id="{41890476-CB93-4B3E-920F-438E4B85145D}"/>
            </a:ext>
          </a:extLst>
        </cdr:cNvPr>
        <cdr:cNvCxnSpPr/>
      </cdr:nvCxnSpPr>
      <cdr:spPr>
        <a:xfrm xmlns:a="http://schemas.openxmlformats.org/drawingml/2006/main">
          <a:off x="3192446" y="1161611"/>
          <a:ext cx="0" cy="1031028"/>
        </a:xfrm>
        <a:prstGeom xmlns:a="http://schemas.openxmlformats.org/drawingml/2006/main" prst="straightConnector1">
          <a:avLst/>
        </a:prstGeom>
        <a:ln xmlns:a="http://schemas.openxmlformats.org/drawingml/2006/main" w="15875">
          <a:solidFill>
            <a:srgbClr val="C00000"/>
          </a:solidFill>
          <a:headEnd type="triangle" w="med" len="lg"/>
          <a:tailEnd type="triangle" w="med" len="lg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0.28065</cdr:x>
      <cdr:y>0.25074</cdr:y>
    </cdr:from>
    <cdr:to>
      <cdr:x>0.72325</cdr:x>
      <cdr:y>0.25074</cdr:y>
    </cdr:to>
    <cdr:cxnSp macro="">
      <cdr:nvCxnSpPr>
        <cdr:cNvPr id="7" name="Пряма сполучна лінія 6">
          <a:extLst xmlns:a="http://schemas.openxmlformats.org/drawingml/2006/main">
            <a:ext uri="{FF2B5EF4-FFF2-40B4-BE49-F238E27FC236}">
              <a16:creationId xmlns:a16="http://schemas.microsoft.com/office/drawing/2014/main" id="{42175651-52BE-4870-BF5C-8DE4B4708E35}"/>
            </a:ext>
          </a:extLst>
        </cdr:cNvPr>
        <cdr:cNvCxnSpPr/>
      </cdr:nvCxnSpPr>
      <cdr:spPr>
        <a:xfrm xmlns:a="http://schemas.openxmlformats.org/drawingml/2006/main">
          <a:off x="1683363" y="1159783"/>
          <a:ext cx="2654721" cy="0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rgbClr val="C00000"/>
          </a:solidFill>
          <a:prstDash val="dash"/>
          <a:headEnd type="none" w="sm" len="sm"/>
          <a:tailEnd type="none" w="sm" len="sm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0.2787</cdr:x>
      <cdr:y>0.47377</cdr:y>
    </cdr:from>
    <cdr:to>
      <cdr:x>0.72129</cdr:x>
      <cdr:y>0.47377</cdr:y>
    </cdr:to>
    <cdr:cxnSp macro="">
      <cdr:nvCxnSpPr>
        <cdr:cNvPr id="6" name="Пряма сполучна лінія 5">
          <a:extLst xmlns:a="http://schemas.openxmlformats.org/drawingml/2006/main">
            <a:ext uri="{FF2B5EF4-FFF2-40B4-BE49-F238E27FC236}">
              <a16:creationId xmlns:a16="http://schemas.microsoft.com/office/drawing/2014/main" id="{31062BA7-4B33-4FD9-8499-910585D89BF2}"/>
            </a:ext>
          </a:extLst>
        </cdr:cNvPr>
        <cdr:cNvCxnSpPr/>
      </cdr:nvCxnSpPr>
      <cdr:spPr>
        <a:xfrm xmlns:a="http://schemas.openxmlformats.org/drawingml/2006/main">
          <a:off x="1671693" y="2191352"/>
          <a:ext cx="2654689" cy="0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rgbClr val="C00000"/>
          </a:solidFill>
          <a:prstDash val="dash"/>
          <a:headEnd type="none" w="sm" len="sm"/>
          <a:tailEnd type="none" w="sm" len="sm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0.63229</cdr:x>
      <cdr:y>0.25285</cdr:y>
    </cdr:from>
    <cdr:to>
      <cdr:x>0.63229</cdr:x>
      <cdr:y>0.34625</cdr:y>
    </cdr:to>
    <cdr:cxnSp macro="">
      <cdr:nvCxnSpPr>
        <cdr:cNvPr id="8" name="Пряма зі стрілкою 7">
          <a:extLst xmlns:a="http://schemas.openxmlformats.org/drawingml/2006/main">
            <a:ext uri="{FF2B5EF4-FFF2-40B4-BE49-F238E27FC236}">
              <a16:creationId xmlns:a16="http://schemas.microsoft.com/office/drawing/2014/main" id="{8AFDED44-DDF2-4E14-AACC-3A17117EF066}"/>
            </a:ext>
          </a:extLst>
        </cdr:cNvPr>
        <cdr:cNvCxnSpPr/>
      </cdr:nvCxnSpPr>
      <cdr:spPr>
        <a:xfrm xmlns:a="http://schemas.openxmlformats.org/drawingml/2006/main">
          <a:off x="3792551" y="1169525"/>
          <a:ext cx="0" cy="432000"/>
        </a:xfrm>
        <a:prstGeom xmlns:a="http://schemas.openxmlformats.org/drawingml/2006/main" prst="straightConnector1">
          <a:avLst/>
        </a:prstGeom>
        <a:ln xmlns:a="http://schemas.openxmlformats.org/drawingml/2006/main" w="15875">
          <a:solidFill>
            <a:schemeClr val="accent1"/>
          </a:solidFill>
          <a:headEnd type="triangle" w="med" len="lg"/>
          <a:tailEnd type="triangle" w="med" len="lg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0.53225</cdr:x>
      <cdr:y>0.25114</cdr:y>
    </cdr:from>
    <cdr:to>
      <cdr:x>0.53225</cdr:x>
      <cdr:y>0.47405</cdr:y>
    </cdr:to>
    <cdr:cxnSp macro="">
      <cdr:nvCxnSpPr>
        <cdr:cNvPr id="5" name="Пряма зі стрілкою 4">
          <a:extLst xmlns:a="http://schemas.openxmlformats.org/drawingml/2006/main">
            <a:ext uri="{FF2B5EF4-FFF2-40B4-BE49-F238E27FC236}">
              <a16:creationId xmlns:a16="http://schemas.microsoft.com/office/drawing/2014/main" id="{41890476-CB93-4B3E-920F-438E4B85145D}"/>
            </a:ext>
          </a:extLst>
        </cdr:cNvPr>
        <cdr:cNvCxnSpPr/>
      </cdr:nvCxnSpPr>
      <cdr:spPr>
        <a:xfrm xmlns:a="http://schemas.openxmlformats.org/drawingml/2006/main">
          <a:off x="3192446" y="1161611"/>
          <a:ext cx="0" cy="1031028"/>
        </a:xfrm>
        <a:prstGeom xmlns:a="http://schemas.openxmlformats.org/drawingml/2006/main" prst="straightConnector1">
          <a:avLst/>
        </a:prstGeom>
        <a:ln xmlns:a="http://schemas.openxmlformats.org/drawingml/2006/main" w="15875">
          <a:solidFill>
            <a:srgbClr val="0066CC"/>
          </a:solidFill>
          <a:headEnd type="triangle" w="med" len="lg"/>
          <a:tailEnd type="triangle" w="med" len="lg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0.28065</cdr:x>
      <cdr:y>0.25074</cdr:y>
    </cdr:from>
    <cdr:to>
      <cdr:x>0.72325</cdr:x>
      <cdr:y>0.25074</cdr:y>
    </cdr:to>
    <cdr:cxnSp macro="">
      <cdr:nvCxnSpPr>
        <cdr:cNvPr id="7" name="Пряма сполучна лінія 6">
          <a:extLst xmlns:a="http://schemas.openxmlformats.org/drawingml/2006/main">
            <a:ext uri="{FF2B5EF4-FFF2-40B4-BE49-F238E27FC236}">
              <a16:creationId xmlns:a16="http://schemas.microsoft.com/office/drawing/2014/main" id="{42175651-52BE-4870-BF5C-8DE4B4708E35}"/>
            </a:ext>
          </a:extLst>
        </cdr:cNvPr>
        <cdr:cNvCxnSpPr/>
      </cdr:nvCxnSpPr>
      <cdr:spPr>
        <a:xfrm xmlns:a="http://schemas.openxmlformats.org/drawingml/2006/main">
          <a:off x="1683363" y="1159783"/>
          <a:ext cx="2654721" cy="0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rgbClr val="C00000"/>
          </a:solidFill>
          <a:prstDash val="dash"/>
          <a:headEnd type="none" w="sm" len="sm"/>
          <a:tailEnd type="none" w="sm" len="sm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0.28928</cdr:x>
      <cdr:y>0.47751</cdr:y>
    </cdr:from>
    <cdr:to>
      <cdr:x>0.73187</cdr:x>
      <cdr:y>0.47751</cdr:y>
    </cdr:to>
    <cdr:cxnSp macro="">
      <cdr:nvCxnSpPr>
        <cdr:cNvPr id="6" name="Пряма сполучна лінія 5">
          <a:extLst xmlns:a="http://schemas.openxmlformats.org/drawingml/2006/main">
            <a:ext uri="{FF2B5EF4-FFF2-40B4-BE49-F238E27FC236}">
              <a16:creationId xmlns:a16="http://schemas.microsoft.com/office/drawing/2014/main" id="{31062BA7-4B33-4FD9-8499-910585D89BF2}"/>
            </a:ext>
          </a:extLst>
        </cdr:cNvPr>
        <cdr:cNvCxnSpPr/>
      </cdr:nvCxnSpPr>
      <cdr:spPr>
        <a:xfrm xmlns:a="http://schemas.openxmlformats.org/drawingml/2006/main">
          <a:off x="1735101" y="2208642"/>
          <a:ext cx="2654689" cy="0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rgbClr val="C00000"/>
          </a:solidFill>
          <a:prstDash val="dash"/>
          <a:headEnd type="none" w="sm" len="sm"/>
          <a:tailEnd type="none" w="sm" len="sm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0.63229</cdr:x>
      <cdr:y>0.24995</cdr:y>
    </cdr:from>
    <cdr:to>
      <cdr:x>0.63229</cdr:x>
      <cdr:y>0.35891</cdr:y>
    </cdr:to>
    <cdr:cxnSp macro="">
      <cdr:nvCxnSpPr>
        <cdr:cNvPr id="8" name="Пряма зі стрілкою 7">
          <a:extLst xmlns:a="http://schemas.openxmlformats.org/drawingml/2006/main">
            <a:ext uri="{FF2B5EF4-FFF2-40B4-BE49-F238E27FC236}">
              <a16:creationId xmlns:a16="http://schemas.microsoft.com/office/drawing/2014/main" id="{8AFDED44-DDF2-4E14-AACC-3A17117EF066}"/>
            </a:ext>
          </a:extLst>
        </cdr:cNvPr>
        <cdr:cNvCxnSpPr/>
      </cdr:nvCxnSpPr>
      <cdr:spPr>
        <a:xfrm xmlns:a="http://schemas.openxmlformats.org/drawingml/2006/main">
          <a:off x="3792551" y="1156094"/>
          <a:ext cx="0" cy="504000"/>
        </a:xfrm>
        <a:prstGeom xmlns:a="http://schemas.openxmlformats.org/drawingml/2006/main" prst="straightConnector1">
          <a:avLst/>
        </a:prstGeom>
        <a:ln xmlns:a="http://schemas.openxmlformats.org/drawingml/2006/main" w="15875">
          <a:solidFill>
            <a:srgbClr val="C00000"/>
          </a:solidFill>
          <a:headEnd type="triangle" w="med" len="lg"/>
          <a:tailEnd type="triangle" w="med" len="lg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0.00137</cdr:x>
      <cdr:y>0</cdr:y>
    </cdr:from>
    <cdr:to>
      <cdr:x>1</cdr:x>
      <cdr:y>0.20291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BF3CD8F2-D017-41AA-AE67-7D8B9CE1237F}"/>
            </a:ext>
          </a:extLst>
        </cdr:cNvPr>
        <cdr:cNvSpPr txBox="1"/>
      </cdr:nvSpPr>
      <cdr:spPr>
        <a:xfrm xmlns:a="http://schemas.openxmlformats.org/drawingml/2006/main">
          <a:off x="15790" y="0"/>
          <a:ext cx="11531683" cy="10696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l" rtl="0"/>
          <a:r>
            <a:rPr lang="uk-UA" sz="2400" b="1" dirty="0">
              <a:solidFill>
                <a:srgbClr val="0066CC"/>
              </a:solidFill>
            </a:rPr>
            <a:t>Щорічні інвестиції</a:t>
          </a:r>
          <a:r>
            <a:rPr lang="uk-UA" sz="2400" b="0" dirty="0">
              <a:solidFill>
                <a:srgbClr val="0066CC"/>
              </a:solidFill>
            </a:rPr>
            <a:t>,  млрд ₴</a:t>
          </a:r>
          <a:endParaRPr lang="uk-UA" sz="2400" b="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</cdr:x>
      <cdr:y>0.89341</cdr:y>
    </cdr:from>
    <cdr:to>
      <cdr:x>0.3239</cdr:x>
      <cdr:y>0.98429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4598393C-D4B7-4EAB-947C-73FE66A4ACB0}"/>
            </a:ext>
          </a:extLst>
        </cdr:cNvPr>
        <cdr:cNvSpPr txBox="1"/>
      </cdr:nvSpPr>
      <cdr:spPr>
        <a:xfrm xmlns:a="http://schemas.openxmlformats.org/drawingml/2006/main">
          <a:off x="-314542" y="3965496"/>
          <a:ext cx="2622957" cy="4033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uk-UA" sz="2400" b="1" dirty="0">
              <a:solidFill>
                <a:schemeClr val="tx1">
                  <a:lumMod val="65000"/>
                  <a:lumOff val="35000"/>
                </a:schemeClr>
              </a:solidFill>
            </a:rPr>
            <a:t>Потреба на рік</a:t>
          </a:r>
        </a:p>
      </cdr:txBody>
    </cdr:sp>
  </cdr:relSizeAnchor>
  <cdr:relSizeAnchor xmlns:cdr="http://schemas.openxmlformats.org/drawingml/2006/chartDrawing">
    <cdr:from>
      <cdr:x>0.58654</cdr:x>
      <cdr:y>0.89684</cdr:y>
    </cdr:from>
    <cdr:to>
      <cdr:x>0.91805</cdr:x>
      <cdr:y>1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7E8A3862-8D1A-4D5A-8014-ED9F54D8ADD2}"/>
            </a:ext>
          </a:extLst>
        </cdr:cNvPr>
        <cdr:cNvSpPr txBox="1"/>
      </cdr:nvSpPr>
      <cdr:spPr>
        <a:xfrm xmlns:a="http://schemas.openxmlformats.org/drawingml/2006/main">
          <a:off x="4749735" y="3980732"/>
          <a:ext cx="2684546" cy="4578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uk-UA" sz="2400" b="1" dirty="0">
              <a:solidFill>
                <a:schemeClr val="tx1">
                  <a:lumMod val="65000"/>
                  <a:lumOff val="35000"/>
                </a:schemeClr>
              </a:solidFill>
            </a:rPr>
            <a:t>Фактично, 2024 р.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0.172</cdr:x>
      <cdr:y>0.6783</cdr:y>
    </cdr:from>
    <cdr:to>
      <cdr:x>0.29729</cdr:x>
      <cdr:y>0.89774</cdr:y>
    </cdr:to>
    <cdr:sp macro="" textlink="">
      <cdr:nvSpPr>
        <cdr:cNvPr id="8" name="TextBox 7">
          <a:extLst xmlns:a="http://schemas.openxmlformats.org/drawingml/2006/main">
            <a:ext uri="{FF2B5EF4-FFF2-40B4-BE49-F238E27FC236}">
              <a16:creationId xmlns:a16="http://schemas.microsoft.com/office/drawing/2014/main" id="{D78A82E5-4577-4CB8-BB94-E9BEB6FE941F}"/>
            </a:ext>
          </a:extLst>
        </cdr:cNvPr>
        <cdr:cNvSpPr txBox="1"/>
      </cdr:nvSpPr>
      <cdr:spPr>
        <a:xfrm xmlns:a="http://schemas.openxmlformats.org/drawingml/2006/main">
          <a:off x="1982920" y="2745241"/>
          <a:ext cx="1444389" cy="8881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uk-UA" sz="1800" dirty="0">
              <a:solidFill>
                <a:schemeClr val="tx1">
                  <a:lumMod val="65000"/>
                  <a:lumOff val="35000"/>
                </a:schemeClr>
              </a:solidFill>
            </a:rPr>
            <a:t>Інші споживачі</a:t>
          </a:r>
        </a:p>
      </cdr:txBody>
    </cdr:sp>
  </cdr:relSizeAnchor>
  <cdr:relSizeAnchor xmlns:cdr="http://schemas.openxmlformats.org/drawingml/2006/chartDrawing">
    <cdr:from>
      <cdr:x>0.29388</cdr:x>
      <cdr:y>0.67511</cdr:y>
    </cdr:from>
    <cdr:to>
      <cdr:x>0.42467</cdr:x>
      <cdr:y>0.76637</cdr:y>
    </cdr:to>
    <cdr:sp macro="" textlink="">
      <cdr:nvSpPr>
        <cdr:cNvPr id="10" name="TextBox 9">
          <a:extLst xmlns:a="http://schemas.openxmlformats.org/drawingml/2006/main">
            <a:ext uri="{FF2B5EF4-FFF2-40B4-BE49-F238E27FC236}">
              <a16:creationId xmlns:a16="http://schemas.microsoft.com/office/drawing/2014/main" id="{2F45AC36-BD73-4CAD-936D-284A661146A8}"/>
            </a:ext>
          </a:extLst>
        </cdr:cNvPr>
        <cdr:cNvSpPr txBox="1"/>
      </cdr:nvSpPr>
      <cdr:spPr>
        <a:xfrm xmlns:a="http://schemas.openxmlformats.org/drawingml/2006/main">
          <a:off x="3387980" y="2732370"/>
          <a:ext cx="1507767" cy="369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uk-UA" sz="1800" dirty="0">
              <a:solidFill>
                <a:schemeClr val="tx1">
                  <a:lumMod val="65000"/>
                  <a:lumOff val="35000"/>
                </a:schemeClr>
              </a:solidFill>
            </a:rPr>
            <a:t>«Опт»</a:t>
          </a:r>
        </a:p>
      </cdr:txBody>
    </cdr:sp>
  </cdr:relSizeAnchor>
  <cdr:relSizeAnchor xmlns:cdr="http://schemas.openxmlformats.org/drawingml/2006/chartDrawing">
    <cdr:from>
      <cdr:x>0.91028</cdr:x>
      <cdr:y>0.69524</cdr:y>
    </cdr:from>
    <cdr:to>
      <cdr:x>0.99117</cdr:x>
      <cdr:y>0.81117</cdr:y>
    </cdr:to>
    <cdr:sp macro="" textlink="">
      <cdr:nvSpPr>
        <cdr:cNvPr id="18" name="TextBox 17">
          <a:extLst xmlns:a="http://schemas.openxmlformats.org/drawingml/2006/main">
            <a:ext uri="{FF2B5EF4-FFF2-40B4-BE49-F238E27FC236}">
              <a16:creationId xmlns:a16="http://schemas.microsoft.com/office/drawing/2014/main" id="{1C1E3B90-F574-4EBD-879F-41FB0EBE74FB}"/>
            </a:ext>
          </a:extLst>
        </cdr:cNvPr>
        <cdr:cNvSpPr txBox="1"/>
      </cdr:nvSpPr>
      <cdr:spPr>
        <a:xfrm xmlns:a="http://schemas.openxmlformats.org/drawingml/2006/main">
          <a:off x="10494098" y="1996459"/>
          <a:ext cx="932572" cy="3329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uk-UA" sz="1800" dirty="0">
              <a:solidFill>
                <a:schemeClr val="tx1">
                  <a:lumMod val="65000"/>
                  <a:lumOff val="35000"/>
                </a:schemeClr>
              </a:solidFill>
            </a:rPr>
            <a:t>«Опт»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724EBF-53EF-4177-9BBF-9225A7B6AF59}" type="datetimeFigureOut">
              <a:rPr lang="uk-UA" smtClean="0"/>
              <a:t>11.05.2025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966B21-962C-4E2E-8337-4EE6F7E98F6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83292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5ACFB2-A50D-4E9E-883E-E1C4235E56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607E9828-3456-4CFB-BE22-9C83F0DF22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7DB5353-2AEA-460F-88DE-3D7FAFCFB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A0851-8683-4C23-87F5-724C3024160A}" type="datetimeFigureOut">
              <a:rPr lang="uk-UA" smtClean="0"/>
              <a:t>11.05.2025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5A271CA-5BA4-4B07-A24C-0DB095C53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ABFA5FA-A42A-44D7-A6AB-755A74824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3C17A-CE8E-4905-A663-C347493CAB2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10075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817798-00BE-4C8A-98E4-5DAC8E320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19C8E74-76F3-403A-9F21-FC8AED293C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BA7F8E3-1669-42AC-B56C-F5369146E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A0851-8683-4C23-87F5-724C3024160A}" type="datetimeFigureOut">
              <a:rPr lang="uk-UA" smtClean="0"/>
              <a:t>11.05.2025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681F277-DA16-4D4D-80EE-3FC72DC5F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5247D6B-22C6-44EE-96A4-78DEE0322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3C17A-CE8E-4905-A663-C347493CAB2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94350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9A0F722A-FA80-4018-882A-22A4917EC5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CBA4E94E-02CF-40EE-B89D-B8BD4D3463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671DC52-EB55-4F05-B6EB-907C639B8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A0851-8683-4C23-87F5-724C3024160A}" type="datetimeFigureOut">
              <a:rPr lang="uk-UA" smtClean="0"/>
              <a:t>11.05.2025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AEC3CED-3B58-4DC7-B083-C9356F772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7F1326F-5218-42E0-B1FE-5FF22C4D5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3C17A-CE8E-4905-A663-C347493CAB2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99147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Red/Gray 1 Content + Righ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203683"/>
            <a:ext cx="5892800" cy="6450636"/>
          </a:xfrm>
          <a:solidFill>
            <a:srgbClr val="FFFFFF"/>
          </a:solidFill>
        </p:spPr>
        <p:txBody>
          <a:bodyPr>
            <a:normAutofit/>
          </a:bodyPr>
          <a:lstStyle>
            <a:lvl1pPr marL="0" marR="0" indent="0" algn="l" defTabSz="60473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587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03200" y="6423933"/>
            <a:ext cx="2844800" cy="21454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794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7B47D6AB-D314-464A-AA44-C301B102490B}" type="datetime1">
              <a:rPr lang="en-US" smtClean="0"/>
              <a:t>5/11/2025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0" y="6423933"/>
            <a:ext cx="2844800" cy="21454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794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‹№›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914400" y="2219505"/>
            <a:ext cx="4876800" cy="3729274"/>
          </a:xfrm>
        </p:spPr>
        <p:txBody>
          <a:bodyPr>
            <a:normAutofit/>
          </a:bodyPr>
          <a:lstStyle>
            <a:lvl1pPr>
              <a:defRPr sz="2116">
                <a:solidFill>
                  <a:srgbClr val="6C6463"/>
                </a:solidFill>
              </a:defRPr>
            </a:lvl1pPr>
            <a:lvl2pPr>
              <a:defRPr sz="2116">
                <a:solidFill>
                  <a:srgbClr val="6C6463"/>
                </a:solidFill>
              </a:defRPr>
            </a:lvl2pPr>
            <a:lvl3pPr>
              <a:defRPr sz="2116">
                <a:solidFill>
                  <a:srgbClr val="6C6463"/>
                </a:solidFill>
              </a:defRPr>
            </a:lvl3pPr>
            <a:lvl4pPr>
              <a:defRPr sz="1852"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10494089" y="1474132"/>
            <a:ext cx="2743200" cy="202299"/>
          </a:xfrm>
        </p:spPr>
        <p:txBody>
          <a:bodyPr>
            <a:spAutoFit/>
          </a:bodyPr>
          <a:lstStyle>
            <a:lvl1pPr marL="0" indent="0" algn="r">
              <a:buNone/>
              <a:defRPr sz="794" baseline="0">
                <a:solidFill>
                  <a:srgbClr val="FFFFFF"/>
                </a:solidFill>
              </a:defRPr>
            </a:lvl1pPr>
            <a:lvl2pPr marL="304468" indent="0">
              <a:buNone/>
              <a:defRPr sz="2381">
                <a:solidFill>
                  <a:schemeClr val="bg1"/>
                </a:solidFill>
              </a:defRPr>
            </a:lvl2pPr>
            <a:lvl3pPr marL="608938" indent="0">
              <a:buNone/>
              <a:defRPr sz="2116">
                <a:solidFill>
                  <a:schemeClr val="bg1"/>
                </a:solidFill>
              </a:defRPr>
            </a:lvl3pPr>
            <a:lvl4pPr marL="905007" indent="0">
              <a:buNone/>
              <a:defRPr sz="1852">
                <a:solidFill>
                  <a:schemeClr val="bg1"/>
                </a:solidFill>
              </a:defRPr>
            </a:lvl4pPr>
            <a:lvl5pPr marL="1356462" indent="0">
              <a:buNone/>
              <a:defRPr sz="1587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685797"/>
            <a:ext cx="4876800" cy="1311128"/>
          </a:xfrm>
        </p:spPr>
        <p:txBody>
          <a:bodyPr wrap="square"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87941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9994B7-8CFC-479F-82FE-30338CB2D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C2389B4-6DD9-4F80-9EF5-5EFC9493DD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662052B-D870-4663-9B10-731782BC8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A0851-8683-4C23-87F5-724C3024160A}" type="datetimeFigureOut">
              <a:rPr lang="uk-UA" smtClean="0"/>
              <a:t>11.05.2025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125F2B6-0CD2-47BB-AB06-02747C146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5EF2BEA-F7BA-497B-9349-5224E831C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3C17A-CE8E-4905-A663-C347493CAB2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53356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4CC63C-416A-446C-96D6-1B3739A1C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FC1B910-A6C3-4EE0-93D3-D116EED421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2F12C78-4A90-4A84-900C-FC6846E01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A0851-8683-4C23-87F5-724C3024160A}" type="datetimeFigureOut">
              <a:rPr lang="uk-UA" smtClean="0"/>
              <a:t>11.05.2025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6961634-A4FC-44E6-BF94-666840384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66F36E-C058-4D79-A64C-91C724751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3C17A-CE8E-4905-A663-C347493CAB2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32761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8A2A2C-2B24-4C18-B0CD-0B695C8EE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B76266F-13EC-4316-9D46-38724EC834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ABC863C4-115D-4C57-B996-1EA4B27AFF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077547F-DE1E-4762-B800-900245D63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A0851-8683-4C23-87F5-724C3024160A}" type="datetimeFigureOut">
              <a:rPr lang="uk-UA" smtClean="0"/>
              <a:t>11.05.2025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DC9F412E-7DA0-4F74-A337-D2FCF8CA3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4A9F121-6718-472F-B27F-3B3D4EB92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3C17A-CE8E-4905-A663-C347493CAB2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15349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3B2D66-842F-45E6-8A8A-28BAAF464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7D60BBC-1980-4EB7-9E86-1AD5A7BB23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1ED84787-F033-4D08-828D-7245705627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5BBBC029-0E39-49C7-ABD0-682E414611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B1608024-B915-4B81-B0DB-9E8C2388FD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C782EF94-6285-4849-8EF4-2C3AFD9B6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A0851-8683-4C23-87F5-724C3024160A}" type="datetimeFigureOut">
              <a:rPr lang="uk-UA" smtClean="0"/>
              <a:t>11.05.2025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D2676421-FA02-4E5D-8311-64709DF93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A8C79A2B-E572-40A3-AC8E-D4610F9B6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3C17A-CE8E-4905-A663-C347493CAB2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15373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85BE21-019D-4050-8C49-223355DB7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03D33001-BFB0-41DB-BB33-26D0F104F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A0851-8683-4C23-87F5-724C3024160A}" type="datetimeFigureOut">
              <a:rPr lang="uk-UA" smtClean="0"/>
              <a:t>11.05.2025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434ECBEA-F643-4B3E-A435-B6C2DC916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E6D8EE12-5B17-475E-ACA2-8CC5528EA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3C17A-CE8E-4905-A663-C347493CAB2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54741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C7B383B0-C6A7-4FA0-AAF1-C8F8CE3BE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A0851-8683-4C23-87F5-724C3024160A}" type="datetimeFigureOut">
              <a:rPr lang="uk-UA" smtClean="0"/>
              <a:t>11.05.2025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094117DA-AE2B-4AA0-A99F-CBE0D6237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F4D97FE-9FD0-4971-9424-148165A28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3C17A-CE8E-4905-A663-C347493CAB2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45575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FD99D8-2F04-4145-AEE3-F418AA9F1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A176C10-76FE-4341-BDE2-08C7836036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941BA19-A66C-4E0E-AD4D-F85107A130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B9A862B-FE66-4F52-97E4-87A0354B0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A0851-8683-4C23-87F5-724C3024160A}" type="datetimeFigureOut">
              <a:rPr lang="uk-UA" smtClean="0"/>
              <a:t>11.05.2025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9AEAEB9-ADC7-4681-8ACF-318CB4701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6B843BB-3221-4DBC-A55F-666577770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3C17A-CE8E-4905-A663-C347493CAB2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26629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99E90F-3F1E-4E9F-8DD8-F14D55CA4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FFFD2178-A461-4CEE-805F-A425E043FA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AB368C8F-4539-4E91-8F8A-DB662C72B8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3E32C98-2C6D-4771-B083-27CA5A91A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A0851-8683-4C23-87F5-724C3024160A}" type="datetimeFigureOut">
              <a:rPr lang="uk-UA" smtClean="0"/>
              <a:t>11.05.2025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C0B190C-0013-47BD-AAEA-46A941AF9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AD6C6CE-1124-4E2B-A77C-DBA9B3452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3C17A-CE8E-4905-A663-C347493CAB2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18053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E8C70F94-D5E7-4E7B-8EA4-86EC079FB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5E3065F-4C1A-4E8E-8173-E20392BE6D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C18A360-2D91-490B-B8AC-31E416B346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FA0851-8683-4C23-87F5-724C3024160A}" type="datetimeFigureOut">
              <a:rPr lang="uk-UA" smtClean="0"/>
              <a:t>11.05.2025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93C5CC3-42B2-4252-958B-AB759B8134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924EB19-4C8C-4A48-89E7-7D0858EA02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03C17A-CE8E-4905-A663-C347493CAB2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73131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237A23B4-4EB6-0E64-FA0F-EF73DB39468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15594" t="2059" r="15594" b="2324"/>
          <a:stretch/>
        </p:blipFill>
        <p:spPr>
          <a:xfrm>
            <a:off x="6018362" y="345056"/>
            <a:ext cx="5845889" cy="616788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A9099D-A103-B4B5-3E28-8CB615978F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 rtl="0"/>
            <a:fld id="{42782948-4DBE-204D-AB9E-B65E067054AE}" type="slidenum">
              <a:rPr lang="en-US" smtClean="0"/>
              <a:pPr algn="l" rtl="0"/>
              <a:t>1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8FDE3F8-C85F-4D2F-BCF7-F63913AC5B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2132" y="5512526"/>
            <a:ext cx="4355108" cy="1658657"/>
          </a:xfrm>
        </p:spPr>
        <p:txBody>
          <a:bodyPr>
            <a:normAutofit/>
          </a:bodyPr>
          <a:lstStyle/>
          <a:p>
            <a:pPr algn="l" rtl="0"/>
            <a:r>
              <a:rPr lang="uk-UA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Еволюція регуляторних моделей</a:t>
            </a:r>
          </a:p>
          <a:p>
            <a:pPr algn="l" rtl="0"/>
            <a:r>
              <a:rPr lang="uk-UA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Недоліки, які необхідно усунути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FC5D353-C27E-1380-04A0-107D3C647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0295" y="2429790"/>
            <a:ext cx="4837977" cy="2862322"/>
          </a:xfrm>
        </p:spPr>
        <p:txBody>
          <a:bodyPr/>
          <a:lstStyle/>
          <a:p>
            <a:pPr algn="l" rtl="0"/>
            <a:r>
              <a:rPr lang="uk-UA" sz="4000" b="1" dirty="0">
                <a:solidFill>
                  <a:srgbClr val="0070C0"/>
                </a:solidFill>
              </a:rPr>
              <a:t>Сучасні моделі фінансування галузі централізованого водопостачання та водовідведення </a:t>
            </a:r>
          </a:p>
        </p:txBody>
      </p:sp>
      <p:pic>
        <p:nvPicPr>
          <p:cNvPr id="6" name="Рисунок 4">
            <a:extLst>
              <a:ext uri="{FF2B5EF4-FFF2-40B4-BE49-F238E27FC236}">
                <a16:creationId xmlns:a16="http://schemas.microsoft.com/office/drawing/2014/main" id="{C5A96E90-B443-4A2F-9A13-3FEA5F1886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8696" y="-7674"/>
            <a:ext cx="115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E04FF86A-79A4-4443-B919-BA496DA382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96" y="6319394"/>
            <a:ext cx="479790" cy="423623"/>
          </a:xfrm>
          <a:prstGeom prst="rect">
            <a:avLst/>
          </a:prstGeom>
        </p:spPr>
      </p:pic>
      <p:sp>
        <p:nvSpPr>
          <p:cNvPr id="10" name="Скругленный прямоугольник 4">
            <a:extLst>
              <a:ext uri="{FF2B5EF4-FFF2-40B4-BE49-F238E27FC236}">
                <a16:creationId xmlns:a16="http://schemas.microsoft.com/office/drawing/2014/main" id="{E61A7CB6-55CC-4089-93F9-C1B2553E4CE2}"/>
              </a:ext>
            </a:extLst>
          </p:cNvPr>
          <p:cNvSpPr/>
          <p:nvPr/>
        </p:nvSpPr>
        <p:spPr>
          <a:xfrm>
            <a:off x="1070294" y="467430"/>
            <a:ext cx="5025705" cy="728662"/>
          </a:xfrm>
          <a:prstGeom prst="rect">
            <a:avLst/>
          </a:prstGeom>
          <a:noFill/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60960" tIns="60960" rIns="60960" bIns="60960" anchor="ctr"/>
          <a:lstStyle/>
          <a:p>
            <a:pPr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uk-UA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  <a:cs typeface="Arial" pitchFamily="34" charset="0"/>
              </a:rPr>
              <a:t>НАЦІОНАЛЬНА КОМІСІЯ, ЩО ЗДІЙСНЮЄ ДЕРЖАВНЕ РЕГУЛЮВАННЯ </a:t>
            </a:r>
            <a:br>
              <a:rPr lang="uk-UA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  <a:cs typeface="Arial" pitchFamily="34" charset="0"/>
              </a:rPr>
            </a:br>
            <a:r>
              <a:rPr lang="uk-UA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  <a:cs typeface="Arial" pitchFamily="34" charset="0"/>
              </a:rPr>
              <a:t>У СФЕРАХ ЕНЕРГЕТИКИ ТА КОМУНАЛЬНИХ ПОСЛУГ</a:t>
            </a:r>
          </a:p>
        </p:txBody>
      </p:sp>
    </p:spTree>
    <p:extLst>
      <p:ext uri="{BB962C8B-B14F-4D97-AF65-F5344CB8AC3E}">
        <p14:creationId xmlns:p14="http://schemas.microsoft.com/office/powerpoint/2010/main" val="401317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5">
            <a:extLst>
              <a:ext uri="{FF2B5EF4-FFF2-40B4-BE49-F238E27FC236}">
                <a16:creationId xmlns:a16="http://schemas.microsoft.com/office/drawing/2014/main" id="{6F42E118-8DF9-49BC-BDAF-3A0E80AC66A0}"/>
              </a:ext>
            </a:extLst>
          </p:cNvPr>
          <p:cNvSpPr/>
          <p:nvPr/>
        </p:nvSpPr>
        <p:spPr>
          <a:xfrm>
            <a:off x="6648451" y="994130"/>
            <a:ext cx="5239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rgbClr val="0066CC"/>
                </a:solidFill>
              </a:rPr>
              <a:t>Обов'язкове встановлення цільових показників ефективності КРІ</a:t>
            </a:r>
          </a:p>
        </p:txBody>
      </p:sp>
      <p:sp>
        <p:nvSpPr>
          <p:cNvPr id="6" name="Прямоугольник 26">
            <a:extLst>
              <a:ext uri="{FF2B5EF4-FFF2-40B4-BE49-F238E27FC236}">
                <a16:creationId xmlns:a16="http://schemas.microsoft.com/office/drawing/2014/main" id="{C9EF9708-9B9E-42C0-BEEF-F90062377D14}"/>
              </a:ext>
            </a:extLst>
          </p:cNvPr>
          <p:cNvSpPr/>
          <p:nvPr/>
        </p:nvSpPr>
        <p:spPr>
          <a:xfrm>
            <a:off x="1336497" y="7860562"/>
            <a:ext cx="8623479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Удосконалення методики оцінки активів в частині визначення укрупнених показників вартості </a:t>
            </a:r>
            <a:r>
              <a:rPr lang="uk-UA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(наказ ФДМУ від 12.03.2013 № 293).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Проведення пілотної оцінки активів ВКГ в цілях стимулюючого регулювання.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Бенчмаркінг як необхідна умова визначення рівня цільових показників.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Співфінансування інвестиційної діяльності ВКГ з місцевого та державного бюджетів.</a:t>
            </a:r>
          </a:p>
        </p:txBody>
      </p:sp>
      <p:sp>
        <p:nvSpPr>
          <p:cNvPr id="17" name="Прямоугольник 26">
            <a:extLst>
              <a:ext uri="{FF2B5EF4-FFF2-40B4-BE49-F238E27FC236}">
                <a16:creationId xmlns:a16="http://schemas.microsoft.com/office/drawing/2014/main" id="{B1F71C9C-1D9C-44E0-8CAB-A3D8D23BDBBD}"/>
              </a:ext>
            </a:extLst>
          </p:cNvPr>
          <p:cNvSpPr/>
          <p:nvPr/>
        </p:nvSpPr>
        <p:spPr>
          <a:xfrm>
            <a:off x="1095865" y="7599227"/>
            <a:ext cx="86234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Норма доходу, рівень технологічних витрат та втрат води, рівень питомих витрат ЕЕ, показники якості та ефективності.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B1CFD1BB-ECD7-4825-8BE0-7B3ACADF50A3}"/>
              </a:ext>
            </a:extLst>
          </p:cNvPr>
          <p:cNvSpPr/>
          <p:nvPr/>
        </p:nvSpPr>
        <p:spPr>
          <a:xfrm>
            <a:off x="337051" y="1031322"/>
            <a:ext cx="5606549" cy="46910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uk-UA" sz="2400" b="1" dirty="0">
                <a:solidFill>
                  <a:srgbClr val="0066CC"/>
                </a:solidFill>
              </a:rPr>
              <a:t>Постановами НКРЕКП затверджено: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endParaRPr lang="uk-UA" sz="2400" b="1" dirty="0">
              <a:solidFill>
                <a:srgbClr val="0066CC"/>
              </a:solidFill>
            </a:endParaRPr>
          </a:p>
          <a:p>
            <a:pPr marL="180975" indent="-180975">
              <a:spcBef>
                <a:spcPts val="12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uk-UA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Порядок формування тарифів </a:t>
            </a:r>
            <a:r>
              <a:rPr lang="uk-UA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на принципах </a:t>
            </a:r>
            <a:br>
              <a:rPr lang="uk-UA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uk-UA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стимулюючого тарифоутворення;</a:t>
            </a:r>
          </a:p>
          <a:p>
            <a:pPr marL="180975" indent="-180975">
              <a:spcBef>
                <a:spcPts val="12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uk-UA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Процедуру встановлення тарифів </a:t>
            </a:r>
            <a:r>
              <a:rPr lang="uk-UA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на принципах </a:t>
            </a:r>
            <a:br>
              <a:rPr lang="uk-UA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uk-UA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стимулюючого тарифоутворення;</a:t>
            </a:r>
          </a:p>
          <a:p>
            <a:pPr marL="180975" indent="-180975">
              <a:spcBef>
                <a:spcPts val="12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uk-UA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Порядок визначення </a:t>
            </a:r>
            <a:r>
              <a:rPr lang="uk-UA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регуляторної бази активів </a:t>
            </a:r>
            <a:br>
              <a:rPr lang="uk-UA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uk-UA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суб'єктів природних монополій, що провадять </a:t>
            </a:r>
            <a:br>
              <a:rPr lang="uk-UA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uk-UA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(мають намір провадити) господарську діяльність з централізованого водопостачання та водовідведення. </a:t>
            </a:r>
            <a:r>
              <a:rPr lang="uk-UA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 </a:t>
            </a:r>
          </a:p>
        </p:txBody>
      </p:sp>
      <p:grpSp>
        <p:nvGrpSpPr>
          <p:cNvPr id="15" name="Групувати 14">
            <a:extLst>
              <a:ext uri="{FF2B5EF4-FFF2-40B4-BE49-F238E27FC236}">
                <a16:creationId xmlns:a16="http://schemas.microsoft.com/office/drawing/2014/main" id="{D6B1C07C-1962-4151-A85B-6E2B14100C6A}"/>
              </a:ext>
            </a:extLst>
          </p:cNvPr>
          <p:cNvGrpSpPr/>
          <p:nvPr/>
        </p:nvGrpSpPr>
        <p:grpSpPr>
          <a:xfrm>
            <a:off x="-222832" y="8954354"/>
            <a:ext cx="5744674" cy="1103888"/>
            <a:chOff x="701380" y="4897855"/>
            <a:chExt cx="5472000" cy="1103888"/>
          </a:xfrm>
        </p:grpSpPr>
        <p:sp>
          <p:nvSpPr>
            <p:cNvPr id="12" name="Прямокутник 11">
              <a:extLst>
                <a:ext uri="{FF2B5EF4-FFF2-40B4-BE49-F238E27FC236}">
                  <a16:creationId xmlns:a16="http://schemas.microsoft.com/office/drawing/2014/main" id="{9A6C8839-1899-4E28-8F4A-CE7044984083}"/>
                </a:ext>
              </a:extLst>
            </p:cNvPr>
            <p:cNvSpPr/>
            <p:nvPr/>
          </p:nvSpPr>
          <p:spPr>
            <a:xfrm>
              <a:off x="882744" y="4918549"/>
              <a:ext cx="5213256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500"/>
                </a:spcBef>
                <a:spcAft>
                  <a:spcPts val="500"/>
                </a:spcAft>
              </a:pPr>
              <a:r>
                <a:rPr lang="uk-UA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В 2017 році був виконаний тестовий розрахунок тарифів на принципах стимулюючого регулювання на централізоване водопостачання та централізоване водовідведення для Комунального підприємства «Тернопільводоканал</a:t>
              </a:r>
              <a:r>
                <a:rPr lang="ru-RU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».</a:t>
              </a:r>
            </a:p>
          </p:txBody>
        </p:sp>
        <p:sp>
          <p:nvSpPr>
            <p:cNvPr id="16" name="Скругленный прямоугольник 2">
              <a:extLst>
                <a:ext uri="{FF2B5EF4-FFF2-40B4-BE49-F238E27FC236}">
                  <a16:creationId xmlns:a16="http://schemas.microsoft.com/office/drawing/2014/main" id="{0A996170-567C-48C5-938E-CD3846E12D86}"/>
                </a:ext>
              </a:extLst>
            </p:cNvPr>
            <p:cNvSpPr/>
            <p:nvPr/>
          </p:nvSpPr>
          <p:spPr>
            <a:xfrm>
              <a:off x="701380" y="4897855"/>
              <a:ext cx="5472000" cy="1103888"/>
            </a:xfrm>
            <a:prstGeom prst="roundRect">
              <a:avLst>
                <a:gd name="adj" fmla="val 7294"/>
              </a:avLst>
            </a:prstGeom>
            <a:noFill/>
            <a:ln w="3175">
              <a:solidFill>
                <a:srgbClr val="00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uk-UA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8" name="Групувати 17">
            <a:extLst>
              <a:ext uri="{FF2B5EF4-FFF2-40B4-BE49-F238E27FC236}">
                <a16:creationId xmlns:a16="http://schemas.microsoft.com/office/drawing/2014/main" id="{DC2EC3B2-90FF-430D-A9C9-B5EC6262259F}"/>
              </a:ext>
            </a:extLst>
          </p:cNvPr>
          <p:cNvGrpSpPr/>
          <p:nvPr/>
        </p:nvGrpSpPr>
        <p:grpSpPr>
          <a:xfrm>
            <a:off x="2" y="6165277"/>
            <a:ext cx="12191998" cy="831532"/>
            <a:chOff x="2" y="6166867"/>
            <a:chExt cx="11521281" cy="889971"/>
          </a:xfrm>
        </p:grpSpPr>
        <p:pic>
          <p:nvPicPr>
            <p:cNvPr id="19" name="Рисунок 4">
              <a:extLst>
                <a:ext uri="{FF2B5EF4-FFF2-40B4-BE49-F238E27FC236}">
                  <a16:creationId xmlns:a16="http://schemas.microsoft.com/office/drawing/2014/main" id="{7B6F779A-E4CC-4C08-955F-AE31CF9D2A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322"/>
            <a:stretch/>
          </p:blipFill>
          <p:spPr bwMode="auto">
            <a:xfrm rot="5400000">
              <a:off x="5315657" y="851212"/>
              <a:ext cx="889971" cy="11521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3">
              <a:extLst>
                <a:ext uri="{FF2B5EF4-FFF2-40B4-BE49-F238E27FC236}">
                  <a16:creationId xmlns:a16="http://schemas.microsoft.com/office/drawing/2014/main" id="{6F25CF6D-DE0A-4337-967F-817479B0D4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530" y="6385155"/>
              <a:ext cx="453395" cy="453395"/>
            </a:xfrm>
            <a:prstGeom prst="rect">
              <a:avLst/>
            </a:prstGeom>
          </p:spPr>
        </p:pic>
      </p:grpSp>
      <p:sp>
        <p:nvSpPr>
          <p:cNvPr id="21" name="Номер слайда 1">
            <a:extLst>
              <a:ext uri="{FF2B5EF4-FFF2-40B4-BE49-F238E27FC236}">
                <a16:creationId xmlns:a16="http://schemas.microsoft.com/office/drawing/2014/main" id="{1647E6D8-072C-428D-9636-DE9C7D536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9785889" y="6276454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556A124F-316E-4B30-931C-5A9BC04C1BED}" type="slidenum">
              <a:rPr lang="uk-UA" altLang="uk-UA" sz="1600" b="1">
                <a:solidFill>
                  <a:schemeClr val="bg1"/>
                </a:solidFill>
              </a:rPr>
              <a:pPr/>
              <a:t>10</a:t>
            </a:fld>
            <a:endParaRPr lang="uk-UA" altLang="uk-UA" sz="1600" b="1" dirty="0">
              <a:solidFill>
                <a:schemeClr val="bg1"/>
              </a:solidFill>
            </a:endParaRPr>
          </a:p>
        </p:txBody>
      </p:sp>
      <p:sp>
        <p:nvSpPr>
          <p:cNvPr id="22" name="Прямокутник: округлені кути 21">
            <a:extLst>
              <a:ext uri="{FF2B5EF4-FFF2-40B4-BE49-F238E27FC236}">
                <a16:creationId xmlns:a16="http://schemas.microsoft.com/office/drawing/2014/main" id="{E51BE972-31C1-420E-82F5-A55911496435}"/>
              </a:ext>
            </a:extLst>
          </p:cNvPr>
          <p:cNvSpPr/>
          <p:nvPr/>
        </p:nvSpPr>
        <p:spPr>
          <a:xfrm>
            <a:off x="9124461" y="8408864"/>
            <a:ext cx="5040000" cy="2769164"/>
          </a:xfrm>
          <a:prstGeom prst="roundRect">
            <a:avLst>
              <a:gd name="adj" fmla="val 2820"/>
            </a:avLst>
          </a:prstGeom>
          <a:solidFill>
            <a:srgbClr val="FFCC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5" name="Прямокутник 24">
            <a:extLst>
              <a:ext uri="{FF2B5EF4-FFF2-40B4-BE49-F238E27FC236}">
                <a16:creationId xmlns:a16="http://schemas.microsoft.com/office/drawing/2014/main" id="{2371A189-B2F0-4546-84FC-F21E137DD92F}"/>
              </a:ext>
            </a:extLst>
          </p:cNvPr>
          <p:cNvSpPr/>
          <p:nvPr/>
        </p:nvSpPr>
        <p:spPr>
          <a:xfrm>
            <a:off x="301832" y="-38567"/>
            <a:ext cx="11486582" cy="75405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17100">
              <a:lnSpc>
                <a:spcPct val="114000"/>
              </a:lnSpc>
              <a:tabLst>
                <a:tab pos="180340" algn="l"/>
              </a:tabLst>
            </a:pPr>
            <a:r>
              <a:rPr lang="uk-UA" sz="4000" b="1" dirty="0">
                <a:solidFill>
                  <a:srgbClr val="0066CC"/>
                </a:solidFill>
                <a:ea typeface="+mj-ea"/>
                <a:cs typeface="+mj-cs"/>
              </a:rPr>
              <a:t>Нормативна база стимулюючого регулювання</a:t>
            </a:r>
          </a:p>
        </p:txBody>
      </p:sp>
      <p:grpSp>
        <p:nvGrpSpPr>
          <p:cNvPr id="9" name="Групувати 8">
            <a:extLst>
              <a:ext uri="{FF2B5EF4-FFF2-40B4-BE49-F238E27FC236}">
                <a16:creationId xmlns:a16="http://schemas.microsoft.com/office/drawing/2014/main" id="{A2347262-2353-4AF4-A1DE-FD344DF8B580}"/>
              </a:ext>
            </a:extLst>
          </p:cNvPr>
          <p:cNvGrpSpPr/>
          <p:nvPr/>
        </p:nvGrpSpPr>
        <p:grpSpPr>
          <a:xfrm>
            <a:off x="6742949" y="5373499"/>
            <a:ext cx="5112000" cy="504000"/>
            <a:chOff x="6819149" y="5373499"/>
            <a:chExt cx="5112000" cy="504000"/>
          </a:xfrm>
        </p:grpSpPr>
        <p:sp>
          <p:nvSpPr>
            <p:cNvPr id="35" name="Прямокутник: округлені кути 34">
              <a:extLst>
                <a:ext uri="{FF2B5EF4-FFF2-40B4-BE49-F238E27FC236}">
                  <a16:creationId xmlns:a16="http://schemas.microsoft.com/office/drawing/2014/main" id="{8915D3E0-3B4D-4662-BF67-4157CCE5C287}"/>
                </a:ext>
              </a:extLst>
            </p:cNvPr>
            <p:cNvSpPr/>
            <p:nvPr/>
          </p:nvSpPr>
          <p:spPr>
            <a:xfrm>
              <a:off x="6819149" y="5373499"/>
              <a:ext cx="5112000" cy="504000"/>
            </a:xfrm>
            <a:prstGeom prst="roundRect">
              <a:avLst>
                <a:gd name="adj" fmla="val 3425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3175">
              <a:solidFill>
                <a:srgbClr val="3FADFF"/>
              </a:solidFill>
              <a:prstDash val="sysDot"/>
            </a:ln>
            <a:effectLst>
              <a:outerShdw blurRad="63500" sx="102000" sy="102000" algn="ctr" rotWithShape="0">
                <a:schemeClr val="bg1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6" name="Прямокутник 25">
              <a:extLst>
                <a:ext uri="{FF2B5EF4-FFF2-40B4-BE49-F238E27FC236}">
                  <a16:creationId xmlns:a16="http://schemas.microsoft.com/office/drawing/2014/main" id="{E096E39F-8FB9-4054-91FC-8781FC06752E}"/>
                </a:ext>
              </a:extLst>
            </p:cNvPr>
            <p:cNvSpPr/>
            <p:nvPr/>
          </p:nvSpPr>
          <p:spPr>
            <a:xfrm>
              <a:off x="6839352" y="5425444"/>
              <a:ext cx="355242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1892" indent="-180975">
                <a:spcBef>
                  <a:spcPts val="600"/>
                </a:spcBef>
                <a:spcAft>
                  <a:spcPts val="0"/>
                </a:spcAft>
                <a:buClr>
                  <a:srgbClr val="0066CC"/>
                </a:buClr>
                <a:buFont typeface="Arial" panose="020B0604020202020204" pitchFamily="34" charset="0"/>
                <a:buChar char="•"/>
              </a:pPr>
              <a:r>
                <a:rPr lang="uk-UA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charset="0"/>
                </a:rPr>
                <a:t>цільові </a:t>
              </a:r>
              <a:r>
                <a:rPr lang="uk-UA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charset="0"/>
                </a:rPr>
                <a:t>показники якості</a:t>
              </a:r>
            </a:p>
          </p:txBody>
        </p:sp>
      </p:grpSp>
      <p:grpSp>
        <p:nvGrpSpPr>
          <p:cNvPr id="2" name="Групувати 1">
            <a:extLst>
              <a:ext uri="{FF2B5EF4-FFF2-40B4-BE49-F238E27FC236}">
                <a16:creationId xmlns:a16="http://schemas.microsoft.com/office/drawing/2014/main" id="{6D1034EC-2CB5-4D6F-BAC6-CB2795B12EFA}"/>
              </a:ext>
            </a:extLst>
          </p:cNvPr>
          <p:cNvGrpSpPr/>
          <p:nvPr/>
        </p:nvGrpSpPr>
        <p:grpSpPr>
          <a:xfrm>
            <a:off x="6742949" y="1993867"/>
            <a:ext cx="5112000" cy="504000"/>
            <a:chOff x="6821915" y="2212942"/>
            <a:chExt cx="5112000" cy="504000"/>
          </a:xfrm>
        </p:grpSpPr>
        <p:sp>
          <p:nvSpPr>
            <p:cNvPr id="23" name="Прямокутник: округлені кути 22">
              <a:extLst>
                <a:ext uri="{FF2B5EF4-FFF2-40B4-BE49-F238E27FC236}">
                  <a16:creationId xmlns:a16="http://schemas.microsoft.com/office/drawing/2014/main" id="{0CB25F35-0D02-4DCB-9447-9AA862A29A6C}"/>
                </a:ext>
              </a:extLst>
            </p:cNvPr>
            <p:cNvSpPr/>
            <p:nvPr/>
          </p:nvSpPr>
          <p:spPr>
            <a:xfrm>
              <a:off x="6821915" y="2212942"/>
              <a:ext cx="5112000" cy="504000"/>
            </a:xfrm>
            <a:prstGeom prst="roundRect">
              <a:avLst>
                <a:gd name="adj" fmla="val 3425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3175">
              <a:solidFill>
                <a:srgbClr val="3FADFF"/>
              </a:solidFill>
              <a:prstDash val="sysDot"/>
            </a:ln>
            <a:effectLst>
              <a:outerShdw blurRad="63500" sx="102000" sy="102000" algn="ctr" rotWithShape="0">
                <a:schemeClr val="bg1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4" name="Прямокутник 23">
              <a:extLst>
                <a:ext uri="{FF2B5EF4-FFF2-40B4-BE49-F238E27FC236}">
                  <a16:creationId xmlns:a16="http://schemas.microsoft.com/office/drawing/2014/main" id="{D42006B1-2FAB-45A0-80D7-4FFAE3631895}"/>
                </a:ext>
              </a:extLst>
            </p:cNvPr>
            <p:cNvSpPr/>
            <p:nvPr/>
          </p:nvSpPr>
          <p:spPr>
            <a:xfrm>
              <a:off x="6842117" y="2264887"/>
              <a:ext cx="470079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-180975">
                <a:spcBef>
                  <a:spcPts val="600"/>
                </a:spcBef>
                <a:buClr>
                  <a:srgbClr val="0066CC"/>
                </a:buClr>
                <a:buFont typeface="Arial" panose="020B0604020202020204" pitchFamily="34" charset="0"/>
                <a:buChar char="•"/>
              </a:pPr>
              <a:r>
                <a:rPr lang="uk-UA" altLang="uk-UA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charset="0"/>
                </a:rPr>
                <a:t>скорочення </a:t>
              </a:r>
              <a:r>
                <a:rPr lang="uk-UA" altLang="uk-UA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charset="0"/>
                </a:rPr>
                <a:t>технологічних витрат води</a:t>
              </a:r>
              <a:r>
                <a:rPr lang="uk-UA" altLang="uk-UA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charset="0"/>
                </a:rPr>
                <a:t> </a:t>
              </a:r>
            </a:p>
          </p:txBody>
        </p:sp>
      </p:grpSp>
      <p:grpSp>
        <p:nvGrpSpPr>
          <p:cNvPr id="3" name="Групувати 2">
            <a:extLst>
              <a:ext uri="{FF2B5EF4-FFF2-40B4-BE49-F238E27FC236}">
                <a16:creationId xmlns:a16="http://schemas.microsoft.com/office/drawing/2014/main" id="{07FF471C-B579-433D-A0A6-F71E32FAB2A8}"/>
              </a:ext>
            </a:extLst>
          </p:cNvPr>
          <p:cNvGrpSpPr/>
          <p:nvPr/>
        </p:nvGrpSpPr>
        <p:grpSpPr>
          <a:xfrm>
            <a:off x="6742949" y="2766775"/>
            <a:ext cx="5112000" cy="504000"/>
            <a:chOff x="6821915" y="3014113"/>
            <a:chExt cx="5112000" cy="504000"/>
          </a:xfrm>
        </p:grpSpPr>
        <p:sp>
          <p:nvSpPr>
            <p:cNvPr id="27" name="Прямокутник: округлені кути 26">
              <a:extLst>
                <a:ext uri="{FF2B5EF4-FFF2-40B4-BE49-F238E27FC236}">
                  <a16:creationId xmlns:a16="http://schemas.microsoft.com/office/drawing/2014/main" id="{E5EB7389-FA4C-4834-907B-4B2217BA917B}"/>
                </a:ext>
              </a:extLst>
            </p:cNvPr>
            <p:cNvSpPr/>
            <p:nvPr/>
          </p:nvSpPr>
          <p:spPr>
            <a:xfrm>
              <a:off x="6821915" y="3014113"/>
              <a:ext cx="5112000" cy="504000"/>
            </a:xfrm>
            <a:prstGeom prst="roundRect">
              <a:avLst>
                <a:gd name="adj" fmla="val 3425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3175">
              <a:solidFill>
                <a:srgbClr val="3FADFF"/>
              </a:solidFill>
              <a:prstDash val="sysDot"/>
            </a:ln>
            <a:effectLst>
              <a:outerShdw blurRad="63500" sx="102000" sy="102000" algn="ctr" rotWithShape="0">
                <a:schemeClr val="bg1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8" name="Прямокутник 27">
              <a:extLst>
                <a:ext uri="{FF2B5EF4-FFF2-40B4-BE49-F238E27FC236}">
                  <a16:creationId xmlns:a16="http://schemas.microsoft.com/office/drawing/2014/main" id="{63A27C56-A813-4B24-BB0A-617757A5E8A9}"/>
                </a:ext>
              </a:extLst>
            </p:cNvPr>
            <p:cNvSpPr/>
            <p:nvPr/>
          </p:nvSpPr>
          <p:spPr>
            <a:xfrm>
              <a:off x="6842117" y="3066058"/>
              <a:ext cx="286777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indent="-180975">
                <a:spcBef>
                  <a:spcPts val="600"/>
                </a:spcBef>
                <a:buClr>
                  <a:srgbClr val="0066CC"/>
                </a:buClr>
                <a:buFont typeface="Arial" panose="020B0604020202020204" pitchFamily="34" charset="0"/>
                <a:buChar char="•"/>
              </a:pPr>
              <a:r>
                <a:rPr lang="uk-UA" altLang="uk-UA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charset="0"/>
                </a:rPr>
                <a:t>скорочення </a:t>
              </a:r>
              <a:r>
                <a:rPr lang="uk-UA" altLang="uk-UA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charset="0"/>
                </a:rPr>
                <a:t>втрат води</a:t>
              </a:r>
            </a:p>
          </p:txBody>
        </p:sp>
      </p:grpSp>
      <p:grpSp>
        <p:nvGrpSpPr>
          <p:cNvPr id="5" name="Групувати 4">
            <a:extLst>
              <a:ext uri="{FF2B5EF4-FFF2-40B4-BE49-F238E27FC236}">
                <a16:creationId xmlns:a16="http://schemas.microsoft.com/office/drawing/2014/main" id="{B04AB44B-312B-4BE3-A60D-01D765A03795}"/>
              </a:ext>
            </a:extLst>
          </p:cNvPr>
          <p:cNvGrpSpPr/>
          <p:nvPr/>
        </p:nvGrpSpPr>
        <p:grpSpPr>
          <a:xfrm>
            <a:off x="6742949" y="3539683"/>
            <a:ext cx="5160292" cy="504000"/>
            <a:chOff x="6819149" y="3881959"/>
            <a:chExt cx="5160292" cy="504000"/>
          </a:xfrm>
        </p:grpSpPr>
        <p:sp>
          <p:nvSpPr>
            <p:cNvPr id="30" name="Прямокутник: округлені кути 29">
              <a:extLst>
                <a:ext uri="{FF2B5EF4-FFF2-40B4-BE49-F238E27FC236}">
                  <a16:creationId xmlns:a16="http://schemas.microsoft.com/office/drawing/2014/main" id="{A150461B-A6AD-43A7-82B9-87D2FA7AA885}"/>
                </a:ext>
              </a:extLst>
            </p:cNvPr>
            <p:cNvSpPr/>
            <p:nvPr/>
          </p:nvSpPr>
          <p:spPr>
            <a:xfrm>
              <a:off x="6819149" y="3881959"/>
              <a:ext cx="5112000" cy="504000"/>
            </a:xfrm>
            <a:prstGeom prst="roundRect">
              <a:avLst>
                <a:gd name="adj" fmla="val 3425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3175">
              <a:solidFill>
                <a:srgbClr val="3FADFF"/>
              </a:solidFill>
              <a:prstDash val="sysDot"/>
            </a:ln>
            <a:effectLst>
              <a:outerShdw blurRad="63500" sx="102000" sy="102000" algn="ctr" rotWithShape="0">
                <a:schemeClr val="bg1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1" name="Прямокутник 30">
              <a:extLst>
                <a:ext uri="{FF2B5EF4-FFF2-40B4-BE49-F238E27FC236}">
                  <a16:creationId xmlns:a16="http://schemas.microsoft.com/office/drawing/2014/main" id="{A5254F04-6895-41B0-85AF-07A475C7020B}"/>
                </a:ext>
              </a:extLst>
            </p:cNvPr>
            <p:cNvSpPr/>
            <p:nvPr/>
          </p:nvSpPr>
          <p:spPr>
            <a:xfrm>
              <a:off x="6829826" y="3933904"/>
              <a:ext cx="514961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indent="-180975">
                <a:spcBef>
                  <a:spcPts val="600"/>
                </a:spcBef>
                <a:buClr>
                  <a:srgbClr val="0066CC"/>
                </a:buClr>
                <a:buFont typeface="Arial" panose="020B0604020202020204" pitchFamily="34" charset="0"/>
                <a:buChar char="•"/>
              </a:pPr>
              <a:r>
                <a:rPr lang="uk-UA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charset="0"/>
                </a:rPr>
                <a:t>скорочення </a:t>
              </a:r>
              <a:r>
                <a:rPr lang="uk-UA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charset="0"/>
                </a:rPr>
                <a:t>питомих витрат електроенергії</a:t>
              </a:r>
            </a:p>
          </p:txBody>
        </p:sp>
      </p:grpSp>
      <p:grpSp>
        <p:nvGrpSpPr>
          <p:cNvPr id="8" name="Групувати 7">
            <a:extLst>
              <a:ext uri="{FF2B5EF4-FFF2-40B4-BE49-F238E27FC236}">
                <a16:creationId xmlns:a16="http://schemas.microsoft.com/office/drawing/2014/main" id="{A513F9E1-108E-4B71-8A84-93E1EF4B5A61}"/>
              </a:ext>
            </a:extLst>
          </p:cNvPr>
          <p:cNvGrpSpPr/>
          <p:nvPr/>
        </p:nvGrpSpPr>
        <p:grpSpPr>
          <a:xfrm>
            <a:off x="6742949" y="4312591"/>
            <a:ext cx="5112000" cy="792000"/>
            <a:chOff x="6829826" y="4764578"/>
            <a:chExt cx="5112000" cy="792000"/>
          </a:xfrm>
        </p:grpSpPr>
        <p:sp>
          <p:nvSpPr>
            <p:cNvPr id="33" name="Прямокутник: округлені кути 32">
              <a:extLst>
                <a:ext uri="{FF2B5EF4-FFF2-40B4-BE49-F238E27FC236}">
                  <a16:creationId xmlns:a16="http://schemas.microsoft.com/office/drawing/2014/main" id="{1FDAA6FF-BF90-44DB-8395-99247E688139}"/>
                </a:ext>
              </a:extLst>
            </p:cNvPr>
            <p:cNvSpPr/>
            <p:nvPr/>
          </p:nvSpPr>
          <p:spPr>
            <a:xfrm>
              <a:off x="6829826" y="4764578"/>
              <a:ext cx="5112000" cy="792000"/>
            </a:xfrm>
            <a:prstGeom prst="roundRect">
              <a:avLst>
                <a:gd name="adj" fmla="val 3425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3175">
              <a:solidFill>
                <a:srgbClr val="3FADFF"/>
              </a:solidFill>
              <a:prstDash val="sysDot"/>
            </a:ln>
            <a:effectLst>
              <a:outerShdw blurRad="63500" sx="102000" sy="102000" algn="ctr" rotWithShape="0">
                <a:schemeClr val="bg1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4" name="Прямокутник 33">
              <a:extLst>
                <a:ext uri="{FF2B5EF4-FFF2-40B4-BE49-F238E27FC236}">
                  <a16:creationId xmlns:a16="http://schemas.microsoft.com/office/drawing/2014/main" id="{C13FFF75-242D-48BD-A892-7C8FD4DFB7BB}"/>
                </a:ext>
              </a:extLst>
            </p:cNvPr>
            <p:cNvSpPr/>
            <p:nvPr/>
          </p:nvSpPr>
          <p:spPr>
            <a:xfrm>
              <a:off x="6850028" y="4806635"/>
              <a:ext cx="4590649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80975" indent="-180975">
                <a:spcBef>
                  <a:spcPts val="600"/>
                </a:spcBef>
                <a:buClr>
                  <a:srgbClr val="0066CC"/>
                </a:buClr>
                <a:buFont typeface="Arial" panose="020B0604020202020204" pitchFamily="34" charset="0"/>
                <a:buChar char="•"/>
              </a:pPr>
              <a:r>
                <a:rPr lang="uk-UA" altLang="uk-UA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charset="0"/>
                </a:rPr>
                <a:t>скорочення </a:t>
              </a:r>
              <a:r>
                <a:rPr lang="uk-UA" altLang="uk-UA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charset="0"/>
                </a:rPr>
                <a:t>неефективних контрольованих операційних витрат</a:t>
              </a:r>
            </a:p>
          </p:txBody>
        </p:sp>
      </p:grpSp>
      <p:sp>
        <p:nvSpPr>
          <p:cNvPr id="32" name="Прямокутник: округлені кути 31">
            <a:extLst>
              <a:ext uri="{FF2B5EF4-FFF2-40B4-BE49-F238E27FC236}">
                <a16:creationId xmlns:a16="http://schemas.microsoft.com/office/drawing/2014/main" id="{A38035EF-F750-49AF-831F-5CF46221F3E7}"/>
              </a:ext>
            </a:extLst>
          </p:cNvPr>
          <p:cNvSpPr/>
          <p:nvPr/>
        </p:nvSpPr>
        <p:spPr>
          <a:xfrm>
            <a:off x="348288" y="1989025"/>
            <a:ext cx="5595312" cy="3888474"/>
          </a:xfrm>
          <a:prstGeom prst="roundRect">
            <a:avLst>
              <a:gd name="adj" fmla="val 2750"/>
            </a:avLst>
          </a:prstGeom>
          <a:noFill/>
          <a:ln>
            <a:solidFill>
              <a:srgbClr val="00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669688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кутник: округлені кути 33">
            <a:extLst>
              <a:ext uri="{FF2B5EF4-FFF2-40B4-BE49-F238E27FC236}">
                <a16:creationId xmlns:a16="http://schemas.microsoft.com/office/drawing/2014/main" id="{871F3B03-0F8E-442E-A2E6-BBECA190AEFC}"/>
              </a:ext>
            </a:extLst>
          </p:cNvPr>
          <p:cNvSpPr/>
          <p:nvPr/>
        </p:nvSpPr>
        <p:spPr>
          <a:xfrm>
            <a:off x="1065264" y="4173686"/>
            <a:ext cx="5292000" cy="1872000"/>
          </a:xfrm>
          <a:prstGeom prst="roundRect">
            <a:avLst>
              <a:gd name="adj" fmla="val 4750"/>
            </a:avLst>
          </a:prstGeom>
          <a:solidFill>
            <a:schemeClr val="accent4">
              <a:lumMod val="40000"/>
              <a:lumOff val="6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Прямоугольник 25">
            <a:extLst>
              <a:ext uri="{FF2B5EF4-FFF2-40B4-BE49-F238E27FC236}">
                <a16:creationId xmlns:a16="http://schemas.microsoft.com/office/drawing/2014/main" id="{6F42E118-8DF9-49BC-BDAF-3A0E80AC66A0}"/>
              </a:ext>
            </a:extLst>
          </p:cNvPr>
          <p:cNvSpPr/>
          <p:nvPr/>
        </p:nvSpPr>
        <p:spPr>
          <a:xfrm>
            <a:off x="7522147" y="1068532"/>
            <a:ext cx="448582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>
                <a:solidFill>
                  <a:srgbClr val="0066CC"/>
                </a:solidFill>
              </a:rPr>
              <a:t>Розподіл ліцензіатів НКРЕКП за типом джерела водозабору є основою для кластеризації та бенчмаркінгу:</a:t>
            </a:r>
          </a:p>
        </p:txBody>
      </p:sp>
      <p:grpSp>
        <p:nvGrpSpPr>
          <p:cNvPr id="18" name="Групувати 17">
            <a:extLst>
              <a:ext uri="{FF2B5EF4-FFF2-40B4-BE49-F238E27FC236}">
                <a16:creationId xmlns:a16="http://schemas.microsoft.com/office/drawing/2014/main" id="{DC2EC3B2-90FF-430D-A9C9-B5EC6262259F}"/>
              </a:ext>
            </a:extLst>
          </p:cNvPr>
          <p:cNvGrpSpPr/>
          <p:nvPr/>
        </p:nvGrpSpPr>
        <p:grpSpPr>
          <a:xfrm>
            <a:off x="2" y="6165277"/>
            <a:ext cx="12191998" cy="831532"/>
            <a:chOff x="2" y="6166867"/>
            <a:chExt cx="11521281" cy="889971"/>
          </a:xfrm>
        </p:grpSpPr>
        <p:pic>
          <p:nvPicPr>
            <p:cNvPr id="19" name="Рисунок 4">
              <a:extLst>
                <a:ext uri="{FF2B5EF4-FFF2-40B4-BE49-F238E27FC236}">
                  <a16:creationId xmlns:a16="http://schemas.microsoft.com/office/drawing/2014/main" id="{7B6F779A-E4CC-4C08-955F-AE31CF9D2A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322"/>
            <a:stretch/>
          </p:blipFill>
          <p:spPr bwMode="auto">
            <a:xfrm rot="5400000">
              <a:off x="5315657" y="851212"/>
              <a:ext cx="889971" cy="11521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3">
              <a:extLst>
                <a:ext uri="{FF2B5EF4-FFF2-40B4-BE49-F238E27FC236}">
                  <a16:creationId xmlns:a16="http://schemas.microsoft.com/office/drawing/2014/main" id="{6F25CF6D-DE0A-4337-967F-817479B0D4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530" y="6385155"/>
              <a:ext cx="453395" cy="453395"/>
            </a:xfrm>
            <a:prstGeom prst="rect">
              <a:avLst/>
            </a:prstGeom>
          </p:spPr>
        </p:pic>
      </p:grpSp>
      <p:sp>
        <p:nvSpPr>
          <p:cNvPr id="21" name="Номер слайда 1">
            <a:extLst>
              <a:ext uri="{FF2B5EF4-FFF2-40B4-BE49-F238E27FC236}">
                <a16:creationId xmlns:a16="http://schemas.microsoft.com/office/drawing/2014/main" id="{1647E6D8-072C-428D-9636-DE9C7D536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9785889" y="6276454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556A124F-316E-4B30-931C-5A9BC04C1BED}" type="slidenum">
              <a:rPr lang="uk-UA" altLang="uk-UA" sz="1600" b="1">
                <a:solidFill>
                  <a:schemeClr val="bg1"/>
                </a:solidFill>
              </a:rPr>
              <a:pPr/>
              <a:t>11</a:t>
            </a:fld>
            <a:endParaRPr lang="uk-UA" altLang="uk-UA" sz="1600" b="1" dirty="0">
              <a:solidFill>
                <a:schemeClr val="bg1"/>
              </a:solidFill>
            </a:endParaRPr>
          </a:p>
        </p:txBody>
      </p:sp>
      <p:sp>
        <p:nvSpPr>
          <p:cNvPr id="22" name="Прямокутник: округлені кути 21">
            <a:extLst>
              <a:ext uri="{FF2B5EF4-FFF2-40B4-BE49-F238E27FC236}">
                <a16:creationId xmlns:a16="http://schemas.microsoft.com/office/drawing/2014/main" id="{E51BE972-31C1-420E-82F5-A55911496435}"/>
              </a:ext>
            </a:extLst>
          </p:cNvPr>
          <p:cNvSpPr/>
          <p:nvPr/>
        </p:nvSpPr>
        <p:spPr>
          <a:xfrm>
            <a:off x="1065264" y="1468012"/>
            <a:ext cx="5292000" cy="1512000"/>
          </a:xfrm>
          <a:prstGeom prst="roundRect">
            <a:avLst>
              <a:gd name="adj" fmla="val 4022"/>
            </a:avLst>
          </a:prstGeom>
          <a:solidFill>
            <a:schemeClr val="accent4">
              <a:lumMod val="40000"/>
              <a:lumOff val="6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3" name="TextBox 1">
            <a:extLst>
              <a:ext uri="{FF2B5EF4-FFF2-40B4-BE49-F238E27FC236}">
                <a16:creationId xmlns:a16="http://schemas.microsoft.com/office/drawing/2014/main" id="{D3A68227-DB5B-4197-9443-F4EA8F6A1D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1235" y="1463390"/>
            <a:ext cx="51840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809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266700" indent="-177800">
              <a:buClr>
                <a:srgbClr val="0066CC"/>
              </a:buClr>
              <a:buFont typeface="Arial" panose="020B0604020202020204" pitchFamily="34" charset="0"/>
              <a:buChar char="•"/>
            </a:pPr>
            <a:r>
              <a:rPr lang="uk-UA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вирішити питання щодо класифікатора активів</a:t>
            </a:r>
          </a:p>
          <a:p>
            <a:pPr marL="266700" indent="-177800">
              <a:buClr>
                <a:srgbClr val="0066CC"/>
              </a:buClr>
              <a:buFont typeface="Arial" panose="020B0604020202020204" pitchFamily="34" charset="0"/>
              <a:buChar char="•"/>
            </a:pPr>
            <a:r>
              <a:rPr lang="uk-UA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строків корисної експлуатації активів</a:t>
            </a:r>
          </a:p>
          <a:p>
            <a:pPr marL="266700" indent="-177800">
              <a:buClr>
                <a:srgbClr val="0066CC"/>
              </a:buClr>
              <a:buFont typeface="Arial" panose="020B0604020202020204" pitchFamily="34" charset="0"/>
              <a:buChar char="•"/>
            </a:pPr>
            <a:r>
              <a:rPr lang="uk-UA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формул коефіцієнтів оптимізації та укрупнених показників відновлювальної вартості</a:t>
            </a:r>
          </a:p>
          <a:p>
            <a:pPr marL="266700" indent="-177800">
              <a:buClr>
                <a:srgbClr val="0066CC"/>
              </a:buClr>
              <a:buFont typeface="Arial" panose="020B0604020202020204" pitchFamily="34" charset="0"/>
              <a:buChar char="•"/>
            </a:pPr>
            <a:r>
              <a:rPr lang="uk-UA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пілотна оцінка активів</a:t>
            </a:r>
          </a:p>
        </p:txBody>
      </p:sp>
      <p:sp>
        <p:nvSpPr>
          <p:cNvPr id="25" name="Прямокутник 24">
            <a:extLst>
              <a:ext uri="{FF2B5EF4-FFF2-40B4-BE49-F238E27FC236}">
                <a16:creationId xmlns:a16="http://schemas.microsoft.com/office/drawing/2014/main" id="{2371A189-B2F0-4546-84FC-F21E137DD92F}"/>
              </a:ext>
            </a:extLst>
          </p:cNvPr>
          <p:cNvSpPr/>
          <p:nvPr/>
        </p:nvSpPr>
        <p:spPr>
          <a:xfrm>
            <a:off x="355566" y="78742"/>
            <a:ext cx="11486582" cy="62177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17100">
              <a:lnSpc>
                <a:spcPct val="114000"/>
              </a:lnSpc>
              <a:tabLst>
                <a:tab pos="180340" algn="l"/>
              </a:tabLst>
            </a:pPr>
            <a:r>
              <a:rPr lang="uk-UA" sz="3200" b="1" dirty="0">
                <a:solidFill>
                  <a:srgbClr val="0066CC"/>
                </a:solidFill>
                <a:ea typeface="+mj-ea"/>
                <a:cs typeface="+mj-cs"/>
              </a:rPr>
              <a:t>Удосконалення нормативної бази стимулюючого регулювання</a:t>
            </a:r>
          </a:p>
        </p:txBody>
      </p:sp>
      <p:sp>
        <p:nvSpPr>
          <p:cNvPr id="26" name="Прямокутник 25">
            <a:extLst>
              <a:ext uri="{FF2B5EF4-FFF2-40B4-BE49-F238E27FC236}">
                <a16:creationId xmlns:a16="http://schemas.microsoft.com/office/drawing/2014/main" id="{E096E39F-8FB9-4054-91FC-8781FC06752E}"/>
              </a:ext>
            </a:extLst>
          </p:cNvPr>
          <p:cNvSpPr/>
          <p:nvPr/>
        </p:nvSpPr>
        <p:spPr>
          <a:xfrm>
            <a:off x="7628020" y="2178734"/>
            <a:ext cx="4121157" cy="1592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marR="1892" indent="-180975" algn="just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Підземний водозабір (18 %)</a:t>
            </a:r>
          </a:p>
          <a:p>
            <a:pPr marL="180975" marR="1892" indent="-180975" algn="just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Поверхневий водозабір (понад 50 %)</a:t>
            </a:r>
          </a:p>
          <a:p>
            <a:pPr marL="180975" marR="1892" indent="-180975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uk-UA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Покупна вода</a:t>
            </a:r>
          </a:p>
          <a:p>
            <a:pPr marL="180975" marR="1892" indent="-180975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Змішаний тип джерел водозабору </a:t>
            </a:r>
            <a:br>
              <a:rPr lang="uk-UA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uk-UA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(у різних пропорціях)</a:t>
            </a:r>
          </a:p>
        </p:txBody>
      </p:sp>
      <p:sp>
        <p:nvSpPr>
          <p:cNvPr id="27" name="Скругленный прямоугольник 2">
            <a:extLst>
              <a:ext uri="{FF2B5EF4-FFF2-40B4-BE49-F238E27FC236}">
                <a16:creationId xmlns:a16="http://schemas.microsoft.com/office/drawing/2014/main" id="{B490224F-1B8D-47F1-8B31-1969A78C2516}"/>
              </a:ext>
            </a:extLst>
          </p:cNvPr>
          <p:cNvSpPr/>
          <p:nvPr/>
        </p:nvSpPr>
        <p:spPr>
          <a:xfrm>
            <a:off x="7541198" y="2163775"/>
            <a:ext cx="4320000" cy="1656000"/>
          </a:xfrm>
          <a:prstGeom prst="roundRect">
            <a:avLst>
              <a:gd name="adj" fmla="val 3695"/>
            </a:avLst>
          </a:prstGeom>
          <a:noFill/>
          <a:ln w="3175">
            <a:solidFill>
              <a:srgbClr val="00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8" name="Прямоугольник 25">
            <a:extLst>
              <a:ext uri="{FF2B5EF4-FFF2-40B4-BE49-F238E27FC236}">
                <a16:creationId xmlns:a16="http://schemas.microsoft.com/office/drawing/2014/main" id="{D41B144B-1F62-4EB5-A4AD-5F6403B0E42C}"/>
              </a:ext>
            </a:extLst>
          </p:cNvPr>
          <p:cNvSpPr/>
          <p:nvPr/>
        </p:nvSpPr>
        <p:spPr>
          <a:xfrm>
            <a:off x="7522147" y="4049864"/>
            <a:ext cx="43157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>
                <a:solidFill>
                  <a:srgbClr val="0066CC"/>
                </a:solidFill>
              </a:rPr>
              <a:t>Інші критерії кластеризації:</a:t>
            </a:r>
          </a:p>
        </p:txBody>
      </p:sp>
      <p:sp>
        <p:nvSpPr>
          <p:cNvPr id="29" name="Прямокутник 28">
            <a:extLst>
              <a:ext uri="{FF2B5EF4-FFF2-40B4-BE49-F238E27FC236}">
                <a16:creationId xmlns:a16="http://schemas.microsoft.com/office/drawing/2014/main" id="{AD09B01E-AE32-412D-8BA9-4F74ABC601AC}"/>
              </a:ext>
            </a:extLst>
          </p:cNvPr>
          <p:cNvSpPr/>
          <p:nvPr/>
        </p:nvSpPr>
        <p:spPr>
          <a:xfrm>
            <a:off x="7628019" y="4508807"/>
            <a:ext cx="398966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marR="1892" indent="-180975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Протяжність мереж приведена</a:t>
            </a:r>
          </a:p>
          <a:p>
            <a:pPr marL="180975" marR="1892" indent="-180975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Щільність підключення</a:t>
            </a:r>
          </a:p>
          <a:p>
            <a:pPr marL="180975" marR="1892" indent="-180975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Типи фільтрів</a:t>
            </a:r>
          </a:p>
          <a:p>
            <a:pPr marL="180975" marR="1892" indent="-180975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Очищення стічних вод потужностями інших підприємств</a:t>
            </a:r>
          </a:p>
        </p:txBody>
      </p:sp>
      <p:sp>
        <p:nvSpPr>
          <p:cNvPr id="30" name="Скругленный прямоугольник 2">
            <a:extLst>
              <a:ext uri="{FF2B5EF4-FFF2-40B4-BE49-F238E27FC236}">
                <a16:creationId xmlns:a16="http://schemas.microsoft.com/office/drawing/2014/main" id="{D5661E99-E9DF-433B-9C0D-D180124F2ECB}"/>
              </a:ext>
            </a:extLst>
          </p:cNvPr>
          <p:cNvSpPr/>
          <p:nvPr/>
        </p:nvSpPr>
        <p:spPr>
          <a:xfrm>
            <a:off x="7542255" y="4486973"/>
            <a:ext cx="4320000" cy="1512000"/>
          </a:xfrm>
          <a:prstGeom prst="roundRect">
            <a:avLst>
              <a:gd name="adj" fmla="val 3486"/>
            </a:avLst>
          </a:prstGeom>
          <a:noFill/>
          <a:ln w="3175">
            <a:solidFill>
              <a:srgbClr val="00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CD7AE2B8-2F8B-42A1-9B57-DE055C7738B5}"/>
              </a:ext>
            </a:extLst>
          </p:cNvPr>
          <p:cNvSpPr/>
          <p:nvPr/>
        </p:nvSpPr>
        <p:spPr bwMode="auto">
          <a:xfrm>
            <a:off x="349363" y="983234"/>
            <a:ext cx="576000" cy="576000"/>
          </a:xfrm>
          <a:prstGeom prst="ellipse">
            <a:avLst/>
          </a:prstGeom>
          <a:solidFill>
            <a:schemeClr val="bg1"/>
          </a:solidFill>
          <a:ln w="3175">
            <a:solidFill>
              <a:srgbClr val="00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dirty="0">
                <a:solidFill>
                  <a:srgbClr val="0066CC"/>
                </a:solidFill>
              </a:rPr>
              <a:t>1</a:t>
            </a:r>
            <a:endParaRPr lang="uk-UA" sz="1600" b="1" dirty="0">
              <a:solidFill>
                <a:srgbClr val="0066CC"/>
              </a:solidFill>
            </a:endParaRPr>
          </a:p>
        </p:txBody>
      </p:sp>
      <p:sp>
        <p:nvSpPr>
          <p:cNvPr id="32" name="TextBox 1">
            <a:extLst>
              <a:ext uri="{FF2B5EF4-FFF2-40B4-BE49-F238E27FC236}">
                <a16:creationId xmlns:a16="http://schemas.microsoft.com/office/drawing/2014/main" id="{8453011A-254D-4C64-9C5A-4E7BA8BA3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1235" y="4061233"/>
            <a:ext cx="5256000" cy="1954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809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85725">
              <a:buClr>
                <a:srgbClr val="0066CC"/>
              </a:buClr>
            </a:pPr>
            <a:br>
              <a:rPr lang="uk-UA" altLang="uk-UA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charset="0"/>
              </a:rPr>
            </a:br>
            <a:r>
              <a:rPr lang="uk-UA" altLang="uk-UA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charset="0"/>
              </a:rPr>
              <a:t>У межах одного кластеру маємо дуже великий </a:t>
            </a:r>
            <a:br>
              <a:rPr lang="uk-UA" altLang="uk-UA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charset="0"/>
              </a:rPr>
            </a:br>
            <a:r>
              <a:rPr lang="uk-UA" altLang="uk-UA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charset="0"/>
              </a:rPr>
              <a:t>розбіг значень ключових показників ефективності, </a:t>
            </a:r>
            <a:br>
              <a:rPr lang="uk-UA" altLang="uk-UA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charset="0"/>
              </a:rPr>
            </a:br>
            <a:r>
              <a:rPr lang="uk-UA" altLang="uk-UA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charset="0"/>
              </a:rPr>
              <a:t>що ускладнює встановлення їх адекватних рівнів.</a:t>
            </a:r>
          </a:p>
          <a:p>
            <a:pPr marL="266700" indent="-177800">
              <a:spcBef>
                <a:spcPts val="600"/>
              </a:spcBef>
              <a:buClr>
                <a:srgbClr val="0066CC"/>
              </a:buClr>
              <a:buFont typeface="Arial" panose="020B0604020202020204" pitchFamily="34" charset="0"/>
              <a:buChar char="•"/>
            </a:pPr>
            <a:r>
              <a:rPr lang="uk-UA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Необхідно розробити </a:t>
            </a:r>
            <a:r>
              <a:rPr lang="uk-UA" b="1" dirty="0">
                <a:solidFill>
                  <a:srgbClr val="0066CC"/>
                </a:solidFill>
              </a:rPr>
              <a:t>Порядок здійснення бенчмаркінгу</a:t>
            </a:r>
            <a:r>
              <a:rPr lang="uk-UA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та застосування отриманих результатів при формуванні тарифів.</a:t>
            </a:r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7AF64BD2-3644-467E-AE32-E086DE53BF55}"/>
              </a:ext>
            </a:extLst>
          </p:cNvPr>
          <p:cNvSpPr/>
          <p:nvPr/>
        </p:nvSpPr>
        <p:spPr bwMode="auto">
          <a:xfrm>
            <a:off x="349363" y="3422038"/>
            <a:ext cx="576000" cy="576000"/>
          </a:xfrm>
          <a:prstGeom prst="ellipse">
            <a:avLst/>
          </a:prstGeom>
          <a:solidFill>
            <a:schemeClr val="bg1"/>
          </a:solidFill>
          <a:ln w="3175">
            <a:solidFill>
              <a:srgbClr val="00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dirty="0">
                <a:solidFill>
                  <a:srgbClr val="0066CC"/>
                </a:solidFill>
              </a:rPr>
              <a:t>2</a:t>
            </a:r>
            <a:endParaRPr lang="uk-UA" sz="1600" b="1" dirty="0">
              <a:solidFill>
                <a:srgbClr val="0066CC"/>
              </a:solidFill>
            </a:endParaRPr>
          </a:p>
        </p:txBody>
      </p:sp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7741D66C-3348-4B60-A0EF-F5184CB1D6AF}"/>
              </a:ext>
            </a:extLst>
          </p:cNvPr>
          <p:cNvSpPr/>
          <p:nvPr/>
        </p:nvSpPr>
        <p:spPr>
          <a:xfrm>
            <a:off x="860063" y="982807"/>
            <a:ext cx="62170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>
              <a:spcBef>
                <a:spcPts val="600"/>
              </a:spcBef>
              <a:buClr>
                <a:srgbClr val="0066CC"/>
              </a:buClr>
            </a:pPr>
            <a:r>
              <a:rPr lang="uk-UA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Потрібно прийняти </a:t>
            </a:r>
            <a:r>
              <a:rPr lang="uk-UA" sz="2400" b="1" dirty="0">
                <a:solidFill>
                  <a:srgbClr val="0066CC"/>
                </a:solidFill>
              </a:rPr>
              <a:t>Методику оцінки активів </a:t>
            </a:r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879EC544-00A7-453C-AEE2-22EC73025798}"/>
              </a:ext>
            </a:extLst>
          </p:cNvPr>
          <p:cNvSpPr/>
          <p:nvPr/>
        </p:nvSpPr>
        <p:spPr>
          <a:xfrm>
            <a:off x="860063" y="3360711"/>
            <a:ext cx="650433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>
              <a:spcBef>
                <a:spcPts val="600"/>
              </a:spcBef>
              <a:buClr>
                <a:srgbClr val="0066CC"/>
              </a:buClr>
            </a:pPr>
            <a:r>
              <a:rPr lang="uk-UA" altLang="uk-UA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Необхідно переглянути критерії та визначити правильну </a:t>
            </a:r>
            <a:r>
              <a:rPr lang="uk-UA" altLang="uk-UA" sz="2400" b="1" dirty="0">
                <a:solidFill>
                  <a:srgbClr val="0066CC"/>
                </a:solidFill>
                <a:cs typeface="Arial" charset="0"/>
              </a:rPr>
              <a:t>Математичну модель кластеризації</a:t>
            </a:r>
          </a:p>
        </p:txBody>
      </p:sp>
    </p:spTree>
    <p:extLst>
      <p:ext uri="{BB962C8B-B14F-4D97-AF65-F5344CB8AC3E}">
        <p14:creationId xmlns:p14="http://schemas.microsoft.com/office/powerpoint/2010/main" val="38772900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кутник: округлені кути 19">
            <a:extLst>
              <a:ext uri="{FF2B5EF4-FFF2-40B4-BE49-F238E27FC236}">
                <a16:creationId xmlns:a16="http://schemas.microsoft.com/office/drawing/2014/main" id="{9FADDE7D-035D-4CD5-88BE-244CAA79F698}"/>
              </a:ext>
            </a:extLst>
          </p:cNvPr>
          <p:cNvSpPr/>
          <p:nvPr/>
        </p:nvSpPr>
        <p:spPr>
          <a:xfrm>
            <a:off x="348026" y="3499891"/>
            <a:ext cx="11520000" cy="2664000"/>
          </a:xfrm>
          <a:prstGeom prst="roundRect">
            <a:avLst>
              <a:gd name="adj" fmla="val 3425"/>
            </a:avLst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rgbClr val="3FADFF"/>
            </a:solidFill>
            <a:prstDash val="sysDot"/>
          </a:ln>
          <a:effectLst>
            <a:outerShdw blurRad="63500" sx="102000" sy="102000" algn="ctr" rotWithShape="0">
              <a:schemeClr val="bg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0F38BB0B-20AA-4F8A-91CB-CED44C20F35C}"/>
              </a:ext>
            </a:extLst>
          </p:cNvPr>
          <p:cNvSpPr/>
          <p:nvPr/>
        </p:nvSpPr>
        <p:spPr>
          <a:xfrm>
            <a:off x="355566" y="78742"/>
            <a:ext cx="11486582" cy="75405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17100">
              <a:lnSpc>
                <a:spcPct val="114000"/>
              </a:lnSpc>
              <a:tabLst>
                <a:tab pos="180340" algn="l"/>
              </a:tabLst>
            </a:pPr>
            <a:r>
              <a:rPr lang="uk-UA" sz="4000" b="1" dirty="0">
                <a:solidFill>
                  <a:srgbClr val="0066CC"/>
                </a:solidFill>
                <a:ea typeface="+mj-ea"/>
                <a:cs typeface="+mj-cs"/>
              </a:rPr>
              <a:t>Співпраця  з  міжнародними інституціями</a:t>
            </a:r>
          </a:p>
        </p:txBody>
      </p:sp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DC59AAC4-0576-4244-B8B6-E9EF30AB27C0}"/>
              </a:ext>
            </a:extLst>
          </p:cNvPr>
          <p:cNvSpPr/>
          <p:nvPr/>
        </p:nvSpPr>
        <p:spPr>
          <a:xfrm>
            <a:off x="355566" y="1036660"/>
            <a:ext cx="7272000" cy="936000"/>
          </a:xfrm>
          <a:prstGeom prst="roundRect">
            <a:avLst>
              <a:gd name="adj" fmla="val 3899"/>
            </a:avLst>
          </a:prstGeom>
          <a:noFill/>
          <a:ln>
            <a:solidFill>
              <a:srgbClr val="00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TextBox 16">
            <a:extLst>
              <a:ext uri="{FF2B5EF4-FFF2-40B4-BE49-F238E27FC236}">
                <a16:creationId xmlns:a16="http://schemas.microsoft.com/office/drawing/2014/main" id="{C7131BF4-B82D-4E4A-A5DF-49FBD3061F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4958" y="1198666"/>
            <a:ext cx="4322082" cy="7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000" tIns="36000" rIns="36000" bIns="3600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182563" indent="-182563">
              <a:buClr>
                <a:srgbClr val="0066CC"/>
              </a:buClr>
              <a:buFont typeface="Arial" panose="020B0604020202020204" pitchFamily="34" charset="0"/>
              <a:buChar char="•"/>
              <a:defRPr/>
            </a:pPr>
            <a:r>
              <a:rPr lang="uk-UA" sz="1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Міністерство довкілля Данії</a:t>
            </a:r>
          </a:p>
          <a:p>
            <a:pPr marL="182563" indent="-182563">
              <a:buClr>
                <a:srgbClr val="0066CC"/>
              </a:buClr>
              <a:buFont typeface="Arial" panose="020B0604020202020204" pitchFamily="34" charset="0"/>
              <a:buChar char="•"/>
              <a:defRPr/>
            </a:pPr>
            <a:r>
              <a:rPr lang="uk-UA" sz="1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Агенція з охорони довкілля та ресурсів Данії</a:t>
            </a:r>
          </a:p>
          <a:p>
            <a:pPr marL="182563" indent="-182563">
              <a:buClr>
                <a:srgbClr val="0066CC"/>
              </a:buClr>
              <a:buFont typeface="Arial" panose="020B0604020202020204" pitchFamily="34" charset="0"/>
              <a:buChar char="•"/>
              <a:defRPr/>
            </a:pPr>
            <a:r>
              <a:rPr lang="uk-UA" sz="1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Данський регулятор у сфері комунальних послуг</a:t>
            </a:r>
          </a:p>
        </p:txBody>
      </p:sp>
      <p:sp>
        <p:nvSpPr>
          <p:cNvPr id="6" name="TextBox 16">
            <a:extLst>
              <a:ext uri="{FF2B5EF4-FFF2-40B4-BE49-F238E27FC236}">
                <a16:creationId xmlns:a16="http://schemas.microsoft.com/office/drawing/2014/main" id="{DD62B828-605A-46AE-9E18-0715C3FDC8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958" y="1106333"/>
            <a:ext cx="7209625" cy="811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000" tIns="36000" rIns="36000" bIns="3600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buClr>
                <a:srgbClr val="0066CC"/>
              </a:buClr>
              <a:defRPr/>
            </a:pPr>
            <a:r>
              <a:rPr lang="uk-UA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Робочий план співробітництва у стратегічному секторі </a:t>
            </a:r>
            <a:br>
              <a:rPr lang="uk-UA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uk-UA" sz="2400" b="1" dirty="0">
                <a:solidFill>
                  <a:srgbClr val="0066CC"/>
                </a:solidFill>
              </a:rPr>
              <a:t>«Вода та навколишнє середовище, 2025-2028</a:t>
            </a:r>
            <a:r>
              <a:rPr lang="en-US" sz="2400" b="1" dirty="0">
                <a:solidFill>
                  <a:srgbClr val="0066CC"/>
                </a:solidFill>
              </a:rPr>
              <a:t> </a:t>
            </a:r>
            <a:r>
              <a:rPr lang="uk-UA" sz="2400" b="1" dirty="0">
                <a:solidFill>
                  <a:srgbClr val="0066CC"/>
                </a:solidFill>
              </a:rPr>
              <a:t>рр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1AB3C996-F640-4B52-810B-C6E146FABEA2}"/>
              </a:ext>
            </a:extLst>
          </p:cNvPr>
          <p:cNvSpPr/>
          <p:nvPr/>
        </p:nvSpPr>
        <p:spPr>
          <a:xfrm>
            <a:off x="355566" y="2023948"/>
            <a:ext cx="11518702" cy="806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МЕТА Проекту: </a:t>
            </a:r>
            <a:r>
              <a:rPr lang="uk-UA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Удосконалення послуг з водопостачання та очищення стічних вод.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5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Зміцнення управління та сталості водного сектору України шляхом вдосконалення управління та регулювання водних ресурсів </a:t>
            </a:r>
            <a:br>
              <a:rPr lang="uk-UA" sz="15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uk-UA" sz="15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та водопостачання з наскрізним акцентом на </a:t>
            </a:r>
            <a:r>
              <a:rPr lang="uk-UA" sz="15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гармонізацію з директивами та стандартами ЄС.</a:t>
            </a:r>
            <a:endParaRPr lang="uk-UA" sz="1500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Прямоугольник 18">
            <a:extLst>
              <a:ext uri="{FF2B5EF4-FFF2-40B4-BE49-F238E27FC236}">
                <a16:creationId xmlns:a16="http://schemas.microsoft.com/office/drawing/2014/main" id="{40B623B4-D000-4CED-8491-63585D9A4E8B}"/>
              </a:ext>
            </a:extLst>
          </p:cNvPr>
          <p:cNvSpPr/>
          <p:nvPr/>
        </p:nvSpPr>
        <p:spPr>
          <a:xfrm>
            <a:off x="343717" y="5177659"/>
            <a:ext cx="5836233" cy="1176550"/>
          </a:xfrm>
          <a:prstGeom prst="rect">
            <a:avLst/>
          </a:prstGeom>
        </p:spPr>
        <p:txBody>
          <a:bodyPr anchor="t"/>
          <a:lstStyle/>
          <a:p>
            <a:pPr marL="896938" indent="-89693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+mj-cs"/>
              </a:rPr>
              <a:t>Недоліки</a:t>
            </a:r>
            <a:r>
              <a:rPr lang="uk-UA" sz="1600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+mj-cs"/>
              </a:rPr>
              <a:t>: складність розрахунків;</a:t>
            </a:r>
            <a:br>
              <a:rPr lang="uk-UA" sz="1600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+mj-cs"/>
              </a:rPr>
            </a:br>
            <a:r>
              <a:rPr lang="uk-UA" sz="1600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+mj-cs"/>
              </a:rPr>
              <a:t>зіткнення інтересів споживачів навколо граничних показів споживання (</a:t>
            </a:r>
            <a:r>
              <a:rPr lang="uk-UA" sz="1400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+mj-cs"/>
              </a:rPr>
              <a:t>3,9</a:t>
            </a:r>
            <a:r>
              <a:rPr lang="uk-UA" sz="1600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+mj-cs"/>
              </a:rPr>
              <a:t>-</a:t>
            </a:r>
            <a:r>
              <a:rPr lang="uk-UA" b="1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+mj-cs"/>
              </a:rPr>
              <a:t>4,0</a:t>
            </a:r>
            <a:r>
              <a:rPr lang="uk-UA" sz="1600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+mj-cs"/>
              </a:rPr>
              <a:t>-</a:t>
            </a:r>
            <a:r>
              <a:rPr lang="uk-UA" sz="1400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+mj-cs"/>
              </a:rPr>
              <a:t>4,1</a:t>
            </a:r>
            <a:r>
              <a:rPr lang="uk-UA" sz="1600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+mj-cs"/>
              </a:rPr>
              <a:t>) та нарахувань за ВКО.</a:t>
            </a:r>
            <a:br>
              <a:rPr lang="uk-UA" sz="1600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+mj-cs"/>
              </a:rPr>
            </a:br>
            <a:endParaRPr lang="uk-UA" sz="1600" dirty="0">
              <a:solidFill>
                <a:schemeClr val="tx1">
                  <a:lumMod val="65000"/>
                  <a:lumOff val="35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9" name="Прямоугольник 18">
            <a:extLst>
              <a:ext uri="{FF2B5EF4-FFF2-40B4-BE49-F238E27FC236}">
                <a16:creationId xmlns:a16="http://schemas.microsoft.com/office/drawing/2014/main" id="{4C6A43BF-6216-445B-8D8C-86673812EACF}"/>
              </a:ext>
            </a:extLst>
          </p:cNvPr>
          <p:cNvSpPr/>
          <p:nvPr/>
        </p:nvSpPr>
        <p:spPr>
          <a:xfrm>
            <a:off x="343717" y="3926028"/>
            <a:ext cx="5534569" cy="862749"/>
          </a:xfrm>
          <a:prstGeom prst="rect">
            <a:avLst/>
          </a:prstGeom>
        </p:spPr>
        <p:txBody>
          <a:bodyPr anchor="t"/>
          <a:lstStyle/>
          <a:p>
            <a:pPr marL="896938" indent="-89693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+mj-cs"/>
              </a:rPr>
              <a:t>Переваги</a:t>
            </a:r>
            <a:r>
              <a:rPr lang="uk-UA" sz="1600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+mj-cs"/>
              </a:rPr>
              <a:t>: мотивація споживачів до економії води;</a:t>
            </a:r>
            <a:br>
              <a:rPr lang="uk-UA" sz="1600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+mj-cs"/>
              </a:rPr>
            </a:br>
            <a:r>
              <a:rPr lang="uk-UA" sz="1600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+mj-cs"/>
              </a:rPr>
              <a:t>економічна доступність для малозабезпечених, </a:t>
            </a:r>
            <a:br>
              <a:rPr lang="uk-UA" sz="1600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+mj-cs"/>
              </a:rPr>
            </a:br>
            <a:r>
              <a:rPr lang="uk-UA" sz="1600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+mj-cs"/>
              </a:rPr>
              <a:t>а заможні споживачі мать платити справедливу вартість.</a:t>
            </a:r>
          </a:p>
        </p:txBody>
      </p:sp>
      <p:grpSp>
        <p:nvGrpSpPr>
          <p:cNvPr id="11" name="Групувати 10">
            <a:extLst>
              <a:ext uri="{FF2B5EF4-FFF2-40B4-BE49-F238E27FC236}">
                <a16:creationId xmlns:a16="http://schemas.microsoft.com/office/drawing/2014/main" id="{198DBDFF-BEC2-4112-949F-4536D683EAA1}"/>
              </a:ext>
            </a:extLst>
          </p:cNvPr>
          <p:cNvGrpSpPr/>
          <p:nvPr/>
        </p:nvGrpSpPr>
        <p:grpSpPr>
          <a:xfrm>
            <a:off x="2" y="6165277"/>
            <a:ext cx="12191998" cy="831532"/>
            <a:chOff x="2" y="6166867"/>
            <a:chExt cx="11521281" cy="889971"/>
          </a:xfrm>
        </p:grpSpPr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2EAD2D77-E73B-43D8-BF5C-F3EA6720DB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322"/>
            <a:stretch/>
          </p:blipFill>
          <p:spPr bwMode="auto">
            <a:xfrm rot="5400000">
              <a:off x="5315657" y="851212"/>
              <a:ext cx="889971" cy="11521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3">
              <a:extLst>
                <a:ext uri="{FF2B5EF4-FFF2-40B4-BE49-F238E27FC236}">
                  <a16:creationId xmlns:a16="http://schemas.microsoft.com/office/drawing/2014/main" id="{F1EFC62F-6493-4B08-BCD6-582BC2B35D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530" y="6385155"/>
              <a:ext cx="453395" cy="453395"/>
            </a:xfrm>
            <a:prstGeom prst="rect">
              <a:avLst/>
            </a:prstGeom>
          </p:spPr>
        </p:pic>
      </p:grpSp>
      <p:sp>
        <p:nvSpPr>
          <p:cNvPr id="14" name="Номер слайда 1">
            <a:extLst>
              <a:ext uri="{FF2B5EF4-FFF2-40B4-BE49-F238E27FC236}">
                <a16:creationId xmlns:a16="http://schemas.microsoft.com/office/drawing/2014/main" id="{578B856D-91B7-43FF-8ED7-0195782C6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9785889" y="6276454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556A124F-316E-4B30-931C-5A9BC04C1BED}" type="slidenum">
              <a:rPr lang="uk-UA" altLang="uk-UA" sz="1600" b="1">
                <a:solidFill>
                  <a:schemeClr val="bg1"/>
                </a:solidFill>
              </a:rPr>
              <a:pPr/>
              <a:t>12</a:t>
            </a:fld>
            <a:endParaRPr lang="uk-UA" altLang="uk-UA" sz="1600" b="1" dirty="0">
              <a:solidFill>
                <a:schemeClr val="bg1"/>
              </a:solidFill>
            </a:endParaRPr>
          </a:p>
        </p:txBody>
      </p:sp>
      <p:sp>
        <p:nvSpPr>
          <p:cNvPr id="15" name="Прямокутник 14">
            <a:extLst>
              <a:ext uri="{FF2B5EF4-FFF2-40B4-BE49-F238E27FC236}">
                <a16:creationId xmlns:a16="http://schemas.microsoft.com/office/drawing/2014/main" id="{D46D5D3A-C0B4-4381-BA62-CCF12BFADEF2}"/>
              </a:ext>
            </a:extLst>
          </p:cNvPr>
          <p:cNvSpPr/>
          <p:nvPr/>
        </p:nvSpPr>
        <p:spPr>
          <a:xfrm>
            <a:off x="349413" y="3001833"/>
            <a:ext cx="37135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Рекомендації для України</a:t>
            </a:r>
          </a:p>
        </p:txBody>
      </p:sp>
      <p:sp>
        <p:nvSpPr>
          <p:cNvPr id="16" name="Прямокутник 15">
            <a:extLst>
              <a:ext uri="{FF2B5EF4-FFF2-40B4-BE49-F238E27FC236}">
                <a16:creationId xmlns:a16="http://schemas.microsoft.com/office/drawing/2014/main" id="{38AF3E52-DB89-4200-AE75-9FB94FFFF13C}"/>
              </a:ext>
            </a:extLst>
          </p:cNvPr>
          <p:cNvSpPr/>
          <p:nvPr/>
        </p:nvSpPr>
        <p:spPr>
          <a:xfrm>
            <a:off x="6191799" y="3543283"/>
            <a:ext cx="58636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>
                <a:solidFill>
                  <a:srgbClr val="0066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Регуляторна модель на принципах стимулювання</a:t>
            </a:r>
            <a:endParaRPr lang="uk-UA" sz="2000" b="1" dirty="0">
              <a:solidFill>
                <a:srgbClr val="0066C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id="{8582E642-B301-4657-983C-E4AF0E2644FA}"/>
              </a:ext>
            </a:extLst>
          </p:cNvPr>
          <p:cNvSpPr/>
          <p:nvPr/>
        </p:nvSpPr>
        <p:spPr>
          <a:xfrm>
            <a:off x="361277" y="3543283"/>
            <a:ext cx="49464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>
                <a:solidFill>
                  <a:srgbClr val="0066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Застосування «Блочних тарифів»</a:t>
            </a:r>
            <a:endParaRPr lang="uk-UA" sz="2000" b="1" dirty="0">
              <a:solidFill>
                <a:srgbClr val="0066C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Прямоугольник 18">
            <a:extLst>
              <a:ext uri="{FF2B5EF4-FFF2-40B4-BE49-F238E27FC236}">
                <a16:creationId xmlns:a16="http://schemas.microsoft.com/office/drawing/2014/main" id="{7D734169-1724-4EF9-9C9C-695EF58DDDCD}"/>
              </a:ext>
            </a:extLst>
          </p:cNvPr>
          <p:cNvSpPr/>
          <p:nvPr/>
        </p:nvSpPr>
        <p:spPr>
          <a:xfrm>
            <a:off x="6191799" y="3951981"/>
            <a:ext cx="5616000" cy="1005409"/>
          </a:xfrm>
          <a:prstGeom prst="rect">
            <a:avLst/>
          </a:prstGeom>
        </p:spPr>
        <p:txBody>
          <a:bodyPr anchor="t"/>
          <a:lstStyle/>
          <a:p>
            <a:pPr marL="896938" indent="-896938">
              <a:defRPr/>
            </a:pPr>
            <a:r>
              <a:rPr lang="uk-UA" sz="1600" b="1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+mj-cs"/>
              </a:rPr>
              <a:t>Переваги</a:t>
            </a:r>
            <a:r>
              <a:rPr lang="uk-UA" sz="1600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+mj-cs"/>
              </a:rPr>
              <a:t>: мотивація ВКГ до економії ресурсів та зниження витрат та покращення якості послуг;</a:t>
            </a:r>
          </a:p>
          <a:p>
            <a:pPr marL="896938">
              <a:defRPr/>
            </a:pPr>
            <a:r>
              <a:rPr lang="uk-UA" sz="1600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+mj-cs"/>
              </a:rPr>
              <a:t>уникнення перехресного субсидіювання;</a:t>
            </a:r>
            <a:br>
              <a:rPr lang="uk-UA" sz="1600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+mj-cs"/>
              </a:rPr>
            </a:br>
            <a:r>
              <a:rPr lang="uk-UA" sz="1600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+mj-cs"/>
              </a:rPr>
              <a:t>мотивація споживачів до економії води.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88C82629-F63A-4456-AC17-24CB07E317A6}"/>
              </a:ext>
            </a:extLst>
          </p:cNvPr>
          <p:cNvSpPr/>
          <p:nvPr/>
        </p:nvSpPr>
        <p:spPr>
          <a:xfrm>
            <a:off x="6256285" y="5177659"/>
            <a:ext cx="5765405" cy="831533"/>
          </a:xfrm>
          <a:prstGeom prst="rect">
            <a:avLst/>
          </a:prstGeom>
        </p:spPr>
        <p:txBody>
          <a:bodyPr anchor="t"/>
          <a:lstStyle/>
          <a:p>
            <a:pPr marL="896938" indent="-896938">
              <a:defRPr/>
            </a:pPr>
            <a:r>
              <a:rPr lang="uk-UA" sz="1600" b="1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+mj-cs"/>
              </a:rPr>
              <a:t>Недоліки</a:t>
            </a:r>
            <a:r>
              <a:rPr lang="uk-UA" sz="1600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+mj-cs"/>
              </a:rPr>
              <a:t>: значне зростання тарифів на інвестиційну складову; </a:t>
            </a:r>
            <a:br>
              <a:rPr lang="uk-UA" sz="1600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+mj-cs"/>
              </a:rPr>
            </a:br>
            <a:r>
              <a:rPr lang="uk-UA" sz="1600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+mj-cs"/>
              </a:rPr>
              <a:t>неможливе до скасування воєнного стану.</a:t>
            </a:r>
            <a:br>
              <a:rPr lang="uk-UA" sz="1600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+mj-cs"/>
              </a:rPr>
            </a:br>
            <a:endParaRPr lang="uk-UA" sz="1600" dirty="0">
              <a:solidFill>
                <a:schemeClr val="tx1">
                  <a:lumMod val="65000"/>
                  <a:lumOff val="35000"/>
                </a:schemeClr>
              </a:solidFill>
              <a:ea typeface="+mj-ea"/>
              <a:cs typeface="+mj-cs"/>
            </a:endParaRPr>
          </a:p>
        </p:txBody>
      </p:sp>
      <p:grpSp>
        <p:nvGrpSpPr>
          <p:cNvPr id="21" name="Групувати 20">
            <a:extLst>
              <a:ext uri="{FF2B5EF4-FFF2-40B4-BE49-F238E27FC236}">
                <a16:creationId xmlns:a16="http://schemas.microsoft.com/office/drawing/2014/main" id="{1C5F3A76-5292-4ED8-8811-D91F2380DA80}"/>
              </a:ext>
            </a:extLst>
          </p:cNvPr>
          <p:cNvGrpSpPr/>
          <p:nvPr/>
        </p:nvGrpSpPr>
        <p:grpSpPr>
          <a:xfrm>
            <a:off x="361276" y="5108793"/>
            <a:ext cx="11511010" cy="0"/>
            <a:chOff x="361276" y="5108793"/>
            <a:chExt cx="11511010" cy="0"/>
          </a:xfrm>
        </p:grpSpPr>
        <p:cxnSp>
          <p:nvCxnSpPr>
            <p:cNvPr id="10" name="Пряма зі стрілкою 9">
              <a:extLst>
                <a:ext uri="{FF2B5EF4-FFF2-40B4-BE49-F238E27FC236}">
                  <a16:creationId xmlns:a16="http://schemas.microsoft.com/office/drawing/2014/main" id="{0FBA339F-92FF-49D2-B42A-0A4F1EAFC877}"/>
                </a:ext>
              </a:extLst>
            </p:cNvPr>
            <p:cNvCxnSpPr>
              <a:cxnSpLocks/>
            </p:cNvCxnSpPr>
            <p:nvPr/>
          </p:nvCxnSpPr>
          <p:spPr>
            <a:xfrm>
              <a:off x="361276" y="5108793"/>
              <a:ext cx="5760000" cy="0"/>
            </a:xfrm>
            <a:prstGeom prst="straightConnector1">
              <a:avLst/>
            </a:prstGeom>
            <a:ln w="19050" cap="rnd">
              <a:solidFill>
                <a:srgbClr val="0067B4"/>
              </a:solidFill>
              <a:prstDash val="sysDot"/>
              <a:round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 зі стрілкою 21">
              <a:extLst>
                <a:ext uri="{FF2B5EF4-FFF2-40B4-BE49-F238E27FC236}">
                  <a16:creationId xmlns:a16="http://schemas.microsoft.com/office/drawing/2014/main" id="{E3156FDE-EF82-4865-8D7B-5321B8216D69}"/>
                </a:ext>
              </a:extLst>
            </p:cNvPr>
            <p:cNvCxnSpPr>
              <a:cxnSpLocks/>
            </p:cNvCxnSpPr>
            <p:nvPr/>
          </p:nvCxnSpPr>
          <p:spPr>
            <a:xfrm>
              <a:off x="6256286" y="5108793"/>
              <a:ext cx="5616000" cy="0"/>
            </a:xfrm>
            <a:prstGeom prst="straightConnector1">
              <a:avLst/>
            </a:prstGeom>
            <a:ln w="19050" cap="rnd">
              <a:solidFill>
                <a:srgbClr val="0067B4"/>
              </a:solidFill>
              <a:prstDash val="sysDot"/>
              <a:round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600795E-200A-9A2D-9559-B136F1C1F7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2953" y="2910795"/>
            <a:ext cx="1018120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0052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AAFD8BD5-F1D9-4FAE-B997-4954AE90D81E}"/>
              </a:ext>
            </a:extLst>
          </p:cNvPr>
          <p:cNvSpPr/>
          <p:nvPr/>
        </p:nvSpPr>
        <p:spPr>
          <a:xfrm>
            <a:off x="303316" y="810885"/>
            <a:ext cx="115853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Джерело: </a:t>
            </a:r>
            <a:r>
              <a:rPr lang="uk-UA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Спеціальна доповідь Уповноваженого Верховної Ради України з прав людини щодо стану додержання прав  громадян на чисту та доступну воду в умовах дії правового режиму воєнного стану (за підтримки чеської гуманітарної організації «Людина в біді» та ЮНІСЕФ).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1736048-4682-48B6-8889-B5DAF7A82D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15" t="12908" r="5852" b="19416"/>
          <a:stretch/>
        </p:blipFill>
        <p:spPr>
          <a:xfrm>
            <a:off x="339936" y="5732441"/>
            <a:ext cx="2217856" cy="522210"/>
          </a:xfrm>
          <a:prstGeom prst="rect">
            <a:avLst/>
          </a:prstGeom>
        </p:spPr>
      </p:pic>
      <p:grpSp>
        <p:nvGrpSpPr>
          <p:cNvPr id="4" name="Групувати 3">
            <a:extLst>
              <a:ext uri="{FF2B5EF4-FFF2-40B4-BE49-F238E27FC236}">
                <a16:creationId xmlns:a16="http://schemas.microsoft.com/office/drawing/2014/main" id="{36EDFAB7-718B-42AA-B947-57CE170FA443}"/>
              </a:ext>
            </a:extLst>
          </p:cNvPr>
          <p:cNvGrpSpPr/>
          <p:nvPr/>
        </p:nvGrpSpPr>
        <p:grpSpPr>
          <a:xfrm>
            <a:off x="2" y="6165277"/>
            <a:ext cx="12191998" cy="831532"/>
            <a:chOff x="2" y="6166867"/>
            <a:chExt cx="11521281" cy="889971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AC046D0F-2D94-4F62-B94A-F0884F1198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322"/>
            <a:stretch/>
          </p:blipFill>
          <p:spPr bwMode="auto">
            <a:xfrm rot="5400000">
              <a:off x="5315657" y="851212"/>
              <a:ext cx="889971" cy="11521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3">
              <a:extLst>
                <a:ext uri="{FF2B5EF4-FFF2-40B4-BE49-F238E27FC236}">
                  <a16:creationId xmlns:a16="http://schemas.microsoft.com/office/drawing/2014/main" id="{8D2C65D0-76E9-4A42-81F7-A1969221DB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530" y="6385155"/>
              <a:ext cx="453395" cy="453395"/>
            </a:xfrm>
            <a:prstGeom prst="rect">
              <a:avLst/>
            </a:prstGeom>
          </p:spPr>
        </p:pic>
      </p:grpSp>
      <p:sp>
        <p:nvSpPr>
          <p:cNvPr id="7" name="Номер слайда 1">
            <a:extLst>
              <a:ext uri="{FF2B5EF4-FFF2-40B4-BE49-F238E27FC236}">
                <a16:creationId xmlns:a16="http://schemas.microsoft.com/office/drawing/2014/main" id="{F33FDD94-2046-46A5-B985-941086066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9785889" y="6276454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556A124F-316E-4B30-931C-5A9BC04C1BED}" type="slidenum">
              <a:rPr lang="uk-UA" altLang="uk-UA" sz="1600" b="1">
                <a:solidFill>
                  <a:schemeClr val="bg1"/>
                </a:solidFill>
              </a:rPr>
              <a:pPr/>
              <a:t>13</a:t>
            </a:fld>
            <a:endParaRPr lang="uk-UA" altLang="uk-UA" sz="1600" b="1" dirty="0">
              <a:solidFill>
                <a:schemeClr val="bg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5CC5C8D-A026-41A6-8955-0E9EB6C2483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1305" r="1965" b="25819"/>
          <a:stretch/>
        </p:blipFill>
        <p:spPr>
          <a:xfrm>
            <a:off x="1101958" y="2479619"/>
            <a:ext cx="10146039" cy="3213690"/>
          </a:xfrm>
          <a:prstGeom prst="rect">
            <a:avLst/>
          </a:prstGeom>
        </p:spPr>
      </p:pic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A1387CDB-3704-4F21-938C-822FAEE4CE2A}"/>
              </a:ext>
            </a:extLst>
          </p:cNvPr>
          <p:cNvSpPr/>
          <p:nvPr/>
        </p:nvSpPr>
        <p:spPr>
          <a:xfrm>
            <a:off x="355566" y="78742"/>
            <a:ext cx="11486582" cy="62177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17100">
              <a:lnSpc>
                <a:spcPct val="114000"/>
              </a:lnSpc>
              <a:tabLst>
                <a:tab pos="180340" algn="l"/>
              </a:tabLst>
            </a:pPr>
            <a:r>
              <a:rPr lang="uk-UA" sz="3200" b="1" dirty="0">
                <a:solidFill>
                  <a:srgbClr val="0066CC"/>
                </a:solidFill>
                <a:ea typeface="+mj-ea"/>
                <a:cs typeface="+mj-cs"/>
              </a:rPr>
              <a:t>Тарифи не стимулюють населення до економного споживання</a:t>
            </a:r>
          </a:p>
        </p:txBody>
      </p:sp>
      <p:sp>
        <p:nvSpPr>
          <p:cNvPr id="14" name="Бульбашка прямої мови: прямокутна з округленими кутами 13">
            <a:extLst>
              <a:ext uri="{FF2B5EF4-FFF2-40B4-BE49-F238E27FC236}">
                <a16:creationId xmlns:a16="http://schemas.microsoft.com/office/drawing/2014/main" id="{F7B9E858-E16C-4073-9B52-4E1C01087157}"/>
              </a:ext>
            </a:extLst>
          </p:cNvPr>
          <p:cNvSpPr/>
          <p:nvPr/>
        </p:nvSpPr>
        <p:spPr>
          <a:xfrm>
            <a:off x="8699863" y="2387470"/>
            <a:ext cx="2808000" cy="648000"/>
          </a:xfrm>
          <a:prstGeom prst="wedgeRoundRectCallout">
            <a:avLst>
              <a:gd name="adj1" fmla="val -52031"/>
              <a:gd name="adj2" fmla="val 67886"/>
              <a:gd name="adj3" fmla="val 16667"/>
            </a:avLst>
          </a:prstGeom>
          <a:solidFill>
            <a:schemeClr val="accent4">
              <a:lumMod val="40000"/>
              <a:lumOff val="60000"/>
              <a:alpha val="80000"/>
            </a:schemeClr>
          </a:solidFill>
          <a:ln w="3175">
            <a:solidFill>
              <a:srgbClr val="0066CC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0066CC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56FDCF-8D95-4824-B237-9E8500F53264}"/>
              </a:ext>
            </a:extLst>
          </p:cNvPr>
          <p:cNvSpPr txBox="1"/>
          <p:nvPr/>
        </p:nvSpPr>
        <p:spPr>
          <a:xfrm>
            <a:off x="1063858" y="1552127"/>
            <a:ext cx="45495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Чисельність осіб </a:t>
            </a:r>
            <a:br>
              <a:rPr lang="uk-UA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uk-UA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 домогосподарстві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3D356E-A223-4F69-B735-70B6CCC02C43}"/>
              </a:ext>
            </a:extLst>
          </p:cNvPr>
          <p:cNvSpPr txBox="1"/>
          <p:nvPr/>
        </p:nvSpPr>
        <p:spPr>
          <a:xfrm>
            <a:off x="6117827" y="1552127"/>
            <a:ext cx="5295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Споживання водопровідної води домогосподарством за 1 місяць</a:t>
            </a:r>
          </a:p>
        </p:txBody>
      </p:sp>
      <p:sp>
        <p:nvSpPr>
          <p:cNvPr id="12" name="Прямокутник: округлені кути 11">
            <a:extLst>
              <a:ext uri="{FF2B5EF4-FFF2-40B4-BE49-F238E27FC236}">
                <a16:creationId xmlns:a16="http://schemas.microsoft.com/office/drawing/2014/main" id="{C19F633A-0542-42C7-89FE-427A0F9C6975}"/>
              </a:ext>
            </a:extLst>
          </p:cNvPr>
          <p:cNvSpPr/>
          <p:nvPr/>
        </p:nvSpPr>
        <p:spPr>
          <a:xfrm>
            <a:off x="355565" y="1545599"/>
            <a:ext cx="11520000" cy="4176000"/>
          </a:xfrm>
          <a:prstGeom prst="roundRect">
            <a:avLst>
              <a:gd name="adj" fmla="val 0"/>
            </a:avLst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UA" sz="135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2591C86-7688-42D2-91F7-4BB30E83B539}"/>
              </a:ext>
            </a:extLst>
          </p:cNvPr>
          <p:cNvSpPr txBox="1"/>
          <p:nvPr/>
        </p:nvSpPr>
        <p:spPr>
          <a:xfrm>
            <a:off x="8769531" y="2387470"/>
            <a:ext cx="28999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solidFill>
                  <a:srgbClr val="0066CC"/>
                </a:solidFill>
              </a:rPr>
              <a:t>19 % домогосподарств споживають ≤ 3 куб.м/міс.</a:t>
            </a:r>
          </a:p>
        </p:txBody>
      </p:sp>
    </p:spTree>
    <p:extLst>
      <p:ext uri="{BB962C8B-B14F-4D97-AF65-F5344CB8AC3E}">
        <p14:creationId xmlns:p14="http://schemas.microsoft.com/office/powerpoint/2010/main" val="1083705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кутник: округлені кути 14">
            <a:extLst>
              <a:ext uri="{FF2B5EF4-FFF2-40B4-BE49-F238E27FC236}">
                <a16:creationId xmlns:a16="http://schemas.microsoft.com/office/drawing/2014/main" id="{C75A6AA3-B81A-4B1C-94FC-2F17603ABE7A}"/>
              </a:ext>
            </a:extLst>
          </p:cNvPr>
          <p:cNvSpPr/>
          <p:nvPr/>
        </p:nvSpPr>
        <p:spPr>
          <a:xfrm>
            <a:off x="370168" y="4962031"/>
            <a:ext cx="11520000" cy="1224000"/>
          </a:xfrm>
          <a:prstGeom prst="roundRect">
            <a:avLst>
              <a:gd name="adj" fmla="val 3425"/>
            </a:avLst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rgbClr val="3FADFF"/>
            </a:solidFill>
            <a:prstDash val="sysDot"/>
          </a:ln>
          <a:effectLst>
            <a:outerShdw blurRad="63500" sx="102000" sy="102000" algn="ctr" rotWithShape="0">
              <a:schemeClr val="bg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50DDEC4E-3BEB-46DC-8ED2-20FC97F1C662}"/>
              </a:ext>
            </a:extLst>
          </p:cNvPr>
          <p:cNvSpPr/>
          <p:nvPr/>
        </p:nvSpPr>
        <p:spPr>
          <a:xfrm>
            <a:off x="301832" y="-4063"/>
            <a:ext cx="11486582" cy="75405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17100">
              <a:lnSpc>
                <a:spcPct val="114000"/>
              </a:lnSpc>
              <a:tabLst>
                <a:tab pos="180340" algn="l"/>
              </a:tabLst>
            </a:pPr>
            <a:r>
              <a:rPr lang="uk-UA" sz="4000" b="1" dirty="0">
                <a:solidFill>
                  <a:srgbClr val="0066CC"/>
                </a:solidFill>
                <a:ea typeface="+mj-ea"/>
                <a:cs typeface="+mj-cs"/>
              </a:rPr>
              <a:t>Модель «Блочні тарифи»</a:t>
            </a:r>
          </a:p>
        </p:txBody>
      </p:sp>
      <p:sp>
        <p:nvSpPr>
          <p:cNvPr id="3" name="Прямоугольник 18">
            <a:extLst>
              <a:ext uri="{FF2B5EF4-FFF2-40B4-BE49-F238E27FC236}">
                <a16:creationId xmlns:a16="http://schemas.microsoft.com/office/drawing/2014/main" id="{D31A703E-6269-4DE6-927F-328AAE330925}"/>
              </a:ext>
            </a:extLst>
          </p:cNvPr>
          <p:cNvSpPr/>
          <p:nvPr/>
        </p:nvSpPr>
        <p:spPr>
          <a:xfrm>
            <a:off x="301832" y="925914"/>
            <a:ext cx="6315278" cy="489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00" marR="0" lvl="0" indent="0" algn="l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340" algn="l"/>
              </a:tabLst>
              <a:defRPr/>
            </a:pP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Чинні тарифи на водоспоживання – Київ 2025</a:t>
            </a:r>
            <a:endParaRPr kumimoji="0" lang="uk-UA" altLang="uk-UA" sz="2400" b="1" i="0" u="none" strike="noStrike" kern="1200" cap="none" spc="0" normalizeH="0" baseline="0" noProof="0" dirty="0">
              <a:ln>
                <a:noFill/>
              </a:ln>
              <a:solidFill>
                <a:srgbClr val="0066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32A33C88-2317-413D-A3D8-EB04184ABE4A}"/>
              </a:ext>
            </a:extLst>
          </p:cNvPr>
          <p:cNvSpPr/>
          <p:nvPr/>
        </p:nvSpPr>
        <p:spPr>
          <a:xfrm>
            <a:off x="361744" y="1340768"/>
            <a:ext cx="17700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uk-UA" altLang="uk-UA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грн/куб.м з ПДВ</a:t>
            </a:r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E56EB8F6-1C4F-4B86-B17D-A8DDC8040280}"/>
              </a:ext>
            </a:extLst>
          </p:cNvPr>
          <p:cNvSpPr/>
          <p:nvPr/>
        </p:nvSpPr>
        <p:spPr>
          <a:xfrm>
            <a:off x="7010400" y="925914"/>
            <a:ext cx="5038568" cy="48936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17100">
              <a:lnSpc>
                <a:spcPct val="114000"/>
              </a:lnSpc>
              <a:tabLst>
                <a:tab pos="180340" algn="l"/>
              </a:tabLst>
            </a:pPr>
            <a:r>
              <a:rPr lang="uk-UA" sz="2400" b="1" dirty="0">
                <a:solidFill>
                  <a:srgbClr val="0066CC"/>
                </a:solidFill>
                <a:ea typeface="+mj-ea"/>
                <a:cs typeface="+mj-cs"/>
              </a:rPr>
              <a:t>Приклад «блочних» тарифів</a:t>
            </a:r>
          </a:p>
        </p:txBody>
      </p:sp>
      <p:grpSp>
        <p:nvGrpSpPr>
          <p:cNvPr id="6" name="Групувати 5">
            <a:extLst>
              <a:ext uri="{FF2B5EF4-FFF2-40B4-BE49-F238E27FC236}">
                <a16:creationId xmlns:a16="http://schemas.microsoft.com/office/drawing/2014/main" id="{2BA9A0F8-934F-4E16-AD77-79AB22BB5944}"/>
              </a:ext>
            </a:extLst>
          </p:cNvPr>
          <p:cNvGrpSpPr/>
          <p:nvPr/>
        </p:nvGrpSpPr>
        <p:grpSpPr>
          <a:xfrm>
            <a:off x="2" y="6165277"/>
            <a:ext cx="12191998" cy="831532"/>
            <a:chOff x="2" y="6166867"/>
            <a:chExt cx="11521281" cy="889971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E22829D9-AFFB-4FF0-A92F-F942045AD3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322"/>
            <a:stretch/>
          </p:blipFill>
          <p:spPr bwMode="auto">
            <a:xfrm rot="5400000">
              <a:off x="5315657" y="851212"/>
              <a:ext cx="889971" cy="11521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3">
              <a:extLst>
                <a:ext uri="{FF2B5EF4-FFF2-40B4-BE49-F238E27FC236}">
                  <a16:creationId xmlns:a16="http://schemas.microsoft.com/office/drawing/2014/main" id="{93E19422-89E8-4CD1-9F8F-3CB45ADCF3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530" y="6385155"/>
              <a:ext cx="453395" cy="453395"/>
            </a:xfrm>
            <a:prstGeom prst="rect">
              <a:avLst/>
            </a:prstGeom>
          </p:spPr>
        </p:pic>
      </p:grpSp>
      <p:sp>
        <p:nvSpPr>
          <p:cNvPr id="9" name="Номер слайда 1">
            <a:extLst>
              <a:ext uri="{FF2B5EF4-FFF2-40B4-BE49-F238E27FC236}">
                <a16:creationId xmlns:a16="http://schemas.microsoft.com/office/drawing/2014/main" id="{99DD6939-3A7E-445C-8CE9-9737E8285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9785889" y="6276454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556A124F-316E-4B30-931C-5A9BC04C1BED}" type="slidenum">
              <a:rPr lang="uk-UA" altLang="uk-UA" sz="1600" b="1">
                <a:solidFill>
                  <a:schemeClr val="bg1"/>
                </a:solidFill>
              </a:rPr>
              <a:pPr/>
              <a:t>14</a:t>
            </a:fld>
            <a:endParaRPr lang="uk-UA" altLang="uk-UA" sz="1600" b="1" dirty="0">
              <a:solidFill>
                <a:schemeClr val="bg1"/>
              </a:solidFill>
            </a:endParaRPr>
          </a:p>
        </p:txBody>
      </p:sp>
      <p:graphicFrame>
        <p:nvGraphicFramePr>
          <p:cNvPr id="10" name="Діаграма 9">
            <a:extLst>
              <a:ext uri="{FF2B5EF4-FFF2-40B4-BE49-F238E27FC236}">
                <a16:creationId xmlns:a16="http://schemas.microsoft.com/office/drawing/2014/main" id="{49BD5AD7-C181-4CC3-B8E4-A9FA776BD9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49976637"/>
              </p:ext>
            </p:extLst>
          </p:nvPr>
        </p:nvGraphicFramePr>
        <p:xfrm>
          <a:off x="361744" y="1668475"/>
          <a:ext cx="11528424" cy="26872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1">
            <a:extLst>
              <a:ext uri="{FF2B5EF4-FFF2-40B4-BE49-F238E27FC236}">
                <a16:creationId xmlns:a16="http://schemas.microsoft.com/office/drawing/2014/main" id="{29A23D1A-7E86-4FB7-B4CD-83B9F22CCF85}"/>
              </a:ext>
            </a:extLst>
          </p:cNvPr>
          <p:cNvSpPr txBox="1"/>
          <p:nvPr/>
        </p:nvSpPr>
        <p:spPr>
          <a:xfrm>
            <a:off x="348710" y="3519659"/>
            <a:ext cx="1913296" cy="151884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uk-UA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Населення</a:t>
            </a:r>
            <a:br>
              <a:rPr lang="uk-UA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uk-UA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все споживання</a:t>
            </a:r>
          </a:p>
          <a:p>
            <a:endParaRPr lang="uk-UA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uk-UA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Тарифи на рівні 2022 р.</a:t>
            </a:r>
          </a:p>
        </p:txBody>
      </p:sp>
      <p:sp>
        <p:nvSpPr>
          <p:cNvPr id="12" name="TextBox 1">
            <a:extLst>
              <a:ext uri="{FF2B5EF4-FFF2-40B4-BE49-F238E27FC236}">
                <a16:creationId xmlns:a16="http://schemas.microsoft.com/office/drawing/2014/main" id="{5B9B57D4-E3B6-4CB4-895A-EED078C48571}"/>
              </a:ext>
            </a:extLst>
          </p:cNvPr>
          <p:cNvSpPr txBox="1"/>
          <p:nvPr/>
        </p:nvSpPr>
        <p:spPr>
          <a:xfrm>
            <a:off x="1030744" y="4986967"/>
            <a:ext cx="10130511" cy="138226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uk-UA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Дохід-2025</a:t>
            </a:r>
            <a:r>
              <a:rPr lang="uk-UA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  план              6,16 млрд ₴</a:t>
            </a:r>
            <a:br>
              <a:rPr lang="uk-UA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uk-UA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                очікуване     4,69 млрд ₴                                    очікуване  5,93 млрд ₴</a:t>
            </a:r>
            <a:br>
              <a:rPr lang="uk-UA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uk-UA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Bef>
                <a:spcPts val="600"/>
              </a:spcBef>
            </a:pPr>
            <a:r>
              <a:rPr lang="uk-UA" sz="1800" b="1" dirty="0">
                <a:solidFill>
                  <a:srgbClr val="C00000"/>
                </a:solidFill>
              </a:rPr>
              <a:t>Дефіцит</a:t>
            </a:r>
            <a:r>
              <a:rPr lang="uk-UA" sz="1800" dirty="0">
                <a:solidFill>
                  <a:srgbClr val="C00000"/>
                </a:solidFill>
              </a:rPr>
              <a:t>                                   1,47 млрд ₴  (</a:t>
            </a:r>
            <a:r>
              <a:rPr lang="uk-UA" sz="2400" b="1" dirty="0">
                <a:solidFill>
                  <a:srgbClr val="C00000"/>
                </a:solidFill>
              </a:rPr>
              <a:t>24</a:t>
            </a:r>
            <a:r>
              <a:rPr lang="uk-UA" sz="1800" dirty="0">
                <a:solidFill>
                  <a:srgbClr val="C00000"/>
                </a:solidFill>
              </a:rPr>
              <a:t> %)                                          0,23 млрд ₴  (</a:t>
            </a:r>
            <a:r>
              <a:rPr lang="uk-UA" sz="2400" b="1" dirty="0">
                <a:solidFill>
                  <a:srgbClr val="C00000"/>
                </a:solidFill>
              </a:rPr>
              <a:t>4</a:t>
            </a:r>
            <a:r>
              <a:rPr lang="uk-UA" sz="1800" dirty="0">
                <a:solidFill>
                  <a:srgbClr val="C00000"/>
                </a:solidFill>
              </a:rPr>
              <a:t> %)</a:t>
            </a:r>
          </a:p>
          <a:p>
            <a:pPr>
              <a:spcBef>
                <a:spcPts val="600"/>
              </a:spcBef>
            </a:pPr>
            <a:r>
              <a:rPr lang="uk-UA" sz="1800" dirty="0">
                <a:solidFill>
                  <a:srgbClr val="C00000"/>
                </a:solidFill>
              </a:rPr>
              <a:t>          </a:t>
            </a:r>
          </a:p>
        </p:txBody>
      </p:sp>
      <p:sp>
        <p:nvSpPr>
          <p:cNvPr id="14" name="TextBox 1">
            <a:extLst>
              <a:ext uri="{FF2B5EF4-FFF2-40B4-BE49-F238E27FC236}">
                <a16:creationId xmlns:a16="http://schemas.microsoft.com/office/drawing/2014/main" id="{EA69979E-7D6E-4E92-9D2E-3ED0EE6AD276}"/>
              </a:ext>
            </a:extLst>
          </p:cNvPr>
          <p:cNvSpPr txBox="1"/>
          <p:nvPr/>
        </p:nvSpPr>
        <p:spPr>
          <a:xfrm>
            <a:off x="9346018" y="3486487"/>
            <a:ext cx="1815237" cy="147801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uk-UA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Інші </a:t>
            </a:r>
            <a:br>
              <a:rPr lang="uk-UA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uk-UA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споживачі +</a:t>
            </a:r>
            <a:br>
              <a:rPr lang="uk-UA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uk-UA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населення, </a:t>
            </a:r>
            <a:br>
              <a:rPr lang="uk-UA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uk-UA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що споживає </a:t>
            </a:r>
            <a:br>
              <a:rPr lang="uk-UA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uk-UA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&gt; 4 куб.м</a:t>
            </a:r>
          </a:p>
        </p:txBody>
      </p:sp>
      <p:sp>
        <p:nvSpPr>
          <p:cNvPr id="16" name="TextBox 1">
            <a:extLst>
              <a:ext uri="{FF2B5EF4-FFF2-40B4-BE49-F238E27FC236}">
                <a16:creationId xmlns:a16="http://schemas.microsoft.com/office/drawing/2014/main" id="{01380AA4-FBE1-41B5-B32F-94EEF2C6C8F2}"/>
              </a:ext>
            </a:extLst>
          </p:cNvPr>
          <p:cNvSpPr txBox="1"/>
          <p:nvPr/>
        </p:nvSpPr>
        <p:spPr>
          <a:xfrm>
            <a:off x="6617110" y="3519659"/>
            <a:ext cx="3105723" cy="161643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uk-UA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Населення</a:t>
            </a:r>
            <a:r>
              <a:rPr lang="uk-UA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uk-UA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uk-UA" sz="1800" b="1" dirty="0">
                <a:solidFill>
                  <a:srgbClr val="0066CC"/>
                </a:solidFill>
              </a:rPr>
              <a:t>40 % домогосподарств</a:t>
            </a:r>
            <a:br>
              <a:rPr lang="uk-UA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uk-UA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споживання  до 4 куб.м</a:t>
            </a:r>
          </a:p>
          <a:p>
            <a:endParaRPr lang="uk-UA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uk-UA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Тарифи на рівні 2022 р.</a:t>
            </a:r>
          </a:p>
        </p:txBody>
      </p:sp>
    </p:spTree>
    <p:extLst>
      <p:ext uri="{BB962C8B-B14F-4D97-AF65-F5344CB8AC3E}">
        <p14:creationId xmlns:p14="http://schemas.microsoft.com/office/powerpoint/2010/main" val="40821250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:\Киевский Институт Судебных Экспертиз\презентация\19-05-2023\Рисунок1.jpg">
            <a:extLst>
              <a:ext uri="{FF2B5EF4-FFF2-40B4-BE49-F238E27FC236}">
                <a16:creationId xmlns:a16="http://schemas.microsoft.com/office/drawing/2014/main" id="{C895E2AC-63C9-4131-A6CF-23B0FB7A8B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E8A91232-61A9-454C-A572-0CDB8D1D44CB}"/>
              </a:ext>
            </a:extLst>
          </p:cNvPr>
          <p:cNvSpPr/>
          <p:nvPr/>
        </p:nvSpPr>
        <p:spPr>
          <a:xfrm>
            <a:off x="387275" y="1123072"/>
            <a:ext cx="11456893" cy="745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3700"/>
              </a:lnSpc>
            </a:pPr>
            <a:r>
              <a:rPr lang="uk-UA" sz="8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Дякую за увагу !</a:t>
            </a:r>
            <a:endParaRPr lang="en-US" sz="8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284FAA4D-B08E-4C97-8139-EAB3A0BDF5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275" y="6001187"/>
            <a:ext cx="11456894" cy="53553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60960" tIns="60960" rIns="60960" bIns="60960" anchor="ctr"/>
          <a:lstStyle>
            <a:defPPr>
              <a:defRPr lang="uk-UA"/>
            </a:defPPr>
            <a:lvl1pPr algn="ctr" defTabSz="711200">
              <a:lnSpc>
                <a:spcPct val="90000"/>
              </a:lnSpc>
              <a:defRPr sz="32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uk-UA" altLang="uk-UA" b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89182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кутник: округлені кути 10">
            <a:extLst>
              <a:ext uri="{FF2B5EF4-FFF2-40B4-BE49-F238E27FC236}">
                <a16:creationId xmlns:a16="http://schemas.microsoft.com/office/drawing/2014/main" id="{CDC1836A-5D06-4C36-A5FA-F0B2BBD1D883}"/>
              </a:ext>
            </a:extLst>
          </p:cNvPr>
          <p:cNvSpPr/>
          <p:nvPr/>
        </p:nvSpPr>
        <p:spPr>
          <a:xfrm>
            <a:off x="652234" y="4912086"/>
            <a:ext cx="6408000" cy="1152000"/>
          </a:xfrm>
          <a:prstGeom prst="roundRect">
            <a:avLst>
              <a:gd name="adj" fmla="val 8048"/>
            </a:avLst>
          </a:prstGeom>
          <a:solidFill>
            <a:schemeClr val="accent4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TextBox 9">
            <a:extLst>
              <a:ext uri="{FF2B5EF4-FFF2-40B4-BE49-F238E27FC236}">
                <a16:creationId xmlns:a16="http://schemas.microsoft.com/office/drawing/2014/main" id="{14855D89-99FB-4E85-9251-5BC9D164FC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884" y="44625"/>
            <a:ext cx="11521282" cy="64633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uk-UA"/>
            </a:defPPr>
            <a:lvl1pPr>
              <a:defRPr sz="3600" b="1">
                <a:solidFill>
                  <a:srgbClr val="0086EA"/>
                </a:solidFill>
                <a:ea typeface="+mj-ea"/>
                <a:cs typeface="+mj-cs"/>
              </a:defRPr>
            </a:lvl1pPr>
            <a:lvl2pPr marL="742950" indent="-285750">
              <a:defRPr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9pPr>
          </a:lstStyle>
          <a:p>
            <a:r>
              <a:rPr lang="uk-UA" sz="4000" dirty="0">
                <a:solidFill>
                  <a:srgbClr val="0066CC"/>
                </a:solidFill>
              </a:rPr>
              <a:t>Наслідки воєнних дій та потреби відновлення</a:t>
            </a:r>
            <a:endParaRPr lang="uk-UA" altLang="uk-UA" sz="4000" dirty="0">
              <a:solidFill>
                <a:srgbClr val="0066CC"/>
              </a:solidFill>
            </a:endParaRPr>
          </a:p>
        </p:txBody>
      </p:sp>
      <p:grpSp>
        <p:nvGrpSpPr>
          <p:cNvPr id="7" name="Группа 18">
            <a:extLst>
              <a:ext uri="{FF2B5EF4-FFF2-40B4-BE49-F238E27FC236}">
                <a16:creationId xmlns:a16="http://schemas.microsoft.com/office/drawing/2014/main" id="{57A35BB4-9361-409F-A669-BEA4D090B039}"/>
              </a:ext>
            </a:extLst>
          </p:cNvPr>
          <p:cNvGrpSpPr>
            <a:grpSpLocks/>
          </p:cNvGrpSpPr>
          <p:nvPr/>
        </p:nvGrpSpPr>
        <p:grpSpPr bwMode="auto">
          <a:xfrm>
            <a:off x="12710133" y="1932450"/>
            <a:ext cx="350838" cy="1704359"/>
            <a:chOff x="4703862" y="1844562"/>
            <a:chExt cx="351622" cy="1727604"/>
          </a:xfrm>
        </p:grpSpPr>
        <p:cxnSp>
          <p:nvCxnSpPr>
            <p:cNvPr id="8" name="Прямая соединительная линия 30">
              <a:extLst>
                <a:ext uri="{FF2B5EF4-FFF2-40B4-BE49-F238E27FC236}">
                  <a16:creationId xmlns:a16="http://schemas.microsoft.com/office/drawing/2014/main" id="{86191296-3F61-415E-B104-603A64B1A17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75460" y="1928516"/>
              <a:ext cx="0" cy="1569112"/>
            </a:xfrm>
            <a:prstGeom prst="line">
              <a:avLst/>
            </a:prstGeom>
            <a:ln>
              <a:solidFill>
                <a:srgbClr val="0066CC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Группа 24">
              <a:extLst>
                <a:ext uri="{FF2B5EF4-FFF2-40B4-BE49-F238E27FC236}">
                  <a16:creationId xmlns:a16="http://schemas.microsoft.com/office/drawing/2014/main" id="{741C691B-0AB2-41FF-A2C2-ABA59C1371B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03862" y="1844562"/>
              <a:ext cx="335712" cy="142921"/>
              <a:chOff x="4703862" y="1844562"/>
              <a:chExt cx="335712" cy="142921"/>
            </a:xfrm>
          </p:grpSpPr>
          <p:cxnSp>
            <p:nvCxnSpPr>
              <p:cNvPr id="18" name="Прямая соединительная линия 42">
                <a:extLst>
                  <a:ext uri="{FF2B5EF4-FFF2-40B4-BE49-F238E27FC236}">
                    <a16:creationId xmlns:a16="http://schemas.microsoft.com/office/drawing/2014/main" id="{1D6F0B2B-0C19-41CA-826D-C2DEDC86001B}"/>
                  </a:ext>
                </a:extLst>
              </p:cNvPr>
              <p:cNvCxnSpPr/>
              <p:nvPr/>
            </p:nvCxnSpPr>
            <p:spPr>
              <a:xfrm flipV="1">
                <a:off x="4786597" y="1916023"/>
                <a:ext cx="252977" cy="0"/>
              </a:xfrm>
              <a:prstGeom prst="line">
                <a:avLst/>
              </a:prstGeom>
              <a:ln cap="rnd">
                <a:solidFill>
                  <a:srgbClr val="0066CC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Овал 18">
                <a:extLst>
                  <a:ext uri="{FF2B5EF4-FFF2-40B4-BE49-F238E27FC236}">
                    <a16:creationId xmlns:a16="http://schemas.microsoft.com/office/drawing/2014/main" id="{6573CC33-A86B-417A-B564-6F45722E13C0}"/>
                  </a:ext>
                </a:extLst>
              </p:cNvPr>
              <p:cNvSpPr/>
              <p:nvPr/>
            </p:nvSpPr>
            <p:spPr>
              <a:xfrm>
                <a:off x="4703862" y="1844562"/>
                <a:ext cx="143194" cy="142921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rgbClr val="00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uk-UA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grpSp>
          <p:nvGrpSpPr>
            <p:cNvPr id="10" name="Группа 25">
              <a:extLst>
                <a:ext uri="{FF2B5EF4-FFF2-40B4-BE49-F238E27FC236}">
                  <a16:creationId xmlns:a16="http://schemas.microsoft.com/office/drawing/2014/main" id="{3175030B-3F50-4331-8B23-BD713B4BBF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03862" y="3429245"/>
              <a:ext cx="351622" cy="142921"/>
              <a:chOff x="4703862" y="2359539"/>
              <a:chExt cx="351622" cy="142921"/>
            </a:xfrm>
          </p:grpSpPr>
          <p:cxnSp>
            <p:nvCxnSpPr>
              <p:cNvPr id="16" name="Прямая соединительная линия 38">
                <a:extLst>
                  <a:ext uri="{FF2B5EF4-FFF2-40B4-BE49-F238E27FC236}">
                    <a16:creationId xmlns:a16="http://schemas.microsoft.com/office/drawing/2014/main" id="{2855BF11-6F19-4ECA-9F7B-1BBC7E64B28F}"/>
                  </a:ext>
                </a:extLst>
              </p:cNvPr>
              <p:cNvCxnSpPr/>
              <p:nvPr/>
            </p:nvCxnSpPr>
            <p:spPr>
              <a:xfrm flipV="1">
                <a:off x="4802507" y="2431001"/>
                <a:ext cx="252977" cy="0"/>
              </a:xfrm>
              <a:prstGeom prst="line">
                <a:avLst/>
              </a:prstGeom>
              <a:ln cap="rnd">
                <a:solidFill>
                  <a:srgbClr val="0066CC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Овал 16">
                <a:extLst>
                  <a:ext uri="{FF2B5EF4-FFF2-40B4-BE49-F238E27FC236}">
                    <a16:creationId xmlns:a16="http://schemas.microsoft.com/office/drawing/2014/main" id="{D072E80D-344D-4EF0-ACA8-8ED7730C8AEB}"/>
                  </a:ext>
                </a:extLst>
              </p:cNvPr>
              <p:cNvSpPr/>
              <p:nvPr/>
            </p:nvSpPr>
            <p:spPr>
              <a:xfrm>
                <a:off x="4703862" y="2359539"/>
                <a:ext cx="143194" cy="142921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rgbClr val="00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uk-UA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</p:grpSp>
      <p:graphicFrame>
        <p:nvGraphicFramePr>
          <p:cNvPr id="22" name="Диаграмма 23571">
            <a:extLst>
              <a:ext uri="{FF2B5EF4-FFF2-40B4-BE49-F238E27FC236}">
                <a16:creationId xmlns:a16="http://schemas.microsoft.com/office/drawing/2014/main" id="{0A20D57F-997A-42D3-9C43-6BFA1E4865BD}"/>
              </a:ext>
            </a:extLst>
          </p:cNvPr>
          <p:cNvGraphicFramePr/>
          <p:nvPr/>
        </p:nvGraphicFramePr>
        <p:xfrm>
          <a:off x="13435044" y="367790"/>
          <a:ext cx="4573241" cy="2096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8" name="Прямоугольник 21">
            <a:extLst>
              <a:ext uri="{FF2B5EF4-FFF2-40B4-BE49-F238E27FC236}">
                <a16:creationId xmlns:a16="http://schemas.microsoft.com/office/drawing/2014/main" id="{FD879DDE-9258-4BB8-BF1A-E4726797C167}"/>
              </a:ext>
            </a:extLst>
          </p:cNvPr>
          <p:cNvSpPr/>
          <p:nvPr/>
        </p:nvSpPr>
        <p:spPr>
          <a:xfrm>
            <a:off x="13519280" y="542195"/>
            <a:ext cx="4489064" cy="2096328"/>
          </a:xfrm>
          <a:prstGeom prst="rect">
            <a:avLst/>
          </a:prstGeom>
          <a:noFill/>
          <a:ln w="31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41" name="Групувати 40">
            <a:extLst>
              <a:ext uri="{FF2B5EF4-FFF2-40B4-BE49-F238E27FC236}">
                <a16:creationId xmlns:a16="http://schemas.microsoft.com/office/drawing/2014/main" id="{A30E60B7-8EF7-4456-ADE2-7956A680A369}"/>
              </a:ext>
            </a:extLst>
          </p:cNvPr>
          <p:cNvGrpSpPr/>
          <p:nvPr/>
        </p:nvGrpSpPr>
        <p:grpSpPr>
          <a:xfrm>
            <a:off x="-12018" y="6186681"/>
            <a:ext cx="12204018" cy="831532"/>
            <a:chOff x="2" y="6166867"/>
            <a:chExt cx="11521281" cy="889971"/>
          </a:xfrm>
        </p:grpSpPr>
        <p:pic>
          <p:nvPicPr>
            <p:cNvPr id="42" name="Рисунок 4">
              <a:extLst>
                <a:ext uri="{FF2B5EF4-FFF2-40B4-BE49-F238E27FC236}">
                  <a16:creationId xmlns:a16="http://schemas.microsoft.com/office/drawing/2014/main" id="{103ECE6F-6463-40CE-9257-8329B3C2B7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322"/>
            <a:stretch/>
          </p:blipFill>
          <p:spPr bwMode="auto">
            <a:xfrm rot="5400000">
              <a:off x="5315657" y="851212"/>
              <a:ext cx="889971" cy="11521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" name="Picture 3">
              <a:extLst>
                <a:ext uri="{FF2B5EF4-FFF2-40B4-BE49-F238E27FC236}">
                  <a16:creationId xmlns:a16="http://schemas.microsoft.com/office/drawing/2014/main" id="{27513F14-51F8-4D6E-9996-59B143B7262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530" y="6385155"/>
              <a:ext cx="453395" cy="453395"/>
            </a:xfrm>
            <a:prstGeom prst="rect">
              <a:avLst/>
            </a:prstGeom>
          </p:spPr>
        </p:pic>
      </p:grpSp>
      <p:grpSp>
        <p:nvGrpSpPr>
          <p:cNvPr id="5" name="Групувати 4">
            <a:extLst>
              <a:ext uri="{FF2B5EF4-FFF2-40B4-BE49-F238E27FC236}">
                <a16:creationId xmlns:a16="http://schemas.microsoft.com/office/drawing/2014/main" id="{D5DB23AF-5665-4B0A-A204-4BE6E8407FBA}"/>
              </a:ext>
            </a:extLst>
          </p:cNvPr>
          <p:cNvGrpSpPr/>
          <p:nvPr/>
        </p:nvGrpSpPr>
        <p:grpSpPr>
          <a:xfrm>
            <a:off x="694767" y="945231"/>
            <a:ext cx="6544233" cy="684599"/>
            <a:chOff x="694767" y="1221456"/>
            <a:chExt cx="6544233" cy="684599"/>
          </a:xfrm>
        </p:grpSpPr>
        <p:sp>
          <p:nvSpPr>
            <p:cNvPr id="45" name="TextBox 9">
              <a:extLst>
                <a:ext uri="{FF2B5EF4-FFF2-40B4-BE49-F238E27FC236}">
                  <a16:creationId xmlns:a16="http://schemas.microsoft.com/office/drawing/2014/main" id="{B460A368-2A29-48B3-B276-E58528A1D6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4767" y="1240590"/>
              <a:ext cx="1992696" cy="646331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uk-UA"/>
              </a:defPPr>
              <a:lvl1pPr>
                <a:defRPr sz="3600" b="1">
                  <a:solidFill>
                    <a:srgbClr val="0086EA"/>
                  </a:solidFill>
                  <a:ea typeface="+mj-ea"/>
                  <a:cs typeface="+mj-cs"/>
                </a:defRPr>
              </a:lvl1pPr>
              <a:lvl2pPr marL="742950" indent="-285750">
                <a:defRPr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itchFamily="34" charset="0"/>
                  <a:cs typeface="Arial" charset="0"/>
                </a:defRPr>
              </a:lvl9pPr>
            </a:lstStyle>
            <a:p>
              <a:r>
                <a:rPr lang="uk-UA" dirty="0">
                  <a:solidFill>
                    <a:srgbClr val="0066CC"/>
                  </a:solidFill>
                </a:rPr>
                <a:t>4,0 </a:t>
              </a:r>
            </a:p>
            <a:p>
              <a:r>
                <a:rPr lang="uk-UA" sz="2400" b="0" dirty="0">
                  <a:solidFill>
                    <a:srgbClr val="0066CC"/>
                  </a:solidFill>
                </a:rPr>
                <a:t>млрд $</a:t>
              </a:r>
              <a:r>
                <a:rPr lang="uk-UA" sz="2400" dirty="0">
                  <a:solidFill>
                    <a:srgbClr val="0066CC"/>
                  </a:solidFill>
                </a:rPr>
                <a:t> </a:t>
              </a:r>
            </a:p>
          </p:txBody>
        </p:sp>
        <p:sp>
          <p:nvSpPr>
            <p:cNvPr id="46" name="TextBox 9">
              <a:extLst>
                <a:ext uri="{FF2B5EF4-FFF2-40B4-BE49-F238E27FC236}">
                  <a16:creationId xmlns:a16="http://schemas.microsoft.com/office/drawing/2014/main" id="{EE485A6E-5EF2-4196-9864-064CF6AAF8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7112" y="1221456"/>
              <a:ext cx="4951888" cy="684599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uk-UA"/>
              </a:defPPr>
              <a:lvl1pPr>
                <a:defRPr sz="3600" b="1">
                  <a:solidFill>
                    <a:srgbClr val="0086EA"/>
                  </a:solidFill>
                  <a:ea typeface="+mj-ea"/>
                  <a:cs typeface="+mj-cs"/>
                </a:defRPr>
              </a:lvl1pPr>
              <a:lvl2pPr marL="742950" indent="-285750">
                <a:defRPr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itchFamily="34" charset="0"/>
                  <a:cs typeface="Arial" charset="0"/>
                </a:defRPr>
              </a:lvl9pPr>
            </a:lstStyle>
            <a:p>
              <a:r>
                <a:rPr lang="uk-UA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rPr>
                <a:t>Пряма шкода</a:t>
              </a:r>
              <a:r>
                <a:rPr lang="uk-UA" sz="2000" b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, </a:t>
              </a:r>
              <a:r>
                <a:rPr lang="uk-UA" sz="1800" b="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нанесена інфраструктурі ЦВВ </a:t>
              </a:r>
              <a:br>
                <a:rPr lang="uk-UA" sz="2000" b="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</a:br>
              <a:r>
                <a:rPr lang="uk-UA" sz="1800" b="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(фізичні пошкодження, за оцінкою </a:t>
              </a:r>
              <a:r>
                <a:rPr lang="en-US" sz="1800" b="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UNICEF)</a:t>
              </a:r>
              <a:endParaRPr lang="uk-UA" sz="1800" b="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  <p:grpSp>
        <p:nvGrpSpPr>
          <p:cNvPr id="4" name="Групувати 3">
            <a:extLst>
              <a:ext uri="{FF2B5EF4-FFF2-40B4-BE49-F238E27FC236}">
                <a16:creationId xmlns:a16="http://schemas.microsoft.com/office/drawing/2014/main" id="{8B27CE97-CD15-47A8-9058-14DCA68F5411}"/>
              </a:ext>
            </a:extLst>
          </p:cNvPr>
          <p:cNvGrpSpPr/>
          <p:nvPr/>
        </p:nvGrpSpPr>
        <p:grpSpPr>
          <a:xfrm>
            <a:off x="696861" y="1966210"/>
            <a:ext cx="5875229" cy="646331"/>
            <a:chOff x="696861" y="2921154"/>
            <a:chExt cx="5875229" cy="646331"/>
          </a:xfrm>
        </p:grpSpPr>
        <p:sp>
          <p:nvSpPr>
            <p:cNvPr id="44" name="TextBox 9">
              <a:extLst>
                <a:ext uri="{FF2B5EF4-FFF2-40B4-BE49-F238E27FC236}">
                  <a16:creationId xmlns:a16="http://schemas.microsoft.com/office/drawing/2014/main" id="{7D8BB2C4-BE4F-4FFB-A111-E9AB584748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6861" y="2921154"/>
              <a:ext cx="1757767" cy="646331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uk-UA"/>
              </a:defPPr>
              <a:lvl1pPr>
                <a:defRPr sz="3600" b="1">
                  <a:solidFill>
                    <a:srgbClr val="0086EA"/>
                  </a:solidFill>
                  <a:ea typeface="+mj-ea"/>
                  <a:cs typeface="+mj-cs"/>
                </a:defRPr>
              </a:lvl1pPr>
              <a:lvl2pPr marL="742950" indent="-285750">
                <a:defRPr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itchFamily="34" charset="0"/>
                  <a:cs typeface="Arial" charset="0"/>
                </a:defRPr>
              </a:lvl9pPr>
            </a:lstStyle>
            <a:p>
              <a:r>
                <a:rPr lang="uk-UA" sz="2400" b="0" dirty="0">
                  <a:solidFill>
                    <a:srgbClr val="0066CC"/>
                  </a:solidFill>
                </a:rPr>
                <a:t>↓</a:t>
              </a:r>
              <a:r>
                <a:rPr lang="uk-UA" dirty="0">
                  <a:solidFill>
                    <a:srgbClr val="0066CC"/>
                  </a:solidFill>
                </a:rPr>
                <a:t> 15 </a:t>
              </a:r>
              <a:r>
                <a:rPr lang="uk-UA" sz="2400" b="0" dirty="0">
                  <a:solidFill>
                    <a:srgbClr val="0066CC"/>
                  </a:solidFill>
                </a:rPr>
                <a:t>%</a:t>
              </a:r>
            </a:p>
          </p:txBody>
        </p:sp>
        <p:sp>
          <p:nvSpPr>
            <p:cNvPr id="47" name="TextBox 9">
              <a:extLst>
                <a:ext uri="{FF2B5EF4-FFF2-40B4-BE49-F238E27FC236}">
                  <a16:creationId xmlns:a16="http://schemas.microsoft.com/office/drawing/2014/main" id="{E69F4DDC-54F7-454E-BFF8-9E2886BE81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0693" y="2921154"/>
              <a:ext cx="4281397" cy="646331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uk-UA"/>
              </a:defPPr>
              <a:lvl1pPr>
                <a:defRPr sz="3600" b="1">
                  <a:solidFill>
                    <a:srgbClr val="0086EA"/>
                  </a:solidFill>
                  <a:ea typeface="+mj-ea"/>
                  <a:cs typeface="+mj-cs"/>
                </a:defRPr>
              </a:lvl1pPr>
              <a:lvl2pPr marL="742950" indent="-285750">
                <a:defRPr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itchFamily="34" charset="0"/>
                  <a:cs typeface="Arial" charset="0"/>
                </a:defRPr>
              </a:lvl9pPr>
            </a:lstStyle>
            <a:p>
              <a:r>
                <a:rPr lang="uk-UA" sz="2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Скоротились обсяги </a:t>
              </a:r>
              <a:r>
                <a:rPr lang="uk-UA" sz="1800" b="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виробництва</a:t>
              </a:r>
              <a:endParaRPr lang="uk-UA" sz="2000" b="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6" name="Групувати 5">
            <a:extLst>
              <a:ext uri="{FF2B5EF4-FFF2-40B4-BE49-F238E27FC236}">
                <a16:creationId xmlns:a16="http://schemas.microsoft.com/office/drawing/2014/main" id="{09C8947B-D11E-484B-94C9-C318A23C5AB1}"/>
              </a:ext>
            </a:extLst>
          </p:cNvPr>
          <p:cNvGrpSpPr/>
          <p:nvPr/>
        </p:nvGrpSpPr>
        <p:grpSpPr>
          <a:xfrm>
            <a:off x="696861" y="2948921"/>
            <a:ext cx="7046640" cy="646331"/>
            <a:chOff x="696861" y="4616448"/>
            <a:chExt cx="7046640" cy="646331"/>
          </a:xfrm>
        </p:grpSpPr>
        <p:sp>
          <p:nvSpPr>
            <p:cNvPr id="48" name="TextBox 9">
              <a:extLst>
                <a:ext uri="{FF2B5EF4-FFF2-40B4-BE49-F238E27FC236}">
                  <a16:creationId xmlns:a16="http://schemas.microsoft.com/office/drawing/2014/main" id="{D8A7D93D-C3C2-4F8C-B783-28A16C6722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6861" y="4616448"/>
              <a:ext cx="3494960" cy="646331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uk-UA"/>
              </a:defPPr>
              <a:lvl1pPr>
                <a:defRPr sz="3600" b="1">
                  <a:solidFill>
                    <a:srgbClr val="0086EA"/>
                  </a:solidFill>
                  <a:ea typeface="+mj-ea"/>
                  <a:cs typeface="+mj-cs"/>
                </a:defRPr>
              </a:lvl1pPr>
              <a:lvl2pPr marL="742950" indent="-285750">
                <a:defRPr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itchFamily="34" charset="0"/>
                  <a:cs typeface="Arial" charset="0"/>
                </a:defRPr>
              </a:lvl9pPr>
            </a:lstStyle>
            <a:p>
              <a:r>
                <a:rPr lang="uk-UA" dirty="0">
                  <a:solidFill>
                    <a:srgbClr val="0066CC"/>
                  </a:solidFill>
                </a:rPr>
                <a:t>12,9</a:t>
              </a:r>
            </a:p>
            <a:p>
              <a:r>
                <a:rPr lang="uk-UA" sz="2400" b="0" dirty="0">
                  <a:solidFill>
                    <a:srgbClr val="0066CC"/>
                  </a:solidFill>
                </a:rPr>
                <a:t>млрд ₴</a:t>
              </a:r>
              <a:r>
                <a:rPr lang="uk-UA" sz="2400" dirty="0">
                  <a:solidFill>
                    <a:srgbClr val="0066CC"/>
                  </a:solidFill>
                </a:rPr>
                <a:t> </a:t>
              </a:r>
            </a:p>
          </p:txBody>
        </p:sp>
        <p:sp>
          <p:nvSpPr>
            <p:cNvPr id="49" name="TextBox 9">
              <a:extLst>
                <a:ext uri="{FF2B5EF4-FFF2-40B4-BE49-F238E27FC236}">
                  <a16:creationId xmlns:a16="http://schemas.microsoft.com/office/drawing/2014/main" id="{234176F8-CC1F-4438-893D-08001E9E30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74462" y="4616448"/>
              <a:ext cx="5469039" cy="646331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uk-UA"/>
              </a:defPPr>
              <a:lvl1pPr>
                <a:defRPr sz="3600" b="1">
                  <a:solidFill>
                    <a:srgbClr val="0086EA"/>
                  </a:solidFill>
                  <a:ea typeface="+mj-ea"/>
                  <a:cs typeface="+mj-cs"/>
                </a:defRPr>
              </a:lvl1pPr>
              <a:lvl2pPr marL="742950" indent="-285750">
                <a:defRPr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itchFamily="34" charset="0"/>
                  <a:cs typeface="Arial" charset="0"/>
                </a:defRPr>
              </a:lvl9pPr>
            </a:lstStyle>
            <a:p>
              <a:r>
                <a:rPr lang="uk-UA" sz="2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Зростає заборгованість </a:t>
              </a:r>
              <a:r>
                <a:rPr lang="uk-UA" sz="1800" b="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споживачів </a:t>
              </a:r>
              <a:endParaRPr lang="en-US" sz="1800" b="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lang="en-US" sz="1800" b="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(</a:t>
              </a:r>
              <a:r>
                <a:rPr lang="uk-UA" sz="1800" b="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на 01.03.2025</a:t>
              </a:r>
              <a:r>
                <a:rPr lang="en-US" sz="1800" b="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)</a:t>
              </a:r>
              <a:br>
                <a:rPr lang="uk-UA" sz="2000" b="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</a:br>
              <a:endParaRPr lang="uk-UA" sz="1400" b="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1" name="Групувати 20">
            <a:extLst>
              <a:ext uri="{FF2B5EF4-FFF2-40B4-BE49-F238E27FC236}">
                <a16:creationId xmlns:a16="http://schemas.microsoft.com/office/drawing/2014/main" id="{276DC4E3-97C3-4380-8FB2-5C66A60621A5}"/>
              </a:ext>
            </a:extLst>
          </p:cNvPr>
          <p:cNvGrpSpPr/>
          <p:nvPr/>
        </p:nvGrpSpPr>
        <p:grpSpPr>
          <a:xfrm>
            <a:off x="713817" y="3931632"/>
            <a:ext cx="6525183" cy="646331"/>
            <a:chOff x="7320102" y="1159407"/>
            <a:chExt cx="6525183" cy="646331"/>
          </a:xfrm>
        </p:grpSpPr>
        <p:sp>
          <p:nvSpPr>
            <p:cNvPr id="51" name="TextBox 9">
              <a:extLst>
                <a:ext uri="{FF2B5EF4-FFF2-40B4-BE49-F238E27FC236}">
                  <a16:creationId xmlns:a16="http://schemas.microsoft.com/office/drawing/2014/main" id="{B523116B-7009-4A14-AFEC-52FBBCA9FC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80746" y="1159407"/>
              <a:ext cx="4964539" cy="646331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uk-UA"/>
              </a:defPPr>
              <a:lvl1pPr>
                <a:defRPr sz="3600" b="1">
                  <a:solidFill>
                    <a:srgbClr val="0086EA"/>
                  </a:solidFill>
                  <a:ea typeface="+mj-ea"/>
                  <a:cs typeface="+mj-cs"/>
                </a:defRPr>
              </a:lvl1pPr>
              <a:lvl2pPr marL="742950" indent="-285750">
                <a:defRPr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itchFamily="34" charset="0"/>
                  <a:cs typeface="Arial" charset="0"/>
                </a:defRPr>
              </a:lvl9pPr>
            </a:lstStyle>
            <a:p>
              <a:r>
                <a:rPr lang="uk-UA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rPr>
                <a:t>Витрати ↑ та не відшкодовуються </a:t>
              </a:r>
              <a:r>
                <a:rPr lang="uk-UA" sz="1800" b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rPr>
                <a:t>тарифами на 100 %</a:t>
              </a:r>
              <a:endParaRPr lang="uk-UA" sz="2000" b="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52" name="TextBox 9">
              <a:extLst>
                <a:ext uri="{FF2B5EF4-FFF2-40B4-BE49-F238E27FC236}">
                  <a16:creationId xmlns:a16="http://schemas.microsoft.com/office/drawing/2014/main" id="{0A0ADE43-88C2-49B3-907D-570EDE68DB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20102" y="1159407"/>
              <a:ext cx="1445181" cy="646331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uk-UA"/>
              </a:defPPr>
              <a:lvl1pPr>
                <a:defRPr sz="3600" b="1">
                  <a:solidFill>
                    <a:srgbClr val="0086EA"/>
                  </a:solidFill>
                  <a:ea typeface="+mj-ea"/>
                  <a:cs typeface="+mj-cs"/>
                </a:defRPr>
              </a:lvl1pPr>
              <a:lvl2pPr marL="742950" indent="-285750">
                <a:defRPr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itchFamily="34" charset="0"/>
                  <a:cs typeface="Arial" charset="0"/>
                </a:defRPr>
              </a:lvl9pPr>
            </a:lstStyle>
            <a:p>
              <a:r>
                <a:rPr lang="uk-UA" dirty="0">
                  <a:solidFill>
                    <a:srgbClr val="0066CC"/>
                  </a:solidFill>
                </a:rPr>
                <a:t>-30</a:t>
              </a:r>
              <a:r>
                <a:rPr lang="uk-UA" sz="2400" dirty="0">
                  <a:solidFill>
                    <a:srgbClr val="0066CC"/>
                  </a:solidFill>
                </a:rPr>
                <a:t> </a:t>
              </a:r>
              <a:r>
                <a:rPr lang="uk-UA" sz="2400" b="0" dirty="0">
                  <a:solidFill>
                    <a:srgbClr val="0066CC"/>
                  </a:solidFill>
                </a:rPr>
                <a:t>%</a:t>
              </a:r>
              <a:r>
                <a:rPr lang="uk-UA" sz="2400" dirty="0">
                  <a:solidFill>
                    <a:srgbClr val="0066CC"/>
                  </a:solidFill>
                </a:rPr>
                <a:t> </a:t>
              </a:r>
            </a:p>
          </p:txBody>
        </p:sp>
      </p:grpSp>
      <p:grpSp>
        <p:nvGrpSpPr>
          <p:cNvPr id="53" name="Групувати 52">
            <a:extLst>
              <a:ext uri="{FF2B5EF4-FFF2-40B4-BE49-F238E27FC236}">
                <a16:creationId xmlns:a16="http://schemas.microsoft.com/office/drawing/2014/main" id="{2ED88F1F-E108-431B-81F1-0B5070A88E48}"/>
              </a:ext>
            </a:extLst>
          </p:cNvPr>
          <p:cNvGrpSpPr/>
          <p:nvPr/>
        </p:nvGrpSpPr>
        <p:grpSpPr>
          <a:xfrm>
            <a:off x="655830" y="4914343"/>
            <a:ext cx="6306943" cy="1200329"/>
            <a:chOff x="7522323" y="1098387"/>
            <a:chExt cx="4475498" cy="1200329"/>
          </a:xfrm>
        </p:grpSpPr>
        <p:sp>
          <p:nvSpPr>
            <p:cNvPr id="54" name="TextBox 9">
              <a:extLst>
                <a:ext uri="{FF2B5EF4-FFF2-40B4-BE49-F238E27FC236}">
                  <a16:creationId xmlns:a16="http://schemas.microsoft.com/office/drawing/2014/main" id="{FFAEE610-6210-4C70-972E-CF0C1EE395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86663" y="1190719"/>
              <a:ext cx="3311158" cy="1015663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defPPr>
                <a:defRPr lang="uk-UA"/>
              </a:defPPr>
              <a:lvl1pPr>
                <a:defRPr sz="3600" b="1">
                  <a:solidFill>
                    <a:srgbClr val="0086EA"/>
                  </a:solidFill>
                  <a:ea typeface="+mj-ea"/>
                  <a:cs typeface="+mj-cs"/>
                </a:defRPr>
              </a:lvl1pPr>
              <a:lvl2pPr marL="742950" indent="-285750">
                <a:defRPr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itchFamily="34" charset="0"/>
                  <a:cs typeface="Arial" charset="0"/>
                </a:defRPr>
              </a:lvl9pPr>
            </a:lstStyle>
            <a:p>
              <a:r>
                <a:rPr lang="uk-UA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rPr>
                <a:t>Тарифи для населення незмінні - </a:t>
              </a:r>
              <a:r>
                <a:rPr lang="uk-UA" sz="1800" b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rPr>
                <a:t>зменшення доходів та соціальна напруга заважають їх актуалізувати </a:t>
              </a:r>
              <a:endParaRPr lang="uk-UA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55" name="TextBox 9">
              <a:extLst>
                <a:ext uri="{FF2B5EF4-FFF2-40B4-BE49-F238E27FC236}">
                  <a16:creationId xmlns:a16="http://schemas.microsoft.com/office/drawing/2014/main" id="{96DD14F1-7D43-4783-840B-6FCB6A0952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22323" y="1098387"/>
              <a:ext cx="1690250" cy="1200329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defPPr>
                <a:defRPr lang="uk-UA"/>
              </a:defPPr>
              <a:lvl1pPr>
                <a:defRPr sz="3600" b="1">
                  <a:solidFill>
                    <a:srgbClr val="0086EA"/>
                  </a:solidFill>
                  <a:ea typeface="+mj-ea"/>
                  <a:cs typeface="+mj-cs"/>
                </a:defRPr>
              </a:lvl1pPr>
              <a:lvl2pPr marL="742950" indent="-285750">
                <a:defRPr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itchFamily="34" charset="0"/>
                  <a:cs typeface="Arial" charset="0"/>
                </a:defRPr>
              </a:lvl9pPr>
            </a:lstStyle>
            <a:p>
              <a:r>
                <a:rPr lang="uk-UA" dirty="0">
                  <a:solidFill>
                    <a:srgbClr val="0066CC"/>
                  </a:solidFill>
                </a:rPr>
                <a:t>2022-</a:t>
              </a:r>
              <a:br>
                <a:rPr lang="uk-UA" dirty="0">
                  <a:solidFill>
                    <a:srgbClr val="0066CC"/>
                  </a:solidFill>
                </a:rPr>
              </a:br>
              <a:r>
                <a:rPr lang="uk-UA" dirty="0">
                  <a:solidFill>
                    <a:srgbClr val="0066CC"/>
                  </a:solidFill>
                </a:rPr>
                <a:t>2025 </a:t>
              </a:r>
              <a:r>
                <a:rPr lang="uk-UA" sz="2400" b="0" dirty="0">
                  <a:solidFill>
                    <a:srgbClr val="0066CC"/>
                  </a:solidFill>
                </a:rPr>
                <a:t>рр</a:t>
              </a:r>
              <a:r>
                <a:rPr lang="uk-UA" sz="2400" dirty="0">
                  <a:solidFill>
                    <a:srgbClr val="0066CC"/>
                  </a:solidFill>
                </a:rPr>
                <a:t> </a:t>
              </a:r>
            </a:p>
          </p:txBody>
        </p:sp>
      </p:grpSp>
      <p:grpSp>
        <p:nvGrpSpPr>
          <p:cNvPr id="15" name="Групувати 14">
            <a:extLst>
              <a:ext uri="{FF2B5EF4-FFF2-40B4-BE49-F238E27FC236}">
                <a16:creationId xmlns:a16="http://schemas.microsoft.com/office/drawing/2014/main" id="{50FF64FC-B140-4D39-9AAA-F512ED5014AA}"/>
              </a:ext>
            </a:extLst>
          </p:cNvPr>
          <p:cNvGrpSpPr/>
          <p:nvPr/>
        </p:nvGrpSpPr>
        <p:grpSpPr>
          <a:xfrm>
            <a:off x="7542881" y="3806806"/>
            <a:ext cx="4320000" cy="2215532"/>
            <a:chOff x="7190456" y="3806806"/>
            <a:chExt cx="4320000" cy="2215532"/>
          </a:xfrm>
        </p:grpSpPr>
        <p:sp>
          <p:nvSpPr>
            <p:cNvPr id="56" name="Прямокутник: округлені кути 55">
              <a:extLst>
                <a:ext uri="{FF2B5EF4-FFF2-40B4-BE49-F238E27FC236}">
                  <a16:creationId xmlns:a16="http://schemas.microsoft.com/office/drawing/2014/main" id="{F9BA0776-B32B-4DB0-9B3A-9A63333D68B8}"/>
                </a:ext>
              </a:extLst>
            </p:cNvPr>
            <p:cNvSpPr/>
            <p:nvPr/>
          </p:nvSpPr>
          <p:spPr>
            <a:xfrm>
              <a:off x="7190456" y="3806806"/>
              <a:ext cx="4320000" cy="2215532"/>
            </a:xfrm>
            <a:prstGeom prst="roundRect">
              <a:avLst>
                <a:gd name="adj" fmla="val 3425"/>
              </a:avLst>
            </a:prstGeom>
            <a:solidFill>
              <a:schemeClr val="bg1"/>
            </a:solidFill>
            <a:ln w="3175">
              <a:solidFill>
                <a:srgbClr val="3FADFF"/>
              </a:solidFill>
              <a:prstDash val="sysDot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61163FAE-B6BA-4EA9-9E68-A64E90CEC1A4}"/>
                </a:ext>
              </a:extLst>
            </p:cNvPr>
            <p:cNvSpPr txBox="1"/>
            <p:nvPr/>
          </p:nvSpPr>
          <p:spPr>
            <a:xfrm>
              <a:off x="7370467" y="4132939"/>
              <a:ext cx="405781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b="1" dirty="0">
                  <a:solidFill>
                    <a:srgbClr val="0066CC"/>
                  </a:solidFill>
                </a:rPr>
                <a:t>Скорочення втрат води – головний внутрішній резерв для відшкодування операційних витрат</a:t>
              </a:r>
            </a:p>
          </p:txBody>
        </p:sp>
      </p:grpSp>
      <p:grpSp>
        <p:nvGrpSpPr>
          <p:cNvPr id="37" name="Группа 18">
            <a:extLst>
              <a:ext uri="{FF2B5EF4-FFF2-40B4-BE49-F238E27FC236}">
                <a16:creationId xmlns:a16="http://schemas.microsoft.com/office/drawing/2014/main" id="{78C2D6FE-0010-42D3-90E2-526B7917B6F8}"/>
              </a:ext>
            </a:extLst>
          </p:cNvPr>
          <p:cNvGrpSpPr>
            <a:grpSpLocks/>
          </p:cNvGrpSpPr>
          <p:nvPr/>
        </p:nvGrpSpPr>
        <p:grpSpPr bwMode="auto">
          <a:xfrm>
            <a:off x="-1826731" y="822206"/>
            <a:ext cx="350838" cy="4464000"/>
            <a:chOff x="4703862" y="1844562"/>
            <a:chExt cx="351622" cy="4524881"/>
          </a:xfrm>
        </p:grpSpPr>
        <p:cxnSp>
          <p:nvCxnSpPr>
            <p:cNvPr id="38" name="Прямая соединительная линия 30">
              <a:extLst>
                <a:ext uri="{FF2B5EF4-FFF2-40B4-BE49-F238E27FC236}">
                  <a16:creationId xmlns:a16="http://schemas.microsoft.com/office/drawing/2014/main" id="{474A3E2E-08D1-49D3-95BA-73DC40F46F92}"/>
                </a:ext>
              </a:extLst>
            </p:cNvPr>
            <p:cNvCxnSpPr>
              <a:cxnSpLocks/>
              <a:endCxn id="61" idx="0"/>
            </p:cNvCxnSpPr>
            <p:nvPr/>
          </p:nvCxnSpPr>
          <p:spPr>
            <a:xfrm flipH="1">
              <a:off x="4775460" y="1916023"/>
              <a:ext cx="0" cy="4310499"/>
            </a:xfrm>
            <a:prstGeom prst="line">
              <a:avLst/>
            </a:prstGeom>
            <a:ln>
              <a:solidFill>
                <a:srgbClr val="0066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9" name="Группа 24">
              <a:extLst>
                <a:ext uri="{FF2B5EF4-FFF2-40B4-BE49-F238E27FC236}">
                  <a16:creationId xmlns:a16="http://schemas.microsoft.com/office/drawing/2014/main" id="{7BE9A257-7C28-40E2-B6BC-FBED91C9A9A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03862" y="1844562"/>
              <a:ext cx="335712" cy="142921"/>
              <a:chOff x="4703862" y="1844562"/>
              <a:chExt cx="335712" cy="142921"/>
            </a:xfrm>
          </p:grpSpPr>
          <p:cxnSp>
            <p:nvCxnSpPr>
              <p:cNvPr id="64" name="Прямая соединительная линия 42">
                <a:extLst>
                  <a:ext uri="{FF2B5EF4-FFF2-40B4-BE49-F238E27FC236}">
                    <a16:creationId xmlns:a16="http://schemas.microsoft.com/office/drawing/2014/main" id="{86BA0762-42E8-489D-B5D8-78678839B5E9}"/>
                  </a:ext>
                </a:extLst>
              </p:cNvPr>
              <p:cNvCxnSpPr/>
              <p:nvPr/>
            </p:nvCxnSpPr>
            <p:spPr>
              <a:xfrm flipV="1">
                <a:off x="4786597" y="1916023"/>
                <a:ext cx="252977" cy="0"/>
              </a:xfrm>
              <a:prstGeom prst="line">
                <a:avLst/>
              </a:prstGeom>
              <a:ln cap="rnd">
                <a:solidFill>
                  <a:srgbClr val="0066CC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Овал 64">
                <a:extLst>
                  <a:ext uri="{FF2B5EF4-FFF2-40B4-BE49-F238E27FC236}">
                    <a16:creationId xmlns:a16="http://schemas.microsoft.com/office/drawing/2014/main" id="{C810DEC9-1AE5-4007-9EC6-27B336A3AEB5}"/>
                  </a:ext>
                </a:extLst>
              </p:cNvPr>
              <p:cNvSpPr/>
              <p:nvPr/>
            </p:nvSpPr>
            <p:spPr>
              <a:xfrm>
                <a:off x="4703862" y="1844562"/>
                <a:ext cx="143194" cy="142921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rgbClr val="00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uk-UA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grpSp>
          <p:nvGrpSpPr>
            <p:cNvPr id="40" name="Группа 25">
              <a:extLst>
                <a:ext uri="{FF2B5EF4-FFF2-40B4-BE49-F238E27FC236}">
                  <a16:creationId xmlns:a16="http://schemas.microsoft.com/office/drawing/2014/main" id="{361E1016-6EF6-4583-807C-D347D902E87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03862" y="3429245"/>
              <a:ext cx="351622" cy="142921"/>
              <a:chOff x="4703862" y="2359539"/>
              <a:chExt cx="351622" cy="142921"/>
            </a:xfrm>
          </p:grpSpPr>
          <p:cxnSp>
            <p:nvCxnSpPr>
              <p:cNvPr id="62" name="Прямая соединительная линия 38">
                <a:extLst>
                  <a:ext uri="{FF2B5EF4-FFF2-40B4-BE49-F238E27FC236}">
                    <a16:creationId xmlns:a16="http://schemas.microsoft.com/office/drawing/2014/main" id="{320252E7-A886-484F-8BB1-C253075470EB}"/>
                  </a:ext>
                </a:extLst>
              </p:cNvPr>
              <p:cNvCxnSpPr/>
              <p:nvPr/>
            </p:nvCxnSpPr>
            <p:spPr>
              <a:xfrm flipV="1">
                <a:off x="4802507" y="2431001"/>
                <a:ext cx="252977" cy="0"/>
              </a:xfrm>
              <a:prstGeom prst="line">
                <a:avLst/>
              </a:prstGeom>
              <a:ln cap="rnd">
                <a:solidFill>
                  <a:srgbClr val="0066CC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Овал 62">
                <a:extLst>
                  <a:ext uri="{FF2B5EF4-FFF2-40B4-BE49-F238E27FC236}">
                    <a16:creationId xmlns:a16="http://schemas.microsoft.com/office/drawing/2014/main" id="{54252634-B4B5-4EA7-9180-7681D090B050}"/>
                  </a:ext>
                </a:extLst>
              </p:cNvPr>
              <p:cNvSpPr/>
              <p:nvPr/>
            </p:nvSpPr>
            <p:spPr>
              <a:xfrm>
                <a:off x="4703862" y="2359539"/>
                <a:ext cx="143194" cy="142921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rgbClr val="00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uk-UA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grpSp>
          <p:nvGrpSpPr>
            <p:cNvPr id="50" name="Группа 27">
              <a:extLst>
                <a:ext uri="{FF2B5EF4-FFF2-40B4-BE49-F238E27FC236}">
                  <a16:creationId xmlns:a16="http://schemas.microsoft.com/office/drawing/2014/main" id="{5394D893-3C2A-428C-90DD-BA3C5C6ED0C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03862" y="4726946"/>
              <a:ext cx="335712" cy="1642497"/>
              <a:chOff x="4694996" y="1128232"/>
              <a:chExt cx="335712" cy="1642497"/>
            </a:xfrm>
          </p:grpSpPr>
          <p:cxnSp>
            <p:nvCxnSpPr>
              <p:cNvPr id="58" name="Прямая соединительная линия 34">
                <a:extLst>
                  <a:ext uri="{FF2B5EF4-FFF2-40B4-BE49-F238E27FC236}">
                    <a16:creationId xmlns:a16="http://schemas.microsoft.com/office/drawing/2014/main" id="{72742B33-3841-4F70-BFEE-78DD6161B2ED}"/>
                  </a:ext>
                </a:extLst>
              </p:cNvPr>
              <p:cNvCxnSpPr/>
              <p:nvPr/>
            </p:nvCxnSpPr>
            <p:spPr>
              <a:xfrm flipV="1">
                <a:off x="4768184" y="1199692"/>
                <a:ext cx="252977" cy="0"/>
              </a:xfrm>
              <a:prstGeom prst="line">
                <a:avLst/>
              </a:prstGeom>
              <a:ln cap="rnd">
                <a:solidFill>
                  <a:srgbClr val="0066CC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Овал 58">
                <a:extLst>
                  <a:ext uri="{FF2B5EF4-FFF2-40B4-BE49-F238E27FC236}">
                    <a16:creationId xmlns:a16="http://schemas.microsoft.com/office/drawing/2014/main" id="{E071AA4A-88E7-4966-99EC-D6AC651146D3}"/>
                  </a:ext>
                </a:extLst>
              </p:cNvPr>
              <p:cNvSpPr/>
              <p:nvPr/>
            </p:nvSpPr>
            <p:spPr>
              <a:xfrm>
                <a:off x="4694996" y="1128232"/>
                <a:ext cx="143194" cy="142921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rgbClr val="00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uk-UA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60" name="Прямая соединительная линия 36">
                <a:extLst>
                  <a:ext uri="{FF2B5EF4-FFF2-40B4-BE49-F238E27FC236}">
                    <a16:creationId xmlns:a16="http://schemas.microsoft.com/office/drawing/2014/main" id="{7E09E029-2E7B-40C7-ABF8-480C90F33FC3}"/>
                  </a:ext>
                </a:extLst>
              </p:cNvPr>
              <p:cNvCxnSpPr/>
              <p:nvPr/>
            </p:nvCxnSpPr>
            <p:spPr>
              <a:xfrm flipV="1">
                <a:off x="4777731" y="2699269"/>
                <a:ext cx="252977" cy="0"/>
              </a:xfrm>
              <a:prstGeom prst="line">
                <a:avLst/>
              </a:prstGeom>
              <a:ln cap="rnd">
                <a:solidFill>
                  <a:srgbClr val="0066CC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Овал 60">
                <a:extLst>
                  <a:ext uri="{FF2B5EF4-FFF2-40B4-BE49-F238E27FC236}">
                    <a16:creationId xmlns:a16="http://schemas.microsoft.com/office/drawing/2014/main" id="{DD37109E-B20E-43E2-A435-68C88974DAD7}"/>
                  </a:ext>
                </a:extLst>
              </p:cNvPr>
              <p:cNvSpPr/>
              <p:nvPr/>
            </p:nvSpPr>
            <p:spPr>
              <a:xfrm>
                <a:off x="4694996" y="2627808"/>
                <a:ext cx="143194" cy="142921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rgbClr val="00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uk-UA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</p:grpSp>
      <p:grpSp>
        <p:nvGrpSpPr>
          <p:cNvPr id="12" name="Групувати 11">
            <a:extLst>
              <a:ext uri="{FF2B5EF4-FFF2-40B4-BE49-F238E27FC236}">
                <a16:creationId xmlns:a16="http://schemas.microsoft.com/office/drawing/2014/main" id="{00B4A46D-8D09-4AF1-955B-71AE3D3C648E}"/>
              </a:ext>
            </a:extLst>
          </p:cNvPr>
          <p:cNvGrpSpPr/>
          <p:nvPr/>
        </p:nvGrpSpPr>
        <p:grpSpPr>
          <a:xfrm>
            <a:off x="300385" y="1188770"/>
            <a:ext cx="352045" cy="4320220"/>
            <a:chOff x="300385" y="1131620"/>
            <a:chExt cx="352045" cy="4320220"/>
          </a:xfrm>
        </p:grpSpPr>
        <p:cxnSp>
          <p:nvCxnSpPr>
            <p:cNvPr id="67" name="Прямая соединительная линия 30">
              <a:extLst>
                <a:ext uri="{FF2B5EF4-FFF2-40B4-BE49-F238E27FC236}">
                  <a16:creationId xmlns:a16="http://schemas.microsoft.com/office/drawing/2014/main" id="{270F604A-66A8-4B79-A54C-302ED6B030A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70643" y="1203840"/>
              <a:ext cx="0" cy="424800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8" name="Группа 24">
              <a:extLst>
                <a:ext uri="{FF2B5EF4-FFF2-40B4-BE49-F238E27FC236}">
                  <a16:creationId xmlns:a16="http://schemas.microsoft.com/office/drawing/2014/main" id="{3B7AB6CC-F73D-4DA7-A878-B2E2BBA74C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1591" y="1131620"/>
              <a:ext cx="334963" cy="140998"/>
              <a:chOff x="4703862" y="1844562"/>
              <a:chExt cx="335712" cy="142921"/>
            </a:xfrm>
          </p:grpSpPr>
          <p:cxnSp>
            <p:nvCxnSpPr>
              <p:cNvPr id="72" name="Прямая соединительная линия 42">
                <a:extLst>
                  <a:ext uri="{FF2B5EF4-FFF2-40B4-BE49-F238E27FC236}">
                    <a16:creationId xmlns:a16="http://schemas.microsoft.com/office/drawing/2014/main" id="{3E49D2B2-E692-4B1E-B7F3-3890BC1D8C80}"/>
                  </a:ext>
                </a:extLst>
              </p:cNvPr>
              <p:cNvCxnSpPr/>
              <p:nvPr/>
            </p:nvCxnSpPr>
            <p:spPr>
              <a:xfrm flipV="1">
                <a:off x="4786597" y="1916023"/>
                <a:ext cx="252977" cy="0"/>
              </a:xfrm>
              <a:prstGeom prst="line">
                <a:avLst/>
              </a:prstGeom>
              <a:ln cap="rnd">
                <a:solidFill>
                  <a:schemeClr val="tx1">
                    <a:lumMod val="65000"/>
                    <a:lumOff val="35000"/>
                  </a:schemeClr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Овал 72">
                <a:extLst>
                  <a:ext uri="{FF2B5EF4-FFF2-40B4-BE49-F238E27FC236}">
                    <a16:creationId xmlns:a16="http://schemas.microsoft.com/office/drawing/2014/main" id="{A58E6524-F223-49CE-B29B-2F3D73523292}"/>
                  </a:ext>
                </a:extLst>
              </p:cNvPr>
              <p:cNvSpPr/>
              <p:nvPr/>
            </p:nvSpPr>
            <p:spPr>
              <a:xfrm>
                <a:off x="4703862" y="1844562"/>
                <a:ext cx="143194" cy="142921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uk-UA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grpSp>
          <p:nvGrpSpPr>
            <p:cNvPr id="69" name="Группа 25">
              <a:extLst>
                <a:ext uri="{FF2B5EF4-FFF2-40B4-BE49-F238E27FC236}">
                  <a16:creationId xmlns:a16="http://schemas.microsoft.com/office/drawing/2014/main" id="{56374343-D3E2-4048-A976-C7B06181EDA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0385" y="2209198"/>
              <a:ext cx="352045" cy="2079734"/>
              <a:chOff x="4702652" y="1867134"/>
              <a:chExt cx="352832" cy="2108101"/>
            </a:xfrm>
          </p:grpSpPr>
          <p:cxnSp>
            <p:nvCxnSpPr>
              <p:cNvPr id="70" name="Прямая соединительная линия 38">
                <a:extLst>
                  <a:ext uri="{FF2B5EF4-FFF2-40B4-BE49-F238E27FC236}">
                    <a16:creationId xmlns:a16="http://schemas.microsoft.com/office/drawing/2014/main" id="{5BD1D3EF-F9DE-459A-99DD-0CE165463A05}"/>
                  </a:ext>
                </a:extLst>
              </p:cNvPr>
              <p:cNvCxnSpPr/>
              <p:nvPr/>
            </p:nvCxnSpPr>
            <p:spPr>
              <a:xfrm flipV="1">
                <a:off x="4802507" y="1948256"/>
                <a:ext cx="252977" cy="0"/>
              </a:xfrm>
              <a:prstGeom prst="line">
                <a:avLst/>
              </a:prstGeom>
              <a:ln cap="rnd">
                <a:solidFill>
                  <a:schemeClr val="tx1">
                    <a:lumMod val="65000"/>
                    <a:lumOff val="35000"/>
                  </a:schemeClr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Овал 70">
                <a:extLst>
                  <a:ext uri="{FF2B5EF4-FFF2-40B4-BE49-F238E27FC236}">
                    <a16:creationId xmlns:a16="http://schemas.microsoft.com/office/drawing/2014/main" id="{4C227DB8-3D54-45B4-BDEF-B541BD6BBE9C}"/>
                  </a:ext>
                </a:extLst>
              </p:cNvPr>
              <p:cNvSpPr/>
              <p:nvPr/>
            </p:nvSpPr>
            <p:spPr>
              <a:xfrm>
                <a:off x="4703862" y="1867134"/>
                <a:ext cx="143194" cy="142921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uk-UA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74" name="Прямая соединительная линия 38">
                <a:extLst>
                  <a:ext uri="{FF2B5EF4-FFF2-40B4-BE49-F238E27FC236}">
                    <a16:creationId xmlns:a16="http://schemas.microsoft.com/office/drawing/2014/main" id="{7527FFD3-0D55-4CD3-BC18-2C3F9575373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801298" y="3903776"/>
                <a:ext cx="252977" cy="0"/>
              </a:xfrm>
              <a:prstGeom prst="line">
                <a:avLst/>
              </a:prstGeom>
              <a:ln cap="rnd">
                <a:solidFill>
                  <a:schemeClr val="tx1">
                    <a:lumMod val="65000"/>
                    <a:lumOff val="35000"/>
                  </a:schemeClr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Овал 74">
                <a:extLst>
                  <a:ext uri="{FF2B5EF4-FFF2-40B4-BE49-F238E27FC236}">
                    <a16:creationId xmlns:a16="http://schemas.microsoft.com/office/drawing/2014/main" id="{5BA0CCFD-5435-40E7-B218-DA7EAFB8F363}"/>
                  </a:ext>
                </a:extLst>
              </p:cNvPr>
              <p:cNvSpPr/>
              <p:nvPr/>
            </p:nvSpPr>
            <p:spPr>
              <a:xfrm>
                <a:off x="4702652" y="3832314"/>
                <a:ext cx="143194" cy="142921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uk-UA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</p:grpSp>
      <p:sp>
        <p:nvSpPr>
          <p:cNvPr id="2" name="Місце для номера слайда 1">
            <a:extLst>
              <a:ext uri="{FF2B5EF4-FFF2-40B4-BE49-F238E27FC236}">
                <a16:creationId xmlns:a16="http://schemas.microsoft.com/office/drawing/2014/main" id="{D31A15EB-162E-409A-8124-033778245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18081" y="6261397"/>
            <a:ext cx="2844800" cy="365125"/>
          </a:xfrm>
        </p:spPr>
        <p:txBody>
          <a:bodyPr/>
          <a:lstStyle/>
          <a:p>
            <a:fld id="{4EC3C705-8EBF-42C7-97BB-96881B0AB6B8}" type="slidenum">
              <a:rPr lang="uk-UA" sz="1600" b="1">
                <a:solidFill>
                  <a:schemeClr val="bg1"/>
                </a:solidFill>
                <a:latin typeface="Calibri"/>
              </a:rPr>
              <a:pPr/>
              <a:t>2</a:t>
            </a:fld>
            <a:endParaRPr lang="uk-UA" sz="1600" b="1" dirty="0">
              <a:solidFill>
                <a:schemeClr val="bg1"/>
              </a:solidFill>
              <a:latin typeface="Calibri"/>
            </a:endParaRPr>
          </a:p>
        </p:txBody>
      </p:sp>
      <p:grpSp>
        <p:nvGrpSpPr>
          <p:cNvPr id="13" name="Групувати 12">
            <a:extLst>
              <a:ext uri="{FF2B5EF4-FFF2-40B4-BE49-F238E27FC236}">
                <a16:creationId xmlns:a16="http://schemas.microsoft.com/office/drawing/2014/main" id="{CC8FE2A4-2025-48B8-B449-83CC5331D737}"/>
              </a:ext>
            </a:extLst>
          </p:cNvPr>
          <p:cNvGrpSpPr/>
          <p:nvPr/>
        </p:nvGrpSpPr>
        <p:grpSpPr>
          <a:xfrm>
            <a:off x="285716" y="5458318"/>
            <a:ext cx="350838" cy="140998"/>
            <a:chOff x="285716" y="5534518"/>
            <a:chExt cx="350838" cy="140998"/>
          </a:xfrm>
        </p:grpSpPr>
        <p:cxnSp>
          <p:nvCxnSpPr>
            <p:cNvPr id="76" name="Прямая соединительная линия 38">
              <a:extLst>
                <a:ext uri="{FF2B5EF4-FFF2-40B4-BE49-F238E27FC236}">
                  <a16:creationId xmlns:a16="http://schemas.microsoft.com/office/drawing/2014/main" id="{EE50B13D-C119-4D56-AF7A-4D22E40A25FC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84141" y="5605019"/>
              <a:ext cx="252413" cy="0"/>
            </a:xfrm>
            <a:prstGeom prst="line">
              <a:avLst/>
            </a:prstGeom>
            <a:ln cap="rnd">
              <a:solidFill>
                <a:schemeClr val="tx1">
                  <a:lumMod val="65000"/>
                  <a:lumOff val="3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Овал 76">
              <a:extLst>
                <a:ext uri="{FF2B5EF4-FFF2-40B4-BE49-F238E27FC236}">
                  <a16:creationId xmlns:a16="http://schemas.microsoft.com/office/drawing/2014/main" id="{6A88883A-8F77-49CF-A970-A73D2BD1C099}"/>
                </a:ext>
              </a:extLst>
            </p:cNvPr>
            <p:cNvSpPr/>
            <p:nvPr/>
          </p:nvSpPr>
          <p:spPr bwMode="auto">
            <a:xfrm>
              <a:off x="285716" y="5534518"/>
              <a:ext cx="142875" cy="140998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uk-UA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14" name="Групувати 13">
            <a:extLst>
              <a:ext uri="{FF2B5EF4-FFF2-40B4-BE49-F238E27FC236}">
                <a16:creationId xmlns:a16="http://schemas.microsoft.com/office/drawing/2014/main" id="{E6C07356-C24B-4528-84FC-B29C89208A5F}"/>
              </a:ext>
            </a:extLst>
          </p:cNvPr>
          <p:cNvGrpSpPr/>
          <p:nvPr/>
        </p:nvGrpSpPr>
        <p:grpSpPr>
          <a:xfrm>
            <a:off x="294683" y="3253758"/>
            <a:ext cx="350838" cy="140998"/>
            <a:chOff x="294683" y="3339483"/>
            <a:chExt cx="350838" cy="140998"/>
          </a:xfrm>
        </p:grpSpPr>
        <p:cxnSp>
          <p:nvCxnSpPr>
            <p:cNvPr id="78" name="Прямая соединительная линия 38">
              <a:extLst>
                <a:ext uri="{FF2B5EF4-FFF2-40B4-BE49-F238E27FC236}">
                  <a16:creationId xmlns:a16="http://schemas.microsoft.com/office/drawing/2014/main" id="{4C4783AF-FB1E-4487-9E8B-9F6AFCB7A9E4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93108" y="3409984"/>
              <a:ext cx="252413" cy="0"/>
            </a:xfrm>
            <a:prstGeom prst="line">
              <a:avLst/>
            </a:prstGeom>
            <a:ln cap="rnd">
              <a:solidFill>
                <a:schemeClr val="tx1">
                  <a:lumMod val="65000"/>
                  <a:lumOff val="3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Овал 78">
              <a:extLst>
                <a:ext uri="{FF2B5EF4-FFF2-40B4-BE49-F238E27FC236}">
                  <a16:creationId xmlns:a16="http://schemas.microsoft.com/office/drawing/2014/main" id="{A8CF72AA-C4EF-4759-8222-A4B7F84F186B}"/>
                </a:ext>
              </a:extLst>
            </p:cNvPr>
            <p:cNvSpPr/>
            <p:nvPr/>
          </p:nvSpPr>
          <p:spPr bwMode="auto">
            <a:xfrm>
              <a:off x="294683" y="3339483"/>
              <a:ext cx="142875" cy="140998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uk-UA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80" name="Групувати 79">
            <a:extLst>
              <a:ext uri="{FF2B5EF4-FFF2-40B4-BE49-F238E27FC236}">
                <a16:creationId xmlns:a16="http://schemas.microsoft.com/office/drawing/2014/main" id="{887A5C31-A417-43F3-B3C7-9B00B249637B}"/>
              </a:ext>
            </a:extLst>
          </p:cNvPr>
          <p:cNvGrpSpPr/>
          <p:nvPr/>
        </p:nvGrpSpPr>
        <p:grpSpPr>
          <a:xfrm>
            <a:off x="7535019" y="963204"/>
            <a:ext cx="4320000" cy="2240065"/>
            <a:chOff x="7190301" y="3631337"/>
            <a:chExt cx="4320000" cy="2240065"/>
          </a:xfrm>
        </p:grpSpPr>
        <p:sp>
          <p:nvSpPr>
            <p:cNvPr id="81" name="Прямокутник: округлені кути 80">
              <a:extLst>
                <a:ext uri="{FF2B5EF4-FFF2-40B4-BE49-F238E27FC236}">
                  <a16:creationId xmlns:a16="http://schemas.microsoft.com/office/drawing/2014/main" id="{75C6D899-98A7-4243-9D53-6D745BE58418}"/>
                </a:ext>
              </a:extLst>
            </p:cNvPr>
            <p:cNvSpPr/>
            <p:nvPr/>
          </p:nvSpPr>
          <p:spPr>
            <a:xfrm>
              <a:off x="7190301" y="3631337"/>
              <a:ext cx="4320000" cy="2240065"/>
            </a:xfrm>
            <a:prstGeom prst="roundRect">
              <a:avLst>
                <a:gd name="adj" fmla="val 3425"/>
              </a:avLst>
            </a:prstGeom>
            <a:solidFill>
              <a:schemeClr val="bg1"/>
            </a:solidFill>
            <a:ln w="3175">
              <a:solidFill>
                <a:srgbClr val="3FADFF"/>
              </a:solidFill>
              <a:prstDash val="sysDot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296C0698-0189-4BF3-9786-642B4AB2B19B}"/>
                </a:ext>
              </a:extLst>
            </p:cNvPr>
            <p:cNvSpPr txBox="1"/>
            <p:nvPr/>
          </p:nvSpPr>
          <p:spPr>
            <a:xfrm>
              <a:off x="7327652" y="3822465"/>
              <a:ext cx="4182649" cy="184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b="1" dirty="0">
                  <a:solidFill>
                    <a:srgbClr val="C00000"/>
                  </a:solidFill>
                </a:rPr>
                <a:t>Незадовільна якість води –для </a:t>
              </a:r>
              <a:r>
                <a:rPr lang="uk-UA" sz="3600" b="1" dirty="0">
                  <a:solidFill>
                    <a:srgbClr val="C00000"/>
                  </a:solidFill>
                </a:rPr>
                <a:t>58</a:t>
              </a:r>
              <a:r>
                <a:rPr lang="uk-UA" sz="2400" b="1" dirty="0">
                  <a:solidFill>
                    <a:srgbClr val="C00000"/>
                  </a:solidFill>
                </a:rPr>
                <a:t> </a:t>
              </a:r>
              <a:r>
                <a:rPr lang="uk-UA" b="1" dirty="0">
                  <a:solidFill>
                    <a:srgbClr val="C00000"/>
                  </a:solidFill>
                </a:rPr>
                <a:t>%</a:t>
              </a:r>
              <a:r>
                <a:rPr lang="uk-UA" sz="2400" b="1" dirty="0">
                  <a:solidFill>
                    <a:srgbClr val="C00000"/>
                  </a:solidFill>
                </a:rPr>
                <a:t> населення</a:t>
              </a:r>
            </a:p>
            <a:p>
              <a:r>
                <a:rPr lang="uk-UA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(за результатами онлайн-опитування Уповноваженого Верховної Ради України з прав людини)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30735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>
            <a:spLocks noChangeArrowheads="1"/>
          </p:cNvSpPr>
          <p:nvPr/>
        </p:nvSpPr>
        <p:spPr bwMode="auto">
          <a:xfrm>
            <a:off x="350874" y="35914"/>
            <a:ext cx="1148940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defRPr/>
            </a:pPr>
            <a:r>
              <a:rPr lang="uk-UA" altLang="uk-UA" sz="4000" b="1" dirty="0">
                <a:solidFill>
                  <a:srgbClr val="0066CC"/>
                </a:solidFill>
              </a:rPr>
              <a:t>Витрати відшкодовані тарифами на 70 </a:t>
            </a:r>
            <a:r>
              <a:rPr lang="uk-UA" altLang="uk-UA" sz="3200" dirty="0">
                <a:solidFill>
                  <a:srgbClr val="0066CC"/>
                </a:solidFill>
              </a:rPr>
              <a:t>%, 2024 р. </a:t>
            </a:r>
            <a:endParaRPr lang="uk-UA" altLang="uk-UA" sz="4000" dirty="0">
              <a:solidFill>
                <a:srgbClr val="0066CC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45728" y="1491752"/>
            <a:ext cx="6264000" cy="4248000"/>
          </a:xfrm>
          <a:prstGeom prst="roundRect">
            <a:avLst>
              <a:gd name="adj" fmla="val 1428"/>
            </a:avLst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93392" y="4147018"/>
            <a:ext cx="1861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Тарифний дохід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877362" y="7017476"/>
            <a:ext cx="80950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За даними 39 ліцензіатів з водопостачання та 40 ліцензіатів з водовідведення, що звітували за 2024 рік.</a:t>
            </a:r>
          </a:p>
        </p:txBody>
      </p:sp>
      <p:sp>
        <p:nvSpPr>
          <p:cNvPr id="37" name="Прямоугольник 11">
            <a:extLst>
              <a:ext uri="{FF2B5EF4-FFF2-40B4-BE49-F238E27FC236}">
                <a16:creationId xmlns:a16="http://schemas.microsoft.com/office/drawing/2014/main" id="{D6815F68-7D9A-4EED-B8DF-8AB162BCB3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6057" y="7244462"/>
            <a:ext cx="8640000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uk-UA" altLang="uk-UA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37 ліцензіатів подали розрахунки та заяви про встановлення тарифів на 2024 рік.</a:t>
            </a: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3E3A010D-E4FE-40CC-9CD3-9A07E8A3E72B}"/>
              </a:ext>
            </a:extLst>
          </p:cNvPr>
          <p:cNvSpPr/>
          <p:nvPr/>
        </p:nvSpPr>
        <p:spPr>
          <a:xfrm>
            <a:off x="511925" y="930616"/>
            <a:ext cx="4315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Водоспоживання, </a:t>
            </a:r>
            <a:r>
              <a:rPr lang="uk-UA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млрд грн</a:t>
            </a:r>
            <a:endParaRPr lang="uk-UA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6" name="Прямоугольник 21">
            <a:extLst>
              <a:ext uri="{FF2B5EF4-FFF2-40B4-BE49-F238E27FC236}">
                <a16:creationId xmlns:a16="http://schemas.microsoft.com/office/drawing/2014/main" id="{AF9A7C9A-02E9-48DC-B420-02FB23DF9F45}"/>
              </a:ext>
            </a:extLst>
          </p:cNvPr>
          <p:cNvSpPr/>
          <p:nvPr/>
        </p:nvSpPr>
        <p:spPr>
          <a:xfrm>
            <a:off x="12595123" y="2114051"/>
            <a:ext cx="3557815" cy="738664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lvl="0">
              <a:defRPr/>
            </a:pPr>
            <a:r>
              <a:rPr lang="uk-UA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За 2024 рік ліцензіати НКРЕКП отримали </a:t>
            </a:r>
            <a:br>
              <a:rPr lang="uk-UA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</a:br>
            <a:r>
              <a:rPr lang="uk-UA" sz="1400" b="1" dirty="0">
                <a:solidFill>
                  <a:srgbClr val="C00000"/>
                </a:solidFill>
                <a:latin typeface="Calibri"/>
                <a:cs typeface="Arial" charset="0"/>
              </a:rPr>
              <a:t>30,5</a:t>
            </a:r>
            <a:r>
              <a:rPr lang="uk-UA" sz="1400" b="1" dirty="0">
                <a:solidFill>
                  <a:srgbClr val="0070C0"/>
                </a:solidFill>
                <a:latin typeface="Calibri"/>
                <a:cs typeface="Arial" charset="0"/>
              </a:rPr>
              <a:t> млрд грн доходів </a:t>
            </a:r>
            <a:r>
              <a:rPr lang="uk-UA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від реалізації послуг (</a:t>
            </a:r>
            <a:r>
              <a:rPr lang="uk-UA" sz="1400" dirty="0">
                <a:solidFill>
                  <a:prstClr val="black">
                    <a:lumMod val="65000"/>
                    <a:lumOff val="35000"/>
                  </a:prstClr>
                </a:solidFill>
                <a:cs typeface="Arial" charset="0"/>
              </a:rPr>
              <a:t>тарифні), що становило </a:t>
            </a:r>
            <a:r>
              <a:rPr lang="uk-UA" sz="1400" b="1" dirty="0">
                <a:solidFill>
                  <a:srgbClr val="C00000"/>
                </a:solidFill>
                <a:cs typeface="Arial" charset="0"/>
              </a:rPr>
              <a:t>90</a:t>
            </a:r>
            <a:r>
              <a:rPr lang="uk-UA" sz="1400" b="1" dirty="0">
                <a:solidFill>
                  <a:srgbClr val="0070C0"/>
                </a:solidFill>
                <a:cs typeface="Arial" charset="0"/>
              </a:rPr>
              <a:t> % витрат.</a:t>
            </a:r>
            <a:endParaRPr lang="uk-UA" sz="1400" b="1" dirty="0">
              <a:solidFill>
                <a:srgbClr val="0070C0"/>
              </a:solidFill>
              <a:latin typeface="Calibri"/>
              <a:cs typeface="Arial" charset="0"/>
            </a:endParaRPr>
          </a:p>
        </p:txBody>
      </p:sp>
      <p:sp>
        <p:nvSpPr>
          <p:cNvPr id="34" name="Прямоугольник 21">
            <a:extLst>
              <a:ext uri="{FF2B5EF4-FFF2-40B4-BE49-F238E27FC236}">
                <a16:creationId xmlns:a16="http://schemas.microsoft.com/office/drawing/2014/main" id="{47F3ECBD-12BE-46C5-A69B-E811869442B7}"/>
              </a:ext>
            </a:extLst>
          </p:cNvPr>
          <p:cNvSpPr/>
          <p:nvPr/>
        </p:nvSpPr>
        <p:spPr>
          <a:xfrm>
            <a:off x="12768319" y="3673712"/>
            <a:ext cx="3532392" cy="738664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>
              <a:defRPr/>
            </a:pPr>
            <a:r>
              <a:rPr lang="uk-UA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Витрати-2024 не відшкодовані на </a:t>
            </a:r>
            <a:r>
              <a:rPr lang="uk-UA" sz="1400" dirty="0">
                <a:solidFill>
                  <a:srgbClr val="C00000"/>
                </a:solidFill>
                <a:latin typeface="Calibri"/>
                <a:cs typeface="Arial" charset="0"/>
              </a:rPr>
              <a:t>10</a:t>
            </a:r>
            <a:r>
              <a:rPr lang="uk-UA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 % за рахунок стримування актуалізації тарифів </a:t>
            </a:r>
            <a:br>
              <a:rPr lang="uk-UA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</a:br>
            <a:r>
              <a:rPr lang="uk-UA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для населення (постанова КМУ № 502).</a:t>
            </a:r>
          </a:p>
        </p:txBody>
      </p:sp>
      <p:grpSp>
        <p:nvGrpSpPr>
          <p:cNvPr id="11" name="Групувати 10">
            <a:extLst>
              <a:ext uri="{FF2B5EF4-FFF2-40B4-BE49-F238E27FC236}">
                <a16:creationId xmlns:a16="http://schemas.microsoft.com/office/drawing/2014/main" id="{EA5411F2-591F-4D99-8398-CEC038D1412B}"/>
              </a:ext>
            </a:extLst>
          </p:cNvPr>
          <p:cNvGrpSpPr/>
          <p:nvPr/>
        </p:nvGrpSpPr>
        <p:grpSpPr>
          <a:xfrm>
            <a:off x="6814197" y="4304093"/>
            <a:ext cx="5242110" cy="1440000"/>
            <a:chOff x="5606917" y="3200476"/>
            <a:chExt cx="4917554" cy="1440000"/>
          </a:xfrm>
        </p:grpSpPr>
        <p:sp>
          <p:nvSpPr>
            <p:cNvPr id="27" name="Прямоугольник 21">
              <a:extLst>
                <a:ext uri="{FF2B5EF4-FFF2-40B4-BE49-F238E27FC236}">
                  <a16:creationId xmlns:a16="http://schemas.microsoft.com/office/drawing/2014/main" id="{9C8D8808-757B-4D56-A770-0C536FD63EB0}"/>
                </a:ext>
              </a:extLst>
            </p:cNvPr>
            <p:cNvSpPr/>
            <p:nvPr/>
          </p:nvSpPr>
          <p:spPr>
            <a:xfrm>
              <a:off x="6550890" y="3336806"/>
              <a:ext cx="3769612" cy="461665"/>
            </a:xfrm>
            <a:prstGeom prst="rect">
              <a:avLst/>
            </a:prstGeom>
            <a:noFill/>
          </p:spPr>
          <p:txBody>
            <a:bodyPr wrap="square" lIns="0" rIns="0">
              <a:spAutoFit/>
            </a:bodyPr>
            <a:lstStyle/>
            <a:p>
              <a:pPr>
                <a:defRPr/>
              </a:pPr>
              <a:r>
                <a:rPr lang="uk-UA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</a:rPr>
                <a:t>Рівень виконання ІП-2024 </a:t>
              </a:r>
            </a:p>
          </p:txBody>
        </p:sp>
        <p:sp>
          <p:nvSpPr>
            <p:cNvPr id="32" name="Прямокутник 31">
              <a:extLst>
                <a:ext uri="{FF2B5EF4-FFF2-40B4-BE49-F238E27FC236}">
                  <a16:creationId xmlns:a16="http://schemas.microsoft.com/office/drawing/2014/main" id="{58439CDB-5087-497F-A800-D552AC26AA06}"/>
                </a:ext>
              </a:extLst>
            </p:cNvPr>
            <p:cNvSpPr/>
            <p:nvPr/>
          </p:nvSpPr>
          <p:spPr>
            <a:xfrm>
              <a:off x="5681680" y="3202651"/>
              <a:ext cx="842405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uk-UA" sz="3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rPr>
                <a:t>2</a:t>
              </a:r>
              <a:r>
                <a:rPr lang="en-US" sz="3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rPr>
                <a:t>1</a:t>
              </a:r>
              <a:r>
                <a:rPr lang="uk-UA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rPr>
                <a:t> %</a:t>
              </a:r>
            </a:p>
          </p:txBody>
        </p:sp>
        <p:sp>
          <p:nvSpPr>
            <p:cNvPr id="35" name="Прямоугольник 21">
              <a:extLst>
                <a:ext uri="{FF2B5EF4-FFF2-40B4-BE49-F238E27FC236}">
                  <a16:creationId xmlns:a16="http://schemas.microsoft.com/office/drawing/2014/main" id="{A1DE89F1-78DE-4603-9BE0-CE6E0A7D318F}"/>
                </a:ext>
              </a:extLst>
            </p:cNvPr>
            <p:cNvSpPr/>
            <p:nvPr/>
          </p:nvSpPr>
          <p:spPr>
            <a:xfrm>
              <a:off x="5724826" y="3860832"/>
              <a:ext cx="4799645" cy="646331"/>
            </a:xfrm>
            <a:prstGeom prst="rect">
              <a:avLst/>
            </a:prstGeom>
            <a:noFill/>
          </p:spPr>
          <p:txBody>
            <a:bodyPr wrap="square" lIns="0" rIns="0">
              <a:spAutoFit/>
            </a:bodyPr>
            <a:lstStyle/>
            <a:p>
              <a:pPr>
                <a:defRPr/>
              </a:pPr>
              <a:r>
                <a:rPr lang="uk-UA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/>
                  <a:cs typeface="Arial" charset="0"/>
                </a:rPr>
                <a:t>Причина</a:t>
              </a:r>
              <a:r>
                <a:rPr lang="uk-UA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/>
                  <a:cs typeface="Arial" charset="0"/>
                </a:rPr>
                <a:t> невиконання ІП: за рахунок коштів ІП </a:t>
              </a:r>
              <a:br>
                <a:rPr lang="uk-UA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/>
                  <a:cs typeface="Arial" charset="0"/>
                </a:rPr>
              </a:br>
              <a:r>
                <a:rPr lang="uk-UA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/>
                  <a:cs typeface="Arial" charset="0"/>
                </a:rPr>
                <a:t>профінансовані операційні витрати 1,8 млрд </a:t>
              </a:r>
              <a:r>
                <a:rPr lang="uk-UA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Arial" charset="0"/>
                </a:rPr>
                <a:t>₴</a:t>
              </a:r>
              <a:r>
                <a:rPr lang="uk-UA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/>
                  <a:cs typeface="Arial" charset="0"/>
                </a:rPr>
                <a:t>.</a:t>
              </a:r>
            </a:p>
          </p:txBody>
        </p:sp>
        <p:sp>
          <p:nvSpPr>
            <p:cNvPr id="36" name="Прямокутник: округлені кути 35">
              <a:extLst>
                <a:ext uri="{FF2B5EF4-FFF2-40B4-BE49-F238E27FC236}">
                  <a16:creationId xmlns:a16="http://schemas.microsoft.com/office/drawing/2014/main" id="{F7338607-88F3-4F73-BD9C-331BCACF124F}"/>
                </a:ext>
              </a:extLst>
            </p:cNvPr>
            <p:cNvSpPr/>
            <p:nvPr/>
          </p:nvSpPr>
          <p:spPr>
            <a:xfrm>
              <a:off x="5606917" y="3200476"/>
              <a:ext cx="4727957" cy="1440000"/>
            </a:xfrm>
            <a:prstGeom prst="roundRect">
              <a:avLst>
                <a:gd name="adj" fmla="val 4839"/>
              </a:avLst>
            </a:prstGeom>
            <a:noFill/>
            <a:ln w="12700">
              <a:solidFill>
                <a:schemeClr val="tx1">
                  <a:lumMod val="65000"/>
                  <a:lumOff val="35000"/>
                </a:schemeClr>
              </a:solidFill>
              <a:prstDash val="sysDot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UA" sz="1350"/>
            </a:p>
          </p:txBody>
        </p:sp>
      </p:grpSp>
      <p:sp>
        <p:nvSpPr>
          <p:cNvPr id="38" name="Прямоугольник 21">
            <a:extLst>
              <a:ext uri="{FF2B5EF4-FFF2-40B4-BE49-F238E27FC236}">
                <a16:creationId xmlns:a16="http://schemas.microsoft.com/office/drawing/2014/main" id="{49FA32D0-8975-4F1F-88EF-F07EF3DA0934}"/>
              </a:ext>
            </a:extLst>
          </p:cNvPr>
          <p:cNvSpPr/>
          <p:nvPr/>
        </p:nvSpPr>
        <p:spPr>
          <a:xfrm>
            <a:off x="12653610" y="4565763"/>
            <a:ext cx="3532392" cy="738664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>
              <a:defRPr/>
            </a:pPr>
            <a:r>
              <a:rPr lang="uk-UA" sz="1400" b="1" dirty="0">
                <a:solidFill>
                  <a:srgbClr val="0070C0"/>
                </a:solidFill>
                <a:latin typeface="Calibri"/>
                <a:cs typeface="Arial" charset="0"/>
              </a:rPr>
              <a:t>Дотації з місцевих бюджетів </a:t>
            </a:r>
            <a:r>
              <a:rPr lang="uk-UA" sz="1400" b="1" dirty="0">
                <a:solidFill>
                  <a:srgbClr val="C00000"/>
                </a:solidFill>
                <a:latin typeface="Calibri"/>
                <a:cs typeface="Arial" charset="0"/>
              </a:rPr>
              <a:t>5,4</a:t>
            </a:r>
            <a:r>
              <a:rPr lang="uk-UA" sz="1400" b="1" dirty="0">
                <a:solidFill>
                  <a:srgbClr val="0070C0"/>
                </a:solidFill>
                <a:latin typeface="Calibri"/>
                <a:cs typeface="Arial" charset="0"/>
              </a:rPr>
              <a:t> млрд грн.</a:t>
            </a:r>
          </a:p>
          <a:p>
            <a:pPr>
              <a:defRPr/>
            </a:pPr>
            <a:r>
              <a:rPr lang="uk-UA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Це дозволило додатково відшкодувати </a:t>
            </a:r>
            <a:r>
              <a:rPr lang="uk-UA" sz="1400" dirty="0">
                <a:solidFill>
                  <a:srgbClr val="C00000"/>
                </a:solidFill>
                <a:latin typeface="Calibri"/>
                <a:cs typeface="Arial" charset="0"/>
              </a:rPr>
              <a:t>6</a:t>
            </a:r>
            <a:r>
              <a:rPr lang="uk-UA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 % витрат.</a:t>
            </a:r>
          </a:p>
        </p:txBody>
      </p:sp>
      <p:sp>
        <p:nvSpPr>
          <p:cNvPr id="39" name="Прямоугольник 21">
            <a:extLst>
              <a:ext uri="{FF2B5EF4-FFF2-40B4-BE49-F238E27FC236}">
                <a16:creationId xmlns:a16="http://schemas.microsoft.com/office/drawing/2014/main" id="{0D5FD990-FFC9-49CE-8576-05F5DF81A0C2}"/>
              </a:ext>
            </a:extLst>
          </p:cNvPr>
          <p:cNvSpPr/>
          <p:nvPr/>
        </p:nvSpPr>
        <p:spPr>
          <a:xfrm>
            <a:off x="9432064" y="7017476"/>
            <a:ext cx="8621636" cy="523220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lvl="0">
              <a:defRPr/>
            </a:pPr>
            <a:r>
              <a:rPr lang="uk-UA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Arial" charset="0"/>
              </a:rPr>
              <a:t>Застосування нових тарифів для непобутових споживачів з ІІ половини 2024 року дозволило </a:t>
            </a:r>
            <a:r>
              <a:rPr lang="uk-UA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додатково </a:t>
            </a:r>
            <a:r>
              <a:rPr lang="uk-UA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Arial" charset="0"/>
              </a:rPr>
              <a:t>отримати </a:t>
            </a:r>
            <a:r>
              <a:rPr lang="uk-UA" sz="1400" dirty="0">
                <a:solidFill>
                  <a:srgbClr val="C00000"/>
                </a:solidFill>
                <a:latin typeface="Calibri"/>
                <a:cs typeface="Arial" charset="0"/>
              </a:rPr>
              <a:t>1,2</a:t>
            </a:r>
            <a:r>
              <a:rPr lang="uk-UA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Arial" charset="0"/>
              </a:rPr>
              <a:t> млрд грн </a:t>
            </a:r>
            <a:r>
              <a:rPr lang="uk-UA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доходів </a:t>
            </a:r>
            <a:r>
              <a:rPr lang="uk-UA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Arial" charset="0"/>
              </a:rPr>
              <a:t>та </a:t>
            </a:r>
            <a:r>
              <a:rPr lang="uk-UA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відшкодувати</a:t>
            </a:r>
            <a:r>
              <a:rPr lang="uk-UA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Arial" charset="0"/>
              </a:rPr>
              <a:t> </a:t>
            </a:r>
            <a:r>
              <a:rPr lang="uk-UA" sz="1400" dirty="0">
                <a:solidFill>
                  <a:srgbClr val="C00000"/>
                </a:solidFill>
                <a:latin typeface="Calibri"/>
                <a:cs typeface="Arial" charset="0"/>
              </a:rPr>
              <a:t>1</a:t>
            </a:r>
            <a:r>
              <a:rPr lang="uk-UA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Arial" charset="0"/>
              </a:rPr>
              <a:t> % витрат.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735C421-7652-4F6D-B1A9-7142420338FD}"/>
              </a:ext>
            </a:extLst>
          </p:cNvPr>
          <p:cNvSpPr txBox="1"/>
          <p:nvPr/>
        </p:nvSpPr>
        <p:spPr>
          <a:xfrm>
            <a:off x="2286001" y="2149138"/>
            <a:ext cx="17012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Тарифне </a:t>
            </a:r>
            <a:r>
              <a:rPr lang="uk-UA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недофінансу</a:t>
            </a:r>
            <a:br>
              <a:rPr lang="uk-UA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</a:br>
            <a:r>
              <a:rPr lang="uk-UA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вання</a:t>
            </a:r>
            <a:endParaRPr lang="uk-UA" sz="16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  <p:sp>
        <p:nvSpPr>
          <p:cNvPr id="43" name="Прямоугольник 21">
            <a:extLst>
              <a:ext uri="{FF2B5EF4-FFF2-40B4-BE49-F238E27FC236}">
                <a16:creationId xmlns:a16="http://schemas.microsoft.com/office/drawing/2014/main" id="{7C12048F-D986-4AD3-8176-04123AD29DC2}"/>
              </a:ext>
            </a:extLst>
          </p:cNvPr>
          <p:cNvSpPr/>
          <p:nvPr/>
        </p:nvSpPr>
        <p:spPr>
          <a:xfrm>
            <a:off x="6814196" y="2422034"/>
            <a:ext cx="5026085" cy="1677382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>
              <a:defRPr/>
            </a:pPr>
            <a:r>
              <a:rPr lang="uk-UA" sz="3600" b="1" dirty="0">
                <a:solidFill>
                  <a:srgbClr val="C00000"/>
                </a:solidFill>
                <a:cs typeface="Arial" charset="0"/>
              </a:rPr>
              <a:t> </a:t>
            </a:r>
            <a:r>
              <a:rPr lang="uk-UA" sz="2000" b="1" dirty="0">
                <a:solidFill>
                  <a:srgbClr val="C00000"/>
                </a:solidFill>
                <a:cs typeface="Arial" charset="0"/>
              </a:rPr>
              <a:t>+</a:t>
            </a:r>
            <a:r>
              <a:rPr lang="uk-UA" sz="3600" b="1" dirty="0">
                <a:solidFill>
                  <a:srgbClr val="C00000"/>
                </a:solidFill>
                <a:cs typeface="Arial" charset="0"/>
              </a:rPr>
              <a:t>6,6 </a:t>
            </a:r>
            <a:r>
              <a:rPr lang="uk-UA" sz="2400" b="1" dirty="0">
                <a:solidFill>
                  <a:srgbClr val="C00000"/>
                </a:solidFill>
                <a:cs typeface="Arial" charset="0"/>
              </a:rPr>
              <a:t>млрд ₴ </a:t>
            </a:r>
            <a:r>
              <a:rPr lang="uk-UA" sz="2400" b="1" dirty="0">
                <a:solidFill>
                  <a:srgbClr val="C00000"/>
                </a:solidFill>
                <a:latin typeface="Calibri"/>
                <a:cs typeface="Arial" charset="0"/>
              </a:rPr>
              <a:t>додаткові кошти: </a:t>
            </a:r>
            <a:br>
              <a:rPr lang="uk-UA" sz="1600" b="1" dirty="0">
                <a:solidFill>
                  <a:srgbClr val="C00000"/>
                </a:solidFill>
                <a:latin typeface="Calibri"/>
                <a:cs typeface="Arial" charset="0"/>
              </a:rPr>
            </a:br>
            <a:endParaRPr lang="uk-UA" sz="800" dirty="0">
              <a:solidFill>
                <a:prstClr val="black">
                  <a:lumMod val="65000"/>
                  <a:lumOff val="35000"/>
                </a:prstClr>
              </a:solidFill>
              <a:latin typeface="Calibri"/>
              <a:cs typeface="Arial" charset="0"/>
            </a:endParaRPr>
          </a:p>
          <a:p>
            <a:pPr marL="446088" indent="-265113">
              <a:buFont typeface="Arial" panose="020B0604020202020204" pitchFamily="34" charset="0"/>
              <a:buChar char="•"/>
              <a:defRPr/>
            </a:pPr>
            <a:r>
              <a:rPr lang="uk-UA" b="1" dirty="0">
                <a:solidFill>
                  <a:prstClr val="black">
                    <a:lumMod val="65000"/>
                    <a:lumOff val="35000"/>
                  </a:prstClr>
                </a:solidFill>
                <a:cs typeface="Arial" charset="0"/>
              </a:rPr>
              <a:t>4,8</a:t>
            </a:r>
            <a:r>
              <a:rPr lang="uk-UA" dirty="0">
                <a:solidFill>
                  <a:prstClr val="black">
                    <a:lumMod val="65000"/>
                    <a:lumOff val="35000"/>
                  </a:prstClr>
                </a:solidFill>
                <a:cs typeface="Arial" charset="0"/>
              </a:rPr>
              <a:t> млрд ₴ кошти </a:t>
            </a:r>
            <a:r>
              <a:rPr lang="uk-UA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місцевих бюджетів та гуманітарна допомога;</a:t>
            </a:r>
          </a:p>
          <a:p>
            <a:pPr marL="446088" indent="-265113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uk-UA" b="1" dirty="0">
                <a:solidFill>
                  <a:prstClr val="black">
                    <a:lumMod val="65000"/>
                    <a:lumOff val="35000"/>
                  </a:prstClr>
                </a:solidFill>
                <a:cs typeface="Arial" charset="0"/>
              </a:rPr>
              <a:t>1,8</a:t>
            </a:r>
            <a:r>
              <a:rPr lang="uk-UA" dirty="0">
                <a:solidFill>
                  <a:prstClr val="black">
                    <a:lumMod val="65000"/>
                    <a:lumOff val="35000"/>
                  </a:prstClr>
                </a:solidFill>
                <a:cs typeface="Arial" charset="0"/>
              </a:rPr>
              <a:t> млрд ₴ – </a:t>
            </a:r>
            <a:r>
              <a:rPr lang="uk-UA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невиконання ІП</a:t>
            </a:r>
            <a:r>
              <a:rPr lang="uk-UA" dirty="0">
                <a:solidFill>
                  <a:prstClr val="black">
                    <a:lumMod val="65000"/>
                    <a:lumOff val="35000"/>
                  </a:prstClr>
                </a:solidFill>
                <a:cs typeface="Arial" charset="0"/>
              </a:rPr>
              <a:t>.</a:t>
            </a:r>
            <a:r>
              <a:rPr lang="uk-UA" b="1" dirty="0">
                <a:solidFill>
                  <a:srgbClr val="C00000"/>
                </a:solidFill>
                <a:cs typeface="Arial" charset="0"/>
              </a:rPr>
              <a:t> </a:t>
            </a:r>
            <a:endParaRPr lang="uk-UA" dirty="0">
              <a:solidFill>
                <a:prstClr val="black">
                  <a:lumMod val="65000"/>
                  <a:lumOff val="35000"/>
                </a:prstClr>
              </a:solidFill>
              <a:cs typeface="Arial" charset="0"/>
            </a:endParaRP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13D69F5F-BA3F-4F36-8D6A-2F7CCF60792B}"/>
              </a:ext>
            </a:extLst>
          </p:cNvPr>
          <p:cNvSpPr/>
          <p:nvPr/>
        </p:nvSpPr>
        <p:spPr>
          <a:xfrm>
            <a:off x="350875" y="5858108"/>
            <a:ext cx="114894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Тарифний дохід нижче плану через </a:t>
            </a:r>
            <a:r>
              <a:rPr lang="uk-UA" sz="1600" dirty="0">
                <a:solidFill>
                  <a:prstClr val="black">
                    <a:lumMod val="65000"/>
                    <a:lumOff val="35000"/>
                  </a:prstClr>
                </a:solidFill>
                <a:cs typeface="Arial" charset="0"/>
              </a:rPr>
              <a:t>стримування актуалізації тарифів для населення (постанова КМУ від 29.04.2022 № 502).</a:t>
            </a:r>
            <a:endParaRPr lang="uk-UA" sz="1600" dirty="0"/>
          </a:p>
        </p:txBody>
      </p:sp>
      <p:grpSp>
        <p:nvGrpSpPr>
          <p:cNvPr id="14" name="Групувати 13">
            <a:extLst>
              <a:ext uri="{FF2B5EF4-FFF2-40B4-BE49-F238E27FC236}">
                <a16:creationId xmlns:a16="http://schemas.microsoft.com/office/drawing/2014/main" id="{87800130-BB5E-4588-AA8F-760049D7E5A2}"/>
              </a:ext>
            </a:extLst>
          </p:cNvPr>
          <p:cNvGrpSpPr/>
          <p:nvPr/>
        </p:nvGrpSpPr>
        <p:grpSpPr>
          <a:xfrm>
            <a:off x="6814201" y="1509166"/>
            <a:ext cx="5040001" cy="796419"/>
            <a:chOff x="5377378" y="1601556"/>
            <a:chExt cx="3524468" cy="796419"/>
          </a:xfrm>
        </p:grpSpPr>
        <p:sp>
          <p:nvSpPr>
            <p:cNvPr id="46" name="Прямоугольник 21">
              <a:extLst>
                <a:ext uri="{FF2B5EF4-FFF2-40B4-BE49-F238E27FC236}">
                  <a16:creationId xmlns:a16="http://schemas.microsoft.com/office/drawing/2014/main" id="{B7D470D2-EF04-4376-B359-01B1F6D36E0E}"/>
                </a:ext>
              </a:extLst>
            </p:cNvPr>
            <p:cNvSpPr/>
            <p:nvPr/>
          </p:nvSpPr>
          <p:spPr>
            <a:xfrm>
              <a:off x="6089328" y="1634399"/>
              <a:ext cx="2802784" cy="738664"/>
            </a:xfrm>
            <a:prstGeom prst="rect">
              <a:avLst/>
            </a:prstGeom>
            <a:noFill/>
          </p:spPr>
          <p:txBody>
            <a:bodyPr wrap="square" lIns="0" rIns="0">
              <a:spAutoFit/>
            </a:bodyPr>
            <a:lstStyle/>
            <a:p>
              <a:pPr>
                <a:defRPr/>
              </a:pPr>
              <a:r>
                <a:rPr lang="uk-UA" sz="2400" b="1" dirty="0">
                  <a:solidFill>
                    <a:srgbClr val="0066CC"/>
                  </a:solidFill>
                  <a:latin typeface="Calibri" pitchFamily="34" charset="0"/>
                </a:rPr>
                <a:t>Рівень відшкодування витрат </a:t>
              </a:r>
              <a:br>
                <a:rPr lang="uk-UA" sz="1600" b="1" dirty="0">
                  <a:solidFill>
                    <a:srgbClr val="0070C0"/>
                  </a:solidFill>
                  <a:latin typeface="Calibri" pitchFamily="34" charset="0"/>
                </a:rPr>
              </a:br>
              <a:r>
                <a:rPr lang="uk-UA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charset="0"/>
                </a:rPr>
                <a:t>з урахуванням додаткових коштів.</a:t>
              </a:r>
            </a:p>
          </p:txBody>
        </p:sp>
        <p:sp>
          <p:nvSpPr>
            <p:cNvPr id="47" name="Прямокутник 46">
              <a:extLst>
                <a:ext uri="{FF2B5EF4-FFF2-40B4-BE49-F238E27FC236}">
                  <a16:creationId xmlns:a16="http://schemas.microsoft.com/office/drawing/2014/main" id="{86DE2963-2F5B-4CA2-A7B1-06E4F73A44C8}"/>
                </a:ext>
              </a:extLst>
            </p:cNvPr>
            <p:cNvSpPr/>
            <p:nvPr/>
          </p:nvSpPr>
          <p:spPr>
            <a:xfrm>
              <a:off x="5422664" y="1677714"/>
              <a:ext cx="66666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uk-UA" sz="3600" b="1" dirty="0">
                  <a:solidFill>
                    <a:srgbClr val="0066CC"/>
                  </a:solidFill>
                  <a:latin typeface="Calibri" panose="020F0502020204030204" pitchFamily="34" charset="0"/>
                </a:rPr>
                <a:t>87 </a:t>
              </a:r>
              <a:r>
                <a:rPr lang="uk-UA" sz="2000" b="1" dirty="0">
                  <a:solidFill>
                    <a:srgbClr val="0066CC"/>
                  </a:solidFill>
                  <a:latin typeface="Calibri" panose="020F0502020204030204" pitchFamily="34" charset="0"/>
                </a:rPr>
                <a:t>%</a:t>
              </a:r>
            </a:p>
          </p:txBody>
        </p:sp>
        <p:sp>
          <p:nvSpPr>
            <p:cNvPr id="48" name="Прямокутник: округлені кути 47">
              <a:extLst>
                <a:ext uri="{FF2B5EF4-FFF2-40B4-BE49-F238E27FC236}">
                  <a16:creationId xmlns:a16="http://schemas.microsoft.com/office/drawing/2014/main" id="{BE538850-D2D3-43E0-A8A2-4D3587301EE5}"/>
                </a:ext>
              </a:extLst>
            </p:cNvPr>
            <p:cNvSpPr/>
            <p:nvPr/>
          </p:nvSpPr>
          <p:spPr>
            <a:xfrm>
              <a:off x="5377378" y="1601556"/>
              <a:ext cx="3524468" cy="796419"/>
            </a:xfrm>
            <a:prstGeom prst="roundRect">
              <a:avLst>
                <a:gd name="adj" fmla="val 4839"/>
              </a:avLst>
            </a:prstGeom>
            <a:noFill/>
            <a:ln w="12700">
              <a:solidFill>
                <a:srgbClr val="0070C0"/>
              </a:solidFill>
              <a:prstDash val="sysDot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UA" sz="1350"/>
            </a:p>
          </p:txBody>
        </p:sp>
      </p:grpSp>
      <p:grpSp>
        <p:nvGrpSpPr>
          <p:cNvPr id="28" name="Групувати 27">
            <a:extLst>
              <a:ext uri="{FF2B5EF4-FFF2-40B4-BE49-F238E27FC236}">
                <a16:creationId xmlns:a16="http://schemas.microsoft.com/office/drawing/2014/main" id="{97DB2BC7-849C-4CBC-A582-73DA4DD53B34}"/>
              </a:ext>
            </a:extLst>
          </p:cNvPr>
          <p:cNvGrpSpPr/>
          <p:nvPr/>
        </p:nvGrpSpPr>
        <p:grpSpPr>
          <a:xfrm>
            <a:off x="2" y="6178898"/>
            <a:ext cx="12191998" cy="831532"/>
            <a:chOff x="2" y="6166867"/>
            <a:chExt cx="11521281" cy="889971"/>
          </a:xfrm>
        </p:grpSpPr>
        <p:pic>
          <p:nvPicPr>
            <p:cNvPr id="29" name="Рисунок 4">
              <a:extLst>
                <a:ext uri="{FF2B5EF4-FFF2-40B4-BE49-F238E27FC236}">
                  <a16:creationId xmlns:a16="http://schemas.microsoft.com/office/drawing/2014/main" id="{917E3BFD-A342-404D-A51B-6FC26F3FDD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322"/>
            <a:stretch/>
          </p:blipFill>
          <p:spPr bwMode="auto">
            <a:xfrm rot="5400000">
              <a:off x="5315657" y="851212"/>
              <a:ext cx="889971" cy="11521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3">
              <a:extLst>
                <a:ext uri="{FF2B5EF4-FFF2-40B4-BE49-F238E27FC236}">
                  <a16:creationId xmlns:a16="http://schemas.microsoft.com/office/drawing/2014/main" id="{17DA9A55-E8A8-4237-8607-FCDF0374E7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530" y="6385155"/>
              <a:ext cx="453395" cy="453395"/>
            </a:xfrm>
            <a:prstGeom prst="rect">
              <a:avLst/>
            </a:prstGeom>
          </p:spPr>
        </p:pic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2BDF0A52-DA21-46DC-AA14-459342FD04B2}"/>
              </a:ext>
            </a:extLst>
          </p:cNvPr>
          <p:cNvSpPr txBox="1"/>
          <p:nvPr/>
        </p:nvSpPr>
        <p:spPr>
          <a:xfrm>
            <a:off x="4776705" y="2968337"/>
            <a:ext cx="1833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Додаткові кошти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A8EF733-65AF-4C2C-BA78-D85A3EE48028}"/>
              </a:ext>
            </a:extLst>
          </p:cNvPr>
          <p:cNvSpPr txBox="1"/>
          <p:nvPr/>
        </p:nvSpPr>
        <p:spPr>
          <a:xfrm>
            <a:off x="4248150" y="2118984"/>
            <a:ext cx="2379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13 % не відшкодовано</a:t>
            </a:r>
          </a:p>
        </p:txBody>
      </p:sp>
      <p:grpSp>
        <p:nvGrpSpPr>
          <p:cNvPr id="7" name="Групувати 6">
            <a:extLst>
              <a:ext uri="{FF2B5EF4-FFF2-40B4-BE49-F238E27FC236}">
                <a16:creationId xmlns:a16="http://schemas.microsoft.com/office/drawing/2014/main" id="{0973F25E-01DB-4B37-8E84-0E0F644EB2B0}"/>
              </a:ext>
            </a:extLst>
          </p:cNvPr>
          <p:cNvGrpSpPr/>
          <p:nvPr/>
        </p:nvGrpSpPr>
        <p:grpSpPr>
          <a:xfrm>
            <a:off x="350874" y="952440"/>
            <a:ext cx="5998076" cy="4625356"/>
            <a:chOff x="350874" y="952440"/>
            <a:chExt cx="5998076" cy="4625356"/>
          </a:xfrm>
        </p:grpSpPr>
        <p:graphicFrame>
          <p:nvGraphicFramePr>
            <p:cNvPr id="21" name="Диаграмма 20"/>
            <p:cNvGraphicFramePr/>
            <p:nvPr>
              <p:extLst>
                <p:ext uri="{D42A27DB-BD31-4B8C-83A1-F6EECF244321}">
                  <p14:modId xmlns:p14="http://schemas.microsoft.com/office/powerpoint/2010/main" val="1166260558"/>
                </p:ext>
              </p:extLst>
            </p:nvPr>
          </p:nvGraphicFramePr>
          <p:xfrm>
            <a:off x="350874" y="952440"/>
            <a:ext cx="5998076" cy="462535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066BBF1-B423-414A-A4AC-1AF87190DD28}"/>
                </a:ext>
              </a:extLst>
            </p:cNvPr>
            <p:cNvSpPr txBox="1"/>
            <p:nvPr/>
          </p:nvSpPr>
          <p:spPr>
            <a:xfrm>
              <a:off x="438150" y="5163446"/>
              <a:ext cx="164782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rIns="0" rtlCol="0">
              <a:spAutoFit/>
            </a:bodyPr>
            <a:lstStyle/>
            <a:p>
              <a:r>
                <a:rPr lang="uk-UA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Поточні витрати</a:t>
              </a:r>
            </a:p>
          </p:txBody>
        </p:sp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0856827" y="6281830"/>
            <a:ext cx="983456" cy="365125"/>
          </a:xfrm>
        </p:spPr>
        <p:txBody>
          <a:bodyPr/>
          <a:lstStyle/>
          <a:p>
            <a:fld id="{66E0C216-06F1-4A1B-9A8C-846A2EBA978E}" type="slidenum">
              <a:rPr lang="uk-UA" sz="1600" b="1">
                <a:solidFill>
                  <a:schemeClr val="bg1"/>
                </a:solidFill>
              </a:rPr>
              <a:t>3</a:t>
            </a:fld>
            <a:endParaRPr lang="uk-UA" sz="1600" b="1" dirty="0">
              <a:solidFill>
                <a:schemeClr val="bg1"/>
              </a:solidFill>
            </a:endParaRPr>
          </a:p>
        </p:txBody>
      </p:sp>
      <p:cxnSp>
        <p:nvCxnSpPr>
          <p:cNvPr id="42" name="Прямая соединительная линия 38">
            <a:extLst>
              <a:ext uri="{FF2B5EF4-FFF2-40B4-BE49-F238E27FC236}">
                <a16:creationId xmlns:a16="http://schemas.microsoft.com/office/drawing/2014/main" id="{BC816EFC-BD64-4EF7-9F08-D923D9392658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-1728306" y="2456068"/>
            <a:ext cx="252413" cy="0"/>
          </a:xfrm>
          <a:prstGeom prst="line">
            <a:avLst/>
          </a:prstGeom>
          <a:ln cap="rnd">
            <a:solidFill>
              <a:srgbClr val="0066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6425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345728" y="1491752"/>
            <a:ext cx="6264000" cy="4248000"/>
          </a:xfrm>
          <a:prstGeom prst="roundRect">
            <a:avLst>
              <a:gd name="adj" fmla="val 1428"/>
            </a:avLst>
          </a:prstGeom>
          <a:noFill/>
          <a:ln w="9525">
            <a:solidFill>
              <a:srgbClr val="0066CC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84235" y="4381097"/>
            <a:ext cx="1769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Тарифний дохід</a:t>
            </a: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3E3A010D-E4FE-40CC-9CD3-9A07E8A3E72B}"/>
              </a:ext>
            </a:extLst>
          </p:cNvPr>
          <p:cNvSpPr/>
          <p:nvPr/>
        </p:nvSpPr>
        <p:spPr>
          <a:xfrm>
            <a:off x="511925" y="930616"/>
            <a:ext cx="4315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Водоспоживання, </a:t>
            </a:r>
            <a:r>
              <a:rPr lang="uk-UA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млрд грн</a:t>
            </a:r>
            <a:endParaRPr lang="uk-UA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6" name="Прямоугольник 21">
            <a:extLst>
              <a:ext uri="{FF2B5EF4-FFF2-40B4-BE49-F238E27FC236}">
                <a16:creationId xmlns:a16="http://schemas.microsoft.com/office/drawing/2014/main" id="{AF9A7C9A-02E9-48DC-B420-02FB23DF9F45}"/>
              </a:ext>
            </a:extLst>
          </p:cNvPr>
          <p:cNvSpPr/>
          <p:nvPr/>
        </p:nvSpPr>
        <p:spPr>
          <a:xfrm>
            <a:off x="12595123" y="2114051"/>
            <a:ext cx="3557815" cy="738664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lvl="0">
              <a:defRPr/>
            </a:pPr>
            <a:r>
              <a:rPr lang="uk-UA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За І кв 2025 р. ліцензіати НКРЕКП отримали </a:t>
            </a:r>
            <a:br>
              <a:rPr lang="uk-UA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</a:br>
            <a:r>
              <a:rPr lang="uk-UA" sz="1400" b="1" dirty="0">
                <a:solidFill>
                  <a:srgbClr val="C00000"/>
                </a:solidFill>
                <a:latin typeface="Calibri"/>
                <a:cs typeface="Arial" charset="0"/>
              </a:rPr>
              <a:t>8,7</a:t>
            </a:r>
            <a:r>
              <a:rPr lang="uk-UA" sz="1400" b="1" dirty="0">
                <a:solidFill>
                  <a:srgbClr val="0070C0"/>
                </a:solidFill>
                <a:latin typeface="Calibri"/>
                <a:cs typeface="Arial" charset="0"/>
              </a:rPr>
              <a:t> млрд грн доходів </a:t>
            </a:r>
            <a:r>
              <a:rPr lang="uk-UA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від реалізації послуг (</a:t>
            </a:r>
            <a:r>
              <a:rPr lang="uk-UA" sz="1400" dirty="0">
                <a:solidFill>
                  <a:prstClr val="black">
                    <a:lumMod val="65000"/>
                    <a:lumOff val="35000"/>
                  </a:prstClr>
                </a:solidFill>
                <a:cs typeface="Arial" charset="0"/>
              </a:rPr>
              <a:t>тарифні), що становило </a:t>
            </a:r>
            <a:r>
              <a:rPr lang="uk-UA" sz="1400" b="1" dirty="0">
                <a:solidFill>
                  <a:srgbClr val="C00000"/>
                </a:solidFill>
                <a:cs typeface="Arial" charset="0"/>
              </a:rPr>
              <a:t>65</a:t>
            </a:r>
            <a:r>
              <a:rPr lang="uk-UA" sz="1400" b="1" dirty="0">
                <a:solidFill>
                  <a:srgbClr val="0070C0"/>
                </a:solidFill>
                <a:cs typeface="Arial" charset="0"/>
              </a:rPr>
              <a:t> % витрат.</a:t>
            </a:r>
            <a:endParaRPr lang="uk-UA" sz="1400" b="1" dirty="0">
              <a:solidFill>
                <a:srgbClr val="0070C0"/>
              </a:solidFill>
              <a:latin typeface="Calibri"/>
              <a:cs typeface="Arial" charset="0"/>
            </a:endParaRPr>
          </a:p>
        </p:txBody>
      </p:sp>
      <p:sp>
        <p:nvSpPr>
          <p:cNvPr id="38" name="Прямоугольник 21">
            <a:extLst>
              <a:ext uri="{FF2B5EF4-FFF2-40B4-BE49-F238E27FC236}">
                <a16:creationId xmlns:a16="http://schemas.microsoft.com/office/drawing/2014/main" id="{49FA32D0-8975-4F1F-88EF-F07EF3DA0934}"/>
              </a:ext>
            </a:extLst>
          </p:cNvPr>
          <p:cNvSpPr/>
          <p:nvPr/>
        </p:nvSpPr>
        <p:spPr>
          <a:xfrm>
            <a:off x="12653610" y="4565763"/>
            <a:ext cx="3532392" cy="523220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>
              <a:defRPr/>
            </a:pPr>
            <a:r>
              <a:rPr lang="uk-UA" sz="1400" b="1" dirty="0">
                <a:solidFill>
                  <a:srgbClr val="0070C0"/>
                </a:solidFill>
                <a:latin typeface="Calibri"/>
                <a:cs typeface="Arial" charset="0"/>
              </a:rPr>
              <a:t>Дотації з місцевих бюджетів </a:t>
            </a:r>
            <a:r>
              <a:rPr lang="uk-UA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дозволили додатково відшкодувати </a:t>
            </a:r>
            <a:r>
              <a:rPr lang="uk-UA" sz="1400" dirty="0">
                <a:solidFill>
                  <a:srgbClr val="C00000"/>
                </a:solidFill>
                <a:latin typeface="Calibri"/>
                <a:cs typeface="Arial" charset="0"/>
              </a:rPr>
              <a:t>6</a:t>
            </a:r>
            <a:r>
              <a:rPr lang="uk-UA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 % витрат.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735C421-7652-4F6D-B1A9-7142420338FD}"/>
              </a:ext>
            </a:extLst>
          </p:cNvPr>
          <p:cNvSpPr txBox="1"/>
          <p:nvPr/>
        </p:nvSpPr>
        <p:spPr>
          <a:xfrm>
            <a:off x="2286001" y="2149138"/>
            <a:ext cx="17012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>
                <a:solidFill>
                  <a:srgbClr val="0066CC"/>
                </a:solidFill>
                <a:latin typeface="Calibri" pitchFamily="34" charset="0"/>
              </a:rPr>
              <a:t>Тарифне </a:t>
            </a:r>
            <a:r>
              <a:rPr lang="uk-UA" sz="1600" dirty="0" err="1">
                <a:solidFill>
                  <a:srgbClr val="0066CC"/>
                </a:solidFill>
                <a:latin typeface="Calibri" pitchFamily="34" charset="0"/>
              </a:rPr>
              <a:t>недофінансу</a:t>
            </a:r>
            <a:br>
              <a:rPr lang="uk-UA" sz="1600" dirty="0">
                <a:solidFill>
                  <a:srgbClr val="0066CC"/>
                </a:solidFill>
                <a:latin typeface="Calibri" pitchFamily="34" charset="0"/>
              </a:rPr>
            </a:br>
            <a:r>
              <a:rPr lang="uk-UA" sz="1600" dirty="0" err="1">
                <a:solidFill>
                  <a:srgbClr val="0066CC"/>
                </a:solidFill>
                <a:latin typeface="Calibri" pitchFamily="34" charset="0"/>
              </a:rPr>
              <a:t>вання</a:t>
            </a:r>
            <a:endParaRPr lang="uk-UA" sz="1600" dirty="0">
              <a:solidFill>
                <a:srgbClr val="0066CC"/>
              </a:solidFill>
              <a:latin typeface="Calibri" pitchFamily="34" charset="0"/>
            </a:endParaRPr>
          </a:p>
        </p:txBody>
      </p:sp>
      <p:sp>
        <p:nvSpPr>
          <p:cNvPr id="43" name="Прямоугольник 21">
            <a:extLst>
              <a:ext uri="{FF2B5EF4-FFF2-40B4-BE49-F238E27FC236}">
                <a16:creationId xmlns:a16="http://schemas.microsoft.com/office/drawing/2014/main" id="{7C12048F-D986-4AD3-8176-04123AD29DC2}"/>
              </a:ext>
            </a:extLst>
          </p:cNvPr>
          <p:cNvSpPr/>
          <p:nvPr/>
        </p:nvSpPr>
        <p:spPr>
          <a:xfrm>
            <a:off x="6814196" y="3995654"/>
            <a:ext cx="5026085" cy="1461939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>
              <a:defRPr/>
            </a:pPr>
            <a:r>
              <a:rPr lang="uk-UA" sz="3600" b="1" dirty="0">
                <a:solidFill>
                  <a:srgbClr val="C00000"/>
                </a:solidFill>
                <a:cs typeface="Arial" charset="0"/>
              </a:rPr>
              <a:t> </a:t>
            </a:r>
            <a:r>
              <a:rPr lang="uk-UA" sz="2000" b="1" dirty="0">
                <a:solidFill>
                  <a:srgbClr val="C00000"/>
                </a:solidFill>
                <a:cs typeface="Arial" charset="0"/>
              </a:rPr>
              <a:t>+</a:t>
            </a:r>
            <a:r>
              <a:rPr lang="uk-UA" sz="3600" b="1" dirty="0">
                <a:solidFill>
                  <a:srgbClr val="C00000"/>
                </a:solidFill>
                <a:cs typeface="Arial" charset="0"/>
              </a:rPr>
              <a:t>1,6 </a:t>
            </a:r>
            <a:r>
              <a:rPr lang="uk-UA" sz="2400" b="1" dirty="0">
                <a:solidFill>
                  <a:srgbClr val="C00000"/>
                </a:solidFill>
                <a:cs typeface="Arial" charset="0"/>
              </a:rPr>
              <a:t>млрд ₴ </a:t>
            </a:r>
            <a:r>
              <a:rPr lang="uk-UA" sz="2400" b="1" dirty="0">
                <a:solidFill>
                  <a:srgbClr val="C00000"/>
                </a:solidFill>
                <a:latin typeface="Calibri"/>
                <a:cs typeface="Arial" charset="0"/>
              </a:rPr>
              <a:t>додаткові кошти: </a:t>
            </a:r>
            <a:br>
              <a:rPr lang="uk-UA" sz="1600" b="1" dirty="0">
                <a:solidFill>
                  <a:srgbClr val="C00000"/>
                </a:solidFill>
                <a:latin typeface="Calibri"/>
                <a:cs typeface="Arial" charset="0"/>
              </a:rPr>
            </a:br>
            <a:endParaRPr lang="uk-UA" sz="800" dirty="0">
              <a:solidFill>
                <a:prstClr val="black">
                  <a:lumMod val="65000"/>
                  <a:lumOff val="35000"/>
                </a:prstClr>
              </a:solidFill>
              <a:latin typeface="Calibri"/>
              <a:cs typeface="Arial" charset="0"/>
            </a:endParaRPr>
          </a:p>
          <a:p>
            <a:pPr marL="446088" indent="-265113">
              <a:buFont typeface="Arial" panose="020B0604020202020204" pitchFamily="34" charset="0"/>
              <a:buChar char="•"/>
              <a:defRPr/>
            </a:pPr>
            <a:r>
              <a:rPr lang="uk-UA" sz="2000" b="1" dirty="0">
                <a:solidFill>
                  <a:prstClr val="black">
                    <a:lumMod val="65000"/>
                    <a:lumOff val="35000"/>
                  </a:prstClr>
                </a:solidFill>
                <a:cs typeface="Arial" charset="0"/>
              </a:rPr>
              <a:t>1,54</a:t>
            </a:r>
            <a:r>
              <a:rPr lang="uk-UA" sz="2000" dirty="0">
                <a:solidFill>
                  <a:prstClr val="black">
                    <a:lumMod val="65000"/>
                    <a:lumOff val="35000"/>
                  </a:prstClr>
                </a:solidFill>
                <a:cs typeface="Arial" charset="0"/>
              </a:rPr>
              <a:t> млрд ₴ кошти </a:t>
            </a:r>
            <a:r>
              <a:rPr lang="uk-UA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місцевих бюджетів;</a:t>
            </a:r>
          </a:p>
          <a:p>
            <a:pPr marL="446088" indent="-265113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uk-UA" sz="2000" b="1" dirty="0">
                <a:solidFill>
                  <a:prstClr val="black">
                    <a:lumMod val="65000"/>
                    <a:lumOff val="35000"/>
                  </a:prstClr>
                </a:solidFill>
                <a:cs typeface="Arial" charset="0"/>
              </a:rPr>
              <a:t>0,08</a:t>
            </a:r>
            <a:r>
              <a:rPr lang="uk-UA" sz="2000" dirty="0">
                <a:solidFill>
                  <a:prstClr val="black">
                    <a:lumMod val="65000"/>
                    <a:lumOff val="35000"/>
                  </a:prstClr>
                </a:solidFill>
                <a:cs typeface="Arial" charset="0"/>
              </a:rPr>
              <a:t> млрд ₴ – </a:t>
            </a:r>
            <a:r>
              <a:rPr lang="uk-UA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невиконання ІП</a:t>
            </a:r>
            <a:r>
              <a:rPr lang="uk-UA" sz="2000" dirty="0">
                <a:solidFill>
                  <a:prstClr val="black">
                    <a:lumMod val="65000"/>
                    <a:lumOff val="35000"/>
                  </a:prstClr>
                </a:solidFill>
                <a:cs typeface="Arial" charset="0"/>
              </a:rPr>
              <a:t>.</a:t>
            </a:r>
            <a:r>
              <a:rPr lang="uk-UA" sz="2000" b="1" dirty="0">
                <a:solidFill>
                  <a:srgbClr val="C00000"/>
                </a:solidFill>
                <a:cs typeface="Arial" charset="0"/>
              </a:rPr>
              <a:t> </a:t>
            </a:r>
            <a:endParaRPr lang="uk-UA" sz="2000" dirty="0">
              <a:solidFill>
                <a:prstClr val="black">
                  <a:lumMod val="65000"/>
                  <a:lumOff val="35000"/>
                </a:prstClr>
              </a:solidFill>
              <a:cs typeface="Arial" charset="0"/>
            </a:endParaRP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13D69F5F-BA3F-4F36-8D6A-2F7CCF60792B}"/>
              </a:ext>
            </a:extLst>
          </p:cNvPr>
          <p:cNvSpPr/>
          <p:nvPr/>
        </p:nvSpPr>
        <p:spPr>
          <a:xfrm>
            <a:off x="350875" y="5858108"/>
            <a:ext cx="114894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Тарифний дохід нижче плану через </a:t>
            </a:r>
            <a:r>
              <a:rPr lang="uk-UA" sz="1600" dirty="0">
                <a:solidFill>
                  <a:prstClr val="black">
                    <a:lumMod val="65000"/>
                    <a:lumOff val="35000"/>
                  </a:prstClr>
                </a:solidFill>
                <a:cs typeface="Arial" charset="0"/>
              </a:rPr>
              <a:t>стримування актуалізації тарифів для населення (постанова КМУ від 29.04.2022 № 502).</a:t>
            </a:r>
            <a:endParaRPr lang="uk-UA" sz="1600" dirty="0"/>
          </a:p>
        </p:txBody>
      </p:sp>
      <p:grpSp>
        <p:nvGrpSpPr>
          <p:cNvPr id="14" name="Групувати 13">
            <a:extLst>
              <a:ext uri="{FF2B5EF4-FFF2-40B4-BE49-F238E27FC236}">
                <a16:creationId xmlns:a16="http://schemas.microsoft.com/office/drawing/2014/main" id="{87800130-BB5E-4588-AA8F-760049D7E5A2}"/>
              </a:ext>
            </a:extLst>
          </p:cNvPr>
          <p:cNvGrpSpPr/>
          <p:nvPr/>
        </p:nvGrpSpPr>
        <p:grpSpPr>
          <a:xfrm>
            <a:off x="6814201" y="1509165"/>
            <a:ext cx="5040001" cy="1470969"/>
            <a:chOff x="5377378" y="1601555"/>
            <a:chExt cx="3524468" cy="1470969"/>
          </a:xfrm>
        </p:grpSpPr>
        <p:sp>
          <p:nvSpPr>
            <p:cNvPr id="48" name="Прямокутник: округлені кути 47">
              <a:extLst>
                <a:ext uri="{FF2B5EF4-FFF2-40B4-BE49-F238E27FC236}">
                  <a16:creationId xmlns:a16="http://schemas.microsoft.com/office/drawing/2014/main" id="{BE538850-D2D3-43E0-A8A2-4D3587301EE5}"/>
                </a:ext>
              </a:extLst>
            </p:cNvPr>
            <p:cNvSpPr/>
            <p:nvPr/>
          </p:nvSpPr>
          <p:spPr>
            <a:xfrm>
              <a:off x="5377378" y="1601555"/>
              <a:ext cx="3524468" cy="1470969"/>
            </a:xfrm>
            <a:prstGeom prst="roundRect">
              <a:avLst>
                <a:gd name="adj" fmla="val 8111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12700">
              <a:noFill/>
              <a:prstDash val="sysDot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UA" sz="1350"/>
            </a:p>
          </p:txBody>
        </p:sp>
        <p:sp>
          <p:nvSpPr>
            <p:cNvPr id="46" name="Прямоугольник 21">
              <a:extLst>
                <a:ext uri="{FF2B5EF4-FFF2-40B4-BE49-F238E27FC236}">
                  <a16:creationId xmlns:a16="http://schemas.microsoft.com/office/drawing/2014/main" id="{B7D470D2-EF04-4376-B359-01B1F6D36E0E}"/>
                </a:ext>
              </a:extLst>
            </p:cNvPr>
            <p:cNvSpPr/>
            <p:nvPr/>
          </p:nvSpPr>
          <p:spPr>
            <a:xfrm>
              <a:off x="6089328" y="1733730"/>
              <a:ext cx="2802784" cy="1200329"/>
            </a:xfrm>
            <a:prstGeom prst="rect">
              <a:avLst/>
            </a:prstGeom>
            <a:noFill/>
          </p:spPr>
          <p:txBody>
            <a:bodyPr wrap="square" lIns="0" rIns="0">
              <a:spAutoFit/>
            </a:bodyPr>
            <a:lstStyle/>
            <a:p>
              <a:pPr>
                <a:defRPr/>
              </a:pPr>
              <a:r>
                <a:rPr lang="uk-UA" sz="2400" b="1" dirty="0">
                  <a:solidFill>
                    <a:srgbClr val="0066CC"/>
                  </a:solidFill>
                  <a:latin typeface="Calibri" pitchFamily="34" charset="0"/>
                </a:rPr>
                <a:t>Рівень відшкодування витрат </a:t>
              </a:r>
              <a:br>
                <a:rPr lang="uk-UA" sz="2400" b="1" dirty="0">
                  <a:solidFill>
                    <a:srgbClr val="0070C0"/>
                  </a:solidFill>
                  <a:latin typeface="Calibri" pitchFamily="34" charset="0"/>
                </a:rPr>
              </a:br>
              <a:r>
                <a:rPr lang="uk-UA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charset="0"/>
                </a:rPr>
                <a:t>з урахуванням додаткових коштів.</a:t>
              </a:r>
            </a:p>
          </p:txBody>
        </p:sp>
        <p:sp>
          <p:nvSpPr>
            <p:cNvPr id="47" name="Прямокутник 46">
              <a:extLst>
                <a:ext uri="{FF2B5EF4-FFF2-40B4-BE49-F238E27FC236}">
                  <a16:creationId xmlns:a16="http://schemas.microsoft.com/office/drawing/2014/main" id="{86DE2963-2F5B-4CA2-A7B1-06E4F73A44C8}"/>
                </a:ext>
              </a:extLst>
            </p:cNvPr>
            <p:cNvSpPr/>
            <p:nvPr/>
          </p:nvSpPr>
          <p:spPr>
            <a:xfrm>
              <a:off x="5390040" y="2019823"/>
              <a:ext cx="66666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uk-UA" sz="3600" b="1" dirty="0">
                  <a:solidFill>
                    <a:srgbClr val="0066CC"/>
                  </a:solidFill>
                  <a:latin typeface="Calibri" panose="020F0502020204030204" pitchFamily="34" charset="0"/>
                </a:rPr>
                <a:t>84 </a:t>
              </a:r>
              <a:r>
                <a:rPr lang="uk-UA" sz="2000" b="1" dirty="0">
                  <a:solidFill>
                    <a:srgbClr val="0066CC"/>
                  </a:solidFill>
                  <a:latin typeface="Calibri" panose="020F0502020204030204" pitchFamily="34" charset="0"/>
                </a:rPr>
                <a:t>%</a:t>
              </a:r>
            </a:p>
          </p:txBody>
        </p:sp>
      </p:grpSp>
      <p:grpSp>
        <p:nvGrpSpPr>
          <p:cNvPr id="28" name="Групувати 27">
            <a:extLst>
              <a:ext uri="{FF2B5EF4-FFF2-40B4-BE49-F238E27FC236}">
                <a16:creationId xmlns:a16="http://schemas.microsoft.com/office/drawing/2014/main" id="{97DB2BC7-849C-4CBC-A582-73DA4DD53B34}"/>
              </a:ext>
            </a:extLst>
          </p:cNvPr>
          <p:cNvGrpSpPr/>
          <p:nvPr/>
        </p:nvGrpSpPr>
        <p:grpSpPr>
          <a:xfrm>
            <a:off x="2" y="6178898"/>
            <a:ext cx="12191998" cy="831532"/>
            <a:chOff x="2" y="6166867"/>
            <a:chExt cx="11521281" cy="889971"/>
          </a:xfrm>
        </p:grpSpPr>
        <p:pic>
          <p:nvPicPr>
            <p:cNvPr id="29" name="Рисунок 4">
              <a:extLst>
                <a:ext uri="{FF2B5EF4-FFF2-40B4-BE49-F238E27FC236}">
                  <a16:creationId xmlns:a16="http://schemas.microsoft.com/office/drawing/2014/main" id="{917E3BFD-A342-404D-A51B-6FC26F3FDD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322"/>
            <a:stretch/>
          </p:blipFill>
          <p:spPr bwMode="auto">
            <a:xfrm rot="5400000">
              <a:off x="5315657" y="851212"/>
              <a:ext cx="889971" cy="11521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3">
              <a:extLst>
                <a:ext uri="{FF2B5EF4-FFF2-40B4-BE49-F238E27FC236}">
                  <a16:creationId xmlns:a16="http://schemas.microsoft.com/office/drawing/2014/main" id="{17DA9A55-E8A8-4237-8607-FCDF0374E7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530" y="6385155"/>
              <a:ext cx="453395" cy="453395"/>
            </a:xfrm>
            <a:prstGeom prst="rect">
              <a:avLst/>
            </a:prstGeom>
          </p:spPr>
        </p:pic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2BDF0A52-DA21-46DC-AA14-459342FD04B2}"/>
              </a:ext>
            </a:extLst>
          </p:cNvPr>
          <p:cNvSpPr txBox="1"/>
          <p:nvPr/>
        </p:nvSpPr>
        <p:spPr>
          <a:xfrm>
            <a:off x="4785758" y="2878195"/>
            <a:ext cx="1833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Додаткові кошти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A8EF733-65AF-4C2C-BA78-D85A3EE48028}"/>
              </a:ext>
            </a:extLst>
          </p:cNvPr>
          <p:cNvSpPr txBox="1"/>
          <p:nvPr/>
        </p:nvSpPr>
        <p:spPr>
          <a:xfrm>
            <a:off x="4248150" y="2118984"/>
            <a:ext cx="2379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16 % не відшкодовано</a:t>
            </a:r>
          </a:p>
        </p:txBody>
      </p:sp>
      <p:grpSp>
        <p:nvGrpSpPr>
          <p:cNvPr id="7" name="Групувати 6">
            <a:extLst>
              <a:ext uri="{FF2B5EF4-FFF2-40B4-BE49-F238E27FC236}">
                <a16:creationId xmlns:a16="http://schemas.microsoft.com/office/drawing/2014/main" id="{0973F25E-01DB-4B37-8E84-0E0F644EB2B0}"/>
              </a:ext>
            </a:extLst>
          </p:cNvPr>
          <p:cNvGrpSpPr/>
          <p:nvPr/>
        </p:nvGrpSpPr>
        <p:grpSpPr>
          <a:xfrm>
            <a:off x="350874" y="952440"/>
            <a:ext cx="5998076" cy="4625356"/>
            <a:chOff x="350874" y="952440"/>
            <a:chExt cx="5998076" cy="4625356"/>
          </a:xfrm>
        </p:grpSpPr>
        <p:graphicFrame>
          <p:nvGraphicFramePr>
            <p:cNvPr id="21" name="Диаграмма 20"/>
            <p:cNvGraphicFramePr/>
            <p:nvPr>
              <p:extLst>
                <p:ext uri="{D42A27DB-BD31-4B8C-83A1-F6EECF244321}">
                  <p14:modId xmlns:p14="http://schemas.microsoft.com/office/powerpoint/2010/main" val="3498468887"/>
                </p:ext>
              </p:extLst>
            </p:nvPr>
          </p:nvGraphicFramePr>
          <p:xfrm>
            <a:off x="350874" y="952440"/>
            <a:ext cx="5998076" cy="462535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066BBF1-B423-414A-A4AC-1AF87190DD28}"/>
                </a:ext>
              </a:extLst>
            </p:cNvPr>
            <p:cNvSpPr txBox="1"/>
            <p:nvPr/>
          </p:nvSpPr>
          <p:spPr>
            <a:xfrm>
              <a:off x="438150" y="5163446"/>
              <a:ext cx="164782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rIns="0" rtlCol="0">
              <a:spAutoFit/>
            </a:bodyPr>
            <a:lstStyle/>
            <a:p>
              <a:r>
                <a:rPr lang="uk-UA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Поточні витрати</a:t>
              </a:r>
            </a:p>
          </p:txBody>
        </p:sp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0856827" y="6281830"/>
            <a:ext cx="983456" cy="365125"/>
          </a:xfrm>
        </p:spPr>
        <p:txBody>
          <a:bodyPr/>
          <a:lstStyle/>
          <a:p>
            <a:fld id="{66E0C216-06F1-4A1B-9A8C-846A2EBA978E}" type="slidenum">
              <a:rPr lang="uk-UA" sz="1600" b="1">
                <a:solidFill>
                  <a:schemeClr val="bg1"/>
                </a:solidFill>
              </a:rPr>
              <a:t>4</a:t>
            </a:fld>
            <a:endParaRPr lang="uk-UA" sz="1600" b="1" dirty="0">
              <a:solidFill>
                <a:schemeClr val="bg1"/>
              </a:solidFill>
            </a:endParaRPr>
          </a:p>
        </p:txBody>
      </p:sp>
      <p:cxnSp>
        <p:nvCxnSpPr>
          <p:cNvPr id="42" name="Прямая соединительная линия 38">
            <a:extLst>
              <a:ext uri="{FF2B5EF4-FFF2-40B4-BE49-F238E27FC236}">
                <a16:creationId xmlns:a16="http://schemas.microsoft.com/office/drawing/2014/main" id="{BC816EFC-BD64-4EF7-9F08-D923D9392658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-1728306" y="2456068"/>
            <a:ext cx="252413" cy="0"/>
          </a:xfrm>
          <a:prstGeom prst="line">
            <a:avLst/>
          </a:prstGeom>
          <a:ln cap="rnd">
            <a:solidFill>
              <a:srgbClr val="0066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9">
            <a:extLst>
              <a:ext uri="{FF2B5EF4-FFF2-40B4-BE49-F238E27FC236}">
                <a16:creationId xmlns:a16="http://schemas.microsoft.com/office/drawing/2014/main" id="{5EC3C9FA-F099-4E24-8C9F-FA867E7154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874" y="35914"/>
            <a:ext cx="1148940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defRPr/>
            </a:pPr>
            <a:r>
              <a:rPr lang="uk-UA" altLang="uk-UA" sz="4000" b="1" dirty="0">
                <a:solidFill>
                  <a:srgbClr val="0066CC"/>
                </a:solidFill>
              </a:rPr>
              <a:t>Витрати відшкодовані тарифами на 65 </a:t>
            </a:r>
            <a:r>
              <a:rPr lang="uk-UA" altLang="uk-UA" sz="3200" dirty="0">
                <a:solidFill>
                  <a:srgbClr val="0066CC"/>
                </a:solidFill>
              </a:rPr>
              <a:t>%, І кв 2025 р. </a:t>
            </a:r>
          </a:p>
        </p:txBody>
      </p:sp>
    </p:spTree>
    <p:extLst>
      <p:ext uri="{BB962C8B-B14F-4D97-AF65-F5344CB8AC3E}">
        <p14:creationId xmlns:p14="http://schemas.microsoft.com/office/powerpoint/2010/main" val="237880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кутник: округлені кути 12">
            <a:extLst>
              <a:ext uri="{FF2B5EF4-FFF2-40B4-BE49-F238E27FC236}">
                <a16:creationId xmlns:a16="http://schemas.microsoft.com/office/drawing/2014/main" id="{60FC36FF-DC14-4B13-8121-3606CDC2D790}"/>
              </a:ext>
            </a:extLst>
          </p:cNvPr>
          <p:cNvSpPr/>
          <p:nvPr/>
        </p:nvSpPr>
        <p:spPr>
          <a:xfrm>
            <a:off x="5811637" y="7414002"/>
            <a:ext cx="4998352" cy="864000"/>
          </a:xfrm>
          <a:prstGeom prst="roundRect">
            <a:avLst>
              <a:gd name="adj" fmla="val 3425"/>
            </a:avLst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rgbClr val="3FADFF"/>
            </a:solidFill>
            <a:prstDash val="sysDot"/>
          </a:ln>
          <a:effectLst>
            <a:outerShdw blurRad="63500" sx="102000" sy="102000" algn="ctr" rotWithShape="0">
              <a:schemeClr val="bg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2" name="Групувати 1">
            <a:extLst>
              <a:ext uri="{FF2B5EF4-FFF2-40B4-BE49-F238E27FC236}">
                <a16:creationId xmlns:a16="http://schemas.microsoft.com/office/drawing/2014/main" id="{3C71D1EF-1542-4E9D-A96F-66F9A019C205}"/>
              </a:ext>
            </a:extLst>
          </p:cNvPr>
          <p:cNvGrpSpPr/>
          <p:nvPr/>
        </p:nvGrpSpPr>
        <p:grpSpPr>
          <a:xfrm>
            <a:off x="2" y="6165277"/>
            <a:ext cx="12191998" cy="831532"/>
            <a:chOff x="2" y="6166867"/>
            <a:chExt cx="11521281" cy="889971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BAF842F2-0E0C-4AF9-A651-2D78DFBCD8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322"/>
            <a:stretch/>
          </p:blipFill>
          <p:spPr bwMode="auto">
            <a:xfrm rot="5400000">
              <a:off x="5315657" y="851212"/>
              <a:ext cx="889971" cy="11521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63F468A-8668-4071-8629-FC0A346674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530" y="6385155"/>
              <a:ext cx="453395" cy="453395"/>
            </a:xfrm>
            <a:prstGeom prst="rect">
              <a:avLst/>
            </a:prstGeom>
          </p:spPr>
        </p:pic>
      </p:grpSp>
      <p:sp>
        <p:nvSpPr>
          <p:cNvPr id="5" name="Номер слайда 1">
            <a:extLst>
              <a:ext uri="{FF2B5EF4-FFF2-40B4-BE49-F238E27FC236}">
                <a16:creationId xmlns:a16="http://schemas.microsoft.com/office/drawing/2014/main" id="{109AC9AA-7B8B-44E3-AF4F-0E01F4256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9785889" y="6276454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556A124F-316E-4B30-931C-5A9BC04C1BED}" type="slidenum">
              <a:rPr lang="uk-UA" altLang="uk-UA" sz="1600" b="1">
                <a:solidFill>
                  <a:schemeClr val="bg1"/>
                </a:solidFill>
              </a:rPr>
              <a:pPr/>
              <a:t>5</a:t>
            </a:fld>
            <a:endParaRPr lang="uk-UA" altLang="uk-UA" sz="1600" b="1" dirty="0">
              <a:solidFill>
                <a:schemeClr val="bg1"/>
              </a:solidFill>
            </a:endParaRP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9B318C41-7F85-471C-A9BC-838E1476E6D0}"/>
              </a:ext>
            </a:extLst>
          </p:cNvPr>
          <p:cNvSpPr/>
          <p:nvPr/>
        </p:nvSpPr>
        <p:spPr>
          <a:xfrm>
            <a:off x="355566" y="78742"/>
            <a:ext cx="11486582" cy="62177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17100">
              <a:lnSpc>
                <a:spcPct val="114000"/>
              </a:lnSpc>
              <a:tabLst>
                <a:tab pos="180340" algn="l"/>
              </a:tabLst>
            </a:pPr>
            <a:r>
              <a:rPr lang="uk-UA" sz="3200" b="1" dirty="0">
                <a:solidFill>
                  <a:srgbClr val="0066CC"/>
                </a:solidFill>
                <a:ea typeface="+mj-ea"/>
                <a:cs typeface="+mj-cs"/>
              </a:rPr>
              <a:t>Економічна доступність водопостачання в Україні погіршилась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3AAC843C-A469-4115-A10B-ACE658E6C610}"/>
              </a:ext>
            </a:extLst>
          </p:cNvPr>
          <p:cNvSpPr/>
          <p:nvPr/>
        </p:nvSpPr>
        <p:spPr>
          <a:xfrm>
            <a:off x="1528841" y="1441430"/>
            <a:ext cx="1035984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>
                <a:solidFill>
                  <a:srgbClr val="0066CC"/>
                </a:solidFill>
              </a:rPr>
              <a:t>Міжнародний</a:t>
            </a:r>
            <a:r>
              <a:rPr lang="uk-UA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uk-UA" sz="2000" b="1" dirty="0">
                <a:solidFill>
                  <a:srgbClr val="0066CC"/>
                </a:solidFill>
              </a:rPr>
              <a:t>досвід:</a:t>
            </a:r>
          </a:p>
          <a:p>
            <a:r>
              <a:rPr lang="uk-UA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вартість доступних послуг водопостачання не повинна перевищувати 3 % доходу домогосподарства, </a:t>
            </a:r>
          </a:p>
          <a:p>
            <a:r>
              <a:rPr lang="uk-UA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загальні </a:t>
            </a:r>
            <a:r>
              <a:rPr lang="uk-UA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витрати на воду та водовідведення не мають перевищувати 5 % доходу</a:t>
            </a:r>
            <a:r>
              <a:rPr lang="uk-UA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</a:p>
          <a:p>
            <a:endParaRPr lang="uk-UA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BA185D40-A485-4D0A-A934-3D87CD4EE944}"/>
              </a:ext>
            </a:extLst>
          </p:cNvPr>
          <p:cNvSpPr/>
          <p:nvPr/>
        </p:nvSpPr>
        <p:spPr>
          <a:xfrm>
            <a:off x="512565" y="1644598"/>
            <a:ext cx="1035412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dirty="0">
                <a:solidFill>
                  <a:srgbClr val="0066CC"/>
                </a:solidFill>
              </a:rPr>
              <a:t>&lt;</a:t>
            </a:r>
            <a:r>
              <a:rPr lang="uk-UA" sz="3200" b="1" dirty="0">
                <a:solidFill>
                  <a:srgbClr val="0066CC"/>
                </a:solidFill>
              </a:rPr>
              <a:t>3 </a:t>
            </a:r>
            <a:r>
              <a:rPr lang="uk-UA" sz="2000" dirty="0">
                <a:solidFill>
                  <a:srgbClr val="0066CC"/>
                </a:solidFill>
              </a:rPr>
              <a:t>%</a:t>
            </a:r>
            <a:r>
              <a:rPr lang="uk-UA" sz="3200" b="1" dirty="0">
                <a:solidFill>
                  <a:srgbClr val="0066CC"/>
                </a:solidFill>
              </a:rPr>
              <a:t> </a:t>
            </a:r>
          </a:p>
          <a:p>
            <a:r>
              <a:rPr lang="uk-UA" sz="2000" b="1" dirty="0">
                <a:solidFill>
                  <a:srgbClr val="0066CC"/>
                </a:solidFill>
              </a:rPr>
              <a:t>доходу 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C6550FF8-F0B0-417D-BC75-CEF04737F390}"/>
              </a:ext>
            </a:extLst>
          </p:cNvPr>
          <p:cNvSpPr/>
          <p:nvPr/>
        </p:nvSpPr>
        <p:spPr>
          <a:xfrm>
            <a:off x="1369702" y="810885"/>
            <a:ext cx="1051898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Джерело: </a:t>
            </a:r>
            <a:r>
              <a:rPr lang="uk-UA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Аналітичний огляд «Реформування тарифів на воду в Україні», підготовлений ЮНІСЕФ (лютий, 2025 р.).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5B6E4B31-CF42-48E0-B78A-C079F51FF7CD}"/>
              </a:ext>
            </a:extLst>
          </p:cNvPr>
          <p:cNvSpPr/>
          <p:nvPr/>
        </p:nvSpPr>
        <p:spPr>
          <a:xfrm>
            <a:off x="6784499" y="3290418"/>
            <a:ext cx="4991497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7313"/>
            <a:r>
              <a:rPr lang="uk-UA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Рівень бідності в Україні різко зріс </a:t>
            </a:r>
            <a:br>
              <a:rPr lang="uk-UA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uk-UA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з 5,5% у 2021 р. </a:t>
            </a:r>
            <a:r>
              <a:rPr lang="uk-UA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до 22% </a:t>
            </a:r>
            <a:r>
              <a:rPr lang="uk-UA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 2023 р.</a:t>
            </a:r>
          </a:p>
          <a:p>
            <a:r>
              <a:rPr lang="uk-UA" sz="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uk-UA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uk-UA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Це призвело до збільшення кількості людей, </a:t>
            </a:r>
            <a:br>
              <a:rPr lang="uk-UA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uk-UA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які живуть у бідності, на понад 7 мільйонів осіб. </a:t>
            </a:r>
          </a:p>
          <a:p>
            <a:endParaRPr lang="uk-UA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uk-UA" sz="11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uk-UA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Підвищення тарифів на ЦВВ для населення не може бути застосоване до скасування воєнного стану.</a:t>
            </a:r>
          </a:p>
        </p:txBody>
      </p:sp>
      <p:sp>
        <p:nvSpPr>
          <p:cNvPr id="17" name="Прямокутник: округлені кути 16">
            <a:extLst>
              <a:ext uri="{FF2B5EF4-FFF2-40B4-BE49-F238E27FC236}">
                <a16:creationId xmlns:a16="http://schemas.microsoft.com/office/drawing/2014/main" id="{7E951A12-FDC6-473E-A2F3-37CC353B6F09}"/>
              </a:ext>
            </a:extLst>
          </p:cNvPr>
          <p:cNvSpPr/>
          <p:nvPr/>
        </p:nvSpPr>
        <p:spPr>
          <a:xfrm>
            <a:off x="355566" y="3481254"/>
            <a:ext cx="6048000" cy="2448000"/>
          </a:xfrm>
          <a:prstGeom prst="roundRect">
            <a:avLst>
              <a:gd name="adj" fmla="val 3425"/>
            </a:avLst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rgbClr val="3FADFF"/>
            </a:solidFill>
            <a:prstDash val="sysDot"/>
          </a:ln>
          <a:effectLst>
            <a:outerShdw blurRad="63500" sx="102000" sy="102000" algn="ctr" rotWithShape="0">
              <a:schemeClr val="bg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33CB9E0E-A2F8-4E16-90A9-1C8E0E7AA34A}"/>
              </a:ext>
            </a:extLst>
          </p:cNvPr>
          <p:cNvSpPr/>
          <p:nvPr/>
        </p:nvSpPr>
        <p:spPr>
          <a:xfrm>
            <a:off x="1543655" y="3732394"/>
            <a:ext cx="508042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>
                <a:solidFill>
                  <a:srgbClr val="0066CC"/>
                </a:solidFill>
              </a:rPr>
              <a:t>В Україні </a:t>
            </a:r>
            <a:r>
              <a:rPr lang="uk-UA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малозабезпечені домогосподарства сплачують до 5,6% </a:t>
            </a:r>
            <a:br>
              <a:rPr lang="uk-UA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uk-UA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свого доходу за послуги водопостачання </a:t>
            </a:r>
            <a:br>
              <a:rPr lang="uk-UA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uk-UA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та водовідведення, а для найбідніших споживачів цей показник може перевищувати 6,8% доходу.</a:t>
            </a: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F9A1342E-8970-4937-A433-26AEA674D339}"/>
              </a:ext>
            </a:extLst>
          </p:cNvPr>
          <p:cNvSpPr/>
          <p:nvPr/>
        </p:nvSpPr>
        <p:spPr>
          <a:xfrm>
            <a:off x="512565" y="4248976"/>
            <a:ext cx="1035412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dirty="0">
                <a:solidFill>
                  <a:srgbClr val="0066CC"/>
                </a:solidFill>
              </a:rPr>
              <a:t>&gt;</a:t>
            </a:r>
            <a:r>
              <a:rPr lang="uk-UA" sz="3200" b="1" dirty="0">
                <a:solidFill>
                  <a:srgbClr val="0066CC"/>
                </a:solidFill>
              </a:rPr>
              <a:t>5 </a:t>
            </a:r>
            <a:r>
              <a:rPr lang="uk-UA" sz="2000" dirty="0">
                <a:solidFill>
                  <a:srgbClr val="0066CC"/>
                </a:solidFill>
              </a:rPr>
              <a:t>%</a:t>
            </a:r>
            <a:r>
              <a:rPr lang="uk-UA" sz="3200" b="1" dirty="0">
                <a:solidFill>
                  <a:srgbClr val="0066CC"/>
                </a:solidFill>
              </a:rPr>
              <a:t> </a:t>
            </a:r>
          </a:p>
          <a:p>
            <a:r>
              <a:rPr lang="uk-UA" sz="2000" b="1" dirty="0">
                <a:solidFill>
                  <a:srgbClr val="0066CC"/>
                </a:solidFill>
              </a:rPr>
              <a:t>доходу 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E80184F-C4BA-438E-B6F8-7CA37E8359E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4352" t="12908" r="5852" b="19416"/>
          <a:stretch/>
        </p:blipFill>
        <p:spPr>
          <a:xfrm>
            <a:off x="355566" y="717364"/>
            <a:ext cx="1014137" cy="52221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4FA290E-B9FD-48B3-99D2-EEECD6F615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5313" y="7755495"/>
            <a:ext cx="2095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194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кутник: округлені кути 32">
            <a:extLst>
              <a:ext uri="{FF2B5EF4-FFF2-40B4-BE49-F238E27FC236}">
                <a16:creationId xmlns:a16="http://schemas.microsoft.com/office/drawing/2014/main" id="{9D320818-F284-4E10-AB34-80E74EDBC66E}"/>
              </a:ext>
            </a:extLst>
          </p:cNvPr>
          <p:cNvSpPr/>
          <p:nvPr/>
        </p:nvSpPr>
        <p:spPr>
          <a:xfrm>
            <a:off x="3941202" y="1665286"/>
            <a:ext cx="4824000" cy="3167359"/>
          </a:xfrm>
          <a:prstGeom prst="roundRect">
            <a:avLst>
              <a:gd name="adj" fmla="val 914"/>
            </a:avLst>
          </a:prstGeom>
          <a:solidFill>
            <a:schemeClr val="accent4">
              <a:lumMod val="20000"/>
              <a:lumOff val="80000"/>
            </a:schemeClr>
          </a:solidFill>
          <a:ln w="3175">
            <a:noFill/>
          </a:ln>
          <a:effectLst>
            <a:outerShdw blurRad="63500" sx="102000" sy="102000" algn="ctr" rotWithShape="0">
              <a:schemeClr val="bg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5" name="Прямоугольник 18">
            <a:extLst>
              <a:ext uri="{FF2B5EF4-FFF2-40B4-BE49-F238E27FC236}">
                <a16:creationId xmlns:a16="http://schemas.microsoft.com/office/drawing/2014/main" id="{DDB8AFE5-56FD-42F3-A483-C209F547EF7A}"/>
              </a:ext>
            </a:extLst>
          </p:cNvPr>
          <p:cNvSpPr/>
          <p:nvPr/>
        </p:nvSpPr>
        <p:spPr>
          <a:xfrm>
            <a:off x="334963" y="152817"/>
            <a:ext cx="115141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uk-UA" altLang="uk-UA" sz="3600" b="1" dirty="0">
                <a:solidFill>
                  <a:srgbClr val="0070C0"/>
                </a:solidFill>
                <a:cs typeface="Arial" panose="020B0604020202020204" pitchFamily="34" charset="0"/>
              </a:rPr>
              <a:t>Зміна підходу до тарифів на час дії воєнного стану</a:t>
            </a:r>
          </a:p>
        </p:txBody>
      </p:sp>
      <p:sp>
        <p:nvSpPr>
          <p:cNvPr id="27" name="Прямоугольник 6">
            <a:extLst>
              <a:ext uri="{FF2B5EF4-FFF2-40B4-BE49-F238E27FC236}">
                <a16:creationId xmlns:a16="http://schemas.microsoft.com/office/drawing/2014/main" id="{CC08456F-9BB9-4AF6-950D-E92EEECFAE14}"/>
              </a:ext>
            </a:extLst>
          </p:cNvPr>
          <p:cNvSpPr/>
          <p:nvPr/>
        </p:nvSpPr>
        <p:spPr bwMode="auto">
          <a:xfrm>
            <a:off x="348611" y="1625480"/>
            <a:ext cx="3473186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rgbClr val="002060"/>
              </a:buClr>
              <a:buSzPct val="100000"/>
              <a:defRPr/>
            </a:pPr>
            <a:r>
              <a:rPr lang="uk-UA" sz="2000" b="1" dirty="0">
                <a:solidFill>
                  <a:srgbClr val="0070C0"/>
                </a:solidFill>
                <a:cs typeface="Arial" charset="0"/>
              </a:rPr>
              <a:t>НКРЕКП</a:t>
            </a:r>
            <a:endParaRPr lang="uk-UA" sz="2400" b="1" dirty="0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  <a:p>
            <a:pPr marL="285750" indent="-285750"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uk-UA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Затверджує структуру тарифу </a:t>
            </a:r>
            <a:r>
              <a:rPr lang="uk-UA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(на економічно обґрунтованому рівні)</a:t>
            </a:r>
            <a:r>
              <a:rPr lang="uk-UA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,</a:t>
            </a:r>
          </a:p>
          <a:p>
            <a:pPr marL="285750" indent="-285750"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uk-UA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схвалює інвестпрограми</a:t>
            </a:r>
          </a:p>
          <a:p>
            <a:pPr marL="285750" indent="-285750"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uk-UA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встановлює тарифи для </a:t>
            </a:r>
            <a:br>
              <a:rPr lang="uk-UA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uk-UA" b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юр</a:t>
            </a:r>
            <a:r>
              <a:rPr lang="uk-UA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. осіб та «оптовиків»</a:t>
            </a:r>
            <a:endParaRPr lang="uk-UA" b="1" dirty="0"/>
          </a:p>
          <a:p>
            <a:pPr>
              <a:spcBef>
                <a:spcPts val="600"/>
              </a:spcBef>
              <a:buClr>
                <a:srgbClr val="002060"/>
              </a:buClr>
              <a:buSzPct val="100000"/>
              <a:defRPr/>
            </a:pPr>
            <a:r>
              <a:rPr lang="uk-UA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(перевіряє обґрунтованість витрат та ефективність інвестицій, кредитних угод; визначає розмір планового необхідного доходу для здійснення операційної діяльності).</a:t>
            </a:r>
            <a:endParaRPr lang="uk-UA" dirty="0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</p:txBody>
      </p:sp>
      <p:sp>
        <p:nvSpPr>
          <p:cNvPr id="34" name="Прямоугольник 6">
            <a:extLst>
              <a:ext uri="{FF2B5EF4-FFF2-40B4-BE49-F238E27FC236}">
                <a16:creationId xmlns:a16="http://schemas.microsoft.com/office/drawing/2014/main" id="{E24A2CF4-71BB-4593-B081-5946B9622456}"/>
              </a:ext>
            </a:extLst>
          </p:cNvPr>
          <p:cNvSpPr/>
          <p:nvPr/>
        </p:nvSpPr>
        <p:spPr bwMode="auto">
          <a:xfrm>
            <a:off x="9225891" y="1625480"/>
            <a:ext cx="2628000" cy="330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rgbClr val="002060"/>
              </a:buClr>
              <a:buSzPct val="100000"/>
              <a:defRPr/>
            </a:pPr>
            <a:r>
              <a:rPr lang="uk-UA" sz="2000" b="1" dirty="0">
                <a:solidFill>
                  <a:srgbClr val="0070C0"/>
                </a:solidFill>
                <a:cs typeface="Arial" charset="0"/>
              </a:rPr>
              <a:t>НКРЕКП</a:t>
            </a:r>
            <a:endParaRPr lang="uk-UA" sz="2400" b="1" dirty="0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  <a:p>
            <a:pPr>
              <a:buClr>
                <a:srgbClr val="002060"/>
              </a:buClr>
              <a:buSzPct val="100000"/>
              <a:defRPr/>
            </a:pPr>
            <a:r>
              <a:rPr lang="uk-UA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Здійснює </a:t>
            </a:r>
          </a:p>
          <a:p>
            <a:pPr marL="180975" indent="-180975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uk-UA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контроль за дотриманням структур тарифів,</a:t>
            </a:r>
          </a:p>
          <a:p>
            <a:pPr marL="180975" indent="-180975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uk-UA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ліцензійний контроль,</a:t>
            </a:r>
          </a:p>
          <a:p>
            <a:pPr marL="180975" indent="-180975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uk-UA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методологічне забезпечення,</a:t>
            </a:r>
          </a:p>
          <a:p>
            <a:pPr marL="180975" indent="-180975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uk-UA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моніторинг,</a:t>
            </a:r>
          </a:p>
          <a:p>
            <a:pPr marL="180975" indent="-180975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uk-UA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бенчмаркінг</a:t>
            </a:r>
            <a:r>
              <a:rPr lang="uk-UA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.</a:t>
            </a:r>
            <a:endParaRPr lang="uk-UA" altLang="uk-UA" dirty="0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defRPr/>
            </a:pPr>
            <a:endParaRPr lang="uk-UA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grpSp>
        <p:nvGrpSpPr>
          <p:cNvPr id="4" name="Групувати 3">
            <a:extLst>
              <a:ext uri="{FF2B5EF4-FFF2-40B4-BE49-F238E27FC236}">
                <a16:creationId xmlns:a16="http://schemas.microsoft.com/office/drawing/2014/main" id="{31102876-B2B6-4A0F-998B-D53376D0FD4B}"/>
              </a:ext>
            </a:extLst>
          </p:cNvPr>
          <p:cNvGrpSpPr/>
          <p:nvPr/>
        </p:nvGrpSpPr>
        <p:grpSpPr>
          <a:xfrm>
            <a:off x="13219728" y="1665287"/>
            <a:ext cx="142875" cy="3527425"/>
            <a:chOff x="14282975" y="1665287"/>
            <a:chExt cx="142875" cy="3527425"/>
          </a:xfrm>
        </p:grpSpPr>
        <p:grpSp>
          <p:nvGrpSpPr>
            <p:cNvPr id="9229" name="Групувати 11">
              <a:extLst>
                <a:ext uri="{FF2B5EF4-FFF2-40B4-BE49-F238E27FC236}">
                  <a16:creationId xmlns:a16="http://schemas.microsoft.com/office/drawing/2014/main" id="{6FDD8C88-4B67-4246-A5E1-2A982B25C8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282975" y="1665287"/>
              <a:ext cx="142875" cy="3527425"/>
              <a:chOff x="335930" y="3372254"/>
              <a:chExt cx="142875" cy="3528193"/>
            </a:xfrm>
          </p:grpSpPr>
          <p:cxnSp>
            <p:nvCxnSpPr>
              <p:cNvPr id="16" name="Пряма сполучна лінія 13">
                <a:extLst>
                  <a:ext uri="{FF2B5EF4-FFF2-40B4-BE49-F238E27FC236}">
                    <a16:creationId xmlns:a16="http://schemas.microsoft.com/office/drawing/2014/main" id="{B24DDC36-BD10-4872-8C05-FE1C533B119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07367" y="3372254"/>
                <a:ext cx="0" cy="3528193"/>
              </a:xfrm>
              <a:prstGeom prst="line">
                <a:avLst/>
              </a:prstGeom>
              <a:ln w="19050" cap="rnd">
                <a:solidFill>
                  <a:schemeClr val="tx1">
                    <a:lumMod val="65000"/>
                    <a:lumOff val="35000"/>
                  </a:schemeClr>
                </a:solidFill>
                <a:prstDash val="sysDot"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Овал 16">
                <a:extLst>
                  <a:ext uri="{FF2B5EF4-FFF2-40B4-BE49-F238E27FC236}">
                    <a16:creationId xmlns:a16="http://schemas.microsoft.com/office/drawing/2014/main" id="{5F7E5E14-2757-439F-AAC8-F75C42F5895D}"/>
                  </a:ext>
                </a:extLst>
              </p:cNvPr>
              <p:cNvSpPr/>
              <p:nvPr/>
            </p:nvSpPr>
            <p:spPr bwMode="auto">
              <a:xfrm>
                <a:off x="335930" y="4955337"/>
                <a:ext cx="142875" cy="144493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5F7E5E14-2757-439F-AAC8-F75C42F5895D}"/>
                </a:ext>
              </a:extLst>
            </p:cNvPr>
            <p:cNvSpPr/>
            <p:nvPr/>
          </p:nvSpPr>
          <p:spPr bwMode="auto">
            <a:xfrm>
              <a:off x="14282975" y="4539990"/>
              <a:ext cx="142875" cy="144462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9" name="Прямоугольник 6">
            <a:extLst>
              <a:ext uri="{FF2B5EF4-FFF2-40B4-BE49-F238E27FC236}">
                <a16:creationId xmlns:a16="http://schemas.microsoft.com/office/drawing/2014/main" id="{FA183F64-F710-47AB-BA96-DA43C4273751}"/>
              </a:ext>
            </a:extLst>
          </p:cNvPr>
          <p:cNvSpPr/>
          <p:nvPr/>
        </p:nvSpPr>
        <p:spPr bwMode="auto">
          <a:xfrm>
            <a:off x="4042607" y="1625480"/>
            <a:ext cx="4842000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rgbClr val="002060"/>
              </a:buClr>
              <a:buSzPct val="100000"/>
              <a:defRPr/>
            </a:pPr>
            <a:r>
              <a:rPr lang="uk-UA" sz="2000" b="1" dirty="0">
                <a:solidFill>
                  <a:srgbClr val="0070C0"/>
                </a:solidFill>
                <a:cs typeface="Arial" charset="0"/>
              </a:rPr>
              <a:t>Місцева влада</a:t>
            </a:r>
            <a:endParaRPr lang="uk-UA" sz="2000" b="1" dirty="0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  <a:p>
            <a:pPr>
              <a:buClr>
                <a:srgbClr val="002060"/>
              </a:buClr>
              <a:buSzPct val="100000"/>
              <a:defRPr/>
            </a:pPr>
            <a:r>
              <a:rPr lang="uk-UA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Встановлює тарифи для населення </a:t>
            </a:r>
            <a:br>
              <a:rPr lang="uk-UA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uk-UA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на підставі структури</a:t>
            </a:r>
            <a:r>
              <a:rPr lang="uk-UA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, затвердженої НКРЕКП </a:t>
            </a:r>
            <a:br>
              <a:rPr lang="uk-UA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uk-UA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(у разі не встановлення тарифів НКРЕКП):</a:t>
            </a:r>
          </a:p>
          <a:p>
            <a:pPr marL="180975" indent="-180975"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uk-UA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на рівні затвердженої структури;</a:t>
            </a:r>
          </a:p>
          <a:p>
            <a:pPr marL="180975" indent="-180975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uk-UA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нижче рівня затвердженої структури  з обов'язковим повним відшкодуванням потреб водоканалу з місцевого бюджету (МБ).</a:t>
            </a:r>
          </a:p>
        </p:txBody>
      </p:sp>
      <p:sp>
        <p:nvSpPr>
          <p:cNvPr id="26" name="Прямокутник: округлені кути 25">
            <a:extLst>
              <a:ext uri="{FF2B5EF4-FFF2-40B4-BE49-F238E27FC236}">
                <a16:creationId xmlns:a16="http://schemas.microsoft.com/office/drawing/2014/main" id="{374F0FFB-DC54-4B6D-B516-4F86D87EEC40}"/>
              </a:ext>
            </a:extLst>
          </p:cNvPr>
          <p:cNvSpPr/>
          <p:nvPr/>
        </p:nvSpPr>
        <p:spPr bwMode="auto">
          <a:xfrm>
            <a:off x="334963" y="965942"/>
            <a:ext cx="3096000" cy="648000"/>
          </a:xfrm>
          <a:prstGeom prst="roundRect">
            <a:avLst>
              <a:gd name="adj" fmla="val 13959"/>
            </a:avLst>
          </a:prstGeom>
          <a:solidFill>
            <a:schemeClr val="bg1"/>
          </a:solidFill>
          <a:ln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rgbClr val="0070C0"/>
                </a:solidFill>
              </a:rPr>
              <a:t> СТРУКТУРА  ТАРИФУ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= собівартість + інвестиції</a:t>
            </a:r>
            <a:endParaRPr lang="uk-UA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7" name="Прямокутник: округлені кути 36">
            <a:extLst>
              <a:ext uri="{FF2B5EF4-FFF2-40B4-BE49-F238E27FC236}">
                <a16:creationId xmlns:a16="http://schemas.microsoft.com/office/drawing/2014/main" id="{741F45AF-F069-4C2D-80A3-F1399A93C285}"/>
              </a:ext>
            </a:extLst>
          </p:cNvPr>
          <p:cNvSpPr/>
          <p:nvPr/>
        </p:nvSpPr>
        <p:spPr bwMode="auto">
          <a:xfrm>
            <a:off x="3938005" y="965942"/>
            <a:ext cx="4824000" cy="648000"/>
          </a:xfrm>
          <a:prstGeom prst="roundRect">
            <a:avLst>
              <a:gd name="adj" fmla="val 9897"/>
            </a:avLst>
          </a:prstGeom>
          <a:solidFill>
            <a:schemeClr val="bg1"/>
          </a:solidFill>
          <a:ln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rgbClr val="0070C0"/>
                </a:solidFill>
              </a:rPr>
              <a:t> ВСТАНОВЛЕННЯ  ТАРИФУ  </a:t>
            </a:r>
          </a:p>
        </p:txBody>
      </p:sp>
      <p:sp>
        <p:nvSpPr>
          <p:cNvPr id="38" name="Прямокутник: округлені кути 37">
            <a:extLst>
              <a:ext uri="{FF2B5EF4-FFF2-40B4-BE49-F238E27FC236}">
                <a16:creationId xmlns:a16="http://schemas.microsoft.com/office/drawing/2014/main" id="{80BE6B29-56A3-45D1-939D-95FD68B15A39}"/>
              </a:ext>
            </a:extLst>
          </p:cNvPr>
          <p:cNvSpPr/>
          <p:nvPr/>
        </p:nvSpPr>
        <p:spPr bwMode="auto">
          <a:xfrm>
            <a:off x="9266835" y="965942"/>
            <a:ext cx="2592000" cy="648000"/>
          </a:xfrm>
          <a:prstGeom prst="roundRect">
            <a:avLst>
              <a:gd name="adj" fmla="val 8543"/>
            </a:avLst>
          </a:prstGeom>
          <a:solidFill>
            <a:schemeClr val="bg1"/>
          </a:solidFill>
          <a:ln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marL="2730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rgbClr val="0070C0"/>
                </a:solidFill>
              </a:rPr>
              <a:t>КОНТРОЛЬ   </a:t>
            </a:r>
          </a:p>
        </p:txBody>
      </p:sp>
      <p:cxnSp>
        <p:nvCxnSpPr>
          <p:cNvPr id="39" name="Пряма зі стрілкою 38">
            <a:extLst>
              <a:ext uri="{FF2B5EF4-FFF2-40B4-BE49-F238E27FC236}">
                <a16:creationId xmlns:a16="http://schemas.microsoft.com/office/drawing/2014/main" id="{BB2EA0A3-6658-4B73-BD21-E2E17A514F05}"/>
              </a:ext>
            </a:extLst>
          </p:cNvPr>
          <p:cNvCxnSpPr>
            <a:cxnSpLocks/>
          </p:cNvCxnSpPr>
          <p:nvPr/>
        </p:nvCxnSpPr>
        <p:spPr>
          <a:xfrm>
            <a:off x="3428493" y="1361942"/>
            <a:ext cx="504000" cy="0"/>
          </a:xfrm>
          <a:prstGeom prst="straightConnector1">
            <a:avLst/>
          </a:prstGeom>
          <a:ln w="15875" cap="rnd">
            <a:solidFill>
              <a:srgbClr val="0067B4"/>
            </a:solidFill>
            <a:prstDash val="sysDot"/>
            <a:round/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 зі стрілкою 39">
            <a:extLst>
              <a:ext uri="{FF2B5EF4-FFF2-40B4-BE49-F238E27FC236}">
                <a16:creationId xmlns:a16="http://schemas.microsoft.com/office/drawing/2014/main" id="{89C8F887-3107-4F88-95DA-4DA9D49EDA84}"/>
              </a:ext>
            </a:extLst>
          </p:cNvPr>
          <p:cNvCxnSpPr>
            <a:cxnSpLocks/>
          </p:cNvCxnSpPr>
          <p:nvPr/>
        </p:nvCxnSpPr>
        <p:spPr>
          <a:xfrm>
            <a:off x="8760870" y="1361942"/>
            <a:ext cx="504000" cy="0"/>
          </a:xfrm>
          <a:prstGeom prst="straightConnector1">
            <a:avLst/>
          </a:prstGeom>
          <a:ln w="15875" cap="rnd">
            <a:solidFill>
              <a:srgbClr val="0067B4"/>
            </a:solidFill>
            <a:prstDash val="sysDot"/>
            <a:round/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18">
            <a:extLst>
              <a:ext uri="{FF2B5EF4-FFF2-40B4-BE49-F238E27FC236}">
                <a16:creationId xmlns:a16="http://schemas.microsoft.com/office/drawing/2014/main" id="{CC0D29C2-6164-41CA-B237-A0B249CBB84E}"/>
              </a:ext>
            </a:extLst>
          </p:cNvPr>
          <p:cNvSpPr/>
          <p:nvPr/>
        </p:nvSpPr>
        <p:spPr>
          <a:xfrm>
            <a:off x="342900" y="5103400"/>
            <a:ext cx="4952114" cy="668515"/>
          </a:xfrm>
          <a:prstGeom prst="rect">
            <a:avLst/>
          </a:prstGeom>
        </p:spPr>
        <p:txBody>
          <a:bodyPr anchor="t"/>
          <a:lstStyle/>
          <a:p>
            <a:pPr marL="1073150" indent="-10731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+mj-cs"/>
              </a:rPr>
              <a:t>Недоліки</a:t>
            </a:r>
            <a:r>
              <a:rPr lang="uk-UA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+mj-cs"/>
              </a:rPr>
              <a:t>:  потребує змін законодавства; </a:t>
            </a:r>
            <a:br>
              <a:rPr lang="uk-UA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+mj-cs"/>
              </a:rPr>
            </a:br>
            <a:r>
              <a:rPr lang="uk-UA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+mj-cs"/>
              </a:rPr>
              <a:t>брак коштів у МБ, </a:t>
            </a:r>
          </a:p>
          <a:p>
            <a:pPr marL="1073150" indent="63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+mj-cs"/>
              </a:rPr>
              <a:t>невмотивованість місцевої влади.</a:t>
            </a:r>
          </a:p>
        </p:txBody>
      </p:sp>
      <p:sp>
        <p:nvSpPr>
          <p:cNvPr id="28" name="Прямоугольник 18">
            <a:extLst>
              <a:ext uri="{FF2B5EF4-FFF2-40B4-BE49-F238E27FC236}">
                <a16:creationId xmlns:a16="http://schemas.microsoft.com/office/drawing/2014/main" id="{F666261B-3241-4EE6-A4F3-CE49C8E61AA6}"/>
              </a:ext>
            </a:extLst>
          </p:cNvPr>
          <p:cNvSpPr/>
          <p:nvPr/>
        </p:nvSpPr>
        <p:spPr>
          <a:xfrm>
            <a:off x="5660727" y="5084651"/>
            <a:ext cx="6447760" cy="862749"/>
          </a:xfrm>
          <a:prstGeom prst="rect">
            <a:avLst/>
          </a:prstGeom>
        </p:spPr>
        <p:txBody>
          <a:bodyPr anchor="t"/>
          <a:lstStyle/>
          <a:p>
            <a:pPr marL="1073150" indent="-10731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+mj-cs"/>
              </a:rPr>
              <a:t>Переваги</a:t>
            </a:r>
            <a:r>
              <a:rPr lang="uk-UA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+mj-cs"/>
              </a:rPr>
              <a:t>: контрольованість та обґрунтованість тарифів, бюджетних дотацій; єдиний підхід до водоканалів;</a:t>
            </a:r>
            <a:br>
              <a:rPr lang="uk-UA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+mj-cs"/>
              </a:rPr>
            </a:br>
            <a:r>
              <a:rPr lang="uk-UA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+mj-cs"/>
              </a:rPr>
              <a:t>захищеність споживачів за умови додаткового фінансування водоканалів з МБ.</a:t>
            </a:r>
          </a:p>
        </p:txBody>
      </p:sp>
      <p:cxnSp>
        <p:nvCxnSpPr>
          <p:cNvPr id="30" name="Пряма зі стрілкою 29">
            <a:extLst>
              <a:ext uri="{FF2B5EF4-FFF2-40B4-BE49-F238E27FC236}">
                <a16:creationId xmlns:a16="http://schemas.microsoft.com/office/drawing/2014/main" id="{AD3FF2BA-96B8-4D24-B01E-6000C2966F75}"/>
              </a:ext>
            </a:extLst>
          </p:cNvPr>
          <p:cNvCxnSpPr>
            <a:cxnSpLocks/>
          </p:cNvCxnSpPr>
          <p:nvPr/>
        </p:nvCxnSpPr>
        <p:spPr>
          <a:xfrm flipV="1">
            <a:off x="348611" y="5089910"/>
            <a:ext cx="11520000" cy="0"/>
          </a:xfrm>
          <a:prstGeom prst="straightConnector1">
            <a:avLst/>
          </a:prstGeom>
          <a:ln w="19050" cap="rnd">
            <a:solidFill>
              <a:srgbClr val="0067B4"/>
            </a:solidFill>
            <a:prstDash val="sysDot"/>
            <a:round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Групувати 35">
            <a:extLst>
              <a:ext uri="{FF2B5EF4-FFF2-40B4-BE49-F238E27FC236}">
                <a16:creationId xmlns:a16="http://schemas.microsoft.com/office/drawing/2014/main" id="{EC135835-BAB5-4DF8-9C60-4DDF30058E8E}"/>
              </a:ext>
            </a:extLst>
          </p:cNvPr>
          <p:cNvGrpSpPr/>
          <p:nvPr/>
        </p:nvGrpSpPr>
        <p:grpSpPr>
          <a:xfrm>
            <a:off x="-12018" y="6186681"/>
            <a:ext cx="12204018" cy="831532"/>
            <a:chOff x="2" y="6166867"/>
            <a:chExt cx="11521281" cy="889971"/>
          </a:xfrm>
        </p:grpSpPr>
        <p:pic>
          <p:nvPicPr>
            <p:cNvPr id="41" name="Рисунок 4">
              <a:extLst>
                <a:ext uri="{FF2B5EF4-FFF2-40B4-BE49-F238E27FC236}">
                  <a16:creationId xmlns:a16="http://schemas.microsoft.com/office/drawing/2014/main" id="{EEF1BBE9-B0F2-4347-B8E7-64ABDE02DA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322"/>
            <a:stretch/>
          </p:blipFill>
          <p:spPr bwMode="auto">
            <a:xfrm rot="5400000">
              <a:off x="5315657" y="851212"/>
              <a:ext cx="889971" cy="11521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Picture 3">
              <a:extLst>
                <a:ext uri="{FF2B5EF4-FFF2-40B4-BE49-F238E27FC236}">
                  <a16:creationId xmlns:a16="http://schemas.microsoft.com/office/drawing/2014/main" id="{F20B891C-69E2-4D23-A91B-AB20F7E3CE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530" y="6385155"/>
              <a:ext cx="453395" cy="453395"/>
            </a:xfrm>
            <a:prstGeom prst="rect">
              <a:avLst/>
            </a:prstGeom>
          </p:spPr>
        </p:pic>
      </p:grpSp>
      <p:sp>
        <p:nvSpPr>
          <p:cNvPr id="43" name="Місце для номера слайда 1">
            <a:extLst>
              <a:ext uri="{FF2B5EF4-FFF2-40B4-BE49-F238E27FC236}">
                <a16:creationId xmlns:a16="http://schemas.microsoft.com/office/drawing/2014/main" id="{172AE1C8-FBC8-4D45-A7B9-07E712BE3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18081" y="6261397"/>
            <a:ext cx="2844800" cy="365125"/>
          </a:xfrm>
        </p:spPr>
        <p:txBody>
          <a:bodyPr/>
          <a:lstStyle/>
          <a:p>
            <a:fld id="{4EC3C705-8EBF-42C7-97BB-96881B0AB6B8}" type="slidenum">
              <a:rPr lang="uk-UA" sz="1600" b="1">
                <a:solidFill>
                  <a:schemeClr val="bg1"/>
                </a:solidFill>
                <a:latin typeface="Calibri"/>
              </a:rPr>
              <a:pPr/>
              <a:t>6</a:t>
            </a:fld>
            <a:endParaRPr lang="uk-UA" sz="1600" b="1" dirty="0">
              <a:solidFill>
                <a:schemeClr val="bg1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 сполучна лінія 7">
            <a:extLst>
              <a:ext uri="{FF2B5EF4-FFF2-40B4-BE49-F238E27FC236}">
                <a16:creationId xmlns:a16="http://schemas.microsoft.com/office/drawing/2014/main" id="{C8D96B7E-4A7E-4CD7-AF81-A6FFAF3E4A64}"/>
              </a:ext>
            </a:extLst>
          </p:cNvPr>
          <p:cNvCxnSpPr>
            <a:cxnSpLocks/>
          </p:cNvCxnSpPr>
          <p:nvPr/>
        </p:nvCxnSpPr>
        <p:spPr>
          <a:xfrm>
            <a:off x="-834557" y="4298553"/>
            <a:ext cx="0" cy="2872512"/>
          </a:xfrm>
          <a:prstGeom prst="line">
            <a:avLst/>
          </a:prstGeom>
          <a:ln>
            <a:solidFill>
              <a:srgbClr val="00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18">
            <a:extLst>
              <a:ext uri="{FF2B5EF4-FFF2-40B4-BE49-F238E27FC236}">
                <a16:creationId xmlns:a16="http://schemas.microsoft.com/office/drawing/2014/main" id="{F2F47534-165B-4477-8747-BE73A8C234AA}"/>
              </a:ext>
            </a:extLst>
          </p:cNvPr>
          <p:cNvSpPr/>
          <p:nvPr/>
        </p:nvSpPr>
        <p:spPr>
          <a:xfrm>
            <a:off x="322262" y="33658"/>
            <a:ext cx="11641111" cy="64633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uk-UA" sz="4000" b="1" dirty="0">
                <a:solidFill>
                  <a:srgbClr val="0066CC"/>
                </a:solidFill>
                <a:ea typeface="+mj-ea"/>
                <a:cs typeface="+mj-cs"/>
              </a:rPr>
              <a:t>Потреби в інвестиціях</a:t>
            </a:r>
            <a:endParaRPr lang="uk-UA" altLang="uk-UA" sz="4000" b="1" dirty="0">
              <a:solidFill>
                <a:srgbClr val="0066CC"/>
              </a:solidFill>
              <a:ea typeface="+mj-ea"/>
              <a:cs typeface="+mj-cs"/>
            </a:endParaRPr>
          </a:p>
        </p:txBody>
      </p:sp>
      <p:grpSp>
        <p:nvGrpSpPr>
          <p:cNvPr id="28" name="Групувати 27">
            <a:extLst>
              <a:ext uri="{FF2B5EF4-FFF2-40B4-BE49-F238E27FC236}">
                <a16:creationId xmlns:a16="http://schemas.microsoft.com/office/drawing/2014/main" id="{7389EBDA-4064-4627-B7B5-813D91842140}"/>
              </a:ext>
            </a:extLst>
          </p:cNvPr>
          <p:cNvGrpSpPr/>
          <p:nvPr/>
        </p:nvGrpSpPr>
        <p:grpSpPr>
          <a:xfrm>
            <a:off x="2" y="6178897"/>
            <a:ext cx="12191998" cy="831532"/>
            <a:chOff x="2" y="6166867"/>
            <a:chExt cx="11521281" cy="889971"/>
          </a:xfrm>
        </p:grpSpPr>
        <p:pic>
          <p:nvPicPr>
            <p:cNvPr id="29" name="Рисунок 4">
              <a:extLst>
                <a:ext uri="{FF2B5EF4-FFF2-40B4-BE49-F238E27FC236}">
                  <a16:creationId xmlns:a16="http://schemas.microsoft.com/office/drawing/2014/main" id="{866F67A0-5BD5-43EB-827D-52C81ACBEB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322"/>
            <a:stretch/>
          </p:blipFill>
          <p:spPr bwMode="auto">
            <a:xfrm rot="5400000">
              <a:off x="5315657" y="851212"/>
              <a:ext cx="889971" cy="11521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3">
              <a:extLst>
                <a:ext uri="{FF2B5EF4-FFF2-40B4-BE49-F238E27FC236}">
                  <a16:creationId xmlns:a16="http://schemas.microsoft.com/office/drawing/2014/main" id="{D0644656-F2F8-4611-AA05-1742097419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530" y="6385155"/>
              <a:ext cx="453395" cy="453395"/>
            </a:xfrm>
            <a:prstGeom prst="rect">
              <a:avLst/>
            </a:prstGeom>
          </p:spPr>
        </p:pic>
      </p:grpSp>
      <p:grpSp>
        <p:nvGrpSpPr>
          <p:cNvPr id="11" name="Групувати 10">
            <a:extLst>
              <a:ext uri="{FF2B5EF4-FFF2-40B4-BE49-F238E27FC236}">
                <a16:creationId xmlns:a16="http://schemas.microsoft.com/office/drawing/2014/main" id="{486369F6-9961-4871-87BD-9A912FB348BD}"/>
              </a:ext>
            </a:extLst>
          </p:cNvPr>
          <p:cNvGrpSpPr/>
          <p:nvPr/>
        </p:nvGrpSpPr>
        <p:grpSpPr>
          <a:xfrm>
            <a:off x="872157" y="1652124"/>
            <a:ext cx="4322382" cy="504000"/>
            <a:chOff x="905197" y="1652124"/>
            <a:chExt cx="2306542" cy="504000"/>
          </a:xfrm>
        </p:grpSpPr>
        <p:sp>
          <p:nvSpPr>
            <p:cNvPr id="48" name="Прямокутник: округлені кути 47">
              <a:extLst>
                <a:ext uri="{FF2B5EF4-FFF2-40B4-BE49-F238E27FC236}">
                  <a16:creationId xmlns:a16="http://schemas.microsoft.com/office/drawing/2014/main" id="{83BB4AB2-C41F-4895-A28F-8529CD28CF92}"/>
                </a:ext>
              </a:extLst>
            </p:cNvPr>
            <p:cNvSpPr/>
            <p:nvPr/>
          </p:nvSpPr>
          <p:spPr>
            <a:xfrm>
              <a:off x="906468" y="1652124"/>
              <a:ext cx="2305271" cy="504000"/>
            </a:xfrm>
            <a:prstGeom prst="roundRect">
              <a:avLst>
                <a:gd name="adj" fmla="val 3425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3175">
              <a:solidFill>
                <a:srgbClr val="3FADFF"/>
              </a:solidFill>
              <a:prstDash val="sysDot"/>
            </a:ln>
            <a:effectLst>
              <a:outerShdw blurRad="63500" sx="102000" sy="102000" algn="ctr" rotWithShape="0">
                <a:schemeClr val="bg1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B01E55F-C313-4BA1-9033-B66AF5D46D5B}"/>
                </a:ext>
              </a:extLst>
            </p:cNvPr>
            <p:cNvSpPr txBox="1"/>
            <p:nvPr/>
          </p:nvSpPr>
          <p:spPr>
            <a:xfrm>
              <a:off x="905197" y="1719458"/>
              <a:ext cx="2268563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uk-UA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Високий рівень втрат води</a:t>
              </a:r>
            </a:p>
          </p:txBody>
        </p:sp>
      </p:grpSp>
      <p:grpSp>
        <p:nvGrpSpPr>
          <p:cNvPr id="12" name="Групувати 11">
            <a:extLst>
              <a:ext uri="{FF2B5EF4-FFF2-40B4-BE49-F238E27FC236}">
                <a16:creationId xmlns:a16="http://schemas.microsoft.com/office/drawing/2014/main" id="{DFC91D7E-BF9F-49F1-AF40-10EEFE55F698}"/>
              </a:ext>
            </a:extLst>
          </p:cNvPr>
          <p:cNvGrpSpPr/>
          <p:nvPr/>
        </p:nvGrpSpPr>
        <p:grpSpPr>
          <a:xfrm>
            <a:off x="872157" y="2466730"/>
            <a:ext cx="4320000" cy="504000"/>
            <a:chOff x="906468" y="2497948"/>
            <a:chExt cx="2304000" cy="504000"/>
          </a:xfrm>
        </p:grpSpPr>
        <p:sp>
          <p:nvSpPr>
            <p:cNvPr id="46" name="Прямокутник: округлені кути 45">
              <a:extLst>
                <a:ext uri="{FF2B5EF4-FFF2-40B4-BE49-F238E27FC236}">
                  <a16:creationId xmlns:a16="http://schemas.microsoft.com/office/drawing/2014/main" id="{6704EDC3-D50D-45EA-8211-823285FF2B23}"/>
                </a:ext>
              </a:extLst>
            </p:cNvPr>
            <p:cNvSpPr/>
            <p:nvPr/>
          </p:nvSpPr>
          <p:spPr>
            <a:xfrm>
              <a:off x="906468" y="2497948"/>
              <a:ext cx="2304000" cy="504000"/>
            </a:xfrm>
            <a:prstGeom prst="roundRect">
              <a:avLst>
                <a:gd name="adj" fmla="val 3425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3175">
              <a:solidFill>
                <a:srgbClr val="3FADFF"/>
              </a:solidFill>
              <a:prstDash val="sysDot"/>
            </a:ln>
            <a:effectLst>
              <a:outerShdw blurRad="63500" sx="102000" sy="102000" algn="ctr" rotWithShape="0">
                <a:schemeClr val="bg1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526B727-4A4D-4A6B-920F-307BFCD30A47}"/>
                </a:ext>
              </a:extLst>
            </p:cNvPr>
            <p:cNvSpPr txBox="1"/>
            <p:nvPr/>
          </p:nvSpPr>
          <p:spPr>
            <a:xfrm>
              <a:off x="908640" y="2565282"/>
              <a:ext cx="2138282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uk-UA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Знос інфраструктури (мереж, насосів)</a:t>
              </a:r>
            </a:p>
          </p:txBody>
        </p:sp>
      </p:grpSp>
      <p:grpSp>
        <p:nvGrpSpPr>
          <p:cNvPr id="13" name="Групувати 12">
            <a:extLst>
              <a:ext uri="{FF2B5EF4-FFF2-40B4-BE49-F238E27FC236}">
                <a16:creationId xmlns:a16="http://schemas.microsoft.com/office/drawing/2014/main" id="{34987B9F-1FDA-4D6F-ACFB-5D42D11566F8}"/>
              </a:ext>
            </a:extLst>
          </p:cNvPr>
          <p:cNvGrpSpPr/>
          <p:nvPr/>
        </p:nvGrpSpPr>
        <p:grpSpPr>
          <a:xfrm>
            <a:off x="872157" y="3281336"/>
            <a:ext cx="4320000" cy="720000"/>
            <a:chOff x="929236" y="3300933"/>
            <a:chExt cx="2304000" cy="720000"/>
          </a:xfrm>
        </p:grpSpPr>
        <p:sp>
          <p:nvSpPr>
            <p:cNvPr id="51" name="Прямокутник: округлені кути 50">
              <a:extLst>
                <a:ext uri="{FF2B5EF4-FFF2-40B4-BE49-F238E27FC236}">
                  <a16:creationId xmlns:a16="http://schemas.microsoft.com/office/drawing/2014/main" id="{EB50720D-3157-48B5-BFB2-B91A385EC372}"/>
                </a:ext>
              </a:extLst>
            </p:cNvPr>
            <p:cNvSpPr/>
            <p:nvPr/>
          </p:nvSpPr>
          <p:spPr>
            <a:xfrm>
              <a:off x="929236" y="3300933"/>
              <a:ext cx="2304000" cy="720000"/>
            </a:xfrm>
            <a:prstGeom prst="roundRect">
              <a:avLst>
                <a:gd name="adj" fmla="val 3425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3175">
              <a:solidFill>
                <a:srgbClr val="3FADFF"/>
              </a:solidFill>
              <a:prstDash val="sysDot"/>
            </a:ln>
            <a:effectLst>
              <a:outerShdw blurRad="63500" sx="102000" sy="102000" algn="ctr" rotWithShape="0">
                <a:schemeClr val="bg1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1E6E597C-554B-4FAE-8CCC-CFA96A12948E}"/>
                </a:ext>
              </a:extLst>
            </p:cNvPr>
            <p:cNvSpPr txBox="1"/>
            <p:nvPr/>
          </p:nvSpPr>
          <p:spPr>
            <a:xfrm>
              <a:off x="936637" y="3355311"/>
              <a:ext cx="2195735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uk-UA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Недостатній рівень енергоефективності, енергонезалежності</a:t>
              </a:r>
            </a:p>
          </p:txBody>
        </p:sp>
      </p:grpSp>
      <p:grpSp>
        <p:nvGrpSpPr>
          <p:cNvPr id="14" name="Групувати 13">
            <a:extLst>
              <a:ext uri="{FF2B5EF4-FFF2-40B4-BE49-F238E27FC236}">
                <a16:creationId xmlns:a16="http://schemas.microsoft.com/office/drawing/2014/main" id="{A37C9B41-EB04-48D7-B2EF-E960D0BA5B4A}"/>
              </a:ext>
            </a:extLst>
          </p:cNvPr>
          <p:cNvGrpSpPr/>
          <p:nvPr/>
        </p:nvGrpSpPr>
        <p:grpSpPr>
          <a:xfrm>
            <a:off x="872157" y="4311942"/>
            <a:ext cx="4320000" cy="720000"/>
            <a:chOff x="940777" y="4108688"/>
            <a:chExt cx="2304000" cy="933748"/>
          </a:xfrm>
        </p:grpSpPr>
        <p:sp>
          <p:nvSpPr>
            <p:cNvPr id="55" name="Прямокутник: округлені кути 54">
              <a:extLst>
                <a:ext uri="{FF2B5EF4-FFF2-40B4-BE49-F238E27FC236}">
                  <a16:creationId xmlns:a16="http://schemas.microsoft.com/office/drawing/2014/main" id="{21CE57C4-0D6F-4CB1-A71B-480D2A07C3EF}"/>
                </a:ext>
              </a:extLst>
            </p:cNvPr>
            <p:cNvSpPr/>
            <p:nvPr/>
          </p:nvSpPr>
          <p:spPr>
            <a:xfrm>
              <a:off x="940777" y="4108688"/>
              <a:ext cx="2304000" cy="933748"/>
            </a:xfrm>
            <a:prstGeom prst="roundRect">
              <a:avLst>
                <a:gd name="adj" fmla="val 3425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3175">
              <a:solidFill>
                <a:srgbClr val="3FADFF"/>
              </a:solidFill>
              <a:prstDash val="sysDot"/>
            </a:ln>
            <a:effectLst>
              <a:outerShdw blurRad="63500" sx="102000" sy="102000" algn="ctr" rotWithShape="0">
                <a:schemeClr val="bg1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8EA29CAF-9A22-4364-9E55-E4864E7A5AE8}"/>
                </a:ext>
              </a:extLst>
            </p:cNvPr>
            <p:cNvSpPr txBox="1"/>
            <p:nvPr/>
          </p:nvSpPr>
          <p:spPr>
            <a:xfrm>
              <a:off x="950030" y="4144221"/>
              <a:ext cx="2193884" cy="83820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uk-UA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Недостатня якість питної води</a:t>
              </a:r>
              <a:br>
                <a:rPr lang="uk-UA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</a:br>
              <a:r>
                <a:rPr lang="uk-UA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58 % населення незадоволені якістю*</a:t>
              </a:r>
              <a:r>
                <a:rPr lang="uk-UA" baseline="30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)</a:t>
              </a:r>
              <a:endParaRPr lang="uk-UA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5" name="Групувати 14">
            <a:extLst>
              <a:ext uri="{FF2B5EF4-FFF2-40B4-BE49-F238E27FC236}">
                <a16:creationId xmlns:a16="http://schemas.microsoft.com/office/drawing/2014/main" id="{FA30259D-8945-45D5-917D-ED1779B8A88B}"/>
              </a:ext>
            </a:extLst>
          </p:cNvPr>
          <p:cNvGrpSpPr/>
          <p:nvPr/>
        </p:nvGrpSpPr>
        <p:grpSpPr>
          <a:xfrm>
            <a:off x="872159" y="5342550"/>
            <a:ext cx="4322352" cy="504000"/>
            <a:chOff x="945412" y="5100437"/>
            <a:chExt cx="2306511" cy="504000"/>
          </a:xfrm>
        </p:grpSpPr>
        <p:sp>
          <p:nvSpPr>
            <p:cNvPr id="59" name="Прямокутник: округлені кути 58">
              <a:extLst>
                <a:ext uri="{FF2B5EF4-FFF2-40B4-BE49-F238E27FC236}">
                  <a16:creationId xmlns:a16="http://schemas.microsoft.com/office/drawing/2014/main" id="{F8792C8A-32DA-4897-8BA5-58AD25351313}"/>
                </a:ext>
              </a:extLst>
            </p:cNvPr>
            <p:cNvSpPr/>
            <p:nvPr/>
          </p:nvSpPr>
          <p:spPr>
            <a:xfrm>
              <a:off x="946667" y="5100437"/>
              <a:ext cx="2305256" cy="504000"/>
            </a:xfrm>
            <a:prstGeom prst="roundRect">
              <a:avLst>
                <a:gd name="adj" fmla="val 3425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3175">
              <a:solidFill>
                <a:srgbClr val="3FADFF"/>
              </a:solidFill>
              <a:prstDash val="sysDot"/>
            </a:ln>
            <a:effectLst>
              <a:outerShdw blurRad="63500" sx="102000" sy="102000" algn="ctr" rotWithShape="0">
                <a:schemeClr val="bg1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C3F2C2EF-0DD7-471C-BBBC-A1D5FF8BED8E}"/>
                </a:ext>
              </a:extLst>
            </p:cNvPr>
            <p:cNvSpPr txBox="1"/>
            <p:nvPr/>
          </p:nvSpPr>
          <p:spPr>
            <a:xfrm>
              <a:off x="945412" y="5167771"/>
              <a:ext cx="1621143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uk-UA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Екологічні виклики</a:t>
              </a:r>
            </a:p>
          </p:txBody>
        </p:sp>
      </p:grpSp>
      <p:grpSp>
        <p:nvGrpSpPr>
          <p:cNvPr id="16" name="Групувати 15">
            <a:extLst>
              <a:ext uri="{FF2B5EF4-FFF2-40B4-BE49-F238E27FC236}">
                <a16:creationId xmlns:a16="http://schemas.microsoft.com/office/drawing/2014/main" id="{ABC1D733-C590-49D4-ADE8-06AE9672EDEF}"/>
              </a:ext>
            </a:extLst>
          </p:cNvPr>
          <p:cNvGrpSpPr/>
          <p:nvPr/>
        </p:nvGrpSpPr>
        <p:grpSpPr>
          <a:xfrm>
            <a:off x="336036" y="1663548"/>
            <a:ext cx="431800" cy="4134903"/>
            <a:chOff x="311972" y="1663548"/>
            <a:chExt cx="431800" cy="4134903"/>
          </a:xfrm>
        </p:grpSpPr>
        <p:cxnSp>
          <p:nvCxnSpPr>
            <p:cNvPr id="38" name="Пряма сполучна лінія 37">
              <a:extLst>
                <a:ext uri="{FF2B5EF4-FFF2-40B4-BE49-F238E27FC236}">
                  <a16:creationId xmlns:a16="http://schemas.microsoft.com/office/drawing/2014/main" id="{9A82B29E-F5A1-45DE-BB81-40ED172034F9}"/>
                </a:ext>
              </a:extLst>
            </p:cNvPr>
            <p:cNvCxnSpPr>
              <a:cxnSpLocks/>
            </p:cNvCxnSpPr>
            <p:nvPr/>
          </p:nvCxnSpPr>
          <p:spPr>
            <a:xfrm>
              <a:off x="527872" y="2091401"/>
              <a:ext cx="0" cy="3348000"/>
            </a:xfrm>
            <a:prstGeom prst="line">
              <a:avLst/>
            </a:prstGeom>
            <a:ln>
              <a:solidFill>
                <a:srgbClr val="0066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Овал 30">
              <a:extLst>
                <a:ext uri="{FF2B5EF4-FFF2-40B4-BE49-F238E27FC236}">
                  <a16:creationId xmlns:a16="http://schemas.microsoft.com/office/drawing/2014/main" id="{53E3A4B2-7B2C-45BF-A56C-2968425DBBBF}"/>
                </a:ext>
              </a:extLst>
            </p:cNvPr>
            <p:cNvSpPr/>
            <p:nvPr/>
          </p:nvSpPr>
          <p:spPr bwMode="auto">
            <a:xfrm>
              <a:off x="311972" y="1663548"/>
              <a:ext cx="431800" cy="431800"/>
            </a:xfrm>
            <a:prstGeom prst="ellipse">
              <a:avLst/>
            </a:prstGeom>
            <a:solidFill>
              <a:srgbClr val="0066CC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2800" b="1" dirty="0">
                  <a:solidFill>
                    <a:schemeClr val="bg1"/>
                  </a:solidFill>
                </a:rPr>
                <a:t>1</a:t>
              </a:r>
              <a:endParaRPr lang="uk-UA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32" name="Овал 31">
              <a:extLst>
                <a:ext uri="{FF2B5EF4-FFF2-40B4-BE49-F238E27FC236}">
                  <a16:creationId xmlns:a16="http://schemas.microsoft.com/office/drawing/2014/main" id="{EC4DC627-AB43-45F9-BA75-CED8CEBDBF75}"/>
                </a:ext>
              </a:extLst>
            </p:cNvPr>
            <p:cNvSpPr/>
            <p:nvPr/>
          </p:nvSpPr>
          <p:spPr bwMode="auto">
            <a:xfrm>
              <a:off x="311972" y="2528045"/>
              <a:ext cx="431800" cy="431800"/>
            </a:xfrm>
            <a:prstGeom prst="ellipse">
              <a:avLst/>
            </a:prstGeom>
            <a:solidFill>
              <a:srgbClr val="0066CC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2800" b="1" dirty="0">
                  <a:solidFill>
                    <a:schemeClr val="bg1"/>
                  </a:solidFill>
                </a:rPr>
                <a:t>2</a:t>
              </a:r>
              <a:endParaRPr lang="uk-UA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53" name="Овал 52">
              <a:extLst>
                <a:ext uri="{FF2B5EF4-FFF2-40B4-BE49-F238E27FC236}">
                  <a16:creationId xmlns:a16="http://schemas.microsoft.com/office/drawing/2014/main" id="{59BCD02F-7236-4FEC-9848-85824546BFD5}"/>
                </a:ext>
              </a:extLst>
            </p:cNvPr>
            <p:cNvSpPr/>
            <p:nvPr/>
          </p:nvSpPr>
          <p:spPr bwMode="auto">
            <a:xfrm>
              <a:off x="311972" y="3424963"/>
              <a:ext cx="431800" cy="431800"/>
            </a:xfrm>
            <a:prstGeom prst="ellipse">
              <a:avLst/>
            </a:prstGeom>
            <a:solidFill>
              <a:srgbClr val="0066CC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2800" b="1" dirty="0">
                  <a:solidFill>
                    <a:schemeClr val="bg1"/>
                  </a:solidFill>
                </a:rPr>
                <a:t>3</a:t>
              </a:r>
              <a:endParaRPr lang="uk-UA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57" name="Овал 56">
              <a:extLst>
                <a:ext uri="{FF2B5EF4-FFF2-40B4-BE49-F238E27FC236}">
                  <a16:creationId xmlns:a16="http://schemas.microsoft.com/office/drawing/2014/main" id="{C401EC3A-3D1B-4E7C-AACE-9536DFC547EB}"/>
                </a:ext>
              </a:extLst>
            </p:cNvPr>
            <p:cNvSpPr/>
            <p:nvPr/>
          </p:nvSpPr>
          <p:spPr bwMode="auto">
            <a:xfrm>
              <a:off x="311972" y="4466356"/>
              <a:ext cx="431800" cy="431800"/>
            </a:xfrm>
            <a:prstGeom prst="ellipse">
              <a:avLst/>
            </a:prstGeom>
            <a:solidFill>
              <a:srgbClr val="0066CC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2800" b="1" dirty="0">
                  <a:solidFill>
                    <a:schemeClr val="bg1"/>
                  </a:solidFill>
                </a:rPr>
                <a:t>4</a:t>
              </a:r>
              <a:endParaRPr lang="uk-UA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61" name="Овал 60">
              <a:extLst>
                <a:ext uri="{FF2B5EF4-FFF2-40B4-BE49-F238E27FC236}">
                  <a16:creationId xmlns:a16="http://schemas.microsoft.com/office/drawing/2014/main" id="{1C4BFA48-2E2F-4F60-8110-B13C505F0387}"/>
                </a:ext>
              </a:extLst>
            </p:cNvPr>
            <p:cNvSpPr/>
            <p:nvPr/>
          </p:nvSpPr>
          <p:spPr bwMode="auto">
            <a:xfrm>
              <a:off x="311972" y="5366651"/>
              <a:ext cx="431800" cy="431800"/>
            </a:xfrm>
            <a:prstGeom prst="ellipse">
              <a:avLst/>
            </a:prstGeom>
            <a:solidFill>
              <a:srgbClr val="0066CC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2800" b="1" dirty="0">
                  <a:solidFill>
                    <a:schemeClr val="bg1"/>
                  </a:solidFill>
                </a:rPr>
                <a:t>5</a:t>
              </a:r>
              <a:endParaRPr lang="uk-UA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4" name="Прямокутник 33">
            <a:extLst>
              <a:ext uri="{FF2B5EF4-FFF2-40B4-BE49-F238E27FC236}">
                <a16:creationId xmlns:a16="http://schemas.microsoft.com/office/drawing/2014/main" id="{C5B7E431-E6F0-4BBD-8B84-E63199A904DD}"/>
              </a:ext>
            </a:extLst>
          </p:cNvPr>
          <p:cNvSpPr/>
          <p:nvPr/>
        </p:nvSpPr>
        <p:spPr>
          <a:xfrm>
            <a:off x="6100370" y="1524955"/>
            <a:ext cx="5865953" cy="241604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35100" lvl="0" indent="-1435100" defTabSz="457200">
              <a:defRPr/>
            </a:pPr>
            <a:r>
              <a:rPr lang="uk-UA" sz="3600" b="1" dirty="0">
                <a:solidFill>
                  <a:srgbClr val="0066CC"/>
                </a:solidFill>
              </a:rPr>
              <a:t>570,8</a:t>
            </a:r>
            <a:r>
              <a:rPr lang="uk-UA" dirty="0">
                <a:solidFill>
                  <a:srgbClr val="FF0000"/>
                </a:solidFill>
              </a:rPr>
              <a:t> </a:t>
            </a:r>
            <a:r>
              <a:rPr lang="uk-UA" dirty="0">
                <a:solidFill>
                  <a:srgbClr val="0066CC"/>
                </a:solidFill>
              </a:rPr>
              <a:t>млрд ₴   </a:t>
            </a:r>
            <a:r>
              <a:rPr lang="uk-UA" sz="20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потреба на </a:t>
            </a: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першочергові заходи:</a:t>
            </a:r>
          </a:p>
          <a:p>
            <a:pPr marL="180975" lvl="0" indent="-180975" defTabSz="457200">
              <a:spcBef>
                <a:spcPts val="1800"/>
              </a:spcBef>
              <a:buClr>
                <a:srgbClr val="0066CC"/>
              </a:buClr>
              <a:buFont typeface="Arial" panose="020B0604020202020204" pitchFamily="34" charset="0"/>
              <a:buChar char="•"/>
              <a:defRPr/>
            </a:pP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100% комерційний облік 	 12,8 млрд ₴</a:t>
            </a:r>
            <a:r>
              <a:rPr lang="uk-UA" sz="2000" dirty="0">
                <a:solidFill>
                  <a:prstClr val="black">
                    <a:lumMod val="65000"/>
                    <a:lumOff val="35000"/>
                  </a:prstClr>
                </a:solidFill>
              </a:rPr>
              <a:t>, </a:t>
            </a:r>
            <a:endParaRPr kumimoji="0" lang="uk-U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80975" lvl="0" indent="-180975" defTabSz="457200">
              <a:buClr>
                <a:srgbClr val="0066CC"/>
              </a:buClr>
              <a:buFont typeface="Arial" panose="020B0604020202020204" pitchFamily="34" charset="0"/>
              <a:buChar char="•"/>
              <a:defRPr/>
            </a:pP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заміна мереж 			 </a:t>
            </a:r>
            <a:r>
              <a:rPr lang="uk-UA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      490,0</a:t>
            </a: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млрд </a:t>
            </a:r>
            <a:r>
              <a:rPr lang="uk-UA" sz="2000" dirty="0">
                <a:solidFill>
                  <a:prstClr val="black">
                    <a:lumMod val="65000"/>
                    <a:lumOff val="35000"/>
                  </a:prstClr>
                </a:solidFill>
              </a:rPr>
              <a:t>₴,</a:t>
            </a:r>
            <a:endParaRPr kumimoji="0" lang="uk-U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80975" lvl="0" indent="-180975" defTabSz="457200">
              <a:buClr>
                <a:srgbClr val="0066CC"/>
              </a:buClr>
              <a:buFont typeface="Arial" panose="020B0604020202020204" pitchFamily="34" charset="0"/>
              <a:buChar char="•"/>
              <a:defRPr/>
            </a:pP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сонячні панелі			 	 10,4 млрд </a:t>
            </a:r>
            <a:r>
              <a:rPr lang="uk-UA" sz="2000" dirty="0">
                <a:solidFill>
                  <a:prstClr val="black">
                    <a:lumMod val="65000"/>
                    <a:lumOff val="35000"/>
                  </a:prstClr>
                </a:solidFill>
              </a:rPr>
              <a:t>₴,</a:t>
            </a:r>
          </a:p>
          <a:p>
            <a:pPr marL="180975" lvl="0" indent="-180975" defTabSz="457200">
              <a:buClr>
                <a:srgbClr val="0066CC"/>
              </a:buClr>
              <a:buFont typeface="Arial" panose="020B0604020202020204" pitchFamily="34" charset="0"/>
              <a:buChar char="•"/>
              <a:defRPr/>
            </a:pPr>
            <a:r>
              <a:rPr lang="uk-UA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реконструкція очисних </a:t>
            </a:r>
            <a:br>
              <a:rPr lang="uk-UA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</a:br>
            <a:r>
              <a:rPr lang="uk-UA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споруд водопостачання          57,6 </a:t>
            </a: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млрд </a:t>
            </a:r>
            <a:r>
              <a:rPr lang="uk-UA" sz="2000" dirty="0">
                <a:solidFill>
                  <a:prstClr val="black">
                    <a:lumMod val="65000"/>
                    <a:lumOff val="35000"/>
                  </a:prstClr>
                </a:solidFill>
              </a:rPr>
              <a:t>₴</a:t>
            </a: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cxnSp>
        <p:nvCxnSpPr>
          <p:cNvPr id="35" name="Соединительная линия уступом 1">
            <a:extLst>
              <a:ext uri="{FF2B5EF4-FFF2-40B4-BE49-F238E27FC236}">
                <a16:creationId xmlns:a16="http://schemas.microsoft.com/office/drawing/2014/main" id="{79219489-8FBD-44C6-95B8-BCBC670E3A48}"/>
              </a:ext>
            </a:extLst>
          </p:cNvPr>
          <p:cNvCxnSpPr/>
          <p:nvPr/>
        </p:nvCxnSpPr>
        <p:spPr>
          <a:xfrm rot="10800000">
            <a:off x="11413647" y="7312093"/>
            <a:ext cx="1440000" cy="0"/>
          </a:xfrm>
          <a:prstGeom prst="bentConnector3">
            <a:avLst>
              <a:gd name="adj1" fmla="val 50000"/>
            </a:avLst>
          </a:prstGeom>
          <a:ln w="3175">
            <a:solidFill>
              <a:schemeClr val="tx1">
                <a:lumMod val="65000"/>
                <a:lumOff val="3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Місце для номера слайда 1">
            <a:extLst>
              <a:ext uri="{FF2B5EF4-FFF2-40B4-BE49-F238E27FC236}">
                <a16:creationId xmlns:a16="http://schemas.microsoft.com/office/drawing/2014/main" id="{C0E3FE5F-33D5-40BF-B6B2-A2ACAD7E9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3896" y="6272126"/>
            <a:ext cx="2743200" cy="365125"/>
          </a:xfrm>
        </p:spPr>
        <p:txBody>
          <a:bodyPr/>
          <a:lstStyle/>
          <a:p>
            <a:fld id="{A6A429AE-4220-4609-B2CC-41F71A828688}" type="slidenum">
              <a:rPr lang="uk-UA" sz="1600" b="1" smtClean="0">
                <a:solidFill>
                  <a:schemeClr val="bg1"/>
                </a:solidFill>
              </a:rPr>
              <a:t>7</a:t>
            </a:fld>
            <a:endParaRPr lang="uk-UA" sz="1600" b="1" dirty="0">
              <a:solidFill>
                <a:schemeClr val="bg1"/>
              </a:solidFill>
            </a:endParaRP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C5DA997D-E61B-4CAF-9BFD-D90336415A2D}"/>
              </a:ext>
            </a:extLst>
          </p:cNvPr>
          <p:cNvSpPr/>
          <p:nvPr/>
        </p:nvSpPr>
        <p:spPr>
          <a:xfrm>
            <a:off x="16255624" y="5241675"/>
            <a:ext cx="230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>
                <a:solidFill>
                  <a:srgbClr val="0066CC"/>
                </a:solidFill>
              </a:rPr>
              <a:t>0,3</a:t>
            </a:r>
            <a:r>
              <a:rPr lang="uk-UA" dirty="0">
                <a:solidFill>
                  <a:prstClr val="black">
                    <a:lumMod val="65000"/>
                    <a:lumOff val="35000"/>
                  </a:prstClr>
                </a:solidFill>
              </a:rPr>
              <a:t> млрд € </a:t>
            </a:r>
            <a:br>
              <a:rPr lang="uk-UA" dirty="0">
                <a:solidFill>
                  <a:prstClr val="black">
                    <a:lumMod val="65000"/>
                    <a:lumOff val="35000"/>
                  </a:prstClr>
                </a:solidFill>
              </a:rPr>
            </a:br>
            <a:r>
              <a:rPr lang="uk-UA" dirty="0">
                <a:solidFill>
                  <a:prstClr val="black">
                    <a:lumMod val="65000"/>
                    <a:lumOff val="35000"/>
                  </a:prstClr>
                </a:solidFill>
              </a:rPr>
              <a:t>Забезпечити 100 % комерційний облік</a:t>
            </a:r>
            <a:endParaRPr lang="uk-UA" dirty="0"/>
          </a:p>
        </p:txBody>
      </p:sp>
      <p:sp>
        <p:nvSpPr>
          <p:cNvPr id="62" name="Поле 1">
            <a:extLst>
              <a:ext uri="{FF2B5EF4-FFF2-40B4-BE49-F238E27FC236}">
                <a16:creationId xmlns:a16="http://schemas.microsoft.com/office/drawing/2014/main" id="{09861982-CE98-4AD8-88DC-D0F39F03A9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085" y="939542"/>
            <a:ext cx="50314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uk-UA" altLang="uk-UA" sz="2400" b="1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Проблеми</a:t>
            </a:r>
            <a:r>
              <a:rPr lang="uk-UA" altLang="uk-UA" sz="24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, що потрібно вирішити </a:t>
            </a:r>
          </a:p>
        </p:txBody>
      </p:sp>
      <p:sp>
        <p:nvSpPr>
          <p:cNvPr id="63" name="Поле 1">
            <a:extLst>
              <a:ext uri="{FF2B5EF4-FFF2-40B4-BE49-F238E27FC236}">
                <a16:creationId xmlns:a16="http://schemas.microsoft.com/office/drawing/2014/main" id="{BA7C0BD1-CC23-4087-BF83-4EDB047796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1" y="938635"/>
            <a:ext cx="5760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uk-UA" altLang="uk-UA" sz="2400" b="1" dirty="0">
                <a:solidFill>
                  <a:srgbClr val="0066CC"/>
                </a:solidFill>
                <a:cs typeface="Times New Roman" panose="02020603050405020304" pitchFamily="18" charset="0"/>
              </a:rPr>
              <a:t>Обсяг інвестицій </a:t>
            </a:r>
            <a:r>
              <a:rPr lang="uk-UA" altLang="uk-UA" sz="2400" dirty="0">
                <a:solidFill>
                  <a:srgbClr val="0066CC"/>
                </a:solidFill>
                <a:cs typeface="Times New Roman" panose="02020603050405020304" pitchFamily="18" charset="0"/>
              </a:rPr>
              <a:t>на першочергові заходи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4FF14C4-03BD-478C-AD1B-7E633189645C}"/>
              </a:ext>
            </a:extLst>
          </p:cNvPr>
          <p:cNvSpPr txBox="1"/>
          <p:nvPr/>
        </p:nvSpPr>
        <p:spPr>
          <a:xfrm>
            <a:off x="12648334" y="1000692"/>
            <a:ext cx="448234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Дефіцит фінансів </a:t>
            </a:r>
            <a:br>
              <a:rPr lang="uk-UA" b="1" dirty="0">
                <a:solidFill>
                  <a:srgbClr val="0070C0"/>
                </a:solidFill>
              </a:rPr>
            </a:br>
            <a:r>
              <a:rPr lang="uk-UA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для</a:t>
            </a:r>
            <a:r>
              <a:rPr lang="uk-UA" b="1" dirty="0">
                <a:solidFill>
                  <a:srgbClr val="0070C0"/>
                </a:solidFill>
              </a:rPr>
              <a:t> </a:t>
            </a:r>
            <a:r>
              <a:rPr lang="uk-UA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операційних витрат і капіталовкладень:</a:t>
            </a:r>
          </a:p>
          <a:p>
            <a:pPr marL="285750" indent="-285750">
              <a:spcBef>
                <a:spcPts val="600"/>
              </a:spcBef>
              <a:buClr>
                <a:srgbClr val="0086EA"/>
              </a:buClr>
              <a:buFont typeface="Arial" panose="020B0604020202020204" pitchFamily="34" charset="0"/>
              <a:buChar char="•"/>
            </a:pPr>
            <a:r>
              <a:rPr lang="uk-UA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низька платоспроможність населення заважає підвищувати тарифи;</a:t>
            </a:r>
          </a:p>
          <a:p>
            <a:pPr marL="285750" indent="-285750">
              <a:spcBef>
                <a:spcPts val="600"/>
              </a:spcBef>
              <a:buClr>
                <a:srgbClr val="0086EA"/>
              </a:buClr>
              <a:buFont typeface="Arial" panose="020B0604020202020204" pitchFamily="34" charset="0"/>
              <a:buChar char="•"/>
            </a:pPr>
            <a:r>
              <a:rPr lang="uk-UA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недостатня залученість коштів місцевих та державного бюджетів.</a:t>
            </a:r>
          </a:p>
        </p:txBody>
      </p:sp>
      <p:grpSp>
        <p:nvGrpSpPr>
          <p:cNvPr id="65" name="Групувати 64">
            <a:extLst>
              <a:ext uri="{FF2B5EF4-FFF2-40B4-BE49-F238E27FC236}">
                <a16:creationId xmlns:a16="http://schemas.microsoft.com/office/drawing/2014/main" id="{60FFAEF7-7343-495B-ABED-38414BDD9EC0}"/>
              </a:ext>
            </a:extLst>
          </p:cNvPr>
          <p:cNvGrpSpPr/>
          <p:nvPr/>
        </p:nvGrpSpPr>
        <p:grpSpPr>
          <a:xfrm>
            <a:off x="5955329" y="4490892"/>
            <a:ext cx="5924979" cy="1416361"/>
            <a:chOff x="-812711" y="5282368"/>
            <a:chExt cx="5924979" cy="1416361"/>
          </a:xfrm>
        </p:grpSpPr>
        <p:sp>
          <p:nvSpPr>
            <p:cNvPr id="66" name="Прямокутник 65">
              <a:extLst>
                <a:ext uri="{FF2B5EF4-FFF2-40B4-BE49-F238E27FC236}">
                  <a16:creationId xmlns:a16="http://schemas.microsoft.com/office/drawing/2014/main" id="{919931AB-E7F8-4B7E-B19E-430458DC26C4}"/>
                </a:ext>
              </a:extLst>
            </p:cNvPr>
            <p:cNvSpPr/>
            <p:nvPr/>
          </p:nvSpPr>
          <p:spPr>
            <a:xfrm>
              <a:off x="-753685" y="5470990"/>
              <a:ext cx="5865953" cy="10182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500"/>
                </a:spcBef>
              </a:pPr>
              <a:r>
                <a:rPr lang="uk-UA" sz="3600" b="1" dirty="0">
                  <a:solidFill>
                    <a:srgbClr val="0066CC"/>
                  </a:solidFill>
                </a:rPr>
                <a:t>57,1</a:t>
              </a:r>
              <a:r>
                <a:rPr lang="uk-UA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uk-UA" dirty="0">
                  <a:solidFill>
                    <a:srgbClr val="0066CC"/>
                  </a:solidFill>
                </a:rPr>
                <a:t>млрд ₴</a:t>
              </a:r>
              <a:r>
                <a:rPr lang="uk-UA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 </a:t>
              </a:r>
              <a:r>
                <a:rPr lang="uk-UA" sz="2000" b="1" dirty="0">
                  <a:solidFill>
                    <a:srgbClr val="0066CC"/>
                  </a:solidFill>
                </a:rPr>
                <a:t>щорічна потреба в інвестиціях</a:t>
              </a:r>
            </a:p>
            <a:p>
              <a:pPr>
                <a:spcBef>
                  <a:spcPts val="500"/>
                </a:spcBef>
                <a:spcAft>
                  <a:spcPts val="500"/>
                </a:spcAft>
              </a:pPr>
              <a:r>
                <a:rPr lang="uk-UA" sz="2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з розрахунку вирішення проблем упродовж 10 років</a:t>
              </a:r>
              <a:endPara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7" name="Скругленный прямоугольник 2">
              <a:extLst>
                <a:ext uri="{FF2B5EF4-FFF2-40B4-BE49-F238E27FC236}">
                  <a16:creationId xmlns:a16="http://schemas.microsoft.com/office/drawing/2014/main" id="{214E5721-0E04-4C87-80EC-85165A3CE1FE}"/>
                </a:ext>
              </a:extLst>
            </p:cNvPr>
            <p:cNvSpPr/>
            <p:nvPr/>
          </p:nvSpPr>
          <p:spPr>
            <a:xfrm>
              <a:off x="-812711" y="5282368"/>
              <a:ext cx="5904000" cy="1416361"/>
            </a:xfrm>
            <a:prstGeom prst="roundRect">
              <a:avLst>
                <a:gd name="adj" fmla="val 4072"/>
              </a:avLst>
            </a:prstGeom>
            <a:noFill/>
            <a:ln w="3175">
              <a:solidFill>
                <a:srgbClr val="00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uk-UA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AABD7BF6-95EE-4056-9C18-4112F22854FD}"/>
              </a:ext>
            </a:extLst>
          </p:cNvPr>
          <p:cNvSpPr/>
          <p:nvPr/>
        </p:nvSpPr>
        <p:spPr>
          <a:xfrm>
            <a:off x="872157" y="5967028"/>
            <a:ext cx="109749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*) за результатами онлайн-опитування Уповноваженого Верховної Ради України з прав людини.</a:t>
            </a:r>
          </a:p>
        </p:txBody>
      </p:sp>
    </p:spTree>
    <p:extLst>
      <p:ext uri="{BB962C8B-B14F-4D97-AF65-F5344CB8AC3E}">
        <p14:creationId xmlns:p14="http://schemas.microsoft.com/office/powerpoint/2010/main" val="10191939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кутник: округлені кути 15">
            <a:extLst>
              <a:ext uri="{FF2B5EF4-FFF2-40B4-BE49-F238E27FC236}">
                <a16:creationId xmlns:a16="http://schemas.microsoft.com/office/drawing/2014/main" id="{6EE91148-7930-4CAF-986D-AD82DBA00FFD}"/>
              </a:ext>
            </a:extLst>
          </p:cNvPr>
          <p:cNvSpPr/>
          <p:nvPr/>
        </p:nvSpPr>
        <p:spPr>
          <a:xfrm>
            <a:off x="352482" y="1438634"/>
            <a:ext cx="8355584" cy="4536307"/>
          </a:xfrm>
          <a:prstGeom prst="roundRect">
            <a:avLst>
              <a:gd name="adj" fmla="val 914"/>
            </a:avLst>
          </a:prstGeom>
          <a:noFill/>
          <a:ln w="3175">
            <a:solidFill>
              <a:schemeClr val="tx1"/>
            </a:solidFill>
            <a:prstDash val="sysDot"/>
          </a:ln>
          <a:effectLst>
            <a:outerShdw blurRad="63500" sx="102000" sy="102000" algn="ctr" rotWithShape="0">
              <a:schemeClr val="bg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cxnSp>
        <p:nvCxnSpPr>
          <p:cNvPr id="8" name="Пряма сполучна лінія 7">
            <a:extLst>
              <a:ext uri="{FF2B5EF4-FFF2-40B4-BE49-F238E27FC236}">
                <a16:creationId xmlns:a16="http://schemas.microsoft.com/office/drawing/2014/main" id="{C8D96B7E-4A7E-4CD7-AF81-A6FFAF3E4A64}"/>
              </a:ext>
            </a:extLst>
          </p:cNvPr>
          <p:cNvCxnSpPr>
            <a:cxnSpLocks/>
          </p:cNvCxnSpPr>
          <p:nvPr/>
        </p:nvCxnSpPr>
        <p:spPr>
          <a:xfrm>
            <a:off x="-834557" y="4298553"/>
            <a:ext cx="0" cy="2872512"/>
          </a:xfrm>
          <a:prstGeom prst="line">
            <a:avLst/>
          </a:prstGeom>
          <a:ln>
            <a:solidFill>
              <a:srgbClr val="00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18">
            <a:extLst>
              <a:ext uri="{FF2B5EF4-FFF2-40B4-BE49-F238E27FC236}">
                <a16:creationId xmlns:a16="http://schemas.microsoft.com/office/drawing/2014/main" id="{F2F47534-165B-4477-8747-BE73A8C234AA}"/>
              </a:ext>
            </a:extLst>
          </p:cNvPr>
          <p:cNvSpPr/>
          <p:nvPr/>
        </p:nvSpPr>
        <p:spPr>
          <a:xfrm>
            <a:off x="322262" y="33658"/>
            <a:ext cx="11641111" cy="64633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uk-UA" sz="4000" b="1" dirty="0">
                <a:solidFill>
                  <a:srgbClr val="0066CC"/>
                </a:solidFill>
              </a:rPr>
              <a:t>Щорічні інвестиції на першочергові заходи</a:t>
            </a:r>
            <a:endParaRPr lang="uk-UA" sz="4000" dirty="0"/>
          </a:p>
        </p:txBody>
      </p:sp>
      <p:grpSp>
        <p:nvGrpSpPr>
          <p:cNvPr id="28" name="Групувати 27">
            <a:extLst>
              <a:ext uri="{FF2B5EF4-FFF2-40B4-BE49-F238E27FC236}">
                <a16:creationId xmlns:a16="http://schemas.microsoft.com/office/drawing/2014/main" id="{7389EBDA-4064-4627-B7B5-813D91842140}"/>
              </a:ext>
            </a:extLst>
          </p:cNvPr>
          <p:cNvGrpSpPr/>
          <p:nvPr/>
        </p:nvGrpSpPr>
        <p:grpSpPr>
          <a:xfrm>
            <a:off x="2" y="6178897"/>
            <a:ext cx="12191998" cy="831532"/>
            <a:chOff x="2" y="6166867"/>
            <a:chExt cx="11521281" cy="889971"/>
          </a:xfrm>
        </p:grpSpPr>
        <p:pic>
          <p:nvPicPr>
            <p:cNvPr id="29" name="Рисунок 4">
              <a:extLst>
                <a:ext uri="{FF2B5EF4-FFF2-40B4-BE49-F238E27FC236}">
                  <a16:creationId xmlns:a16="http://schemas.microsoft.com/office/drawing/2014/main" id="{866F67A0-5BD5-43EB-827D-52C81ACBEB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322"/>
            <a:stretch/>
          </p:blipFill>
          <p:spPr bwMode="auto">
            <a:xfrm rot="5400000">
              <a:off x="5315657" y="851212"/>
              <a:ext cx="889971" cy="11521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3">
              <a:extLst>
                <a:ext uri="{FF2B5EF4-FFF2-40B4-BE49-F238E27FC236}">
                  <a16:creationId xmlns:a16="http://schemas.microsoft.com/office/drawing/2014/main" id="{D0644656-F2F8-4611-AA05-1742097419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530" y="6385155"/>
              <a:ext cx="453395" cy="453395"/>
            </a:xfrm>
            <a:prstGeom prst="rect">
              <a:avLst/>
            </a:prstGeom>
          </p:spPr>
        </p:pic>
      </p:grpSp>
      <p:sp>
        <p:nvSpPr>
          <p:cNvPr id="2" name="Місце для номера слайда 1">
            <a:extLst>
              <a:ext uri="{FF2B5EF4-FFF2-40B4-BE49-F238E27FC236}">
                <a16:creationId xmlns:a16="http://schemas.microsoft.com/office/drawing/2014/main" id="{C0E3FE5F-33D5-40BF-B6B2-A2ACAD7E9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3896" y="6272126"/>
            <a:ext cx="2743200" cy="365125"/>
          </a:xfrm>
        </p:spPr>
        <p:txBody>
          <a:bodyPr/>
          <a:lstStyle/>
          <a:p>
            <a:fld id="{A6A429AE-4220-4609-B2CC-41F71A828688}" type="slidenum">
              <a:rPr lang="uk-UA" sz="1600" b="1" smtClean="0">
                <a:solidFill>
                  <a:schemeClr val="bg1"/>
                </a:solidFill>
              </a:rPr>
              <a:t>8</a:t>
            </a:fld>
            <a:endParaRPr lang="uk-UA" sz="1600" b="1" dirty="0">
              <a:solidFill>
                <a:schemeClr val="bg1"/>
              </a:solidFill>
            </a:endParaRP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C5DA997D-E61B-4CAF-9BFD-D90336415A2D}"/>
              </a:ext>
            </a:extLst>
          </p:cNvPr>
          <p:cNvSpPr/>
          <p:nvPr/>
        </p:nvSpPr>
        <p:spPr>
          <a:xfrm>
            <a:off x="16255624" y="5241675"/>
            <a:ext cx="230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>
                <a:solidFill>
                  <a:srgbClr val="0066CC"/>
                </a:solidFill>
              </a:rPr>
              <a:t>0,3</a:t>
            </a:r>
            <a:r>
              <a:rPr lang="uk-UA" dirty="0">
                <a:solidFill>
                  <a:prstClr val="black">
                    <a:lumMod val="65000"/>
                    <a:lumOff val="35000"/>
                  </a:prstClr>
                </a:solidFill>
              </a:rPr>
              <a:t> млрд € </a:t>
            </a:r>
            <a:br>
              <a:rPr lang="uk-UA" dirty="0">
                <a:solidFill>
                  <a:prstClr val="black">
                    <a:lumMod val="65000"/>
                    <a:lumOff val="35000"/>
                  </a:prstClr>
                </a:solidFill>
              </a:rPr>
            </a:br>
            <a:r>
              <a:rPr lang="uk-UA" dirty="0">
                <a:solidFill>
                  <a:prstClr val="black">
                    <a:lumMod val="65000"/>
                    <a:lumOff val="35000"/>
                  </a:prstClr>
                </a:solidFill>
              </a:rPr>
              <a:t>Забезпечити 100 % комерційний облік</a:t>
            </a:r>
            <a:endParaRPr lang="uk-UA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4FF14C4-03BD-478C-AD1B-7E633189645C}"/>
              </a:ext>
            </a:extLst>
          </p:cNvPr>
          <p:cNvSpPr txBox="1"/>
          <p:nvPr/>
        </p:nvSpPr>
        <p:spPr>
          <a:xfrm>
            <a:off x="12648334" y="1000692"/>
            <a:ext cx="448234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Дефіцит фінансів </a:t>
            </a:r>
            <a:br>
              <a:rPr lang="uk-UA" b="1" dirty="0">
                <a:solidFill>
                  <a:srgbClr val="0070C0"/>
                </a:solidFill>
              </a:rPr>
            </a:br>
            <a:r>
              <a:rPr lang="uk-UA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для</a:t>
            </a:r>
            <a:r>
              <a:rPr lang="uk-UA" b="1" dirty="0">
                <a:solidFill>
                  <a:srgbClr val="0070C0"/>
                </a:solidFill>
              </a:rPr>
              <a:t> </a:t>
            </a:r>
            <a:r>
              <a:rPr lang="uk-UA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операційних витрат і капіталовкладень:</a:t>
            </a:r>
          </a:p>
          <a:p>
            <a:pPr marL="285750" indent="-285750">
              <a:spcBef>
                <a:spcPts val="600"/>
              </a:spcBef>
              <a:buClr>
                <a:srgbClr val="0086EA"/>
              </a:buClr>
              <a:buFont typeface="Arial" panose="020B0604020202020204" pitchFamily="34" charset="0"/>
              <a:buChar char="•"/>
            </a:pPr>
            <a:r>
              <a:rPr lang="uk-UA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низька платоспроможність населення заважає підвищувати тарифи;</a:t>
            </a:r>
          </a:p>
          <a:p>
            <a:pPr marL="285750" indent="-285750">
              <a:spcBef>
                <a:spcPts val="600"/>
              </a:spcBef>
              <a:buClr>
                <a:srgbClr val="0086EA"/>
              </a:buClr>
              <a:buFont typeface="Arial" panose="020B0604020202020204" pitchFamily="34" charset="0"/>
              <a:buChar char="•"/>
            </a:pPr>
            <a:r>
              <a:rPr lang="uk-UA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недостатня залученість коштів місцевих та державного бюджетів.</a:t>
            </a:r>
          </a:p>
        </p:txBody>
      </p:sp>
      <p:graphicFrame>
        <p:nvGraphicFramePr>
          <p:cNvPr id="19" name="Діаграма 18">
            <a:extLst>
              <a:ext uri="{FF2B5EF4-FFF2-40B4-BE49-F238E27FC236}">
                <a16:creationId xmlns:a16="http://schemas.microsoft.com/office/drawing/2014/main" id="{CDD15F2E-A8A3-492E-9C8B-C384052E7B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97235035"/>
              </p:ext>
            </p:extLst>
          </p:nvPr>
        </p:nvGraphicFramePr>
        <p:xfrm>
          <a:off x="650330" y="7434207"/>
          <a:ext cx="11313043" cy="51539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0" name="Діаграма 19">
            <a:extLst>
              <a:ext uri="{FF2B5EF4-FFF2-40B4-BE49-F238E27FC236}">
                <a16:creationId xmlns:a16="http://schemas.microsoft.com/office/drawing/2014/main" id="{6A2346C0-2D39-495D-BCBD-AB16718FE8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38941601"/>
              </p:ext>
            </p:extLst>
          </p:nvPr>
        </p:nvGraphicFramePr>
        <p:xfrm>
          <a:off x="314542" y="1438634"/>
          <a:ext cx="8097934" cy="44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35" name="Соединительная линия уступом 1">
            <a:extLst>
              <a:ext uri="{FF2B5EF4-FFF2-40B4-BE49-F238E27FC236}">
                <a16:creationId xmlns:a16="http://schemas.microsoft.com/office/drawing/2014/main" id="{79219489-8FBD-44C6-95B8-BCBC670E3A48}"/>
              </a:ext>
            </a:extLst>
          </p:cNvPr>
          <p:cNvCxnSpPr>
            <a:cxnSpLocks/>
          </p:cNvCxnSpPr>
          <p:nvPr/>
        </p:nvCxnSpPr>
        <p:spPr>
          <a:xfrm rot="10800000">
            <a:off x="352482" y="4900077"/>
            <a:ext cx="7941186" cy="0"/>
          </a:xfrm>
          <a:prstGeom prst="bentConnector3">
            <a:avLst>
              <a:gd name="adj1" fmla="val 50000"/>
            </a:avLst>
          </a:prstGeom>
          <a:ln w="3175">
            <a:solidFill>
              <a:schemeClr val="tx1">
                <a:lumMod val="65000"/>
                <a:lumOff val="3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1464FE3D-6FFC-4F44-A65C-5A21EA71A826}"/>
              </a:ext>
            </a:extLst>
          </p:cNvPr>
          <p:cNvSpPr txBox="1"/>
          <p:nvPr/>
        </p:nvSpPr>
        <p:spPr>
          <a:xfrm>
            <a:off x="1899675" y="3663910"/>
            <a:ext cx="20201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>
                <a:solidFill>
                  <a:srgbClr val="C00000"/>
                </a:solidFill>
              </a:rPr>
              <a:t>Фактичні  інвестиції </a:t>
            </a:r>
            <a:br>
              <a:rPr lang="uk-UA" sz="2400" dirty="0">
                <a:solidFill>
                  <a:srgbClr val="C00000"/>
                </a:solidFill>
              </a:rPr>
            </a:br>
            <a:r>
              <a:rPr lang="uk-UA" sz="2400" dirty="0">
                <a:solidFill>
                  <a:srgbClr val="C00000"/>
                </a:solidFill>
              </a:rPr>
              <a:t>10 % потреби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4EA5ABF-DC00-41C5-8700-C427C89F5FD5}"/>
              </a:ext>
            </a:extLst>
          </p:cNvPr>
          <p:cNvSpPr txBox="1"/>
          <p:nvPr/>
        </p:nvSpPr>
        <p:spPr>
          <a:xfrm>
            <a:off x="322262" y="785626"/>
            <a:ext cx="9651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Фактичні  інвестиції за 2024 рік  –   </a:t>
            </a:r>
            <a:r>
              <a:rPr lang="uk-UA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5,8</a:t>
            </a:r>
            <a:r>
              <a:rPr lang="uk-UA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млрд ₴  = </a:t>
            </a:r>
            <a:r>
              <a:rPr lang="uk-UA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10</a:t>
            </a:r>
            <a:r>
              <a:rPr lang="uk-UA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% потреби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16D3A84-BDBA-44B4-9A30-CDF262CF7714}"/>
              </a:ext>
            </a:extLst>
          </p:cNvPr>
          <p:cNvSpPr txBox="1"/>
          <p:nvPr/>
        </p:nvSpPr>
        <p:spPr>
          <a:xfrm>
            <a:off x="8908546" y="2000966"/>
            <a:ext cx="288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rgbClr val="C00000"/>
                </a:solidFill>
              </a:rPr>
              <a:t>Щорічні  інвестиції потрібно збільшити у 10 разів.</a:t>
            </a:r>
            <a:endParaRPr lang="uk-UA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723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рямокутник: округлені кути 37">
            <a:extLst>
              <a:ext uri="{FF2B5EF4-FFF2-40B4-BE49-F238E27FC236}">
                <a16:creationId xmlns:a16="http://schemas.microsoft.com/office/drawing/2014/main" id="{52371043-6D64-4D69-8E73-920D28F0536D}"/>
              </a:ext>
            </a:extLst>
          </p:cNvPr>
          <p:cNvSpPr/>
          <p:nvPr/>
        </p:nvSpPr>
        <p:spPr>
          <a:xfrm>
            <a:off x="343511" y="2080688"/>
            <a:ext cx="6120000" cy="1008000"/>
          </a:xfrm>
          <a:prstGeom prst="roundRect">
            <a:avLst>
              <a:gd name="adj" fmla="val 3425"/>
            </a:avLst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rgbClr val="3FADFF"/>
            </a:solidFill>
            <a:prstDash val="sysDot"/>
          </a:ln>
          <a:effectLst>
            <a:outerShdw blurRad="63500" sx="102000" sy="102000" algn="ctr" rotWithShape="0">
              <a:schemeClr val="bg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0" name="Прямокутник: округлені кути 39">
            <a:extLst>
              <a:ext uri="{FF2B5EF4-FFF2-40B4-BE49-F238E27FC236}">
                <a16:creationId xmlns:a16="http://schemas.microsoft.com/office/drawing/2014/main" id="{B0FFE5BF-DFD9-481D-9403-C879F246226D}"/>
              </a:ext>
            </a:extLst>
          </p:cNvPr>
          <p:cNvSpPr/>
          <p:nvPr/>
        </p:nvSpPr>
        <p:spPr>
          <a:xfrm>
            <a:off x="343511" y="3322949"/>
            <a:ext cx="6120000" cy="1368000"/>
          </a:xfrm>
          <a:prstGeom prst="roundRect">
            <a:avLst>
              <a:gd name="adj" fmla="val 3425"/>
            </a:avLst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rgbClr val="3FADFF"/>
            </a:solidFill>
            <a:prstDash val="sysDot"/>
          </a:ln>
          <a:effectLst>
            <a:outerShdw blurRad="63500" sx="102000" sy="102000" algn="ctr" rotWithShape="0">
              <a:schemeClr val="bg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9" name="Прямокутник: округлені кути 48">
            <a:extLst>
              <a:ext uri="{FF2B5EF4-FFF2-40B4-BE49-F238E27FC236}">
                <a16:creationId xmlns:a16="http://schemas.microsoft.com/office/drawing/2014/main" id="{C5F3DF47-6338-4411-AFEE-FBA34938EF73}"/>
              </a:ext>
            </a:extLst>
          </p:cNvPr>
          <p:cNvSpPr/>
          <p:nvPr/>
        </p:nvSpPr>
        <p:spPr>
          <a:xfrm>
            <a:off x="343511" y="4925211"/>
            <a:ext cx="6120000" cy="1008000"/>
          </a:xfrm>
          <a:prstGeom prst="roundRect">
            <a:avLst>
              <a:gd name="adj" fmla="val 3425"/>
            </a:avLst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rgbClr val="3FADFF"/>
            </a:solidFill>
            <a:prstDash val="sysDot"/>
          </a:ln>
          <a:effectLst>
            <a:outerShdw blurRad="63500" sx="102000" sy="102000" algn="ctr" rotWithShape="0">
              <a:schemeClr val="bg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4" name="Прямокутник: округлені кути 33">
            <a:extLst>
              <a:ext uri="{FF2B5EF4-FFF2-40B4-BE49-F238E27FC236}">
                <a16:creationId xmlns:a16="http://schemas.microsoft.com/office/drawing/2014/main" id="{BCE3CAB8-6422-4528-B548-B61A1574D544}"/>
              </a:ext>
            </a:extLst>
          </p:cNvPr>
          <p:cNvSpPr/>
          <p:nvPr/>
        </p:nvSpPr>
        <p:spPr>
          <a:xfrm>
            <a:off x="343511" y="1126427"/>
            <a:ext cx="6120000" cy="720000"/>
          </a:xfrm>
          <a:prstGeom prst="roundRect">
            <a:avLst>
              <a:gd name="adj" fmla="val 3425"/>
            </a:avLst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rgbClr val="3FADFF"/>
            </a:solidFill>
            <a:prstDash val="sysDot"/>
          </a:ln>
          <a:effectLst>
            <a:outerShdw blurRad="63500" sx="102000" sy="102000" algn="ctr" rotWithShape="0">
              <a:schemeClr val="bg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Прямокутник: округлені кути 2">
            <a:extLst>
              <a:ext uri="{FF2B5EF4-FFF2-40B4-BE49-F238E27FC236}">
                <a16:creationId xmlns:a16="http://schemas.microsoft.com/office/drawing/2014/main" id="{2AE01A42-6B4C-4C4F-B2F8-9F6FDE493CE5}"/>
              </a:ext>
            </a:extLst>
          </p:cNvPr>
          <p:cNvSpPr/>
          <p:nvPr/>
        </p:nvSpPr>
        <p:spPr>
          <a:xfrm>
            <a:off x="12482768" y="891000"/>
            <a:ext cx="6984000" cy="5076000"/>
          </a:xfrm>
          <a:prstGeom prst="roundRect">
            <a:avLst>
              <a:gd name="adj" fmla="val 2132"/>
            </a:avLst>
          </a:prstGeom>
          <a:solidFill>
            <a:srgbClr val="FFCC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219" name="Заголовок 1">
            <a:extLst>
              <a:ext uri="{FF2B5EF4-FFF2-40B4-BE49-F238E27FC236}">
                <a16:creationId xmlns:a16="http://schemas.microsoft.com/office/drawing/2014/main" id="{AC748C15-ADC3-4177-B233-500B5F511AC0}"/>
              </a:ext>
            </a:extLst>
          </p:cNvPr>
          <p:cNvSpPr txBox="1">
            <a:spLocks/>
          </p:cNvSpPr>
          <p:nvPr/>
        </p:nvSpPr>
        <p:spPr bwMode="auto">
          <a:xfrm>
            <a:off x="343511" y="-25279"/>
            <a:ext cx="11549369" cy="75405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uk-UA"/>
            </a:defPPr>
            <a:lvl1pPr marL="17100" marR="0" lvl="0" indent="0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340" algn="l"/>
              </a:tabLst>
              <a:defRPr kumimoji="0" sz="4000" b="1" i="0" u="none" strike="noStrike" cap="none" spc="0" normalizeH="0" baseline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Calibri" panose="020F0502020204030204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uk-UA" altLang="uk-UA" dirty="0"/>
              <a:t>Проблеми тарифоутворення</a:t>
            </a:r>
          </a:p>
        </p:txBody>
      </p:sp>
      <p:grpSp>
        <p:nvGrpSpPr>
          <p:cNvPr id="9226" name="Группа 18">
            <a:extLst>
              <a:ext uri="{FF2B5EF4-FFF2-40B4-BE49-F238E27FC236}">
                <a16:creationId xmlns:a16="http://schemas.microsoft.com/office/drawing/2014/main" id="{2CFDF719-FBF1-43C7-913C-504D6A5E32A7}"/>
              </a:ext>
            </a:extLst>
          </p:cNvPr>
          <p:cNvGrpSpPr>
            <a:grpSpLocks/>
          </p:cNvGrpSpPr>
          <p:nvPr/>
        </p:nvGrpSpPr>
        <p:grpSpPr bwMode="auto">
          <a:xfrm>
            <a:off x="-1214635" y="1559743"/>
            <a:ext cx="353902" cy="4218053"/>
            <a:chOff x="4688732" y="2050060"/>
            <a:chExt cx="354693" cy="4219402"/>
          </a:xfrm>
        </p:grpSpPr>
        <p:cxnSp>
          <p:nvCxnSpPr>
            <p:cNvPr id="24" name="Прямая соединительная линия 23">
              <a:extLst>
                <a:ext uri="{FF2B5EF4-FFF2-40B4-BE49-F238E27FC236}">
                  <a16:creationId xmlns:a16="http://schemas.microsoft.com/office/drawing/2014/main" id="{A5D2629E-4F8F-4048-9069-C3BC12D2FA01}"/>
                </a:ext>
              </a:extLst>
            </p:cNvPr>
            <p:cNvCxnSpPr/>
            <p:nvPr/>
          </p:nvCxnSpPr>
          <p:spPr>
            <a:xfrm>
              <a:off x="4775460" y="2158045"/>
              <a:ext cx="0" cy="4033289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231" name="Группа 24">
              <a:extLst>
                <a:ext uri="{FF2B5EF4-FFF2-40B4-BE49-F238E27FC236}">
                  <a16:creationId xmlns:a16="http://schemas.microsoft.com/office/drawing/2014/main" id="{EBA038E7-5E29-4DB7-9A5F-76C1E38CFE7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03866" y="2050060"/>
              <a:ext cx="335745" cy="142876"/>
              <a:chOff x="4703866" y="2050060"/>
              <a:chExt cx="335745" cy="142876"/>
            </a:xfrm>
          </p:grpSpPr>
          <p:cxnSp>
            <p:nvCxnSpPr>
              <p:cNvPr id="35" name="Прямая соединительная линия 34">
                <a:extLst>
                  <a:ext uri="{FF2B5EF4-FFF2-40B4-BE49-F238E27FC236}">
                    <a16:creationId xmlns:a16="http://schemas.microsoft.com/office/drawing/2014/main" id="{030F7541-451D-4994-9DDA-1412EA6F27D2}"/>
                  </a:ext>
                </a:extLst>
              </p:cNvPr>
              <p:cNvCxnSpPr/>
              <p:nvPr/>
            </p:nvCxnSpPr>
            <p:spPr>
              <a:xfrm flipV="1">
                <a:off x="4786597" y="2121521"/>
                <a:ext cx="252977" cy="0"/>
              </a:xfrm>
              <a:prstGeom prst="line">
                <a:avLst/>
              </a:prstGeom>
              <a:ln cap="rnd">
                <a:solidFill>
                  <a:srgbClr val="0070C0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Овал 35">
                <a:extLst>
                  <a:ext uri="{FF2B5EF4-FFF2-40B4-BE49-F238E27FC236}">
                    <a16:creationId xmlns:a16="http://schemas.microsoft.com/office/drawing/2014/main" id="{0E618A1A-D5CC-4BCE-967F-FE3CF10656CE}"/>
                  </a:ext>
                </a:extLst>
              </p:cNvPr>
              <p:cNvSpPr/>
              <p:nvPr/>
            </p:nvSpPr>
            <p:spPr>
              <a:xfrm>
                <a:off x="4703862" y="2050060"/>
                <a:ext cx="143194" cy="142921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uk-UA"/>
              </a:p>
            </p:txBody>
          </p:sp>
        </p:grpSp>
        <p:grpSp>
          <p:nvGrpSpPr>
            <p:cNvPr id="9232" name="Группа 25">
              <a:extLst>
                <a:ext uri="{FF2B5EF4-FFF2-40B4-BE49-F238E27FC236}">
                  <a16:creationId xmlns:a16="http://schemas.microsoft.com/office/drawing/2014/main" id="{407C2BBF-FD48-4971-B6D7-E47B75E8093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76822" y="2574438"/>
              <a:ext cx="266603" cy="3039671"/>
              <a:chOff x="4776822" y="1504732"/>
              <a:chExt cx="266603" cy="3039671"/>
            </a:xfrm>
          </p:grpSpPr>
          <p:cxnSp>
            <p:nvCxnSpPr>
              <p:cNvPr id="33" name="Прямая соединительная линия 32">
                <a:extLst>
                  <a:ext uri="{FF2B5EF4-FFF2-40B4-BE49-F238E27FC236}">
                    <a16:creationId xmlns:a16="http://schemas.microsoft.com/office/drawing/2014/main" id="{33E3CFB9-C29D-4977-8C29-0EA320871F0D}"/>
                  </a:ext>
                </a:extLst>
              </p:cNvPr>
              <p:cNvCxnSpPr/>
              <p:nvPr/>
            </p:nvCxnSpPr>
            <p:spPr>
              <a:xfrm flipV="1">
                <a:off x="4790448" y="1504732"/>
                <a:ext cx="252977" cy="0"/>
              </a:xfrm>
              <a:prstGeom prst="line">
                <a:avLst/>
              </a:prstGeom>
              <a:ln cap="rnd">
                <a:solidFill>
                  <a:srgbClr val="0070C0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Прямая соединительная линия 36">
                <a:extLst>
                  <a:ext uri="{FF2B5EF4-FFF2-40B4-BE49-F238E27FC236}">
                    <a16:creationId xmlns:a16="http://schemas.microsoft.com/office/drawing/2014/main" id="{A3EAC01C-2125-492B-BDEF-86620D658A5A}"/>
                  </a:ext>
                </a:extLst>
              </p:cNvPr>
              <p:cNvCxnSpPr/>
              <p:nvPr/>
            </p:nvCxnSpPr>
            <p:spPr>
              <a:xfrm flipV="1">
                <a:off x="4776822" y="4544403"/>
                <a:ext cx="251386" cy="0"/>
              </a:xfrm>
              <a:prstGeom prst="line">
                <a:avLst/>
              </a:prstGeom>
              <a:ln cap="rnd">
                <a:solidFill>
                  <a:srgbClr val="0070C0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Прямая соединительная линия 36">
                <a:extLst>
                  <a:ext uri="{FF2B5EF4-FFF2-40B4-BE49-F238E27FC236}">
                    <a16:creationId xmlns:a16="http://schemas.microsoft.com/office/drawing/2014/main" id="{2FC5177B-5C1A-4DF0-A6AC-5FBA25840524}"/>
                  </a:ext>
                </a:extLst>
              </p:cNvPr>
              <p:cNvCxnSpPr/>
              <p:nvPr/>
            </p:nvCxnSpPr>
            <p:spPr>
              <a:xfrm flipV="1">
                <a:off x="4776822" y="3509357"/>
                <a:ext cx="251386" cy="0"/>
              </a:xfrm>
              <a:prstGeom prst="line">
                <a:avLst/>
              </a:prstGeom>
              <a:ln cap="rnd">
                <a:solidFill>
                  <a:srgbClr val="0070C0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233" name="Группа 27">
              <a:extLst>
                <a:ext uri="{FF2B5EF4-FFF2-40B4-BE49-F238E27FC236}">
                  <a16:creationId xmlns:a16="http://schemas.microsoft.com/office/drawing/2014/main" id="{EE960999-1D54-4540-A625-9E2BE16894B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88732" y="2984786"/>
              <a:ext cx="350841" cy="3284676"/>
              <a:chOff x="4679866" y="-613928"/>
              <a:chExt cx="350841" cy="3284676"/>
            </a:xfrm>
          </p:grpSpPr>
          <p:cxnSp>
            <p:nvCxnSpPr>
              <p:cNvPr id="29" name="Прямая соединительная линия 28">
                <a:extLst>
                  <a:ext uri="{FF2B5EF4-FFF2-40B4-BE49-F238E27FC236}">
                    <a16:creationId xmlns:a16="http://schemas.microsoft.com/office/drawing/2014/main" id="{70D2B968-01B9-40CC-AFE4-8EBF43CD3EA9}"/>
                  </a:ext>
                </a:extLst>
              </p:cNvPr>
              <p:cNvCxnSpPr/>
              <p:nvPr/>
            </p:nvCxnSpPr>
            <p:spPr>
              <a:xfrm flipV="1">
                <a:off x="4777730" y="2586281"/>
                <a:ext cx="252977" cy="0"/>
              </a:xfrm>
              <a:prstGeom prst="line">
                <a:avLst/>
              </a:prstGeom>
              <a:ln cap="rnd">
                <a:solidFill>
                  <a:srgbClr val="0070C0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Овал 29">
                <a:extLst>
                  <a:ext uri="{FF2B5EF4-FFF2-40B4-BE49-F238E27FC236}">
                    <a16:creationId xmlns:a16="http://schemas.microsoft.com/office/drawing/2014/main" id="{3350640E-4709-4E13-B12A-129B3518D295}"/>
                  </a:ext>
                </a:extLst>
              </p:cNvPr>
              <p:cNvSpPr/>
              <p:nvPr/>
            </p:nvSpPr>
            <p:spPr>
              <a:xfrm>
                <a:off x="4679866" y="2527827"/>
                <a:ext cx="143194" cy="142921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uk-UA"/>
              </a:p>
            </p:txBody>
          </p:sp>
          <p:cxnSp>
            <p:nvCxnSpPr>
              <p:cNvPr id="39" name="Прямая соединительная линия 38">
                <a:extLst>
                  <a:ext uri="{FF2B5EF4-FFF2-40B4-BE49-F238E27FC236}">
                    <a16:creationId xmlns:a16="http://schemas.microsoft.com/office/drawing/2014/main" id="{8E45A88A-2F47-4A8F-9D62-5DBC33254538}"/>
                  </a:ext>
                </a:extLst>
              </p:cNvPr>
              <p:cNvCxnSpPr/>
              <p:nvPr/>
            </p:nvCxnSpPr>
            <p:spPr>
              <a:xfrm flipV="1">
                <a:off x="4777730" y="-613928"/>
                <a:ext cx="252977" cy="0"/>
              </a:xfrm>
              <a:prstGeom prst="line">
                <a:avLst/>
              </a:prstGeom>
              <a:ln cap="rnd">
                <a:solidFill>
                  <a:srgbClr val="0070C0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8" name="Групувати 27">
            <a:extLst>
              <a:ext uri="{FF2B5EF4-FFF2-40B4-BE49-F238E27FC236}">
                <a16:creationId xmlns:a16="http://schemas.microsoft.com/office/drawing/2014/main" id="{1AF2C81B-DE5F-43B2-8512-013AB04973FE}"/>
              </a:ext>
            </a:extLst>
          </p:cNvPr>
          <p:cNvGrpSpPr/>
          <p:nvPr/>
        </p:nvGrpSpPr>
        <p:grpSpPr>
          <a:xfrm>
            <a:off x="0" y="6172518"/>
            <a:ext cx="12191998" cy="831532"/>
            <a:chOff x="2" y="6166867"/>
            <a:chExt cx="11521281" cy="889971"/>
          </a:xfrm>
        </p:grpSpPr>
        <p:pic>
          <p:nvPicPr>
            <p:cNvPr id="31" name="Рисунок 4">
              <a:extLst>
                <a:ext uri="{FF2B5EF4-FFF2-40B4-BE49-F238E27FC236}">
                  <a16:creationId xmlns:a16="http://schemas.microsoft.com/office/drawing/2014/main" id="{233895D1-F309-4CA3-B3ED-FCE2B6C940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322"/>
            <a:stretch/>
          </p:blipFill>
          <p:spPr bwMode="auto">
            <a:xfrm rot="5400000">
              <a:off x="5315657" y="851212"/>
              <a:ext cx="889971" cy="11521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3">
              <a:extLst>
                <a:ext uri="{FF2B5EF4-FFF2-40B4-BE49-F238E27FC236}">
                  <a16:creationId xmlns:a16="http://schemas.microsoft.com/office/drawing/2014/main" id="{BB08D2B4-05A7-470B-A2DF-CCB42AB396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530" y="6385155"/>
              <a:ext cx="453395" cy="453395"/>
            </a:xfrm>
            <a:prstGeom prst="rect">
              <a:avLst/>
            </a:prstGeom>
          </p:spPr>
        </p:pic>
      </p:grpSp>
      <p:sp>
        <p:nvSpPr>
          <p:cNvPr id="41" name="Номер слайда 19">
            <a:extLst>
              <a:ext uri="{FF2B5EF4-FFF2-40B4-BE49-F238E27FC236}">
                <a16:creationId xmlns:a16="http://schemas.microsoft.com/office/drawing/2014/main" id="{6ED0F1F0-8C9E-4104-A736-10AE100E1D77}"/>
              </a:ext>
            </a:extLst>
          </p:cNvPr>
          <p:cNvSpPr txBox="1">
            <a:spLocks/>
          </p:cNvSpPr>
          <p:nvPr/>
        </p:nvSpPr>
        <p:spPr bwMode="auto">
          <a:xfrm>
            <a:off x="9809351" y="6249866"/>
            <a:ext cx="20574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uk-UA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84CC35B1-8C40-4EC4-99E1-317E58AF0F97}" type="slidenum">
              <a:rPr lang="uk-UA" altLang="uk-UA" sz="1600" b="1" smtClean="0">
                <a:solidFill>
                  <a:schemeClr val="bg1"/>
                </a:solidFill>
              </a:rPr>
              <a:pPr/>
              <a:t>9</a:t>
            </a:fld>
            <a:endParaRPr lang="uk-UA" altLang="uk-UA" sz="1600" b="1" dirty="0">
              <a:solidFill>
                <a:schemeClr val="bg1"/>
              </a:solidFill>
            </a:endParaRPr>
          </a:p>
        </p:txBody>
      </p:sp>
      <p:sp>
        <p:nvSpPr>
          <p:cNvPr id="43" name="TextBox 1">
            <a:extLst>
              <a:ext uri="{FF2B5EF4-FFF2-40B4-BE49-F238E27FC236}">
                <a16:creationId xmlns:a16="http://schemas.microsoft.com/office/drawing/2014/main" id="{6BB1F2FA-6237-467F-8530-5B593001BC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863" y="3416837"/>
            <a:ext cx="612753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809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indent="-180975">
              <a:spcBef>
                <a:spcPts val="600"/>
              </a:spcBef>
              <a:buClr>
                <a:srgbClr val="0066CC"/>
              </a:buClr>
              <a:buFont typeface="Arial" panose="020B0604020202020204" pitchFamily="34" charset="0"/>
              <a:buChar char="•"/>
            </a:pPr>
            <a:r>
              <a:rPr lang="uk-UA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Кошти амортизації в тарифі не більше 5 % його структури (вартості послуг) та є недостатніми для реновації підприємств.</a:t>
            </a:r>
          </a:p>
        </p:txBody>
      </p:sp>
      <p:grpSp>
        <p:nvGrpSpPr>
          <p:cNvPr id="4" name="Групувати 3">
            <a:extLst>
              <a:ext uri="{FF2B5EF4-FFF2-40B4-BE49-F238E27FC236}">
                <a16:creationId xmlns:a16="http://schemas.microsoft.com/office/drawing/2014/main" id="{E6D9440E-C069-4C0B-97F3-6167206569A6}"/>
              </a:ext>
            </a:extLst>
          </p:cNvPr>
          <p:cNvGrpSpPr/>
          <p:nvPr/>
        </p:nvGrpSpPr>
        <p:grpSpPr>
          <a:xfrm>
            <a:off x="6800115" y="4721231"/>
            <a:ext cx="5048374" cy="1224000"/>
            <a:chOff x="7080632" y="4674202"/>
            <a:chExt cx="4788531" cy="1224000"/>
          </a:xfrm>
        </p:grpSpPr>
        <p:sp>
          <p:nvSpPr>
            <p:cNvPr id="44" name="Прямокутник: округлені кути 43">
              <a:extLst>
                <a:ext uri="{FF2B5EF4-FFF2-40B4-BE49-F238E27FC236}">
                  <a16:creationId xmlns:a16="http://schemas.microsoft.com/office/drawing/2014/main" id="{1901B933-A1B2-4F6F-8626-8685F5E10656}"/>
                </a:ext>
              </a:extLst>
            </p:cNvPr>
            <p:cNvSpPr/>
            <p:nvPr/>
          </p:nvSpPr>
          <p:spPr>
            <a:xfrm>
              <a:off x="7080632" y="4674202"/>
              <a:ext cx="4780588" cy="1224000"/>
            </a:xfrm>
            <a:prstGeom prst="roundRect">
              <a:avLst>
                <a:gd name="adj" fmla="val 3899"/>
              </a:avLst>
            </a:prstGeom>
            <a:noFill/>
            <a:ln>
              <a:solidFill>
                <a:srgbClr val="00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5" name="TextBox 16">
              <a:extLst>
                <a:ext uri="{FF2B5EF4-FFF2-40B4-BE49-F238E27FC236}">
                  <a16:creationId xmlns:a16="http://schemas.microsoft.com/office/drawing/2014/main" id="{4A4D3938-90F9-4C46-BADE-4029C00444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16103" y="4880519"/>
              <a:ext cx="4753060" cy="811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72000" tIns="36000" rIns="36000" bIns="36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marL="182563" indent="-182563">
                <a:buClr>
                  <a:srgbClr val="0066CC"/>
                </a:buClr>
                <a:buFont typeface="Arial" panose="020B0604020202020204" pitchFamily="34" charset="0"/>
                <a:buChar char="•"/>
                <a:defRPr/>
              </a:pPr>
              <a:r>
                <a:rPr lang="uk-UA" sz="2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Тарифи не стимулюють населення </a:t>
              </a:r>
              <a:br>
                <a:rPr lang="uk-UA" sz="2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</a:br>
              <a:r>
                <a:rPr lang="uk-UA" sz="2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до економного споживання води.</a:t>
              </a:r>
            </a:p>
          </p:txBody>
        </p:sp>
      </p:grpSp>
      <p:grpSp>
        <p:nvGrpSpPr>
          <p:cNvPr id="50" name="Групувати 49">
            <a:extLst>
              <a:ext uri="{FF2B5EF4-FFF2-40B4-BE49-F238E27FC236}">
                <a16:creationId xmlns:a16="http://schemas.microsoft.com/office/drawing/2014/main" id="{5FB68476-40E3-4EB5-8C7F-D5B50FD6474D}"/>
              </a:ext>
            </a:extLst>
          </p:cNvPr>
          <p:cNvGrpSpPr/>
          <p:nvPr/>
        </p:nvGrpSpPr>
        <p:grpSpPr>
          <a:xfrm>
            <a:off x="6800115" y="3131131"/>
            <a:ext cx="5048373" cy="1404000"/>
            <a:chOff x="7080633" y="4674202"/>
            <a:chExt cx="4788530" cy="1404000"/>
          </a:xfrm>
        </p:grpSpPr>
        <p:sp>
          <p:nvSpPr>
            <p:cNvPr id="51" name="Прямокутник: округлені кути 50">
              <a:extLst>
                <a:ext uri="{FF2B5EF4-FFF2-40B4-BE49-F238E27FC236}">
                  <a16:creationId xmlns:a16="http://schemas.microsoft.com/office/drawing/2014/main" id="{1AAF0C9C-67CC-4035-8528-5BCD82C8C33E}"/>
                </a:ext>
              </a:extLst>
            </p:cNvPr>
            <p:cNvSpPr/>
            <p:nvPr/>
          </p:nvSpPr>
          <p:spPr>
            <a:xfrm>
              <a:off x="7080633" y="4674202"/>
              <a:ext cx="4780588" cy="1404000"/>
            </a:xfrm>
            <a:prstGeom prst="roundRect">
              <a:avLst>
                <a:gd name="adj" fmla="val 2842"/>
              </a:avLst>
            </a:prstGeom>
            <a:noFill/>
            <a:ln>
              <a:solidFill>
                <a:srgbClr val="00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52" name="TextBox 16">
              <a:extLst>
                <a:ext uri="{FF2B5EF4-FFF2-40B4-BE49-F238E27FC236}">
                  <a16:creationId xmlns:a16="http://schemas.microsoft.com/office/drawing/2014/main" id="{78D310E0-CB3E-4AB2-8065-8254E9AB3C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16103" y="4775744"/>
              <a:ext cx="4753060" cy="11806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72000" tIns="36000" rIns="36000" bIns="36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marL="182563" indent="-182563">
                <a:buClr>
                  <a:srgbClr val="0066CC"/>
                </a:buClr>
                <a:buFont typeface="Arial" panose="020B0604020202020204" pitchFamily="34" charset="0"/>
                <a:buChar char="•"/>
                <a:defRPr/>
              </a:pPr>
              <a:r>
                <a:rPr lang="uk-UA" sz="2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Відсутність 100 % комерційного обліку зумовлює необліковані втрати води.</a:t>
              </a:r>
            </a:p>
          </p:txBody>
        </p:sp>
      </p:grpSp>
      <p:grpSp>
        <p:nvGrpSpPr>
          <p:cNvPr id="53" name="Групувати 52">
            <a:extLst>
              <a:ext uri="{FF2B5EF4-FFF2-40B4-BE49-F238E27FC236}">
                <a16:creationId xmlns:a16="http://schemas.microsoft.com/office/drawing/2014/main" id="{7B182EA9-6A30-45A6-A9C8-D09F8237573F}"/>
              </a:ext>
            </a:extLst>
          </p:cNvPr>
          <p:cNvGrpSpPr/>
          <p:nvPr/>
        </p:nvGrpSpPr>
        <p:grpSpPr>
          <a:xfrm>
            <a:off x="6800115" y="1124814"/>
            <a:ext cx="5070528" cy="1800000"/>
            <a:chOff x="7092390" y="4674202"/>
            <a:chExt cx="4788530" cy="1377735"/>
          </a:xfrm>
        </p:grpSpPr>
        <p:sp>
          <p:nvSpPr>
            <p:cNvPr id="54" name="Прямокутник: округлені кути 53">
              <a:extLst>
                <a:ext uri="{FF2B5EF4-FFF2-40B4-BE49-F238E27FC236}">
                  <a16:creationId xmlns:a16="http://schemas.microsoft.com/office/drawing/2014/main" id="{D93E8D24-3958-4F35-B5EB-662AC642B053}"/>
                </a:ext>
              </a:extLst>
            </p:cNvPr>
            <p:cNvSpPr/>
            <p:nvPr/>
          </p:nvSpPr>
          <p:spPr>
            <a:xfrm>
              <a:off x="7092390" y="4674202"/>
              <a:ext cx="4759700" cy="1377735"/>
            </a:xfrm>
            <a:prstGeom prst="roundRect">
              <a:avLst>
                <a:gd name="adj" fmla="val 4117"/>
              </a:avLst>
            </a:prstGeom>
            <a:noFill/>
            <a:ln>
              <a:solidFill>
                <a:srgbClr val="00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55" name="TextBox 16">
              <a:extLst>
                <a:ext uri="{FF2B5EF4-FFF2-40B4-BE49-F238E27FC236}">
                  <a16:creationId xmlns:a16="http://schemas.microsoft.com/office/drawing/2014/main" id="{C4BFC39D-CC6C-4A51-9589-425D4C4D72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27860" y="4775684"/>
              <a:ext cx="4753060" cy="1139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72000" tIns="36000" rIns="36000" bIns="36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marL="182563" indent="-182563">
                <a:buClr>
                  <a:srgbClr val="0066CC"/>
                </a:buClr>
                <a:buFont typeface="Arial" panose="020B0604020202020204" pitchFamily="34" charset="0"/>
                <a:buChar char="•"/>
                <a:defRPr/>
              </a:pPr>
              <a:r>
                <a:rPr lang="uk-UA" sz="23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Нормативна база щодо допустимих втрат води (</a:t>
              </a:r>
              <a:r>
                <a:rPr lang="ru-RU" sz="23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наказ Мінрегіону №179) </a:t>
              </a:r>
              <a:br>
                <a:rPr lang="ru-RU" sz="23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</a:br>
              <a:r>
                <a:rPr lang="uk-UA" sz="23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не дозволяє враховувати у тарифах </a:t>
              </a:r>
              <a:br>
                <a:rPr lang="uk-UA" sz="23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</a:br>
              <a:r>
                <a:rPr lang="uk-UA" sz="23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&gt; 30 % обсягів «неприбуткової» води.</a:t>
              </a:r>
            </a:p>
          </p:txBody>
        </p:sp>
      </p:grp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C11FDD3D-5E6F-4995-AC44-6F51F160E0B7}"/>
              </a:ext>
            </a:extLst>
          </p:cNvPr>
          <p:cNvSpPr/>
          <p:nvPr/>
        </p:nvSpPr>
        <p:spPr>
          <a:xfrm>
            <a:off x="420863" y="1255595"/>
            <a:ext cx="61196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-180975">
              <a:spcBef>
                <a:spcPts val="600"/>
              </a:spcBef>
              <a:buClr>
                <a:srgbClr val="0066CC"/>
              </a:buClr>
              <a:buFont typeface="Arial" panose="020B0604020202020204" pitchFamily="34" charset="0"/>
              <a:buChar char="•"/>
            </a:pPr>
            <a:r>
              <a:rPr lang="uk-UA" altLang="uk-UA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Застарілі обмеження нормативного методу.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1282F42C-4C6B-4B66-808E-09EC837430DB}"/>
              </a:ext>
            </a:extLst>
          </p:cNvPr>
          <p:cNvSpPr/>
          <p:nvPr/>
        </p:nvSpPr>
        <p:spPr>
          <a:xfrm>
            <a:off x="420863" y="2180125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0975" indent="-180975">
              <a:spcBef>
                <a:spcPts val="600"/>
              </a:spcBef>
              <a:buClr>
                <a:srgbClr val="0066CC"/>
              </a:buClr>
              <a:buFont typeface="Arial" panose="020B0604020202020204" pitchFamily="34" charset="0"/>
              <a:buChar char="•"/>
            </a:pPr>
            <a:r>
              <a:rPr lang="uk-UA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Підприємство не має мотивації для зниження витрат ресурсів.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A2AD4E7C-06CE-48A6-80A5-3C2F74002118}"/>
              </a:ext>
            </a:extLst>
          </p:cNvPr>
          <p:cNvSpPr/>
          <p:nvPr/>
        </p:nvSpPr>
        <p:spPr>
          <a:xfrm>
            <a:off x="420863" y="5041931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0975" indent="-180975">
              <a:spcBef>
                <a:spcPts val="600"/>
              </a:spcBef>
              <a:buClr>
                <a:srgbClr val="0066CC"/>
              </a:buClr>
              <a:buFont typeface="Arial" panose="020B0604020202020204" pitchFamily="34" charset="0"/>
              <a:buChar char="•"/>
            </a:pPr>
            <a:r>
              <a:rPr lang="uk-UA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Залучення бюджетних коштів </a:t>
            </a:r>
            <a:br>
              <a:rPr lang="uk-UA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uk-UA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не є обов'язковим та гарантованим.</a:t>
            </a:r>
            <a:r>
              <a:rPr lang="uk-UA" altLang="uk-UA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 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Інтеграл</Template>
  <TotalTime>12521</TotalTime>
  <Words>1813</Words>
  <Application>Microsoft Office PowerPoint</Application>
  <PresentationFormat>Широкий екран</PresentationFormat>
  <Paragraphs>248</Paragraphs>
  <Slides>15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15</vt:i4>
      </vt:variant>
    </vt:vector>
  </HeadingPairs>
  <TitlesOfParts>
    <vt:vector size="23" baseType="lpstr">
      <vt:lpstr>Arial</vt:lpstr>
      <vt:lpstr>Arial Black</vt:lpstr>
      <vt:lpstr>Calibri</vt:lpstr>
      <vt:lpstr>Calibri Light</vt:lpstr>
      <vt:lpstr>Corbel Light</vt:lpstr>
      <vt:lpstr>Gill Sans MT</vt:lpstr>
      <vt:lpstr>Times New Roman</vt:lpstr>
      <vt:lpstr>Тема Office</vt:lpstr>
      <vt:lpstr>Сучасні моделі фінансування галузі централізованого водопостачання та водовідведення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Світлана Шкурко</dc:creator>
  <cp:lastModifiedBy>Дмитрий Соломка</cp:lastModifiedBy>
  <cp:revision>376</cp:revision>
  <cp:lastPrinted>2025-05-09T07:55:27Z</cp:lastPrinted>
  <dcterms:created xsi:type="dcterms:W3CDTF">2025-04-21T12:59:28Z</dcterms:created>
  <dcterms:modified xsi:type="dcterms:W3CDTF">2025-05-11T19:51:12Z</dcterms:modified>
</cp:coreProperties>
</file>