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6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61" r:id="rId6"/>
  </p:sldIdLst>
  <p:sldSz cx="14630400" cy="8229600"/>
  <p:notesSz cx="6735763" cy="9866313"/>
  <p:embeddedFontLst>
    <p:embeddedFont>
      <p:font typeface="Corbel" panose="020B0503020204020204" pitchFamily="34" charset="0"/>
      <p:regular r:id="rId8"/>
      <p:bold r:id="rId9"/>
      <p:italic r:id="rId10"/>
      <p:boldItalic r:id="rId11"/>
    </p:embeddedFont>
    <p:embeddedFont>
      <p:font typeface="Quattrocento" panose="02020502030000000404" pitchFamily="18" charset="0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B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Ціна електроенегії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73-46E7-8E4D-CF8F18C147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273-46E7-8E4D-CF8F18C147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B6-4897-B7FF-85DDCCF8A6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Quattrocento" panose="020205020300000004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Фактична середня ціна електроенергії</c:v>
                </c:pt>
                <c:pt idx="1">
                  <c:v>Покриття тарифом ЦВВ</c:v>
                </c:pt>
                <c:pt idx="2">
                  <c:v>Дефіцит коштів</c:v>
                </c:pt>
              </c:strCache>
            </c:strRef>
          </c:cat>
          <c:val>
            <c:numRef>
              <c:f>Аркуш1!$B$2:$B$4</c:f>
              <c:numCache>
                <c:formatCode>#,##0.00</c:formatCode>
                <c:ptCount val="3"/>
                <c:pt idx="0">
                  <c:v>9.43</c:v>
                </c:pt>
                <c:pt idx="1">
                  <c:v>5.8659999999999997</c:v>
                </c:pt>
                <c:pt idx="2">
                  <c:v>3.5640000000000001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6-4897-B7FF-85DDCCF8A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80591"/>
        <c:axId val="12471471"/>
      </c:barChart>
      <c:catAx>
        <c:axId val="1248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  <a:ea typeface="+mn-ea"/>
                <a:cs typeface="+mn-cs"/>
              </a:defRPr>
            </a:pPr>
            <a:endParaRPr lang="uk-UA"/>
          </a:p>
        </c:txPr>
        <c:crossAx val="12471471"/>
        <c:crosses val="autoZero"/>
        <c:auto val="1"/>
        <c:lblAlgn val="ctr"/>
        <c:lblOffset val="100"/>
        <c:noMultiLvlLbl val="0"/>
      </c:catAx>
      <c:valAx>
        <c:axId val="1247147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2480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25000"/>
            </a:schemeClr>
          </a:solidFill>
          <a:latin typeface="Quattrocento" panose="02020502030000000404" pitchFamily="18" charset="0"/>
        </a:defRPr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47929535575383"/>
          <c:y val="0.2118598775629191"/>
          <c:w val="0.36727131472584457"/>
          <c:h val="0.69331040787167497"/>
        </c:manualLayout>
      </c:layout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82-4601-9037-A1D27C6B28F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82-4601-9037-A1D27C6B28F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82-4601-9037-A1D27C6B28F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82-4601-9037-A1D27C6B28F6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F82-4601-9037-A1D27C6B28F6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F82-4601-9037-A1D27C6B28F6}"/>
              </c:ext>
            </c:extLst>
          </c:dPt>
          <c:dLbls>
            <c:dLbl>
              <c:idx val="0"/>
              <c:layout>
                <c:manualLayout>
                  <c:x val="0.18986160892959195"/>
                  <c:y val="2.83936665596292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895899996672492"/>
                      <c:h val="0.221301896087289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F82-4601-9037-A1D27C6B28F6}"/>
                </c:ext>
              </c:extLst>
            </c:dLbl>
            <c:dLbl>
              <c:idx val="1"/>
              <c:layout>
                <c:manualLayout>
                  <c:x val="-0.19479930835618728"/>
                  <c:y val="5.8972230930263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82-4601-9037-A1D27C6B28F6}"/>
                </c:ext>
              </c:extLst>
            </c:dLbl>
            <c:dLbl>
              <c:idx val="2"/>
              <c:layout>
                <c:manualLayout>
                  <c:x val="-0.25440606088485918"/>
                  <c:y val="5.1061147600185474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379522374422803"/>
                      <c:h val="0.221301896087289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F82-4601-9037-A1D27C6B28F6}"/>
                </c:ext>
              </c:extLst>
            </c:dLbl>
            <c:dLbl>
              <c:idx val="3"/>
              <c:layout>
                <c:manualLayout>
                  <c:x val="-0.19866531250907274"/>
                  <c:y val="-0.1336030946843046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38017833041174"/>
                      <c:h val="0.397012273732535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F82-4601-9037-A1D27C6B28F6}"/>
                </c:ext>
              </c:extLst>
            </c:dLbl>
            <c:dLbl>
              <c:idx val="4"/>
              <c:layout>
                <c:manualLayout>
                  <c:x val="0.26780424035510708"/>
                  <c:y val="-0.13775266156380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96289328028238"/>
                      <c:h val="0.265229490498600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F82-4601-9037-A1D27C6B28F6}"/>
                </c:ext>
              </c:extLst>
            </c:dLbl>
            <c:dLbl>
              <c:idx val="5"/>
              <c:layout>
                <c:manualLayout>
                  <c:x val="7.1873072928754804E-3"/>
                  <c:y val="-0.20755144203285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82-4601-9037-A1D27C6B2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Quattrocento" panose="020205020300000004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1"/>
            <c:separator>
</c:separator>
            <c:showLeaderLines val="1"/>
            <c:leaderLines>
              <c:spPr>
                <a:ln w="6350" cap="flat" cmpd="sng" algn="ctr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Аркуш1!$A$2:$A$6</c:f>
              <c:strCache>
                <c:ptCount val="5"/>
                <c:pt idx="0">
                  <c:v>ОПАЛЕННЯ (різниця в тарифах)</c:v>
                </c:pt>
                <c:pt idx="1">
                  <c:v>УТРИМАННЯ ПРИБУДИНКОВОЇ ТЕРИТОРІЇ ( піднімають тарифи)</c:v>
                </c:pt>
                <c:pt idx="2">
                  <c:v>ЕЛЕКТРОЕНЕРГІЯ  ( піднімають тарифи)</c:v>
                </c:pt>
                <c:pt idx="3">
                  <c:v>ВОДОПОСТАЧАННЯ та ВОДОВІДВЕДЕННЯ (де-юре  є можливість піднімати тарифи, де-факто - ні) </c:v>
                </c:pt>
                <c:pt idx="4">
                  <c:v>ГАЗ (де-юре  є можливість піднімати тарифи, де-факто - ні) 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1700</c:v>
                </c:pt>
                <c:pt idx="1">
                  <c:v>620</c:v>
                </c:pt>
                <c:pt idx="2">
                  <c:v>500</c:v>
                </c:pt>
                <c:pt idx="3">
                  <c:v>272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82-4601-9037-A1D27C6B2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  <a:effectLst/>
      </c:spPr>
    </c:plotArea>
    <c:plotVisOnly val="1"/>
    <c:dispBlanksAs val="gap"/>
    <c:showDLblsOverMax val="1"/>
  </c:chart>
  <c:spPr>
    <a:noFill/>
    <a:ln w="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bg1"/>
          </a:solidFill>
          <a:latin typeface="Pristina" panose="03060402040406080204" pitchFamily="66" charset="0"/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59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838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555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46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50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16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298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58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098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949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767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557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384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0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879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894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4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  <p:sldLayoutId id="2147483722" r:id="rId15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519332" y="5288522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uk-UA" sz="1850" b="1" i="1" dirty="0">
                <a:solidFill>
                  <a:schemeClr val="accent6"/>
                </a:solidFill>
              </a:rPr>
              <a:t>Олена КОЛЕСНИК</a:t>
            </a:r>
            <a:endParaRPr lang="en-US" sz="1850" b="1" i="1" dirty="0">
              <a:solidFill>
                <a:schemeClr val="accent6"/>
              </a:solidFill>
            </a:endParaRP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5E596CAF-DD32-9799-1156-E893E6C4016D}"/>
              </a:ext>
            </a:extLst>
          </p:cNvPr>
          <p:cNvSpPr/>
          <p:nvPr/>
        </p:nvSpPr>
        <p:spPr>
          <a:xfrm>
            <a:off x="354753" y="2973238"/>
            <a:ext cx="499830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5500"/>
              </a:lnSpc>
              <a:buNone/>
            </a:pPr>
            <a:r>
              <a:rPr lang="ru-RU" sz="3250" b="1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ПРОБЛЕМНІ ПИТАННЯ ФУНКЦІОНУВАННЯ </a:t>
            </a:r>
          </a:p>
          <a:p>
            <a:pPr marL="0" indent="0" algn="just">
              <a:lnSpc>
                <a:spcPts val="5500"/>
              </a:lnSpc>
              <a:buNone/>
            </a:pPr>
            <a:r>
              <a:rPr lang="ru-RU" sz="3250" b="1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ГАЛУЗІ ВОДОПРОВІДНО-КАНАЛІЗАЦІЙНОГО </a:t>
            </a:r>
          </a:p>
          <a:p>
            <a:pPr marL="0" indent="0" algn="just">
              <a:lnSpc>
                <a:spcPts val="5500"/>
              </a:lnSpc>
              <a:buNone/>
            </a:pPr>
            <a:r>
              <a:rPr lang="ru-RU" sz="3250" b="1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ГОСПОДАРСТВА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524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74347" y="2594780"/>
            <a:ext cx="13037463" cy="5534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29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ФІНАНСОВИЙ СТАН ВОДОПРОВІДНО-КАНАЛІЗАЦІЙНИХ ПІДПРИЄМСТВ</a:t>
            </a:r>
            <a:endParaRPr lang="en-US" sz="295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E2A50970-2B6B-760F-1EB5-F009568FAB6F}"/>
              </a:ext>
            </a:extLst>
          </p:cNvPr>
          <p:cNvGrpSpPr/>
          <p:nvPr/>
        </p:nvGrpSpPr>
        <p:grpSpPr>
          <a:xfrm>
            <a:off x="457274" y="3571416"/>
            <a:ext cx="13436560" cy="1650053"/>
            <a:chOff x="774740" y="4168497"/>
            <a:chExt cx="13436560" cy="1650053"/>
          </a:xfrm>
        </p:grpSpPr>
        <p:sp>
          <p:nvSpPr>
            <p:cNvPr id="4" name="Text 1"/>
            <p:cNvSpPr/>
            <p:nvPr/>
          </p:nvSpPr>
          <p:spPr>
            <a:xfrm>
              <a:off x="774859" y="4168497"/>
              <a:ext cx="4171950" cy="6210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850"/>
                </a:lnSpc>
                <a:buNone/>
              </a:pPr>
              <a:r>
                <a:rPr lang="en-US" sz="4850" dirty="0">
                  <a:solidFill>
                    <a:schemeClr val="accent6"/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26 млрд</a:t>
              </a:r>
              <a:endParaRPr lang="en-US" sz="4850" dirty="0">
                <a:solidFill>
                  <a:schemeClr val="accent6"/>
                </a:solidFill>
              </a:endParaRPr>
            </a:p>
          </p:txBody>
        </p:sp>
        <p:sp>
          <p:nvSpPr>
            <p:cNvPr id="5" name="Text 2"/>
            <p:cNvSpPr/>
            <p:nvPr/>
          </p:nvSpPr>
          <p:spPr>
            <a:xfrm>
              <a:off x="1753672" y="4819701"/>
              <a:ext cx="2214086" cy="27682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150"/>
                </a:lnSpc>
                <a:buNone/>
              </a:pPr>
              <a:r>
                <a:rPr lang="en-US" sz="1900" dirty="0">
                  <a:solidFill>
                    <a:schemeClr val="bg2">
                      <a:lumMod val="25000"/>
                    </a:schemeClr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Недофінансування</a:t>
              </a:r>
              <a:endParaRPr lang="en-US" sz="19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" name="Text 3"/>
            <p:cNvSpPr/>
            <p:nvPr/>
          </p:nvSpPr>
          <p:spPr>
            <a:xfrm>
              <a:off x="774740" y="5216332"/>
              <a:ext cx="4171950" cy="30110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350"/>
                </a:lnSpc>
                <a:buNone/>
              </a:pPr>
              <a:r>
                <a:rPr lang="uk-UA" sz="1450" noProof="0" dirty="0">
                  <a:solidFill>
                    <a:schemeClr val="bg2">
                      <a:lumMod val="25000"/>
                    </a:schemeClr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за час війни, включно з </a:t>
              </a:r>
              <a:r>
                <a:rPr lang="uk-UA" sz="1450" b="1" noProof="0" dirty="0">
                  <a:solidFill>
                    <a:schemeClr val="bg2">
                      <a:lumMod val="25000"/>
                    </a:schemeClr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8 млрд у 2024 році</a:t>
              </a:r>
              <a:endParaRPr lang="uk-UA" sz="1450" b="1" noProof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" name="Text 4"/>
            <p:cNvSpPr/>
            <p:nvPr/>
          </p:nvSpPr>
          <p:spPr>
            <a:xfrm>
              <a:off x="5229106" y="4168497"/>
              <a:ext cx="4172069" cy="6210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850"/>
                </a:lnSpc>
                <a:buNone/>
              </a:pPr>
              <a:r>
                <a:rPr lang="en-US" sz="4850" dirty="0">
                  <a:solidFill>
                    <a:schemeClr val="accent6"/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70%</a:t>
              </a:r>
              <a:endParaRPr lang="en-US" sz="4850" dirty="0">
                <a:solidFill>
                  <a:schemeClr val="accent6"/>
                </a:solidFill>
              </a:endParaRPr>
            </a:p>
          </p:txBody>
        </p:sp>
        <p:sp>
          <p:nvSpPr>
            <p:cNvPr id="8" name="Text 5"/>
            <p:cNvSpPr/>
            <p:nvPr/>
          </p:nvSpPr>
          <p:spPr>
            <a:xfrm>
              <a:off x="6196544" y="4819134"/>
              <a:ext cx="2214086" cy="27682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150"/>
                </a:lnSpc>
                <a:buNone/>
              </a:pPr>
              <a:r>
                <a:rPr lang="en-US" sz="1900" dirty="0">
                  <a:solidFill>
                    <a:schemeClr val="bg2">
                      <a:lumMod val="25000"/>
                    </a:schemeClr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Покриття витрат</a:t>
              </a:r>
              <a:endParaRPr lang="en-US" sz="19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Text 6"/>
            <p:cNvSpPr/>
            <p:nvPr/>
          </p:nvSpPr>
          <p:spPr>
            <a:xfrm>
              <a:off x="5217552" y="5215864"/>
              <a:ext cx="4172069" cy="30110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350"/>
                </a:lnSpc>
                <a:buNone/>
              </a:pPr>
              <a:r>
                <a:rPr lang="uk-UA" sz="1450" noProof="0" dirty="0">
                  <a:solidFill>
                    <a:schemeClr val="bg2">
                      <a:lumMod val="25000"/>
                    </a:schemeClr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рівень покриття тарифом фактичних витрат</a:t>
              </a:r>
              <a:endParaRPr lang="uk-UA" sz="1450" noProof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Text 7"/>
            <p:cNvSpPr/>
            <p:nvPr/>
          </p:nvSpPr>
          <p:spPr>
            <a:xfrm>
              <a:off x="9683472" y="4168497"/>
              <a:ext cx="4172069" cy="6210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850"/>
                </a:lnSpc>
                <a:buNone/>
              </a:pPr>
              <a:r>
                <a:rPr lang="en-US" sz="4850" dirty="0">
                  <a:solidFill>
                    <a:schemeClr val="accent6"/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22,3 млрд</a:t>
              </a:r>
              <a:endParaRPr lang="en-US" sz="485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Text 8"/>
            <p:cNvSpPr/>
            <p:nvPr/>
          </p:nvSpPr>
          <p:spPr>
            <a:xfrm>
              <a:off x="10638990" y="4861977"/>
              <a:ext cx="2214086" cy="27682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150"/>
                </a:lnSpc>
                <a:buNone/>
              </a:pPr>
              <a:r>
                <a:rPr lang="en-US" sz="1900" dirty="0">
                  <a:solidFill>
                    <a:schemeClr val="bg2">
                      <a:lumMod val="25000"/>
                    </a:schemeClr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Заборгованість</a:t>
              </a:r>
              <a:endParaRPr lang="en-US" sz="19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" name="Text 9"/>
            <p:cNvSpPr/>
            <p:nvPr/>
          </p:nvSpPr>
          <p:spPr>
            <a:xfrm>
              <a:off x="9683472" y="5216332"/>
              <a:ext cx="4527828" cy="60221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350"/>
                </a:lnSpc>
                <a:buNone/>
              </a:pPr>
              <a:r>
                <a:rPr lang="uk-UA" sz="1450" noProof="0" dirty="0">
                  <a:solidFill>
                    <a:schemeClr val="bg2">
                      <a:lumMod val="25000"/>
                    </a:schemeClr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загальна кредиторська заборгованість на 01.01.2025</a:t>
              </a:r>
              <a:endParaRPr lang="uk-UA" sz="1450" noProof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3" name="Text 10"/>
          <p:cNvSpPr/>
          <p:nvPr/>
        </p:nvSpPr>
        <p:spPr>
          <a:xfrm>
            <a:off x="774859" y="5501138"/>
            <a:ext cx="13436441" cy="1484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50"/>
              </a:lnSpc>
              <a:buFont typeface="Arial" panose="020B0604020202020204" pitchFamily="34" charset="0"/>
              <a:buChar char="•"/>
            </a:pPr>
            <a:r>
              <a:rPr lang="en-US" sz="18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Збиток за 2024 рік склав </a:t>
            </a:r>
            <a:r>
              <a:rPr lang="en-US" sz="2800" b="1" dirty="0">
                <a:solidFill>
                  <a:schemeClr val="accent6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5,1</a:t>
            </a:r>
            <a:r>
              <a:rPr lang="en-US" sz="18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млрд грн, навіть з урахуванням фінансової допомоги всіх рівнів близько </a:t>
            </a:r>
            <a:r>
              <a:rPr lang="en-US" sz="2800" b="1" dirty="0">
                <a:solidFill>
                  <a:schemeClr val="accent6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r>
              <a:rPr lang="en-US" sz="1850" dirty="0">
                <a:solidFill>
                  <a:schemeClr val="accent6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18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млрд грн. </a:t>
            </a:r>
            <a:endParaRPr lang="uk-UA" sz="1850" dirty="0">
              <a:solidFill>
                <a:schemeClr val="bg2">
                  <a:lumMod val="25000"/>
                </a:schemeClr>
              </a:solidFill>
              <a:latin typeface="Quattrocento" pitchFamily="34" charset="0"/>
              <a:ea typeface="Quattrocento" pitchFamily="34" charset="-122"/>
              <a:cs typeface="Quattrocento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endParaRPr lang="uk-UA" sz="1850" dirty="0">
              <a:solidFill>
                <a:schemeClr val="bg2">
                  <a:lumMod val="25000"/>
                </a:schemeClr>
              </a:solidFill>
              <a:latin typeface="Quattrocento" pitchFamily="34" charset="0"/>
              <a:ea typeface="Quattrocento" pitchFamily="34" charset="-122"/>
              <a:cs typeface="Quattrocento" pitchFamily="34" charset="-12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74858" y="6990189"/>
            <a:ext cx="13080683" cy="3011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Font typeface="Arial" panose="020B0604020202020204" pitchFamily="34" charset="0"/>
              <a:buChar char="•"/>
            </a:pPr>
            <a:r>
              <a:rPr lang="en-US" sz="1850" dirty="0" err="1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Борги</a:t>
            </a:r>
            <a:r>
              <a:rPr lang="en-US" sz="18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з різниці в тарифах до 2021 року залишаються на рівні </a:t>
            </a:r>
            <a:r>
              <a:rPr lang="en-US" sz="2800" b="1" dirty="0">
                <a:solidFill>
                  <a:schemeClr val="accent6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2,7</a:t>
            </a:r>
            <a:r>
              <a:rPr lang="en-US" sz="18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млрд грн.</a:t>
            </a:r>
            <a:endParaRPr lang="en-US" sz="18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4F449C70-0642-CD3B-7BAD-5F5367C1D666}"/>
              </a:ext>
            </a:extLst>
          </p:cNvPr>
          <p:cNvSpPr/>
          <p:nvPr/>
        </p:nvSpPr>
        <p:spPr>
          <a:xfrm>
            <a:off x="774859" y="6044344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Найбільшу частку в структурі заборгованості складають борги за електроенергію – </a:t>
            </a:r>
            <a:r>
              <a:rPr lang="en-US" sz="2800" b="1" dirty="0">
                <a:solidFill>
                  <a:schemeClr val="accent6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11,2</a:t>
            </a:r>
            <a:r>
              <a:rPr lang="en-US" sz="2800" dirty="0">
                <a:solidFill>
                  <a:schemeClr val="accent6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млрд грн</a:t>
            </a:r>
            <a:r>
              <a:rPr lang="en-US" sz="18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, що становить близько половини всієї кредиторської заборгованості галузі.</a:t>
            </a:r>
            <a:endParaRPr lang="en-US" sz="185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27511" y="430875"/>
            <a:ext cx="8081254" cy="9370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29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ПІДВИЩЕННЯ ЦІН НА ЕЛЕКТРОЕНЕРГІЮ ТА ВПЛИВ НА ФІНАНСОВИЙ СТАН ВОДОКАНАЛІВ</a:t>
            </a:r>
            <a:endParaRPr lang="en-US" sz="295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511" y="2347706"/>
            <a:ext cx="534562" cy="772838"/>
          </a:xfrm>
          <a:prstGeom prst="rect">
            <a:avLst/>
          </a:prstGeom>
        </p:spPr>
      </p:pic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511" y="5153268"/>
            <a:ext cx="534562" cy="101603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32015" y="5061942"/>
            <a:ext cx="1874163" cy="234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Шляхи вирішення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 8"/>
          <p:cNvSpPr/>
          <p:nvPr/>
        </p:nvSpPr>
        <p:spPr>
          <a:xfrm>
            <a:off x="1832015" y="5391626"/>
            <a:ext cx="6515457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Встановлення тарифу ЦВВ для населення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 9"/>
          <p:cNvSpPr/>
          <p:nvPr/>
        </p:nvSpPr>
        <p:spPr>
          <a:xfrm>
            <a:off x="1832015" y="5702141"/>
            <a:ext cx="6515457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Компенсація різниці в тарифах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 10"/>
          <p:cNvSpPr/>
          <p:nvPr/>
        </p:nvSpPr>
        <p:spPr>
          <a:xfrm>
            <a:off x="1832015" y="6012656"/>
            <a:ext cx="6515457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Фінансова підтримка держави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 11"/>
          <p:cNvSpPr/>
          <p:nvPr/>
        </p:nvSpPr>
        <p:spPr>
          <a:xfrm>
            <a:off x="796527" y="6762082"/>
            <a:ext cx="7823597" cy="7643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850" dirty="0">
                <a:solidFill>
                  <a:schemeClr val="accent6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Зростання цін на електроенергію критично впливає на фінансовий стан водоканалів. </a:t>
            </a:r>
            <a:endParaRPr lang="en-US" sz="1850" dirty="0">
              <a:solidFill>
                <a:schemeClr val="accent6"/>
              </a:solidFill>
            </a:endParaRPr>
          </a:p>
        </p:txBody>
      </p:sp>
      <p:graphicFrame>
        <p:nvGraphicFramePr>
          <p:cNvPr id="21" name="Діаграма 20">
            <a:extLst>
              <a:ext uri="{FF2B5EF4-FFF2-40B4-BE49-F238E27FC236}">
                <a16:creationId xmlns:a16="http://schemas.microsoft.com/office/drawing/2014/main" id="{C27904AE-9F7B-7CA2-6A3B-5BE7624A4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484954"/>
              </p:ext>
            </p:extLst>
          </p:nvPr>
        </p:nvGraphicFramePr>
        <p:xfrm>
          <a:off x="1832015" y="1654753"/>
          <a:ext cx="5406985" cy="267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45AF09B4-BCCF-096B-FC2C-139FF509DAD6}"/>
              </a:ext>
            </a:extLst>
          </p:cNvPr>
          <p:cNvSpPr txBox="1"/>
          <p:nvPr/>
        </p:nvSpPr>
        <p:spPr>
          <a:xfrm>
            <a:off x="5840259" y="3120544"/>
            <a:ext cx="2381236" cy="10503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kern="12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≈38%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b="10503"/>
          <a:stretch/>
        </p:blipFill>
        <p:spPr>
          <a:xfrm>
            <a:off x="9144000" y="1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2017" y="335957"/>
            <a:ext cx="8593634" cy="916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9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СТРУКТУРА СЕРЕДНЬОГО КОМУНАЛЬНОГО</a:t>
            </a:r>
            <a:endParaRPr lang="uk-UA" sz="2950" dirty="0">
              <a:solidFill>
                <a:schemeClr val="bg2">
                  <a:lumMod val="25000"/>
                </a:schemeClr>
              </a:solidFill>
              <a:latin typeface="Quattrocento" pitchFamily="34" charset="0"/>
              <a:ea typeface="Quattrocento" pitchFamily="34" charset="-122"/>
              <a:cs typeface="Quattrocento" pitchFamily="34" charset="-120"/>
            </a:endParaRPr>
          </a:p>
          <a:p>
            <a:pPr marL="0" indent="0" algn="l">
              <a:buNone/>
            </a:pPr>
            <a:r>
              <a:rPr lang="uk-UA" sz="29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</a:t>
            </a:r>
            <a:r>
              <a:rPr lang="en-US" sz="29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ЛАТЕЖУ</a:t>
            </a:r>
            <a:endParaRPr lang="en-US" sz="295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5427CD20-87D2-C765-8AC6-A860A311E8F5}"/>
              </a:ext>
            </a:extLst>
          </p:cNvPr>
          <p:cNvGrpSpPr/>
          <p:nvPr/>
        </p:nvGrpSpPr>
        <p:grpSpPr>
          <a:xfrm>
            <a:off x="339779" y="1368816"/>
            <a:ext cx="4096520" cy="1622548"/>
            <a:chOff x="375401" y="1117704"/>
            <a:chExt cx="4000143" cy="1602168"/>
          </a:xfrm>
          <a:noFill/>
        </p:grpSpPr>
        <p:sp>
          <p:nvSpPr>
            <p:cNvPr id="4" name="Shape 1"/>
            <p:cNvSpPr/>
            <p:nvPr/>
          </p:nvSpPr>
          <p:spPr>
            <a:xfrm>
              <a:off x="375401" y="1126309"/>
              <a:ext cx="4000143" cy="1593563"/>
            </a:xfrm>
            <a:prstGeom prst="roundRect">
              <a:avLst>
                <a:gd name="adj" fmla="val 2065"/>
              </a:avLst>
            </a:prstGeom>
            <a:grpFill/>
            <a:ln/>
          </p:spPr>
        </p:sp>
        <p:sp>
          <p:nvSpPr>
            <p:cNvPr id="5" name="Text 2"/>
            <p:cNvSpPr/>
            <p:nvPr/>
          </p:nvSpPr>
          <p:spPr>
            <a:xfrm>
              <a:off x="509763" y="1117704"/>
              <a:ext cx="1143357" cy="142875"/>
            </a:xfrm>
            <a:prstGeom prst="rect">
              <a:avLst/>
            </a:prstGeom>
            <a:grp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sz="1600" b="1" dirty="0">
                  <a:solidFill>
                    <a:schemeClr val="accent6"/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Відсутній мораторій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6" name="Text 3"/>
            <p:cNvSpPr/>
            <p:nvPr/>
          </p:nvSpPr>
          <p:spPr>
            <a:xfrm>
              <a:off x="504528" y="1571490"/>
              <a:ext cx="3805833" cy="310753"/>
            </a:xfrm>
            <a:prstGeom prst="rect">
              <a:avLst/>
            </a:prstGeom>
            <a:grp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На відміну від інших комунальних послуг, для водопостачання не діє мораторій на підвищення тарифів</a:t>
              </a:r>
              <a:endParaRPr 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265668B7-020D-88E7-85EC-B4F78AC7CD00}"/>
              </a:ext>
            </a:extLst>
          </p:cNvPr>
          <p:cNvGrpSpPr/>
          <p:nvPr/>
        </p:nvGrpSpPr>
        <p:grpSpPr>
          <a:xfrm>
            <a:off x="4495698" y="1328886"/>
            <a:ext cx="4333052" cy="1621112"/>
            <a:chOff x="4620578" y="1024577"/>
            <a:chExt cx="4248715" cy="15958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" name="Shape 4"/>
            <p:cNvSpPr/>
            <p:nvPr/>
          </p:nvSpPr>
          <p:spPr>
            <a:xfrm>
              <a:off x="4620578" y="1031741"/>
              <a:ext cx="4248715" cy="1588657"/>
            </a:xfrm>
            <a:prstGeom prst="roundRect">
              <a:avLst>
                <a:gd name="adj" fmla="val 2065"/>
              </a:avLst>
            </a:prstGeom>
            <a:noFill/>
            <a:ln/>
          </p:spPr>
        </p:sp>
        <p:sp>
          <p:nvSpPr>
            <p:cNvPr id="8" name="Text 5"/>
            <p:cNvSpPr/>
            <p:nvPr/>
          </p:nvSpPr>
          <p:spPr>
            <a:xfrm>
              <a:off x="4730954" y="1024577"/>
              <a:ext cx="1516737" cy="39805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sz="1600" b="1" dirty="0" err="1">
                  <a:solidFill>
                    <a:schemeClr val="accent6"/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Відсутня</a:t>
              </a:r>
              <a:r>
                <a:rPr lang="en-US" sz="1600" b="1" dirty="0">
                  <a:solidFill>
                    <a:schemeClr val="accent6"/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 </a:t>
              </a:r>
              <a:r>
                <a:rPr lang="en-US" sz="1600" b="1" dirty="0" err="1">
                  <a:solidFill>
                    <a:schemeClr val="accent6"/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різниця</a:t>
              </a:r>
              <a:r>
                <a:rPr lang="en-US" sz="1600" b="1" dirty="0">
                  <a:solidFill>
                    <a:schemeClr val="accent6"/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 в тарифах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9" name="Text 6"/>
            <p:cNvSpPr/>
            <p:nvPr/>
          </p:nvSpPr>
          <p:spPr>
            <a:xfrm>
              <a:off x="4730954" y="1495919"/>
              <a:ext cx="3805833" cy="3107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Не передбачено механізму компенсації різниці між економічно обґрунтованими та діючими тарифами</a:t>
              </a:r>
              <a:endParaRPr 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93084DBE-132D-04E3-0A50-07FD833DEC70}"/>
              </a:ext>
            </a:extLst>
          </p:cNvPr>
          <p:cNvGrpSpPr/>
          <p:nvPr/>
        </p:nvGrpSpPr>
        <p:grpSpPr>
          <a:xfrm>
            <a:off x="399178" y="3084238"/>
            <a:ext cx="8497430" cy="1184738"/>
            <a:chOff x="371863" y="2735574"/>
            <a:chExt cx="8497430" cy="1184738"/>
          </a:xfrm>
          <a:noFill/>
        </p:grpSpPr>
        <p:sp>
          <p:nvSpPr>
            <p:cNvPr id="10" name="Shape 7"/>
            <p:cNvSpPr/>
            <p:nvPr/>
          </p:nvSpPr>
          <p:spPr>
            <a:xfrm>
              <a:off x="371863" y="2791600"/>
              <a:ext cx="8497430" cy="1128712"/>
            </a:xfrm>
            <a:prstGeom prst="roundRect">
              <a:avLst>
                <a:gd name="adj" fmla="val 2647"/>
              </a:avLst>
            </a:prstGeom>
            <a:grpFill/>
            <a:ln/>
          </p:spPr>
        </p:sp>
        <p:sp>
          <p:nvSpPr>
            <p:cNvPr id="11" name="Text 8"/>
            <p:cNvSpPr/>
            <p:nvPr/>
          </p:nvSpPr>
          <p:spPr>
            <a:xfrm>
              <a:off x="2803099" y="2735574"/>
              <a:ext cx="3078262" cy="443984"/>
            </a:xfrm>
            <a:prstGeom prst="rect">
              <a:avLst/>
            </a:prstGeom>
            <a:grp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600" b="1" dirty="0">
                  <a:solidFill>
                    <a:schemeClr val="accent6"/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Відсутня компенсація збитків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12" name="Text 9"/>
            <p:cNvSpPr/>
            <p:nvPr/>
          </p:nvSpPr>
          <p:spPr>
            <a:xfrm>
              <a:off x="669012" y="3041835"/>
              <a:ext cx="7903131" cy="481589"/>
            </a:xfrm>
            <a:prstGeom prst="rect">
              <a:avLst/>
            </a:prstGeom>
            <a:grp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Підприємства не отримують компенсацію за збитки, </a:t>
              </a:r>
              <a:r>
                <a:rPr lang="uk-UA" sz="1600" noProof="0" dirty="0">
                  <a:solidFill>
                    <a:schemeClr val="bg2">
                      <a:lumMod val="25000"/>
                    </a:schemeClr>
                  </a:solidFill>
                  <a:latin typeface="Quattrocento" pitchFamily="34" charset="0"/>
                  <a:ea typeface="Quattrocento" pitchFamily="34" charset="-122"/>
                  <a:cs typeface="Quattrocento" pitchFamily="34" charset="-120"/>
                </a:rPr>
                <a:t>спричинені невідповідністю тарифів</a:t>
              </a:r>
              <a:endParaRPr lang="en-US" sz="16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4" name="Text 11"/>
          <p:cNvSpPr/>
          <p:nvPr/>
        </p:nvSpPr>
        <p:spPr>
          <a:xfrm>
            <a:off x="9144000" y="6297747"/>
            <a:ext cx="5486399" cy="193185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noProof="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Ця ситуація створює  навантаження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noProof="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на водоканали, які змушені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noProof="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забезпечувати повний цикл водопостачання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noProof="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без належного фінансового забезпечення.</a:t>
            </a:r>
            <a:endParaRPr lang="uk-UA" noProof="0" dirty="0"/>
          </a:p>
        </p:txBody>
      </p:sp>
      <p:sp>
        <p:nvSpPr>
          <p:cNvPr id="26" name="Text 21"/>
          <p:cNvSpPr/>
          <p:nvPr/>
        </p:nvSpPr>
        <p:spPr>
          <a:xfrm>
            <a:off x="3085505" y="8897779"/>
            <a:ext cx="296942" cy="97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Вапно</a:t>
            </a:r>
            <a:endParaRPr lang="en-US" sz="1600" dirty="0"/>
          </a:p>
        </p:txBody>
      </p:sp>
      <p:graphicFrame>
        <p:nvGraphicFramePr>
          <p:cNvPr id="33" name="Діаграма 17">
            <a:extLst>
              <a:ext uri="{FF2B5EF4-FFF2-40B4-BE49-F238E27FC236}">
                <a16:creationId xmlns:a16="http://schemas.microsoft.com/office/drawing/2014/main" id="{111A3A03-47F7-F665-1AE7-F0F9134DB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528225"/>
              </p:ext>
            </p:extLst>
          </p:nvPr>
        </p:nvGraphicFramePr>
        <p:xfrm>
          <a:off x="724104" y="3778952"/>
          <a:ext cx="7543189" cy="419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A00341-F94E-19A3-C6E1-F4B773B38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0328" y="1805419"/>
            <a:ext cx="13736547" cy="564488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 </a:t>
            </a: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РЕФОРМА ТАРИФНОЇ ПОЛІТИКИ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• Перехід до економічно обґрунтованих тарифів, що покривають повну собівартість послуг.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• </a:t>
            </a:r>
            <a:r>
              <a:rPr lang="uk-UA" sz="1800" noProof="0" dirty="0" err="1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Інклюзивність</a:t>
            </a: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 тарифів: передбачення соціальних компенсаторів для вразливих груп.</a:t>
            </a:r>
          </a:p>
          <a:p>
            <a:pPr marL="0" indent="0">
              <a:spcBef>
                <a:spcPts val="600"/>
              </a:spcBef>
              <a:buNone/>
            </a:pPr>
            <a:endParaRPr lang="uk-UA" sz="1800" noProof="0" dirty="0">
              <a:solidFill>
                <a:schemeClr val="bg2">
                  <a:lumMod val="25000"/>
                </a:schemeClr>
              </a:solidFill>
              <a:latin typeface="Quattrocento" panose="020205020300000004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 ІНВЕСТИЦІЙНА ПРИВАБЛИВІСТЬ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• Законодавчі пільги для інвесторів у водну інфраструктуру.</a:t>
            </a:r>
          </a:p>
          <a:p>
            <a:pPr marL="0" indent="0">
              <a:spcBef>
                <a:spcPts val="600"/>
              </a:spcBef>
              <a:buNone/>
            </a:pPr>
            <a:endParaRPr lang="uk-UA" sz="1800" noProof="0" dirty="0">
              <a:solidFill>
                <a:schemeClr val="bg2">
                  <a:lumMod val="25000"/>
                </a:schemeClr>
              </a:solidFill>
              <a:latin typeface="Quattrocento" panose="020205020300000004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 ДОСТУП ДО ФІНАНСУВАННЯ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• Кредитування підприємств водоканалу через міжнародні банки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• Державні та муніципальні гарантії для інвестицій у сектор.</a:t>
            </a:r>
          </a:p>
          <a:p>
            <a:pPr marL="0" indent="0">
              <a:spcBef>
                <a:spcPts val="600"/>
              </a:spcBef>
              <a:buNone/>
            </a:pPr>
            <a:endParaRPr lang="uk-UA" sz="1800" noProof="0" dirty="0">
              <a:solidFill>
                <a:schemeClr val="bg2">
                  <a:lumMod val="25000"/>
                </a:schemeClr>
              </a:solidFill>
              <a:latin typeface="Quattrocento" panose="020205020300000004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 ПРОЗОРІСТЬ ВИТРАТ ТА АНАЛІТИКА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• Фінансова звітність за міжнародними стандартами (IFRS).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• Публічний доступ до структури тарифів та фінансових планів.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 </a:t>
            </a: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ЕКОНОМІЧНА ЕФЕКТИВНІСТЬ ОПЕРАЦІЙ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800" noProof="0" dirty="0">
                <a:solidFill>
                  <a:schemeClr val="bg2">
                    <a:lumMod val="25000"/>
                  </a:schemeClr>
                </a:solidFill>
                <a:latin typeface="Quattrocento" panose="02020502030000000404" pitchFamily="18" charset="0"/>
              </a:rPr>
              <a:t>• Скорочення витрат електроенергії, втрат води та інше.</a:t>
            </a:r>
          </a:p>
          <a:p>
            <a:pPr marL="0" indent="0">
              <a:spcBef>
                <a:spcPts val="600"/>
              </a:spcBef>
              <a:buNone/>
            </a:pPr>
            <a:endParaRPr sz="1800" dirty="0">
              <a:solidFill>
                <a:schemeClr val="bg2">
                  <a:lumMod val="25000"/>
                </a:schemeClr>
              </a:solidFill>
              <a:latin typeface="Quattrocento" panose="02020502030000000404" pitchFamily="18" charset="0"/>
            </a:endParaRPr>
          </a:p>
        </p:txBody>
      </p:sp>
      <p:sp>
        <p:nvSpPr>
          <p:cNvPr id="11" name="Text 0">
            <a:extLst>
              <a:ext uri="{FF2B5EF4-FFF2-40B4-BE49-F238E27FC236}">
                <a16:creationId xmlns:a16="http://schemas.microsoft.com/office/drawing/2014/main" id="{E7F58F5E-10B1-042A-CD05-BDDA979A1A6B}"/>
              </a:ext>
            </a:extLst>
          </p:cNvPr>
          <p:cNvSpPr/>
          <p:nvPr/>
        </p:nvSpPr>
        <p:spPr>
          <a:xfrm>
            <a:off x="1371600" y="411670"/>
            <a:ext cx="13250954" cy="9370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650"/>
              </a:lnSpc>
              <a:buNone/>
            </a:pPr>
            <a:r>
              <a:rPr lang="ru-RU" sz="29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ЕКОНОМІЧНІ АСПЕКТИ ЗАКОНОДАВЧИХ ЗМІНУ У </a:t>
            </a:r>
          </a:p>
          <a:p>
            <a:pPr marL="0" indent="0">
              <a:lnSpc>
                <a:spcPts val="3650"/>
              </a:lnSpc>
              <a:buNone/>
            </a:pPr>
            <a:r>
              <a:rPr lang="ru-RU" sz="2950" dirty="0">
                <a:solidFill>
                  <a:schemeClr val="bg2">
                    <a:lumMod val="25000"/>
                  </a:schemeClr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СФЕРІ ВОДОПОСТАЧАННЯ ТА ВОДОВІДВЕДЕННЯ</a:t>
            </a:r>
            <a:endParaRPr lang="en-US" sz="295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E868CD1E-4ADF-631B-C613-A2FB411506A9}"/>
              </a:ext>
            </a:extLst>
          </p:cNvPr>
          <p:cNvGrpSpPr/>
          <p:nvPr/>
        </p:nvGrpSpPr>
        <p:grpSpPr>
          <a:xfrm>
            <a:off x="1454728" y="1805419"/>
            <a:ext cx="997528" cy="5644884"/>
            <a:chOff x="1371600" y="1618383"/>
            <a:chExt cx="997528" cy="5644884"/>
          </a:xfrm>
        </p:grpSpPr>
        <p:pic>
          <p:nvPicPr>
            <p:cNvPr id="21" name="Графіка 20" descr="Coins with solid fill">
              <a:extLst>
                <a:ext uri="{FF2B5EF4-FFF2-40B4-BE49-F238E27FC236}">
                  <a16:creationId xmlns:a16="http://schemas.microsoft.com/office/drawing/2014/main" id="{A5579AEB-D48B-94A6-33B5-E53AF1F23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54728" y="1618383"/>
              <a:ext cx="914400" cy="914400"/>
            </a:xfrm>
            <a:prstGeom prst="rect">
              <a:avLst/>
            </a:prstGeom>
          </p:spPr>
        </p:pic>
        <p:pic>
          <p:nvPicPr>
            <p:cNvPr id="24" name="Графіка 23" descr="Upward trend with solid fill">
              <a:extLst>
                <a:ext uri="{FF2B5EF4-FFF2-40B4-BE49-F238E27FC236}">
                  <a16:creationId xmlns:a16="http://schemas.microsoft.com/office/drawing/2014/main" id="{30D2AD5B-D25D-90B4-674F-2F0B0703C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1600" y="2709874"/>
              <a:ext cx="914400" cy="914400"/>
            </a:xfrm>
            <a:prstGeom prst="rect">
              <a:avLst/>
            </a:prstGeom>
          </p:spPr>
        </p:pic>
        <p:pic>
          <p:nvPicPr>
            <p:cNvPr id="28" name="Графіка 27" descr="Document with solid fill">
              <a:extLst>
                <a:ext uri="{FF2B5EF4-FFF2-40B4-BE49-F238E27FC236}">
                  <a16:creationId xmlns:a16="http://schemas.microsoft.com/office/drawing/2014/main" id="{1FBA0D73-2102-3AD4-92C4-B05973FC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71600" y="3891842"/>
              <a:ext cx="914400" cy="914400"/>
            </a:xfrm>
            <a:prstGeom prst="rect">
              <a:avLst/>
            </a:prstGeom>
          </p:spPr>
        </p:pic>
        <p:pic>
          <p:nvPicPr>
            <p:cNvPr id="30" name="Графіка 29" descr="Research with solid fill">
              <a:extLst>
                <a:ext uri="{FF2B5EF4-FFF2-40B4-BE49-F238E27FC236}">
                  <a16:creationId xmlns:a16="http://schemas.microsoft.com/office/drawing/2014/main" id="{1992269C-503F-A23E-47DA-215D23C2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54728" y="5239618"/>
              <a:ext cx="914400" cy="914400"/>
            </a:xfrm>
            <a:prstGeom prst="rect">
              <a:avLst/>
            </a:prstGeom>
          </p:spPr>
        </p:pic>
        <p:pic>
          <p:nvPicPr>
            <p:cNvPr id="32" name="Графіка 31" descr="Checkmark with solid fill">
              <a:extLst>
                <a:ext uri="{FF2B5EF4-FFF2-40B4-BE49-F238E27FC236}">
                  <a16:creationId xmlns:a16="http://schemas.microsoft.com/office/drawing/2014/main" id="{B98B5F83-EE40-7811-23EC-46E8DB831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54728" y="634886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0611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7627</TotalTime>
  <Words>347</Words>
  <Application>Microsoft Office PowerPoint</Application>
  <PresentationFormat>Довільний</PresentationFormat>
  <Paragraphs>65</Paragraphs>
  <Slides>5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</vt:lpstr>
      <vt:lpstr>Aptos</vt:lpstr>
      <vt:lpstr>Quattrocento</vt:lpstr>
      <vt:lpstr>Corbel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voda voda</cp:lastModifiedBy>
  <cp:revision>15</cp:revision>
  <cp:lastPrinted>2025-05-05T11:15:44Z</cp:lastPrinted>
  <dcterms:created xsi:type="dcterms:W3CDTF">2025-04-23T06:16:50Z</dcterms:created>
  <dcterms:modified xsi:type="dcterms:W3CDTF">2025-05-05T12:30:24Z</dcterms:modified>
</cp:coreProperties>
</file>