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9" r:id="rId4"/>
    <p:sldId id="280" r:id="rId5"/>
    <p:sldId id="281" r:id="rId6"/>
    <p:sldId id="283" r:id="rId7"/>
    <p:sldId id="277" r:id="rId8"/>
    <p:sldId id="275" r:id="rId9"/>
    <p:sldId id="274" r:id="rId10"/>
  </p:sldIdLst>
  <p:sldSz cx="12192000" cy="6858000"/>
  <p:notesSz cx="6950075" cy="9236075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Slab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xHMd+nMJWgSEjXrsfDgz5GI8q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9F8151-DFD3-4DE1-B20B-80124214E665}">
  <a:tblStyle styleId="{CE9F8151-DFD3-4DE1-B20B-80124214E66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tcBdr/>
        <a:fill>
          <a:solidFill>
            <a:srgbClr val="E0E0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E0E0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0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688564" y="4825973"/>
            <a:ext cx="5511813" cy="394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0"/>
            <a:ext cx="12190552" cy="6855696"/>
          </a:xfrm>
          <a:custGeom>
            <a:avLst/>
            <a:gdLst/>
            <a:ahLst/>
            <a:cxnLst/>
            <a:rect l="l" t="t" r="r" b="b"/>
            <a:pathLst>
              <a:path w="10692130" h="7560309" extrusionOk="0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r>
              <a:rPr lang="en-US" sz="1632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632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" name="Google Shape;17;p12"/>
          <p:cNvSpPr/>
          <p:nvPr/>
        </p:nvSpPr>
        <p:spPr>
          <a:xfrm rot="10800000" flipH="1">
            <a:off x="4553900" y="3905779"/>
            <a:ext cx="3084200" cy="41458"/>
          </a:xfrm>
          <a:custGeom>
            <a:avLst/>
            <a:gdLst/>
            <a:ahLst/>
            <a:cxnLst/>
            <a:rect l="l" t="t" r="r" b="b"/>
            <a:pathLst>
              <a:path w="1287145" h="120000" extrusionOk="0">
                <a:moveTo>
                  <a:pt x="0" y="0"/>
                </a:moveTo>
                <a:lnTo>
                  <a:pt x="1287005" y="0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1533442" y="2064272"/>
            <a:ext cx="8644447" cy="75217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27"/>
              <a:buNone/>
              <a:defRPr sz="3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53955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97"/>
              <a:buChar char="•"/>
              <a:defRPr sz="4897"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53955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97"/>
              <a:buChar char="•"/>
              <a:defRPr sz="4897"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53955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97"/>
              <a:buChar char="•"/>
              <a:defRPr sz="4897"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53955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97"/>
              <a:buChar char="•"/>
              <a:defRPr sz="4897"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2358791" y="4326634"/>
            <a:ext cx="6993748" cy="127831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2" descr="A white and blue sign with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6554" y="188692"/>
            <a:ext cx="2037646" cy="7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body" idx="3"/>
          </p:nvPr>
        </p:nvSpPr>
        <p:spPr>
          <a:xfrm>
            <a:off x="3798091" y="2928733"/>
            <a:ext cx="437862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24" name="Google Shape;24;p13" descr="A blue and whit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8812" y="105409"/>
            <a:ext cx="2298850" cy="83969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/>
          <p:nvPr/>
        </p:nvSpPr>
        <p:spPr>
          <a:xfrm>
            <a:off x="0" y="961512"/>
            <a:ext cx="8438606" cy="45719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558018" y="1395601"/>
            <a:ext cx="4858639" cy="319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2"/>
          </p:nvPr>
        </p:nvSpPr>
        <p:spPr>
          <a:xfrm>
            <a:off x="5990096" y="1402597"/>
            <a:ext cx="5363704" cy="318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3"/>
          </p:nvPr>
        </p:nvSpPr>
        <p:spPr>
          <a:xfrm>
            <a:off x="558020" y="-38153"/>
            <a:ext cx="776446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4"/>
          </p:nvPr>
        </p:nvSpPr>
        <p:spPr>
          <a:xfrm>
            <a:off x="558019" y="381213"/>
            <a:ext cx="776446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455360" y="416543"/>
            <a:ext cx="9358974" cy="39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92"/>
              </a:buClr>
              <a:buSzPts val="1400"/>
              <a:buFont typeface="Arial"/>
              <a:buNone/>
              <a:defRPr sz="2537" b="1" i="0">
                <a:solidFill>
                  <a:srgbClr val="00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596800" y="1993196"/>
            <a:ext cx="5387857" cy="20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9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3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145281" y="6377942"/>
            <a:ext cx="39013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dt" idx="10"/>
          </p:nvPr>
        </p:nvSpPr>
        <p:spPr>
          <a:xfrm>
            <a:off x="609601" y="6377942"/>
            <a:ext cx="28040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8778240" y="6377943"/>
            <a:ext cx="2804066" cy="25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3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529166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73" name="Google Shape;73;p14" descr="A blue and whit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8812" y="105409"/>
            <a:ext cx="2298850" cy="83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76" name="Google Shape;76;p15" descr="A blue and whit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8812" y="105409"/>
            <a:ext cx="2298850" cy="83969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>
            <a:spLocks noGrp="1"/>
          </p:cNvSpPr>
          <p:nvPr>
            <p:ph type="pic" idx="2"/>
          </p:nvPr>
        </p:nvSpPr>
        <p:spPr>
          <a:xfrm>
            <a:off x="3009900" y="1883044"/>
            <a:ext cx="6172200" cy="32805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85" name="Google Shape;85;p16" descr="A blue and whit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8812" y="105409"/>
            <a:ext cx="2298850" cy="83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93" name="Google Shape;93;p17" descr="A blue and white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8812" y="105409"/>
            <a:ext cx="2298850" cy="83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1">
  <p:cSld name="2_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6fe548da7_0_275"/>
          <p:cNvSpPr/>
          <p:nvPr/>
        </p:nvSpPr>
        <p:spPr>
          <a:xfrm>
            <a:off x="0" y="0"/>
            <a:ext cx="12189028" cy="6860980"/>
          </a:xfrm>
          <a:custGeom>
            <a:avLst/>
            <a:gdLst/>
            <a:ahLst/>
            <a:cxnLst/>
            <a:rect l="l" t="t" r="r" b="b"/>
            <a:pathLst>
              <a:path w="10692130" h="7560309" extrusionOk="0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2"/>
              <a:buFont typeface="Arial Narrow"/>
              <a:buNone/>
            </a:pPr>
            <a:r>
              <a:rPr lang="en-US" sz="1632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632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g346fe548da7_0_275"/>
          <p:cNvSpPr/>
          <p:nvPr/>
        </p:nvSpPr>
        <p:spPr>
          <a:xfrm rot="10800000" flipH="1">
            <a:off x="4553900" y="3905837"/>
            <a:ext cx="3082712" cy="41400"/>
          </a:xfrm>
          <a:custGeom>
            <a:avLst/>
            <a:gdLst/>
            <a:ahLst/>
            <a:cxnLst/>
            <a:rect l="l" t="t" r="r" b="b"/>
            <a:pathLst>
              <a:path w="1287145" h="120000" extrusionOk="0">
                <a:moveTo>
                  <a:pt x="0" y="0"/>
                </a:moveTo>
                <a:lnTo>
                  <a:pt x="1287005" y="0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Google Shape;97;g346fe548da7_0_275"/>
          <p:cNvSpPr txBox="1">
            <a:spLocks noGrp="1"/>
          </p:cNvSpPr>
          <p:nvPr>
            <p:ph type="body" idx="1"/>
          </p:nvPr>
        </p:nvSpPr>
        <p:spPr>
          <a:xfrm>
            <a:off x="1665178" y="2012486"/>
            <a:ext cx="8644500" cy="12783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891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27"/>
              <a:buChar char="•"/>
              <a:defRPr sz="3627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53955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97"/>
              <a:buChar char="•"/>
              <a:defRPr sz="4897"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53955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97"/>
              <a:buChar char="•"/>
              <a:defRPr sz="4897"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53955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97"/>
              <a:buChar char="•"/>
              <a:defRPr sz="4897"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53955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97"/>
              <a:buChar char="•"/>
              <a:defRPr sz="4897"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g346fe548da7_0_275"/>
          <p:cNvSpPr txBox="1">
            <a:spLocks noGrp="1"/>
          </p:cNvSpPr>
          <p:nvPr>
            <p:ph type="body" idx="2"/>
          </p:nvPr>
        </p:nvSpPr>
        <p:spPr>
          <a:xfrm>
            <a:off x="2577406" y="4396376"/>
            <a:ext cx="6993600" cy="12783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sick@unicef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olia.gorbatova.1986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body" idx="1"/>
          </p:nvPr>
        </p:nvSpPr>
        <p:spPr>
          <a:xfrm>
            <a:off x="1773750" y="2701232"/>
            <a:ext cx="8644500" cy="103739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Technical Cell </a:t>
            </a:r>
            <a:r>
              <a:rPr lang="en-US" sz="4400" dirty="0"/>
              <a:t>VK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675804" y="4431292"/>
            <a:ext cx="8644447" cy="55218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27"/>
              <a:buFont typeface="Arial"/>
              <a:buNone/>
            </a:pPr>
            <a:r>
              <a:rPr lang="en-US" sz="3627" b="1" dirty="0">
                <a:solidFill>
                  <a:schemeClr val="lt1"/>
                </a:solidFill>
              </a:rPr>
              <a:t>May</a:t>
            </a:r>
            <a:r>
              <a:rPr lang="en-US" sz="3627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13, 2025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 descr="Graphical user interfac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1094" y="-60820"/>
            <a:ext cx="3471173" cy="133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460A55-DEF7-7B09-DC0A-5F7B0883D5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672" r="3926" b="35222"/>
          <a:stretch/>
        </p:blipFill>
        <p:spPr>
          <a:xfrm>
            <a:off x="102122" y="1"/>
            <a:ext cx="1573682" cy="1216400"/>
          </a:xfrm>
          <a:prstGeom prst="rect">
            <a:avLst/>
          </a:prstGeom>
        </p:spPr>
      </p:pic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FEE583B6-F38F-631E-B1D7-7EA7A30417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11815" y="3276599"/>
            <a:ext cx="936585" cy="9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1317C633-E898-2326-B302-CE22868818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DF9862-D837-D553-E7C0-F0793D901DC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5585" y="298570"/>
            <a:ext cx="7859210" cy="704133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Technical Cell </a:t>
            </a:r>
            <a:r>
              <a:rPr lang="en-US" sz="2800" dirty="0"/>
              <a:t>VK </a:t>
            </a:r>
            <a:r>
              <a:rPr lang="uk-UA" sz="2800" dirty="0"/>
              <a:t>координація та реагування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96EE8A-7095-23B5-266A-A0D60F05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8" y="1092331"/>
            <a:ext cx="9121815" cy="57101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A02EF4-D8E0-FEFF-E8E8-8F1038349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728" y="3057780"/>
            <a:ext cx="2302140" cy="7424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EBC9E-C78A-F41C-AB6F-3E8E480D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635" y="4396440"/>
            <a:ext cx="668365" cy="7424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0249C-64A0-E048-13A6-1F70741BB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66" y="4491356"/>
            <a:ext cx="1458953" cy="742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23F436-BE0B-4D89-924B-2B904D57B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886" y="2043062"/>
            <a:ext cx="1174085" cy="8453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E33B41-B4FC-B0B3-5ABC-A69F17C1D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871" y="1131742"/>
            <a:ext cx="1244088" cy="622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FD615D-5AC7-0A60-F0ED-7CB6893ED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770" y="1064924"/>
            <a:ext cx="1421230" cy="8939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90DE00-4B83-FA59-EC56-9AC85D0908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8890" y="1944781"/>
            <a:ext cx="916861" cy="9168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A37180-9FF6-FD82-7440-BB74D6488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337" y="4396440"/>
            <a:ext cx="897554" cy="8975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234B4B-C0C0-A855-1984-7CB7BA3A52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7606" y="3703668"/>
            <a:ext cx="1082767" cy="5673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602D7B-68AF-6A5E-CCB5-DCB6B13031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3871" y="3906639"/>
            <a:ext cx="1215010" cy="4661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54AB0D-958B-CCCB-4371-DB9481D72A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5116" y="5830017"/>
            <a:ext cx="1032537" cy="103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89EBB4-3154-7842-78F8-D62FA137D7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0429" y="5122585"/>
            <a:ext cx="1032536" cy="103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6A32F1-DA00-93BB-EC3C-A4301C8442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43871" y="6170373"/>
            <a:ext cx="1155751" cy="49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AutoShape 2" descr="Данія підтримає інфраструктуру теплопостачання в Україні через NEFCO">
            <a:extLst>
              <a:ext uri="{FF2B5EF4-FFF2-40B4-BE49-F238E27FC236}">
                <a16:creationId xmlns:a16="http://schemas.microsoft.com/office/drawing/2014/main" id="{0648013E-2E49-2EA9-F99A-724624DABB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B6218F-A597-F856-1575-EBB9020E40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61322" y="5330129"/>
            <a:ext cx="1249678" cy="6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0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B83ED-A8E5-3F29-DDD1-DC7BAE7F1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E04901AB-89D0-4700-95E0-6217365392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8D4B4E-2A8F-7992-B0F1-FB356EC4B1C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5585" y="298570"/>
            <a:ext cx="7859210" cy="704133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Technical Cell </a:t>
            </a:r>
            <a:r>
              <a:rPr lang="en-US" sz="2800" dirty="0"/>
              <a:t>VK </a:t>
            </a:r>
            <a:r>
              <a:rPr lang="uk-UA" sz="2800" dirty="0"/>
              <a:t>координація та реагування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42E15A-4C5D-A2FA-477F-478FBCEC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211"/>
            <a:ext cx="9634238" cy="5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7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9D437-5CE4-D4ED-419F-7ABF976FD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9B50A60-9730-BFC4-2602-C5E5F1EB45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01EB6B1-70E7-7C66-0870-6CAED9EB1BB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5585" y="298570"/>
            <a:ext cx="7859210" cy="704133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Technical Cell </a:t>
            </a:r>
            <a:r>
              <a:rPr lang="en-US" sz="2800" dirty="0"/>
              <a:t>VK </a:t>
            </a:r>
            <a:r>
              <a:rPr lang="uk-UA" sz="2800" dirty="0"/>
              <a:t>координація та реагування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9E327E-1CF8-DDB6-ED84-FCD58B2B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742"/>
            <a:ext cx="10374775" cy="58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2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BD60-7048-9828-5FD4-6E66DEC0C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19FFC6B-EC02-072D-B1C9-8BBADCDB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C596FF0-4C55-9FDD-3356-21E64308C41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5585" y="298570"/>
            <a:ext cx="7859210" cy="704133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Technical Cell </a:t>
            </a:r>
            <a:r>
              <a:rPr lang="en-US" sz="2800" dirty="0"/>
              <a:t>VK </a:t>
            </a:r>
            <a:r>
              <a:rPr lang="uk-UA" sz="2800" dirty="0"/>
              <a:t>координація та реагування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7FDCD4-0AEF-7150-54F9-BE613865A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703"/>
            <a:ext cx="10317511" cy="58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0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2F650-D431-6F56-1BE0-1E84B19F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DB799164-575F-D7E3-11B9-6346521A04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CF11124-C903-452B-5D0E-60EC8DDB0DE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5585" y="298570"/>
            <a:ext cx="7859210" cy="704133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Technical Cell </a:t>
            </a:r>
            <a:r>
              <a:rPr lang="en-US" sz="2800" dirty="0"/>
              <a:t>VK </a:t>
            </a:r>
            <a:r>
              <a:rPr lang="uk-UA" sz="2800" dirty="0"/>
              <a:t>координація та реагування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 descr="Зображення, що містить текст, схема, знімок екра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F8DC0E7D-D29F-3D74-7A57-30C54657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9" t="1" r="13987" b="-1799"/>
          <a:stretch/>
        </p:blipFill>
        <p:spPr>
          <a:xfrm>
            <a:off x="-1" y="1215342"/>
            <a:ext cx="12072395" cy="48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9C6F-7007-1D1D-73B5-3567389C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9ADCEA-D18D-5ACB-4B3C-AD9CB642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94" t="21707" r="31110" b="12091"/>
          <a:stretch/>
        </p:blipFill>
        <p:spPr>
          <a:xfrm>
            <a:off x="94891" y="1110137"/>
            <a:ext cx="6942517" cy="4548257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D9D43BB5-F4FA-8317-939D-FE66B1CCD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05DF56-69D3-B998-F34C-321BED8B02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48851" y="1542990"/>
            <a:ext cx="7715433" cy="3185467"/>
          </a:xfrm>
        </p:spPr>
        <p:txBody>
          <a:bodyPr/>
          <a:lstStyle/>
          <a:p>
            <a:pPr marL="50800" indent="0">
              <a:buNone/>
            </a:pPr>
            <a:r>
              <a:rPr lang="uk-UA" sz="2400" dirty="0">
                <a:solidFill>
                  <a:srgbClr val="009999"/>
                </a:solidFill>
              </a:rPr>
              <a:t>    158 000 людей має централізоване водопостачання </a:t>
            </a:r>
            <a:endParaRPr lang="ru-RU" sz="2400" dirty="0">
              <a:solidFill>
                <a:srgbClr val="009999"/>
              </a:solidFill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686E68A-B7AD-41CA-B92B-A998E85E615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8020" y="-38154"/>
            <a:ext cx="8428664" cy="1021379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Кількість людей які мають централізоване водопостачання в Херсонській області підконтрольній Україні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D4310B-D638-2FFF-D240-44F61187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766" y="3100565"/>
            <a:ext cx="6312216" cy="35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/>
          <p:nvPr/>
        </p:nvSpPr>
        <p:spPr>
          <a:xfrm>
            <a:off x="1729450" y="1899959"/>
            <a:ext cx="8178478" cy="41536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76200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0"/>
          <p:cNvSpPr txBox="1"/>
          <p:nvPr/>
        </p:nvSpPr>
        <p:spPr>
          <a:xfrm>
            <a:off x="2727975" y="2352354"/>
            <a:ext cx="6181428" cy="215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565" marR="0" lvl="0" indent="-16446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uk-UA" sz="72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329565" marR="0" lvl="0" indent="-16446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uk-UA" sz="2800" b="1" i="0" u="none" strike="noStrike" cap="none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9565" marR="0" lvl="0" indent="-16446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 є у </a:t>
            </a:r>
            <a:r>
              <a:rPr lang="en-US" sz="2800" b="1" i="0" u="none" strike="noStrike" cap="none" dirty="0" err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вас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запитання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i="0" u="none" strike="noStrike" cap="none" dirty="0" err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або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щось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i="0" u="none" strike="noStrike" cap="none" dirty="0" err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ви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хотіли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 б </a:t>
            </a:r>
            <a:r>
              <a:rPr lang="uk-UA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прокоментувати</a:t>
            </a:r>
            <a:r>
              <a:rPr lang="en-US" sz="2800" b="1" i="0" u="none" strike="noStrike" cap="none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i="0" u="none" strike="noStrike" cap="none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Місце для тексту 4">
            <a:extLst>
              <a:ext uri="{FF2B5EF4-FFF2-40B4-BE49-F238E27FC236}">
                <a16:creationId xmlns:a16="http://schemas.microsoft.com/office/drawing/2014/main" id="{100E7426-CBE6-01C0-86B5-3096702533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31493" y="352045"/>
            <a:ext cx="10515600" cy="785812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3600" b="1" dirty="0">
                <a:solidFill>
                  <a:srgbClr val="009999"/>
                </a:solidFill>
                <a:latin typeface="Calibri"/>
                <a:ea typeface="Calibri"/>
                <a:cs typeface="Calibri"/>
              </a:rPr>
              <a:t>Technical Cell VK </a:t>
            </a:r>
            <a:r>
              <a:rPr lang="uk-UA" sz="3600" b="1" dirty="0">
                <a:solidFill>
                  <a:srgbClr val="009999"/>
                </a:solidFill>
                <a:latin typeface="Calibri"/>
                <a:ea typeface="Calibri"/>
                <a:cs typeface="Calibri"/>
              </a:rPr>
              <a:t>координація та реагування</a:t>
            </a:r>
            <a:endParaRPr lang="ru-RU" sz="3600" b="1" dirty="0">
              <a:solidFill>
                <a:srgbClr val="009999"/>
              </a:solidFill>
              <a:latin typeface="Calibri"/>
              <a:ea typeface="Calibri"/>
              <a:cs typeface="Calibri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/>
        </p:nvSpPr>
        <p:spPr>
          <a:xfrm>
            <a:off x="1071941" y="5494456"/>
            <a:ext cx="10515600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Дякуємо</a:t>
            </a:r>
            <a:r>
              <a:rPr lang="en-US" sz="6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 / Thank you! 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9"/>
          <p:cNvSpPr txBox="1"/>
          <p:nvPr/>
        </p:nvSpPr>
        <p:spPr>
          <a:xfrm>
            <a:off x="231170" y="1333750"/>
            <a:ext cx="11729659" cy="404261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200" dirty="0">
                <a:solidFill>
                  <a:schemeClr val="lt1"/>
                </a:solidFill>
                <a:highlight>
                  <a:srgbClr val="009999"/>
                </a:highlight>
              </a:rPr>
              <a:t>                                                   </a:t>
            </a:r>
            <a:r>
              <a:rPr lang="en-US" sz="5400" b="1" i="0" u="none" strike="noStrike" cap="none" dirty="0" err="1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Vodokanal</a:t>
            </a:r>
            <a:r>
              <a:rPr lang="en-US" sz="5400" b="1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 Cell</a:t>
            </a:r>
            <a:r>
              <a:rPr lang="en-US" sz="54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  <a:endParaRPr sz="5400" b="0" i="0" u="none" strike="noStrike" cap="none" dirty="0">
              <a:solidFill>
                <a:schemeClr val="lt1"/>
              </a:solidFill>
              <a:highlight>
                <a:srgbClr val="0099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2300" marR="0" lvl="0" indent="-269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ourier New"/>
              <a:buChar char="o"/>
            </a:pPr>
            <a:r>
              <a:rPr lang="en-US" sz="2800" b="1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Ruth Mirjam Sick </a:t>
            </a:r>
            <a:r>
              <a:rPr lang="en-US" sz="28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(SDC), Technical Cell Lead: </a:t>
            </a:r>
            <a:r>
              <a:rPr lang="en-US" sz="2800" b="0" i="0" u="sng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rsick@unicef.org</a:t>
            </a:r>
            <a:endParaRPr sz="2800" b="0" i="0" u="none" strike="noStrike" cap="none" dirty="0">
              <a:solidFill>
                <a:schemeClr val="lt1"/>
              </a:solidFill>
              <a:highlight>
                <a:srgbClr val="0099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2300" marR="0" lvl="0" indent="-269875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ourier New"/>
              <a:buChar char="o"/>
            </a:pPr>
            <a:r>
              <a:rPr lang="en-US" sz="2800" b="1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Andrij Nikitin</a:t>
            </a:r>
            <a:r>
              <a:rPr lang="en-US" sz="28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, Technical Cell focal: </a:t>
            </a:r>
            <a:r>
              <a:rPr lang="en-US" sz="2800" b="0" i="0" u="sng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andrij.nikitin@gmail.com</a:t>
            </a:r>
            <a:r>
              <a:rPr lang="en-US" sz="28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  <a:endParaRPr sz="2800" b="0" i="0" u="none" strike="noStrike" cap="none" dirty="0">
              <a:solidFill>
                <a:schemeClr val="lt1"/>
              </a:solidFill>
              <a:highlight>
                <a:srgbClr val="0099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22300" marR="0" lvl="0" indent="-269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ourier New"/>
              <a:buChar char="o"/>
            </a:pPr>
            <a:r>
              <a:rPr lang="en-US" sz="2800" b="1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Olia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Gorbatova</a:t>
            </a:r>
            <a:r>
              <a:rPr lang="en-US" sz="28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, Technical Cell IM: </a:t>
            </a:r>
            <a:r>
              <a:rPr lang="en-US" sz="2800" u="sng" dirty="0">
                <a:solidFill>
                  <a:schemeClr val="lt1"/>
                </a:solidFill>
                <a:highlight>
                  <a:srgbClr val="00999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olia.gorbatova.1986@gmail.com</a:t>
            </a:r>
            <a:endParaRPr lang="uk-UA" sz="2800" u="sng" dirty="0">
              <a:solidFill>
                <a:schemeClr val="lt1"/>
              </a:solidFill>
              <a:highlight>
                <a:srgbClr val="009999"/>
              </a:highlight>
            </a:endParaRPr>
          </a:p>
          <a:p>
            <a:pPr marL="622300" indent="-269875">
              <a:lnSpc>
                <a:spcPct val="115000"/>
              </a:lnSpc>
              <a:buClr>
                <a:schemeClr val="dk1"/>
              </a:buClr>
              <a:buSzPts val="650"/>
              <a:buFont typeface="Courier New"/>
              <a:buChar char="o"/>
            </a:pPr>
            <a:r>
              <a:rPr lang="uk-UA" sz="2800" b="1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leksander</a:t>
            </a:r>
            <a:r>
              <a:rPr lang="en-US" sz="2800" b="1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 Kozak</a:t>
            </a:r>
            <a:r>
              <a:rPr lang="en-US" sz="28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, Technical Cell focal: </a:t>
            </a:r>
            <a:r>
              <a:rPr lang="en-US" sz="2800" b="0" i="0" u="sng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kozakav@gmail.com</a:t>
            </a:r>
            <a:r>
              <a:rPr lang="en-US" sz="28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</a:p>
          <a:p>
            <a:pPr marL="622300" marR="0" lvl="0" indent="-2698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ourier New"/>
              <a:buChar char="o"/>
            </a:pPr>
            <a:r>
              <a:rPr lang="en-US" sz="28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highlight>
                  <a:srgbClr val="009999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  <a:endParaRPr sz="1200" b="0" i="0" u="none" strike="noStrike" cap="none" dirty="0">
              <a:solidFill>
                <a:schemeClr val="lt1"/>
              </a:solidFill>
              <a:highlight>
                <a:srgbClr val="0099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highlight>
                <a:srgbClr val="0099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lt1"/>
              </a:solidFill>
              <a:highlight>
                <a:srgbClr val="00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6ACD94-6965-D2EE-5ADA-AA9DF8AC1E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672" r="3926" b="35222"/>
          <a:stretch/>
        </p:blipFill>
        <p:spPr>
          <a:xfrm>
            <a:off x="136845" y="138897"/>
            <a:ext cx="2154941" cy="1665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156</Words>
  <Application>Microsoft Office PowerPoint</Application>
  <PresentationFormat>Широкий екран</PresentationFormat>
  <Paragraphs>27</Paragraphs>
  <Slides>9</Slides>
  <Notes>3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Calibri</vt:lpstr>
      <vt:lpstr>Courier New</vt:lpstr>
      <vt:lpstr>Roboto Slab</vt:lpstr>
      <vt:lpstr>Arial Narrow</vt:lpstr>
      <vt:lpstr>Arial</vt:lpstr>
      <vt:lpstr>Roboto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Technical Cell VK координація та реагування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Oleksandr Kozak</cp:lastModifiedBy>
  <cp:revision>5</cp:revision>
  <dcterms:modified xsi:type="dcterms:W3CDTF">2025-05-13T08:00:21Z</dcterms:modified>
</cp:coreProperties>
</file>